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59"/>
  </p:notesMasterIdLst>
  <p:sldIdLst>
    <p:sldId id="256" r:id="rId2"/>
    <p:sldId id="310" r:id="rId3"/>
    <p:sldId id="282" r:id="rId4"/>
    <p:sldId id="281" r:id="rId5"/>
    <p:sldId id="334" r:id="rId6"/>
    <p:sldId id="330" r:id="rId7"/>
    <p:sldId id="278" r:id="rId8"/>
    <p:sldId id="279" r:id="rId9"/>
    <p:sldId id="333" r:id="rId10"/>
    <p:sldId id="331" r:id="rId11"/>
    <p:sldId id="300" r:id="rId12"/>
    <p:sldId id="301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289" r:id="rId34"/>
    <p:sldId id="266" r:id="rId35"/>
    <p:sldId id="267" r:id="rId36"/>
    <p:sldId id="283" r:id="rId37"/>
    <p:sldId id="284" r:id="rId38"/>
    <p:sldId id="287" r:id="rId39"/>
    <p:sldId id="268" r:id="rId40"/>
    <p:sldId id="328" r:id="rId41"/>
    <p:sldId id="323" r:id="rId42"/>
    <p:sldId id="286" r:id="rId43"/>
    <p:sldId id="275" r:id="rId44"/>
    <p:sldId id="295" r:id="rId45"/>
    <p:sldId id="296" r:id="rId46"/>
    <p:sldId id="292" r:id="rId47"/>
    <p:sldId id="302" r:id="rId48"/>
    <p:sldId id="294" r:id="rId49"/>
    <p:sldId id="304" r:id="rId50"/>
    <p:sldId id="322" r:id="rId51"/>
    <p:sldId id="297" r:id="rId52"/>
    <p:sldId id="325" r:id="rId53"/>
    <p:sldId id="324" r:id="rId54"/>
    <p:sldId id="326" r:id="rId55"/>
    <p:sldId id="305" r:id="rId56"/>
    <p:sldId id="327" r:id="rId57"/>
    <p:sldId id="307" r:id="rId5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BB96611-3119-E84D-AA78-26EF2FC1C96D}">
          <p14:sldIdLst>
            <p14:sldId id="256"/>
            <p14:sldId id="310"/>
            <p14:sldId id="282"/>
            <p14:sldId id="281"/>
            <p14:sldId id="334"/>
            <p14:sldId id="330"/>
            <p14:sldId id="278"/>
            <p14:sldId id="279"/>
            <p14:sldId id="333"/>
            <p14:sldId id="331"/>
            <p14:sldId id="300"/>
            <p14:sldId id="301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</p14:sldIdLst>
        </p14:section>
        <p14:section name="Untitled Section" id="{FDCFE669-8442-D747-863A-1E07EF746D66}">
          <p14:sldIdLst>
            <p14:sldId id="289"/>
            <p14:sldId id="266"/>
            <p14:sldId id="267"/>
            <p14:sldId id="283"/>
            <p14:sldId id="284"/>
            <p14:sldId id="287"/>
            <p14:sldId id="268"/>
            <p14:sldId id="328"/>
            <p14:sldId id="323"/>
            <p14:sldId id="286"/>
            <p14:sldId id="275"/>
            <p14:sldId id="295"/>
            <p14:sldId id="296"/>
            <p14:sldId id="292"/>
            <p14:sldId id="302"/>
            <p14:sldId id="294"/>
            <p14:sldId id="304"/>
            <p14:sldId id="322"/>
            <p14:sldId id="297"/>
            <p14:sldId id="325"/>
            <p14:sldId id="324"/>
            <p14:sldId id="326"/>
            <p14:sldId id="305"/>
            <p14:sldId id="327"/>
            <p14:sldId id="30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09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5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89570-F35F-F944-8303-290CD89D29CB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5D302-2DB5-0F40-94B6-A3FFF795B9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8641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http://</a:t>
            </a:r>
            <a:r>
              <a:rPr lang="en-GB" dirty="0" err="1"/>
              <a:t>www.hypexr.org</a:t>
            </a:r>
            <a:r>
              <a:rPr lang="en-GB" dirty="0"/>
              <a:t>/</a:t>
            </a:r>
            <a:r>
              <a:rPr lang="en-GB" dirty="0" err="1"/>
              <a:t>linux_scp_help.php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576982-B916-C04C-A8C2-7500DBAA2A1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398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http://</a:t>
            </a:r>
            <a:r>
              <a:rPr lang="en-GB" dirty="0" err="1"/>
              <a:t>www.hypexr.org</a:t>
            </a:r>
            <a:r>
              <a:rPr lang="en-GB" dirty="0"/>
              <a:t>/</a:t>
            </a:r>
            <a:r>
              <a:rPr lang="en-GB" dirty="0" err="1"/>
              <a:t>linux_scp_help.php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576982-B916-C04C-A8C2-7500DBAA2A1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9029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http://</a:t>
            </a:r>
            <a:r>
              <a:rPr lang="en-GB" dirty="0" err="1"/>
              <a:t>www.hypexr.org</a:t>
            </a:r>
            <a:r>
              <a:rPr lang="en-GB" dirty="0"/>
              <a:t>/</a:t>
            </a:r>
            <a:r>
              <a:rPr lang="en-GB" dirty="0" err="1"/>
              <a:t>linux_scp_help.php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576982-B916-C04C-A8C2-7500DBAA2A1B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821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http://</a:t>
            </a:r>
            <a:r>
              <a:rPr lang="en-GB" dirty="0" err="1"/>
              <a:t>www.hypexr.org</a:t>
            </a:r>
            <a:r>
              <a:rPr lang="en-GB" dirty="0"/>
              <a:t>/</a:t>
            </a:r>
            <a:r>
              <a:rPr lang="en-GB" dirty="0" err="1"/>
              <a:t>linux_scp_help.php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576982-B916-C04C-A8C2-7500DBAA2A1B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479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http://</a:t>
            </a:r>
            <a:r>
              <a:rPr lang="en-GB" dirty="0" err="1"/>
              <a:t>www.hypexr.org</a:t>
            </a:r>
            <a:r>
              <a:rPr lang="en-GB" dirty="0"/>
              <a:t>/</a:t>
            </a:r>
            <a:r>
              <a:rPr lang="en-GB" dirty="0" err="1"/>
              <a:t>linux_scp_help.php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576982-B916-C04C-A8C2-7500DBAA2A1B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8528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704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006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56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0576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429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1808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466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545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492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366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02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695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227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569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568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365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11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7455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rosalind.kcl.ac.uk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rosalind.kcl.ac.uk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ftp://ftp.sra.ebi.ac.uk/vol1/fastq/ERR589/ERR589353/ERR589353_1.fastq.gz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emea.support.illumina.com/bulletins/2016/04/fastq-files-explained.html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05BA7-1CE2-4042-9238-ED08CA94AA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Introduction to Linux (Day 2)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BB5F66-B2F4-A443-B80C-0699C625D9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Muhammad Arif</a:t>
            </a:r>
          </a:p>
          <a:p>
            <a:r>
              <a:rPr lang="en-GB" dirty="0"/>
              <a:t>http://</a:t>
            </a:r>
            <a:r>
              <a:rPr lang="en-GB" dirty="0" err="1"/>
              <a:t>muharif.net</a:t>
            </a:r>
            <a:endParaRPr lang="en-GB" dirty="0"/>
          </a:p>
        </p:txBody>
      </p:sp>
      <p:pic>
        <p:nvPicPr>
          <p:cNvPr id="1026" name="Picture 2" descr="Linux - Wikipedia">
            <a:extLst>
              <a:ext uri="{FF2B5EF4-FFF2-40B4-BE49-F238E27FC236}">
                <a16:creationId xmlns:a16="http://schemas.microsoft.com/office/drawing/2014/main" id="{C026A2F9-4B1C-1D4F-B3DC-6E840404C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207" y="2942039"/>
            <a:ext cx="3306812" cy="3915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8499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C865D-672E-D04E-87F1-9F8909946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Exercise: Controlling Processes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1DE01-B24F-3D46-938B-04023D7FC0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2172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6FC69-F4F4-477D-9A5D-63B0AEB15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control your processes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2C4D9E-DB42-4E3B-B101-7A341F5DA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Foreground vs background</a:t>
            </a:r>
          </a:p>
          <a:p>
            <a:pPr lvl="1"/>
            <a:r>
              <a:rPr lang="en-US" dirty="0"/>
              <a:t>Your jobs can be executed as background (multi-tasking)</a:t>
            </a:r>
          </a:p>
          <a:p>
            <a:pPr lvl="1"/>
            <a:r>
              <a:rPr lang="en-US" i="1" dirty="0"/>
              <a:t>command</a:t>
            </a:r>
            <a:r>
              <a:rPr lang="en-US" dirty="0"/>
              <a:t> &amp; </a:t>
            </a:r>
            <a:r>
              <a:rPr lang="en-US" dirty="0">
                <a:sym typeface="Wingdings" panose="05000000000000000000" pitchFamily="2" charset="2"/>
              </a:rPr>
              <a:t> running command in background</a:t>
            </a:r>
          </a:p>
          <a:p>
            <a:pPr lvl="1"/>
            <a:endParaRPr lang="en-US" dirty="0"/>
          </a:p>
          <a:p>
            <a:r>
              <a:rPr lang="en-US" dirty="0"/>
              <a:t>Ctrl + C </a:t>
            </a:r>
            <a:r>
              <a:rPr lang="en-US" dirty="0">
                <a:sym typeface="Wingdings" panose="05000000000000000000" pitchFamily="2" charset="2"/>
              </a:rPr>
              <a:t> killing job in the foreground</a:t>
            </a:r>
          </a:p>
          <a:p>
            <a:r>
              <a:rPr lang="en-US" dirty="0">
                <a:sym typeface="Wingdings" panose="05000000000000000000" pitchFamily="2" charset="2"/>
              </a:rPr>
              <a:t>Ctrl + Z  suspending job running in the foreground</a:t>
            </a:r>
          </a:p>
          <a:p>
            <a:r>
              <a:rPr lang="en-US" dirty="0" err="1">
                <a:sym typeface="Wingdings" panose="05000000000000000000" pitchFamily="2" charset="2"/>
              </a:rPr>
              <a:t>bg</a:t>
            </a:r>
            <a:r>
              <a:rPr lang="en-US" dirty="0">
                <a:sym typeface="Wingdings" panose="05000000000000000000" pitchFamily="2" charset="2"/>
              </a:rPr>
              <a:t>  background the suspended job</a:t>
            </a:r>
          </a:p>
          <a:p>
            <a:r>
              <a:rPr lang="en-US" dirty="0" err="1">
                <a:sym typeface="Wingdings" panose="05000000000000000000" pitchFamily="2" charset="2"/>
              </a:rPr>
              <a:t>ps</a:t>
            </a:r>
            <a:r>
              <a:rPr lang="en-US" dirty="0">
                <a:sym typeface="Wingdings" panose="05000000000000000000" pitchFamily="2" charset="2"/>
              </a:rPr>
              <a:t>  list current processes</a:t>
            </a:r>
          </a:p>
          <a:p>
            <a:r>
              <a:rPr lang="en-US" dirty="0">
                <a:sym typeface="Wingdings" panose="05000000000000000000" pitchFamily="2" charset="2"/>
              </a:rPr>
              <a:t>jobs  list current jobs</a:t>
            </a:r>
          </a:p>
          <a:p>
            <a:r>
              <a:rPr lang="en-US" dirty="0">
                <a:sym typeface="Wingdings" panose="05000000000000000000" pitchFamily="2" charset="2"/>
              </a:rPr>
              <a:t>kill -9 1231  kill process number 1231</a:t>
            </a:r>
          </a:p>
          <a:p>
            <a:r>
              <a:rPr lang="en-US" dirty="0">
                <a:sym typeface="Wingdings" panose="05000000000000000000" pitchFamily="2" charset="2"/>
              </a:rPr>
              <a:t>kill %1  kill job number 1</a:t>
            </a:r>
          </a:p>
          <a:p>
            <a:r>
              <a:rPr lang="en-US" dirty="0">
                <a:sym typeface="Wingdings" panose="05000000000000000000" pitchFamily="2" charset="2"/>
              </a:rPr>
              <a:t>history  list commands you typed previously</a:t>
            </a:r>
          </a:p>
        </p:txBody>
      </p:sp>
    </p:spTree>
    <p:extLst>
      <p:ext uri="{BB962C8B-B14F-4D97-AF65-F5344CB8AC3E}">
        <p14:creationId xmlns:p14="http://schemas.microsoft.com/office/powerpoint/2010/main" val="3089053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6FC69-F4F4-477D-9A5D-63B0AEB15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resource are you using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D468D-656B-48E1-90D6-5D651345D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much space you are using at Rosalind</a:t>
            </a:r>
          </a:p>
          <a:p>
            <a:pPr lvl="1"/>
            <a:r>
              <a:rPr lang="en-US" dirty="0" err="1"/>
              <a:t>lfs</a:t>
            </a:r>
            <a:r>
              <a:rPr lang="en-US" dirty="0"/>
              <a:t> quota -h  /</a:t>
            </a:r>
            <a:r>
              <a:rPr lang="en-US" dirty="0" err="1"/>
              <a:t>mnt</a:t>
            </a:r>
            <a:r>
              <a:rPr lang="en-US" dirty="0"/>
              <a:t>/</a:t>
            </a:r>
            <a:r>
              <a:rPr lang="en-US" dirty="0" err="1"/>
              <a:t>lustre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Which processes are running now</a:t>
            </a:r>
          </a:p>
          <a:p>
            <a:pPr lvl="1"/>
            <a:r>
              <a:rPr lang="en-US" dirty="0"/>
              <a:t>top, </a:t>
            </a:r>
            <a:r>
              <a:rPr lang="en-US" dirty="0" err="1"/>
              <a:t>htop</a:t>
            </a:r>
            <a:r>
              <a:rPr lang="en-US" dirty="0"/>
              <a:t> (escaping by “q”)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418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CF9F-0D5C-4127-922D-04E879326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2C590-F224-44EA-B564-F562E493A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Execute the command “sleep 1000” and kill it after 10 seconds (hint: ^c)</a:t>
            </a:r>
          </a:p>
          <a:p>
            <a:r>
              <a:rPr lang="en-US" dirty="0"/>
              <a:t>Execute the command “sleep 1000” and make it to run in the background (hint: </a:t>
            </a:r>
            <a:r>
              <a:rPr lang="en-US" dirty="0" err="1"/>
              <a:t>ctrl+z</a:t>
            </a:r>
            <a:r>
              <a:rPr lang="en-US" dirty="0"/>
              <a:t> and </a:t>
            </a:r>
            <a:r>
              <a:rPr lang="en-US" dirty="0" err="1"/>
              <a:t>bg</a:t>
            </a:r>
            <a:r>
              <a:rPr lang="en-US" dirty="0"/>
              <a:t>). </a:t>
            </a:r>
          </a:p>
          <a:p>
            <a:r>
              <a:rPr lang="en-US" dirty="0"/>
              <a:t>Execute the command “sleep 2000” in the background (hint: &amp;)</a:t>
            </a:r>
          </a:p>
          <a:p>
            <a:r>
              <a:rPr lang="en-US" dirty="0"/>
              <a:t>Check if there’s any familiar process (hint: top)</a:t>
            </a:r>
          </a:p>
          <a:p>
            <a:r>
              <a:rPr lang="en-US" dirty="0"/>
              <a:t>Find the process ID (PID) of “sleep 1000 then kill the process.</a:t>
            </a:r>
          </a:p>
          <a:p>
            <a:r>
              <a:rPr lang="en-US" dirty="0"/>
              <a:t>Find the job ID of  “sleep 2000” and kill the job.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C7B774-023B-4EB8-B548-2A36491928A7}"/>
              </a:ext>
            </a:extLst>
          </p:cNvPr>
          <p:cNvSpPr txBox="1"/>
          <p:nvPr/>
        </p:nvSpPr>
        <p:spPr>
          <a:xfrm>
            <a:off x="8773610" y="5969655"/>
            <a:ext cx="34451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20 min for practice</a:t>
            </a:r>
          </a:p>
        </p:txBody>
      </p:sp>
    </p:spTree>
    <p:extLst>
      <p:ext uri="{BB962C8B-B14F-4D97-AF65-F5344CB8AC3E}">
        <p14:creationId xmlns:p14="http://schemas.microsoft.com/office/powerpoint/2010/main" val="2562312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C865D-672E-D04E-87F1-9F8909946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 Exercise: Shell Scripting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1DE01-B24F-3D46-938B-04023D7FC0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549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C48CA-6D35-4B81-85C0-85B0AE11F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scripting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1606E-FB3D-478F-BFB8-A1DD26F8F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 of variables:</a:t>
            </a:r>
          </a:p>
          <a:p>
            <a:pPr lvl="1"/>
            <a:r>
              <a:rPr lang="en-US" dirty="0"/>
              <a:t>var1=341 </a:t>
            </a:r>
          </a:p>
          <a:p>
            <a:pPr lvl="1"/>
            <a:r>
              <a:rPr lang="en-US" dirty="0"/>
              <a:t>(there is no space between =, var1, and 341)</a:t>
            </a:r>
          </a:p>
          <a:p>
            <a:pPr lvl="1"/>
            <a:r>
              <a:rPr lang="en-US" dirty="0"/>
              <a:t>var2=$(($var1 + 12))</a:t>
            </a:r>
          </a:p>
          <a:p>
            <a:r>
              <a:rPr lang="en-US" dirty="0"/>
              <a:t>Printing value of variables:</a:t>
            </a:r>
          </a:p>
          <a:p>
            <a:pPr lvl="1"/>
            <a:r>
              <a:rPr lang="en-US" dirty="0"/>
              <a:t>echo $var1</a:t>
            </a:r>
          </a:p>
          <a:p>
            <a:pPr lvl="1"/>
            <a:r>
              <a:rPr lang="en-US" dirty="0"/>
              <a:t>echo ${var1}</a:t>
            </a:r>
          </a:p>
          <a:p>
            <a:r>
              <a:rPr lang="en-US" dirty="0"/>
              <a:t>Printing environment variables:</a:t>
            </a:r>
          </a:p>
          <a:p>
            <a:pPr lvl="1"/>
            <a:r>
              <a:rPr lang="en-US" dirty="0"/>
              <a:t>echo $PWD</a:t>
            </a:r>
          </a:p>
          <a:p>
            <a:pPr lvl="1"/>
            <a:r>
              <a:rPr lang="en-US" dirty="0"/>
              <a:t>echo $HOME</a:t>
            </a:r>
          </a:p>
        </p:txBody>
      </p:sp>
    </p:spTree>
    <p:extLst>
      <p:ext uri="{BB962C8B-B14F-4D97-AF65-F5344CB8AC3E}">
        <p14:creationId xmlns:p14="http://schemas.microsoft.com/office/powerpoint/2010/main" val="4023216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2AC30-4E0C-9F46-BBFA-C0DA6AA36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98354-D80C-B14B-826D-07DD32F79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Open an empty file with </a:t>
            </a:r>
            <a:r>
              <a:rPr lang="en-GB" b="1" dirty="0"/>
              <a:t>nano </a:t>
            </a:r>
            <a:r>
              <a:rPr lang="en-GB" dirty="0"/>
              <a:t>and write a script to perform task 2 final part:</a:t>
            </a:r>
          </a:p>
          <a:p>
            <a:pPr lvl="1"/>
            <a:r>
              <a:rPr lang="en-GB" dirty="0"/>
              <a:t>Use variables to define the word and the file name</a:t>
            </a:r>
          </a:p>
          <a:p>
            <a:pPr lvl="1"/>
            <a:r>
              <a:rPr lang="en-GB" dirty="0"/>
              <a:t>Perform the previous grep command using shell script</a:t>
            </a:r>
          </a:p>
          <a:p>
            <a:pPr lvl="1"/>
            <a:r>
              <a:rPr lang="en-GB" dirty="0"/>
              <a:t>In the last line, calculate how many lines the file has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CF242D-4D43-4F4C-8142-FB13BB957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07" y="4404975"/>
            <a:ext cx="5167314" cy="11995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E73EDC-BCF8-F845-9493-CCA7F4EDB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186" y="4354984"/>
            <a:ext cx="6439711" cy="11461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C9A063-0515-AA40-B175-D88C0A6C79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8186" y="5501125"/>
            <a:ext cx="6516501" cy="5691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D68639-BABD-4146-9624-975AA004EC11}"/>
              </a:ext>
            </a:extLst>
          </p:cNvPr>
          <p:cNvSpPr txBox="1"/>
          <p:nvPr/>
        </p:nvSpPr>
        <p:spPr>
          <a:xfrm>
            <a:off x="8431980" y="4703313"/>
            <a:ext cx="29848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.</a:t>
            </a:r>
          </a:p>
          <a:p>
            <a:r>
              <a:rPr lang="en-GB" sz="3200" dirty="0"/>
              <a:t>.</a:t>
            </a:r>
          </a:p>
          <a:p>
            <a:r>
              <a:rPr lang="en-GB" sz="32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EE4B17-41E6-DF41-BE72-83FA76059E7C}"/>
              </a:ext>
            </a:extLst>
          </p:cNvPr>
          <p:cNvSpPr txBox="1"/>
          <p:nvPr/>
        </p:nvSpPr>
        <p:spPr>
          <a:xfrm>
            <a:off x="8773610" y="5969655"/>
            <a:ext cx="34451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20 min for practice</a:t>
            </a:r>
          </a:p>
        </p:txBody>
      </p:sp>
    </p:spTree>
    <p:extLst>
      <p:ext uri="{BB962C8B-B14F-4D97-AF65-F5344CB8AC3E}">
        <p14:creationId xmlns:p14="http://schemas.microsoft.com/office/powerpoint/2010/main" val="305879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FA7EF-0738-4545-961F-F1BF1D3C7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7200" dirty="0"/>
              <a:t>Rosalind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855D6-436C-0843-9C23-06D6D2EA1B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4582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5CB7F-27AC-427C-86D5-5B39B85D4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How to access Rosalind HPC server (Linux)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2312A-CB7B-4092-909B-76AED9E4A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SSH protocol </a:t>
            </a:r>
            <a:r>
              <a:rPr lang="en-US" sz="2400" dirty="0">
                <a:sym typeface="Wingdings" panose="05000000000000000000" pitchFamily="2" charset="2"/>
              </a:rPr>
              <a:t> via command</a:t>
            </a:r>
            <a:endParaRPr lang="en-US" sz="2400" dirty="0"/>
          </a:p>
          <a:p>
            <a:r>
              <a:rPr lang="en-US" sz="2400" dirty="0"/>
              <a:t>SFTP protocol </a:t>
            </a:r>
            <a:r>
              <a:rPr lang="en-US" sz="2400" dirty="0">
                <a:sym typeface="Wingdings" panose="05000000000000000000" pitchFamily="2" charset="2"/>
              </a:rPr>
              <a:t> via files</a:t>
            </a:r>
            <a:endParaRPr lang="en-US" sz="2400" dirty="0"/>
          </a:p>
          <a:p>
            <a:r>
              <a:rPr lang="en-US" sz="2400" dirty="0"/>
              <a:t>HTTP protocol </a:t>
            </a:r>
            <a:r>
              <a:rPr lang="en-US" sz="2400" dirty="0">
                <a:sym typeface="Wingdings" panose="05000000000000000000" pitchFamily="2" charset="2"/>
              </a:rPr>
              <a:t> via webpage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55104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5CB7F-27AC-427C-86D5-5B39B85D4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How to access Rosalind HPC server (Linux)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2312A-CB7B-4092-909B-76AED9E4A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ym typeface="Wingdings" panose="05000000000000000000" pitchFamily="2" charset="2"/>
              </a:rPr>
              <a:t>Macbook</a:t>
            </a:r>
            <a:r>
              <a:rPr lang="en-US" dirty="0">
                <a:sym typeface="Wingdings" panose="05000000000000000000" pitchFamily="2" charset="2"/>
              </a:rPr>
              <a:t>  Use </a:t>
            </a:r>
            <a:r>
              <a:rPr lang="en-US" b="1" dirty="0">
                <a:sym typeface="Wingdings" panose="05000000000000000000" pitchFamily="2" charset="2"/>
              </a:rPr>
              <a:t>Terminal </a:t>
            </a:r>
            <a:r>
              <a:rPr lang="en-US" dirty="0">
                <a:sym typeface="Wingdings" panose="05000000000000000000" pitchFamily="2" charset="2"/>
              </a:rPr>
              <a:t> providing Unix/Linux commands and SSH terminal </a:t>
            </a:r>
          </a:p>
          <a:p>
            <a:endParaRPr lang="en-US" dirty="0"/>
          </a:p>
        </p:txBody>
      </p:sp>
      <p:pic>
        <p:nvPicPr>
          <p:cNvPr id="3074" name="Picture 2" descr="Image result for mac os terminal">
            <a:extLst>
              <a:ext uri="{FF2B5EF4-FFF2-40B4-BE49-F238E27FC236}">
                <a16:creationId xmlns:a16="http://schemas.microsoft.com/office/drawing/2014/main" id="{39C09B7F-CF4E-4E2E-B1DC-C7856227F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430" y="2976318"/>
            <a:ext cx="6149139" cy="4208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8057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C865D-672E-D04E-87F1-9F8909946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Exercise: Text File Exploration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1DE01-B24F-3D46-938B-04023D7FC0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3414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5CB7F-27AC-427C-86D5-5B39B85D4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How to access Rosalind HPC server (Linux)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2312A-CB7B-4092-909B-76AED9E4A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laptop </a:t>
            </a:r>
            <a:r>
              <a:rPr lang="en-US" dirty="0">
                <a:sym typeface="Wingdings" panose="05000000000000000000" pitchFamily="2" charset="2"/>
              </a:rPr>
              <a:t> Install </a:t>
            </a:r>
            <a:r>
              <a:rPr lang="en-US" dirty="0" err="1">
                <a:sym typeface="Wingdings" panose="05000000000000000000" pitchFamily="2" charset="2"/>
              </a:rPr>
              <a:t>Moba-Xterm</a:t>
            </a:r>
            <a:r>
              <a:rPr lang="en-US" dirty="0">
                <a:sym typeface="Wingdings" panose="05000000000000000000" pitchFamily="2" charset="2"/>
              </a:rPr>
              <a:t> software  providing Unix/Linux commands on Windows &amp; SSH terminal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8AAE59-AAE8-4116-B516-CBF9BCC47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142" y="2958348"/>
            <a:ext cx="4890163" cy="335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867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42771-2BB9-4184-8654-D9812BFD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How to access Rosalind HPC server (Linux)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58F11-3DC7-4BAB-8DDF-331A47479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Putty </a:t>
            </a:r>
            <a:r>
              <a:rPr lang="en-US" dirty="0">
                <a:sym typeface="Wingdings" panose="05000000000000000000" pitchFamily="2" charset="2"/>
              </a:rPr>
              <a:t> free and most simple program for SSH terminal</a:t>
            </a:r>
            <a:endParaRPr lang="en-US" dirty="0"/>
          </a:p>
        </p:txBody>
      </p:sp>
      <p:pic>
        <p:nvPicPr>
          <p:cNvPr id="5122" name="Picture 2" descr="Image result for putty">
            <a:extLst>
              <a:ext uri="{FF2B5EF4-FFF2-40B4-BE49-F238E27FC236}">
                <a16:creationId xmlns:a16="http://schemas.microsoft.com/office/drawing/2014/main" id="{77F92370-8AF7-4DE0-BB89-10B0E3990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135" y="2572302"/>
            <a:ext cx="3754855" cy="3604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4129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6E5A1-FC95-024D-8DBA-79221BE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Transferring Data To Rosalind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5AC20-6191-6740-9652-6F77F4522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7125" y="1746631"/>
            <a:ext cx="8946541" cy="4805082"/>
          </a:xfrm>
        </p:spPr>
        <p:txBody>
          <a:bodyPr>
            <a:normAutofit/>
          </a:bodyPr>
          <a:lstStyle/>
          <a:p>
            <a:r>
              <a:rPr lang="en-GB" dirty="0"/>
              <a:t>Download FileZilla (Client) to connect via SFTP</a:t>
            </a:r>
          </a:p>
          <a:p>
            <a:pPr marL="0" indent="0">
              <a:buNone/>
            </a:pPr>
            <a:r>
              <a:rPr lang="en-GB" dirty="0"/>
              <a:t>	https://</a:t>
            </a:r>
            <a:r>
              <a:rPr lang="en-GB" dirty="0" err="1"/>
              <a:t>filezilla-project.org</a:t>
            </a:r>
            <a:r>
              <a:rPr lang="en-GB" dirty="0"/>
              <a:t>/</a:t>
            </a:r>
          </a:p>
          <a:p>
            <a:r>
              <a:rPr lang="en-GB" dirty="0" err="1"/>
              <a:t>MobaXterm</a:t>
            </a:r>
            <a:r>
              <a:rPr lang="en-GB" dirty="0"/>
              <a:t> supports SFTP transfer as well (Slow)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122" name="Picture 2" descr="FileZilla - Wikipedia">
            <a:extLst>
              <a:ext uri="{FF2B5EF4-FFF2-40B4-BE49-F238E27FC236}">
                <a16:creationId xmlns:a16="http://schemas.microsoft.com/office/drawing/2014/main" id="{2120E889-6D82-F240-BEB7-2106FA2C6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944" y="3147161"/>
            <a:ext cx="4153516" cy="3587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94627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306D6-6D21-458A-A660-07172C042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login Rosalind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926D-8F12-487C-AE34-219609F3D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SSH client program (</a:t>
            </a:r>
            <a:r>
              <a:rPr lang="en-US" dirty="0" err="1"/>
              <a:t>MobaXterm</a:t>
            </a:r>
            <a:r>
              <a:rPr lang="en-US" dirty="0"/>
              <a:t>, Putty, Terminal)</a:t>
            </a:r>
          </a:p>
          <a:p>
            <a:r>
              <a:rPr lang="en-US" dirty="0"/>
              <a:t>Login command:</a:t>
            </a:r>
          </a:p>
          <a:p>
            <a:pPr lvl="1"/>
            <a:r>
              <a:rPr lang="en-US" dirty="0" err="1"/>
              <a:t>ssh</a:t>
            </a:r>
            <a:r>
              <a:rPr lang="en-US" dirty="0"/>
              <a:t> (YOUR_ID)@(SSH address)</a:t>
            </a:r>
          </a:p>
          <a:p>
            <a:pPr lvl="1"/>
            <a:r>
              <a:rPr lang="en-US" dirty="0" err="1"/>
              <a:t>ssh</a:t>
            </a:r>
            <a:r>
              <a:rPr lang="en-US" dirty="0"/>
              <a:t> </a:t>
            </a:r>
            <a:r>
              <a:rPr lang="en-US" dirty="0" err="1"/>
              <a:t>kxxxxx@login.rosalind.kcl.ac.uk</a:t>
            </a:r>
            <a:endParaRPr lang="en-US" dirty="0"/>
          </a:p>
          <a:p>
            <a:pPr lvl="1"/>
            <a:r>
              <a:rPr lang="en-US" dirty="0"/>
              <a:t>and type your password!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3E5FA8C4-27B5-8641-92F7-684F5B252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462" y="2686176"/>
            <a:ext cx="6353538" cy="376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8721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140B3-25B9-234D-ADF5-6C0D16213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 of HPC</a:t>
            </a:r>
          </a:p>
        </p:txBody>
      </p:sp>
      <p:sp>
        <p:nvSpPr>
          <p:cNvPr id="8" name="Rectangle: Rounded Corners 3">
            <a:extLst>
              <a:ext uri="{FF2B5EF4-FFF2-40B4-BE49-F238E27FC236}">
                <a16:creationId xmlns:a16="http://schemas.microsoft.com/office/drawing/2014/main" id="{9EFF9ACE-96C7-014A-9D2A-A6F9FF60BA6B}"/>
              </a:ext>
            </a:extLst>
          </p:cNvPr>
          <p:cNvSpPr/>
          <p:nvPr/>
        </p:nvSpPr>
        <p:spPr>
          <a:xfrm>
            <a:off x="4630164" y="3478382"/>
            <a:ext cx="1909821" cy="497712"/>
          </a:xfrm>
          <a:prstGeom prst="roundRect">
            <a:avLst>
              <a:gd name="adj" fmla="val 3964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Login node</a:t>
            </a:r>
          </a:p>
        </p:txBody>
      </p:sp>
      <p:sp>
        <p:nvSpPr>
          <p:cNvPr id="9" name="Rectangle: Rounded Corners 6">
            <a:extLst>
              <a:ext uri="{FF2B5EF4-FFF2-40B4-BE49-F238E27FC236}">
                <a16:creationId xmlns:a16="http://schemas.microsoft.com/office/drawing/2014/main" id="{7F803A1D-E05D-9E49-940A-AFD8634E8DFC}"/>
              </a:ext>
            </a:extLst>
          </p:cNvPr>
          <p:cNvSpPr/>
          <p:nvPr/>
        </p:nvSpPr>
        <p:spPr>
          <a:xfrm>
            <a:off x="2594948" y="4985984"/>
            <a:ext cx="1909821" cy="726311"/>
          </a:xfrm>
          <a:prstGeom prst="roundRect">
            <a:avLst>
              <a:gd name="adj" fmla="val 3964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Computational node</a:t>
            </a:r>
          </a:p>
        </p:txBody>
      </p:sp>
      <p:sp>
        <p:nvSpPr>
          <p:cNvPr id="10" name="Rectangle: Rounded Corners 7">
            <a:extLst>
              <a:ext uri="{FF2B5EF4-FFF2-40B4-BE49-F238E27FC236}">
                <a16:creationId xmlns:a16="http://schemas.microsoft.com/office/drawing/2014/main" id="{071F9784-CA6D-374D-9083-7A31AD0C6C03}"/>
              </a:ext>
            </a:extLst>
          </p:cNvPr>
          <p:cNvSpPr/>
          <p:nvPr/>
        </p:nvSpPr>
        <p:spPr>
          <a:xfrm>
            <a:off x="4811502" y="4994667"/>
            <a:ext cx="1909821" cy="726311"/>
          </a:xfrm>
          <a:prstGeom prst="roundRect">
            <a:avLst>
              <a:gd name="adj" fmla="val 3964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Computational node</a:t>
            </a:r>
          </a:p>
        </p:txBody>
      </p:sp>
      <p:sp>
        <p:nvSpPr>
          <p:cNvPr id="11" name="Rectangle: Rounded Corners 8">
            <a:extLst>
              <a:ext uri="{FF2B5EF4-FFF2-40B4-BE49-F238E27FC236}">
                <a16:creationId xmlns:a16="http://schemas.microsoft.com/office/drawing/2014/main" id="{A6F73722-D86A-7344-9701-91B647FA50CD}"/>
              </a:ext>
            </a:extLst>
          </p:cNvPr>
          <p:cNvSpPr/>
          <p:nvPr/>
        </p:nvSpPr>
        <p:spPr>
          <a:xfrm>
            <a:off x="7028056" y="4985983"/>
            <a:ext cx="1909821" cy="726311"/>
          </a:xfrm>
          <a:prstGeom prst="roundRect">
            <a:avLst>
              <a:gd name="adj" fmla="val 3964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Computational node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1589C1-B709-B747-A527-12453C9029E0}"/>
              </a:ext>
            </a:extLst>
          </p:cNvPr>
          <p:cNvCxnSpPr>
            <a:cxnSpLocks/>
          </p:cNvCxnSpPr>
          <p:nvPr/>
        </p:nvCxnSpPr>
        <p:spPr>
          <a:xfrm>
            <a:off x="3549859" y="4601126"/>
            <a:ext cx="4430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80A927-65E1-934B-85A6-6F007DFEA17D}"/>
              </a:ext>
            </a:extLst>
          </p:cNvPr>
          <p:cNvCxnSpPr>
            <a:stCxn id="8" idx="2"/>
          </p:cNvCxnSpPr>
          <p:nvPr/>
        </p:nvCxnSpPr>
        <p:spPr>
          <a:xfrm>
            <a:off x="5585075" y="3976094"/>
            <a:ext cx="10607" cy="914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5031EA5-CA38-9B41-8B95-F013F76EAC07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549859" y="4601126"/>
            <a:ext cx="0" cy="384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BEAF605-22BA-264F-9F5F-46FCF9BCC1B2}"/>
              </a:ext>
            </a:extLst>
          </p:cNvPr>
          <p:cNvCxnSpPr>
            <a:endCxn id="11" idx="0"/>
          </p:cNvCxnSpPr>
          <p:nvPr/>
        </p:nvCxnSpPr>
        <p:spPr>
          <a:xfrm flipH="1">
            <a:off x="7982967" y="4601126"/>
            <a:ext cx="8675" cy="384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2880120-84BD-1540-907C-B9ED65571536}"/>
              </a:ext>
            </a:extLst>
          </p:cNvPr>
          <p:cNvSpPr/>
          <p:nvPr/>
        </p:nvSpPr>
        <p:spPr>
          <a:xfrm>
            <a:off x="5775149" y="4221278"/>
            <a:ext cx="25058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Grid Engine Scheduler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EE3B54C-DEAC-B344-B4F4-BCB1995BD540}"/>
              </a:ext>
            </a:extLst>
          </p:cNvPr>
          <p:cNvCxnSpPr>
            <a:cxnSpLocks/>
          </p:cNvCxnSpPr>
          <p:nvPr/>
        </p:nvCxnSpPr>
        <p:spPr>
          <a:xfrm flipH="1">
            <a:off x="5585076" y="2925258"/>
            <a:ext cx="10606" cy="468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0B655C3-0D64-5C4A-8962-6059652BEF66}"/>
              </a:ext>
            </a:extLst>
          </p:cNvPr>
          <p:cNvSpPr txBox="1"/>
          <p:nvPr/>
        </p:nvSpPr>
        <p:spPr>
          <a:xfrm>
            <a:off x="6693195" y="3496405"/>
            <a:ext cx="1683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CPU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Memory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0D9AF69-4909-5C4B-AF59-ED8617E9E8FF}"/>
              </a:ext>
            </a:extLst>
          </p:cNvPr>
          <p:cNvCxnSpPr>
            <a:cxnSpLocks/>
          </p:cNvCxnSpPr>
          <p:nvPr/>
        </p:nvCxnSpPr>
        <p:spPr>
          <a:xfrm flipH="1">
            <a:off x="4504769" y="4221278"/>
            <a:ext cx="10803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3">
            <a:extLst>
              <a:ext uri="{FF2B5EF4-FFF2-40B4-BE49-F238E27FC236}">
                <a16:creationId xmlns:a16="http://schemas.microsoft.com/office/drawing/2014/main" id="{52124B69-54FB-C347-BF33-0F8F36ED6364}"/>
              </a:ext>
            </a:extLst>
          </p:cNvPr>
          <p:cNvSpPr/>
          <p:nvPr/>
        </p:nvSpPr>
        <p:spPr>
          <a:xfrm>
            <a:off x="2630609" y="3976094"/>
            <a:ext cx="1909821" cy="477454"/>
          </a:xfrm>
          <a:prstGeom prst="roundRect">
            <a:avLst>
              <a:gd name="adj" fmla="val 3964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Network drive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F094DF3-9B65-5E46-BDEC-A75D472AD5D5}"/>
              </a:ext>
            </a:extLst>
          </p:cNvPr>
          <p:cNvSpPr/>
          <p:nvPr/>
        </p:nvSpPr>
        <p:spPr>
          <a:xfrm>
            <a:off x="9075493" y="5096212"/>
            <a:ext cx="11240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</a:rPr>
              <a:t>x 100</a:t>
            </a:r>
            <a:endParaRPr lang="en-US" sz="2800" dirty="0"/>
          </a:p>
        </p:txBody>
      </p:sp>
      <p:pic>
        <p:nvPicPr>
          <p:cNvPr id="29" name="Graphic 28" descr="Programmer">
            <a:extLst>
              <a:ext uri="{FF2B5EF4-FFF2-40B4-BE49-F238E27FC236}">
                <a16:creationId xmlns:a16="http://schemas.microsoft.com/office/drawing/2014/main" id="{655D4005-3883-A342-88F3-3CBFD3A655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16453" y="1468240"/>
            <a:ext cx="1537240" cy="153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494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7F1EF-16AE-46CD-A5A8-A8F12151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Rosalind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23E5E-7F77-4419-BC68-08585AB12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https://rosalind.kcl.ac.uk</a:t>
            </a:r>
            <a:r>
              <a:rPr lang="en-US" dirty="0"/>
              <a:t> 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F7F050-949B-E44B-948F-D1E1D6730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1105" y="2163093"/>
            <a:ext cx="6801239" cy="428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6144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CF9F-0D5C-4127-922D-04E879326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2C590-F224-44EA-B564-F562E493A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Make a folder in your home directory, 2) make 3 random files (tip: </a:t>
            </a:r>
            <a:r>
              <a:rPr lang="en-US" b="1" dirty="0"/>
              <a:t>touch</a:t>
            </a:r>
            <a:r>
              <a:rPr lang="en-US" dirty="0"/>
              <a:t>) and 3) show list of files you made</a:t>
            </a:r>
          </a:p>
          <a:p>
            <a:endParaRPr lang="en-US" dirty="0"/>
          </a:p>
          <a:p>
            <a:r>
              <a:rPr lang="en-US" dirty="0"/>
              <a:t>1) Change the content of the file (tip: </a:t>
            </a:r>
            <a:r>
              <a:rPr lang="en-US" b="1" dirty="0"/>
              <a:t>nano</a:t>
            </a:r>
            <a:r>
              <a:rPr lang="en-US" dirty="0"/>
              <a:t>), 2) copy any text from any webpage (find long one) to the file, and 3) explore the files using head, tail, less, </a:t>
            </a:r>
            <a:r>
              <a:rPr lang="en-US" dirty="0" err="1"/>
              <a:t>etc</a:t>
            </a:r>
            <a:r>
              <a:rPr lang="en-US" dirty="0"/>
              <a:t> that we’ve learned yesterday</a:t>
            </a:r>
          </a:p>
          <a:p>
            <a:endParaRPr lang="en-US" dirty="0"/>
          </a:p>
          <a:p>
            <a:r>
              <a:rPr lang="en-US" dirty="0"/>
              <a:t>1) upload any files of your laptop or desktop to your home location at Rosalind server and 2) show list of files you uploaded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C7B774-023B-4EB8-B548-2A36491928A7}"/>
              </a:ext>
            </a:extLst>
          </p:cNvPr>
          <p:cNvSpPr txBox="1"/>
          <p:nvPr/>
        </p:nvSpPr>
        <p:spPr>
          <a:xfrm>
            <a:off x="8773610" y="5969655"/>
            <a:ext cx="2982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30 min for practice</a:t>
            </a:r>
          </a:p>
        </p:txBody>
      </p:sp>
    </p:spTree>
    <p:extLst>
      <p:ext uri="{BB962C8B-B14F-4D97-AF65-F5344CB8AC3E}">
        <p14:creationId xmlns:p14="http://schemas.microsoft.com/office/powerpoint/2010/main" val="40962165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D4E4E-D546-4631-8D07-F5F454AA5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load installed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2F25D-D97C-4F54-8BD4-CB3AE14A2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Several applications are not available by default </a:t>
            </a:r>
            <a:r>
              <a:rPr lang="en-US" dirty="0">
                <a:sym typeface="Wingdings" panose="05000000000000000000" pitchFamily="2" charset="2"/>
              </a:rPr>
              <a:t> you should check pre-installed module on the system (</a:t>
            </a:r>
            <a:r>
              <a:rPr lang="en-US" i="1" dirty="0">
                <a:sym typeface="Wingdings" panose="05000000000000000000" pitchFamily="2" charset="2"/>
              </a:rPr>
              <a:t>module</a:t>
            </a:r>
            <a:r>
              <a:rPr lang="en-US" dirty="0">
                <a:sym typeface="Wingdings" panose="05000000000000000000" pitchFamily="2" charset="2"/>
              </a:rPr>
              <a:t>), otherwise you should install it by yourself or ask root administrator to install it</a:t>
            </a:r>
            <a:endParaRPr lang="en-US" dirty="0"/>
          </a:p>
          <a:p>
            <a:endParaRPr lang="en-US" dirty="0"/>
          </a:p>
          <a:p>
            <a:r>
              <a:rPr lang="en-US" dirty="0"/>
              <a:t>module avail </a:t>
            </a:r>
            <a:r>
              <a:rPr lang="en-US" dirty="0">
                <a:sym typeface="Wingdings" panose="05000000000000000000" pitchFamily="2" charset="2"/>
              </a:rPr>
              <a:t> you can check all possible applications to load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module load </a:t>
            </a:r>
            <a:r>
              <a:rPr lang="en-US" dirty="0" err="1"/>
              <a:t>package_name</a:t>
            </a:r>
            <a:endParaRPr lang="en-US" dirty="0"/>
          </a:p>
          <a:p>
            <a:pPr lvl="1"/>
            <a:r>
              <a:rPr lang="en-US" dirty="0"/>
              <a:t>module load bioinformatics/R</a:t>
            </a:r>
          </a:p>
          <a:p>
            <a:pPr lvl="1"/>
            <a:r>
              <a:rPr lang="en-US" dirty="0"/>
              <a:t>module load general/</a:t>
            </a:r>
            <a:r>
              <a:rPr lang="en-US" dirty="0" err="1"/>
              <a:t>matlab</a:t>
            </a:r>
            <a:r>
              <a:rPr lang="en-US" dirty="0"/>
              <a:t>/2015b</a:t>
            </a:r>
          </a:p>
          <a:p>
            <a:pPr lvl="1"/>
            <a:r>
              <a:rPr lang="en-US" dirty="0"/>
              <a:t>module load general/python/2.7.10</a:t>
            </a:r>
          </a:p>
          <a:p>
            <a:pPr lvl="1"/>
            <a:endParaRPr lang="en-US" dirty="0"/>
          </a:p>
          <a:p>
            <a:r>
              <a:rPr lang="en-US" dirty="0"/>
              <a:t>module unload </a:t>
            </a:r>
            <a:r>
              <a:rPr lang="en-US" dirty="0" err="1"/>
              <a:t>package_name</a:t>
            </a:r>
            <a:endParaRPr lang="en-US" dirty="0"/>
          </a:p>
          <a:p>
            <a:endParaRPr lang="en-US" dirty="0"/>
          </a:p>
          <a:p>
            <a:r>
              <a:rPr lang="en-US" dirty="0"/>
              <a:t>module list </a:t>
            </a:r>
            <a:r>
              <a:rPr lang="en-US" dirty="0">
                <a:sym typeface="Wingdings" panose="05000000000000000000" pitchFamily="2" charset="2"/>
              </a:rPr>
              <a:t> it shows currently loaded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5526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5E286FE-D7A2-4CC3-B5B7-2387F2BCBA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249" y="1041147"/>
            <a:ext cx="11693501" cy="408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2151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6FC69-F4F4-477D-9A5D-63B0AEB15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D468D-656B-48E1-90D6-5D651345D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Interactive mode vs Batch mode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4BDA9CA-110D-48D1-9DF1-897B8BB2A0F7}"/>
              </a:ext>
            </a:extLst>
          </p:cNvPr>
          <p:cNvSpPr/>
          <p:nvPr/>
        </p:nvSpPr>
        <p:spPr>
          <a:xfrm>
            <a:off x="3166643" y="3070185"/>
            <a:ext cx="1909821" cy="497712"/>
          </a:xfrm>
          <a:prstGeom prst="roundRect">
            <a:avLst>
              <a:gd name="adj" fmla="val 3964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Login node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07B223C-F284-441E-8456-A8480E9E44AE}"/>
              </a:ext>
            </a:extLst>
          </p:cNvPr>
          <p:cNvSpPr/>
          <p:nvPr/>
        </p:nvSpPr>
        <p:spPr>
          <a:xfrm>
            <a:off x="1131427" y="4577787"/>
            <a:ext cx="1909821" cy="726311"/>
          </a:xfrm>
          <a:prstGeom prst="roundRect">
            <a:avLst>
              <a:gd name="adj" fmla="val 3964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Computational node (interactive)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FFD7ADD-58D3-4746-A1BC-7E99C158DC2E}"/>
              </a:ext>
            </a:extLst>
          </p:cNvPr>
          <p:cNvSpPr/>
          <p:nvPr/>
        </p:nvSpPr>
        <p:spPr>
          <a:xfrm>
            <a:off x="3347981" y="4586470"/>
            <a:ext cx="1909821" cy="726311"/>
          </a:xfrm>
          <a:prstGeom prst="roundRect">
            <a:avLst>
              <a:gd name="adj" fmla="val 3964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Computational node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07BA3EF-C83B-40C8-BD6B-F2EC4519AC17}"/>
              </a:ext>
            </a:extLst>
          </p:cNvPr>
          <p:cNvSpPr/>
          <p:nvPr/>
        </p:nvSpPr>
        <p:spPr>
          <a:xfrm>
            <a:off x="5564535" y="4577786"/>
            <a:ext cx="1909821" cy="726311"/>
          </a:xfrm>
          <a:prstGeom prst="roundRect">
            <a:avLst>
              <a:gd name="adj" fmla="val 3964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Computational node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E7CCF46-22CD-4806-970C-596628DB0F5C}"/>
              </a:ext>
            </a:extLst>
          </p:cNvPr>
          <p:cNvCxnSpPr>
            <a:cxnSpLocks/>
          </p:cNvCxnSpPr>
          <p:nvPr/>
        </p:nvCxnSpPr>
        <p:spPr>
          <a:xfrm>
            <a:off x="2086338" y="4192929"/>
            <a:ext cx="4430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F6816A-0981-4B28-8BD0-F03DB1947BD5}"/>
              </a:ext>
            </a:extLst>
          </p:cNvPr>
          <p:cNvCxnSpPr>
            <a:stCxn id="4" idx="2"/>
          </p:cNvCxnSpPr>
          <p:nvPr/>
        </p:nvCxnSpPr>
        <p:spPr>
          <a:xfrm>
            <a:off x="4121554" y="3567897"/>
            <a:ext cx="10607" cy="914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F19B85-5E2D-44FB-954E-09E7F702EE06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086338" y="4192929"/>
            <a:ext cx="0" cy="384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BE854E1-E80F-4364-A128-56A0F5FB3083}"/>
              </a:ext>
            </a:extLst>
          </p:cNvPr>
          <p:cNvCxnSpPr>
            <a:endCxn id="7" idx="0"/>
          </p:cNvCxnSpPr>
          <p:nvPr/>
        </p:nvCxnSpPr>
        <p:spPr>
          <a:xfrm flipH="1">
            <a:off x="6519446" y="4192929"/>
            <a:ext cx="8675" cy="384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AD89D35-0977-40A9-87F1-AAE2776DCDE8}"/>
              </a:ext>
            </a:extLst>
          </p:cNvPr>
          <p:cNvSpPr/>
          <p:nvPr/>
        </p:nvSpPr>
        <p:spPr>
          <a:xfrm>
            <a:off x="4311628" y="3813081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Grid Engine Scheduler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C476879-4BE4-47A8-A237-0DF90B0CA94B}"/>
              </a:ext>
            </a:extLst>
          </p:cNvPr>
          <p:cNvSpPr/>
          <p:nvPr/>
        </p:nvSpPr>
        <p:spPr>
          <a:xfrm>
            <a:off x="1863189" y="3641558"/>
            <a:ext cx="2035043" cy="946484"/>
          </a:xfrm>
          <a:custGeom>
            <a:avLst/>
            <a:gdLst>
              <a:gd name="connsiteX0" fmla="*/ 2035043 w 2035043"/>
              <a:gd name="connsiteY0" fmla="*/ 0 h 946484"/>
              <a:gd name="connsiteX1" fmla="*/ 2019000 w 2035043"/>
              <a:gd name="connsiteY1" fmla="*/ 256674 h 946484"/>
              <a:gd name="connsiteX2" fmla="*/ 1874622 w 2035043"/>
              <a:gd name="connsiteY2" fmla="*/ 368968 h 946484"/>
              <a:gd name="connsiteX3" fmla="*/ 1842537 w 2035043"/>
              <a:gd name="connsiteY3" fmla="*/ 401053 h 946484"/>
              <a:gd name="connsiteX4" fmla="*/ 1794411 w 2035043"/>
              <a:gd name="connsiteY4" fmla="*/ 417095 h 946484"/>
              <a:gd name="connsiteX5" fmla="*/ 1473569 w 2035043"/>
              <a:gd name="connsiteY5" fmla="*/ 401053 h 946484"/>
              <a:gd name="connsiteX6" fmla="*/ 1425443 w 2035043"/>
              <a:gd name="connsiteY6" fmla="*/ 385010 h 946484"/>
              <a:gd name="connsiteX7" fmla="*/ 414790 w 2035043"/>
              <a:gd name="connsiteY7" fmla="*/ 385010 h 946484"/>
              <a:gd name="connsiteX8" fmla="*/ 334579 w 2035043"/>
              <a:gd name="connsiteY8" fmla="*/ 401053 h 946484"/>
              <a:gd name="connsiteX9" fmla="*/ 286453 w 2035043"/>
              <a:gd name="connsiteY9" fmla="*/ 417095 h 946484"/>
              <a:gd name="connsiteX10" fmla="*/ 222285 w 2035043"/>
              <a:gd name="connsiteY10" fmla="*/ 433137 h 946484"/>
              <a:gd name="connsiteX11" fmla="*/ 126032 w 2035043"/>
              <a:gd name="connsiteY11" fmla="*/ 481263 h 946484"/>
              <a:gd name="connsiteX12" fmla="*/ 29779 w 2035043"/>
              <a:gd name="connsiteY12" fmla="*/ 946484 h 946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5043" h="946484">
                <a:moveTo>
                  <a:pt x="2035043" y="0"/>
                </a:moveTo>
                <a:cubicBezTo>
                  <a:pt x="2029695" y="85558"/>
                  <a:pt x="2044992" y="174984"/>
                  <a:pt x="2019000" y="256674"/>
                </a:cubicBezTo>
                <a:cubicBezTo>
                  <a:pt x="1993323" y="337372"/>
                  <a:pt x="1935035" y="348830"/>
                  <a:pt x="1874622" y="368968"/>
                </a:cubicBezTo>
                <a:cubicBezTo>
                  <a:pt x="1863927" y="379663"/>
                  <a:pt x="1855507" y="393271"/>
                  <a:pt x="1842537" y="401053"/>
                </a:cubicBezTo>
                <a:cubicBezTo>
                  <a:pt x="1828037" y="409753"/>
                  <a:pt x="1811321" y="417095"/>
                  <a:pt x="1794411" y="417095"/>
                </a:cubicBezTo>
                <a:cubicBezTo>
                  <a:pt x="1687330" y="417095"/>
                  <a:pt x="1580516" y="406400"/>
                  <a:pt x="1473569" y="401053"/>
                </a:cubicBezTo>
                <a:cubicBezTo>
                  <a:pt x="1457527" y="395705"/>
                  <a:pt x="1441950" y="388678"/>
                  <a:pt x="1425443" y="385010"/>
                </a:cubicBezTo>
                <a:cubicBezTo>
                  <a:pt x="1120477" y="317238"/>
                  <a:pt x="499601" y="383522"/>
                  <a:pt x="414790" y="385010"/>
                </a:cubicBezTo>
                <a:cubicBezTo>
                  <a:pt x="388053" y="390358"/>
                  <a:pt x="361031" y="394440"/>
                  <a:pt x="334579" y="401053"/>
                </a:cubicBezTo>
                <a:cubicBezTo>
                  <a:pt x="318174" y="405154"/>
                  <a:pt x="302712" y="412450"/>
                  <a:pt x="286453" y="417095"/>
                </a:cubicBezTo>
                <a:cubicBezTo>
                  <a:pt x="265254" y="423152"/>
                  <a:pt x="243674" y="427790"/>
                  <a:pt x="222285" y="433137"/>
                </a:cubicBezTo>
                <a:cubicBezTo>
                  <a:pt x="8621" y="575577"/>
                  <a:pt x="325293" y="370563"/>
                  <a:pt x="126032" y="481263"/>
                </a:cubicBezTo>
                <a:cubicBezTo>
                  <a:pt x="-81453" y="596532"/>
                  <a:pt x="29779" y="586794"/>
                  <a:pt x="29779" y="946484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67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309C5-B91D-4B61-BD62-F7A62D5AA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file editor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C93B2-29B4-4363-97F4-CACB04FC1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Graphical editor: </a:t>
            </a:r>
            <a:r>
              <a:rPr lang="en-US" dirty="0" err="1"/>
              <a:t>gedit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Command line editor: </a:t>
            </a:r>
            <a:r>
              <a:rPr lang="en-US" b="1" dirty="0"/>
              <a:t>vi</a:t>
            </a:r>
            <a:r>
              <a:rPr lang="en-US" dirty="0"/>
              <a:t>, </a:t>
            </a:r>
            <a:r>
              <a:rPr lang="en-US" dirty="0" err="1"/>
              <a:t>nano</a:t>
            </a:r>
            <a:r>
              <a:rPr lang="en-US" dirty="0"/>
              <a:t>, emacs, …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DE83EB-01DE-46DC-9260-975603DB2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6810" y="1027906"/>
            <a:ext cx="5495925" cy="39528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EED888-F192-406D-9928-03954C6EEF64}"/>
              </a:ext>
            </a:extLst>
          </p:cNvPr>
          <p:cNvSpPr txBox="1"/>
          <p:nvPr/>
        </p:nvSpPr>
        <p:spPr>
          <a:xfrm>
            <a:off x="8750461" y="6176963"/>
            <a:ext cx="2982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30 min for practice</a:t>
            </a:r>
          </a:p>
        </p:txBody>
      </p:sp>
    </p:spTree>
    <p:extLst>
      <p:ext uri="{BB962C8B-B14F-4D97-AF65-F5344CB8AC3E}">
        <p14:creationId xmlns:p14="http://schemas.microsoft.com/office/powerpoint/2010/main" val="26045860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6FC69-F4F4-477D-9A5D-63B0AEB15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D468D-656B-48E1-90D6-5D651345D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Interactive mode vs Batch mode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4BDA9CA-110D-48D1-9DF1-897B8BB2A0F7}"/>
              </a:ext>
            </a:extLst>
          </p:cNvPr>
          <p:cNvSpPr/>
          <p:nvPr/>
        </p:nvSpPr>
        <p:spPr>
          <a:xfrm>
            <a:off x="3166643" y="3070185"/>
            <a:ext cx="1909821" cy="497712"/>
          </a:xfrm>
          <a:prstGeom prst="roundRect">
            <a:avLst>
              <a:gd name="adj" fmla="val 3964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Login node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07B223C-F284-441E-8456-A8480E9E44AE}"/>
              </a:ext>
            </a:extLst>
          </p:cNvPr>
          <p:cNvSpPr/>
          <p:nvPr/>
        </p:nvSpPr>
        <p:spPr>
          <a:xfrm>
            <a:off x="1131427" y="4577787"/>
            <a:ext cx="1909821" cy="726311"/>
          </a:xfrm>
          <a:prstGeom prst="roundRect">
            <a:avLst>
              <a:gd name="adj" fmla="val 3964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Computational node (interactive)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FFD7ADD-58D3-4746-A1BC-7E99C158DC2E}"/>
              </a:ext>
            </a:extLst>
          </p:cNvPr>
          <p:cNvSpPr/>
          <p:nvPr/>
        </p:nvSpPr>
        <p:spPr>
          <a:xfrm>
            <a:off x="3347981" y="4586470"/>
            <a:ext cx="1909821" cy="726311"/>
          </a:xfrm>
          <a:prstGeom prst="roundRect">
            <a:avLst>
              <a:gd name="adj" fmla="val 3964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Computational node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07BA3EF-C83B-40C8-BD6B-F2EC4519AC17}"/>
              </a:ext>
            </a:extLst>
          </p:cNvPr>
          <p:cNvSpPr/>
          <p:nvPr/>
        </p:nvSpPr>
        <p:spPr>
          <a:xfrm>
            <a:off x="5564535" y="4577786"/>
            <a:ext cx="1909821" cy="726311"/>
          </a:xfrm>
          <a:prstGeom prst="roundRect">
            <a:avLst>
              <a:gd name="adj" fmla="val 3964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Computational node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E7CCF46-22CD-4806-970C-596628DB0F5C}"/>
              </a:ext>
            </a:extLst>
          </p:cNvPr>
          <p:cNvCxnSpPr>
            <a:cxnSpLocks/>
          </p:cNvCxnSpPr>
          <p:nvPr/>
        </p:nvCxnSpPr>
        <p:spPr>
          <a:xfrm>
            <a:off x="2086338" y="4192929"/>
            <a:ext cx="4430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F6816A-0981-4B28-8BD0-F03DB1947BD5}"/>
              </a:ext>
            </a:extLst>
          </p:cNvPr>
          <p:cNvCxnSpPr>
            <a:stCxn id="4" idx="2"/>
          </p:cNvCxnSpPr>
          <p:nvPr/>
        </p:nvCxnSpPr>
        <p:spPr>
          <a:xfrm>
            <a:off x="4121554" y="3567897"/>
            <a:ext cx="10607" cy="914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F19B85-5E2D-44FB-954E-09E7F702EE06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086338" y="4192929"/>
            <a:ext cx="0" cy="384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BE854E1-E80F-4364-A128-56A0F5FB3083}"/>
              </a:ext>
            </a:extLst>
          </p:cNvPr>
          <p:cNvCxnSpPr>
            <a:endCxn id="7" idx="0"/>
          </p:cNvCxnSpPr>
          <p:nvPr/>
        </p:nvCxnSpPr>
        <p:spPr>
          <a:xfrm flipH="1">
            <a:off x="6519446" y="4192929"/>
            <a:ext cx="8675" cy="384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AD89D35-0977-40A9-87F1-AAE2776DCDE8}"/>
              </a:ext>
            </a:extLst>
          </p:cNvPr>
          <p:cNvSpPr/>
          <p:nvPr/>
        </p:nvSpPr>
        <p:spPr>
          <a:xfrm>
            <a:off x="4311628" y="3813081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Grid Engine Scheduler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527438B-D7DE-4A79-B3DC-8F8B269A0F07}"/>
              </a:ext>
            </a:extLst>
          </p:cNvPr>
          <p:cNvCxnSpPr>
            <a:cxnSpLocks/>
          </p:cNvCxnSpPr>
          <p:nvPr/>
        </p:nvCxnSpPr>
        <p:spPr>
          <a:xfrm>
            <a:off x="4475747" y="3567897"/>
            <a:ext cx="336885" cy="2451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384107F-E944-4C72-936A-3247663BE4C7}"/>
              </a:ext>
            </a:extLst>
          </p:cNvPr>
          <p:cNvSpPr/>
          <p:nvPr/>
        </p:nvSpPr>
        <p:spPr>
          <a:xfrm>
            <a:off x="4684295" y="4203032"/>
            <a:ext cx="401052" cy="288757"/>
          </a:xfrm>
          <a:custGeom>
            <a:avLst/>
            <a:gdLst>
              <a:gd name="connsiteX0" fmla="*/ 401052 w 401052"/>
              <a:gd name="connsiteY0" fmla="*/ 0 h 288757"/>
              <a:gd name="connsiteX1" fmla="*/ 208547 w 401052"/>
              <a:gd name="connsiteY1" fmla="*/ 128336 h 288757"/>
              <a:gd name="connsiteX2" fmla="*/ 160421 w 401052"/>
              <a:gd name="connsiteY2" fmla="*/ 160421 h 288757"/>
              <a:gd name="connsiteX3" fmla="*/ 112294 w 401052"/>
              <a:gd name="connsiteY3" fmla="*/ 208547 h 288757"/>
              <a:gd name="connsiteX4" fmla="*/ 0 w 401052"/>
              <a:gd name="connsiteY4" fmla="*/ 288757 h 288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052" h="288757">
                <a:moveTo>
                  <a:pt x="401052" y="0"/>
                </a:moveTo>
                <a:lnTo>
                  <a:pt x="208547" y="128336"/>
                </a:lnTo>
                <a:cubicBezTo>
                  <a:pt x="192505" y="139031"/>
                  <a:pt x="174054" y="146788"/>
                  <a:pt x="160421" y="160421"/>
                </a:cubicBezTo>
                <a:cubicBezTo>
                  <a:pt x="144379" y="176463"/>
                  <a:pt x="130202" y="194619"/>
                  <a:pt x="112294" y="208547"/>
                </a:cubicBezTo>
                <a:cubicBezTo>
                  <a:pt x="-41519" y="328178"/>
                  <a:pt x="53363" y="235394"/>
                  <a:pt x="0" y="288757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7172110-0B82-4952-BD1B-6CDC1E92825E}"/>
              </a:ext>
            </a:extLst>
          </p:cNvPr>
          <p:cNvSpPr/>
          <p:nvPr/>
        </p:nvSpPr>
        <p:spPr>
          <a:xfrm>
            <a:off x="6223400" y="4138863"/>
            <a:ext cx="81147" cy="401053"/>
          </a:xfrm>
          <a:custGeom>
            <a:avLst/>
            <a:gdLst>
              <a:gd name="connsiteX0" fmla="*/ 81147 w 81147"/>
              <a:gd name="connsiteY0" fmla="*/ 0 h 401053"/>
              <a:gd name="connsiteX1" fmla="*/ 49063 w 81147"/>
              <a:gd name="connsiteY1" fmla="*/ 144379 h 401053"/>
              <a:gd name="connsiteX2" fmla="*/ 33021 w 81147"/>
              <a:gd name="connsiteY2" fmla="*/ 208548 h 401053"/>
              <a:gd name="connsiteX3" fmla="*/ 16979 w 81147"/>
              <a:gd name="connsiteY3" fmla="*/ 288758 h 401053"/>
              <a:gd name="connsiteX4" fmla="*/ 937 w 81147"/>
              <a:gd name="connsiteY4" fmla="*/ 401053 h 401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47" h="401053">
                <a:moveTo>
                  <a:pt x="81147" y="0"/>
                </a:moveTo>
                <a:cubicBezTo>
                  <a:pt x="70452" y="48126"/>
                  <a:pt x="60149" y="96341"/>
                  <a:pt x="49063" y="144379"/>
                </a:cubicBezTo>
                <a:cubicBezTo>
                  <a:pt x="44105" y="165862"/>
                  <a:pt x="37804" y="187025"/>
                  <a:pt x="33021" y="208548"/>
                </a:cubicBezTo>
                <a:cubicBezTo>
                  <a:pt x="27106" y="235165"/>
                  <a:pt x="23592" y="262306"/>
                  <a:pt x="16979" y="288758"/>
                </a:cubicBezTo>
                <a:cubicBezTo>
                  <a:pt x="-5827" y="379982"/>
                  <a:pt x="937" y="291126"/>
                  <a:pt x="937" y="401053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1754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6FC69-F4F4-477D-9A5D-63B0AEB15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D468D-656B-48E1-90D6-5D651345D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Interactive mode:</a:t>
            </a:r>
          </a:p>
          <a:p>
            <a:pPr lvl="1"/>
            <a:r>
              <a:rPr lang="en-GB" dirty="0" err="1"/>
              <a:t>srun</a:t>
            </a:r>
            <a:r>
              <a:rPr lang="en-GB" dirty="0"/>
              <a:t> -p shared --</a:t>
            </a:r>
            <a:r>
              <a:rPr lang="en-GB" dirty="0" err="1"/>
              <a:t>pty</a:t>
            </a:r>
            <a:r>
              <a:rPr lang="en-GB" dirty="0"/>
              <a:t> /bin/bash</a:t>
            </a:r>
          </a:p>
          <a:p>
            <a:pPr lvl="1"/>
            <a:r>
              <a:rPr lang="en-GB" dirty="0"/>
              <a:t>Use “exit” command to quit from the interactive mode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3B565C-331D-3043-B3ED-326ECD84D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642" y="3746095"/>
            <a:ext cx="9906000" cy="20701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D7DAD1-70A3-8144-B5F4-EA95C429E9F2}"/>
              </a:ext>
            </a:extLst>
          </p:cNvPr>
          <p:cNvCxnSpPr/>
          <p:nvPr/>
        </p:nvCxnSpPr>
        <p:spPr>
          <a:xfrm>
            <a:off x="2889114" y="4082562"/>
            <a:ext cx="82685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B2AF3F7-B961-3249-B3A2-59701CD669E5}"/>
              </a:ext>
            </a:extLst>
          </p:cNvPr>
          <p:cNvCxnSpPr/>
          <p:nvPr/>
        </p:nvCxnSpPr>
        <p:spPr>
          <a:xfrm>
            <a:off x="2889113" y="5110451"/>
            <a:ext cx="82685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D96803A-427B-384E-8AFD-7A0A50DB2D13}"/>
              </a:ext>
            </a:extLst>
          </p:cNvPr>
          <p:cNvCxnSpPr/>
          <p:nvPr/>
        </p:nvCxnSpPr>
        <p:spPr>
          <a:xfrm>
            <a:off x="2889113" y="5816195"/>
            <a:ext cx="82685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5206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2D7BF-094D-42F9-95B7-1397F0459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5D116-A3D6-4901-B0BE-25C1239E4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were adopted from C3SE introduction course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5050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FA7EF-0738-4545-961F-F1BF1D3C7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7200" dirty="0"/>
              <a:t>Rosalind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855D6-436C-0843-9C23-06D6D2EA1B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27167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5CB7F-27AC-427C-86D5-5B39B85D4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How to access Rosalind HPC server (Linux)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2312A-CB7B-4092-909B-76AED9E4A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SSH protocol </a:t>
            </a:r>
            <a:r>
              <a:rPr lang="en-US" sz="2400" dirty="0">
                <a:sym typeface="Wingdings" panose="05000000000000000000" pitchFamily="2" charset="2"/>
              </a:rPr>
              <a:t> via command</a:t>
            </a:r>
            <a:endParaRPr lang="en-US" sz="2400" dirty="0"/>
          </a:p>
          <a:p>
            <a:r>
              <a:rPr lang="en-US" sz="2400" dirty="0"/>
              <a:t>SFTP protocol </a:t>
            </a:r>
            <a:r>
              <a:rPr lang="en-US" sz="2400" dirty="0">
                <a:sym typeface="Wingdings" panose="05000000000000000000" pitchFamily="2" charset="2"/>
              </a:rPr>
              <a:t> via files</a:t>
            </a:r>
            <a:endParaRPr lang="en-US" sz="2400" dirty="0"/>
          </a:p>
          <a:p>
            <a:r>
              <a:rPr lang="en-US" sz="2400" dirty="0"/>
              <a:t>HTTP protocol </a:t>
            </a:r>
            <a:r>
              <a:rPr lang="en-US" sz="2400" dirty="0">
                <a:sym typeface="Wingdings" panose="05000000000000000000" pitchFamily="2" charset="2"/>
              </a:rPr>
              <a:t> via webpage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63657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5CB7F-27AC-427C-86D5-5B39B85D4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How to access Rosalind HPC server (Linux)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2312A-CB7B-4092-909B-76AED9E4A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ym typeface="Wingdings" panose="05000000000000000000" pitchFamily="2" charset="2"/>
              </a:rPr>
              <a:t>Macbook</a:t>
            </a:r>
            <a:r>
              <a:rPr lang="en-US" dirty="0">
                <a:sym typeface="Wingdings" panose="05000000000000000000" pitchFamily="2" charset="2"/>
              </a:rPr>
              <a:t>  Use </a:t>
            </a:r>
            <a:r>
              <a:rPr lang="en-US" b="1" dirty="0">
                <a:sym typeface="Wingdings" panose="05000000000000000000" pitchFamily="2" charset="2"/>
              </a:rPr>
              <a:t>Terminal </a:t>
            </a:r>
            <a:r>
              <a:rPr lang="en-US" dirty="0">
                <a:sym typeface="Wingdings" panose="05000000000000000000" pitchFamily="2" charset="2"/>
              </a:rPr>
              <a:t> providing Unix/Linux commands and SSH terminal </a:t>
            </a:r>
          </a:p>
          <a:p>
            <a:endParaRPr lang="en-US" dirty="0"/>
          </a:p>
        </p:txBody>
      </p:sp>
      <p:pic>
        <p:nvPicPr>
          <p:cNvPr id="3074" name="Picture 2" descr="Image result for mac os terminal">
            <a:extLst>
              <a:ext uri="{FF2B5EF4-FFF2-40B4-BE49-F238E27FC236}">
                <a16:creationId xmlns:a16="http://schemas.microsoft.com/office/drawing/2014/main" id="{39C09B7F-CF4E-4E2E-B1DC-C7856227F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430" y="2976318"/>
            <a:ext cx="6149139" cy="4208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10665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5CB7F-27AC-427C-86D5-5B39B85D4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How to access Rosalind HPC server (Linux)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2312A-CB7B-4092-909B-76AED9E4A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laptop </a:t>
            </a:r>
            <a:r>
              <a:rPr lang="en-US" dirty="0">
                <a:sym typeface="Wingdings" panose="05000000000000000000" pitchFamily="2" charset="2"/>
              </a:rPr>
              <a:t> Install </a:t>
            </a:r>
            <a:r>
              <a:rPr lang="en-US" dirty="0" err="1">
                <a:sym typeface="Wingdings" panose="05000000000000000000" pitchFamily="2" charset="2"/>
              </a:rPr>
              <a:t>Moba-Xterm</a:t>
            </a:r>
            <a:r>
              <a:rPr lang="en-US" dirty="0">
                <a:sym typeface="Wingdings" panose="05000000000000000000" pitchFamily="2" charset="2"/>
              </a:rPr>
              <a:t> software  providing Unix/Linux commands on Windows &amp; SSH terminal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8AAE59-AAE8-4116-B516-CBF9BCC47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142" y="2958348"/>
            <a:ext cx="4890163" cy="335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152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42771-2BB9-4184-8654-D9812BFD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How to access Rosalind HPC server (Linux)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58F11-3DC7-4BAB-8DDF-331A47479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Putty </a:t>
            </a:r>
            <a:r>
              <a:rPr lang="en-US" dirty="0">
                <a:sym typeface="Wingdings" panose="05000000000000000000" pitchFamily="2" charset="2"/>
              </a:rPr>
              <a:t> free and most simple program for SSH terminal</a:t>
            </a:r>
            <a:endParaRPr lang="en-US" dirty="0"/>
          </a:p>
        </p:txBody>
      </p:sp>
      <p:pic>
        <p:nvPicPr>
          <p:cNvPr id="5122" name="Picture 2" descr="Image result for putty">
            <a:extLst>
              <a:ext uri="{FF2B5EF4-FFF2-40B4-BE49-F238E27FC236}">
                <a16:creationId xmlns:a16="http://schemas.microsoft.com/office/drawing/2014/main" id="{77F92370-8AF7-4DE0-BB89-10B0E3990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135" y="2572302"/>
            <a:ext cx="3754855" cy="3604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88420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6E5A1-FC95-024D-8DBA-79221BE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Transferring Data To Rosalind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5AC20-6191-6740-9652-6F77F4522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7125" y="1746631"/>
            <a:ext cx="8946541" cy="4805082"/>
          </a:xfrm>
        </p:spPr>
        <p:txBody>
          <a:bodyPr>
            <a:normAutofit/>
          </a:bodyPr>
          <a:lstStyle/>
          <a:p>
            <a:r>
              <a:rPr lang="en-GB" dirty="0"/>
              <a:t>Download FileZilla (Client) to connect via SFTP</a:t>
            </a:r>
          </a:p>
          <a:p>
            <a:pPr marL="0" indent="0">
              <a:buNone/>
            </a:pPr>
            <a:r>
              <a:rPr lang="en-GB" dirty="0"/>
              <a:t>	https://</a:t>
            </a:r>
            <a:r>
              <a:rPr lang="en-GB" dirty="0" err="1"/>
              <a:t>filezilla-project.org</a:t>
            </a:r>
            <a:r>
              <a:rPr lang="en-GB" dirty="0"/>
              <a:t>/</a:t>
            </a:r>
          </a:p>
          <a:p>
            <a:r>
              <a:rPr lang="en-GB" dirty="0" err="1"/>
              <a:t>MobaXterm</a:t>
            </a:r>
            <a:r>
              <a:rPr lang="en-GB" dirty="0"/>
              <a:t> supports SFTP transfer as well (Slow)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122" name="Picture 2" descr="FileZilla - Wikipedia">
            <a:extLst>
              <a:ext uri="{FF2B5EF4-FFF2-40B4-BE49-F238E27FC236}">
                <a16:creationId xmlns:a16="http://schemas.microsoft.com/office/drawing/2014/main" id="{2120E889-6D82-F240-BEB7-2106FA2C6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944" y="3147161"/>
            <a:ext cx="4153516" cy="3587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25670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306D6-6D21-458A-A660-07172C042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login Rosalind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926D-8F12-487C-AE34-219609F3D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SSH client program (</a:t>
            </a:r>
            <a:r>
              <a:rPr lang="en-US" dirty="0" err="1"/>
              <a:t>MobaXterm</a:t>
            </a:r>
            <a:r>
              <a:rPr lang="en-US" dirty="0"/>
              <a:t>, Putty, Terminal)</a:t>
            </a:r>
          </a:p>
          <a:p>
            <a:r>
              <a:rPr lang="en-US" dirty="0"/>
              <a:t>Login command:</a:t>
            </a:r>
          </a:p>
          <a:p>
            <a:pPr lvl="1"/>
            <a:r>
              <a:rPr lang="en-US" dirty="0" err="1"/>
              <a:t>ssh</a:t>
            </a:r>
            <a:r>
              <a:rPr lang="en-US" dirty="0"/>
              <a:t> (YOUR_ID)@(SSH address)</a:t>
            </a:r>
          </a:p>
          <a:p>
            <a:pPr lvl="1"/>
            <a:r>
              <a:rPr lang="en-US" dirty="0" err="1"/>
              <a:t>ssh</a:t>
            </a:r>
            <a:r>
              <a:rPr lang="en-US" dirty="0"/>
              <a:t> </a:t>
            </a:r>
            <a:r>
              <a:rPr lang="en-US" dirty="0" err="1"/>
              <a:t>kxxxxx@login.rosalind.kcl.ac.uk</a:t>
            </a:r>
            <a:endParaRPr lang="en-US" dirty="0"/>
          </a:p>
          <a:p>
            <a:pPr lvl="1"/>
            <a:r>
              <a:rPr lang="en-US" dirty="0"/>
              <a:t>and type your password!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3E5FA8C4-27B5-8641-92F7-684F5B252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462" y="2686176"/>
            <a:ext cx="6353538" cy="376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974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C2CB0-A6AC-43EE-AC1D-BDEBC9832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content of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B5E14-5E2F-4D2C-AC20-D691B39BD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cat file1 </a:t>
            </a:r>
            <a:r>
              <a:rPr lang="en-US" dirty="0">
                <a:sym typeface="Wingdings" panose="05000000000000000000" pitchFamily="2" charset="2"/>
              </a:rPr>
              <a:t> printing all contents of file1</a:t>
            </a:r>
          </a:p>
          <a:p>
            <a:r>
              <a:rPr lang="en-US" dirty="0">
                <a:sym typeface="Wingdings" panose="05000000000000000000" pitchFamily="2" charset="2"/>
              </a:rPr>
              <a:t>less file1  brief file viewer  you can see next page by “space bar” and escape by “q” </a:t>
            </a:r>
          </a:p>
          <a:p>
            <a:r>
              <a:rPr lang="en-US" dirty="0"/>
              <a:t>head file1 </a:t>
            </a:r>
            <a:r>
              <a:rPr lang="en-US" dirty="0">
                <a:sym typeface="Wingdings" panose="05000000000000000000" pitchFamily="2" charset="2"/>
              </a:rPr>
              <a:t> printing first few lines of file</a:t>
            </a:r>
          </a:p>
          <a:p>
            <a:r>
              <a:rPr lang="en-US" dirty="0">
                <a:sym typeface="Wingdings" panose="05000000000000000000" pitchFamily="2" charset="2"/>
              </a:rPr>
              <a:t>tail file1  printing last few lines of file</a:t>
            </a:r>
          </a:p>
          <a:p>
            <a:r>
              <a:rPr lang="en-US" dirty="0">
                <a:sym typeface="Wingdings" panose="05000000000000000000" pitchFamily="2" charset="2"/>
              </a:rPr>
              <a:t>grep “pattern” file1  searching a file for “pattern”</a:t>
            </a:r>
          </a:p>
          <a:p>
            <a:r>
              <a:rPr lang="en-US" dirty="0" err="1">
                <a:sym typeface="Wingdings" panose="05000000000000000000" pitchFamily="2" charset="2"/>
              </a:rPr>
              <a:t>wc</a:t>
            </a:r>
            <a:r>
              <a:rPr lang="en-US" dirty="0">
                <a:sym typeface="Wingdings" panose="05000000000000000000" pitchFamily="2" charset="2"/>
              </a:rPr>
              <a:t> –l  count line 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7138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6E5A1-FC95-024D-8DBA-79221BE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Transferring Data To Rosalind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5AC20-6191-6740-9652-6F77F4522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925" y="1736903"/>
            <a:ext cx="8946541" cy="4805082"/>
          </a:xfrm>
        </p:spPr>
        <p:txBody>
          <a:bodyPr>
            <a:normAutofit/>
          </a:bodyPr>
          <a:lstStyle/>
          <a:p>
            <a:r>
              <a:rPr lang="en-GB" dirty="0"/>
              <a:t>Always add your private key first (Once)</a:t>
            </a:r>
          </a:p>
          <a:p>
            <a:pPr lvl="1"/>
            <a:r>
              <a:rPr lang="en-GB" dirty="0"/>
              <a:t>Edit </a:t>
            </a:r>
            <a:r>
              <a:rPr lang="en-GB" dirty="0">
                <a:sym typeface="Wingdings" pitchFamily="2" charset="2"/>
              </a:rPr>
              <a:t> Setting  SFTP  Add Key file</a:t>
            </a:r>
          </a:p>
          <a:p>
            <a:pPr lvl="1"/>
            <a:r>
              <a:rPr lang="en-GB" dirty="0">
                <a:sym typeface="Wingdings" pitchFamily="2" charset="2"/>
              </a:rPr>
              <a:t>Select your </a:t>
            </a:r>
            <a:r>
              <a:rPr lang="en-GB" dirty="0" err="1">
                <a:sym typeface="Wingdings" pitchFamily="2" charset="2"/>
              </a:rPr>
              <a:t>id_rsa</a:t>
            </a:r>
            <a:r>
              <a:rPr lang="en-GB" dirty="0">
                <a:sym typeface="Wingdings" pitchFamily="2" charset="2"/>
              </a:rPr>
              <a:t> (not </a:t>
            </a:r>
            <a:r>
              <a:rPr lang="en-GB" dirty="0" err="1">
                <a:sym typeface="Wingdings" pitchFamily="2" charset="2"/>
              </a:rPr>
              <a:t>id_rsa.pub</a:t>
            </a:r>
            <a:r>
              <a:rPr lang="en-GB" dirty="0">
                <a:sym typeface="Wingdings" pitchFamily="2" charset="2"/>
              </a:rPr>
              <a:t>)</a:t>
            </a:r>
          </a:p>
          <a:p>
            <a:pPr lvl="1"/>
            <a:r>
              <a:rPr lang="en-GB" dirty="0">
                <a:sym typeface="Wingdings" pitchFamily="2" charset="2"/>
              </a:rPr>
              <a:t>Reminder:</a:t>
            </a:r>
          </a:p>
          <a:p>
            <a:pPr lvl="2"/>
            <a:r>
              <a:rPr lang="en-GB" dirty="0"/>
              <a:t>C:\Users\</a:t>
            </a:r>
            <a:r>
              <a:rPr lang="en-GB" dirty="0" err="1"/>
              <a:t>your_username</a:t>
            </a:r>
            <a:r>
              <a:rPr lang="en-GB" dirty="0"/>
              <a:t>\.</a:t>
            </a:r>
            <a:r>
              <a:rPr lang="en-GB" dirty="0" err="1"/>
              <a:t>ssh</a:t>
            </a:r>
            <a:r>
              <a:rPr lang="en-GB" dirty="0"/>
              <a:t>\</a:t>
            </a:r>
            <a:r>
              <a:rPr lang="en-GB" dirty="0" err="1"/>
              <a:t>id_rsa</a:t>
            </a:r>
            <a:r>
              <a:rPr lang="en-GB" dirty="0"/>
              <a:t> (Windows)</a:t>
            </a:r>
          </a:p>
          <a:p>
            <a:pPr lvl="2"/>
            <a:r>
              <a:rPr lang="en-GB" dirty="0"/>
              <a:t>/Users/</a:t>
            </a:r>
            <a:r>
              <a:rPr lang="en-GB" dirty="0" err="1"/>
              <a:t>your_username</a:t>
            </a:r>
            <a:r>
              <a:rPr lang="en-GB" dirty="0"/>
              <a:t>/.</a:t>
            </a:r>
            <a:r>
              <a:rPr lang="en-GB" dirty="0" err="1"/>
              <a:t>ssh</a:t>
            </a:r>
            <a:r>
              <a:rPr lang="en-GB" dirty="0"/>
              <a:t>/</a:t>
            </a:r>
            <a:r>
              <a:rPr lang="en-GB" dirty="0" err="1"/>
              <a:t>id_rsa</a:t>
            </a:r>
            <a:r>
              <a:rPr lang="en-GB" dirty="0"/>
              <a:t> (MacOS)</a:t>
            </a:r>
          </a:p>
          <a:p>
            <a:pPr lvl="3"/>
            <a:r>
              <a:rPr lang="en-GB" dirty="0"/>
              <a:t>You can also open terminal, then copy the </a:t>
            </a:r>
            <a:r>
              <a:rPr lang="en-GB" dirty="0" err="1"/>
              <a:t>id_rsa</a:t>
            </a:r>
            <a:r>
              <a:rPr lang="en-GB" dirty="0"/>
              <a:t> to desktop</a:t>
            </a:r>
          </a:p>
          <a:p>
            <a:pPr marL="1371600" lvl="3" indent="0">
              <a:buNone/>
            </a:pPr>
            <a:r>
              <a:rPr lang="en-GB" i="1" dirty="0"/>
              <a:t>	cp ~/.</a:t>
            </a:r>
            <a:r>
              <a:rPr lang="en-GB" i="1" dirty="0" err="1"/>
              <a:t>ssh</a:t>
            </a:r>
            <a:r>
              <a:rPr lang="en-GB" i="1" dirty="0"/>
              <a:t>/</a:t>
            </a:r>
            <a:r>
              <a:rPr lang="en-GB" i="1" dirty="0" err="1"/>
              <a:t>id_rsa</a:t>
            </a:r>
            <a:r>
              <a:rPr lang="en-GB" i="1" dirty="0"/>
              <a:t> ~/Desktop/</a:t>
            </a:r>
          </a:p>
          <a:p>
            <a:pPr marL="1371600" lvl="3" indent="0">
              <a:buNone/>
            </a:pPr>
            <a:r>
              <a:rPr lang="en-GB" dirty="0"/>
              <a:t>	Then Load it to </a:t>
            </a:r>
            <a:r>
              <a:rPr lang="en-GB" dirty="0" err="1"/>
              <a:t>filezilla</a:t>
            </a:r>
            <a:r>
              <a:rPr lang="en-GB" dirty="0"/>
              <a:t> from desktop</a:t>
            </a:r>
          </a:p>
          <a:p>
            <a:pPr marL="457200"/>
            <a:r>
              <a:rPr lang="en-GB" dirty="0"/>
              <a:t>After that, add Rosalind into the Site Manager</a:t>
            </a:r>
          </a:p>
          <a:p>
            <a:pPr marL="857250" lvl="1"/>
            <a:r>
              <a:rPr lang="en-GB" dirty="0"/>
              <a:t>File </a:t>
            </a:r>
            <a:r>
              <a:rPr lang="en-GB" dirty="0">
                <a:sym typeface="Wingdings" pitchFamily="2" charset="2"/>
              </a:rPr>
              <a:t> Site Manager (or the top left corner icon)</a:t>
            </a:r>
            <a:endParaRPr lang="en-GB" dirty="0"/>
          </a:p>
          <a:p>
            <a:pPr marL="457200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5280AA-14A4-5C47-96DD-6821B7E9B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2483" y="1339419"/>
            <a:ext cx="3847965" cy="25471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500198-3288-6845-8C0A-1115218CE6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8634"/>
          <a:stretch/>
        </p:blipFill>
        <p:spPr>
          <a:xfrm>
            <a:off x="7676911" y="4284008"/>
            <a:ext cx="3559107" cy="202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0515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140B3-25B9-234D-ADF5-6C0D16213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 of HPC</a:t>
            </a:r>
          </a:p>
        </p:txBody>
      </p:sp>
      <p:sp>
        <p:nvSpPr>
          <p:cNvPr id="8" name="Rectangle: Rounded Corners 3">
            <a:extLst>
              <a:ext uri="{FF2B5EF4-FFF2-40B4-BE49-F238E27FC236}">
                <a16:creationId xmlns:a16="http://schemas.microsoft.com/office/drawing/2014/main" id="{9EFF9ACE-96C7-014A-9D2A-A6F9FF60BA6B}"/>
              </a:ext>
            </a:extLst>
          </p:cNvPr>
          <p:cNvSpPr/>
          <p:nvPr/>
        </p:nvSpPr>
        <p:spPr>
          <a:xfrm>
            <a:off x="4630164" y="3478382"/>
            <a:ext cx="1909821" cy="497712"/>
          </a:xfrm>
          <a:prstGeom prst="roundRect">
            <a:avLst>
              <a:gd name="adj" fmla="val 3964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Login node</a:t>
            </a:r>
          </a:p>
        </p:txBody>
      </p:sp>
      <p:sp>
        <p:nvSpPr>
          <p:cNvPr id="9" name="Rectangle: Rounded Corners 6">
            <a:extLst>
              <a:ext uri="{FF2B5EF4-FFF2-40B4-BE49-F238E27FC236}">
                <a16:creationId xmlns:a16="http://schemas.microsoft.com/office/drawing/2014/main" id="{7F803A1D-E05D-9E49-940A-AFD8634E8DFC}"/>
              </a:ext>
            </a:extLst>
          </p:cNvPr>
          <p:cNvSpPr/>
          <p:nvPr/>
        </p:nvSpPr>
        <p:spPr>
          <a:xfrm>
            <a:off x="2594948" y="4985984"/>
            <a:ext cx="1909821" cy="726311"/>
          </a:xfrm>
          <a:prstGeom prst="roundRect">
            <a:avLst>
              <a:gd name="adj" fmla="val 3964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Computational node</a:t>
            </a:r>
          </a:p>
        </p:txBody>
      </p:sp>
      <p:sp>
        <p:nvSpPr>
          <p:cNvPr id="10" name="Rectangle: Rounded Corners 7">
            <a:extLst>
              <a:ext uri="{FF2B5EF4-FFF2-40B4-BE49-F238E27FC236}">
                <a16:creationId xmlns:a16="http://schemas.microsoft.com/office/drawing/2014/main" id="{071F9784-CA6D-374D-9083-7A31AD0C6C03}"/>
              </a:ext>
            </a:extLst>
          </p:cNvPr>
          <p:cNvSpPr/>
          <p:nvPr/>
        </p:nvSpPr>
        <p:spPr>
          <a:xfrm>
            <a:off x="4811502" y="4994667"/>
            <a:ext cx="1909821" cy="726311"/>
          </a:xfrm>
          <a:prstGeom prst="roundRect">
            <a:avLst>
              <a:gd name="adj" fmla="val 3964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Computational node</a:t>
            </a:r>
          </a:p>
        </p:txBody>
      </p:sp>
      <p:sp>
        <p:nvSpPr>
          <p:cNvPr id="11" name="Rectangle: Rounded Corners 8">
            <a:extLst>
              <a:ext uri="{FF2B5EF4-FFF2-40B4-BE49-F238E27FC236}">
                <a16:creationId xmlns:a16="http://schemas.microsoft.com/office/drawing/2014/main" id="{A6F73722-D86A-7344-9701-91B647FA50CD}"/>
              </a:ext>
            </a:extLst>
          </p:cNvPr>
          <p:cNvSpPr/>
          <p:nvPr/>
        </p:nvSpPr>
        <p:spPr>
          <a:xfrm>
            <a:off x="7028056" y="4985983"/>
            <a:ext cx="1909821" cy="726311"/>
          </a:xfrm>
          <a:prstGeom prst="roundRect">
            <a:avLst>
              <a:gd name="adj" fmla="val 3964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Computational node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1589C1-B709-B747-A527-12453C9029E0}"/>
              </a:ext>
            </a:extLst>
          </p:cNvPr>
          <p:cNvCxnSpPr>
            <a:cxnSpLocks/>
          </p:cNvCxnSpPr>
          <p:nvPr/>
        </p:nvCxnSpPr>
        <p:spPr>
          <a:xfrm>
            <a:off x="3549859" y="4601126"/>
            <a:ext cx="4430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80A927-65E1-934B-85A6-6F007DFEA17D}"/>
              </a:ext>
            </a:extLst>
          </p:cNvPr>
          <p:cNvCxnSpPr>
            <a:stCxn id="8" idx="2"/>
          </p:cNvCxnSpPr>
          <p:nvPr/>
        </p:nvCxnSpPr>
        <p:spPr>
          <a:xfrm>
            <a:off x="5585075" y="3976094"/>
            <a:ext cx="10607" cy="914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5031EA5-CA38-9B41-8B95-F013F76EAC07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549859" y="4601126"/>
            <a:ext cx="0" cy="384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BEAF605-22BA-264F-9F5F-46FCF9BCC1B2}"/>
              </a:ext>
            </a:extLst>
          </p:cNvPr>
          <p:cNvCxnSpPr>
            <a:endCxn id="11" idx="0"/>
          </p:cNvCxnSpPr>
          <p:nvPr/>
        </p:nvCxnSpPr>
        <p:spPr>
          <a:xfrm flipH="1">
            <a:off x="7982967" y="4601126"/>
            <a:ext cx="8675" cy="384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2880120-84BD-1540-907C-B9ED65571536}"/>
              </a:ext>
            </a:extLst>
          </p:cNvPr>
          <p:cNvSpPr/>
          <p:nvPr/>
        </p:nvSpPr>
        <p:spPr>
          <a:xfrm>
            <a:off x="5775149" y="4221278"/>
            <a:ext cx="25058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Grid Engine Scheduler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EE3B54C-DEAC-B344-B4F4-BCB1995BD540}"/>
              </a:ext>
            </a:extLst>
          </p:cNvPr>
          <p:cNvCxnSpPr>
            <a:cxnSpLocks/>
          </p:cNvCxnSpPr>
          <p:nvPr/>
        </p:nvCxnSpPr>
        <p:spPr>
          <a:xfrm flipH="1">
            <a:off x="5585076" y="2925258"/>
            <a:ext cx="10606" cy="468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0B655C3-0D64-5C4A-8962-6059652BEF66}"/>
              </a:ext>
            </a:extLst>
          </p:cNvPr>
          <p:cNvSpPr txBox="1"/>
          <p:nvPr/>
        </p:nvSpPr>
        <p:spPr>
          <a:xfrm>
            <a:off x="6693195" y="3496405"/>
            <a:ext cx="1683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CPU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Memory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0D9AF69-4909-5C4B-AF59-ED8617E9E8FF}"/>
              </a:ext>
            </a:extLst>
          </p:cNvPr>
          <p:cNvCxnSpPr>
            <a:cxnSpLocks/>
          </p:cNvCxnSpPr>
          <p:nvPr/>
        </p:nvCxnSpPr>
        <p:spPr>
          <a:xfrm flipH="1">
            <a:off x="4504769" y="4221278"/>
            <a:ext cx="10803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3">
            <a:extLst>
              <a:ext uri="{FF2B5EF4-FFF2-40B4-BE49-F238E27FC236}">
                <a16:creationId xmlns:a16="http://schemas.microsoft.com/office/drawing/2014/main" id="{52124B69-54FB-C347-BF33-0F8F36ED6364}"/>
              </a:ext>
            </a:extLst>
          </p:cNvPr>
          <p:cNvSpPr/>
          <p:nvPr/>
        </p:nvSpPr>
        <p:spPr>
          <a:xfrm>
            <a:off x="2630609" y="3976094"/>
            <a:ext cx="1909821" cy="477454"/>
          </a:xfrm>
          <a:prstGeom prst="roundRect">
            <a:avLst>
              <a:gd name="adj" fmla="val 3964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Network drive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F094DF3-9B65-5E46-BDEC-A75D472AD5D5}"/>
              </a:ext>
            </a:extLst>
          </p:cNvPr>
          <p:cNvSpPr/>
          <p:nvPr/>
        </p:nvSpPr>
        <p:spPr>
          <a:xfrm>
            <a:off x="9075493" y="5096212"/>
            <a:ext cx="11240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</a:rPr>
              <a:t>x 100</a:t>
            </a:r>
            <a:endParaRPr lang="en-US" sz="2800" dirty="0"/>
          </a:p>
        </p:txBody>
      </p:sp>
      <p:pic>
        <p:nvPicPr>
          <p:cNvPr id="29" name="Graphic 28" descr="Programmer">
            <a:extLst>
              <a:ext uri="{FF2B5EF4-FFF2-40B4-BE49-F238E27FC236}">
                <a16:creationId xmlns:a16="http://schemas.microsoft.com/office/drawing/2014/main" id="{655D4005-3883-A342-88F3-3CBFD3A655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16453" y="1468240"/>
            <a:ext cx="1537240" cy="153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3540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7F1EF-16AE-46CD-A5A8-A8F12151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Rosalind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23E5E-7F77-4419-BC68-08585AB12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https://rosalind.kcl.ac.uk</a:t>
            </a:r>
            <a:r>
              <a:rPr lang="en-US" dirty="0"/>
              <a:t> 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F7F050-949B-E44B-948F-D1E1D6730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1105" y="2163093"/>
            <a:ext cx="6801239" cy="428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4091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CF9F-0D5C-4127-922D-04E879326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2C590-F224-44EA-B564-F562E493A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Make a folder in your home directory, 2) make 3 random files (tip: </a:t>
            </a:r>
            <a:r>
              <a:rPr lang="en-US" b="1" dirty="0"/>
              <a:t>touch</a:t>
            </a:r>
            <a:r>
              <a:rPr lang="en-US" dirty="0"/>
              <a:t>) and 3) show list of files you made</a:t>
            </a:r>
          </a:p>
          <a:p>
            <a:endParaRPr lang="en-US" dirty="0"/>
          </a:p>
          <a:p>
            <a:r>
              <a:rPr lang="en-US" dirty="0"/>
              <a:t>1) Change the content of the file (tip: </a:t>
            </a:r>
            <a:r>
              <a:rPr lang="en-US" b="1" dirty="0"/>
              <a:t>nano</a:t>
            </a:r>
            <a:r>
              <a:rPr lang="en-US" dirty="0"/>
              <a:t>), 2) copy any text from any webpage (find long one) to the file, and 3) explore the files using head, tail, less, </a:t>
            </a:r>
            <a:r>
              <a:rPr lang="en-US" dirty="0" err="1"/>
              <a:t>etc</a:t>
            </a:r>
            <a:r>
              <a:rPr lang="en-US" dirty="0"/>
              <a:t> that we’ve learned yesterday</a:t>
            </a:r>
          </a:p>
          <a:p>
            <a:endParaRPr lang="en-US" dirty="0"/>
          </a:p>
          <a:p>
            <a:r>
              <a:rPr lang="en-US" dirty="0"/>
              <a:t>1) upload any files of your laptop or desktop to your home location at Rosalind server and 2) show list of files you uploaded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C7B774-023B-4EB8-B548-2A36491928A7}"/>
              </a:ext>
            </a:extLst>
          </p:cNvPr>
          <p:cNvSpPr txBox="1"/>
          <p:nvPr/>
        </p:nvSpPr>
        <p:spPr>
          <a:xfrm>
            <a:off x="8773610" y="5969655"/>
            <a:ext cx="2982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30 min for practice</a:t>
            </a:r>
          </a:p>
        </p:txBody>
      </p:sp>
    </p:spTree>
    <p:extLst>
      <p:ext uri="{BB962C8B-B14F-4D97-AF65-F5344CB8AC3E}">
        <p14:creationId xmlns:p14="http://schemas.microsoft.com/office/powerpoint/2010/main" val="17613507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D4E4E-D546-4631-8D07-F5F454AA5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load installed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2F25D-D97C-4F54-8BD4-CB3AE14A2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Several applications are not available by default </a:t>
            </a:r>
            <a:r>
              <a:rPr lang="en-US" dirty="0">
                <a:sym typeface="Wingdings" panose="05000000000000000000" pitchFamily="2" charset="2"/>
              </a:rPr>
              <a:t> you should check pre-installed module on the system (</a:t>
            </a:r>
            <a:r>
              <a:rPr lang="en-US" i="1" dirty="0">
                <a:sym typeface="Wingdings" panose="05000000000000000000" pitchFamily="2" charset="2"/>
              </a:rPr>
              <a:t>module</a:t>
            </a:r>
            <a:r>
              <a:rPr lang="en-US" dirty="0">
                <a:sym typeface="Wingdings" panose="05000000000000000000" pitchFamily="2" charset="2"/>
              </a:rPr>
              <a:t>), otherwise you should install it by yourself or ask root administrator to install it</a:t>
            </a:r>
            <a:endParaRPr lang="en-US" dirty="0"/>
          </a:p>
          <a:p>
            <a:endParaRPr lang="en-US" dirty="0"/>
          </a:p>
          <a:p>
            <a:r>
              <a:rPr lang="en-US" dirty="0"/>
              <a:t>module avail </a:t>
            </a:r>
            <a:r>
              <a:rPr lang="en-US" dirty="0">
                <a:sym typeface="Wingdings" panose="05000000000000000000" pitchFamily="2" charset="2"/>
              </a:rPr>
              <a:t> you can check all possible applications to load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module load </a:t>
            </a:r>
            <a:r>
              <a:rPr lang="en-US" dirty="0" err="1"/>
              <a:t>package_name</a:t>
            </a:r>
            <a:endParaRPr lang="en-US" dirty="0"/>
          </a:p>
          <a:p>
            <a:pPr lvl="1"/>
            <a:r>
              <a:rPr lang="en-US" dirty="0"/>
              <a:t>module load bioinformatics/R</a:t>
            </a:r>
          </a:p>
          <a:p>
            <a:pPr lvl="1"/>
            <a:r>
              <a:rPr lang="en-US" dirty="0"/>
              <a:t>module load general/</a:t>
            </a:r>
            <a:r>
              <a:rPr lang="en-US" dirty="0" err="1"/>
              <a:t>matlab</a:t>
            </a:r>
            <a:r>
              <a:rPr lang="en-US" dirty="0"/>
              <a:t>/2015b</a:t>
            </a:r>
          </a:p>
          <a:p>
            <a:pPr lvl="1"/>
            <a:r>
              <a:rPr lang="en-US" dirty="0"/>
              <a:t>module load general/python/2.7.10</a:t>
            </a:r>
          </a:p>
          <a:p>
            <a:pPr lvl="1"/>
            <a:endParaRPr lang="en-US" dirty="0"/>
          </a:p>
          <a:p>
            <a:r>
              <a:rPr lang="en-US" dirty="0"/>
              <a:t>module unload </a:t>
            </a:r>
            <a:r>
              <a:rPr lang="en-US" dirty="0" err="1"/>
              <a:t>package_name</a:t>
            </a:r>
            <a:endParaRPr lang="en-US" dirty="0"/>
          </a:p>
          <a:p>
            <a:endParaRPr lang="en-US" dirty="0"/>
          </a:p>
          <a:p>
            <a:r>
              <a:rPr lang="en-US" dirty="0"/>
              <a:t>module list </a:t>
            </a:r>
            <a:r>
              <a:rPr lang="en-US" dirty="0">
                <a:sym typeface="Wingdings" panose="05000000000000000000" pitchFamily="2" charset="2"/>
              </a:rPr>
              <a:t> it shows currently loaded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2548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5E286FE-D7A2-4CC3-B5B7-2387F2BCBA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249" y="1041147"/>
            <a:ext cx="11693501" cy="408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3326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6FC69-F4F4-477D-9A5D-63B0AEB15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D468D-656B-48E1-90D6-5D651345D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Interactive mode vs Batch mode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4BDA9CA-110D-48D1-9DF1-897B8BB2A0F7}"/>
              </a:ext>
            </a:extLst>
          </p:cNvPr>
          <p:cNvSpPr/>
          <p:nvPr/>
        </p:nvSpPr>
        <p:spPr>
          <a:xfrm>
            <a:off x="3166643" y="3070185"/>
            <a:ext cx="1909821" cy="497712"/>
          </a:xfrm>
          <a:prstGeom prst="roundRect">
            <a:avLst>
              <a:gd name="adj" fmla="val 3964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Login node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07B223C-F284-441E-8456-A8480E9E44AE}"/>
              </a:ext>
            </a:extLst>
          </p:cNvPr>
          <p:cNvSpPr/>
          <p:nvPr/>
        </p:nvSpPr>
        <p:spPr>
          <a:xfrm>
            <a:off x="1131427" y="4577787"/>
            <a:ext cx="1909821" cy="726311"/>
          </a:xfrm>
          <a:prstGeom prst="roundRect">
            <a:avLst>
              <a:gd name="adj" fmla="val 3964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Computational node (interactive)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FFD7ADD-58D3-4746-A1BC-7E99C158DC2E}"/>
              </a:ext>
            </a:extLst>
          </p:cNvPr>
          <p:cNvSpPr/>
          <p:nvPr/>
        </p:nvSpPr>
        <p:spPr>
          <a:xfrm>
            <a:off x="3347981" y="4586470"/>
            <a:ext cx="1909821" cy="726311"/>
          </a:xfrm>
          <a:prstGeom prst="roundRect">
            <a:avLst>
              <a:gd name="adj" fmla="val 3964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Computational node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07BA3EF-C83B-40C8-BD6B-F2EC4519AC17}"/>
              </a:ext>
            </a:extLst>
          </p:cNvPr>
          <p:cNvSpPr/>
          <p:nvPr/>
        </p:nvSpPr>
        <p:spPr>
          <a:xfrm>
            <a:off x="5564535" y="4577786"/>
            <a:ext cx="1909821" cy="726311"/>
          </a:xfrm>
          <a:prstGeom prst="roundRect">
            <a:avLst>
              <a:gd name="adj" fmla="val 3964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Computational node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E7CCF46-22CD-4806-970C-596628DB0F5C}"/>
              </a:ext>
            </a:extLst>
          </p:cNvPr>
          <p:cNvCxnSpPr>
            <a:cxnSpLocks/>
          </p:cNvCxnSpPr>
          <p:nvPr/>
        </p:nvCxnSpPr>
        <p:spPr>
          <a:xfrm>
            <a:off x="2086338" y="4192929"/>
            <a:ext cx="4430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F6816A-0981-4B28-8BD0-F03DB1947BD5}"/>
              </a:ext>
            </a:extLst>
          </p:cNvPr>
          <p:cNvCxnSpPr>
            <a:stCxn id="4" idx="2"/>
          </p:cNvCxnSpPr>
          <p:nvPr/>
        </p:nvCxnSpPr>
        <p:spPr>
          <a:xfrm>
            <a:off x="4121554" y="3567897"/>
            <a:ext cx="10607" cy="914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F19B85-5E2D-44FB-954E-09E7F702EE06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086338" y="4192929"/>
            <a:ext cx="0" cy="384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BE854E1-E80F-4364-A128-56A0F5FB3083}"/>
              </a:ext>
            </a:extLst>
          </p:cNvPr>
          <p:cNvCxnSpPr>
            <a:endCxn id="7" idx="0"/>
          </p:cNvCxnSpPr>
          <p:nvPr/>
        </p:nvCxnSpPr>
        <p:spPr>
          <a:xfrm flipH="1">
            <a:off x="6519446" y="4192929"/>
            <a:ext cx="8675" cy="384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AD89D35-0977-40A9-87F1-AAE2776DCDE8}"/>
              </a:ext>
            </a:extLst>
          </p:cNvPr>
          <p:cNvSpPr/>
          <p:nvPr/>
        </p:nvSpPr>
        <p:spPr>
          <a:xfrm>
            <a:off x="4311628" y="3813081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Grid Engine Scheduler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C476879-4BE4-47A8-A237-0DF90B0CA94B}"/>
              </a:ext>
            </a:extLst>
          </p:cNvPr>
          <p:cNvSpPr/>
          <p:nvPr/>
        </p:nvSpPr>
        <p:spPr>
          <a:xfrm>
            <a:off x="1863189" y="3641558"/>
            <a:ext cx="2035043" cy="946484"/>
          </a:xfrm>
          <a:custGeom>
            <a:avLst/>
            <a:gdLst>
              <a:gd name="connsiteX0" fmla="*/ 2035043 w 2035043"/>
              <a:gd name="connsiteY0" fmla="*/ 0 h 946484"/>
              <a:gd name="connsiteX1" fmla="*/ 2019000 w 2035043"/>
              <a:gd name="connsiteY1" fmla="*/ 256674 h 946484"/>
              <a:gd name="connsiteX2" fmla="*/ 1874622 w 2035043"/>
              <a:gd name="connsiteY2" fmla="*/ 368968 h 946484"/>
              <a:gd name="connsiteX3" fmla="*/ 1842537 w 2035043"/>
              <a:gd name="connsiteY3" fmla="*/ 401053 h 946484"/>
              <a:gd name="connsiteX4" fmla="*/ 1794411 w 2035043"/>
              <a:gd name="connsiteY4" fmla="*/ 417095 h 946484"/>
              <a:gd name="connsiteX5" fmla="*/ 1473569 w 2035043"/>
              <a:gd name="connsiteY5" fmla="*/ 401053 h 946484"/>
              <a:gd name="connsiteX6" fmla="*/ 1425443 w 2035043"/>
              <a:gd name="connsiteY6" fmla="*/ 385010 h 946484"/>
              <a:gd name="connsiteX7" fmla="*/ 414790 w 2035043"/>
              <a:gd name="connsiteY7" fmla="*/ 385010 h 946484"/>
              <a:gd name="connsiteX8" fmla="*/ 334579 w 2035043"/>
              <a:gd name="connsiteY8" fmla="*/ 401053 h 946484"/>
              <a:gd name="connsiteX9" fmla="*/ 286453 w 2035043"/>
              <a:gd name="connsiteY9" fmla="*/ 417095 h 946484"/>
              <a:gd name="connsiteX10" fmla="*/ 222285 w 2035043"/>
              <a:gd name="connsiteY10" fmla="*/ 433137 h 946484"/>
              <a:gd name="connsiteX11" fmla="*/ 126032 w 2035043"/>
              <a:gd name="connsiteY11" fmla="*/ 481263 h 946484"/>
              <a:gd name="connsiteX12" fmla="*/ 29779 w 2035043"/>
              <a:gd name="connsiteY12" fmla="*/ 946484 h 946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5043" h="946484">
                <a:moveTo>
                  <a:pt x="2035043" y="0"/>
                </a:moveTo>
                <a:cubicBezTo>
                  <a:pt x="2029695" y="85558"/>
                  <a:pt x="2044992" y="174984"/>
                  <a:pt x="2019000" y="256674"/>
                </a:cubicBezTo>
                <a:cubicBezTo>
                  <a:pt x="1993323" y="337372"/>
                  <a:pt x="1935035" y="348830"/>
                  <a:pt x="1874622" y="368968"/>
                </a:cubicBezTo>
                <a:cubicBezTo>
                  <a:pt x="1863927" y="379663"/>
                  <a:pt x="1855507" y="393271"/>
                  <a:pt x="1842537" y="401053"/>
                </a:cubicBezTo>
                <a:cubicBezTo>
                  <a:pt x="1828037" y="409753"/>
                  <a:pt x="1811321" y="417095"/>
                  <a:pt x="1794411" y="417095"/>
                </a:cubicBezTo>
                <a:cubicBezTo>
                  <a:pt x="1687330" y="417095"/>
                  <a:pt x="1580516" y="406400"/>
                  <a:pt x="1473569" y="401053"/>
                </a:cubicBezTo>
                <a:cubicBezTo>
                  <a:pt x="1457527" y="395705"/>
                  <a:pt x="1441950" y="388678"/>
                  <a:pt x="1425443" y="385010"/>
                </a:cubicBezTo>
                <a:cubicBezTo>
                  <a:pt x="1120477" y="317238"/>
                  <a:pt x="499601" y="383522"/>
                  <a:pt x="414790" y="385010"/>
                </a:cubicBezTo>
                <a:cubicBezTo>
                  <a:pt x="388053" y="390358"/>
                  <a:pt x="361031" y="394440"/>
                  <a:pt x="334579" y="401053"/>
                </a:cubicBezTo>
                <a:cubicBezTo>
                  <a:pt x="318174" y="405154"/>
                  <a:pt x="302712" y="412450"/>
                  <a:pt x="286453" y="417095"/>
                </a:cubicBezTo>
                <a:cubicBezTo>
                  <a:pt x="265254" y="423152"/>
                  <a:pt x="243674" y="427790"/>
                  <a:pt x="222285" y="433137"/>
                </a:cubicBezTo>
                <a:cubicBezTo>
                  <a:pt x="8621" y="575577"/>
                  <a:pt x="325293" y="370563"/>
                  <a:pt x="126032" y="481263"/>
                </a:cubicBezTo>
                <a:cubicBezTo>
                  <a:pt x="-81453" y="596532"/>
                  <a:pt x="29779" y="586794"/>
                  <a:pt x="29779" y="946484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828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6FC69-F4F4-477D-9A5D-63B0AEB15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D468D-656B-48E1-90D6-5D651345D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Interactive mode vs Batch mode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4BDA9CA-110D-48D1-9DF1-897B8BB2A0F7}"/>
              </a:ext>
            </a:extLst>
          </p:cNvPr>
          <p:cNvSpPr/>
          <p:nvPr/>
        </p:nvSpPr>
        <p:spPr>
          <a:xfrm>
            <a:off x="3166643" y="3070185"/>
            <a:ext cx="1909821" cy="497712"/>
          </a:xfrm>
          <a:prstGeom prst="roundRect">
            <a:avLst>
              <a:gd name="adj" fmla="val 3964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Login node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07B223C-F284-441E-8456-A8480E9E44AE}"/>
              </a:ext>
            </a:extLst>
          </p:cNvPr>
          <p:cNvSpPr/>
          <p:nvPr/>
        </p:nvSpPr>
        <p:spPr>
          <a:xfrm>
            <a:off x="1131427" y="4577787"/>
            <a:ext cx="1909821" cy="726311"/>
          </a:xfrm>
          <a:prstGeom prst="roundRect">
            <a:avLst>
              <a:gd name="adj" fmla="val 3964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Computational node (interactive)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FFD7ADD-58D3-4746-A1BC-7E99C158DC2E}"/>
              </a:ext>
            </a:extLst>
          </p:cNvPr>
          <p:cNvSpPr/>
          <p:nvPr/>
        </p:nvSpPr>
        <p:spPr>
          <a:xfrm>
            <a:off x="3347981" y="4586470"/>
            <a:ext cx="1909821" cy="726311"/>
          </a:xfrm>
          <a:prstGeom prst="roundRect">
            <a:avLst>
              <a:gd name="adj" fmla="val 3964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Computational node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07BA3EF-C83B-40C8-BD6B-F2EC4519AC17}"/>
              </a:ext>
            </a:extLst>
          </p:cNvPr>
          <p:cNvSpPr/>
          <p:nvPr/>
        </p:nvSpPr>
        <p:spPr>
          <a:xfrm>
            <a:off x="5564535" y="4577786"/>
            <a:ext cx="1909821" cy="726311"/>
          </a:xfrm>
          <a:prstGeom prst="roundRect">
            <a:avLst>
              <a:gd name="adj" fmla="val 3964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Computational node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E7CCF46-22CD-4806-970C-596628DB0F5C}"/>
              </a:ext>
            </a:extLst>
          </p:cNvPr>
          <p:cNvCxnSpPr>
            <a:cxnSpLocks/>
          </p:cNvCxnSpPr>
          <p:nvPr/>
        </p:nvCxnSpPr>
        <p:spPr>
          <a:xfrm>
            <a:off x="2086338" y="4192929"/>
            <a:ext cx="4430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F6816A-0981-4B28-8BD0-F03DB1947BD5}"/>
              </a:ext>
            </a:extLst>
          </p:cNvPr>
          <p:cNvCxnSpPr>
            <a:stCxn id="4" idx="2"/>
          </p:cNvCxnSpPr>
          <p:nvPr/>
        </p:nvCxnSpPr>
        <p:spPr>
          <a:xfrm>
            <a:off x="4121554" y="3567897"/>
            <a:ext cx="10607" cy="914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F19B85-5E2D-44FB-954E-09E7F702EE06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086338" y="4192929"/>
            <a:ext cx="0" cy="384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BE854E1-E80F-4364-A128-56A0F5FB3083}"/>
              </a:ext>
            </a:extLst>
          </p:cNvPr>
          <p:cNvCxnSpPr>
            <a:endCxn id="7" idx="0"/>
          </p:cNvCxnSpPr>
          <p:nvPr/>
        </p:nvCxnSpPr>
        <p:spPr>
          <a:xfrm flipH="1">
            <a:off x="6519446" y="4192929"/>
            <a:ext cx="8675" cy="384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AD89D35-0977-40A9-87F1-AAE2776DCDE8}"/>
              </a:ext>
            </a:extLst>
          </p:cNvPr>
          <p:cNvSpPr/>
          <p:nvPr/>
        </p:nvSpPr>
        <p:spPr>
          <a:xfrm>
            <a:off x="4311628" y="3813081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Grid Engine Scheduler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527438B-D7DE-4A79-B3DC-8F8B269A0F07}"/>
              </a:ext>
            </a:extLst>
          </p:cNvPr>
          <p:cNvCxnSpPr>
            <a:cxnSpLocks/>
          </p:cNvCxnSpPr>
          <p:nvPr/>
        </p:nvCxnSpPr>
        <p:spPr>
          <a:xfrm>
            <a:off x="4475747" y="3567897"/>
            <a:ext cx="336885" cy="2451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384107F-E944-4C72-936A-3247663BE4C7}"/>
              </a:ext>
            </a:extLst>
          </p:cNvPr>
          <p:cNvSpPr/>
          <p:nvPr/>
        </p:nvSpPr>
        <p:spPr>
          <a:xfrm>
            <a:off x="4684295" y="4203032"/>
            <a:ext cx="401052" cy="288757"/>
          </a:xfrm>
          <a:custGeom>
            <a:avLst/>
            <a:gdLst>
              <a:gd name="connsiteX0" fmla="*/ 401052 w 401052"/>
              <a:gd name="connsiteY0" fmla="*/ 0 h 288757"/>
              <a:gd name="connsiteX1" fmla="*/ 208547 w 401052"/>
              <a:gd name="connsiteY1" fmla="*/ 128336 h 288757"/>
              <a:gd name="connsiteX2" fmla="*/ 160421 w 401052"/>
              <a:gd name="connsiteY2" fmla="*/ 160421 h 288757"/>
              <a:gd name="connsiteX3" fmla="*/ 112294 w 401052"/>
              <a:gd name="connsiteY3" fmla="*/ 208547 h 288757"/>
              <a:gd name="connsiteX4" fmla="*/ 0 w 401052"/>
              <a:gd name="connsiteY4" fmla="*/ 288757 h 288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052" h="288757">
                <a:moveTo>
                  <a:pt x="401052" y="0"/>
                </a:moveTo>
                <a:lnTo>
                  <a:pt x="208547" y="128336"/>
                </a:lnTo>
                <a:cubicBezTo>
                  <a:pt x="192505" y="139031"/>
                  <a:pt x="174054" y="146788"/>
                  <a:pt x="160421" y="160421"/>
                </a:cubicBezTo>
                <a:cubicBezTo>
                  <a:pt x="144379" y="176463"/>
                  <a:pt x="130202" y="194619"/>
                  <a:pt x="112294" y="208547"/>
                </a:cubicBezTo>
                <a:cubicBezTo>
                  <a:pt x="-41519" y="328178"/>
                  <a:pt x="53363" y="235394"/>
                  <a:pt x="0" y="288757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7172110-0B82-4952-BD1B-6CDC1E92825E}"/>
              </a:ext>
            </a:extLst>
          </p:cNvPr>
          <p:cNvSpPr/>
          <p:nvPr/>
        </p:nvSpPr>
        <p:spPr>
          <a:xfrm>
            <a:off x="6223400" y="4138863"/>
            <a:ext cx="81147" cy="401053"/>
          </a:xfrm>
          <a:custGeom>
            <a:avLst/>
            <a:gdLst>
              <a:gd name="connsiteX0" fmla="*/ 81147 w 81147"/>
              <a:gd name="connsiteY0" fmla="*/ 0 h 401053"/>
              <a:gd name="connsiteX1" fmla="*/ 49063 w 81147"/>
              <a:gd name="connsiteY1" fmla="*/ 144379 h 401053"/>
              <a:gd name="connsiteX2" fmla="*/ 33021 w 81147"/>
              <a:gd name="connsiteY2" fmla="*/ 208548 h 401053"/>
              <a:gd name="connsiteX3" fmla="*/ 16979 w 81147"/>
              <a:gd name="connsiteY3" fmla="*/ 288758 h 401053"/>
              <a:gd name="connsiteX4" fmla="*/ 937 w 81147"/>
              <a:gd name="connsiteY4" fmla="*/ 401053 h 401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47" h="401053">
                <a:moveTo>
                  <a:pt x="81147" y="0"/>
                </a:moveTo>
                <a:cubicBezTo>
                  <a:pt x="70452" y="48126"/>
                  <a:pt x="60149" y="96341"/>
                  <a:pt x="49063" y="144379"/>
                </a:cubicBezTo>
                <a:cubicBezTo>
                  <a:pt x="44105" y="165862"/>
                  <a:pt x="37804" y="187025"/>
                  <a:pt x="33021" y="208548"/>
                </a:cubicBezTo>
                <a:cubicBezTo>
                  <a:pt x="27106" y="235165"/>
                  <a:pt x="23592" y="262306"/>
                  <a:pt x="16979" y="288758"/>
                </a:cubicBezTo>
                <a:cubicBezTo>
                  <a:pt x="-5827" y="379982"/>
                  <a:pt x="937" y="291126"/>
                  <a:pt x="937" y="401053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5819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6FC69-F4F4-477D-9A5D-63B0AEB15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D468D-656B-48E1-90D6-5D651345D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Interactive mode:</a:t>
            </a:r>
          </a:p>
          <a:p>
            <a:pPr lvl="1"/>
            <a:r>
              <a:rPr lang="en-GB" dirty="0" err="1"/>
              <a:t>srun</a:t>
            </a:r>
            <a:r>
              <a:rPr lang="en-GB" dirty="0"/>
              <a:t> -p shared --</a:t>
            </a:r>
            <a:r>
              <a:rPr lang="en-GB" dirty="0" err="1"/>
              <a:t>pty</a:t>
            </a:r>
            <a:r>
              <a:rPr lang="en-GB" dirty="0"/>
              <a:t> /bin/bash</a:t>
            </a:r>
          </a:p>
          <a:p>
            <a:pPr lvl="1"/>
            <a:r>
              <a:rPr lang="en-GB" dirty="0"/>
              <a:t>Use “exit” command to quit from the interactive mode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3B565C-331D-3043-B3ED-326ECD84D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642" y="3746095"/>
            <a:ext cx="9906000" cy="20701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D7DAD1-70A3-8144-B5F4-EA95C429E9F2}"/>
              </a:ext>
            </a:extLst>
          </p:cNvPr>
          <p:cNvCxnSpPr/>
          <p:nvPr/>
        </p:nvCxnSpPr>
        <p:spPr>
          <a:xfrm>
            <a:off x="2889114" y="4082562"/>
            <a:ext cx="82685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B2AF3F7-B961-3249-B3A2-59701CD669E5}"/>
              </a:ext>
            </a:extLst>
          </p:cNvPr>
          <p:cNvCxnSpPr/>
          <p:nvPr/>
        </p:nvCxnSpPr>
        <p:spPr>
          <a:xfrm>
            <a:off x="2889113" y="5110451"/>
            <a:ext cx="82685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D96803A-427B-384E-8AFD-7A0A50DB2D13}"/>
              </a:ext>
            </a:extLst>
          </p:cNvPr>
          <p:cNvCxnSpPr/>
          <p:nvPr/>
        </p:nvCxnSpPr>
        <p:spPr>
          <a:xfrm>
            <a:off x="2889113" y="5816195"/>
            <a:ext cx="82685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3850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6FC69-F4F4-477D-9A5D-63B0AEB15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Batch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D468D-656B-48E1-90D6-5D651345D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Batch mode:</a:t>
            </a:r>
          </a:p>
          <a:p>
            <a:pPr lvl="1"/>
            <a:r>
              <a:rPr lang="en-US" dirty="0"/>
              <a:t>Make job script, job.sh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Submitting job:</a:t>
            </a:r>
          </a:p>
          <a:p>
            <a:pPr lvl="2"/>
            <a:r>
              <a:rPr lang="en-US" dirty="0" err="1"/>
              <a:t>sbatch</a:t>
            </a:r>
            <a:r>
              <a:rPr lang="en-US" dirty="0"/>
              <a:t> –p shared </a:t>
            </a:r>
            <a:r>
              <a:rPr lang="en-US" dirty="0" err="1"/>
              <a:t>job.sh</a:t>
            </a:r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Checking status of job</a:t>
            </a:r>
          </a:p>
          <a:p>
            <a:pPr lvl="2"/>
            <a:r>
              <a:rPr lang="en-GB" dirty="0" err="1"/>
              <a:t>squeue</a:t>
            </a:r>
            <a:r>
              <a:rPr lang="en-GB" dirty="0"/>
              <a:t> -u </a:t>
            </a:r>
            <a:r>
              <a:rPr lang="en-GB" dirty="0" err="1"/>
              <a:t>yourKNumber</a:t>
            </a:r>
            <a:endParaRPr lang="en-GB" dirty="0"/>
          </a:p>
          <a:p>
            <a:pPr lvl="2"/>
            <a:endParaRPr lang="en-GB" dirty="0"/>
          </a:p>
          <a:p>
            <a:pPr lvl="1"/>
            <a:r>
              <a:rPr lang="en-GB" dirty="0"/>
              <a:t>Checking the result of your job (explore the folder)</a:t>
            </a:r>
          </a:p>
          <a:p>
            <a:pPr lvl="2"/>
            <a:r>
              <a:rPr lang="en-GB" dirty="0"/>
              <a:t>/scratch/users/</a:t>
            </a:r>
            <a:r>
              <a:rPr lang="en-GB" dirty="0" err="1"/>
              <a:t>yourKnumber</a:t>
            </a:r>
            <a:r>
              <a:rPr lang="en-GB" dirty="0"/>
              <a:t>/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C3964D-6916-45B0-BB9B-22B0A34BFC2E}"/>
              </a:ext>
            </a:extLst>
          </p:cNvPr>
          <p:cNvSpPr/>
          <p:nvPr/>
        </p:nvSpPr>
        <p:spPr>
          <a:xfrm>
            <a:off x="5310554" y="1529537"/>
            <a:ext cx="6529754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job.sh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GB" sz="1600" dirty="0"/>
              <a:t>#!/bin/bash –l</a:t>
            </a:r>
          </a:p>
          <a:p>
            <a:r>
              <a:rPr lang="en-GB" sz="1600" dirty="0"/>
              <a:t>#SBATCH --output=/scratch/users/%u/%</a:t>
            </a:r>
            <a:r>
              <a:rPr lang="en-GB" sz="1600" dirty="0" err="1"/>
              <a:t>j.out</a:t>
            </a:r>
            <a:endParaRPr lang="en-GB" sz="1600" dirty="0"/>
          </a:p>
          <a:p>
            <a:endParaRPr lang="en-GB" sz="1600" dirty="0"/>
          </a:p>
          <a:p>
            <a:r>
              <a:rPr lang="en-GB" sz="1600" dirty="0"/>
              <a:t>echo "Hello, World! From $HOSTNAME" </a:t>
            </a:r>
          </a:p>
          <a:p>
            <a:r>
              <a:rPr lang="en-GB" sz="1600" dirty="0"/>
              <a:t>sleep 15</a:t>
            </a:r>
          </a:p>
          <a:p>
            <a:r>
              <a:rPr lang="en-GB" sz="1600" dirty="0"/>
              <a:t>echo "Goodbye, World! From $HOSTNAME"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4686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CF9F-0D5C-4127-922D-04E879326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2C590-F224-44EA-B564-F562E493A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Make a folder in your home directory, 2) make 3 random files (tip: </a:t>
            </a:r>
            <a:r>
              <a:rPr lang="en-US" b="1" dirty="0"/>
              <a:t>touch</a:t>
            </a:r>
            <a:r>
              <a:rPr lang="en-US" dirty="0"/>
              <a:t>) and 3) show list of files you made</a:t>
            </a:r>
          </a:p>
          <a:p>
            <a:endParaRPr lang="en-US" dirty="0"/>
          </a:p>
          <a:p>
            <a:r>
              <a:rPr lang="en-US" dirty="0"/>
              <a:t>1) Change the content of the file (tip: </a:t>
            </a:r>
            <a:r>
              <a:rPr lang="en-US" b="1" dirty="0"/>
              <a:t>nano</a:t>
            </a:r>
            <a:r>
              <a:rPr lang="en-US" dirty="0"/>
              <a:t>), 2) copy any text from any webpage (find long one) to the file, and 3) explore the files using head, tail, less,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r>
              <a:rPr lang="en-US" dirty="0"/>
              <a:t>Count how many lines that you have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Try to find if a word/phrase exists or not in the file (hint: grep)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C7B774-023B-4EB8-B548-2A36491928A7}"/>
              </a:ext>
            </a:extLst>
          </p:cNvPr>
          <p:cNvSpPr txBox="1"/>
          <p:nvPr/>
        </p:nvSpPr>
        <p:spPr>
          <a:xfrm>
            <a:off x="8773610" y="5969655"/>
            <a:ext cx="34451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20 min for practice</a:t>
            </a:r>
          </a:p>
        </p:txBody>
      </p:sp>
    </p:spTree>
    <p:extLst>
      <p:ext uri="{BB962C8B-B14F-4D97-AF65-F5344CB8AC3E}">
        <p14:creationId xmlns:p14="http://schemas.microsoft.com/office/powerpoint/2010/main" val="853660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6FC69-F4F4-477D-9A5D-63B0AEB15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resource are you using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D468D-656B-48E1-90D6-5D651345D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much space you are using at Rosalind</a:t>
            </a:r>
          </a:p>
          <a:p>
            <a:pPr lvl="1"/>
            <a:r>
              <a:rPr lang="en-US" dirty="0" err="1"/>
              <a:t>lfs</a:t>
            </a:r>
            <a:r>
              <a:rPr lang="en-US" dirty="0"/>
              <a:t> quota -h  /</a:t>
            </a:r>
            <a:r>
              <a:rPr lang="en-US" dirty="0" err="1"/>
              <a:t>mnt</a:t>
            </a:r>
            <a:r>
              <a:rPr lang="en-US" dirty="0"/>
              <a:t>/</a:t>
            </a:r>
            <a:r>
              <a:rPr lang="en-US" dirty="0" err="1"/>
              <a:t>lustre</a:t>
            </a:r>
            <a:endParaRPr lang="en-US" dirty="0"/>
          </a:p>
          <a:p>
            <a:endParaRPr lang="en-US" dirty="0"/>
          </a:p>
          <a:p>
            <a:r>
              <a:rPr lang="en-US" dirty="0"/>
              <a:t>How much space that you have in your home directory</a:t>
            </a:r>
          </a:p>
          <a:p>
            <a:pPr lvl="1"/>
            <a:r>
              <a:rPr lang="en-US" dirty="0"/>
              <a:t>quota -s</a:t>
            </a:r>
          </a:p>
          <a:p>
            <a:pPr lvl="1"/>
            <a:endParaRPr lang="en-US" dirty="0"/>
          </a:p>
          <a:p>
            <a:r>
              <a:rPr lang="en-US" dirty="0"/>
              <a:t>Which processes are running now</a:t>
            </a:r>
          </a:p>
          <a:p>
            <a:pPr lvl="1"/>
            <a:r>
              <a:rPr lang="en-US" dirty="0"/>
              <a:t>top, </a:t>
            </a:r>
            <a:r>
              <a:rPr lang="en-US" dirty="0" err="1"/>
              <a:t>htop</a:t>
            </a:r>
            <a:r>
              <a:rPr lang="en-US" dirty="0"/>
              <a:t> (escaping by “q”)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9605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CD38C-D28D-4E4B-AA47-03D6AE8A3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5C526-63D6-41DF-9E3C-3270CD1C1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352364"/>
          </a:xfrm>
        </p:spPr>
        <p:txBody>
          <a:bodyPr>
            <a:normAutofit/>
          </a:bodyPr>
          <a:lstStyle/>
          <a:p>
            <a:r>
              <a:rPr lang="en-US" dirty="0"/>
              <a:t>Download file </a:t>
            </a:r>
            <a:r>
              <a:rPr lang="en-US" b="1" dirty="0"/>
              <a:t>by job submission (batch mode)</a:t>
            </a:r>
          </a:p>
          <a:p>
            <a:pPr lvl="1"/>
            <a:r>
              <a:rPr lang="en-US" dirty="0"/>
              <a:t>Tip: use </a:t>
            </a:r>
            <a:r>
              <a:rPr lang="en-US" i="1" dirty="0" err="1"/>
              <a:t>wget</a:t>
            </a:r>
            <a:r>
              <a:rPr lang="en-US" i="1" dirty="0"/>
              <a:t> </a:t>
            </a:r>
            <a:r>
              <a:rPr lang="en-US" dirty="0"/>
              <a:t>function</a:t>
            </a:r>
          </a:p>
          <a:p>
            <a:pPr lvl="1"/>
            <a:r>
              <a:rPr lang="en-US" dirty="0"/>
              <a:t>File link: </a:t>
            </a:r>
            <a:r>
              <a:rPr lang="en-US" dirty="0">
                <a:hlinkClick r:id="rId2"/>
              </a:rPr>
              <a:t>ftp.sra.ebi.ac.uk/vol1/fastq/ERR589/ERR589353/ERR589353_1.fastq.gz</a:t>
            </a:r>
            <a:endParaRPr lang="en-US" dirty="0"/>
          </a:p>
          <a:p>
            <a:r>
              <a:rPr lang="en-US" dirty="0"/>
              <a:t>Check it’s status (tip: </a:t>
            </a:r>
            <a:r>
              <a:rPr lang="en-US" b="1" dirty="0" err="1"/>
              <a:t>squeue</a:t>
            </a:r>
            <a:r>
              <a:rPr lang="en-US" b="1" dirty="0"/>
              <a:t> –u </a:t>
            </a:r>
            <a:r>
              <a:rPr lang="en-US" dirty="0" err="1"/>
              <a:t>Knumber</a:t>
            </a:r>
            <a:r>
              <a:rPr lang="en-US" dirty="0"/>
              <a:t>), wait until the job is done</a:t>
            </a:r>
          </a:p>
          <a:p>
            <a:r>
              <a:rPr lang="en-US" dirty="0"/>
              <a:t>Check if the file is already there and check its size (tip: </a:t>
            </a:r>
            <a:r>
              <a:rPr lang="en-US" b="1" dirty="0"/>
              <a:t>ls –</a:t>
            </a:r>
            <a:r>
              <a:rPr lang="en-US" b="1" dirty="0" err="1"/>
              <a:t>alth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344118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54B0F6-6A0A-0140-A05D-CA86AF4E6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333" y="0"/>
            <a:ext cx="72853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881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CD38C-D28D-4E4B-AA47-03D6AE8A3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5C526-63D6-41DF-9E3C-3270CD1C1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Check the usage of your space in the home directory</a:t>
            </a:r>
          </a:p>
          <a:p>
            <a:r>
              <a:rPr lang="en-US" dirty="0"/>
              <a:t>Decompress downloaded </a:t>
            </a:r>
            <a:r>
              <a:rPr lang="en-US" dirty="0" err="1"/>
              <a:t>gzip</a:t>
            </a:r>
            <a:r>
              <a:rPr lang="en-US" dirty="0"/>
              <a:t> file:</a:t>
            </a:r>
          </a:p>
          <a:p>
            <a:pPr lvl="1"/>
            <a:r>
              <a:rPr lang="en-US" dirty="0"/>
              <a:t>Tip: </a:t>
            </a:r>
            <a:r>
              <a:rPr lang="en-US" dirty="0" err="1"/>
              <a:t>gzip</a:t>
            </a:r>
            <a:r>
              <a:rPr lang="en-US" dirty="0"/>
              <a:t> -d </a:t>
            </a:r>
            <a:r>
              <a:rPr lang="en-US" i="1" dirty="0"/>
              <a:t>file</a:t>
            </a:r>
          </a:p>
          <a:p>
            <a:r>
              <a:rPr lang="en-US" dirty="0"/>
              <a:t>Check if the file is extracted there and check its size (tip: </a:t>
            </a:r>
            <a:r>
              <a:rPr lang="en-US" b="1" dirty="0"/>
              <a:t>ls –</a:t>
            </a:r>
            <a:r>
              <a:rPr lang="en-US" b="1" dirty="0" err="1"/>
              <a:t>alth</a:t>
            </a:r>
            <a:r>
              <a:rPr lang="en-US" dirty="0"/>
              <a:t>)</a:t>
            </a:r>
          </a:p>
          <a:p>
            <a:r>
              <a:rPr lang="en-US" dirty="0"/>
              <a:t>Make a folder named “Dataset” in your home directory and move both files there (remember about wildcard? *)</a:t>
            </a:r>
          </a:p>
          <a:p>
            <a:r>
              <a:rPr lang="en-US" dirty="0"/>
              <a:t>Move to the new directory</a:t>
            </a:r>
          </a:p>
          <a:p>
            <a:r>
              <a:rPr lang="en-US" dirty="0"/>
              <a:t>Delete the compressed file (tip: </a:t>
            </a:r>
            <a:r>
              <a:rPr lang="en-US" b="1" dirty="0"/>
              <a:t>rm, </a:t>
            </a:r>
            <a:r>
              <a:rPr lang="en-US" dirty="0"/>
              <a:t>file suffix .</a:t>
            </a:r>
            <a:r>
              <a:rPr lang="en-US" dirty="0" err="1"/>
              <a:t>gz</a:t>
            </a:r>
            <a:r>
              <a:rPr lang="en-US" dirty="0"/>
              <a:t>)</a:t>
            </a:r>
          </a:p>
          <a:p>
            <a:r>
              <a:rPr lang="en-US" dirty="0"/>
              <a:t>Printing head of file:</a:t>
            </a:r>
          </a:p>
          <a:p>
            <a:pPr lvl="1"/>
            <a:r>
              <a:rPr lang="en-US" dirty="0"/>
              <a:t>Tip: head filename</a:t>
            </a:r>
          </a:p>
          <a:p>
            <a:r>
              <a:rPr lang="en-US" dirty="0"/>
              <a:t>Find any sequence pattern of your interest from a file</a:t>
            </a:r>
          </a:p>
          <a:p>
            <a:pPr lvl="1"/>
            <a:r>
              <a:rPr lang="en-US" dirty="0"/>
              <a:t>Tip: grep </a:t>
            </a:r>
            <a:r>
              <a:rPr lang="en-US" i="1" dirty="0"/>
              <a:t>AGGAGGAGGTTCA </a:t>
            </a:r>
            <a:r>
              <a:rPr lang="en-US" dirty="0"/>
              <a:t>filename (you can change the sequences)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7271306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CD38C-D28D-4E4B-AA47-03D6AE8A3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5C526-63D6-41DF-9E3C-3270CD1C1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Move to </a:t>
            </a:r>
            <a:r>
              <a:rPr lang="en-US" b="1" dirty="0"/>
              <a:t>interactive mode</a:t>
            </a:r>
          </a:p>
          <a:p>
            <a:r>
              <a:rPr lang="en-US" dirty="0"/>
              <a:t>Printing head of file:</a:t>
            </a:r>
          </a:p>
          <a:p>
            <a:pPr lvl="1"/>
            <a:r>
              <a:rPr lang="en-US" dirty="0"/>
              <a:t>Tip: head filename</a:t>
            </a:r>
          </a:p>
          <a:p>
            <a:pPr lvl="1"/>
            <a:r>
              <a:rPr lang="en-US" dirty="0"/>
              <a:t>Check for the format of FASTQ file (standard NGS format)</a:t>
            </a:r>
          </a:p>
          <a:p>
            <a:pPr lvl="1"/>
            <a:r>
              <a:rPr lang="en-US" dirty="0"/>
              <a:t>Read about </a:t>
            </a:r>
            <a:r>
              <a:rPr lang="en-US" dirty="0" err="1"/>
              <a:t>fastq</a:t>
            </a:r>
            <a:r>
              <a:rPr lang="en-US" dirty="0"/>
              <a:t> format to understand the what each line means</a:t>
            </a:r>
          </a:p>
          <a:p>
            <a:pPr lvl="1"/>
            <a:r>
              <a:rPr lang="en-US" dirty="0">
                <a:hlinkClick r:id="rId2"/>
              </a:rPr>
              <a:t>https://emea.support.illumina.com/bulletins/2016/04/fastq-files-explained.html</a:t>
            </a:r>
            <a:r>
              <a:rPr lang="en-US" dirty="0"/>
              <a:t> </a:t>
            </a:r>
          </a:p>
          <a:p>
            <a:r>
              <a:rPr lang="en-US" dirty="0"/>
              <a:t>Find any sequence pattern of your interest from a file</a:t>
            </a:r>
          </a:p>
          <a:p>
            <a:pPr lvl="1"/>
            <a:r>
              <a:rPr lang="en-US" dirty="0"/>
              <a:t>Tip: </a:t>
            </a:r>
            <a:r>
              <a:rPr lang="en-US" b="1" dirty="0"/>
              <a:t>grep </a:t>
            </a:r>
            <a:r>
              <a:rPr lang="en-US" b="1" i="1" dirty="0"/>
              <a:t>AGGAGGAGGTTCA </a:t>
            </a:r>
            <a:r>
              <a:rPr lang="en-US" b="1" dirty="0"/>
              <a:t>filename </a:t>
            </a:r>
            <a:r>
              <a:rPr lang="en-US" dirty="0"/>
              <a:t>(you can change the sequences)</a:t>
            </a:r>
          </a:p>
          <a:p>
            <a:pPr lvl="1"/>
            <a:r>
              <a:rPr lang="en-US" dirty="0"/>
              <a:t>Bonus: count how many lines of your sequence are there? </a:t>
            </a:r>
          </a:p>
          <a:p>
            <a:pPr marL="457200" lvl="1" indent="0">
              <a:buNone/>
            </a:pPr>
            <a:r>
              <a:rPr lang="en-US" dirty="0"/>
              <a:t>	(tip: </a:t>
            </a:r>
            <a:r>
              <a:rPr lang="en-US" b="1" dirty="0"/>
              <a:t>grep </a:t>
            </a:r>
            <a:r>
              <a:rPr lang="en-US" b="1" i="1" dirty="0"/>
              <a:t>sequence file</a:t>
            </a:r>
            <a:r>
              <a:rPr lang="en-US" b="1" dirty="0"/>
              <a:t> | </a:t>
            </a:r>
            <a:r>
              <a:rPr lang="en-US" b="1" dirty="0" err="1"/>
              <a:t>wc</a:t>
            </a:r>
            <a:r>
              <a:rPr lang="en-US" b="1" dirty="0"/>
              <a:t> –l</a:t>
            </a:r>
            <a:r>
              <a:rPr lang="en-US" dirty="0"/>
              <a:t>)</a:t>
            </a:r>
            <a:endParaRPr lang="en-US" i="1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99943476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C48CA-6D35-4B81-85C0-85B0AE11F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scripting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1606E-FB3D-478F-BFB8-A1DD26F8F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 of variables:</a:t>
            </a:r>
          </a:p>
          <a:p>
            <a:pPr lvl="1"/>
            <a:r>
              <a:rPr lang="en-US" dirty="0"/>
              <a:t>var1=341 </a:t>
            </a:r>
          </a:p>
          <a:p>
            <a:pPr lvl="1"/>
            <a:r>
              <a:rPr lang="en-US" dirty="0"/>
              <a:t>(there is no space between =, var1, and 341)</a:t>
            </a:r>
          </a:p>
          <a:p>
            <a:pPr lvl="1"/>
            <a:r>
              <a:rPr lang="en-US" dirty="0"/>
              <a:t>var2=$(($var1 + 12))</a:t>
            </a:r>
          </a:p>
          <a:p>
            <a:r>
              <a:rPr lang="en-US" dirty="0"/>
              <a:t>Printing value of variables:</a:t>
            </a:r>
          </a:p>
          <a:p>
            <a:pPr lvl="1"/>
            <a:r>
              <a:rPr lang="en-US" dirty="0"/>
              <a:t>echo $var1</a:t>
            </a:r>
          </a:p>
          <a:p>
            <a:pPr lvl="1"/>
            <a:r>
              <a:rPr lang="en-US" dirty="0"/>
              <a:t>echo ${var1}</a:t>
            </a:r>
          </a:p>
          <a:p>
            <a:r>
              <a:rPr lang="en-US" dirty="0"/>
              <a:t>Printing environment variables:</a:t>
            </a:r>
          </a:p>
          <a:p>
            <a:pPr lvl="1"/>
            <a:r>
              <a:rPr lang="en-US" dirty="0"/>
              <a:t>echo $PWD</a:t>
            </a:r>
          </a:p>
          <a:p>
            <a:pPr lvl="1"/>
            <a:r>
              <a:rPr lang="en-US" dirty="0"/>
              <a:t>echo $HOME</a:t>
            </a:r>
          </a:p>
        </p:txBody>
      </p:sp>
    </p:spTree>
    <p:extLst>
      <p:ext uri="{BB962C8B-B14F-4D97-AF65-F5344CB8AC3E}">
        <p14:creationId xmlns:p14="http://schemas.microsoft.com/office/powerpoint/2010/main" val="111304354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2AC30-4E0C-9F46-BBFA-C0DA6AA36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98354-D80C-B14B-826D-07DD32F79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Make sure that you are in the interactive mode (if not, move there)</a:t>
            </a:r>
          </a:p>
          <a:p>
            <a:r>
              <a:rPr lang="en-GB" dirty="0"/>
              <a:t>Open an empty file with </a:t>
            </a:r>
            <a:r>
              <a:rPr lang="en-GB" b="1" dirty="0"/>
              <a:t>nano</a:t>
            </a:r>
          </a:p>
          <a:p>
            <a:r>
              <a:rPr lang="en-GB" dirty="0"/>
              <a:t>Perform the previous grep command using shell script</a:t>
            </a:r>
          </a:p>
          <a:p>
            <a:r>
              <a:rPr lang="en-GB" dirty="0"/>
              <a:t>In the last line, calculate how many lines the file has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CF242D-4D43-4F4C-8142-FB13BB957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07" y="3985288"/>
            <a:ext cx="5167314" cy="11995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E73EDC-BCF8-F845-9493-CCA7F4EDB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6582" y="3858612"/>
            <a:ext cx="6439711" cy="11461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C9A063-0515-AA40-B175-D88C0A6C79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9792" y="6248399"/>
            <a:ext cx="6516501" cy="5691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D68639-BABD-4146-9624-975AA004EC11}"/>
              </a:ext>
            </a:extLst>
          </p:cNvPr>
          <p:cNvSpPr txBox="1"/>
          <p:nvPr/>
        </p:nvSpPr>
        <p:spPr>
          <a:xfrm>
            <a:off x="8431980" y="4703313"/>
            <a:ext cx="29848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.</a:t>
            </a:r>
          </a:p>
          <a:p>
            <a:r>
              <a:rPr lang="en-GB" sz="3200" dirty="0"/>
              <a:t>.</a:t>
            </a:r>
          </a:p>
          <a:p>
            <a:r>
              <a:rPr lang="en-GB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03442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2D7BF-094D-42F9-95B7-1397F0459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5D116-A3D6-4901-B0BE-25C1239E4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were adopted from C3SE introduction course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796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C865D-672E-D04E-87F1-9F8909946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Exercise: how to control your files/directories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1DE01-B24F-3D46-938B-04023D7FC0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974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C2CB0-A6AC-43EE-AC1D-BDEBC9832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Copying and moving files/directories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B5E14-5E2F-4D2C-AC20-D691B39BD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Copy file1 to file2:</a:t>
            </a:r>
          </a:p>
          <a:p>
            <a:pPr lvl="1"/>
            <a:r>
              <a:rPr lang="en-US" dirty="0"/>
              <a:t>cp file1 file2</a:t>
            </a:r>
          </a:p>
          <a:p>
            <a:pPr lvl="1"/>
            <a:r>
              <a:rPr lang="en-US" b="1" dirty="0"/>
              <a:t>example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touch test1.txt</a:t>
            </a:r>
            <a:br>
              <a:rPr lang="en-US" dirty="0"/>
            </a:br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err="1"/>
              <a:t>test_dir</a:t>
            </a:r>
            <a:br>
              <a:rPr lang="en-US" dirty="0"/>
            </a:br>
            <a:r>
              <a:rPr lang="en-US" dirty="0"/>
              <a:t>cp test1.txt </a:t>
            </a:r>
            <a:r>
              <a:rPr lang="en-US" dirty="0" err="1"/>
              <a:t>test_dir</a:t>
            </a:r>
            <a:r>
              <a:rPr lang="en-US" dirty="0"/>
              <a:t>/test1.txt</a:t>
            </a:r>
          </a:p>
          <a:p>
            <a:pPr lvl="1"/>
            <a:endParaRPr lang="en-US" dirty="0"/>
          </a:p>
          <a:p>
            <a:r>
              <a:rPr lang="en-US" dirty="0"/>
              <a:t>Copy all contents of dir1 to dir2</a:t>
            </a:r>
          </a:p>
          <a:p>
            <a:pPr lvl="1"/>
            <a:r>
              <a:rPr lang="en-US" dirty="0"/>
              <a:t>cp -r dir1 dir2</a:t>
            </a:r>
          </a:p>
          <a:p>
            <a:pPr lvl="1"/>
            <a:endParaRPr lang="en-US" dirty="0"/>
          </a:p>
          <a:p>
            <a:r>
              <a:rPr lang="en-US" dirty="0"/>
              <a:t>Move file1 to file2 (or directories)</a:t>
            </a:r>
          </a:p>
          <a:p>
            <a:pPr lvl="1"/>
            <a:r>
              <a:rPr lang="en-US" dirty="0"/>
              <a:t>mv file1 file2</a:t>
            </a:r>
          </a:p>
          <a:p>
            <a:pPr lvl="1"/>
            <a:r>
              <a:rPr lang="en-US" dirty="0"/>
              <a:t>It can also rename your file</a:t>
            </a:r>
          </a:p>
          <a:p>
            <a:pPr lvl="1"/>
            <a:r>
              <a:rPr lang="en-US" dirty="0"/>
              <a:t>Example:</a:t>
            </a:r>
            <a:br>
              <a:rPr lang="en-US" dirty="0"/>
            </a:br>
            <a:r>
              <a:rPr lang="en-US" dirty="0"/>
              <a:t>mv /users/</a:t>
            </a:r>
            <a:r>
              <a:rPr lang="en-US" dirty="0" err="1"/>
              <a:t>kXXX</a:t>
            </a:r>
            <a:r>
              <a:rPr lang="en-US" dirty="0"/>
              <a:t>/</a:t>
            </a:r>
            <a:r>
              <a:rPr lang="en-US" dirty="0" err="1"/>
              <a:t>test_dir</a:t>
            </a:r>
            <a:r>
              <a:rPr lang="en-US" dirty="0"/>
              <a:t>/test1.txt /users/</a:t>
            </a:r>
            <a:r>
              <a:rPr lang="en-US" dirty="0" err="1"/>
              <a:t>kXXX</a:t>
            </a:r>
            <a:r>
              <a:rPr lang="en-US" dirty="0"/>
              <a:t>/test1.txt</a:t>
            </a:r>
          </a:p>
        </p:txBody>
      </p:sp>
    </p:spTree>
    <p:extLst>
      <p:ext uri="{BB962C8B-B14F-4D97-AF65-F5344CB8AC3E}">
        <p14:creationId xmlns:p14="http://schemas.microsoft.com/office/powerpoint/2010/main" val="4255138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807E4-4BD4-4913-874B-4E2D57A4D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files and directories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1C2A0-F4CE-434A-BF63-9AD57799F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/>
              <a:t>rm file1 </a:t>
            </a:r>
            <a:r>
              <a:rPr lang="en-US" sz="1800" dirty="0">
                <a:sym typeface="Wingdings" panose="05000000000000000000" pitchFamily="2" charset="2"/>
              </a:rPr>
              <a:t> remove file 1</a:t>
            </a:r>
          </a:p>
          <a:p>
            <a:r>
              <a:rPr lang="en-US" sz="1800" dirty="0" err="1">
                <a:sym typeface="Wingdings" panose="05000000000000000000" pitchFamily="2" charset="2"/>
              </a:rPr>
              <a:t>rmdir</a:t>
            </a:r>
            <a:r>
              <a:rPr lang="en-US" sz="1800" dirty="0">
                <a:sym typeface="Wingdings" panose="05000000000000000000" pitchFamily="2" charset="2"/>
              </a:rPr>
              <a:t> directory1  remove directory1 (please note that directory1 should not have any files)</a:t>
            </a:r>
          </a:p>
          <a:p>
            <a:pPr marL="0" indent="0">
              <a:buNone/>
            </a:pPr>
            <a:r>
              <a:rPr lang="en-US" sz="1800" b="1" dirty="0">
                <a:sym typeface="Wingdings" panose="05000000000000000000" pitchFamily="2" charset="2"/>
              </a:rPr>
              <a:t>WARNING: commands below should be carefully executed  deleted files will not be retrieved, especially in your own computer</a:t>
            </a:r>
            <a:endParaRPr lang="en-US" sz="1800" dirty="0">
              <a:sym typeface="Wingdings" panose="05000000000000000000" pitchFamily="2" charset="2"/>
            </a:endParaRPr>
          </a:p>
          <a:p>
            <a:r>
              <a:rPr lang="en-US" sz="1800" dirty="0">
                <a:sym typeface="Wingdings" panose="05000000000000000000" pitchFamily="2" charset="2"/>
              </a:rPr>
              <a:t>rm test*  removing files of names beginning with “test”</a:t>
            </a:r>
          </a:p>
          <a:p>
            <a:r>
              <a:rPr lang="en-US" sz="1800" dirty="0">
                <a:sym typeface="Wingdings" panose="05000000000000000000" pitchFamily="2" charset="2"/>
              </a:rPr>
              <a:t>rm *  remove all files</a:t>
            </a:r>
          </a:p>
          <a:p>
            <a:r>
              <a:rPr lang="en-US" sz="1800" dirty="0">
                <a:sym typeface="Wingdings" panose="05000000000000000000" pitchFamily="2" charset="2"/>
              </a:rPr>
              <a:t>“*” called a wildcard, which matches all patterns</a:t>
            </a:r>
          </a:p>
          <a:p>
            <a:pPr marL="0" indent="0">
              <a:buNone/>
            </a:pPr>
            <a:r>
              <a:rPr lang="en-US" sz="1800" b="1" dirty="0">
                <a:sym typeface="Wingdings" panose="05000000000000000000" pitchFamily="2" charset="2"/>
              </a:rPr>
              <a:t>Most dangerous command in Linux: </a:t>
            </a:r>
          </a:p>
          <a:p>
            <a:r>
              <a:rPr lang="en-US" sz="1800" b="1" dirty="0">
                <a:sym typeface="Wingdings" panose="05000000000000000000" pitchFamily="2" charset="2"/>
              </a:rPr>
              <a:t>rm –rf *</a:t>
            </a:r>
          </a:p>
          <a:p>
            <a:r>
              <a:rPr lang="en-US" sz="1800" b="1" dirty="0">
                <a:sym typeface="Wingdings" panose="05000000000000000000" pitchFamily="2" charset="2"/>
              </a:rPr>
              <a:t>It deletes all of your files and directories if you executed at the root or home folder</a:t>
            </a:r>
          </a:p>
        </p:txBody>
      </p:sp>
    </p:spTree>
    <p:extLst>
      <p:ext uri="{BB962C8B-B14F-4D97-AF65-F5344CB8AC3E}">
        <p14:creationId xmlns:p14="http://schemas.microsoft.com/office/powerpoint/2010/main" val="2313653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CF9F-0D5C-4127-922D-04E879326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2C590-F224-44EA-B564-F562E493A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1) Make a folder (FOLDER_A) in your home directory, 2) make 3 random files (tip: </a:t>
            </a:r>
            <a:r>
              <a:rPr lang="en-US" b="1" dirty="0"/>
              <a:t>touch</a:t>
            </a:r>
            <a:r>
              <a:rPr lang="en-US" dirty="0"/>
              <a:t>) and 3) show list of files you made</a:t>
            </a:r>
          </a:p>
          <a:p>
            <a:r>
              <a:rPr lang="en-US" dirty="0"/>
              <a:t>Repeat the previous step but with other names (FOLDER_B) </a:t>
            </a:r>
          </a:p>
          <a:p>
            <a:r>
              <a:rPr lang="en-US" dirty="0"/>
              <a:t>Delete the content from (FOLDER_A)</a:t>
            </a:r>
          </a:p>
          <a:p>
            <a:r>
              <a:rPr lang="en-US" dirty="0"/>
              <a:t>Copy the content (only) of FOLDER_B to FOLDER_A</a:t>
            </a:r>
          </a:p>
          <a:p>
            <a:r>
              <a:rPr lang="en-US" dirty="0"/>
              <a:t>Rename FOLDER_B as FOLDER_C</a:t>
            </a:r>
          </a:p>
          <a:p>
            <a:r>
              <a:rPr lang="en-US" dirty="0"/>
              <a:t>Copy FOLDER_C and give it a name is FOLDER_D</a:t>
            </a:r>
          </a:p>
          <a:p>
            <a:r>
              <a:rPr lang="en-US" dirty="0"/>
              <a:t>Move FOLDER_C to FOLDER_A</a:t>
            </a:r>
          </a:p>
          <a:p>
            <a:r>
              <a:rPr lang="en-US" dirty="0"/>
              <a:t>Make a new directory (FINAL)</a:t>
            </a:r>
          </a:p>
          <a:p>
            <a:r>
              <a:rPr lang="en-US" dirty="0"/>
              <a:t>Move FOLDER_A and FOLDER_D to Final (hint: use * wildcard)</a:t>
            </a:r>
          </a:p>
          <a:p>
            <a:r>
              <a:rPr lang="en-US" dirty="0"/>
              <a:t>Delete FINAL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C7B774-023B-4EB8-B548-2A36491928A7}"/>
              </a:ext>
            </a:extLst>
          </p:cNvPr>
          <p:cNvSpPr txBox="1"/>
          <p:nvPr/>
        </p:nvSpPr>
        <p:spPr>
          <a:xfrm>
            <a:off x="8773610" y="5969655"/>
            <a:ext cx="34451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20 min for practice</a:t>
            </a:r>
          </a:p>
        </p:txBody>
      </p:sp>
    </p:spTree>
    <p:extLst>
      <p:ext uri="{BB962C8B-B14F-4D97-AF65-F5344CB8AC3E}">
        <p14:creationId xmlns:p14="http://schemas.microsoft.com/office/powerpoint/2010/main" val="40710509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{ABDB53BD-B102-EC45-8C19-CBE08720B89C}tf10001062</Template>
  <TotalTime>456</TotalTime>
  <Words>2548</Words>
  <Application>Microsoft Macintosh PowerPoint</Application>
  <PresentationFormat>Widescreen</PresentationFormat>
  <Paragraphs>372</Paragraphs>
  <Slides>57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2" baseType="lpstr">
      <vt:lpstr>Arial</vt:lpstr>
      <vt:lpstr>Calibri</vt:lpstr>
      <vt:lpstr>Century Gothic</vt:lpstr>
      <vt:lpstr>Wingdings 3</vt:lpstr>
      <vt:lpstr>Ion</vt:lpstr>
      <vt:lpstr>Introduction to Linux (Day 2)</vt:lpstr>
      <vt:lpstr>2nd Exercise: Text File Exploration</vt:lpstr>
      <vt:lpstr>Text file editor</vt:lpstr>
      <vt:lpstr>Displaying content of file</vt:lpstr>
      <vt:lpstr>Tasks</vt:lpstr>
      <vt:lpstr>3rd Exercise: how to control your files/directories</vt:lpstr>
      <vt:lpstr>Copying and moving files/directories</vt:lpstr>
      <vt:lpstr>Removing files and directories</vt:lpstr>
      <vt:lpstr>Tasks</vt:lpstr>
      <vt:lpstr>4th Exercise: Controlling Processes</vt:lpstr>
      <vt:lpstr>How to control your processes</vt:lpstr>
      <vt:lpstr>How much resource are you using</vt:lpstr>
      <vt:lpstr>Tasks</vt:lpstr>
      <vt:lpstr>5th Exercise: Shell Scripting</vt:lpstr>
      <vt:lpstr>Shell scripting</vt:lpstr>
      <vt:lpstr>Task</vt:lpstr>
      <vt:lpstr>Rosalind</vt:lpstr>
      <vt:lpstr>How to access Rosalind HPC server (Linux)</vt:lpstr>
      <vt:lpstr>How to access Rosalind HPC server (Linux)</vt:lpstr>
      <vt:lpstr>How to access Rosalind HPC server (Linux)</vt:lpstr>
      <vt:lpstr>How to access Rosalind HPC server (Linux)</vt:lpstr>
      <vt:lpstr>Transferring Data To Rosalind</vt:lpstr>
      <vt:lpstr>How to login Rosalind</vt:lpstr>
      <vt:lpstr>Architecture of HPC</vt:lpstr>
      <vt:lpstr>Rosalind Documentation</vt:lpstr>
      <vt:lpstr>Tasks</vt:lpstr>
      <vt:lpstr>How to load installed packages</vt:lpstr>
      <vt:lpstr>PowerPoint Presentation</vt:lpstr>
      <vt:lpstr>Job submission</vt:lpstr>
      <vt:lpstr>Job submission</vt:lpstr>
      <vt:lpstr>Interactive Mode</vt:lpstr>
      <vt:lpstr>Credits</vt:lpstr>
      <vt:lpstr>Rosalind</vt:lpstr>
      <vt:lpstr>How to access Rosalind HPC server (Linux)</vt:lpstr>
      <vt:lpstr>How to access Rosalind HPC server (Linux)</vt:lpstr>
      <vt:lpstr>How to access Rosalind HPC server (Linux)</vt:lpstr>
      <vt:lpstr>How to access Rosalind HPC server (Linux)</vt:lpstr>
      <vt:lpstr>Transferring Data To Rosalind</vt:lpstr>
      <vt:lpstr>How to login Rosalind</vt:lpstr>
      <vt:lpstr>Transferring Data To Rosalind</vt:lpstr>
      <vt:lpstr>Architecture of HPC</vt:lpstr>
      <vt:lpstr>Rosalind Documentation</vt:lpstr>
      <vt:lpstr>Tasks</vt:lpstr>
      <vt:lpstr>How to load installed packages</vt:lpstr>
      <vt:lpstr>PowerPoint Presentation</vt:lpstr>
      <vt:lpstr>Job submission</vt:lpstr>
      <vt:lpstr>Job submission</vt:lpstr>
      <vt:lpstr>Interactive Mode</vt:lpstr>
      <vt:lpstr>Batch Mode</vt:lpstr>
      <vt:lpstr>How much resource are you using</vt:lpstr>
      <vt:lpstr>Tasks </vt:lpstr>
      <vt:lpstr>PowerPoint Presentation</vt:lpstr>
      <vt:lpstr>Tasks </vt:lpstr>
      <vt:lpstr>Tasks </vt:lpstr>
      <vt:lpstr>Shell scripting</vt:lpstr>
      <vt:lpstr>Task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Linux</dc:title>
  <dc:creator>Muhammad Arif</dc:creator>
  <cp:lastModifiedBy>Muhammad Arif</cp:lastModifiedBy>
  <cp:revision>40</cp:revision>
  <dcterms:created xsi:type="dcterms:W3CDTF">2020-10-06T05:26:25Z</dcterms:created>
  <dcterms:modified xsi:type="dcterms:W3CDTF">2021-10-05T22:48:39Z</dcterms:modified>
</cp:coreProperties>
</file>