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5"/>
  </p:notesMasterIdLst>
  <p:sldIdLst>
    <p:sldId id="256" r:id="rId2"/>
    <p:sldId id="317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0" r:id="rId12"/>
    <p:sldId id="313" r:id="rId13"/>
    <p:sldId id="315" r:id="rId14"/>
    <p:sldId id="316" r:id="rId15"/>
    <p:sldId id="318" r:id="rId16"/>
    <p:sldId id="319" r:id="rId17"/>
    <p:sldId id="321" r:id="rId18"/>
    <p:sldId id="308" r:id="rId19"/>
    <p:sldId id="270" r:id="rId20"/>
    <p:sldId id="271" r:id="rId21"/>
    <p:sldId id="276" r:id="rId22"/>
    <p:sldId id="273" r:id="rId23"/>
    <p:sldId id="274" r:id="rId24"/>
    <p:sldId id="291" r:id="rId25"/>
    <p:sldId id="310" r:id="rId26"/>
    <p:sldId id="278" r:id="rId27"/>
    <p:sldId id="279" r:id="rId28"/>
    <p:sldId id="281" r:id="rId29"/>
    <p:sldId id="282" r:id="rId30"/>
    <p:sldId id="300" r:id="rId31"/>
    <p:sldId id="301" r:id="rId32"/>
    <p:sldId id="312" r:id="rId33"/>
    <p:sldId id="3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vexxhost.com/billing/index.php/knowledgebase/171/How-can-I-generate-SSH-keys-on-Mac-OS-X.html" TargetMode="External"/><Relationship Id="rId2" Type="http://schemas.openxmlformats.org/officeDocument/2006/relationships/hyperlink" Target="https://phoenixnap.com/kb/generate-ssh-key-windows-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oogle.com/spreadsheets/d/10M3pKjYFvHleAbBbgB97nBk6F527eB3YVAc659L_YzU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ebmina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BA7-1CE2-4042-9238-ED08CA94A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5F66-B2F4-A443-B80C-0699C625D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Arif</a:t>
            </a:r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C026A2F9-4B1C-1D4F-B3DC-6E840404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7" y="2942039"/>
            <a:ext cx="3306812" cy="39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292390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43150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44019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43150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04664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42161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04664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04664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3666801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370781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2941928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3666801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421617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4541735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F054B2-1E44-384A-BADE-D3B18423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63" y="5361095"/>
            <a:ext cx="3803821" cy="1417110"/>
          </a:xfrm>
          <a:prstGeom prst="rect">
            <a:avLst/>
          </a:prstGeom>
        </p:spPr>
      </p:pic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6453" y="913763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Questions">
            <a:extLst>
              <a:ext uri="{FF2B5EF4-FFF2-40B4-BE49-F238E27FC236}">
                <a16:creationId xmlns:a16="http://schemas.microsoft.com/office/drawing/2014/main" id="{9C81926A-8FE9-CA43-AB4E-DC11B516D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303" y="1085303"/>
            <a:ext cx="4687394" cy="4687394"/>
          </a:xfrm>
        </p:spPr>
      </p:pic>
    </p:spTree>
    <p:extLst>
      <p:ext uri="{BB962C8B-B14F-4D97-AF65-F5344CB8AC3E}">
        <p14:creationId xmlns:p14="http://schemas.microsoft.com/office/powerpoint/2010/main" val="60375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Generate your SSH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44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SSH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SSH Key is used as replacement of passwords to login to Linux</a:t>
            </a:r>
          </a:p>
          <a:p>
            <a:r>
              <a:rPr lang="en-GB" dirty="0"/>
              <a:t>For accessing Rosalind, we need SSH key!</a:t>
            </a:r>
          </a:p>
          <a:p>
            <a:r>
              <a:rPr lang="en-GB" dirty="0"/>
              <a:t>Generate your SSH Key:</a:t>
            </a:r>
          </a:p>
          <a:p>
            <a:pPr lvl="1"/>
            <a:r>
              <a:rPr lang="en-GB" dirty="0"/>
              <a:t>Windows 10: </a:t>
            </a:r>
            <a:r>
              <a:rPr lang="en-GB" dirty="0">
                <a:hlinkClick r:id="rId2"/>
              </a:rPr>
              <a:t>https://phoenixnap.com/kb/generate-ssh-key-windows-10</a:t>
            </a:r>
            <a:endParaRPr lang="en-GB" dirty="0"/>
          </a:p>
          <a:p>
            <a:pPr lvl="1"/>
            <a:r>
              <a:rPr lang="en-GB" dirty="0"/>
              <a:t>MacOS: </a:t>
            </a:r>
            <a:r>
              <a:rPr lang="en-GB" dirty="0">
                <a:hlinkClick r:id="rId3"/>
              </a:rPr>
              <a:t>https://secure.vexxhost.com/billing/index.php/knowledgebase/171/How-can-I-generate-SSH-keys-on-Mac-OS-X.html</a:t>
            </a:r>
            <a:endParaRPr lang="en-GB" dirty="0"/>
          </a:p>
          <a:p>
            <a:r>
              <a:rPr lang="en-GB" dirty="0"/>
              <a:t>Find your SSH Public Key:</a:t>
            </a:r>
          </a:p>
          <a:p>
            <a:pPr lvl="1"/>
            <a:r>
              <a:rPr lang="en-GB" dirty="0"/>
              <a:t>C:\Users\</a:t>
            </a:r>
            <a:r>
              <a:rPr lang="en-GB" dirty="0" err="1"/>
              <a:t>your_username</a:t>
            </a:r>
            <a:r>
              <a:rPr lang="en-GB" dirty="0"/>
              <a:t>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id_rsa.pub</a:t>
            </a:r>
            <a:r>
              <a:rPr lang="en-GB" dirty="0"/>
              <a:t> (Windows)</a:t>
            </a:r>
          </a:p>
          <a:p>
            <a:pPr lvl="1"/>
            <a:r>
              <a:rPr lang="en-GB" dirty="0"/>
              <a:t>~/.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id_rsa.pub</a:t>
            </a:r>
            <a:r>
              <a:rPr lang="en-GB" dirty="0"/>
              <a:t> (MacOS)</a:t>
            </a:r>
          </a:p>
        </p:txBody>
      </p:sp>
    </p:spTree>
    <p:extLst>
      <p:ext uri="{BB962C8B-B14F-4D97-AF65-F5344CB8AC3E}">
        <p14:creationId xmlns:p14="http://schemas.microsoft.com/office/powerpoint/2010/main" val="99801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BD06-5A30-AD46-9E38-C6B9A5F3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your SSH Public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CCAC-58C2-914C-B40E-491D7008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your public SSH key with a text editor</a:t>
            </a:r>
          </a:p>
          <a:p>
            <a:r>
              <a:rPr lang="en-GB" dirty="0"/>
              <a:t>Upload your SSH Public Key to google sheet</a:t>
            </a:r>
          </a:p>
          <a:p>
            <a:pPr lvl="1"/>
            <a:r>
              <a:rPr lang="en-GB" dirty="0">
                <a:hlinkClick r:id="rId2"/>
              </a:rPr>
              <a:t>https://docs.google.com/spreadsheets/d/10M3pKjYFvHleAbBbgB97nBk6F527eB3YVAc659L_YzU/edit?usp=sharing</a:t>
            </a:r>
            <a:endParaRPr lang="en-GB" dirty="0"/>
          </a:p>
          <a:p>
            <a:r>
              <a:rPr lang="en-GB" dirty="0"/>
              <a:t>Your SSH Keys will be forwarded to Rosalind Team so that you will be given an account (Saeed and Myself will take care of this)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1B7FF-8203-6646-B567-5A30C8C4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82" y="4711699"/>
            <a:ext cx="7061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Register to </a:t>
            </a:r>
            <a:r>
              <a:rPr lang="en-US" sz="4400" dirty="0" err="1"/>
              <a:t>Webminal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86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Webminal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Web-based </a:t>
            </a:r>
            <a:r>
              <a:rPr lang="en-GB" dirty="0" err="1"/>
              <a:t>linux</a:t>
            </a:r>
            <a:r>
              <a:rPr lang="en-GB" dirty="0"/>
              <a:t> terminal</a:t>
            </a:r>
          </a:p>
          <a:p>
            <a:r>
              <a:rPr lang="en-GB" dirty="0"/>
              <a:t>Good for learning</a:t>
            </a:r>
          </a:p>
          <a:p>
            <a:r>
              <a:rPr lang="en-GB" dirty="0"/>
              <a:t>Register here:</a:t>
            </a:r>
          </a:p>
          <a:p>
            <a:pPr lvl="1"/>
            <a:r>
              <a:rPr lang="en-GB" dirty="0">
                <a:hlinkClick r:id="rId2"/>
              </a:rPr>
              <a:t>https://www.webminal.org/</a:t>
            </a:r>
            <a:endParaRPr lang="en-GB" dirty="0"/>
          </a:p>
          <a:p>
            <a:r>
              <a:rPr lang="en-GB" dirty="0"/>
              <a:t>Confirm your email</a:t>
            </a:r>
          </a:p>
          <a:p>
            <a:r>
              <a:rPr lang="en-GB" dirty="0"/>
              <a:t>Wait for 2 minutes (Check profile page, until it shows “Active” status)</a:t>
            </a:r>
          </a:p>
          <a:p>
            <a:r>
              <a:rPr lang="en-GB" dirty="0"/>
              <a:t>Once your account is active, click on “Terminal” on the top menu</a:t>
            </a:r>
          </a:p>
          <a:p>
            <a:r>
              <a:rPr lang="en-GB" dirty="0"/>
              <a:t> Login with your username and password (case sensitive)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BAFE8-9EF7-0D48-97CE-566064A4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16" y="1690417"/>
            <a:ext cx="6096000" cy="2278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E8DAC-82BA-5D44-B5DB-A08100184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41" y="5457470"/>
            <a:ext cx="821095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5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0DCB-B568-1B4E-8A40-CE2B1318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Web-Based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A3EE-9460-ED40-B360-CE6E2A9B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copy.sh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80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Exercise: how to check your files/directories</a:t>
            </a:r>
            <a:br>
              <a:rPr lang="en-US" sz="44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5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ls: list</a:t>
            </a:r>
            <a:r>
              <a:rPr lang="ko-KR" altLang="en-US" dirty="0"/>
              <a:t> </a:t>
            </a:r>
            <a:r>
              <a:rPr lang="en-US" altLang="ko-KR" dirty="0"/>
              <a:t>files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current directory or specified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Exercise: </a:t>
            </a:r>
          </a:p>
          <a:p>
            <a:endParaRPr lang="en-US" b="1" dirty="0"/>
          </a:p>
          <a:p>
            <a:pPr lvl="1"/>
            <a:r>
              <a:rPr lang="en-US" dirty="0"/>
              <a:t>touch test_file_1 test_file2 #touch </a:t>
            </a:r>
            <a:r>
              <a:rPr lang="en-US" dirty="0">
                <a:sym typeface="Wingdings" pitchFamily="2" charset="2"/>
              </a:rPr>
              <a:t> to create empty files</a:t>
            </a:r>
            <a:endParaRPr lang="en-US" dirty="0"/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ls -a</a:t>
            </a:r>
          </a:p>
          <a:p>
            <a:pPr lvl="1"/>
            <a:r>
              <a:rPr lang="en-US" dirty="0"/>
              <a:t>ls -al</a:t>
            </a:r>
          </a:p>
          <a:p>
            <a:pPr lvl="1"/>
            <a:r>
              <a:rPr lang="en-US" dirty="0"/>
              <a:t>ls -alt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endParaRPr lang="en-US" dirty="0"/>
          </a:p>
          <a:p>
            <a:pPr lvl="1"/>
            <a:r>
              <a:rPr lang="en-US" dirty="0"/>
              <a:t>ls --help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505CF-B5C3-4B55-B042-529E2AA3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49" y="2369739"/>
            <a:ext cx="3905250" cy="145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039A21-70CA-4C08-900F-692702C44911}"/>
              </a:ext>
            </a:extLst>
          </p:cNvPr>
          <p:cNvSpPr/>
          <p:nvPr/>
        </p:nvSpPr>
        <p:spPr>
          <a:xfrm>
            <a:off x="5257800" y="51169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/>
              <a:t>Advanced exercise?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test &amp; touch test/example1 &amp; touch test/example2 &amp; ls -</a:t>
            </a:r>
            <a:r>
              <a:rPr lang="en-US" dirty="0" err="1"/>
              <a:t>altrh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2753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B544-4780-6C4C-AEA4-2B571E64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59BF-F17E-254C-9338-4CCAA0B8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Introduction and Basic of Linux</a:t>
            </a:r>
          </a:p>
          <a:p>
            <a:pPr lvl="1"/>
            <a:r>
              <a:rPr lang="en-GB" dirty="0"/>
              <a:t>Generating SSH Key</a:t>
            </a:r>
          </a:p>
          <a:p>
            <a:pPr lvl="1"/>
            <a:r>
              <a:rPr lang="en-GB" dirty="0"/>
              <a:t>Basic Linux Workshop</a:t>
            </a:r>
          </a:p>
          <a:p>
            <a:pPr lvl="1"/>
            <a:r>
              <a:rPr lang="en-GB" dirty="0"/>
              <a:t>Rosalind Workshop (Day 2)</a:t>
            </a:r>
          </a:p>
          <a:p>
            <a:r>
              <a:rPr lang="en-GB" dirty="0"/>
              <a:t>Materials are uploaded to the same web page</a:t>
            </a:r>
          </a:p>
          <a:p>
            <a:pPr lvl="1"/>
            <a:r>
              <a:rPr lang="en-GB" dirty="0"/>
              <a:t>Will be added to the KEATS too, but it </a:t>
            </a:r>
            <a:r>
              <a:rPr lang="en-GB"/>
              <a:t>takes time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https://kcl2021.sysmedicine.com/</a:t>
            </a:r>
          </a:p>
        </p:txBody>
      </p:sp>
    </p:spTree>
    <p:extLst>
      <p:ext uri="{BB962C8B-B14F-4D97-AF65-F5344CB8AC3E}">
        <p14:creationId xmlns:p14="http://schemas.microsoft.com/office/powerpoint/2010/main" val="351966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Answers:</a:t>
            </a:r>
          </a:p>
          <a:p>
            <a:pPr lvl="1"/>
            <a:r>
              <a:rPr lang="en-US" dirty="0"/>
              <a:t>touch test_file_1 test_file_2 </a:t>
            </a:r>
            <a:r>
              <a:rPr lang="en-US" dirty="0">
                <a:sym typeface="Wingdings" panose="05000000000000000000" pitchFamily="2" charset="2"/>
              </a:rPr>
              <a:t> creating two empty files </a:t>
            </a:r>
            <a:endParaRPr lang="en-US" dirty="0"/>
          </a:p>
          <a:p>
            <a:pPr lvl="1"/>
            <a:r>
              <a:rPr lang="en-US" dirty="0"/>
              <a:t>ls </a:t>
            </a:r>
            <a:r>
              <a:rPr lang="en-US" dirty="0">
                <a:sym typeface="Wingdings" panose="05000000000000000000" pitchFamily="2" charset="2"/>
              </a:rPr>
              <a:t> simply showing files in this directory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ls -a  showing all files, including hidden files</a:t>
            </a:r>
          </a:p>
          <a:p>
            <a:pPr lvl="1"/>
            <a:r>
              <a:rPr lang="en-US" dirty="0"/>
              <a:t>ls -alt </a:t>
            </a:r>
            <a:r>
              <a:rPr lang="en-US" dirty="0">
                <a:sym typeface="Wingdings" panose="05000000000000000000" pitchFamily="2" charset="2"/>
              </a:rPr>
              <a:t> sorting files by modification time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sorting files by modification time and showing file size by readable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7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31FB5-1148-4C08-A65E-7BFFB2B89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25" y="1432113"/>
            <a:ext cx="10206311" cy="3993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9195B-BFBB-41CC-BCF9-CFE78F28239A}"/>
              </a:ext>
            </a:extLst>
          </p:cNvPr>
          <p:cNvSpPr txBox="1"/>
          <p:nvPr/>
        </p:nvSpPr>
        <p:spPr>
          <a:xfrm>
            <a:off x="1828801" y="336884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codes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578169-545B-46BD-97E9-836F061657C9}"/>
              </a:ext>
            </a:extLst>
          </p:cNvPr>
          <p:cNvCxnSpPr/>
          <p:nvPr/>
        </p:nvCxnSpPr>
        <p:spPr>
          <a:xfrm flipH="1">
            <a:off x="1251284" y="609600"/>
            <a:ext cx="1058779" cy="1251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4E6665-C4B4-4DAC-961D-CC34BC3A42C6}"/>
              </a:ext>
            </a:extLst>
          </p:cNvPr>
          <p:cNvCxnSpPr>
            <a:cxnSpLocks/>
          </p:cNvCxnSpPr>
          <p:nvPr/>
        </p:nvCxnSpPr>
        <p:spPr>
          <a:xfrm flipH="1">
            <a:off x="3232924" y="962526"/>
            <a:ext cx="536971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C827B6-EF31-4CB6-ACF8-B7D6A1698522}"/>
              </a:ext>
            </a:extLst>
          </p:cNvPr>
          <p:cNvSpPr txBox="1"/>
          <p:nvPr/>
        </p:nvSpPr>
        <p:spPr>
          <a:xfrm>
            <a:off x="3232924" y="665466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ownership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E3925-86FD-4E90-BA58-F80D4E2D99B6}"/>
              </a:ext>
            </a:extLst>
          </p:cNvPr>
          <p:cNvCxnSpPr>
            <a:cxnSpLocks/>
          </p:cNvCxnSpPr>
          <p:nvPr/>
        </p:nvCxnSpPr>
        <p:spPr>
          <a:xfrm flipH="1">
            <a:off x="4155786" y="1034798"/>
            <a:ext cx="865393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80C0B-F72C-4B89-B438-8F75183B5465}"/>
              </a:ext>
            </a:extLst>
          </p:cNvPr>
          <p:cNvSpPr txBox="1"/>
          <p:nvPr/>
        </p:nvSpPr>
        <p:spPr>
          <a:xfrm>
            <a:off x="4903980" y="693449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ownership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DAEE0F-4FD0-4B06-872C-F5BC18FD5C74}"/>
              </a:ext>
            </a:extLst>
          </p:cNvPr>
          <p:cNvCxnSpPr>
            <a:cxnSpLocks/>
          </p:cNvCxnSpPr>
          <p:nvPr/>
        </p:nvCxnSpPr>
        <p:spPr>
          <a:xfrm flipH="1" flipV="1">
            <a:off x="4863436" y="5426151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F1C387-20CA-4A3A-AF0B-EBD27F3BFEA6}"/>
              </a:ext>
            </a:extLst>
          </p:cNvPr>
          <p:cNvSpPr txBox="1"/>
          <p:nvPr/>
        </p:nvSpPr>
        <p:spPr>
          <a:xfrm>
            <a:off x="4825025" y="5967118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size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CE0FFF-CD8A-4800-8D5C-99ED7B81E004}"/>
              </a:ext>
            </a:extLst>
          </p:cNvPr>
          <p:cNvCxnSpPr>
            <a:cxnSpLocks/>
          </p:cNvCxnSpPr>
          <p:nvPr/>
        </p:nvCxnSpPr>
        <p:spPr>
          <a:xfrm flipH="1" flipV="1">
            <a:off x="5861123" y="5497795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992216-ADAE-4EB6-81D5-3BB6140AA21C}"/>
              </a:ext>
            </a:extLst>
          </p:cNvPr>
          <p:cNvSpPr txBox="1"/>
          <p:nvPr/>
        </p:nvSpPr>
        <p:spPr>
          <a:xfrm>
            <a:off x="5812996" y="5962637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modification time</a:t>
            </a:r>
          </a:p>
        </p:txBody>
      </p:sp>
    </p:spTree>
    <p:extLst>
      <p:ext uri="{BB962C8B-B14F-4D97-AF65-F5344CB8AC3E}">
        <p14:creationId xmlns:p14="http://schemas.microsoft.com/office/powerpoint/2010/main" val="151092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deleting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created: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  <a:p>
            <a:r>
              <a:rPr lang="en-US" dirty="0" err="1"/>
              <a:t>rmdir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deleted: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4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to a different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</a:t>
            </a:r>
            <a:r>
              <a:rPr lang="en-US" dirty="0" err="1"/>
              <a:t>your_directory</a:t>
            </a:r>
            <a:endParaRPr lang="en-US" dirty="0"/>
          </a:p>
          <a:p>
            <a:pPr lvl="1"/>
            <a:r>
              <a:rPr lang="en-US" dirty="0"/>
              <a:t>cd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r>
              <a:rPr lang="en-US" dirty="0"/>
              <a:t>Go to parent directory</a:t>
            </a:r>
          </a:p>
          <a:p>
            <a:pPr lvl="1"/>
            <a:r>
              <a:rPr lang="en-US" dirty="0"/>
              <a:t>cd .. </a:t>
            </a:r>
          </a:p>
          <a:p>
            <a:r>
              <a:rPr lang="en-US" dirty="0"/>
              <a:t>Go to previous directory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Go to specific directory</a:t>
            </a:r>
          </a:p>
          <a:p>
            <a:pPr lvl="1"/>
            <a:r>
              <a:rPr lang="en-US" dirty="0"/>
              <a:t>cd (</a:t>
            </a:r>
            <a:r>
              <a:rPr lang="en-US" dirty="0" err="1"/>
              <a:t>full_path_of_directory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cd /users/</a:t>
            </a:r>
            <a:r>
              <a:rPr lang="en-US" dirty="0" err="1"/>
              <a:t>kXXXX</a:t>
            </a:r>
            <a:r>
              <a:rPr lang="en-US" dirty="0"/>
              <a:t>/test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Find path of your current directory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0DE5E-7D9D-4B68-9736-A22A5746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68" y="352926"/>
            <a:ext cx="10164197" cy="609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4643B-E130-4E43-BF20-1A04C2069EAC}"/>
              </a:ext>
            </a:extLst>
          </p:cNvPr>
          <p:cNvCxnSpPr>
            <a:cxnSpLocks/>
          </p:cNvCxnSpPr>
          <p:nvPr/>
        </p:nvCxnSpPr>
        <p:spPr>
          <a:xfrm flipV="1">
            <a:off x="7267074" y="4843682"/>
            <a:ext cx="1019978" cy="57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17EF255-F4BB-4BD5-BD57-849ABA1CC5B2}"/>
              </a:ext>
            </a:extLst>
          </p:cNvPr>
          <p:cNvSpPr/>
          <p:nvPr/>
        </p:nvSpPr>
        <p:spPr>
          <a:xfrm>
            <a:off x="8287052" y="4659016"/>
            <a:ext cx="25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/home/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/report.doc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05A98-C1B9-4A35-8A12-0902C12874DC}"/>
              </a:ext>
            </a:extLst>
          </p:cNvPr>
          <p:cNvSpPr/>
          <p:nvPr/>
        </p:nvSpPr>
        <p:spPr>
          <a:xfrm>
            <a:off x="3585411" y="4191778"/>
            <a:ext cx="168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User 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”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706BF-5009-4CCF-9A78-AC03043BC76B}"/>
              </a:ext>
            </a:extLst>
          </p:cNvPr>
          <p:cNvSpPr/>
          <p:nvPr/>
        </p:nvSpPr>
        <p:spPr>
          <a:xfrm>
            <a:off x="7457279" y="5676372"/>
            <a:ext cx="375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Please note “home” folder in 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rosalind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 is different: e.g. /users/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FB10F-BD55-470F-968B-9FBD78FBE1C1}"/>
              </a:ext>
            </a:extLst>
          </p:cNvPr>
          <p:cNvSpPr txBox="1"/>
          <p:nvPr/>
        </p:nvSpPr>
        <p:spPr>
          <a:xfrm>
            <a:off x="979888" y="292840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Root permission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0D946-32C0-4929-99B5-A4456BB34D9D}"/>
              </a:ext>
            </a:extLst>
          </p:cNvPr>
          <p:cNvCxnSpPr>
            <a:cxnSpLocks/>
          </p:cNvCxnSpPr>
          <p:nvPr/>
        </p:nvCxnSpPr>
        <p:spPr>
          <a:xfrm flipV="1">
            <a:off x="2327730" y="2695075"/>
            <a:ext cx="3735236" cy="2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0B2C1-19A3-4C0B-8D1A-4206AC77E023}"/>
              </a:ext>
            </a:extLst>
          </p:cNvPr>
          <p:cNvSpPr/>
          <p:nvPr/>
        </p:nvSpPr>
        <p:spPr>
          <a:xfrm>
            <a:off x="881778" y="40766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permission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8D36A-AAC8-43DC-A411-5088A0F6A889}"/>
              </a:ext>
            </a:extLst>
          </p:cNvPr>
          <p:cNvCxnSpPr>
            <a:cxnSpLocks/>
          </p:cNvCxnSpPr>
          <p:nvPr/>
        </p:nvCxnSpPr>
        <p:spPr>
          <a:xfrm flipV="1">
            <a:off x="2021735" y="4542148"/>
            <a:ext cx="2638335" cy="9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CF7A3-2257-45BF-886D-ED3C3D981E7D}"/>
              </a:ext>
            </a:extLst>
          </p:cNvPr>
          <p:cNvCxnSpPr>
            <a:cxnSpLocks/>
          </p:cNvCxnSpPr>
          <p:nvPr/>
        </p:nvCxnSpPr>
        <p:spPr>
          <a:xfrm flipV="1">
            <a:off x="2380950" y="3530496"/>
            <a:ext cx="2688355" cy="89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C4952-3D2D-4FB7-8722-0942134160AA}"/>
              </a:ext>
            </a:extLst>
          </p:cNvPr>
          <p:cNvSpPr/>
          <p:nvPr/>
        </p:nvSpPr>
        <p:spPr>
          <a:xfrm>
            <a:off x="979888" y="5525595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permission</a:t>
            </a:r>
          </a:p>
        </p:txBody>
      </p:sp>
    </p:spTree>
    <p:extLst>
      <p:ext uri="{BB962C8B-B14F-4D97-AF65-F5344CB8AC3E}">
        <p14:creationId xmlns:p14="http://schemas.microsoft.com/office/powerpoint/2010/main" val="58590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Exercise: how to control your files/directories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moving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file1 to file2:</a:t>
            </a:r>
          </a:p>
          <a:p>
            <a:pPr lvl="1"/>
            <a:r>
              <a:rPr lang="en-US" dirty="0"/>
              <a:t>cp file1 file2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touch test1.txt</a:t>
            </a:r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test_dir</a:t>
            </a:r>
            <a:br>
              <a:rPr lang="en-US" dirty="0"/>
            </a:br>
            <a:r>
              <a:rPr lang="en-US" dirty="0"/>
              <a:t>cp test1.txt </a:t>
            </a:r>
            <a:r>
              <a:rPr lang="en-US" dirty="0" err="1"/>
              <a:t>test_dir</a:t>
            </a:r>
            <a:r>
              <a:rPr lang="en-US" dirty="0"/>
              <a:t>/test1.txt</a:t>
            </a:r>
          </a:p>
          <a:p>
            <a:pPr lvl="1"/>
            <a:endParaRPr lang="en-US" dirty="0"/>
          </a:p>
          <a:p>
            <a:r>
              <a:rPr lang="en-US" dirty="0"/>
              <a:t>Copy all contents of dir1 to dir2</a:t>
            </a:r>
          </a:p>
          <a:p>
            <a:pPr lvl="1"/>
            <a:r>
              <a:rPr lang="en-US" dirty="0"/>
              <a:t>cp -r dir1 dir2</a:t>
            </a:r>
          </a:p>
          <a:p>
            <a:pPr lvl="1"/>
            <a:endParaRPr lang="en-US" dirty="0"/>
          </a:p>
          <a:p>
            <a:r>
              <a:rPr lang="en-US" dirty="0"/>
              <a:t>Move file1 to file2 (or directories)</a:t>
            </a:r>
          </a:p>
          <a:p>
            <a:pPr lvl="1"/>
            <a:r>
              <a:rPr lang="en-US" dirty="0"/>
              <a:t>mv file1 file2</a:t>
            </a:r>
          </a:p>
          <a:p>
            <a:pPr lvl="1"/>
            <a:r>
              <a:rPr lang="en-US" dirty="0"/>
              <a:t>It can also rename your file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mv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 /users/</a:t>
            </a:r>
            <a:r>
              <a:rPr lang="en-US" dirty="0" err="1"/>
              <a:t>kXXX</a:t>
            </a:r>
            <a:r>
              <a:rPr lang="en-US" dirty="0"/>
              <a:t>/test1.txt</a:t>
            </a:r>
          </a:p>
        </p:txBody>
      </p:sp>
    </p:spTree>
    <p:extLst>
      <p:ext uri="{BB962C8B-B14F-4D97-AF65-F5344CB8AC3E}">
        <p14:creationId xmlns:p14="http://schemas.microsoft.com/office/powerpoint/2010/main" val="425513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7E4-4BD4-4913-874B-4E2D57A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C2A0-F4CE-434A-BF63-9AD5779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rm file1 </a:t>
            </a:r>
            <a:r>
              <a:rPr lang="en-US" sz="1800" dirty="0">
                <a:sym typeface="Wingdings" panose="05000000000000000000" pitchFamily="2" charset="2"/>
              </a:rPr>
              <a:t> remove file 1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rmdir</a:t>
            </a:r>
            <a:r>
              <a:rPr lang="en-US" sz="1800" dirty="0">
                <a:sym typeface="Wingdings" panose="05000000000000000000" pitchFamily="2" charset="2"/>
              </a:rPr>
              <a:t> directory1  remove directory1 (please note that directory1 should not have any files)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WARNING: commands below should be carefully executed  deleted files will not be retrieved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rm test*  removing files of names beginning with “test”</a:t>
            </a:r>
          </a:p>
          <a:p>
            <a:r>
              <a:rPr lang="en-US" sz="1800" dirty="0">
                <a:sym typeface="Wingdings" panose="05000000000000000000" pitchFamily="2" charset="2"/>
              </a:rPr>
              <a:t>rm *  remove all files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“*” called a wildcard, which matches all patterns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Most dangerous command in Linux: 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rm –rf *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It deletes all of your files and directories if you executed at the root or home folder</a:t>
            </a:r>
          </a:p>
        </p:txBody>
      </p:sp>
    </p:spTree>
    <p:extLst>
      <p:ext uri="{BB962C8B-B14F-4D97-AF65-F5344CB8AC3E}">
        <p14:creationId xmlns:p14="http://schemas.microsoft.com/office/powerpoint/2010/main" val="231365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content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file1 </a:t>
            </a:r>
            <a:r>
              <a:rPr lang="en-US" dirty="0">
                <a:sym typeface="Wingdings" panose="05000000000000000000" pitchFamily="2" charset="2"/>
              </a:rPr>
              <a:t> printing all contents of file1</a:t>
            </a:r>
          </a:p>
          <a:p>
            <a:r>
              <a:rPr lang="en-US" dirty="0">
                <a:sym typeface="Wingdings" panose="05000000000000000000" pitchFamily="2" charset="2"/>
              </a:rPr>
              <a:t>less file1  brief file viewer  you can see next page by “space bar” and escape by “q” </a:t>
            </a:r>
          </a:p>
          <a:p>
            <a:r>
              <a:rPr lang="en-US" dirty="0"/>
              <a:t>head file1 </a:t>
            </a:r>
            <a:r>
              <a:rPr lang="en-US" dirty="0">
                <a:sym typeface="Wingdings" panose="05000000000000000000" pitchFamily="2" charset="2"/>
              </a:rPr>
              <a:t> printing first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tail file1  printing last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grep “pattern” file1  searching a file for “pattern”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9C5-B91D-4B61-BD62-F7A62D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93B2-29B4-4363-97F4-CACB04FC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editor: </a:t>
            </a:r>
            <a:r>
              <a:rPr lang="en-US" dirty="0" err="1"/>
              <a:t>gedit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editor: 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dirty="0" err="1"/>
              <a:t>nano</a:t>
            </a:r>
            <a:r>
              <a:rPr lang="en-US" dirty="0"/>
              <a:t>, emacs,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83EB-01DE-46DC-9260-975603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0" y="1027906"/>
            <a:ext cx="549592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D888-F192-406D-9928-03954C6EEF64}"/>
              </a:ext>
            </a:extLst>
          </p:cNvPr>
          <p:cNvSpPr txBox="1"/>
          <p:nvPr/>
        </p:nvSpPr>
        <p:spPr>
          <a:xfrm>
            <a:off x="8750461" y="6176963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60458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BB6C-D2F2-0948-AB66-F5B00378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87D-D9C9-944A-A166-436ABBC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operating system (UNIX-like/UN*X/*nix)</a:t>
            </a:r>
          </a:p>
          <a:p>
            <a:r>
              <a:rPr lang="en-GB" dirty="0"/>
              <a:t>Developed in the 90s</a:t>
            </a:r>
          </a:p>
          <a:p>
            <a:r>
              <a:rPr lang="en-GB" dirty="0"/>
              <a:t>Free to Download and Install (support comes with fee)</a:t>
            </a:r>
          </a:p>
          <a:p>
            <a:r>
              <a:rPr lang="en-GB" dirty="0"/>
              <a:t>Example of Linux Distribution (Distros):</a:t>
            </a:r>
          </a:p>
          <a:p>
            <a:pPr lvl="1"/>
            <a:r>
              <a:rPr lang="en-GB" dirty="0"/>
              <a:t>Ubuntu </a:t>
            </a:r>
            <a:r>
              <a:rPr lang="en-GB" dirty="0">
                <a:sym typeface="Wingdings" pitchFamily="2" charset="2"/>
              </a:rPr>
              <a:t> easiest for beginner</a:t>
            </a:r>
            <a:endParaRPr lang="en-GB" dirty="0"/>
          </a:p>
          <a:p>
            <a:pPr lvl="1"/>
            <a:r>
              <a:rPr lang="en-GB" dirty="0"/>
              <a:t>Fedora</a:t>
            </a:r>
          </a:p>
          <a:p>
            <a:pPr lvl="1"/>
            <a:r>
              <a:rPr lang="en-GB" dirty="0"/>
              <a:t>Red Hat</a:t>
            </a:r>
          </a:p>
          <a:p>
            <a:pPr lvl="1"/>
            <a:r>
              <a:rPr lang="en-GB" dirty="0"/>
              <a:t>Debian</a:t>
            </a:r>
          </a:p>
          <a:p>
            <a:pPr lvl="1"/>
            <a:r>
              <a:rPr lang="en-GB" dirty="0"/>
              <a:t>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91383-B78C-9745-BE7C-5F8CE7A32FA5}"/>
              </a:ext>
            </a:extLst>
          </p:cNvPr>
          <p:cNvSpPr txBox="1"/>
          <p:nvPr/>
        </p:nvSpPr>
        <p:spPr>
          <a:xfrm>
            <a:off x="4268251" y="4541633"/>
            <a:ext cx="365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architectures, tailored for different purpose.</a:t>
            </a:r>
          </a:p>
        </p:txBody>
      </p:sp>
      <p:pic>
        <p:nvPicPr>
          <p:cNvPr id="2050" name="Picture 2" descr="GNU Project - Wikipedia">
            <a:extLst>
              <a:ext uri="{FF2B5EF4-FFF2-40B4-BE49-F238E27FC236}">
                <a16:creationId xmlns:a16="http://schemas.microsoft.com/office/drawing/2014/main" id="{9018120F-7DDD-ED40-BEAB-14573EE7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00" y="3773293"/>
            <a:ext cx="2692306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your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4D9E-DB42-4E3B-B101-7A341F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Foreground vs background</a:t>
            </a:r>
          </a:p>
          <a:p>
            <a:pPr lvl="1"/>
            <a:r>
              <a:rPr lang="en-US" dirty="0"/>
              <a:t>Your jobs can be executed as background (multi-tasking)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 </a:t>
            </a:r>
            <a:r>
              <a:rPr lang="en-US" dirty="0">
                <a:sym typeface="Wingdings" panose="05000000000000000000" pitchFamily="2" charset="2"/>
              </a:rPr>
              <a:t> running command in background</a:t>
            </a:r>
          </a:p>
          <a:p>
            <a:pPr lvl="1"/>
            <a:endParaRPr lang="en-US" dirty="0"/>
          </a:p>
          <a:p>
            <a:r>
              <a:rPr lang="en-US" dirty="0"/>
              <a:t>Ctrl + C </a:t>
            </a:r>
            <a:r>
              <a:rPr lang="en-US" dirty="0">
                <a:sym typeface="Wingdings" panose="05000000000000000000" pitchFamily="2" charset="2"/>
              </a:rPr>
              <a:t> killing job in the foreground</a:t>
            </a:r>
          </a:p>
          <a:p>
            <a:r>
              <a:rPr lang="en-US" dirty="0">
                <a:sym typeface="Wingdings" panose="05000000000000000000" pitchFamily="2" charset="2"/>
              </a:rPr>
              <a:t>Ctrl + Z  suspending job running in the foreground</a:t>
            </a:r>
          </a:p>
          <a:p>
            <a:r>
              <a:rPr lang="en-US" dirty="0" err="1">
                <a:sym typeface="Wingdings" panose="05000000000000000000" pitchFamily="2" charset="2"/>
              </a:rPr>
              <a:t>bg</a:t>
            </a:r>
            <a:r>
              <a:rPr lang="en-US" dirty="0">
                <a:sym typeface="Wingdings" panose="05000000000000000000" pitchFamily="2" charset="2"/>
              </a:rPr>
              <a:t>  background the suspended job</a:t>
            </a:r>
          </a:p>
          <a:p>
            <a:r>
              <a:rPr lang="en-US" dirty="0" err="1">
                <a:sym typeface="Wingdings" panose="05000000000000000000" pitchFamily="2" charset="2"/>
              </a:rPr>
              <a:t>ps</a:t>
            </a:r>
            <a:r>
              <a:rPr lang="en-US" dirty="0">
                <a:sym typeface="Wingdings" panose="05000000000000000000" pitchFamily="2" charset="2"/>
              </a:rPr>
              <a:t>  list current processes</a:t>
            </a:r>
          </a:p>
          <a:p>
            <a:r>
              <a:rPr lang="en-US" dirty="0">
                <a:sym typeface="Wingdings" panose="05000000000000000000" pitchFamily="2" charset="2"/>
              </a:rPr>
              <a:t>jobs  list current jobs</a:t>
            </a:r>
          </a:p>
          <a:p>
            <a:r>
              <a:rPr lang="en-US" dirty="0">
                <a:sym typeface="Wingdings" panose="05000000000000000000" pitchFamily="2" charset="2"/>
              </a:rPr>
              <a:t>kill -9 1231  kill process number 1231</a:t>
            </a:r>
          </a:p>
          <a:p>
            <a:r>
              <a:rPr lang="en-US" dirty="0">
                <a:sym typeface="Wingdings" panose="05000000000000000000" pitchFamily="2" charset="2"/>
              </a:rPr>
              <a:t>kill %1  kill job number 1</a:t>
            </a:r>
          </a:p>
          <a:p>
            <a:r>
              <a:rPr lang="en-US" dirty="0">
                <a:sym typeface="Wingdings" panose="05000000000000000000" pitchFamily="2" charset="2"/>
              </a:rPr>
              <a:t>history  list commands you typed previously</a:t>
            </a:r>
          </a:p>
        </p:txBody>
      </p:sp>
    </p:spTree>
    <p:extLst>
      <p:ext uri="{BB962C8B-B14F-4D97-AF65-F5344CB8AC3E}">
        <p14:creationId xmlns:p14="http://schemas.microsoft.com/office/powerpoint/2010/main" val="308905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331A-5529-DB46-99BB-A2B3D74A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645B-DCEE-CB47-B10B-16E6461BF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3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D6ED-1FAF-634B-AB12-C79ECBD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1A11-8D2F-6D4E-8C7B-A1581E7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Free! (as opposed to Windows, OSX, UNIX)</a:t>
            </a:r>
          </a:p>
          <a:p>
            <a:r>
              <a:rPr lang="en-GB" dirty="0"/>
              <a:t>Open source (easy support/Improvement)</a:t>
            </a:r>
          </a:p>
          <a:p>
            <a:r>
              <a:rPr lang="en-GB" dirty="0"/>
              <a:t>Big Communities</a:t>
            </a:r>
          </a:p>
          <a:p>
            <a:r>
              <a:rPr lang="en-GB" dirty="0"/>
              <a:t>Multiuser, Multiprogramming</a:t>
            </a:r>
          </a:p>
          <a:p>
            <a:r>
              <a:rPr lang="en-GB" dirty="0"/>
              <a:t>Secure!!</a:t>
            </a:r>
          </a:p>
        </p:txBody>
      </p:sp>
    </p:spTree>
    <p:extLst>
      <p:ext uri="{BB962C8B-B14F-4D97-AF65-F5344CB8AC3E}">
        <p14:creationId xmlns:p14="http://schemas.microsoft.com/office/powerpoint/2010/main" val="17538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CC23-9576-874E-B069-8FB7ED7C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OS architecture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4F54E-98C5-A744-9DC0-7E84A2E0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668191" cy="4195763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Kernel (Linux):</a:t>
            </a:r>
          </a:p>
          <a:p>
            <a:pPr lvl="1"/>
            <a:r>
              <a:rPr lang="en-GB" dirty="0">
                <a:sym typeface="Wingdings" pitchFamily="2" charset="2"/>
              </a:rPr>
              <a:t>The core component of the OS</a:t>
            </a:r>
          </a:p>
          <a:p>
            <a:pPr lvl="1"/>
            <a:r>
              <a:rPr lang="en-GB" dirty="0">
                <a:sym typeface="Wingdings" pitchFamily="2" charset="2"/>
              </a:rPr>
              <a:t>Distributor of all the</a:t>
            </a:r>
          </a:p>
          <a:p>
            <a:pPr lvl="1"/>
            <a:r>
              <a:rPr lang="en-GB" dirty="0">
                <a:sym typeface="Wingdings" pitchFamily="2" charset="2"/>
              </a:rPr>
              <a:t>Handling memory/processor allocation</a:t>
            </a:r>
          </a:p>
          <a:p>
            <a:r>
              <a:rPr lang="en-GB" dirty="0">
                <a:sym typeface="Wingdings" pitchFamily="2" charset="2"/>
              </a:rPr>
              <a:t>Shell:</a:t>
            </a:r>
          </a:p>
          <a:p>
            <a:pPr lvl="1"/>
            <a:r>
              <a:rPr lang="en-GB" dirty="0"/>
              <a:t>The user interface of the OS</a:t>
            </a:r>
          </a:p>
          <a:p>
            <a:pPr lvl="1"/>
            <a:r>
              <a:rPr lang="en-GB" dirty="0">
                <a:sym typeface="Wingdings" pitchFamily="2" charset="2"/>
              </a:rPr>
              <a:t>Similar with CLI/Terminal</a:t>
            </a:r>
          </a:p>
          <a:p>
            <a:pPr lvl="1"/>
            <a:r>
              <a:rPr lang="en-GB" dirty="0">
                <a:sym typeface="Wingdings" pitchFamily="2" charset="2"/>
              </a:rPr>
              <a:t>Similar to programming language: something that the OS and user both understand</a:t>
            </a:r>
          </a:p>
          <a:p>
            <a:r>
              <a:rPr lang="en-GB" dirty="0">
                <a:sym typeface="Wingdings" pitchFamily="2" charset="2"/>
              </a:rPr>
              <a:t>Systems Utilities:</a:t>
            </a:r>
          </a:p>
          <a:p>
            <a:pPr lvl="1"/>
            <a:r>
              <a:rPr lang="en-GB" dirty="0">
                <a:sym typeface="Wingdings" pitchFamily="2" charset="2"/>
              </a:rPr>
              <a:t>Liable to personal/individual task</a:t>
            </a:r>
          </a:p>
          <a:p>
            <a:pPr lvl="1"/>
            <a:endParaRPr lang="en-GB" dirty="0"/>
          </a:p>
        </p:txBody>
      </p:sp>
      <p:pic>
        <p:nvPicPr>
          <p:cNvPr id="8" name="Picture 2" descr="Image result for linux os kernel application">
            <a:extLst>
              <a:ext uri="{FF2B5EF4-FFF2-40B4-BE49-F238E27FC236}">
                <a16:creationId xmlns:a16="http://schemas.microsoft.com/office/drawing/2014/main" id="{18DC6CDD-D6E3-6F4B-933E-D40A7B3372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70" y="2373649"/>
            <a:ext cx="4395788" cy="35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C117-EFBA-8E4B-AF90-A52CAAB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65CC-A0E8-0E40-9E78-DF0B8E4F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6026537" cy="4195763"/>
          </a:xfrm>
        </p:spPr>
        <p:txBody>
          <a:bodyPr/>
          <a:lstStyle/>
          <a:p>
            <a:r>
              <a:rPr lang="en-GB" dirty="0"/>
              <a:t>Programming that can be done with Shell</a:t>
            </a:r>
          </a:p>
          <a:p>
            <a:r>
              <a:rPr lang="en-GB" dirty="0"/>
              <a:t>Specific programming language and syntax</a:t>
            </a:r>
          </a:p>
          <a:p>
            <a:r>
              <a:rPr lang="en-GB" dirty="0"/>
              <a:t>Usually quite easy for mostly simple functionalities</a:t>
            </a:r>
          </a:p>
          <a:p>
            <a:pPr lvl="1"/>
            <a:r>
              <a:rPr lang="en-GB" dirty="0"/>
              <a:t>Setup environment</a:t>
            </a:r>
          </a:p>
          <a:p>
            <a:pPr lvl="1"/>
            <a:r>
              <a:rPr lang="en-GB" dirty="0"/>
              <a:t>Executing program</a:t>
            </a:r>
          </a:p>
          <a:p>
            <a:pPr lvl="1"/>
            <a:r>
              <a:rPr lang="en-GB" dirty="0"/>
              <a:t>Data/Log Interpretation</a:t>
            </a:r>
          </a:p>
          <a:p>
            <a:r>
              <a:rPr lang="en-GB" dirty="0"/>
              <a:t>No extra installation needed</a:t>
            </a:r>
          </a:p>
          <a:p>
            <a:r>
              <a:rPr lang="en-GB" dirty="0"/>
              <a:t>Very useful simple functions in High Performance Computing (HPC) or automation of Routine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C7D68-C78E-704B-96AF-A3F496217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5832" y="3551364"/>
            <a:ext cx="4395788" cy="12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A30-0506-2C42-AF5F-4DA6CC98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learning Linux?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55A59-D34C-EF4D-8B47-B6EE1628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Widely used as development OS by programmers</a:t>
            </a:r>
          </a:p>
          <a:p>
            <a:r>
              <a:rPr lang="en-GB" dirty="0"/>
              <a:t>Used in almost all high-performance computing (HPC)</a:t>
            </a:r>
          </a:p>
          <a:p>
            <a:pPr lvl="1"/>
            <a:r>
              <a:rPr lang="en-GB" dirty="0"/>
              <a:t>Example: Rosalind @ KCL</a:t>
            </a:r>
          </a:p>
          <a:p>
            <a:pPr lvl="1"/>
            <a:r>
              <a:rPr lang="en-GB" dirty="0"/>
              <a:t>Analysis of big data, for example: Next-Generation Sequencing Data</a:t>
            </a:r>
          </a:p>
          <a:p>
            <a:pPr lvl="1"/>
            <a:r>
              <a:rPr lang="en-GB" dirty="0"/>
              <a:t>Transcriptomic, Microbiome, proteomics, and other omics data</a:t>
            </a:r>
          </a:p>
          <a:p>
            <a:pPr lvl="1"/>
            <a:r>
              <a:rPr lang="en-GB" dirty="0"/>
              <a:t>Easily occupy &gt; 1 TB for a single cohort!</a:t>
            </a:r>
          </a:p>
          <a:p>
            <a:r>
              <a:rPr lang="en-GB" dirty="0"/>
              <a:t>Open source OS</a:t>
            </a:r>
          </a:p>
          <a:p>
            <a:pPr lvl="1"/>
            <a:r>
              <a:rPr lang="en-GB" dirty="0"/>
              <a:t>Big community, in general and specific to biology</a:t>
            </a:r>
          </a:p>
          <a:p>
            <a:pPr lvl="1"/>
            <a:r>
              <a:rPr lang="en-GB" dirty="0"/>
              <a:t>Easy fix for most problems</a:t>
            </a:r>
          </a:p>
        </p:txBody>
      </p:sp>
    </p:spTree>
    <p:extLst>
      <p:ext uri="{BB962C8B-B14F-4D97-AF65-F5344CB8AC3E}">
        <p14:creationId xmlns:p14="http://schemas.microsoft.com/office/powerpoint/2010/main" val="22674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22D8-0D29-EE4C-8534-0B19565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High–Performance Computing</a:t>
            </a:r>
            <a:br>
              <a:rPr lang="en-GB" dirty="0"/>
            </a:br>
            <a:r>
              <a:rPr lang="en-GB" dirty="0"/>
              <a:t>(HPC)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311B-E7CB-B949-8017-D8D53A40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296660"/>
          </a:xfrm>
        </p:spPr>
        <p:txBody>
          <a:bodyPr>
            <a:normAutofit/>
          </a:bodyPr>
          <a:lstStyle/>
          <a:p>
            <a:r>
              <a:rPr lang="en-GB" dirty="0"/>
              <a:t>A set of computing servers</a:t>
            </a:r>
          </a:p>
          <a:p>
            <a:r>
              <a:rPr lang="en-GB" dirty="0"/>
              <a:t>Can be used in parallel</a:t>
            </a:r>
          </a:p>
          <a:p>
            <a:r>
              <a:rPr lang="en-GB" dirty="0"/>
              <a:t>Significantly increasing the computing power</a:t>
            </a:r>
          </a:p>
          <a:p>
            <a:r>
              <a:rPr lang="en-GB" dirty="0"/>
              <a:t>Decreasing processing time</a:t>
            </a:r>
          </a:p>
          <a:p>
            <a:r>
              <a:rPr lang="en-GB" dirty="0"/>
              <a:t>Used for analysis of big data/complex calculations</a:t>
            </a:r>
          </a:p>
        </p:txBody>
      </p:sp>
      <p:pic>
        <p:nvPicPr>
          <p:cNvPr id="3074" name="Picture 2" descr="What Is High-Performance Computing (HPC)? | How It Works | NetApp">
            <a:extLst>
              <a:ext uri="{FF2B5EF4-FFF2-40B4-BE49-F238E27FC236}">
                <a16:creationId xmlns:a16="http://schemas.microsoft.com/office/drawing/2014/main" id="{0BC1C084-9D38-5A41-B9FC-3355E8C8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80" y="1607779"/>
            <a:ext cx="5514990" cy="8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83795-1E97-CB41-95B3-88EF4B7D23CA}"/>
              </a:ext>
            </a:extLst>
          </p:cNvPr>
          <p:cNvSpPr txBox="1"/>
          <p:nvPr/>
        </p:nvSpPr>
        <p:spPr>
          <a:xfrm>
            <a:off x="9778249" y="129072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NetApp</a:t>
            </a:r>
          </a:p>
        </p:txBody>
      </p:sp>
      <p:pic>
        <p:nvPicPr>
          <p:cNvPr id="6" name="Picture 2" descr="Rosalind">
            <a:extLst>
              <a:ext uri="{FF2B5EF4-FFF2-40B4-BE49-F238E27FC236}">
                <a16:creationId xmlns:a16="http://schemas.microsoft.com/office/drawing/2014/main" id="{5C57BB21-A137-E84C-BACB-CEE30842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27" y="4491498"/>
            <a:ext cx="7728706" cy="21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E52-F48D-4043-82F1-41506A5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vs Train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E630A-CD91-DF4B-B093-0DAFECA60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1" dirty="0"/>
              <a:t>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2FCA-523E-3349-A289-D4C48DF50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Transporting 50-60 people at a time</a:t>
            </a:r>
          </a:p>
          <a:p>
            <a:r>
              <a:rPr lang="en-GB" dirty="0"/>
              <a:t>Max Speed: 100 kmph</a:t>
            </a:r>
          </a:p>
          <a:p>
            <a:r>
              <a:rPr lang="en-GB" dirty="0"/>
              <a:t>Using same road as normal traffic</a:t>
            </a:r>
          </a:p>
          <a:p>
            <a:r>
              <a:rPr lang="en-GB" dirty="0"/>
              <a:t>No backup during breakdown until replacement 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757F9-1320-614A-AF03-6FBC7817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1" dirty="0"/>
              <a:t>Fast Train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EF6C5-B19F-E440-A9D3-A137A5029D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Transporting &gt; 100 people per train car (1 train </a:t>
            </a:r>
            <a:r>
              <a:rPr lang="en-GB" dirty="0">
                <a:sym typeface="Wingdings" pitchFamily="2" charset="2"/>
              </a:rPr>
              <a:t> &gt; 3 cars in parallel)</a:t>
            </a:r>
          </a:p>
          <a:p>
            <a:r>
              <a:rPr lang="en-GB" dirty="0">
                <a:sym typeface="Wingdings" pitchFamily="2" charset="2"/>
              </a:rPr>
              <a:t>Max Speed: 300 kmph</a:t>
            </a:r>
          </a:p>
          <a:p>
            <a:r>
              <a:rPr lang="en-GB" dirty="0">
                <a:sym typeface="Wingdings" pitchFamily="2" charset="2"/>
              </a:rPr>
              <a:t>Special road, no traffic jam</a:t>
            </a:r>
          </a:p>
          <a:p>
            <a:r>
              <a:rPr lang="en-GB" dirty="0">
                <a:sym typeface="Wingdings" pitchFamily="2" charset="2"/>
              </a:rPr>
              <a:t>Backup is always ready in case of a car breaking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122</TotalTime>
  <Words>1406</Words>
  <Application>Microsoft Macintosh PowerPoint</Application>
  <PresentationFormat>Widescreen</PresentationFormat>
  <Paragraphs>231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Calibri-Bold</vt:lpstr>
      <vt:lpstr>Century Gothic</vt:lpstr>
      <vt:lpstr>Wingdings 3</vt:lpstr>
      <vt:lpstr>Ion</vt:lpstr>
      <vt:lpstr>Introduction to Linux</vt:lpstr>
      <vt:lpstr>Materials</vt:lpstr>
      <vt:lpstr>GNU/Linux</vt:lpstr>
      <vt:lpstr>Why Linux?</vt:lpstr>
      <vt:lpstr>Linux OS architecture</vt:lpstr>
      <vt:lpstr>Shell Script</vt:lpstr>
      <vt:lpstr>Why learning Linux?</vt:lpstr>
      <vt:lpstr>High–Performance Computing (HPC)</vt:lpstr>
      <vt:lpstr>Bus vs Train Example</vt:lpstr>
      <vt:lpstr>Architecture of HPC</vt:lpstr>
      <vt:lpstr>PowerPoint Presentation</vt:lpstr>
      <vt:lpstr>Pre-Workshop: Generate your SSH Key</vt:lpstr>
      <vt:lpstr>Generating SSH Key</vt:lpstr>
      <vt:lpstr>Upload your SSH Public Key</vt:lpstr>
      <vt:lpstr>Pre-Workshop: Register to Webminal</vt:lpstr>
      <vt:lpstr>Webminal</vt:lpstr>
      <vt:lpstr>Alternative Web-Based Terminal</vt:lpstr>
      <vt:lpstr>1st Exercise: how to check your files/directories </vt:lpstr>
      <vt:lpstr>List files and directories</vt:lpstr>
      <vt:lpstr>List files and directories</vt:lpstr>
      <vt:lpstr>PowerPoint Presentation</vt:lpstr>
      <vt:lpstr>Making and deleting directories</vt:lpstr>
      <vt:lpstr>Changing to a different directory</vt:lpstr>
      <vt:lpstr>PowerPoint Presentation</vt:lpstr>
      <vt:lpstr>2nd Exercise: how to control your files/directories</vt:lpstr>
      <vt:lpstr>Copying and moving files/directories</vt:lpstr>
      <vt:lpstr>Removing files and directories</vt:lpstr>
      <vt:lpstr>Displaying content of file</vt:lpstr>
      <vt:lpstr>Text file editor</vt:lpstr>
      <vt:lpstr>How to control your processes</vt:lpstr>
      <vt:lpstr>How much resource are you using</vt:lpstr>
      <vt:lpstr>End of Day 1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28</cp:revision>
  <dcterms:created xsi:type="dcterms:W3CDTF">2020-10-06T05:26:25Z</dcterms:created>
  <dcterms:modified xsi:type="dcterms:W3CDTF">2021-09-15T11:38:41Z</dcterms:modified>
</cp:coreProperties>
</file>