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0" r:id="rId2"/>
    <p:sldId id="307" r:id="rId3"/>
    <p:sldId id="298" r:id="rId4"/>
    <p:sldId id="300" r:id="rId5"/>
    <p:sldId id="301" r:id="rId6"/>
    <p:sldId id="304" r:id="rId7"/>
    <p:sldId id="302" r:id="rId8"/>
    <p:sldId id="305" r:id="rId9"/>
    <p:sldId id="331" r:id="rId10"/>
    <p:sldId id="332" r:id="rId11"/>
    <p:sldId id="308" r:id="rId12"/>
    <p:sldId id="309" r:id="rId13"/>
    <p:sldId id="310" r:id="rId14"/>
    <p:sldId id="311" r:id="rId15"/>
    <p:sldId id="312" r:id="rId16"/>
    <p:sldId id="313" r:id="rId17"/>
    <p:sldId id="323" r:id="rId18"/>
    <p:sldId id="276" r:id="rId19"/>
    <p:sldId id="314" r:id="rId20"/>
    <p:sldId id="316" r:id="rId21"/>
    <p:sldId id="315" r:id="rId22"/>
    <p:sldId id="317" r:id="rId23"/>
    <p:sldId id="318" r:id="rId24"/>
    <p:sldId id="320" r:id="rId25"/>
    <p:sldId id="333" r:id="rId26"/>
    <p:sldId id="319" r:id="rId27"/>
    <p:sldId id="321" r:id="rId28"/>
    <p:sldId id="341" r:id="rId29"/>
    <p:sldId id="268" r:id="rId30"/>
    <p:sldId id="322" r:id="rId31"/>
    <p:sldId id="324" r:id="rId32"/>
    <p:sldId id="326" r:id="rId33"/>
    <p:sldId id="334" r:id="rId34"/>
    <p:sldId id="325" r:id="rId35"/>
    <p:sldId id="335" r:id="rId36"/>
    <p:sldId id="327" r:id="rId37"/>
    <p:sldId id="328" r:id="rId38"/>
    <p:sldId id="338" r:id="rId39"/>
    <p:sldId id="330" r:id="rId40"/>
    <p:sldId id="329" r:id="rId41"/>
    <p:sldId id="284" r:id="rId42"/>
    <p:sldId id="340" r:id="rId43"/>
    <p:sldId id="269" r:id="rId44"/>
    <p:sldId id="339" r:id="rId45"/>
    <p:sldId id="292" r:id="rId46"/>
    <p:sldId id="337" r:id="rId4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gyu.li" initials="x" lastIdx="1" clrIdx="0">
    <p:extLst>
      <p:ext uri="{19B8F6BF-5375-455C-9EA6-DF929625EA0E}">
        <p15:presenceInfo xmlns:p15="http://schemas.microsoft.com/office/powerpoint/2012/main" userId="xiangyu.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5340" autoAdjust="0"/>
  </p:normalViewPr>
  <p:slideViewPr>
    <p:cSldViewPr snapToGrid="0">
      <p:cViewPr varScale="1">
        <p:scale>
          <a:sx n="59" d="100"/>
          <a:sy n="59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35E0E-D867-40A9-9E4F-5CEE51AEC3A9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495E2-495C-48F3-9111-D8754CA34B4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08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udent%27s_t-distribution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OUT: </a:t>
            </a: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Operational Taxonomic Units, can</a:t>
            </a:r>
            <a:r>
              <a:rPr lang="sv-S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understand as abundance.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Chao richness</a:t>
            </a:r>
            <a:r>
              <a:rPr lang="sv-S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estimator tend to use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rare species 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nfer the number of missing species.</a:t>
            </a:r>
          </a:p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sv-SE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 1 is very sensitive to rare</a:t>
            </a:r>
            <a:r>
              <a:rPr lang="sv-SE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Reference: https://www.jianshu.com/p/cd248f795c52</a:t>
            </a:r>
          </a:p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Chao</a:t>
            </a:r>
            <a:r>
              <a:rPr lang="sv-S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1984, </a:t>
            </a:r>
            <a:r>
              <a:rPr lang="sv-SE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chao</a:t>
            </a:r>
            <a:r>
              <a:rPr lang="zh-CN" alt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指数越大，</a:t>
            </a:r>
            <a:r>
              <a:rPr lang="sv-SE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OTU</a:t>
            </a:r>
            <a:r>
              <a:rPr lang="zh-CN" alt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数目越多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149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Pearson's correlation coefficient follows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Student's 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-distribution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635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4F9C7-16AC-4655-B0DA-DCEB18BE1E6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Chao</a:t>
            </a:r>
            <a:r>
              <a:rPr lang="sv-SE" baseline="0" dirty="0" smtClean="0"/>
              <a:t> and Yang 1993, ACE index: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Abundance-based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 estimator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 richness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93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Chao</a:t>
            </a:r>
            <a:r>
              <a:rPr lang="sv-SE" baseline="0" dirty="0" smtClean="0"/>
              <a:t> and Yang 1993, ACE index: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Abundance-based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 estimator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 richness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Nrare</a:t>
            </a:r>
            <a:r>
              <a:rPr lang="en-US" baseline="0" dirty="0" smtClean="0"/>
              <a:t> or </a:t>
            </a:r>
            <a:r>
              <a:rPr lang="en-US" dirty="0" smtClean="0"/>
              <a:t>CACE is 0 , ACE is NAN. For</a:t>
            </a:r>
            <a:r>
              <a:rPr lang="en-US" baseline="0" dirty="0" smtClean="0"/>
              <a:t> example, there is no species OUT&lt;=10, or only one species with OUT=1 and all other species OUT&gt;10.</a:t>
            </a:r>
            <a:r>
              <a:rPr lang="en-US" dirty="0" smtClean="0"/>
              <a:t/>
            </a:r>
            <a:br>
              <a:rPr lang="en-US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314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4F9C7-16AC-4655-B0DA-DCEB18BE1E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6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index&lt;-which(OTUdata[,1]!=0)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OTUdata[index,1]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dirty="0" smtClean="0">
                <a:effectLst/>
              </a:rPr>
              <a:t>OTU 23 OTU 24 OTU 28:  1, 18,  80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4F9C7-16AC-4655-B0DA-DCEB18BE1E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http://www.countrysideinfo.co.uk/simpsons.htm</a:t>
            </a:r>
          </a:p>
          <a:p>
            <a:r>
              <a:rPr lang="sv-SE" sz="1200" dirty="0" smtClean="0">
                <a:solidFill>
                  <a:srgbClr val="FF0000"/>
                </a:solidFill>
              </a:rPr>
              <a:t>(</a:t>
            </a:r>
            <a:r>
              <a:rPr lang="sv-SE" altLang="zh-CN" sz="1200" dirty="0" smtClean="0">
                <a:solidFill>
                  <a:srgbClr val="FF0000"/>
                </a:solidFill>
              </a:rPr>
              <a:t>n/N)</a:t>
            </a:r>
            <a:r>
              <a:rPr lang="sv-SE" altLang="zh-CN" sz="1200" baseline="30000" dirty="0" smtClean="0">
                <a:solidFill>
                  <a:srgbClr val="FF0000"/>
                </a:solidFill>
              </a:rPr>
              <a:t>2</a:t>
            </a:r>
            <a:r>
              <a:rPr lang="sv-SE" altLang="zh-CN" sz="1200" dirty="0" smtClean="0">
                <a:solidFill>
                  <a:srgbClr val="FF0000"/>
                </a:solidFill>
              </a:rPr>
              <a:t> is the probability we catch the same species if we do the radomly selectinf for twice. It the</a:t>
            </a:r>
            <a:r>
              <a:rPr lang="sv-SE" altLang="zh-CN" sz="1200" baseline="0" dirty="0" smtClean="0">
                <a:solidFill>
                  <a:srgbClr val="FF0000"/>
                </a:solidFill>
              </a:rPr>
              <a:t> value is high, diversity is low.</a:t>
            </a:r>
            <a:endParaRPr lang="sv-SE" sz="1200" baseline="30000" dirty="0" smtClean="0">
              <a:solidFill>
                <a:srgbClr val="FF0000"/>
              </a:solidFill>
            </a:endParaRP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857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P&lt;0.05: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830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974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Coefficient r is t distribution. This we could caluculate the p value based on statistic t.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495E2-495C-48F3-9111-D8754CA34B46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360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170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21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93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758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5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300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882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6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0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44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21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DE7C7-63D3-4D8B-A784-EA1F9F8FF362}" type="datetimeFigureOut">
              <a:rPr lang="sv-SE" smtClean="0"/>
              <a:t>2021-10-27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1F7E-A20D-4B72-9E2C-5F011268E2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735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3" y="1937447"/>
            <a:ext cx="10515600" cy="1325563"/>
          </a:xfrm>
        </p:spPr>
        <p:txBody>
          <a:bodyPr/>
          <a:lstStyle/>
          <a:p>
            <a:pPr algn="ctr"/>
            <a:r>
              <a:rPr lang="sv-SE" dirty="0" smtClean="0"/>
              <a:t>Metagenomics statistical analysis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098" y="3788238"/>
            <a:ext cx="3599985" cy="928726"/>
          </a:xfrm>
        </p:spPr>
        <p:txBody>
          <a:bodyPr/>
          <a:lstStyle/>
          <a:p>
            <a:r>
              <a:rPr lang="sv-SE" dirty="0" smtClean="0"/>
              <a:t>Updated 2021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26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If slide 9 (method 1) doesn’t work for you please use slide 11-12 (method 2). </a:t>
            </a:r>
            <a:endParaRPr lang="sv-SE" sz="4800" dirty="0"/>
          </a:p>
        </p:txBody>
      </p:sp>
    </p:spTree>
    <p:extLst>
      <p:ext uri="{BB962C8B-B14F-4D97-AF65-F5344CB8AC3E}">
        <p14:creationId xmlns:p14="http://schemas.microsoft.com/office/powerpoint/2010/main" val="1248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5806"/>
            <a:ext cx="12548938" cy="3430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1.Open your R studio cloud, go to “your workspace” and create a new project</a:t>
            </a:r>
          </a:p>
          <a:p>
            <a:r>
              <a:rPr lang="en-US" dirty="0" smtClean="0"/>
              <a:t>2. Create a new folder called “</a:t>
            </a:r>
            <a:r>
              <a:rPr lang="en-US" dirty="0" err="1" smtClean="0"/>
              <a:t>Metagenomics_Statistics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3. Go to above folder and upload the data by using ‘Upload’ icon. Data </a:t>
            </a:r>
            <a:r>
              <a:rPr lang="en-US" dirty="0"/>
              <a:t>links: </a:t>
            </a:r>
            <a:r>
              <a:rPr lang="en-US" dirty="0">
                <a:solidFill>
                  <a:srgbClr val="FF0000"/>
                </a:solidFill>
              </a:rPr>
              <a:t>https://github.com/sysmedicine/KCLModule2_2021/tree/main/Metagenomics_Statistics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08" y="2271542"/>
            <a:ext cx="3518081" cy="1295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542" y="4474013"/>
            <a:ext cx="2853220" cy="1831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962" y="4696934"/>
            <a:ext cx="3860998" cy="103510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505650" y="5058076"/>
            <a:ext cx="731520" cy="33156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1420673" y="5882643"/>
            <a:ext cx="442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Please upload:</a:t>
            </a:r>
          </a:p>
          <a:p>
            <a:r>
              <a:rPr lang="sv-SE" dirty="0" smtClean="0">
                <a:solidFill>
                  <a:srgbClr val="FF0000"/>
                </a:solidFill>
              </a:rPr>
              <a:t>phyloseq_object_data_1.Rdata</a:t>
            </a:r>
          </a:p>
          <a:p>
            <a:r>
              <a:rPr lang="sv-SE" dirty="0" smtClean="0">
                <a:solidFill>
                  <a:srgbClr val="FF0000"/>
                </a:solidFill>
              </a:rPr>
              <a:t>Phyloseq_object_data_2.Rdata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1894" y="253619"/>
            <a:ext cx="10515600" cy="711581"/>
          </a:xfrm>
        </p:spPr>
        <p:txBody>
          <a:bodyPr/>
          <a:lstStyle/>
          <a:p>
            <a:pPr algn="ctr"/>
            <a:r>
              <a:rPr lang="en-US" dirty="0" smtClean="0"/>
              <a:t>R studio cloud (Method 2)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582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949" y="526215"/>
            <a:ext cx="10515600" cy="2255486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Click ‘More’ icon and then click ‘Set As Working Directory’</a:t>
            </a:r>
            <a:endParaRPr lang="sv-SE" dirty="0"/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11" y="1439774"/>
            <a:ext cx="3056756" cy="32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965394" y="1145435"/>
            <a:ext cx="9826252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3200" dirty="0"/>
              <a:t>#</a:t>
            </a:r>
            <a:r>
              <a:rPr lang="en-GB" sz="3200" dirty="0" smtClean="0"/>
              <a:t>clean </a:t>
            </a:r>
            <a:r>
              <a:rPr lang="en-GB" sz="3200" dirty="0"/>
              <a:t>all the variables in the </a:t>
            </a:r>
            <a:r>
              <a:rPr lang="en-GB" sz="3200" dirty="0" smtClean="0"/>
              <a:t>environment</a:t>
            </a:r>
          </a:p>
          <a:p>
            <a:r>
              <a:rPr lang="en-GB" sz="3200" dirty="0" smtClean="0"/>
              <a:t>#skip it if you don’t want to clean them</a:t>
            </a:r>
          </a:p>
          <a:p>
            <a:endParaRPr lang="en-GB" sz="3200" dirty="0" smtClean="0"/>
          </a:p>
          <a:p>
            <a:r>
              <a:rPr lang="en-GB" sz="3200" dirty="0" err="1" smtClean="0">
                <a:solidFill>
                  <a:srgbClr val="FF0000"/>
                </a:solidFill>
              </a:rPr>
              <a:t>rm</a:t>
            </a:r>
            <a:r>
              <a:rPr lang="en-GB" sz="3200" dirty="0" smtClean="0">
                <a:solidFill>
                  <a:srgbClr val="FF0000"/>
                </a:solidFill>
              </a:rPr>
              <a:t>(list=ls()) </a:t>
            </a:r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6509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705512" y="702673"/>
            <a:ext cx="9826252" cy="40318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3200" dirty="0" smtClean="0"/>
              <a:t>#load all the packages</a:t>
            </a:r>
          </a:p>
          <a:p>
            <a:endParaRPr lang="en-GB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library(</a:t>
            </a:r>
            <a:r>
              <a:rPr lang="en-US" sz="3200" dirty="0" err="1" smtClean="0">
                <a:solidFill>
                  <a:srgbClr val="FF0000"/>
                </a:solidFill>
              </a:rPr>
              <a:t>tidyr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library(</a:t>
            </a:r>
            <a:r>
              <a:rPr lang="en-US" sz="3200" dirty="0" err="1">
                <a:solidFill>
                  <a:srgbClr val="FF0000"/>
                </a:solidFill>
              </a:rPr>
              <a:t>dplyr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library(</a:t>
            </a:r>
            <a:r>
              <a:rPr lang="en-US" sz="3200" dirty="0" err="1">
                <a:solidFill>
                  <a:srgbClr val="FF0000"/>
                </a:solidFill>
              </a:rPr>
              <a:t>tibble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library(</a:t>
            </a:r>
            <a:r>
              <a:rPr lang="en-US" sz="3200" dirty="0" err="1" smtClean="0">
                <a:solidFill>
                  <a:srgbClr val="FF0000"/>
                </a:solidFill>
              </a:rPr>
              <a:t>phyloseq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library(microbiome)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library(vegan)</a:t>
            </a:r>
            <a:endParaRPr lang="en-GB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91B27-07CE-5244-A005-A8367A2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1524000" y="1754346"/>
            <a:ext cx="939338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800" dirty="0" smtClean="0"/>
              <a:t>#load the </a:t>
            </a:r>
            <a:r>
              <a:rPr lang="en-GB" sz="2800" dirty="0" err="1" smtClean="0"/>
              <a:t>phyloseq</a:t>
            </a:r>
            <a:r>
              <a:rPr lang="en-GB" sz="2800" dirty="0" smtClean="0"/>
              <a:t> object data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load</a:t>
            </a:r>
            <a:r>
              <a:rPr lang="en-GB" sz="2800" dirty="0">
                <a:solidFill>
                  <a:srgbClr val="FF0000"/>
                </a:solidFill>
              </a:rPr>
              <a:t>("phyloseq_object_data_1.Rdata")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38561" y="206800"/>
            <a:ext cx="10515600" cy="1325563"/>
          </a:xfrm>
        </p:spPr>
        <p:txBody>
          <a:bodyPr/>
          <a:lstStyle/>
          <a:p>
            <a:pPr algn="ctr"/>
            <a:r>
              <a:rPr lang="sv-SE" dirty="0" smtClean="0"/>
              <a:t>Load Rdata file</a:t>
            </a:r>
            <a:endParaRPr lang="sv-S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0C9B68-1AE2-6645-89D3-CF52B5FCC834}"/>
              </a:ext>
            </a:extLst>
          </p:cNvPr>
          <p:cNvSpPr txBox="1">
            <a:spLocks/>
          </p:cNvSpPr>
          <p:nvPr/>
        </p:nvSpPr>
        <p:spPr>
          <a:xfrm>
            <a:off x="1524000" y="3234296"/>
            <a:ext cx="8784976" cy="710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 smtClean="0"/>
              <a:t>In the evironment, you will see: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32" y="3824309"/>
            <a:ext cx="6456323" cy="20888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88732" y="5273040"/>
            <a:ext cx="1877428" cy="50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8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data from </a:t>
            </a:r>
            <a:r>
              <a:rPr lang="en-US" dirty="0" err="1" smtClean="0"/>
              <a:t>phyloseq</a:t>
            </a:r>
            <a:r>
              <a:rPr lang="en-US" dirty="0" smtClean="0"/>
              <a:t> object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155160" y="2413455"/>
            <a:ext cx="11578036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#extract abundance </a:t>
            </a:r>
            <a:r>
              <a:rPr lang="en-US" sz="2800" dirty="0" smtClean="0"/>
              <a:t>profiles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OTUdata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&lt;- abundances(</a:t>
            </a:r>
            <a:r>
              <a:rPr lang="en-US" sz="2800" dirty="0" err="1">
                <a:solidFill>
                  <a:srgbClr val="FF0000"/>
                </a:solidFill>
              </a:rPr>
              <a:t>phylo_obj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#</a:t>
            </a:r>
            <a:r>
              <a:rPr lang="en-US" sz="2800" dirty="0"/>
              <a:t>extract meta </a:t>
            </a:r>
            <a:r>
              <a:rPr lang="en-US" sz="2800" dirty="0" smtClean="0"/>
              <a:t>data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SampleData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&lt;- meta(</a:t>
            </a:r>
            <a:r>
              <a:rPr lang="en-US" sz="2800" dirty="0" err="1">
                <a:solidFill>
                  <a:srgbClr val="FF0000"/>
                </a:solidFill>
              </a:rPr>
              <a:t>phylo_obj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#</a:t>
            </a:r>
            <a:r>
              <a:rPr lang="en-US" sz="2800" dirty="0"/>
              <a:t>extract taxonomy of </a:t>
            </a:r>
            <a:r>
              <a:rPr lang="en-US" sz="2800" dirty="0" smtClean="0"/>
              <a:t>microbiome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TAXAData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&lt;- </a:t>
            </a:r>
            <a:r>
              <a:rPr lang="en-US" sz="2800" dirty="0" err="1">
                <a:solidFill>
                  <a:srgbClr val="FF0000"/>
                </a:solidFill>
              </a:rPr>
              <a:t>as.data.frame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tax_table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phylo_obj</a:t>
            </a:r>
            <a:r>
              <a:rPr lang="en-US" sz="2800" dirty="0">
                <a:solidFill>
                  <a:srgbClr val="FF0000"/>
                </a:solidFill>
              </a:rPr>
              <a:t>)@.Data)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44" y="915827"/>
            <a:ext cx="3381986" cy="2864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78" y="907207"/>
            <a:ext cx="5924598" cy="2151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97080" y="439920"/>
            <a:ext cx="508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SampleData</a:t>
            </a:r>
            <a:r>
              <a:rPr lang="sv-SE" dirty="0" smtClean="0"/>
              <a:t>: Metadata for liver disease pateints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2450197" y="43992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OTUdata</a:t>
            </a:r>
            <a:r>
              <a:rPr lang="sv-SE" dirty="0" smtClean="0"/>
              <a:t>: abuandance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4538983" y="4090018"/>
            <a:ext cx="412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TAXAData</a:t>
            </a:r>
            <a:r>
              <a:rPr lang="sv-SE" dirty="0" smtClean="0"/>
              <a:t>: taxonomy of microbiome</a:t>
            </a:r>
            <a:endParaRPr lang="sv-S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69" y="4459350"/>
            <a:ext cx="7059352" cy="23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91B27-07CE-5244-A005-A8367A2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278106" y="1263302"/>
            <a:ext cx="11578036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#calculate observed species, Chao1 and ACE indexes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Adiv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&lt;- </a:t>
            </a:r>
            <a:r>
              <a:rPr lang="en-US" sz="2400" dirty="0" err="1">
                <a:solidFill>
                  <a:srgbClr val="FF0000"/>
                </a:solidFill>
              </a:rPr>
              <a:t>estimate_richness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phylo_obj</a:t>
            </a:r>
            <a:r>
              <a:rPr lang="en-US" sz="2400" dirty="0">
                <a:solidFill>
                  <a:srgbClr val="FF0000"/>
                </a:solidFill>
              </a:rPr>
              <a:t>, measures=c("Observed","Chao1","ACE</a:t>
            </a:r>
            <a:r>
              <a:rPr lang="en-US" sz="2400" dirty="0" smtClean="0">
                <a:solidFill>
                  <a:srgbClr val="FF0000"/>
                </a:solidFill>
              </a:rPr>
              <a:t>")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#visualize ‘</a:t>
            </a:r>
            <a:r>
              <a:rPr lang="en-US" sz="2400" dirty="0" err="1" smtClean="0"/>
              <a:t>Adiv</a:t>
            </a:r>
            <a:r>
              <a:rPr lang="en-US" sz="2400" dirty="0" smtClean="0"/>
              <a:t>’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View(</a:t>
            </a:r>
            <a:r>
              <a:rPr lang="en-US" sz="2400" dirty="0" err="1" smtClean="0">
                <a:solidFill>
                  <a:srgbClr val="FF0000"/>
                </a:solidFill>
              </a:rPr>
              <a:t>Adiv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65236"/>
            <a:ext cx="10515600" cy="1028297"/>
          </a:xfrm>
        </p:spPr>
        <p:txBody>
          <a:bodyPr/>
          <a:lstStyle/>
          <a:p>
            <a:pPr algn="ctr"/>
            <a:r>
              <a:rPr lang="sv-SE" dirty="0" smtClean="0"/>
              <a:t>Alpha diversity: richness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8" b="26358"/>
          <a:stretch/>
        </p:blipFill>
        <p:spPr>
          <a:xfrm>
            <a:off x="3011948" y="4574900"/>
            <a:ext cx="4919269" cy="16237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869356" y="4235116"/>
            <a:ext cx="38502" cy="33978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2826" y="3897084"/>
            <a:ext cx="204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Observed species</a:t>
            </a:r>
            <a:endParaRPr lang="sv-SE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820901" y="4292866"/>
            <a:ext cx="0" cy="28638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1635" y="3598140"/>
            <a:ext cx="3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Standard error of Chao1;</a:t>
            </a:r>
          </a:p>
          <a:p>
            <a:r>
              <a:rPr lang="sv-SE" dirty="0" smtClean="0"/>
              <a:t> e.g. Chao 1 of S1: 3±0.408</a:t>
            </a:r>
            <a:endParaRPr lang="sv-SE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000240" y="4774130"/>
            <a:ext cx="1441116" cy="3160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41356" y="4515361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this ACE is </a:t>
            </a:r>
            <a:r>
              <a:rPr lang="en-US" dirty="0" err="1" smtClean="0"/>
              <a:t>NaN</a:t>
            </a:r>
            <a:r>
              <a:rPr lang="en-US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91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213998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sv-SE" dirty="0"/>
              <a:t>Load ” phyloseq_object_data_2.Rdata</a:t>
            </a:r>
            <a:r>
              <a:rPr lang="sv-SE" dirty="0" smtClean="0"/>
              <a:t>”</a:t>
            </a:r>
          </a:p>
          <a:p>
            <a:pPr marL="514350" indent="-514350">
              <a:buAutoNum type="arabicPeriod"/>
            </a:pPr>
            <a:r>
              <a:rPr lang="sv-SE" dirty="0" smtClean="0"/>
              <a:t>Extract the meta data, taxonomy of microbiome and abundance data</a:t>
            </a:r>
          </a:p>
          <a:p>
            <a:pPr marL="514350" indent="-514350">
              <a:buAutoNum type="arabicPeriod"/>
            </a:pPr>
            <a:r>
              <a:rPr lang="sv-SE" dirty="0" smtClean="0"/>
              <a:t>Calculate the observed species, </a:t>
            </a:r>
            <a:r>
              <a:rPr lang="sv-SE" dirty="0"/>
              <a:t>C</a:t>
            </a:r>
            <a:r>
              <a:rPr lang="sv-SE" dirty="0" smtClean="0"/>
              <a:t>hao1 and ACE indexes for all samples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1955"/>
          <a:stretch/>
        </p:blipFill>
        <p:spPr>
          <a:xfrm>
            <a:off x="597569" y="4364391"/>
            <a:ext cx="6032200" cy="92896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770817" y="4776196"/>
            <a:ext cx="548640" cy="2887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7796463" y="4320411"/>
            <a:ext cx="3557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It is fine if you get this warning since we don’t have the rare species with singleton which means the species with abundance=1.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9307629" y="837398"/>
            <a:ext cx="257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 </a:t>
            </a:r>
            <a:r>
              <a:rPr lang="en-US" sz="2400" dirty="0" err="1" smtClean="0"/>
              <a:t>mins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1352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/>
              <a:t>Contents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600" dirty="0" smtClean="0"/>
              <a:t>Diversity estimators: Alpha and beta diversity</a:t>
            </a:r>
          </a:p>
          <a:p>
            <a:r>
              <a:rPr lang="sv-SE" sz="3600" dirty="0" smtClean="0"/>
              <a:t>Statistical analysis for diversity estimators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v-SE" sz="3600" dirty="0" smtClean="0"/>
              <a:t>Difference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v-SE" sz="3600" dirty="0"/>
              <a:t>C</a:t>
            </a:r>
            <a:r>
              <a:rPr lang="sv-SE" sz="3600" dirty="0" smtClean="0"/>
              <a:t>orrelation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7311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438"/>
            <a:ext cx="10515600" cy="1325563"/>
          </a:xfrm>
        </p:spPr>
        <p:txBody>
          <a:bodyPr/>
          <a:lstStyle/>
          <a:p>
            <a:pPr algn="ctr"/>
            <a:r>
              <a:rPr lang="sv-SE" dirty="0" smtClean="0"/>
              <a:t>Break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40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Alpha diversity: richness and evenness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358"/>
            <a:ext cx="3627922" cy="840573"/>
          </a:xfrm>
        </p:spPr>
        <p:txBody>
          <a:bodyPr/>
          <a:lstStyle/>
          <a:p>
            <a:r>
              <a:rPr lang="sv-SE" dirty="0" smtClean="0">
                <a:solidFill>
                  <a:srgbClr val="FF0000"/>
                </a:solidFill>
              </a:rPr>
              <a:t>Shannon index:</a:t>
            </a:r>
            <a:endParaRPr lang="sv-SE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43" y="1575368"/>
            <a:ext cx="2553666" cy="1206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3173" y="3029120"/>
            <a:ext cx="5817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2000" i="1" dirty="0" smtClean="0"/>
              <a:t>i: the </a:t>
            </a:r>
            <a:r>
              <a:rPr lang="sv-SE" sz="2000" dirty="0"/>
              <a:t>i</a:t>
            </a:r>
            <a:r>
              <a:rPr lang="sv-SE" sz="2000" baseline="-25000" dirty="0"/>
              <a:t>th </a:t>
            </a:r>
            <a:r>
              <a:rPr lang="sv-SE" altLang="zh-CN" sz="2000" i="1" dirty="0" smtClean="0"/>
              <a:t>species</a:t>
            </a:r>
            <a:endParaRPr lang="sv-SE" sz="2000" i="1" dirty="0" smtClean="0"/>
          </a:p>
          <a:p>
            <a:r>
              <a:rPr lang="sv-SE" sz="2000" i="1" dirty="0" smtClean="0"/>
              <a:t>S</a:t>
            </a:r>
            <a:r>
              <a:rPr lang="sv-SE" sz="2000" dirty="0" smtClean="0"/>
              <a:t> </a:t>
            </a:r>
            <a:r>
              <a:rPr lang="sv-SE" sz="2000" dirty="0" smtClean="0"/>
              <a:t>is the number of </a:t>
            </a:r>
            <a:r>
              <a:rPr lang="sv-SE" sz="2000" dirty="0" smtClean="0"/>
              <a:t>all species</a:t>
            </a:r>
            <a:endParaRPr lang="sv-SE" sz="2000" dirty="0" smtClean="0"/>
          </a:p>
          <a:p>
            <a:r>
              <a:rPr lang="sv-SE" sz="2000" dirty="0" smtClean="0"/>
              <a:t>p</a:t>
            </a:r>
            <a:r>
              <a:rPr lang="sv-SE" sz="2000" baseline="-25000" dirty="0" smtClean="0"/>
              <a:t>i </a:t>
            </a:r>
            <a:r>
              <a:rPr lang="sv-SE" sz="2000" dirty="0" smtClean="0"/>
              <a:t>is the proportion of abudance for </a:t>
            </a:r>
            <a:r>
              <a:rPr lang="sv-SE" sz="2000" dirty="0" smtClean="0"/>
              <a:t>the i</a:t>
            </a:r>
            <a:r>
              <a:rPr lang="sv-SE" sz="2000" baseline="-25000" dirty="0" smtClean="0"/>
              <a:t>th</a:t>
            </a:r>
            <a:r>
              <a:rPr lang="sv-SE" sz="2000" dirty="0" smtClean="0"/>
              <a:t> species</a:t>
            </a:r>
            <a:endParaRPr lang="sv-SE" sz="2000" dirty="0" smtClean="0"/>
          </a:p>
          <a:p>
            <a:r>
              <a:rPr lang="sv-SE" sz="2000" dirty="0" smtClean="0"/>
              <a:t>ln is a natural </a:t>
            </a:r>
            <a:r>
              <a:rPr lang="sv-SE" sz="2000" dirty="0" smtClean="0"/>
              <a:t>logarithm</a:t>
            </a:r>
            <a:endParaRPr lang="sv-SE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81059"/>
              </p:ext>
            </p:extLst>
          </p:nvPr>
        </p:nvGraphicFramePr>
        <p:xfrm>
          <a:off x="666564" y="4932797"/>
          <a:ext cx="4368528" cy="1374771"/>
        </p:xfrm>
        <a:graphic>
          <a:graphicData uri="http://schemas.openxmlformats.org/drawingml/2006/table">
            <a:tbl>
              <a:tblPr/>
              <a:tblGrid>
                <a:gridCol w="2089853">
                  <a:extLst>
                    <a:ext uri="{9D8B030D-6E8A-4147-A177-3AD203B41FA5}">
                      <a16:colId xmlns:a16="http://schemas.microsoft.com/office/drawing/2014/main" val="1642265546"/>
                    </a:ext>
                  </a:extLst>
                </a:gridCol>
                <a:gridCol w="702400">
                  <a:extLst>
                    <a:ext uri="{9D8B030D-6E8A-4147-A177-3AD203B41FA5}">
                      <a16:colId xmlns:a16="http://schemas.microsoft.com/office/drawing/2014/main" val="1019526879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983070341"/>
                    </a:ext>
                  </a:extLst>
                </a:gridCol>
                <a:gridCol w="741388">
                  <a:extLst>
                    <a:ext uri="{9D8B030D-6E8A-4147-A177-3AD203B41FA5}">
                      <a16:colId xmlns:a16="http://schemas.microsoft.com/office/drawing/2014/main" val="677730725"/>
                    </a:ext>
                  </a:extLst>
                </a:gridCol>
              </a:tblGrid>
              <a:tr h="45825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(Abu)</a:t>
                      </a:r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(Abu)</a:t>
                      </a:r>
                      <a:endParaRPr lang="sv-SE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(Abu)</a:t>
                      </a:r>
                      <a:endParaRPr lang="sv-SE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916822"/>
                  </a:ext>
                </a:extLst>
              </a:tr>
              <a:tr h="45825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__Varibaculum_cambriense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6780"/>
                  </a:ext>
                </a:extLst>
              </a:tr>
              <a:tr h="45825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s__Corynebacterium_accolens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19520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5382961" y="5389176"/>
            <a:ext cx="324825" cy="2310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5943176" y="4766015"/>
            <a:ext cx="4634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H1=-(</a:t>
            </a:r>
            <a:r>
              <a:rPr lang="sv-SE" dirty="0" smtClean="0"/>
              <a:t>1*ln(1)+0) = 0</a:t>
            </a:r>
          </a:p>
          <a:p>
            <a:endParaRPr lang="sv-SE" dirty="0" smtClean="0"/>
          </a:p>
          <a:p>
            <a:r>
              <a:rPr lang="sv-SE" dirty="0" smtClean="0"/>
              <a:t>H2=-(</a:t>
            </a:r>
            <a:r>
              <a:rPr lang="sv-SE" dirty="0" smtClean="0"/>
              <a:t>0.99*ln(0.99)+0.01*ln(0.01)) = </a:t>
            </a:r>
            <a:r>
              <a:rPr lang="sv-SE" dirty="0" smtClean="0"/>
              <a:t>0.056</a:t>
            </a:r>
          </a:p>
          <a:p>
            <a:endParaRPr lang="sv-SE" dirty="0" smtClean="0"/>
          </a:p>
          <a:p>
            <a:r>
              <a:rPr lang="sv-SE" dirty="0" smtClean="0"/>
              <a:t>H3=-(</a:t>
            </a:r>
            <a:r>
              <a:rPr lang="sv-SE" dirty="0"/>
              <a:t>0.5*ln(0.5)+ 0.5*ln(0.5)) = 0.693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878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 smtClean="0"/>
              <a:t>Alpha diversity: richness and evenness</a:t>
            </a:r>
            <a:endParaRPr lang="sv-S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81337"/>
              </p:ext>
            </p:extLst>
          </p:nvPr>
        </p:nvGraphicFramePr>
        <p:xfrm>
          <a:off x="375385" y="4903480"/>
          <a:ext cx="4307195" cy="1105287"/>
        </p:xfrm>
        <a:graphic>
          <a:graphicData uri="http://schemas.openxmlformats.org/drawingml/2006/table">
            <a:tbl>
              <a:tblPr/>
              <a:tblGrid>
                <a:gridCol w="1876547">
                  <a:extLst>
                    <a:ext uri="{9D8B030D-6E8A-4147-A177-3AD203B41FA5}">
                      <a16:colId xmlns:a16="http://schemas.microsoft.com/office/drawing/2014/main" val="1642265546"/>
                    </a:ext>
                  </a:extLst>
                </a:gridCol>
                <a:gridCol w="810216">
                  <a:extLst>
                    <a:ext uri="{9D8B030D-6E8A-4147-A177-3AD203B41FA5}">
                      <a16:colId xmlns:a16="http://schemas.microsoft.com/office/drawing/2014/main" val="1019526879"/>
                    </a:ext>
                  </a:extLst>
                </a:gridCol>
                <a:gridCol w="810216">
                  <a:extLst>
                    <a:ext uri="{9D8B030D-6E8A-4147-A177-3AD203B41FA5}">
                      <a16:colId xmlns:a16="http://schemas.microsoft.com/office/drawing/2014/main" val="1983070341"/>
                    </a:ext>
                  </a:extLst>
                </a:gridCol>
                <a:gridCol w="810216">
                  <a:extLst>
                    <a:ext uri="{9D8B030D-6E8A-4147-A177-3AD203B41FA5}">
                      <a16:colId xmlns:a16="http://schemas.microsoft.com/office/drawing/2014/main" val="677730725"/>
                    </a:ext>
                  </a:extLst>
                </a:gridCol>
              </a:tblGrid>
              <a:tr h="36106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(OTU)</a:t>
                      </a:r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(OTU)</a:t>
                      </a:r>
                      <a:endParaRPr lang="sv-SE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(OTU)</a:t>
                      </a:r>
                      <a:endParaRPr lang="sv-SE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916822"/>
                  </a:ext>
                </a:extLst>
              </a:tr>
              <a:tr h="36106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__Varibaculum_cambriense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6780"/>
                  </a:ext>
                </a:extLst>
              </a:tr>
              <a:tr h="36106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s__Corynebacterium_accolens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1952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34526" y="4717459"/>
            <a:ext cx="629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Simpson 1=1-1=</a:t>
            </a:r>
            <a:r>
              <a:rPr lang="sv-SE" dirty="0" smtClean="0">
                <a:solidFill>
                  <a:srgbClr val="FF0000"/>
                </a:solidFill>
              </a:rPr>
              <a:t>0</a:t>
            </a:r>
            <a:r>
              <a:rPr lang="sv-SE" dirty="0" smtClean="0"/>
              <a:t>; </a:t>
            </a:r>
            <a:r>
              <a:rPr lang="sv-SE" dirty="0" smtClean="0"/>
              <a:t>InvSimpson=</a:t>
            </a:r>
            <a:r>
              <a:rPr lang="sv-SE" dirty="0" smtClean="0">
                <a:solidFill>
                  <a:srgbClr val="FF0000"/>
                </a:solidFill>
              </a:rPr>
              <a:t>1</a:t>
            </a:r>
          </a:p>
          <a:p>
            <a:endParaRPr lang="sv-SE" dirty="0" smtClean="0"/>
          </a:p>
          <a:p>
            <a:r>
              <a:rPr lang="sv-SE" dirty="0" smtClean="0"/>
              <a:t>Simpson 2=1-</a:t>
            </a:r>
            <a:r>
              <a:rPr lang="sv-SE" dirty="0" smtClean="0"/>
              <a:t>(0.99*0.99+0.01*0.01)=</a:t>
            </a:r>
            <a:r>
              <a:rPr lang="sv-SE" dirty="0" smtClean="0">
                <a:solidFill>
                  <a:srgbClr val="FF0000"/>
                </a:solidFill>
              </a:rPr>
              <a:t>0.0198</a:t>
            </a:r>
            <a:r>
              <a:rPr lang="sv-SE" dirty="0" smtClean="0"/>
              <a:t>; </a:t>
            </a:r>
            <a:r>
              <a:rPr lang="sv-SE" dirty="0" smtClean="0"/>
              <a:t>InvSimpson=</a:t>
            </a:r>
            <a:r>
              <a:rPr lang="sv-SE" dirty="0" smtClean="0">
                <a:solidFill>
                  <a:srgbClr val="FF0000"/>
                </a:solidFill>
              </a:rPr>
              <a:t>1.02</a:t>
            </a:r>
          </a:p>
          <a:p>
            <a:endParaRPr lang="sv-SE" dirty="0" smtClean="0"/>
          </a:p>
          <a:p>
            <a:r>
              <a:rPr lang="sv-SE" dirty="0"/>
              <a:t>Simpson </a:t>
            </a:r>
            <a:r>
              <a:rPr lang="sv-SE" dirty="0" smtClean="0"/>
              <a:t>3=1-</a:t>
            </a:r>
            <a:r>
              <a:rPr lang="sv-SE" dirty="0"/>
              <a:t>(0.5*0.5+0.5*0.5)=</a:t>
            </a:r>
            <a:r>
              <a:rPr lang="sv-SE" dirty="0">
                <a:solidFill>
                  <a:srgbClr val="FF0000"/>
                </a:solidFill>
              </a:rPr>
              <a:t>0.5</a:t>
            </a:r>
            <a:r>
              <a:rPr lang="sv-SE" dirty="0"/>
              <a:t>; InvSimpson=1/(1-0.5)=</a:t>
            </a:r>
            <a:r>
              <a:rPr lang="sv-SE" dirty="0">
                <a:solidFill>
                  <a:srgbClr val="FF0000"/>
                </a:solidFill>
              </a:rPr>
              <a:t>2</a:t>
            </a:r>
            <a:r>
              <a:rPr lang="sv-SE" dirty="0"/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062888" y="5461645"/>
            <a:ext cx="442763" cy="29426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5630780" y="2684410"/>
            <a:ext cx="64741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dirty="0" smtClean="0"/>
              <a:t>n is </a:t>
            </a:r>
            <a:r>
              <a:rPr lang="sv-SE" sz="2000" dirty="0"/>
              <a:t>the </a:t>
            </a:r>
            <a:r>
              <a:rPr lang="sv-SE" sz="2000" dirty="0" smtClean="0"/>
              <a:t>abundance </a:t>
            </a:r>
            <a:r>
              <a:rPr lang="sv-SE" sz="2000" dirty="0" smtClean="0"/>
              <a:t>of </a:t>
            </a:r>
            <a:r>
              <a:rPr lang="sv-SE" sz="2000" dirty="0" smtClean="0"/>
              <a:t>the  i</a:t>
            </a:r>
            <a:r>
              <a:rPr lang="sv-SE" sz="2000" baseline="-25000" dirty="0" smtClean="0"/>
              <a:t>th</a:t>
            </a:r>
            <a:r>
              <a:rPr lang="sv-SE" sz="2000" dirty="0" smtClean="0"/>
              <a:t> species</a:t>
            </a:r>
          </a:p>
          <a:p>
            <a:r>
              <a:rPr lang="sv-SE" sz="2000" i="1" dirty="0"/>
              <a:t>N </a:t>
            </a:r>
            <a:r>
              <a:rPr lang="sv-SE" sz="2000" dirty="0"/>
              <a:t>is the </a:t>
            </a:r>
            <a:r>
              <a:rPr lang="sv-SE" altLang="zh-CN" sz="2000" dirty="0" smtClean="0"/>
              <a:t>total</a:t>
            </a:r>
            <a:r>
              <a:rPr lang="sv-SE" sz="2000" dirty="0" smtClean="0"/>
              <a:t> </a:t>
            </a:r>
            <a:r>
              <a:rPr lang="sv-SE" sz="2000" dirty="0"/>
              <a:t>abundance </a:t>
            </a:r>
            <a:r>
              <a:rPr lang="sv-SE" sz="2000" dirty="0" smtClean="0"/>
              <a:t>of </a:t>
            </a:r>
            <a:r>
              <a:rPr lang="sv-SE" sz="2000" dirty="0"/>
              <a:t>all </a:t>
            </a:r>
            <a:r>
              <a:rPr lang="sv-SE" sz="2000" dirty="0" smtClean="0"/>
              <a:t>species</a:t>
            </a:r>
          </a:p>
          <a:p>
            <a:r>
              <a:rPr lang="sv-SE" sz="2000" dirty="0" smtClean="0"/>
              <a:t>n/N is </a:t>
            </a:r>
            <a:r>
              <a:rPr lang="sv-SE" sz="2000" dirty="0" smtClean="0"/>
              <a:t>the </a:t>
            </a:r>
            <a:r>
              <a:rPr lang="sv-SE" sz="2000" dirty="0"/>
              <a:t>proportion (</a:t>
            </a:r>
            <a:r>
              <a:rPr lang="sv-SE" sz="2000" dirty="0" smtClean="0"/>
              <a:t>P</a:t>
            </a:r>
            <a:r>
              <a:rPr lang="sv-SE" sz="2000" baseline="-25000" dirty="0" smtClean="0"/>
              <a:t>i</a:t>
            </a:r>
            <a:r>
              <a:rPr lang="sv-SE" sz="2000" dirty="0" smtClean="0"/>
              <a:t>) </a:t>
            </a:r>
            <a:r>
              <a:rPr lang="sv-SE" sz="2000" dirty="0" smtClean="0"/>
              <a:t>of abundance </a:t>
            </a:r>
            <a:r>
              <a:rPr lang="sv-SE" sz="2000" dirty="0" smtClean="0"/>
              <a:t>for</a:t>
            </a:r>
            <a:r>
              <a:rPr lang="sv-SE" sz="2000" dirty="0" smtClean="0"/>
              <a:t> </a:t>
            </a:r>
            <a:r>
              <a:rPr lang="sv-SE" sz="2000" dirty="0"/>
              <a:t>the  i</a:t>
            </a:r>
            <a:r>
              <a:rPr lang="sv-SE" sz="2000" baseline="-25000" dirty="0"/>
              <a:t>th</a:t>
            </a:r>
            <a:r>
              <a:rPr lang="sv-SE" sz="2000" dirty="0"/>
              <a:t> </a:t>
            </a:r>
            <a:r>
              <a:rPr lang="sv-SE" sz="2000" dirty="0" smtClean="0"/>
              <a:t>species </a:t>
            </a:r>
            <a:endParaRPr lang="sv-SE" sz="2000" dirty="0" smtClean="0"/>
          </a:p>
          <a:p>
            <a:r>
              <a:rPr lang="sv-SE" sz="2000" dirty="0" smtClean="0">
                <a:solidFill>
                  <a:srgbClr val="FF0000"/>
                </a:solidFill>
              </a:rPr>
              <a:t>Note: </a:t>
            </a:r>
            <a:r>
              <a:rPr lang="sv-SE" sz="2000" dirty="0" smtClean="0">
                <a:solidFill>
                  <a:srgbClr val="FF0000"/>
                </a:solidFill>
              </a:rPr>
              <a:t>if </a:t>
            </a:r>
            <a:r>
              <a:rPr lang="sv-SE" sz="2000" dirty="0" smtClean="0">
                <a:solidFill>
                  <a:srgbClr val="FF0000"/>
                </a:solidFill>
              </a:rPr>
              <a:t>we randomly select one species </a:t>
            </a:r>
            <a:r>
              <a:rPr lang="sv-SE" sz="2000" dirty="0" smtClean="0">
                <a:solidFill>
                  <a:srgbClr val="FF0000"/>
                </a:solidFill>
              </a:rPr>
              <a:t>from</a:t>
            </a:r>
            <a:r>
              <a:rPr lang="sv-SE" sz="2000" dirty="0" smtClean="0">
                <a:solidFill>
                  <a:srgbClr val="FF0000"/>
                </a:solidFill>
              </a:rPr>
              <a:t> </a:t>
            </a:r>
            <a:r>
              <a:rPr lang="sv-SE" sz="2000" dirty="0" smtClean="0">
                <a:solidFill>
                  <a:srgbClr val="FF0000"/>
                </a:solidFill>
              </a:rPr>
              <a:t>the </a:t>
            </a:r>
            <a:r>
              <a:rPr lang="sv-SE" sz="2000" dirty="0" smtClean="0">
                <a:solidFill>
                  <a:srgbClr val="FF0000"/>
                </a:solidFill>
              </a:rPr>
              <a:t>community, </a:t>
            </a:r>
            <a:r>
              <a:rPr lang="sv-SE" sz="2000" dirty="0" smtClean="0">
                <a:solidFill>
                  <a:srgbClr val="FF0000"/>
                </a:solidFill>
              </a:rPr>
              <a:t>the </a:t>
            </a:r>
            <a:r>
              <a:rPr lang="sv-SE" sz="2000" dirty="0">
                <a:solidFill>
                  <a:srgbClr val="FF0000"/>
                </a:solidFill>
              </a:rPr>
              <a:t>probability </a:t>
            </a:r>
            <a:r>
              <a:rPr lang="sv-SE" sz="2000" dirty="0" smtClean="0">
                <a:solidFill>
                  <a:srgbClr val="FF0000"/>
                </a:solidFill>
              </a:rPr>
              <a:t>that we </a:t>
            </a:r>
            <a:r>
              <a:rPr lang="sv-SE" sz="2000" dirty="0">
                <a:solidFill>
                  <a:srgbClr val="FF0000"/>
                </a:solidFill>
              </a:rPr>
              <a:t>catch the </a:t>
            </a:r>
            <a:r>
              <a:rPr lang="sv-SE" sz="2000" dirty="0" smtClean="0">
                <a:solidFill>
                  <a:srgbClr val="FF0000"/>
                </a:solidFill>
              </a:rPr>
              <a:t>specific species i is equal to </a:t>
            </a:r>
            <a:r>
              <a:rPr lang="sv-SE" sz="2000" dirty="0">
                <a:solidFill>
                  <a:srgbClr val="FF0000"/>
                </a:solidFill>
              </a:rPr>
              <a:t>n/N</a:t>
            </a:r>
            <a:r>
              <a:rPr lang="sv-SE" sz="2000" dirty="0" smtClean="0">
                <a:solidFill>
                  <a:srgbClr val="FF0000"/>
                </a:solidFill>
              </a:rPr>
              <a:t>. </a:t>
            </a:r>
            <a:endParaRPr lang="sv-SE" sz="2000" baseline="30000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84" y="1376414"/>
            <a:ext cx="2799370" cy="101933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84247" y="1544304"/>
            <a:ext cx="75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or</a:t>
            </a:r>
            <a:endParaRPr lang="sv-SE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855504" y="2771108"/>
            <a:ext cx="4283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>
                <a:solidFill>
                  <a:srgbClr val="FF0000"/>
                </a:solidFill>
              </a:rPr>
              <a:t>Simpson</a:t>
            </a:r>
            <a:r>
              <a:rPr lang="sv-SE" sz="2800" dirty="0" smtClean="0"/>
              <a:t> =1-D</a:t>
            </a:r>
          </a:p>
          <a:p>
            <a:r>
              <a:rPr lang="sv-SE" sz="2800" dirty="0" smtClean="0">
                <a:solidFill>
                  <a:srgbClr val="FF0000"/>
                </a:solidFill>
              </a:rPr>
              <a:t>InvSimpson</a:t>
            </a:r>
            <a:r>
              <a:rPr lang="sv-SE" sz="2800" dirty="0" smtClean="0"/>
              <a:t>=1/D</a:t>
            </a:r>
          </a:p>
          <a:p>
            <a:r>
              <a:rPr lang="sv-SE" sz="2800" dirty="0" smtClean="0">
                <a:solidFill>
                  <a:srgbClr val="FF0000"/>
                </a:solidFill>
              </a:rPr>
              <a:t>InvSimpson</a:t>
            </a:r>
            <a:r>
              <a:rPr lang="sv-SE" sz="2800" dirty="0" smtClean="0"/>
              <a:t>= 1/(</a:t>
            </a:r>
            <a:r>
              <a:rPr lang="sv-SE" sz="2800" dirty="0" smtClean="0">
                <a:solidFill>
                  <a:srgbClr val="FF0000"/>
                </a:solidFill>
              </a:rPr>
              <a:t>1-Simpson</a:t>
            </a:r>
            <a:r>
              <a:rPr lang="sv-SE" sz="2800" dirty="0" smtClean="0"/>
              <a:t>)</a:t>
            </a:r>
            <a:endParaRPr lang="sv-SE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166713" y="1491461"/>
            <a:ext cx="2511048" cy="904289"/>
            <a:chOff x="1809548" y="1491461"/>
            <a:chExt cx="2511048" cy="90428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l="50086"/>
            <a:stretch/>
          </p:blipFill>
          <p:spPr>
            <a:xfrm>
              <a:off x="2685447" y="1491461"/>
              <a:ext cx="1635149" cy="90428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4"/>
            <a:srcRect l="317" r="72946"/>
            <a:stretch/>
          </p:blipFill>
          <p:spPr>
            <a:xfrm>
              <a:off x="1809548" y="1491461"/>
              <a:ext cx="875899" cy="90428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578543" y="6304547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 </a:t>
            </a:r>
            <a:r>
              <a:rPr lang="sv-SE" dirty="0" smtClean="0">
                <a:solidFill>
                  <a:srgbClr val="FF0000"/>
                </a:solidFill>
              </a:rPr>
              <a:t>phyloseq</a:t>
            </a:r>
            <a:r>
              <a:rPr lang="sv-SE" dirty="0" smtClean="0"/>
              <a:t> package: high simpson and invsimpson values indicate higher diversity. </a:t>
            </a:r>
            <a:endParaRPr lang="sv-SE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30608" y="1603444"/>
            <a:ext cx="3627922" cy="840573"/>
          </a:xfrm>
        </p:spPr>
        <p:txBody>
          <a:bodyPr/>
          <a:lstStyle/>
          <a:p>
            <a:r>
              <a:rPr lang="sv-SE" dirty="0" smtClean="0">
                <a:solidFill>
                  <a:srgbClr val="FF0000"/>
                </a:solidFill>
              </a:rPr>
              <a:t>Simpson index: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218" y="343275"/>
            <a:ext cx="8825564" cy="1325563"/>
          </a:xfrm>
        </p:spPr>
        <p:txBody>
          <a:bodyPr>
            <a:normAutofit/>
          </a:bodyPr>
          <a:lstStyle/>
          <a:p>
            <a:pPr algn="ctr"/>
            <a:r>
              <a:rPr lang="sv-SE" sz="3600" dirty="0" smtClean="0">
                <a:solidFill>
                  <a:srgbClr val="FF0000"/>
                </a:solidFill>
              </a:rPr>
              <a:t>Be careful the formula of Simpson and InvSimpson in different packages!</a:t>
            </a:r>
            <a:endParaRPr lang="sv-SE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953" y="1741118"/>
            <a:ext cx="10515600" cy="4351338"/>
          </a:xfrm>
        </p:spPr>
        <p:txBody>
          <a:bodyPr/>
          <a:lstStyle/>
          <a:p>
            <a:r>
              <a:rPr lang="sv-SE" dirty="0" smtClean="0"/>
              <a:t>In package mothur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786" y="1897666"/>
            <a:ext cx="6427020" cy="2500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522" y="4711707"/>
            <a:ext cx="6758668" cy="2057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12" y="3013777"/>
            <a:ext cx="4231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 mothur package: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high simpson indicates low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high invsimpson indicates high diversity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50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059" y="822194"/>
            <a:ext cx="7960092" cy="5151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3544" y="5973380"/>
            <a:ext cx="10459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Kim, Bo-Ra, et al. "Deciphering diversity indices for a better understanding of microbial communities."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Microbiology and Biotechnology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27.12 (2017): 2089-2093.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3599848" y="105878"/>
            <a:ext cx="623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Conclusion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3763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814972"/>
            <a:ext cx="10515600" cy="936826"/>
          </a:xfrm>
        </p:spPr>
        <p:txBody>
          <a:bodyPr/>
          <a:lstStyle/>
          <a:p>
            <a:r>
              <a:rPr lang="en-US" dirty="0" smtClean="0"/>
              <a:t>Q: Based on “</a:t>
            </a:r>
            <a:r>
              <a:rPr lang="sv-SE" dirty="0" smtClean="0"/>
              <a:t>phyloseq_object_data_1.Rdata</a:t>
            </a:r>
            <a:r>
              <a:rPr lang="en-US" dirty="0"/>
              <a:t>”, calculate the </a:t>
            </a:r>
            <a:r>
              <a:rPr lang="en-US" dirty="0" smtClean="0"/>
              <a:t>Shannon, Simpson and </a:t>
            </a:r>
            <a:r>
              <a:rPr lang="en-US" dirty="0" err="1" smtClean="0"/>
              <a:t>InvSimpson</a:t>
            </a:r>
            <a:r>
              <a:rPr lang="en-US" dirty="0" smtClean="0"/>
              <a:t>?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454322" y="2040527"/>
            <a:ext cx="1116337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Adiv</a:t>
            </a:r>
            <a:r>
              <a:rPr lang="en-GB" dirty="0">
                <a:solidFill>
                  <a:srgbClr val="FF0000"/>
                </a:solidFill>
              </a:rPr>
              <a:t> &lt;- </a:t>
            </a:r>
            <a:r>
              <a:rPr lang="en-GB" dirty="0" err="1">
                <a:solidFill>
                  <a:srgbClr val="FF0000"/>
                </a:solidFill>
              </a:rPr>
              <a:t>estimate_richness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phylo_obj</a:t>
            </a:r>
            <a:r>
              <a:rPr lang="en-GB" dirty="0">
                <a:solidFill>
                  <a:srgbClr val="FF0000"/>
                </a:solidFill>
              </a:rPr>
              <a:t>, measures=c("Observed","Chao1","ACE","Shannon","Simpson","InvSimpson"))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2449"/>
          <a:stretch/>
        </p:blipFill>
        <p:spPr>
          <a:xfrm>
            <a:off x="1446973" y="3587472"/>
            <a:ext cx="7908782" cy="17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2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11697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Based on ’phyloseq_object_data_2.Rdata’, calculate the </a:t>
            </a:r>
            <a:r>
              <a:rPr lang="sv-SE" dirty="0"/>
              <a:t>"Shannon", "</a:t>
            </a:r>
            <a:r>
              <a:rPr lang="sv-SE" dirty="0" smtClean="0"/>
              <a:t>Simpson” and </a:t>
            </a:r>
            <a:r>
              <a:rPr lang="sv-SE" dirty="0"/>
              <a:t>"</a:t>
            </a:r>
            <a:r>
              <a:rPr lang="sv-SE" dirty="0" smtClean="0"/>
              <a:t>InvSimpson” values?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57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44" y="1991794"/>
            <a:ext cx="10515600" cy="1325563"/>
          </a:xfrm>
        </p:spPr>
        <p:txBody>
          <a:bodyPr/>
          <a:lstStyle/>
          <a:p>
            <a:pPr algn="ctr"/>
            <a:r>
              <a:rPr lang="sv-SE" dirty="0" smtClean="0"/>
              <a:t>Break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78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S</a:t>
            </a:r>
            <a:r>
              <a:rPr lang="sv-SE" altLang="zh-CN" dirty="0" smtClean="0"/>
              <a:t>tatistical Test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1853"/>
          </a:xfrm>
        </p:spPr>
        <p:txBody>
          <a:bodyPr>
            <a:normAutofit/>
          </a:bodyPr>
          <a:lstStyle/>
          <a:p>
            <a:r>
              <a:rPr lang="sv-SE" altLang="zh-CN" sz="3200" dirty="0" smtClean="0"/>
              <a:t>Applicable requirement</a:t>
            </a:r>
          </a:p>
          <a:p>
            <a:r>
              <a:rPr lang="sv-SE" sz="3200" dirty="0" smtClean="0"/>
              <a:t>Null hypothesis (H</a:t>
            </a:r>
            <a:r>
              <a:rPr lang="sv-SE" sz="3200" baseline="-25000" dirty="0" smtClean="0"/>
              <a:t>0</a:t>
            </a:r>
            <a:r>
              <a:rPr lang="sv-SE" sz="3200" dirty="0" smtClean="0"/>
              <a:t>)</a:t>
            </a:r>
          </a:p>
          <a:p>
            <a:r>
              <a:rPr lang="sv-SE" sz="3200" dirty="0" smtClean="0"/>
              <a:t>P value: the probability that null hyperthesis is true.</a:t>
            </a:r>
            <a:endParaRPr lang="sv-SE" sz="3200" dirty="0"/>
          </a:p>
        </p:txBody>
      </p:sp>
      <p:sp>
        <p:nvSpPr>
          <p:cNvPr id="4" name="Rectangle 3"/>
          <p:cNvSpPr/>
          <p:nvPr/>
        </p:nvSpPr>
        <p:spPr>
          <a:xfrm>
            <a:off x="1875141" y="4089160"/>
            <a:ext cx="67295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4800" dirty="0" smtClean="0">
                <a:solidFill>
                  <a:srgbClr val="FF0000"/>
                </a:solidFill>
              </a:rPr>
              <a:t>Please reject H</a:t>
            </a:r>
            <a:r>
              <a:rPr lang="sv-SE" sz="4000" dirty="0" smtClean="0">
                <a:solidFill>
                  <a:srgbClr val="FF0000"/>
                </a:solidFill>
              </a:rPr>
              <a:t>0</a:t>
            </a:r>
            <a:r>
              <a:rPr lang="sv-SE" sz="4800" dirty="0" smtClean="0">
                <a:solidFill>
                  <a:srgbClr val="FF0000"/>
                </a:solidFill>
              </a:rPr>
              <a:t> if P&lt;0.05!</a:t>
            </a:r>
            <a:endParaRPr lang="sv-S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Normal distribution test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42" y="1825625"/>
            <a:ext cx="11212629" cy="1476375"/>
          </a:xfrm>
        </p:spPr>
        <p:txBody>
          <a:bodyPr>
            <a:normAutofit lnSpcReduction="10000"/>
          </a:bodyPr>
          <a:lstStyle/>
          <a:p>
            <a:r>
              <a:rPr lang="sv-SE" dirty="0"/>
              <a:t>Shapiro–Wilk </a:t>
            </a:r>
            <a:r>
              <a:rPr lang="sv-SE" dirty="0" smtClean="0"/>
              <a:t>test</a:t>
            </a:r>
            <a:endParaRPr lang="en-US" dirty="0" smtClean="0"/>
          </a:p>
          <a:p>
            <a:r>
              <a:rPr lang="en-US" dirty="0" smtClean="0"/>
              <a:t>H0:</a:t>
            </a:r>
            <a:r>
              <a:rPr lang="en-US" dirty="0"/>
              <a:t> </a:t>
            </a:r>
            <a:r>
              <a:rPr lang="en-US" dirty="0" smtClean="0"/>
              <a:t> the samples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..., 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 came from a </a:t>
            </a:r>
            <a:r>
              <a:rPr lang="en-US" dirty="0" smtClean="0"/>
              <a:t>normally distributed</a:t>
            </a:r>
            <a:r>
              <a:rPr lang="en-US" dirty="0"/>
              <a:t> population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H1: not from a </a:t>
            </a:r>
            <a:r>
              <a:rPr lang="en-US" dirty="0"/>
              <a:t>normally distributed </a:t>
            </a:r>
            <a:r>
              <a:rPr lang="en-US" dirty="0" smtClean="0"/>
              <a:t>population.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211755" y="3159787"/>
            <a:ext cx="10641531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/>
              <a:t>#add a new column called '</a:t>
            </a:r>
            <a:r>
              <a:rPr lang="en-GB" sz="2400" dirty="0" err="1"/>
              <a:t>SampleID</a:t>
            </a:r>
            <a:r>
              <a:rPr lang="en-GB" sz="2400" dirty="0"/>
              <a:t>' </a:t>
            </a:r>
            <a:endParaRPr lang="en-GB" sz="2400" dirty="0" smtClean="0"/>
          </a:p>
          <a:p>
            <a:r>
              <a:rPr lang="en-GB" sz="2400" dirty="0" err="1" smtClean="0">
                <a:solidFill>
                  <a:srgbClr val="FF0000"/>
                </a:solidFill>
              </a:rPr>
              <a:t>Adiv$SampleID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&lt;- </a:t>
            </a:r>
            <a:r>
              <a:rPr lang="en-GB" sz="2400" dirty="0" err="1">
                <a:solidFill>
                  <a:srgbClr val="FF0000"/>
                </a:solidFill>
              </a:rPr>
              <a:t>rownames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>
                <a:solidFill>
                  <a:srgbClr val="FF0000"/>
                </a:solidFill>
              </a:rPr>
              <a:t>Adiv</a:t>
            </a:r>
            <a:r>
              <a:rPr lang="en-GB" sz="2400" dirty="0" smtClean="0">
                <a:solidFill>
                  <a:srgbClr val="FF0000"/>
                </a:solidFill>
              </a:rPr>
              <a:t>)</a:t>
            </a:r>
          </a:p>
          <a:p>
            <a:endParaRPr lang="en-GB" sz="2400" dirty="0" smtClean="0"/>
          </a:p>
          <a:p>
            <a:r>
              <a:rPr lang="en-GB" sz="2400" dirty="0" smtClean="0"/>
              <a:t>#merge Metadata and </a:t>
            </a:r>
            <a:r>
              <a:rPr lang="en-GB" sz="2400" dirty="0" err="1" smtClean="0"/>
              <a:t>Adiv</a:t>
            </a:r>
            <a:endParaRPr lang="en-GB" sz="2400" dirty="0" smtClean="0"/>
          </a:p>
          <a:p>
            <a:r>
              <a:rPr lang="en-GB" sz="2400" dirty="0" err="1" smtClean="0">
                <a:solidFill>
                  <a:srgbClr val="FF0000"/>
                </a:solidFill>
              </a:rPr>
              <a:t>Adiv_DF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&lt;- </a:t>
            </a:r>
            <a:r>
              <a:rPr lang="en-GB" sz="2400" dirty="0" err="1" smtClean="0">
                <a:solidFill>
                  <a:srgbClr val="FF0000"/>
                </a:solidFill>
              </a:rPr>
              <a:t>full_join</a:t>
            </a:r>
            <a:r>
              <a:rPr lang="en-GB" sz="2400" dirty="0" smtClean="0">
                <a:solidFill>
                  <a:srgbClr val="FF0000"/>
                </a:solidFill>
              </a:rPr>
              <a:t>(</a:t>
            </a:r>
            <a:r>
              <a:rPr lang="en-GB" sz="2400" dirty="0" err="1" smtClean="0">
                <a:solidFill>
                  <a:srgbClr val="FF0000"/>
                </a:solidFill>
              </a:rPr>
              <a:t>SampleData,Adiv,by</a:t>
            </a:r>
            <a:r>
              <a:rPr lang="en-GB" sz="2400" dirty="0">
                <a:solidFill>
                  <a:srgbClr val="FF0000"/>
                </a:solidFill>
              </a:rPr>
              <a:t>="</a:t>
            </a:r>
            <a:r>
              <a:rPr lang="en-GB" sz="2400" dirty="0" err="1" smtClean="0">
                <a:solidFill>
                  <a:srgbClr val="FF0000"/>
                </a:solidFill>
              </a:rPr>
              <a:t>SampleID</a:t>
            </a:r>
            <a:r>
              <a:rPr lang="en-GB" sz="2400" dirty="0" smtClean="0">
                <a:solidFill>
                  <a:srgbClr val="FF0000"/>
                </a:solidFill>
              </a:rPr>
              <a:t>)</a:t>
            </a:r>
          </a:p>
          <a:p>
            <a:endParaRPr lang="en-GB" sz="2400" dirty="0" smtClean="0"/>
          </a:p>
          <a:p>
            <a:r>
              <a:rPr lang="en-GB" sz="2400" dirty="0" smtClean="0"/>
              <a:t>#Test for normal distribution 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result&lt;-</a:t>
            </a:r>
            <a:r>
              <a:rPr lang="en-GB" sz="2400" dirty="0" err="1" smtClean="0">
                <a:solidFill>
                  <a:srgbClr val="FF0000"/>
                </a:solidFill>
              </a:rPr>
              <a:t>shapiro.test</a:t>
            </a:r>
            <a:r>
              <a:rPr lang="en-GB" sz="2400" dirty="0" smtClean="0">
                <a:solidFill>
                  <a:srgbClr val="FF0000"/>
                </a:solidFill>
              </a:rPr>
              <a:t>(Adiv_DF$Chao1)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3462" y="6381667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What is the conclusion if p&lt;0.05?</a:t>
            </a:r>
            <a:endParaRPr lang="sv-SE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36" y="5434963"/>
            <a:ext cx="3060276" cy="796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2" y="1613664"/>
            <a:ext cx="1930499" cy="711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0814" y="5989430"/>
            <a:ext cx="1706880" cy="205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75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79"/>
            <a:ext cx="10515600" cy="734623"/>
          </a:xfrm>
        </p:spPr>
        <p:txBody>
          <a:bodyPr>
            <a:normAutofit/>
          </a:bodyPr>
          <a:lstStyle/>
          <a:p>
            <a:pPr algn="ctr"/>
            <a:r>
              <a:rPr lang="sv-SE" dirty="0" smtClean="0"/>
              <a:t>Alpha Diversity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1656484"/>
          </a:xfrm>
        </p:spPr>
        <p:txBody>
          <a:bodyPr/>
          <a:lstStyle/>
          <a:p>
            <a:r>
              <a:rPr lang="sv-SE" dirty="0" smtClean="0"/>
              <a:t>Alpha diversity: within sample</a:t>
            </a:r>
          </a:p>
          <a:p>
            <a:pPr lvl="1"/>
            <a:r>
              <a:rPr lang="sv-SE" dirty="0" smtClean="0"/>
              <a:t>Richness: what are there?</a:t>
            </a:r>
          </a:p>
          <a:p>
            <a:pPr lvl="1"/>
            <a:r>
              <a:rPr lang="sv-SE" dirty="0" smtClean="0"/>
              <a:t>Evenness: how much is there?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87" y="2634917"/>
            <a:ext cx="8992604" cy="40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3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For ”phyloseq_object_data_2.Rdata”, could you please test whether  Chao1, Shannon, Simpson and InvSimpson indexes are normally distributed by Shapiro–Wilk </a:t>
            </a:r>
            <a:r>
              <a:rPr lang="sv-SE" dirty="0"/>
              <a:t>test 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1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Difference analysis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990"/>
          </a:xfrm>
        </p:spPr>
        <p:txBody>
          <a:bodyPr>
            <a:normAutofit/>
          </a:bodyPr>
          <a:lstStyle/>
          <a:p>
            <a:r>
              <a:rPr lang="sv-SE" sz="3600" dirty="0" smtClean="0"/>
              <a:t>Student’s t test</a:t>
            </a:r>
          </a:p>
          <a:p>
            <a:r>
              <a:rPr lang="sv-SE" sz="3600" dirty="0" smtClean="0"/>
              <a:t>Wilcoxon rank sum </a:t>
            </a:r>
            <a:r>
              <a:rPr lang="sv-SE" sz="36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814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Unpaired student’s t test</a:t>
            </a:r>
            <a:endParaRPr lang="sv-S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51571" y="1538765"/>
            <a:ext cx="11366635" cy="2381818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Parametric method</a:t>
            </a:r>
          </a:p>
          <a:p>
            <a:r>
              <a:rPr lang="sv-SE" dirty="0" smtClean="0">
                <a:solidFill>
                  <a:srgbClr val="FF0000"/>
                </a:solidFill>
              </a:rPr>
              <a:t>Normal distribution</a:t>
            </a:r>
          </a:p>
          <a:p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H0: The mean shannon values are </a:t>
            </a:r>
            <a:r>
              <a:rPr lang="sv-SE" dirty="0" smtClean="0">
                <a:solidFill>
                  <a:srgbClr val="FF0000"/>
                </a:solidFill>
              </a:rPr>
              <a:t>equal</a:t>
            </a:r>
            <a:r>
              <a:rPr lang="sv-SE" dirty="0" smtClean="0"/>
              <a:t> between two groups.</a:t>
            </a:r>
          </a:p>
          <a:p>
            <a:pPr marL="0" indent="0">
              <a:buNone/>
            </a:pPr>
            <a:r>
              <a:rPr lang="sv-SE" dirty="0" smtClean="0"/>
              <a:t>H1: Not equal.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406" y="3920583"/>
            <a:ext cx="3867349" cy="2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331269" y="1060834"/>
            <a:ext cx="11860732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#get location (rows) of </a:t>
            </a:r>
            <a:r>
              <a:rPr lang="en-GB" sz="2000" dirty="0" smtClean="0"/>
              <a:t>female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index_1</a:t>
            </a:r>
            <a:r>
              <a:rPr lang="en-GB" sz="2000" dirty="0">
                <a:solidFill>
                  <a:srgbClr val="FF0000"/>
                </a:solidFill>
              </a:rPr>
              <a:t>&lt;-which(</a:t>
            </a:r>
            <a:r>
              <a:rPr lang="en-GB" sz="2000" dirty="0" err="1">
                <a:solidFill>
                  <a:srgbClr val="FF0000"/>
                </a:solidFill>
              </a:rPr>
              <a:t>Adiv_DF$Gender</a:t>
            </a:r>
            <a:r>
              <a:rPr lang="en-GB" sz="2000" dirty="0">
                <a:solidFill>
                  <a:srgbClr val="FF0000"/>
                </a:solidFill>
              </a:rPr>
              <a:t>=="Female</a:t>
            </a:r>
            <a:r>
              <a:rPr lang="en-GB" sz="2000" dirty="0" smtClean="0">
                <a:solidFill>
                  <a:srgbClr val="FF0000"/>
                </a:solidFill>
              </a:rPr>
              <a:t>")</a:t>
            </a:r>
          </a:p>
          <a:p>
            <a:endParaRPr lang="en-GB" sz="2000" dirty="0" smtClean="0"/>
          </a:p>
          <a:p>
            <a:r>
              <a:rPr lang="en-GB" sz="2000" dirty="0" smtClean="0"/>
              <a:t>#</a:t>
            </a:r>
            <a:r>
              <a:rPr lang="en-GB" sz="2000" dirty="0"/>
              <a:t>get location (rows) of </a:t>
            </a:r>
            <a:r>
              <a:rPr lang="en-GB" sz="2000" dirty="0" smtClean="0"/>
              <a:t>male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index_2</a:t>
            </a:r>
            <a:r>
              <a:rPr lang="en-GB" sz="2000" dirty="0">
                <a:solidFill>
                  <a:srgbClr val="FF0000"/>
                </a:solidFill>
              </a:rPr>
              <a:t>&lt;-which(</a:t>
            </a:r>
            <a:r>
              <a:rPr lang="en-GB" sz="2000" dirty="0" err="1">
                <a:solidFill>
                  <a:srgbClr val="FF0000"/>
                </a:solidFill>
              </a:rPr>
              <a:t>Adiv_DF$Gender</a:t>
            </a:r>
            <a:r>
              <a:rPr lang="en-GB" sz="2000" dirty="0">
                <a:solidFill>
                  <a:srgbClr val="FF0000"/>
                </a:solidFill>
              </a:rPr>
              <a:t>=="Male</a:t>
            </a:r>
            <a:r>
              <a:rPr lang="en-GB" sz="2000" dirty="0" smtClean="0">
                <a:solidFill>
                  <a:srgbClr val="FF0000"/>
                </a:solidFill>
              </a:rPr>
              <a:t>")</a:t>
            </a:r>
          </a:p>
          <a:p>
            <a:endParaRPr lang="en-GB" sz="2000" dirty="0" smtClean="0"/>
          </a:p>
          <a:p>
            <a:r>
              <a:rPr lang="en-GB" sz="2000" dirty="0" smtClean="0"/>
              <a:t>#</a:t>
            </a:r>
            <a:r>
              <a:rPr lang="en-GB" sz="2000" dirty="0"/>
              <a:t>extract the </a:t>
            </a:r>
            <a:r>
              <a:rPr lang="en-GB" sz="2000" dirty="0" err="1"/>
              <a:t>shannon</a:t>
            </a:r>
            <a:r>
              <a:rPr lang="en-GB" sz="2000" dirty="0"/>
              <a:t> values of female </a:t>
            </a:r>
            <a:r>
              <a:rPr lang="en-GB" sz="2000" dirty="0" smtClean="0"/>
              <a:t>samples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shannon_1</a:t>
            </a:r>
            <a:r>
              <a:rPr lang="en-GB" sz="2000" dirty="0">
                <a:solidFill>
                  <a:srgbClr val="FF0000"/>
                </a:solidFill>
              </a:rPr>
              <a:t>&lt;-</a:t>
            </a:r>
            <a:r>
              <a:rPr lang="en-GB" sz="2000" dirty="0" err="1">
                <a:solidFill>
                  <a:srgbClr val="FF0000"/>
                </a:solidFill>
              </a:rPr>
              <a:t>Adiv_DF$Shannon</a:t>
            </a:r>
            <a:r>
              <a:rPr lang="en-GB" sz="2000" dirty="0">
                <a:solidFill>
                  <a:srgbClr val="FF0000"/>
                </a:solidFill>
              </a:rPr>
              <a:t>[index_1</a:t>
            </a:r>
            <a:r>
              <a:rPr lang="en-GB" sz="2000" dirty="0" smtClean="0">
                <a:solidFill>
                  <a:srgbClr val="FF0000"/>
                </a:solidFill>
              </a:rPr>
              <a:t>]</a:t>
            </a:r>
          </a:p>
          <a:p>
            <a:endParaRPr lang="en-GB" sz="2000" dirty="0" smtClean="0"/>
          </a:p>
          <a:p>
            <a:r>
              <a:rPr lang="en-GB" sz="2000" dirty="0" smtClean="0"/>
              <a:t>#</a:t>
            </a:r>
            <a:r>
              <a:rPr lang="en-GB" sz="2000" dirty="0"/>
              <a:t>extract the </a:t>
            </a:r>
            <a:r>
              <a:rPr lang="en-GB" sz="2000" dirty="0" err="1"/>
              <a:t>shannon</a:t>
            </a:r>
            <a:r>
              <a:rPr lang="en-GB" sz="2000" dirty="0"/>
              <a:t> values of male </a:t>
            </a:r>
            <a:r>
              <a:rPr lang="en-GB" sz="2000" dirty="0" smtClean="0"/>
              <a:t>samples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shannon_2</a:t>
            </a:r>
            <a:r>
              <a:rPr lang="en-GB" sz="2000" dirty="0">
                <a:solidFill>
                  <a:srgbClr val="FF0000"/>
                </a:solidFill>
              </a:rPr>
              <a:t>&lt;-</a:t>
            </a:r>
            <a:r>
              <a:rPr lang="en-GB" sz="2000" dirty="0" err="1">
                <a:solidFill>
                  <a:srgbClr val="FF0000"/>
                </a:solidFill>
              </a:rPr>
              <a:t>Adiv_DF$Shannon</a:t>
            </a:r>
            <a:r>
              <a:rPr lang="en-GB" sz="2000" dirty="0">
                <a:solidFill>
                  <a:srgbClr val="FF0000"/>
                </a:solidFill>
              </a:rPr>
              <a:t>[index_2</a:t>
            </a:r>
            <a:r>
              <a:rPr lang="en-GB" sz="2000" dirty="0" smtClean="0">
                <a:solidFill>
                  <a:srgbClr val="FF0000"/>
                </a:solidFill>
              </a:rPr>
              <a:t>]</a:t>
            </a:r>
          </a:p>
          <a:p>
            <a:endParaRPr lang="en-GB" sz="2000" dirty="0" smtClean="0"/>
          </a:p>
          <a:p>
            <a:r>
              <a:rPr lang="en-GB" sz="2000" dirty="0" err="1" smtClean="0">
                <a:solidFill>
                  <a:srgbClr val="FF0000"/>
                </a:solidFill>
              </a:rPr>
              <a:t>t.test</a:t>
            </a:r>
            <a:r>
              <a:rPr lang="en-GB" sz="2000" dirty="0" smtClean="0">
                <a:solidFill>
                  <a:srgbClr val="FF0000"/>
                </a:solidFill>
              </a:rPr>
              <a:t>(shannon_1,shannon_2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endParaRPr lang="en-GB" sz="20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802" y="5180559"/>
            <a:ext cx="491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t&gt;0 and p&lt;0.05, the estimator is significantly higher in female group.</a:t>
            </a:r>
            <a:endParaRPr lang="sv-SE" dirty="0"/>
          </a:p>
          <a:p>
            <a:r>
              <a:rPr lang="sv-SE" dirty="0" smtClean="0"/>
              <a:t>t&lt;0 and p&lt;0.05, the estimator is significantly lower in the male group.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16555" y="203540"/>
            <a:ext cx="105139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/>
              <a:t>Q: </a:t>
            </a:r>
            <a:r>
              <a:rPr lang="sv-SE" sz="2400" dirty="0" smtClean="0"/>
              <a:t>Are </a:t>
            </a:r>
            <a:r>
              <a:rPr lang="sv-SE" sz="2400" dirty="0" smtClean="0"/>
              <a:t>the mean shannon </a:t>
            </a:r>
            <a:r>
              <a:rPr lang="sv-SE" sz="2400" dirty="0" smtClean="0"/>
              <a:t>values </a:t>
            </a:r>
            <a:r>
              <a:rPr lang="sv-SE" sz="2400" dirty="0" smtClean="0"/>
              <a:t>significantly different between </a:t>
            </a:r>
            <a:r>
              <a:rPr lang="sv-SE" sz="2400" dirty="0"/>
              <a:t>the </a:t>
            </a:r>
            <a:r>
              <a:rPr lang="sv-SE" sz="2400" dirty="0" smtClean="0"/>
              <a:t>female </a:t>
            </a:r>
            <a:r>
              <a:rPr lang="sv-SE" sz="2400" dirty="0"/>
              <a:t>and </a:t>
            </a:r>
            <a:r>
              <a:rPr lang="sv-SE" sz="2400" dirty="0" smtClean="0"/>
              <a:t>male samples?</a:t>
            </a:r>
            <a:endParaRPr lang="sv-SE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669" y="4934243"/>
            <a:ext cx="5676698" cy="1786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62668" y="5473049"/>
            <a:ext cx="924251" cy="23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8419282" y="5473048"/>
            <a:ext cx="1639118" cy="230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6271061" y="6297106"/>
            <a:ext cx="1854844" cy="423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09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Wilcoxon </a:t>
            </a:r>
            <a:r>
              <a:rPr lang="sv-SE" dirty="0" smtClean="0"/>
              <a:t>rank sum </a:t>
            </a:r>
            <a:r>
              <a:rPr lang="sv-SE" dirty="0"/>
              <a:t>test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1571" y="1538765"/>
            <a:ext cx="11337759" cy="2292090"/>
          </a:xfrm>
        </p:spPr>
        <p:txBody>
          <a:bodyPr>
            <a:normAutofit fontScale="92500" lnSpcReduction="10000"/>
          </a:bodyPr>
          <a:lstStyle/>
          <a:p>
            <a:r>
              <a:rPr lang="sv-SE" dirty="0">
                <a:solidFill>
                  <a:srgbClr val="FF0000"/>
                </a:solidFill>
              </a:rPr>
              <a:t>N</a:t>
            </a:r>
            <a:r>
              <a:rPr lang="sv-SE" dirty="0" smtClean="0">
                <a:solidFill>
                  <a:srgbClr val="FF0000"/>
                </a:solidFill>
              </a:rPr>
              <a:t>on-parametric method</a:t>
            </a:r>
          </a:p>
          <a:p>
            <a:r>
              <a:rPr lang="sv-SE" dirty="0" smtClean="0">
                <a:solidFill>
                  <a:srgbClr val="FF0000"/>
                </a:solidFill>
              </a:rPr>
              <a:t>Not require a specific distribution</a:t>
            </a:r>
          </a:p>
          <a:p>
            <a:endParaRPr lang="sv-S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v-SE" dirty="0" smtClean="0"/>
              <a:t>H0: The median shannon values are equal between two groups</a:t>
            </a:r>
          </a:p>
          <a:p>
            <a:pPr marL="0" indent="0">
              <a:buNone/>
            </a:pPr>
            <a:r>
              <a:rPr lang="sv-SE" dirty="0" smtClean="0"/>
              <a:t>H1: Not equal.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265831"/>
            <a:ext cx="6728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 Put the values together and rank them based on a increasing order.</a:t>
            </a:r>
          </a:p>
          <a:p>
            <a:r>
              <a:rPr lang="sv-SE" dirty="0" smtClean="0"/>
              <a:t>2. Calculate the rank for each value.</a:t>
            </a:r>
          </a:p>
          <a:p>
            <a:r>
              <a:rPr lang="sv-SE" dirty="0" smtClean="0"/>
              <a:t>3. Calculate the sum of rank for each group (W1 and W2)</a:t>
            </a:r>
          </a:p>
          <a:p>
            <a:r>
              <a:rPr lang="sv-SE" dirty="0" smtClean="0"/>
              <a:t>4. If sample size n1&lt;n2, W=W1; if n1=n2,</a:t>
            </a:r>
            <a:r>
              <a:rPr lang="sv-SE" dirty="0"/>
              <a:t> W</a:t>
            </a:r>
            <a:r>
              <a:rPr lang="sv-SE" dirty="0" smtClean="0"/>
              <a:t>=W1 or W2.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97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538" y="5036901"/>
            <a:ext cx="99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Note: median value of shannon in each group can be used to decide which group is higher or lower.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0" y="1145406"/>
            <a:ext cx="121920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2800" dirty="0" smtClean="0">
              <a:solidFill>
                <a:srgbClr val="FF0000"/>
              </a:solidFill>
            </a:endParaRPr>
          </a:p>
          <a:p>
            <a:r>
              <a:rPr lang="en-GB" sz="2800" dirty="0" err="1">
                <a:solidFill>
                  <a:srgbClr val="FF0000"/>
                </a:solidFill>
              </a:rPr>
              <a:t>w</a:t>
            </a:r>
            <a:r>
              <a:rPr lang="en-GB" sz="2800" dirty="0" err="1" smtClean="0">
                <a:solidFill>
                  <a:srgbClr val="FF0000"/>
                </a:solidFill>
              </a:rPr>
              <a:t>ilcox.test</a:t>
            </a:r>
            <a:r>
              <a:rPr lang="en-GB" sz="2800" dirty="0" smtClean="0">
                <a:solidFill>
                  <a:srgbClr val="FF0000"/>
                </a:solidFill>
              </a:rPr>
              <a:t>(shannon_1,shannon_2</a:t>
            </a:r>
            <a:r>
              <a:rPr lang="en-GB" sz="2800" dirty="0">
                <a:solidFill>
                  <a:srgbClr val="FF0000"/>
                </a:solidFill>
              </a:rPr>
              <a:t>)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635"/>
          <a:stretch/>
        </p:blipFill>
        <p:spPr>
          <a:xfrm>
            <a:off x="928036" y="2591243"/>
            <a:ext cx="8094044" cy="19539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45192" y="3832785"/>
            <a:ext cx="2404260" cy="2867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34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4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Based on the ”phyloseq_object_data_2.Rdata”, is </a:t>
            </a:r>
            <a:r>
              <a:rPr lang="sv-SE" dirty="0"/>
              <a:t>there significant difference of the Shannon values between the </a:t>
            </a:r>
            <a:r>
              <a:rPr lang="sv-SE" dirty="0" smtClean="0"/>
              <a:t>Control-HFD and Contro-Chow groups?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50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19" y="641307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 smtClean="0"/>
              <a:t>Linear correlation vs non linear correlation</a:t>
            </a:r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26" y="1536022"/>
            <a:ext cx="5407464" cy="41224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6469" y="5855873"/>
            <a:ext cx="723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FF0000"/>
                </a:solidFill>
              </a:rPr>
              <a:t>L</a:t>
            </a:r>
            <a:r>
              <a:rPr lang="sv-SE" altLang="zh-CN" sz="2400" dirty="0" smtClean="0">
                <a:solidFill>
                  <a:srgbClr val="FF0000"/>
                </a:solidFill>
              </a:rPr>
              <a:t>inear correlation: the </a:t>
            </a:r>
            <a:r>
              <a:rPr lang="en-US" sz="2400" dirty="0" smtClean="0">
                <a:solidFill>
                  <a:srgbClr val="FF0000"/>
                </a:solidFill>
              </a:rPr>
              <a:t>ratio </a:t>
            </a:r>
            <a:r>
              <a:rPr lang="en-US" sz="2400" dirty="0">
                <a:solidFill>
                  <a:srgbClr val="FF0000"/>
                </a:solidFill>
              </a:rPr>
              <a:t>of change is </a:t>
            </a:r>
            <a:r>
              <a:rPr lang="en-US" sz="2400" dirty="0" smtClean="0">
                <a:solidFill>
                  <a:srgbClr val="FF0000"/>
                </a:solidFill>
              </a:rPr>
              <a:t>constant.</a:t>
            </a:r>
            <a:endParaRPr lang="sv-S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543"/>
            <a:ext cx="10515600" cy="1325563"/>
          </a:xfrm>
        </p:spPr>
        <p:txBody>
          <a:bodyPr/>
          <a:lstStyle/>
          <a:p>
            <a:pPr algn="ctr"/>
            <a:r>
              <a:rPr lang="sv-SE" dirty="0" smtClean="0"/>
              <a:t>Linear correlation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/>
              <a:t>Pearson correlation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v-SE" sz="2800" dirty="0" smtClean="0">
                <a:solidFill>
                  <a:srgbClr val="FF0000"/>
                </a:solidFill>
              </a:rPr>
              <a:t>Normal </a:t>
            </a:r>
            <a:r>
              <a:rPr lang="sv-SE" sz="2800" dirty="0">
                <a:solidFill>
                  <a:srgbClr val="FF0000"/>
                </a:solidFill>
              </a:rPr>
              <a:t>distribution</a:t>
            </a:r>
          </a:p>
          <a:p>
            <a:r>
              <a:rPr lang="sv-SE" sz="3200" dirty="0"/>
              <a:t>Spearman correlation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v-SE" sz="2800" dirty="0">
                <a:solidFill>
                  <a:srgbClr val="FF0000"/>
                </a:solidFill>
              </a:rPr>
              <a:t>No required distribution</a:t>
            </a:r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629" y="3839989"/>
            <a:ext cx="3335698" cy="2615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5643" y="3276804"/>
            <a:ext cx="315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Pearson correlation coefficient</a:t>
            </a:r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" y="4364619"/>
            <a:ext cx="5816899" cy="2190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81040" y="1920047"/>
            <a:ext cx="600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The correlation coefficient is equal to 0.</a:t>
            </a:r>
          </a:p>
          <a:p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Not equal to 0.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716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 smtClean="0"/>
              <a:t>#Spearman correlation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cor.test</a:t>
            </a:r>
            <a:r>
              <a:rPr lang="en-GB" dirty="0">
                <a:solidFill>
                  <a:srgbClr val="FF0000"/>
                </a:solidFill>
              </a:rPr>
              <a:t>(Adiv_DF$Chao1,Adiv_DF$Simpson,method="spearman")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3082" y="5293895"/>
            <a:ext cx="4165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R tips:</a:t>
            </a:r>
          </a:p>
          <a:p>
            <a:r>
              <a:rPr lang="sv-SE" sz="2000" dirty="0" smtClean="0"/>
              <a:t>cor.test(x, y, method=”spearman”)</a:t>
            </a:r>
          </a:p>
          <a:p>
            <a:r>
              <a:rPr lang="sv-SE" sz="2000" dirty="0" smtClean="0"/>
              <a:t>cor.test(x, y, method=”pearson”)</a:t>
            </a:r>
            <a:endParaRPr lang="sv-S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77" y="3460886"/>
            <a:ext cx="5959729" cy="183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04310" y="4147223"/>
            <a:ext cx="2272284" cy="2173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2404077" y="4747185"/>
            <a:ext cx="1215816" cy="546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1475140" y="5687844"/>
            <a:ext cx="428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rgbClr val="FF0000"/>
                </a:solidFill>
              </a:rPr>
              <a:t>Range of rho: -1≤r</a:t>
            </a:r>
            <a:r>
              <a:rPr lang="sv-SE" sz="3200" dirty="0">
                <a:solidFill>
                  <a:srgbClr val="FF0000"/>
                </a:solidFill>
              </a:rPr>
              <a:t> </a:t>
            </a:r>
            <a:r>
              <a:rPr lang="sv-SE" sz="3200" dirty="0" smtClean="0">
                <a:solidFill>
                  <a:srgbClr val="FF0000"/>
                </a:solidFill>
              </a:rPr>
              <a:t>≤1</a:t>
            </a:r>
            <a:endParaRPr lang="sv-S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Alpha diveristy: richness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6846"/>
          </a:xfrm>
        </p:spPr>
        <p:txBody>
          <a:bodyPr/>
          <a:lstStyle/>
          <a:p>
            <a:r>
              <a:rPr lang="sv-SE" dirty="0" smtClean="0">
                <a:solidFill>
                  <a:srgbClr val="FF0000"/>
                </a:solidFill>
              </a:rPr>
              <a:t>Observed species</a:t>
            </a:r>
            <a:r>
              <a:rPr lang="sv-SE" dirty="0" smtClean="0"/>
              <a:t>: how many species are there?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77970"/>
              </p:ext>
            </p:extLst>
          </p:nvPr>
        </p:nvGraphicFramePr>
        <p:xfrm>
          <a:off x="1207795" y="2931735"/>
          <a:ext cx="5004469" cy="3370043"/>
        </p:xfrm>
        <a:graphic>
          <a:graphicData uri="http://schemas.openxmlformats.org/drawingml/2006/table">
            <a:tbl>
              <a:tblPr/>
              <a:tblGrid>
                <a:gridCol w="3254656">
                  <a:extLst>
                    <a:ext uri="{9D8B030D-6E8A-4147-A177-3AD203B41FA5}">
                      <a16:colId xmlns:a16="http://schemas.microsoft.com/office/drawing/2014/main" val="314180597"/>
                    </a:ext>
                  </a:extLst>
                </a:gridCol>
                <a:gridCol w="1749813">
                  <a:extLst>
                    <a:ext uri="{9D8B030D-6E8A-4147-A177-3AD203B41FA5}">
                      <a16:colId xmlns:a16="http://schemas.microsoft.com/office/drawing/2014/main" val="1693452104"/>
                    </a:ext>
                  </a:extLst>
                </a:gridCol>
              </a:tblGrid>
              <a:tr h="55294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</a:p>
                    <a:p>
                      <a:pPr algn="ctr" fontAlgn="b"/>
                      <a:r>
                        <a:rPr lang="sv-SE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(Abundance)</a:t>
                      </a:r>
                      <a:endParaRPr lang="sv-S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54273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__Varibaculum_cambriense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261541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s__Corynebacterium_accolens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362038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s__Rothia_dentocariosa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9238"/>
                  </a:ext>
                </a:extLst>
              </a:tr>
              <a:tr h="60326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s__Propionibacterium_granulosum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64732"/>
                  </a:ext>
                </a:extLst>
              </a:tr>
              <a:tr h="55294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s__Pseudomonas_putida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4682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05773" y="3129699"/>
            <a:ext cx="358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rgbClr val="FF0000"/>
                </a:solidFill>
              </a:rPr>
              <a:t>Observed species?</a:t>
            </a:r>
            <a:endParaRPr lang="sv-SE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9382" y="3714474"/>
            <a:ext cx="3582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dirty="0" smtClean="0">
                <a:solidFill>
                  <a:srgbClr val="FF0000"/>
                </a:solidFill>
              </a:rPr>
              <a:t>3</a:t>
            </a:r>
            <a:endParaRPr lang="sv-S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6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5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Based on </a:t>
            </a:r>
            <a:r>
              <a:rPr lang="sv-SE" dirty="0"/>
              <a:t>the ”</a:t>
            </a:r>
            <a:r>
              <a:rPr lang="sv-SE" dirty="0" smtClean="0"/>
              <a:t>phyloseq_object_data_2.Rdata”, calculate the correlation between shannon and simpson indexes(r and p value)?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458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38561" y="206800"/>
            <a:ext cx="10515600" cy="717125"/>
          </a:xfrm>
        </p:spPr>
        <p:txBody>
          <a:bodyPr/>
          <a:lstStyle/>
          <a:p>
            <a:pPr algn="ctr"/>
            <a:r>
              <a:rPr lang="sv-SE" dirty="0" smtClean="0"/>
              <a:t>Beta diversity</a:t>
            </a:r>
            <a:endParaRPr lang="sv-SE" dirty="0"/>
          </a:p>
        </p:txBody>
      </p:sp>
      <p:sp>
        <p:nvSpPr>
          <p:cNvPr id="2" name="Rectangle 1"/>
          <p:cNvSpPr/>
          <p:nvPr/>
        </p:nvSpPr>
        <p:spPr>
          <a:xfrm>
            <a:off x="139148" y="1421115"/>
            <a:ext cx="11817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Beta-diversity is </a:t>
            </a:r>
            <a:r>
              <a:rPr lang="sv-SE" altLang="zh-CN" sz="2400" dirty="0" smtClean="0">
                <a:solidFill>
                  <a:srgbClr val="333333"/>
                </a:solidFill>
                <a:latin typeface="Helvetica Neue"/>
              </a:rPr>
              <a:t>measurement to characterize </a:t>
            </a:r>
            <a:r>
              <a:rPr lang="en-US" sz="2400" dirty="0" smtClean="0">
                <a:solidFill>
                  <a:srgbClr val="333333"/>
                </a:solidFill>
                <a:latin typeface="Helvetica Neue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diversity between two samples</a:t>
            </a:r>
            <a:r>
              <a:rPr lang="en-US" sz="2400" dirty="0" smtClean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Helvetica Neue"/>
              </a:rPr>
              <a:t>Beta-diversity is measured by distance.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168" y="2864522"/>
            <a:ext cx="1709530" cy="39336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30814" y="3908023"/>
            <a:ext cx="4366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Red</a:t>
            </a:r>
            <a:r>
              <a:rPr lang="sv-SE" altLang="zh-CN" dirty="0" smtClean="0"/>
              <a:t>: samples in group 1</a:t>
            </a:r>
          </a:p>
          <a:p>
            <a:r>
              <a:rPr lang="sv-SE" altLang="zh-CN" dirty="0" smtClean="0"/>
              <a:t>Blue: samples in group 2</a:t>
            </a:r>
          </a:p>
          <a:p>
            <a:r>
              <a:rPr lang="sv-SE" altLang="zh-CN" dirty="0" smtClean="0"/>
              <a:t>X, Y and Z are three different species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50" y="3352783"/>
            <a:ext cx="3269170" cy="27463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131" y="5664922"/>
            <a:ext cx="3806691" cy="499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9355" y="5188226"/>
            <a:ext cx="216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Euclidean distance: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997057" y="354933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dirty="0" smtClean="0"/>
              <a:t>Sample 1</a:t>
            </a:r>
            <a:endParaRPr lang="sv-SE" dirty="0"/>
          </a:p>
        </p:txBody>
      </p:sp>
      <p:sp>
        <p:nvSpPr>
          <p:cNvPr id="23" name="Rectangle 22"/>
          <p:cNvSpPr/>
          <p:nvPr/>
        </p:nvSpPr>
        <p:spPr>
          <a:xfrm>
            <a:off x="963792" y="4603476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dirty="0" smtClean="0"/>
              <a:t>Sample 2</a:t>
            </a:r>
            <a:endParaRPr lang="sv-SE" dirty="0"/>
          </a:p>
        </p:txBody>
      </p:sp>
      <p:sp>
        <p:nvSpPr>
          <p:cNvPr id="24" name="Rectangle 23"/>
          <p:cNvSpPr/>
          <p:nvPr/>
        </p:nvSpPr>
        <p:spPr>
          <a:xfrm>
            <a:off x="948835" y="5729765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dirty="0" smtClean="0"/>
              <a:t>Sample 3</a:t>
            </a:r>
            <a:endParaRPr lang="sv-SE" dirty="0"/>
          </a:p>
        </p:txBody>
      </p:sp>
      <p:sp>
        <p:nvSpPr>
          <p:cNvPr id="10" name="Curved Right Arrow 9"/>
          <p:cNvSpPr/>
          <p:nvPr/>
        </p:nvSpPr>
        <p:spPr>
          <a:xfrm>
            <a:off x="652032" y="3733999"/>
            <a:ext cx="384782" cy="10973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618767" y="4951400"/>
            <a:ext cx="384782" cy="10973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3481062" y="3645748"/>
            <a:ext cx="586409" cy="1995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Beta diversity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91B27-07CE-5244-A005-A8367A2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5521463"/>
            <a:ext cx="27432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/>
          <p:nvPr/>
        </p:nvSpPr>
        <p:spPr>
          <a:xfrm>
            <a:off x="381743" y="2196913"/>
            <a:ext cx="11523696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/>
              <a:t>#</a:t>
            </a:r>
            <a:r>
              <a:rPr lang="en-GB" dirty="0"/>
              <a:t>log10 transformation for the </a:t>
            </a:r>
            <a:r>
              <a:rPr lang="sv-SE" altLang="zh-CN" dirty="0" smtClean="0"/>
              <a:t>abundance</a:t>
            </a:r>
            <a:r>
              <a:rPr lang="en-GB" dirty="0" smtClean="0"/>
              <a:t> </a:t>
            </a:r>
            <a:r>
              <a:rPr lang="en-GB" dirty="0" smtClean="0"/>
              <a:t>data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phyobj_shift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&lt;- microbiome::transform(</a:t>
            </a:r>
            <a:r>
              <a:rPr lang="en-GB" dirty="0" err="1">
                <a:solidFill>
                  <a:srgbClr val="FF0000"/>
                </a:solidFill>
              </a:rPr>
              <a:t>phylo_obj,transform</a:t>
            </a:r>
            <a:r>
              <a:rPr lang="en-GB" dirty="0">
                <a:solidFill>
                  <a:srgbClr val="FF0000"/>
                </a:solidFill>
              </a:rPr>
              <a:t>="log10</a:t>
            </a:r>
            <a:r>
              <a:rPr lang="en-GB" dirty="0" smtClean="0">
                <a:solidFill>
                  <a:srgbClr val="FF0000"/>
                </a:solidFill>
              </a:rPr>
              <a:t>")</a:t>
            </a:r>
          </a:p>
          <a:p>
            <a:endParaRPr lang="en-GB" dirty="0" smtClean="0"/>
          </a:p>
          <a:p>
            <a:r>
              <a:rPr lang="en-GB" dirty="0" smtClean="0"/>
              <a:t>#</a:t>
            </a:r>
            <a:r>
              <a:rPr lang="en-GB" dirty="0"/>
              <a:t>beta diversity based on </a:t>
            </a:r>
            <a:r>
              <a:rPr lang="en-GB" dirty="0" err="1" smtClean="0"/>
              <a:t>euclidean</a:t>
            </a:r>
            <a:r>
              <a:rPr lang="en-GB" dirty="0" smtClean="0"/>
              <a:t> </a:t>
            </a:r>
            <a:r>
              <a:rPr lang="en-GB" dirty="0"/>
              <a:t>distance </a:t>
            </a:r>
            <a:endParaRPr lang="en-GB" dirty="0" smtClean="0"/>
          </a:p>
          <a:p>
            <a:r>
              <a:rPr lang="en-GB" dirty="0" err="1" smtClean="0">
                <a:solidFill>
                  <a:srgbClr val="FF0000"/>
                </a:solidFill>
              </a:rPr>
              <a:t>Betdiv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as.matrix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phyloseq</a:t>
            </a:r>
            <a:r>
              <a:rPr lang="en-GB" dirty="0">
                <a:solidFill>
                  <a:srgbClr val="FF0000"/>
                </a:solidFill>
              </a:rPr>
              <a:t>::distance(</a:t>
            </a:r>
            <a:r>
              <a:rPr lang="en-GB" dirty="0" err="1">
                <a:solidFill>
                  <a:srgbClr val="FF0000"/>
                </a:solidFill>
              </a:rPr>
              <a:t>phyobj_shift</a:t>
            </a:r>
            <a:r>
              <a:rPr lang="en-GB" dirty="0">
                <a:solidFill>
                  <a:srgbClr val="FF0000"/>
                </a:solidFill>
              </a:rPr>
              <a:t>, method="</a:t>
            </a:r>
            <a:r>
              <a:rPr lang="en-GB" dirty="0" err="1">
                <a:solidFill>
                  <a:srgbClr val="FF0000"/>
                </a:solidFill>
              </a:rPr>
              <a:t>euclidean</a:t>
            </a:r>
            <a:r>
              <a:rPr lang="en-GB" dirty="0">
                <a:solidFill>
                  <a:srgbClr val="FF0000"/>
                </a:solidFill>
              </a:rPr>
              <a:t>"))&lt;- microbiome::</a:t>
            </a:r>
            <a:r>
              <a:rPr lang="en-GB" dirty="0" smtClean="0">
                <a:solidFill>
                  <a:srgbClr val="FF0000"/>
                </a:solidFill>
              </a:rPr>
              <a:t>transform(</a:t>
            </a:r>
            <a:r>
              <a:rPr lang="en-GB" dirty="0" err="1" smtClean="0">
                <a:solidFill>
                  <a:srgbClr val="FF0000"/>
                </a:solidFill>
              </a:rPr>
              <a:t>phylo_obj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6949" y="6009733"/>
            <a:ext cx="5972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Beta </a:t>
            </a:r>
            <a:r>
              <a:rPr lang="sv-SE" dirty="0" smtClean="0">
                <a:solidFill>
                  <a:srgbClr val="FF0000"/>
                </a:solidFill>
              </a:rPr>
              <a:t>diversity can be considered as a distance.</a:t>
            </a:r>
          </a:p>
          <a:p>
            <a:r>
              <a:rPr lang="sv-SE" dirty="0" smtClean="0">
                <a:solidFill>
                  <a:srgbClr val="FF0000"/>
                </a:solidFill>
              </a:rPr>
              <a:t>High distance means more difference between two samples.</a:t>
            </a:r>
            <a:endParaRPr lang="sv-SE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38" y="4370783"/>
            <a:ext cx="3683228" cy="1691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72" y="4110692"/>
            <a:ext cx="1606633" cy="1778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490" y="4587041"/>
            <a:ext cx="2049705" cy="122877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961264" y="3611223"/>
            <a:ext cx="729931" cy="42618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917" y="4695674"/>
            <a:ext cx="1845122" cy="2418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56551" y="4156137"/>
            <a:ext cx="296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If we measured  two species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8598969" y="4129033"/>
            <a:ext cx="30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If we measured three species</a:t>
            </a:r>
            <a:endParaRPr lang="sv-S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3059" y="4587041"/>
            <a:ext cx="1451903" cy="12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6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3600" dirty="0" smtClean="0"/>
              <a:t>Compare beta diversity between two or more groups</a:t>
            </a:r>
            <a:br>
              <a:rPr lang="sv-SE" sz="3600" dirty="0" smtClean="0"/>
            </a:br>
            <a:endParaRPr lang="sv-S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33" y="1124625"/>
            <a:ext cx="10746705" cy="188693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sv-SE" dirty="0" smtClean="0"/>
              <a:t>.</a:t>
            </a:r>
          </a:p>
          <a:p>
            <a:r>
              <a:rPr lang="sv-SE" sz="8000" dirty="0"/>
              <a:t>Permutational multivariate analysis of variance (</a:t>
            </a:r>
            <a:r>
              <a:rPr lang="sv-SE" sz="8000" b="1" dirty="0" smtClean="0"/>
              <a:t>PERMANOVA</a:t>
            </a:r>
            <a:r>
              <a:rPr lang="sv-SE" sz="8000" b="1" dirty="0" smtClean="0"/>
              <a:t>)</a:t>
            </a:r>
          </a:p>
          <a:p>
            <a:pPr marL="0" indent="0">
              <a:buNone/>
            </a:pPr>
            <a:endParaRPr lang="sv-SE" sz="8000" dirty="0" smtClean="0"/>
          </a:p>
          <a:p>
            <a:r>
              <a:rPr lang="sv-SE" sz="8000" dirty="0">
                <a:solidFill>
                  <a:srgbClr val="FF0000"/>
                </a:solidFill>
              </a:rPr>
              <a:t> </a:t>
            </a:r>
            <a:r>
              <a:rPr lang="sv-SE" sz="8000" dirty="0" smtClean="0">
                <a:solidFill>
                  <a:srgbClr val="FF0000"/>
                </a:solidFill>
              </a:rPr>
              <a:t>Non-parametric test</a:t>
            </a:r>
          </a:p>
          <a:p>
            <a:r>
              <a:rPr lang="sv-SE" sz="8000" dirty="0" smtClean="0">
                <a:solidFill>
                  <a:srgbClr val="FF0000"/>
                </a:solidFill>
              </a:rPr>
              <a:t> No required distribution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091069"/>
            <a:ext cx="971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H0: The </a:t>
            </a:r>
            <a:r>
              <a:rPr lang="sv-SE" sz="2400" dirty="0" smtClean="0">
                <a:solidFill>
                  <a:srgbClr val="FF0000"/>
                </a:solidFill>
              </a:rPr>
              <a:t>centroids</a:t>
            </a:r>
            <a:r>
              <a:rPr lang="sv-SE" sz="2400" dirty="0" smtClean="0"/>
              <a:t> and </a:t>
            </a:r>
            <a:r>
              <a:rPr lang="sv-SE" sz="2400" dirty="0" smtClean="0">
                <a:solidFill>
                  <a:srgbClr val="FF0000"/>
                </a:solidFill>
              </a:rPr>
              <a:t>dispersion</a:t>
            </a:r>
            <a:r>
              <a:rPr lang="sv-SE" sz="2400" dirty="0" smtClean="0"/>
              <a:t> of the groups are equal.</a:t>
            </a:r>
          </a:p>
          <a:p>
            <a:r>
              <a:rPr lang="sv-SE" sz="2400" dirty="0" smtClean="0"/>
              <a:t>H1: Not equal.</a:t>
            </a:r>
            <a:endParaRPr lang="sv-S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82139" y="5212888"/>
            <a:ext cx="4366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Red</a:t>
            </a:r>
            <a:r>
              <a:rPr lang="sv-SE" altLang="zh-CN" dirty="0" smtClean="0"/>
              <a:t>: samples in group 1</a:t>
            </a:r>
          </a:p>
          <a:p>
            <a:r>
              <a:rPr lang="sv-SE" altLang="zh-CN" dirty="0" smtClean="0"/>
              <a:t>Blue: samples in group 2</a:t>
            </a:r>
          </a:p>
          <a:p>
            <a:r>
              <a:rPr lang="sv-SE" altLang="zh-CN" dirty="0" smtClean="0"/>
              <a:t>X, Y and Z are three different species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96" y="4001578"/>
            <a:ext cx="3082207" cy="25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1046" y="3807511"/>
            <a:ext cx="100756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 smtClean="0"/>
              <a:t>if </a:t>
            </a:r>
            <a:r>
              <a:rPr lang="sv-SE" sz="2800" dirty="0" smtClean="0"/>
              <a:t>the variance between groups is significantly higher than variance within </a:t>
            </a:r>
            <a:r>
              <a:rPr lang="sv-SE" sz="2800" dirty="0" smtClean="0"/>
              <a:t>groups (P&lt;0.05), </a:t>
            </a:r>
            <a:r>
              <a:rPr lang="sv-SE" sz="2800" dirty="0" smtClean="0"/>
              <a:t>there are biological difference between two groups.</a:t>
            </a:r>
            <a:endParaRPr lang="sv-SE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38" y="2102390"/>
            <a:ext cx="3744063" cy="7219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73928" y="1622418"/>
            <a:ext cx="3711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Biological difference between groups 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90882" y="1846022"/>
            <a:ext cx="483046" cy="29145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06899" y="2668150"/>
            <a:ext cx="210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Individual difference</a:t>
            </a:r>
            <a:endParaRPr lang="sv-SE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20847" y="2603717"/>
            <a:ext cx="556086" cy="2490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61" y="2867342"/>
            <a:ext cx="6834428" cy="2434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Aim: test whether there is significant difference of beta diversity between treated and untreated groups</a:t>
            </a:r>
            <a:endParaRPr lang="sv-SE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D918D-29FD-1C4E-8316-0452280C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adonis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Betdiv</a:t>
            </a:r>
            <a:r>
              <a:rPr lang="en-GB" dirty="0">
                <a:solidFill>
                  <a:srgbClr val="FF0000"/>
                </a:solidFill>
              </a:rPr>
              <a:t> ~ Treatment, data=</a:t>
            </a:r>
            <a:r>
              <a:rPr lang="en-GB" dirty="0" err="1">
                <a:solidFill>
                  <a:srgbClr val="FF0000"/>
                </a:solidFill>
              </a:rPr>
              <a:t>SampleData</a:t>
            </a:r>
            <a:r>
              <a:rPr lang="en-GB" dirty="0">
                <a:solidFill>
                  <a:srgbClr val="FF0000"/>
                </a:solidFill>
              </a:rPr>
              <a:t>, permutations=999)</a:t>
            </a:r>
            <a:endParaRPr lang="en-GB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88196" y="4946334"/>
            <a:ext cx="9525" cy="61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7121" y="557686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Closed to 1? Waht does it mean?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457700" y="4548712"/>
            <a:ext cx="6096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27219" y="4962015"/>
            <a:ext cx="1433033" cy="461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37875" y="4052521"/>
            <a:ext cx="41243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P=0.203, &gt;0.05: not significant. No difference</a:t>
            </a:r>
          </a:p>
          <a:p>
            <a:endParaRPr lang="sv-SE" sz="1600" dirty="0" smtClean="0"/>
          </a:p>
          <a:p>
            <a:r>
              <a:rPr lang="sv-SE" sz="1600" dirty="0" smtClean="0"/>
              <a:t>F value 1.308, which is closed to 1</a:t>
            </a:r>
          </a:p>
          <a:p>
            <a:endParaRPr lang="sv-SE" sz="1600" dirty="0" smtClean="0"/>
          </a:p>
          <a:p>
            <a:r>
              <a:rPr lang="sv-SE" sz="1600" dirty="0" smtClean="0"/>
              <a:t>R</a:t>
            </a:r>
            <a:r>
              <a:rPr lang="sv-SE" sz="1600" baseline="30000" dirty="0" smtClean="0"/>
              <a:t>2</a:t>
            </a:r>
            <a:r>
              <a:rPr lang="sv-SE" sz="1600" dirty="0" smtClean="0"/>
              <a:t>=3.02%: Variance between groups only account for 3.02% of total variance, which is very small proportion.</a:t>
            </a:r>
          </a:p>
          <a:p>
            <a:endParaRPr lang="sv-SE" sz="1600" dirty="0" smtClean="0"/>
          </a:p>
          <a:p>
            <a:r>
              <a:rPr lang="sv-SE" sz="1600" dirty="0" smtClean="0"/>
              <a:t>Conclusion: </a:t>
            </a:r>
          </a:p>
          <a:p>
            <a:r>
              <a:rPr lang="sv-SE" sz="1600" dirty="0" smtClean="0"/>
              <a:t>No significant difference of beta diversity between the treated and untreated groups.</a:t>
            </a:r>
            <a:endParaRPr lang="sv-SE" sz="1600" dirty="0"/>
          </a:p>
        </p:txBody>
      </p:sp>
      <p:sp>
        <p:nvSpPr>
          <p:cNvPr id="12" name="Rectangle 11"/>
          <p:cNvSpPr/>
          <p:nvPr/>
        </p:nvSpPr>
        <p:spPr>
          <a:xfrm>
            <a:off x="3741368" y="4548712"/>
            <a:ext cx="642096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5109722" y="4540853"/>
            <a:ext cx="6096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8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6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Based on the ”phyloseq_object_data_2.Rdata</a:t>
            </a:r>
            <a:r>
              <a:rPr lang="sv-SE" dirty="0" smtClean="0"/>
              <a:t>”, calculate the  beta diveristy and test whether beta diverity values are significantly different between groups?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2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256"/>
            <a:ext cx="1051560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Alpha </a:t>
            </a:r>
            <a:r>
              <a:rPr lang="sv-SE" dirty="0" smtClean="0"/>
              <a:t>Diversity: richness</a:t>
            </a:r>
            <a:endParaRPr lang="sv-S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83345"/>
              </p:ext>
            </p:extLst>
          </p:nvPr>
        </p:nvGraphicFramePr>
        <p:xfrm>
          <a:off x="472571" y="3267584"/>
          <a:ext cx="4025014" cy="2769801"/>
        </p:xfrm>
        <a:graphic>
          <a:graphicData uri="http://schemas.openxmlformats.org/drawingml/2006/table">
            <a:tbl>
              <a:tblPr/>
              <a:tblGrid>
                <a:gridCol w="1939515">
                  <a:extLst>
                    <a:ext uri="{9D8B030D-6E8A-4147-A177-3AD203B41FA5}">
                      <a16:colId xmlns:a16="http://schemas.microsoft.com/office/drawing/2014/main" val="314180597"/>
                    </a:ext>
                  </a:extLst>
                </a:gridCol>
                <a:gridCol w="1149412">
                  <a:extLst>
                    <a:ext uri="{9D8B030D-6E8A-4147-A177-3AD203B41FA5}">
                      <a16:colId xmlns:a16="http://schemas.microsoft.com/office/drawing/2014/main" val="1693452104"/>
                    </a:ext>
                  </a:extLst>
                </a:gridCol>
                <a:gridCol w="936087">
                  <a:extLst>
                    <a:ext uri="{9D8B030D-6E8A-4147-A177-3AD203B41FA5}">
                      <a16:colId xmlns:a16="http://schemas.microsoft.com/office/drawing/2014/main" val="915644796"/>
                    </a:ext>
                  </a:extLst>
                </a:gridCol>
              </a:tblGrid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(Abu)</a:t>
                      </a:r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 (Abu)</a:t>
                      </a:r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54273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__Varibaculum_cambriense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261541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s__Corynebacterium_accolens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362038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s__Rothia_dentocariosa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9238"/>
                  </a:ext>
                </a:extLst>
              </a:tr>
              <a:tr h="49612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s__Propionibacterium_granulosum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64732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s__Pseudomonas_putida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468246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6767" y="1091640"/>
            <a:ext cx="2466276" cy="566846"/>
          </a:xfrm>
        </p:spPr>
        <p:txBody>
          <a:bodyPr/>
          <a:lstStyle/>
          <a:p>
            <a:r>
              <a:rPr lang="sv-SE" dirty="0" smtClean="0">
                <a:solidFill>
                  <a:srgbClr val="FF0000"/>
                </a:solidFill>
              </a:rPr>
              <a:t>Chao1 index</a:t>
            </a:r>
            <a:r>
              <a:rPr lang="sv-SE" dirty="0" smtClean="0"/>
              <a:t>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147664"/>
            <a:ext cx="10462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Ref: </a:t>
            </a:r>
            <a:r>
              <a:rPr lang="en-US" dirty="0"/>
              <a:t>Chao A . </a:t>
            </a:r>
            <a:r>
              <a:rPr lang="en-US" dirty="0" err="1"/>
              <a:t>Nonparametricestimation</a:t>
            </a:r>
            <a:r>
              <a:rPr lang="en-US" dirty="0"/>
              <a:t> of the number of classes in a population[J]. Scandinavian Journal of Statistics, 1984, 11: 265-270.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94092" y="976744"/>
            <a:ext cx="581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</a:t>
            </a:r>
            <a:r>
              <a:rPr lang="sv-SE" baseline="-25000" dirty="0" smtClean="0"/>
              <a:t>1</a:t>
            </a:r>
            <a:r>
              <a:rPr lang="sv-SE" dirty="0" smtClean="0"/>
              <a:t>: the number of species with abundance = 1</a:t>
            </a:r>
          </a:p>
          <a:p>
            <a:r>
              <a:rPr lang="sv-SE" dirty="0" smtClean="0"/>
              <a:t>n</a:t>
            </a:r>
            <a:r>
              <a:rPr lang="sv-SE" baseline="-25000" dirty="0" smtClean="0"/>
              <a:t>2</a:t>
            </a:r>
            <a:r>
              <a:rPr lang="sv-SE" dirty="0" smtClean="0"/>
              <a:t>: </a:t>
            </a:r>
            <a:r>
              <a:rPr lang="sv-SE" dirty="0"/>
              <a:t>the number of species with abundance</a:t>
            </a:r>
            <a:r>
              <a:rPr lang="sv-SE" dirty="0" smtClean="0"/>
              <a:t> = 2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472571" y="2560896"/>
            <a:ext cx="1070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Note: Chao1 estimator is particularly useful for estimating the richness of samples with low-abandance species.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12080" y="3920490"/>
            <a:ext cx="673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FF0000"/>
                </a:solidFill>
              </a:rPr>
              <a:t>Calculate the Chao1 value for sample 1 and 2?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2080" y="4562881"/>
            <a:ext cx="673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FF0000"/>
                </a:solidFill>
              </a:rPr>
              <a:t>Sample 1: Chao1=4+2</a:t>
            </a:r>
            <a:r>
              <a:rPr lang="sv-SE" sz="2400" dirty="0">
                <a:solidFill>
                  <a:srgbClr val="FF0000"/>
                </a:solidFill>
              </a:rPr>
              <a:t>* </a:t>
            </a:r>
            <a:r>
              <a:rPr lang="sv-SE" sz="2400" dirty="0" smtClean="0">
                <a:solidFill>
                  <a:srgbClr val="FF0000"/>
                </a:solidFill>
              </a:rPr>
              <a:t>(2-1)/2*(1+1)=4.5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2080" y="5166882"/>
            <a:ext cx="673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FF0000"/>
                </a:solidFill>
              </a:rPr>
              <a:t>Sample 2: Chao1=5+3</a:t>
            </a:r>
            <a:r>
              <a:rPr lang="sv-SE" sz="2400" dirty="0">
                <a:solidFill>
                  <a:srgbClr val="FF0000"/>
                </a:solidFill>
              </a:rPr>
              <a:t>* </a:t>
            </a:r>
            <a:r>
              <a:rPr lang="sv-SE" sz="2400" dirty="0" smtClean="0">
                <a:solidFill>
                  <a:srgbClr val="FF0000"/>
                </a:solidFill>
              </a:rPr>
              <a:t>(3-1)/2*(0+1)=8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16" y="1031357"/>
            <a:ext cx="3731286" cy="61271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571999" y="1031357"/>
            <a:ext cx="433137" cy="6271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flipH="1">
            <a:off x="4571999" y="1658486"/>
            <a:ext cx="216569" cy="31890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8531" y="1038369"/>
            <a:ext cx="1143741" cy="6271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>
            <a:off x="5760402" y="1665498"/>
            <a:ext cx="308928" cy="3118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78493" y="1930632"/>
            <a:ext cx="19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The observed number of species </a:t>
            </a:r>
            <a:endParaRPr lang="sv-SE" dirty="0"/>
          </a:p>
        </p:txBody>
      </p:sp>
      <p:sp>
        <p:nvSpPr>
          <p:cNvPr id="34" name="TextBox 33"/>
          <p:cNvSpPr txBox="1"/>
          <p:nvPr/>
        </p:nvSpPr>
        <p:spPr>
          <a:xfrm>
            <a:off x="5329837" y="1978949"/>
            <a:ext cx="562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Estimated number of unobserved species, which is esimated by </a:t>
            </a:r>
            <a:r>
              <a:rPr lang="sv-SE" dirty="0" smtClean="0">
                <a:solidFill>
                  <a:srgbClr val="FF0000"/>
                </a:solidFill>
              </a:rPr>
              <a:t>rare species (abundance=1 or 2).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34" y="801444"/>
            <a:ext cx="6774711" cy="149725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174256"/>
            <a:ext cx="10515600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smtClean="0"/>
              <a:t>Alpha Diversity: richness</a:t>
            </a:r>
            <a:endParaRPr lang="sv-SE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3630" y="1315523"/>
            <a:ext cx="2466276" cy="566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>
                <a:solidFill>
                  <a:srgbClr val="FF0000"/>
                </a:solidFill>
              </a:rPr>
              <a:t>ACE index: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16700" y="1003300"/>
            <a:ext cx="2133600" cy="11386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7683500" y="2141955"/>
            <a:ext cx="254000" cy="5123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6461" y="2622859"/>
            <a:ext cx="233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observed number of abundant species with </a:t>
            </a:r>
            <a:r>
              <a:rPr lang="sv-SE" dirty="0" smtClean="0">
                <a:solidFill>
                  <a:srgbClr val="FF0000"/>
                </a:solidFill>
              </a:rPr>
              <a:t>abundance&gt;10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6965" y="2622859"/>
            <a:ext cx="253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</a:t>
            </a:r>
            <a:r>
              <a:rPr lang="sv-SE" altLang="zh-CN" dirty="0" smtClean="0"/>
              <a:t>he estimated </a:t>
            </a:r>
            <a:r>
              <a:rPr lang="sv-SE" dirty="0" smtClean="0"/>
              <a:t>number of rare species with </a:t>
            </a:r>
            <a:r>
              <a:rPr lang="sv-SE" dirty="0" smtClean="0">
                <a:solidFill>
                  <a:srgbClr val="FF0000"/>
                </a:solidFill>
              </a:rPr>
              <a:t>2&lt;=abundance&lt;=10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56200" y="1003300"/>
            <a:ext cx="1143000" cy="11386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 flipH="1">
            <a:off x="5683108" y="2141955"/>
            <a:ext cx="44592" cy="5123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66706" y="1003300"/>
            <a:ext cx="1103602" cy="11386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4127500" y="2141955"/>
            <a:ext cx="191007" cy="5123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20979" y="2622859"/>
            <a:ext cx="233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</a:t>
            </a:r>
            <a:r>
              <a:rPr lang="sv-SE" altLang="zh-CN" dirty="0" smtClean="0"/>
              <a:t>he estimated </a:t>
            </a:r>
            <a:r>
              <a:rPr lang="sv-SE" dirty="0" smtClean="0"/>
              <a:t>number of rare species with </a:t>
            </a:r>
            <a:r>
              <a:rPr lang="sv-SE" dirty="0" smtClean="0">
                <a:solidFill>
                  <a:srgbClr val="FF0000"/>
                </a:solidFill>
              </a:rPr>
              <a:t>abundance=1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68900" y="4292700"/>
            <a:ext cx="674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</a:t>
            </a:r>
            <a:r>
              <a:rPr lang="sv-SE" baseline="-25000" dirty="0" smtClean="0"/>
              <a:t>abund</a:t>
            </a:r>
            <a:r>
              <a:rPr lang="sv-SE" dirty="0" smtClean="0"/>
              <a:t>: the observed number of abundant species (</a:t>
            </a:r>
            <a:r>
              <a:rPr lang="sv-SE" dirty="0"/>
              <a:t>abundance</a:t>
            </a:r>
            <a:r>
              <a:rPr lang="sv-SE" dirty="0" smtClean="0"/>
              <a:t>&gt;10).</a:t>
            </a:r>
          </a:p>
          <a:p>
            <a:r>
              <a:rPr lang="sv-SE" dirty="0" smtClean="0"/>
              <a:t>S</a:t>
            </a:r>
            <a:r>
              <a:rPr lang="sv-SE" baseline="-25000" dirty="0"/>
              <a:t>rare</a:t>
            </a:r>
            <a:r>
              <a:rPr lang="sv-SE" dirty="0" smtClean="0"/>
              <a:t>:  the observed number of rare species (</a:t>
            </a:r>
            <a:r>
              <a:rPr lang="sv-SE" dirty="0"/>
              <a:t>abundance</a:t>
            </a:r>
            <a:r>
              <a:rPr lang="sv-SE" dirty="0" smtClean="0"/>
              <a:t>≤10).</a:t>
            </a:r>
          </a:p>
          <a:p>
            <a:r>
              <a:rPr lang="sv-SE" dirty="0" smtClean="0"/>
              <a:t>F</a:t>
            </a:r>
            <a:r>
              <a:rPr lang="sv-SE" baseline="-25000" dirty="0" smtClean="0"/>
              <a:t>i</a:t>
            </a:r>
            <a:r>
              <a:rPr lang="sv-SE" dirty="0" smtClean="0"/>
              <a:t>: the number of species with </a:t>
            </a:r>
            <a:r>
              <a:rPr lang="sv-SE" dirty="0"/>
              <a:t>abundance</a:t>
            </a:r>
            <a:r>
              <a:rPr lang="sv-SE" dirty="0" smtClean="0"/>
              <a:t>=i. T</a:t>
            </a:r>
            <a:r>
              <a:rPr lang="sv-SE" altLang="zh-CN" dirty="0" smtClean="0"/>
              <a:t>hus, </a:t>
            </a:r>
            <a:r>
              <a:rPr lang="sv-SE" dirty="0" smtClean="0"/>
              <a:t>F</a:t>
            </a:r>
            <a:r>
              <a:rPr lang="sv-SE" baseline="-25000" dirty="0" smtClean="0"/>
              <a:t>1</a:t>
            </a:r>
            <a:r>
              <a:rPr lang="sv-SE" dirty="0"/>
              <a:t> </a:t>
            </a:r>
            <a:r>
              <a:rPr lang="sv-SE" dirty="0" smtClean="0"/>
              <a:t>is the number of species with </a:t>
            </a:r>
            <a:r>
              <a:rPr lang="sv-SE" dirty="0"/>
              <a:t>abundance</a:t>
            </a:r>
            <a:r>
              <a:rPr lang="sv-SE" dirty="0" smtClean="0"/>
              <a:t>=1.</a:t>
            </a:r>
          </a:p>
          <a:p>
            <a:r>
              <a:rPr lang="sv-SE" dirty="0" smtClean="0"/>
              <a:t>C</a:t>
            </a:r>
            <a:r>
              <a:rPr lang="sv-SE" baseline="-25000" dirty="0"/>
              <a:t>ACE</a:t>
            </a:r>
            <a:r>
              <a:rPr lang="sv-SE" dirty="0" smtClean="0"/>
              <a:t>: abundance coverage (proportion) for the species with 2</a:t>
            </a:r>
            <a:r>
              <a:rPr lang="sv-SE" dirty="0"/>
              <a:t> ≤ abundance</a:t>
            </a:r>
            <a:r>
              <a:rPr lang="sv-SE" dirty="0" smtClean="0"/>
              <a:t> </a:t>
            </a:r>
            <a:r>
              <a:rPr lang="sv-SE" dirty="0"/>
              <a:t>≤ </a:t>
            </a:r>
            <a:r>
              <a:rPr lang="sv-SE" dirty="0" smtClean="0"/>
              <a:t>10.</a:t>
            </a:r>
          </a:p>
          <a:p>
            <a:r>
              <a:rPr lang="sv-SE" dirty="0" smtClean="0"/>
              <a:t>N</a:t>
            </a:r>
            <a:r>
              <a:rPr lang="sv-SE" baseline="-25000" dirty="0" smtClean="0"/>
              <a:t>rare</a:t>
            </a:r>
            <a:r>
              <a:rPr lang="sv-SE" dirty="0" smtClean="0"/>
              <a:t>: total abundance for rare species</a:t>
            </a:r>
          </a:p>
          <a:p>
            <a:endParaRPr lang="sv-SE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90" y="4292701"/>
            <a:ext cx="4687631" cy="210809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16260" y="1860534"/>
            <a:ext cx="2034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Abundance-based </a:t>
            </a:r>
            <a:endParaRPr lang="en-US" dirty="0" smtClean="0"/>
          </a:p>
          <a:p>
            <a:r>
              <a:rPr lang="en-US" dirty="0" smtClean="0"/>
              <a:t>coverage estimator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16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53818"/>
              </p:ext>
            </p:extLst>
          </p:nvPr>
        </p:nvGraphicFramePr>
        <p:xfrm>
          <a:off x="586339" y="3344437"/>
          <a:ext cx="3596935" cy="3224537"/>
        </p:xfrm>
        <a:graphic>
          <a:graphicData uri="http://schemas.openxmlformats.org/drawingml/2006/table">
            <a:tbl>
              <a:tblPr/>
              <a:tblGrid>
                <a:gridCol w="2258489">
                  <a:extLst>
                    <a:ext uri="{9D8B030D-6E8A-4147-A177-3AD203B41FA5}">
                      <a16:colId xmlns:a16="http://schemas.microsoft.com/office/drawing/2014/main" val="628631134"/>
                    </a:ext>
                  </a:extLst>
                </a:gridCol>
                <a:gridCol w="1338446">
                  <a:extLst>
                    <a:ext uri="{9D8B030D-6E8A-4147-A177-3AD203B41FA5}">
                      <a16:colId xmlns:a16="http://schemas.microsoft.com/office/drawing/2014/main" val="4013536800"/>
                    </a:ext>
                  </a:extLst>
                </a:gridCol>
              </a:tblGrid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</a:p>
                    <a:p>
                      <a:pPr algn="ctr" fontAlgn="b"/>
                      <a:r>
                        <a:rPr lang="sv-SE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(Abu)</a:t>
                      </a:r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94803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__Varibaculum_cambriense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812890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s__Corynebacterium_accolens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842236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s__Rothia_dentocariosa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55980"/>
                  </a:ext>
                </a:extLst>
              </a:tr>
              <a:tr h="49612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s__Propionibacterium_granulosum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952231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s__Pseudomonas_putida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80777"/>
                  </a:ext>
                </a:extLst>
              </a:tr>
              <a:tr h="45473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s__Ureaplasma_parvum</a:t>
                      </a:r>
                      <a:endParaRPr lang="sv-SE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414890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38200" y="174256"/>
            <a:ext cx="10515600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smtClean="0"/>
              <a:t>Alpha Diversity: richness</a:t>
            </a:r>
            <a:endParaRPr lang="sv-S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36" y="940971"/>
            <a:ext cx="3736192" cy="82572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16767" y="1091640"/>
            <a:ext cx="2466276" cy="566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ACE index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36" y="1641513"/>
            <a:ext cx="3346622" cy="150502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05379" y="3418600"/>
            <a:ext cx="537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abund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rare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10624" r="10609" b="84791"/>
          <a:stretch/>
        </p:blipFill>
        <p:spPr>
          <a:xfrm>
            <a:off x="4864100" y="4293943"/>
            <a:ext cx="6489700" cy="385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l="297" t="14707" r="66562" b="58211"/>
          <a:stretch/>
        </p:blipFill>
        <p:spPr>
          <a:xfrm>
            <a:off x="4864100" y="4707880"/>
            <a:ext cx="273050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64099" y="5438026"/>
                <a:ext cx="6118325" cy="398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sv-SE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𝐴𝐶𝐸</m:t>
                        </m:r>
                      </m:sub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sz="1600" dirty="0" smtClean="0"/>
                  <a:t>=max[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4∗(1∗</m:t>
                        </m:r>
                        <m:d>
                          <m:d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1−1</m:t>
                            </m:r>
                          </m:e>
                        </m:d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∗3+2∗</m:t>
                        </m:r>
                        <m:d>
                          <m:d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e>
                        </m:d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∗1+0)</m:t>
                        </m:r>
                      </m:num>
                      <m:den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0.4∗5∗(5−1)</m:t>
                        </m:r>
                      </m:den>
                    </m:f>
                    <m:r>
                      <a:rPr lang="sv-SE" sz="16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v-SE" sz="1600" dirty="0" smtClean="0"/>
                  <a:t>1, 0] = 0</a:t>
                </a:r>
                <a:endParaRPr lang="sv-SE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099" y="5438026"/>
                <a:ext cx="6118325" cy="398635"/>
              </a:xfrm>
              <a:prstGeom prst="rect">
                <a:avLst/>
              </a:prstGeom>
              <a:blipFill>
                <a:blip r:embed="rId6"/>
                <a:stretch>
                  <a:fillRect l="-1195" b="-1846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64099" y="5956480"/>
                <a:ext cx="2325252" cy="3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𝐴𝐶𝐸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=2+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+0=1</m:t>
                    </m:r>
                  </m:oMath>
                </a14:m>
                <a:r>
                  <a:rPr lang="sv-SE" dirty="0" smtClean="0"/>
                  <a:t>2</a:t>
                </a:r>
                <a:endParaRPr lang="sv-SE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099" y="5956480"/>
                <a:ext cx="2325252" cy="392287"/>
              </a:xfrm>
              <a:prstGeom prst="rect">
                <a:avLst/>
              </a:prstGeom>
              <a:blipFill>
                <a:blip r:embed="rId7"/>
                <a:stretch>
                  <a:fillRect l="-3675" t="-4688" r="-5249" b="-2343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774398" y="6410939"/>
            <a:ext cx="424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When is the ACE value </a:t>
            </a:r>
            <a:r>
              <a:rPr lang="sv-SE" dirty="0">
                <a:solidFill>
                  <a:srgbClr val="FF0000"/>
                </a:solidFill>
              </a:rPr>
              <a:t>not available?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2328" y="1066819"/>
            <a:ext cx="6384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</a:t>
            </a:r>
            <a:r>
              <a:rPr lang="sv-SE" baseline="-25000" dirty="0" smtClean="0"/>
              <a:t>abund</a:t>
            </a:r>
            <a:r>
              <a:rPr lang="sv-SE" dirty="0" smtClean="0"/>
              <a:t>: the number of abundant species (</a:t>
            </a:r>
            <a:r>
              <a:rPr lang="sv-SE" dirty="0"/>
              <a:t>abundance</a:t>
            </a:r>
            <a:r>
              <a:rPr lang="sv-SE" dirty="0" smtClean="0"/>
              <a:t>&gt;10).</a:t>
            </a:r>
          </a:p>
          <a:p>
            <a:r>
              <a:rPr lang="sv-SE" dirty="0" smtClean="0"/>
              <a:t>S</a:t>
            </a:r>
            <a:r>
              <a:rPr lang="sv-SE" baseline="-25000" dirty="0"/>
              <a:t>rare</a:t>
            </a:r>
            <a:r>
              <a:rPr lang="sv-SE" dirty="0" smtClean="0"/>
              <a:t>:  the number of rare species (</a:t>
            </a:r>
            <a:r>
              <a:rPr lang="sv-SE" dirty="0"/>
              <a:t>abundance</a:t>
            </a:r>
            <a:r>
              <a:rPr lang="sv-SE" dirty="0" smtClean="0"/>
              <a:t>≤10).</a:t>
            </a:r>
          </a:p>
          <a:p>
            <a:r>
              <a:rPr lang="sv-SE" dirty="0" smtClean="0"/>
              <a:t>F</a:t>
            </a:r>
            <a:r>
              <a:rPr lang="sv-SE" baseline="-25000" dirty="0" smtClean="0"/>
              <a:t>i</a:t>
            </a:r>
            <a:r>
              <a:rPr lang="sv-SE" dirty="0" smtClean="0"/>
              <a:t>: the number of species with </a:t>
            </a:r>
            <a:r>
              <a:rPr lang="sv-SE" dirty="0"/>
              <a:t>abundance</a:t>
            </a:r>
            <a:r>
              <a:rPr lang="sv-SE" dirty="0" smtClean="0"/>
              <a:t>=i. T</a:t>
            </a:r>
            <a:r>
              <a:rPr lang="sv-SE" altLang="zh-CN" dirty="0" smtClean="0"/>
              <a:t>hus, </a:t>
            </a:r>
            <a:r>
              <a:rPr lang="sv-SE" dirty="0" smtClean="0"/>
              <a:t>F</a:t>
            </a:r>
            <a:r>
              <a:rPr lang="sv-SE" baseline="-25000" dirty="0" smtClean="0"/>
              <a:t>1</a:t>
            </a:r>
            <a:r>
              <a:rPr lang="sv-SE" dirty="0"/>
              <a:t> </a:t>
            </a:r>
            <a:r>
              <a:rPr lang="sv-SE" dirty="0" smtClean="0"/>
              <a:t>is the number of species with </a:t>
            </a:r>
            <a:r>
              <a:rPr lang="sv-SE" dirty="0"/>
              <a:t>abundance</a:t>
            </a:r>
            <a:r>
              <a:rPr lang="sv-SE" dirty="0" smtClean="0"/>
              <a:t>=1.</a:t>
            </a:r>
          </a:p>
          <a:p>
            <a:r>
              <a:rPr lang="sv-SE" dirty="0" smtClean="0"/>
              <a:t>C</a:t>
            </a:r>
            <a:r>
              <a:rPr lang="sv-SE" baseline="-25000" dirty="0"/>
              <a:t>ACE</a:t>
            </a:r>
            <a:r>
              <a:rPr lang="sv-SE" dirty="0" smtClean="0"/>
              <a:t>: abundance coverage for the species with 2</a:t>
            </a:r>
            <a:r>
              <a:rPr lang="sv-SE" dirty="0"/>
              <a:t> ≤ abundance</a:t>
            </a:r>
            <a:r>
              <a:rPr lang="sv-SE" dirty="0" smtClean="0"/>
              <a:t> </a:t>
            </a:r>
            <a:r>
              <a:rPr lang="sv-SE" dirty="0"/>
              <a:t>≤ </a:t>
            </a:r>
            <a:r>
              <a:rPr lang="sv-SE" dirty="0" smtClean="0"/>
              <a:t>10.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092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Chao1 vs ACE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Higher Chao1 and ACE values indicate higher diversity.</a:t>
                </a:r>
              </a:p>
              <a:p>
                <a:r>
                  <a:rPr lang="sv-SE" dirty="0"/>
                  <a:t>Chao1 and ACE estimate the unobserved species based on the rare species.</a:t>
                </a:r>
                <a:r>
                  <a:rPr lang="sv-SE" dirty="0" smtClean="0"/>
                  <a:t>Both indexes are sensitive to the rare species.</a:t>
                </a:r>
              </a:p>
              <a:p>
                <a:r>
                  <a:rPr lang="sv-SE" dirty="0" smtClean="0"/>
                  <a:t>Chao1 only considers the rare species with abundance=1 or 2 while ACE considers the rare species abundance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sv-SE" dirty="0" smtClean="0"/>
                  <a:t>10. Thus, ACE is more accurate and reliable than Chao1.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2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93" y="1642365"/>
            <a:ext cx="8832727" cy="2423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94" y="2536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 studio cloud (Method 1)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154004" y="2854263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9709" y="1903143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7437" y="3141267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3</a:t>
            </a:r>
            <a:endParaRPr lang="sv-SE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34" y="4787065"/>
            <a:ext cx="3867349" cy="15939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1894" y="6011665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4</a:t>
            </a:r>
            <a:endParaRPr lang="sv-SE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974" y="4426774"/>
            <a:ext cx="3452828" cy="24056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10802" y="6196331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5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85909" y="5288594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6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</TotalTime>
  <Words>2112</Words>
  <Application>Microsoft Office PowerPoint</Application>
  <PresentationFormat>Widescreen</PresentationFormat>
  <Paragraphs>388</Paragraphs>
  <Slides>46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等线</vt:lpstr>
      <vt:lpstr>等线 Light</vt:lpstr>
      <vt:lpstr>Helvetica Neue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Metagenomics statistical analysis </vt:lpstr>
      <vt:lpstr>Contents</vt:lpstr>
      <vt:lpstr>Alpha Diversity</vt:lpstr>
      <vt:lpstr>Alpha diveristy: richness</vt:lpstr>
      <vt:lpstr>Alpha Diversity: richness</vt:lpstr>
      <vt:lpstr>PowerPoint Presentation</vt:lpstr>
      <vt:lpstr>PowerPoint Presentation</vt:lpstr>
      <vt:lpstr>Chao1 vs ACE</vt:lpstr>
      <vt:lpstr>R studio cloud (Method 1)</vt:lpstr>
      <vt:lpstr>PowerPoint Presentation</vt:lpstr>
      <vt:lpstr>R studio cloud (Method 2)</vt:lpstr>
      <vt:lpstr>PowerPoint Presentation</vt:lpstr>
      <vt:lpstr>PowerPoint Presentation</vt:lpstr>
      <vt:lpstr>PowerPoint Presentation</vt:lpstr>
      <vt:lpstr>Load Rdata file</vt:lpstr>
      <vt:lpstr>Extract data from phyloseq object</vt:lpstr>
      <vt:lpstr>PowerPoint Presentation</vt:lpstr>
      <vt:lpstr>Alpha diversity: richness</vt:lpstr>
      <vt:lpstr>Task 1</vt:lpstr>
      <vt:lpstr>Break</vt:lpstr>
      <vt:lpstr>Alpha diversity: richness and evenness</vt:lpstr>
      <vt:lpstr>Alpha diversity: richness and evenness</vt:lpstr>
      <vt:lpstr>Be careful the formula of Simpson and InvSimpson in different packages!</vt:lpstr>
      <vt:lpstr>PowerPoint Presentation</vt:lpstr>
      <vt:lpstr>PowerPoint Presentation</vt:lpstr>
      <vt:lpstr>Task 2</vt:lpstr>
      <vt:lpstr>Break</vt:lpstr>
      <vt:lpstr>Statistical Test</vt:lpstr>
      <vt:lpstr>Normal distribution test</vt:lpstr>
      <vt:lpstr>Task 3</vt:lpstr>
      <vt:lpstr>Difference analysis</vt:lpstr>
      <vt:lpstr>Unpaired student’s t test</vt:lpstr>
      <vt:lpstr>PowerPoint Presentation</vt:lpstr>
      <vt:lpstr>Wilcoxon rank sum test</vt:lpstr>
      <vt:lpstr>PowerPoint Presentation</vt:lpstr>
      <vt:lpstr>Task 4</vt:lpstr>
      <vt:lpstr>Linear correlation vs non linear correlation</vt:lpstr>
      <vt:lpstr>Linear correlation</vt:lpstr>
      <vt:lpstr>PowerPoint Presentation</vt:lpstr>
      <vt:lpstr>Task 5</vt:lpstr>
      <vt:lpstr>Beta diversity</vt:lpstr>
      <vt:lpstr>Beta diversity</vt:lpstr>
      <vt:lpstr>Compare beta diversity between two or more groups </vt:lpstr>
      <vt:lpstr>PowerPoint Presentation</vt:lpstr>
      <vt:lpstr>Aim: test whether there is significant difference of beta diversity between treated and untreated groups</vt:lpstr>
      <vt:lpstr>Task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the path of your data in mac</dc:title>
  <dc:creator>xiangyu.li</dc:creator>
  <cp:lastModifiedBy>xiangyu.li</cp:lastModifiedBy>
  <cp:revision>320</cp:revision>
  <dcterms:created xsi:type="dcterms:W3CDTF">2020-10-27T19:32:52Z</dcterms:created>
  <dcterms:modified xsi:type="dcterms:W3CDTF">2021-10-27T07:05:51Z</dcterms:modified>
</cp:coreProperties>
</file>