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955" r:id="rId2"/>
    <p:sldId id="985" r:id="rId3"/>
    <p:sldId id="984" r:id="rId4"/>
    <p:sldId id="987" r:id="rId5"/>
    <p:sldId id="959" r:id="rId6"/>
    <p:sldId id="262" r:id="rId7"/>
    <p:sldId id="1013" r:id="rId8"/>
    <p:sldId id="274" r:id="rId9"/>
    <p:sldId id="968" r:id="rId10"/>
    <p:sldId id="969" r:id="rId11"/>
    <p:sldId id="970" r:id="rId12"/>
    <p:sldId id="971" r:id="rId13"/>
    <p:sldId id="275" r:id="rId14"/>
    <p:sldId id="259" r:id="rId15"/>
    <p:sldId id="973" r:id="rId16"/>
    <p:sldId id="276" r:id="rId17"/>
    <p:sldId id="260" r:id="rId18"/>
    <p:sldId id="974" r:id="rId19"/>
    <p:sldId id="975" r:id="rId20"/>
    <p:sldId id="972" r:id="rId21"/>
    <p:sldId id="280" r:id="rId22"/>
    <p:sldId id="1014" r:id="rId23"/>
    <p:sldId id="991" r:id="rId24"/>
    <p:sldId id="989" r:id="rId25"/>
    <p:sldId id="990" r:id="rId26"/>
    <p:sldId id="993" r:id="rId27"/>
    <p:sldId id="992" r:id="rId28"/>
    <p:sldId id="1003" r:id="rId29"/>
    <p:sldId id="994" r:id="rId30"/>
    <p:sldId id="995" r:id="rId31"/>
    <p:sldId id="1000" r:id="rId32"/>
    <p:sldId id="996" r:id="rId33"/>
    <p:sldId id="997" r:id="rId34"/>
    <p:sldId id="1001" r:id="rId35"/>
    <p:sldId id="1002" r:id="rId36"/>
    <p:sldId id="1011" r:id="rId37"/>
    <p:sldId id="999" r:id="rId38"/>
    <p:sldId id="998" r:id="rId39"/>
    <p:sldId id="1012" r:id="rId40"/>
    <p:sldId id="1004" r:id="rId41"/>
    <p:sldId id="1005" r:id="rId42"/>
    <p:sldId id="1006" r:id="rId43"/>
    <p:sldId id="1007" r:id="rId44"/>
    <p:sldId id="1008" r:id="rId45"/>
    <p:sldId id="1009" r:id="rId46"/>
    <p:sldId id="1010" r:id="rId47"/>
    <p:sldId id="988" r:id="rId4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9"/>
    <p:restoredTop sz="79294"/>
  </p:normalViewPr>
  <p:slideViewPr>
    <p:cSldViewPr snapToGrid="0" snapToObjects="1">
      <p:cViewPr varScale="1">
        <p:scale>
          <a:sx n="85" d="100"/>
          <a:sy n="85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D32B-9331-EC4F-B2E1-61EC69A1CD25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BC7D-E604-8941-A1B1-80E5D5439DC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714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vgen.github.io/metagenomic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ulab.ucf.edu/research/projects/metagenomics/introduction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https://envgen.github.io/metagenomics.html</a:t>
            </a:r>
            <a:endParaRPr lang="en-GB" dirty="0"/>
          </a:p>
          <a:p>
            <a:r>
              <a:rPr lang="en-GB" dirty="0">
                <a:hlinkClick r:id="rId4"/>
              </a:rPr>
              <a:t>http://hulab.ucf.edu/research/projects/metagenomics/introduction.html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0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611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1803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218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wget https://github.com/biobakery/biobakery/raw/master/demos/biobakery_demos/data/metaphlan3/input/SRS014464-Anterior_nares.fasta.gz</a:t>
            </a:r>
          </a:p>
          <a:p>
            <a:r>
              <a:rPr lang="en-SE" dirty="0"/>
              <a:t>wget https://github.com/biobakery/biobakery/raw/master/demos/biobakery_demos/data/metaphlan3/input/SRS014470-Tongue_dorsum.fasta.gz</a:t>
            </a:r>
          </a:p>
          <a:p>
            <a:r>
              <a:rPr lang="en-SE" dirty="0"/>
              <a:t>wget https://github.com/biobakery/biobakery/raw/master/demos/biobakery_demos/data/metaphlan3/input/SRS014472-Buccal_mucosa.fasta.gz</a:t>
            </a:r>
          </a:p>
          <a:p>
            <a:r>
              <a:rPr lang="en-SE" dirty="0"/>
              <a:t>wget https://github.com/biobakery/biobakery/raw/master/demos/biobakery_demos/data/metaphlan3/input/SRS014494-Posterior_fornix.fasta.gz</a:t>
            </a:r>
          </a:p>
          <a:p>
            <a:r>
              <a:rPr lang="en-SE" dirty="0"/>
              <a:t>wget https://github.com/biobakery/biobakery/raw/master/demos/biobakery_demos/data/metaphlan3/input/SRS014459-Stool.fasta.gz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039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wget https://github.com/biobakery/biobakery/raw/master/demos/biobakery_demos/data/metaphlan3/input/SRS014464-Anterior_nares.fasta.gz</a:t>
            </a:r>
          </a:p>
          <a:p>
            <a:r>
              <a:rPr lang="en-SE" dirty="0"/>
              <a:t>wget https://github.com/biobakery/biobakery/raw/master/demos/biobakery_demos/data/metaphlan3/input/SRS014470-Tongue_dorsum.fasta.gz</a:t>
            </a:r>
          </a:p>
          <a:p>
            <a:r>
              <a:rPr lang="en-SE" dirty="0"/>
              <a:t>wget https://github.com/biobakery/biobakery/raw/master/demos/biobakery_demos/data/metaphlan3/input/SRS014472-Buccal_mucosa.fasta.gz</a:t>
            </a:r>
          </a:p>
          <a:p>
            <a:r>
              <a:rPr lang="en-SE" dirty="0"/>
              <a:t>wget https://github.com/biobakery/biobakery/raw/master/demos/biobakery_demos/data/metaphlan3/input/SRS014494-Posterior_fornix.fasta.gz</a:t>
            </a:r>
          </a:p>
          <a:p>
            <a:r>
              <a:rPr lang="en-SE" dirty="0"/>
              <a:t>wget https://github.com/biobakery/biobakery/raw/master/demos/biobakery_demos/data/metaphlan3/input/SRS014459-Stool.fasta.gz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888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2713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metaphlan SRS014464-Anterior_nares.fasta.gz --input_type fasta &gt; SRS014464-Anterior_nares_profile_count.txt -t rel_ab_w_read_stats</a:t>
            </a:r>
          </a:p>
          <a:p>
            <a:r>
              <a:rPr lang="en-SE" dirty="0"/>
              <a:t>metaphlan SRS014470-Tongue_dorsum.fasta.gz --input_type fasta &gt; SRS014470-Tongue_dorsum_profile_count.txt -t rel_ab_w_read_stats</a:t>
            </a:r>
          </a:p>
          <a:p>
            <a:r>
              <a:rPr lang="en-SE" dirty="0"/>
              <a:t>metaphlan SRS014472-Buccal_mucosa.fasta.gz --input_type fasta &gt; SRS014472-Buccal_mucosa_profile_count.txt -t rel_ab_w_read_stats</a:t>
            </a:r>
          </a:p>
          <a:p>
            <a:r>
              <a:rPr lang="en-SE" dirty="0"/>
              <a:t>metaphlan SRS014494-Posterior_fornix.fasta.gz --input_type fasta &gt; SRS014494-Posterior_fornix_profile_count.txt -t rel_ab_w_read_stats</a:t>
            </a:r>
          </a:p>
          <a:p>
            <a:r>
              <a:rPr lang="en-SE" dirty="0"/>
              <a:t>metaphlan SRS014459-Stool.fasta.gz --input_type fasta &gt; SRS014459-Stool_profile_count.txt -t rel_ab_w_read_stats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620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023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1615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metaphlan SRS014464-Anterior_nares.fasta.gz --input_type fasta &gt; SRS014464-Anterior_nares_profile_count.txt -t rel_ab_w_read_stats</a:t>
            </a:r>
          </a:p>
          <a:p>
            <a:r>
              <a:rPr lang="en-SE" dirty="0"/>
              <a:t>metaphlan SRS014470-Tongue_dorsum.fasta.gz --input_type fasta &gt; SRS014470-Tongue_dorsum_profile_count.txt -t rel_ab_w_read_stats</a:t>
            </a:r>
          </a:p>
          <a:p>
            <a:r>
              <a:rPr lang="en-SE" dirty="0"/>
              <a:t>metaphlan SRS014472-Buccal_mucosa.fasta.gz --input_type fasta &gt; SRS014472-Buccal_mucosa_profile_count.txt -t rel_ab_w_read_stats</a:t>
            </a:r>
          </a:p>
          <a:p>
            <a:r>
              <a:rPr lang="en-SE" dirty="0"/>
              <a:t>metaphlan SRS014494-Posterior_fornix.fasta.gz --input_type fasta &gt; SRS014494-Posterior_fornix_profile_count.txt -t rel_ab_w_read_stats</a:t>
            </a:r>
          </a:p>
          <a:p>
            <a:r>
              <a:rPr lang="en-SE" dirty="0"/>
              <a:t>metaphlan SRS014459-Stool.fasta.gz --input_type fasta &gt; SRS014459-Stool_profile_count.txt -t rel_ab_w_read_stats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422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734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5191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1009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3123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linuxize.com</a:t>
            </a:r>
            <a:r>
              <a:rPr lang="en-GB" dirty="0"/>
              <a:t>/post/how-to-use-</a:t>
            </a:r>
            <a:r>
              <a:rPr lang="en-GB" dirty="0" err="1"/>
              <a:t>scp</a:t>
            </a:r>
            <a:r>
              <a:rPr lang="en-GB" dirty="0"/>
              <a:t>-command-to-securely-transfer-files/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87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5865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6002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6705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what your path is</a:t>
            </a:r>
          </a:p>
          <a:p>
            <a:r>
              <a:rPr lang="en-GB" dirty="0"/>
              <a:t>echo $PATH</a:t>
            </a:r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path will look something like the following.</a:t>
            </a:r>
          </a:p>
          <a:p>
            <a:r>
              <a:rPr lang="en-GB" dirty="0"/>
              <a:t>/usr2/username/bin:/</a:t>
            </a:r>
            <a:r>
              <a:rPr lang="en-GB" dirty="0" err="1"/>
              <a:t>usr</a:t>
            </a:r>
            <a:r>
              <a:rPr lang="en-GB" dirty="0"/>
              <a:t>/local/bin:/</a:t>
            </a:r>
            <a:r>
              <a:rPr lang="en-GB" dirty="0" err="1"/>
              <a:t>usr</a:t>
            </a:r>
            <a:r>
              <a:rPr lang="en-GB" dirty="0"/>
              <a:t>/bin:.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4995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4362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517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8957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tandart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5338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9751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667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7840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2773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5848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92811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8113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7341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212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0960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7224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while read line; do </a:t>
            </a:r>
            <a:r>
              <a:rPr lang="en-GB" dirty="0" err="1"/>
              <a:t>wget</a:t>
            </a:r>
            <a:r>
              <a:rPr lang="en-GB" dirty="0"/>
              <a:t> http://</a:t>
            </a:r>
            <a:r>
              <a:rPr lang="en-GB" dirty="0" err="1"/>
              <a:t>trace.ncbi.nlm.nih.gov</a:t>
            </a:r>
            <a:r>
              <a:rPr lang="en-GB" dirty="0"/>
              <a:t>/Traces/</a:t>
            </a:r>
            <a:r>
              <a:rPr lang="en-GB" dirty="0" err="1"/>
              <a:t>sra</a:t>
            </a:r>
            <a:r>
              <a:rPr lang="en-GB" dirty="0"/>
              <a:t>/</a:t>
            </a:r>
            <a:r>
              <a:rPr lang="en-GB" dirty="0" err="1"/>
              <a:t>sra.cgi?cmd</a:t>
            </a:r>
            <a:r>
              <a:rPr lang="en-GB" dirty="0"/>
              <a:t>=</a:t>
            </a:r>
            <a:r>
              <a:rPr lang="en-GB" dirty="0" err="1"/>
              <a:t>dload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&amp;run_list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=${line}&amp;format=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GB" dirty="0"/>
              <a:t> done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list_of_ids</a:t>
            </a:r>
            <a:endParaRPr lang="en-SE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7585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455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103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402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26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medium.com</a:t>
            </a:r>
            <a:r>
              <a:rPr lang="en-GB" dirty="0"/>
              <a:t>/</a:t>
            </a:r>
            <a:r>
              <a:rPr lang="en-GB" dirty="0" err="1"/>
              <a:t>pankajmathur</a:t>
            </a:r>
            <a:r>
              <a:rPr lang="en-GB" dirty="0"/>
              <a:t>/what-is-anaconda-and-why-should-i-bother-about-it-4744915bf3e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683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958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B48C-2817-974C-A514-A46978B0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77AE-A374-974B-99C5-371448E5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B52B-5DE6-FE43-A095-3C2AF2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1033-9021-A843-B54C-D0EBA9B0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3B8B-9D82-B841-AEB9-5B40E3B7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82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6D1A-875A-DB47-B45F-8321B164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C2B6-25A7-7A40-B412-E159B643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7C1B-892D-9F45-8E0D-75A33B4C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3FFE-A34D-6147-B277-90842DCA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BEB5-AA07-E64B-B9D0-6645B209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19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F9AB5-5BF8-9448-8F1F-CD7696209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4B5F-2CF0-DC44-9A05-F7EF2C9E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A77C-A663-0F4C-BA17-F50C14F5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924D-E9CA-144A-BFF6-830EBFD9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AC47-7492-E24F-9AEB-CE8598A2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29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FBA1-1DAD-C441-B346-5EB0B1C7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D96E-F94C-DD44-87DE-01CECCA0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7000-7DEC-604C-9A42-6117588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F190-F88F-634D-A375-95949FF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F951-A5ED-8648-ACD5-522B2C12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3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C1EA-4633-8343-8018-74DF34E4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0A43-6996-4349-8C1D-5D939060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972-4D40-CA41-9AF0-7699704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9919-94B8-5943-A843-9039A917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9401-D57B-F340-81E4-042C8D2F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4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3C05-1898-8A4C-8E23-78DC12D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7FDD-C670-9A40-9F89-B016054D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7E91E-2B49-6543-BBC2-216DB337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1D57-D54B-8349-9B00-D754F03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086E-FA33-A64D-B946-D731716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E8CA-E9ED-E247-889D-50D1B7A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6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13EC-66EC-6946-9694-C9C2E99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3707-6F2A-1A4B-8FFF-6F58D78B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98448-3B87-C94B-91A5-2A689EEF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7D18F-8598-A04B-917C-9069907A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FB264-9416-6245-8014-6CF9230A0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6357E-A800-F040-9B4C-78B9E52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F8366-CC0C-7141-A4C9-67021B52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74A74-67F9-5746-82AE-9E61278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9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44E3-F85F-8E40-BCCE-977D572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04D14-3C89-5D47-A3B4-345FF23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67FC0-5DF5-BE4F-8236-843085B1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DEE1D-7032-CB4B-BFAA-9FA9638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77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C569-EF04-8B43-BD15-02E41325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9B49E-22C0-114A-AAC4-1E938A56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B299-353A-894C-9F86-A2E4B48A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1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55E0-73DA-1345-B740-9F0944E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DE9B-07E0-BE41-9845-493A3A57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9D4A-6EFE-A643-A899-A7B8DA67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6776-CB0E-CF48-92F3-8B31FC6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8474-1B74-3841-8815-E593B2BE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5A2C-C11B-8340-B6FF-96DB22F3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631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7687-53E6-0343-AFC7-CA8AB334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2EED-BE20-2D46-AA8C-784A4C5A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6515-3D35-5140-91F3-58FF637C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442C-5865-8E44-AC01-41CDFFCD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F745-9773-CF4B-B1F3-A7C6792D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905C6-F23E-5744-B685-3D19039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96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BA4A-E4EC-AD4A-BED8-59CC44BE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95AA-D31E-9344-B738-FAE69E4A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A0A3-ED04-3D49-8CAD-762D4AF44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DF8E-D50D-3E47-921B-1C05942C1BB4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21F6-9BA7-A241-BB4B-66A11906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8B03-1211-B746-B7B6-D1106B91E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71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ftp-trace.ncbi.nlm.nih.gov/sra/sdk/current/sratoolkit.current-centos_linux64.tar.gz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ftp-trace.ncbi.nlm.nih.gov/sra/sdk/current/sratoolkit.current-centos_linux64.tar.gz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tp-trace.ncbi.nlm.nih.gov/sra/sdk/current/sratoolkit.current-centos_linux64.tar.gz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58" y="581399"/>
            <a:ext cx="4791075" cy="4067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553599" y="-267791"/>
            <a:ext cx="288032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4518" y="3527647"/>
            <a:ext cx="1933575" cy="1724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9071" y="6036445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68" y="3226098"/>
            <a:ext cx="1933575" cy="172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47549" y="4305020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500" dirty="0"/>
              <a:t>http://hulab.ucf.edu/research/projects/metagenomics/introduction.html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A05BD-69B9-4029-91CC-26CB4E315564}"/>
              </a:ext>
            </a:extLst>
          </p:cNvPr>
          <p:cNvSpPr/>
          <p:nvPr/>
        </p:nvSpPr>
        <p:spPr>
          <a:xfrm>
            <a:off x="6528049" y="4975626"/>
            <a:ext cx="5439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>
                    <a:lumMod val="75000"/>
                  </a:schemeClr>
                </a:solidFill>
              </a:rPr>
              <a:t>OZLEM ALTAY,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MD, PhD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73C4C3-98B0-4CE6-B295-F8AB1EC6B88C}"/>
              </a:ext>
            </a:extLst>
          </p:cNvPr>
          <p:cNvSpPr/>
          <p:nvPr/>
        </p:nvSpPr>
        <p:spPr>
          <a:xfrm>
            <a:off x="5951985" y="1772817"/>
            <a:ext cx="3406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METAGENOMICS</a:t>
            </a:r>
          </a:p>
        </p:txBody>
      </p:sp>
    </p:spTree>
    <p:extLst>
      <p:ext uri="{BB962C8B-B14F-4D97-AF65-F5344CB8AC3E}">
        <p14:creationId xmlns:p14="http://schemas.microsoft.com/office/powerpoint/2010/main" val="281455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967F8A-45AE-6645-8E17-3EB585383955}"/>
              </a:ext>
            </a:extLst>
          </p:cNvPr>
          <p:cNvSpPr txBox="1"/>
          <p:nvPr/>
        </p:nvSpPr>
        <p:spPr>
          <a:xfrm>
            <a:off x="281836" y="1418665"/>
            <a:ext cx="7709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Lato" panose="020F0502020204030204" pitchFamily="34" charset="0"/>
              </a:rPr>
              <a:t>L</a:t>
            </a:r>
            <a:r>
              <a:rPr lang="en-GB" b="0" i="0" dirty="0">
                <a:effectLst/>
                <a:latin typeface="Lato" panose="020F0502020204030204" pitchFamily="34" charset="0"/>
              </a:rPr>
              <a:t>ocations where packages are stored.</a:t>
            </a:r>
          </a:p>
          <a:p>
            <a:endParaRPr lang="en-GB" dirty="0">
              <a:latin typeface="Lato" panose="020F0502020204030204" pitchFamily="34" charset="0"/>
            </a:endParaRPr>
          </a:p>
          <a:p>
            <a:r>
              <a:rPr lang="en-GB" dirty="0"/>
              <a:t>They serve as the base for hosting and managing packages. </a:t>
            </a:r>
            <a:r>
              <a:rPr lang="en-GB" b="0" i="0" dirty="0">
                <a:effectLst/>
                <a:latin typeface="Lato" panose="020F0502020204030204" pitchFamily="34" charset="0"/>
              </a:rPr>
              <a:t> 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B4C02-36D7-9844-AC6A-182AB923D97E}"/>
              </a:ext>
            </a:extLst>
          </p:cNvPr>
          <p:cNvSpPr txBox="1"/>
          <p:nvPr/>
        </p:nvSpPr>
        <p:spPr>
          <a:xfrm>
            <a:off x="281836" y="717208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 err="1">
                <a:effectLst/>
                <a:latin typeface="Lato" panose="020F0502020204030204" pitchFamily="34" charset="0"/>
              </a:rPr>
              <a:t>Conda</a:t>
            </a:r>
            <a:r>
              <a:rPr lang="en-GB" b="1" i="0" u="sng" dirty="0">
                <a:effectLst/>
                <a:latin typeface="Lato" panose="020F0502020204030204" pitchFamily="34" charset="0"/>
              </a:rPr>
              <a:t> channels </a:t>
            </a:r>
            <a:endParaRPr lang="en-SE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B256E-E58F-8443-9DE5-31BE5520DF70}"/>
              </a:ext>
            </a:extLst>
          </p:cNvPr>
          <p:cNvSpPr txBox="1"/>
          <p:nvPr/>
        </p:nvSpPr>
        <p:spPr>
          <a:xfrm>
            <a:off x="281836" y="2633147"/>
            <a:ext cx="972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Lato" panose="020F0502020204030203" pitchFamily="34" charset="0"/>
              </a:rPr>
              <a:t>Different channels can have the same package, so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 must handle these channel collisions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34596-F8DE-A640-8E50-66FF20458816}"/>
              </a:ext>
            </a:extLst>
          </p:cNvPr>
          <p:cNvSpPr txBox="1"/>
          <p:nvPr/>
        </p:nvSpPr>
        <p:spPr>
          <a:xfrm>
            <a:off x="281836" y="3108966"/>
            <a:ext cx="11073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Lato" panose="020F0502020204030203" pitchFamily="34" charset="0"/>
              </a:rPr>
              <a:t>By default,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 prefers packages from a higher priority channel over any version from a lower priority channel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83128-E1AC-3549-9F84-497628D8A6A3}"/>
              </a:ext>
            </a:extLst>
          </p:cNvPr>
          <p:cNvSpPr txBox="1"/>
          <p:nvPr/>
        </p:nvSpPr>
        <p:spPr>
          <a:xfrm>
            <a:off x="281836" y="4706934"/>
            <a:ext cx="61001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effectLst/>
              </a:rPr>
              <a:t>conda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config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--add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channels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/>
              </a:rPr>
              <a:t>new_channel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D273D-6C91-E842-9770-1C8F4D9C6CDB}"/>
              </a:ext>
            </a:extLst>
          </p:cNvPr>
          <p:cNvSpPr txBox="1"/>
          <p:nvPr/>
        </p:nvSpPr>
        <p:spPr>
          <a:xfrm>
            <a:off x="2336105" y="5381572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A</a:t>
            </a:r>
            <a:r>
              <a:rPr lang="en-GB" b="0" i="0" dirty="0">
                <a:effectLst/>
                <a:latin typeface="Lato" panose="020F0502020204030203" pitchFamily="34" charset="0"/>
              </a:rPr>
              <a:t>dds the channel "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new_channel</a:t>
            </a:r>
            <a:r>
              <a:rPr lang="en-GB" b="0" i="0" dirty="0">
                <a:effectLst/>
                <a:latin typeface="Lato" panose="020F0502020204030203" pitchFamily="34" charset="0"/>
              </a:rPr>
              <a:t>" to the top of the channel list, making it the highest priority</a:t>
            </a:r>
            <a:endParaRPr lang="en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0D4EB-E633-6C43-B010-26D4F9214B08}"/>
              </a:ext>
            </a:extLst>
          </p:cNvPr>
          <p:cNvSpPr txBox="1"/>
          <p:nvPr/>
        </p:nvSpPr>
        <p:spPr>
          <a:xfrm>
            <a:off x="7610606" y="6606239"/>
            <a:ext cx="4782855" cy="251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00" dirty="0"/>
              <a:t>https://conda.io/projects/conda/en/latest/user-guide/tasks/manage-channels.html</a:t>
            </a:r>
          </a:p>
        </p:txBody>
      </p:sp>
    </p:spTree>
    <p:extLst>
      <p:ext uri="{BB962C8B-B14F-4D97-AF65-F5344CB8AC3E}">
        <p14:creationId xmlns:p14="http://schemas.microsoft.com/office/powerpoint/2010/main" val="288788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8C7B3-C2B0-E74F-9449-FA088B46D74B}"/>
              </a:ext>
            </a:extLst>
          </p:cNvPr>
          <p:cNvSpPr txBox="1"/>
          <p:nvPr/>
        </p:nvSpPr>
        <p:spPr>
          <a:xfrm>
            <a:off x="519830" y="441635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conda</a:t>
            </a:r>
            <a:r>
              <a:rPr lang="en-GB" b="1" dirty="0"/>
              <a:t> create </a:t>
            </a:r>
            <a:endParaRPr lang="en-S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9416A-47C9-0B4D-A002-DA399F0BB672}"/>
              </a:ext>
            </a:extLst>
          </p:cNvPr>
          <p:cNvSpPr txBox="1"/>
          <p:nvPr/>
        </p:nvSpPr>
        <p:spPr>
          <a:xfrm>
            <a:off x="519830" y="1190343"/>
            <a:ext cx="9638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effectLst/>
                <a:latin typeface="Lato" panose="020F0502020204030203" pitchFamily="34" charset="0"/>
              </a:rPr>
              <a:t>Environment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With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, you can create, export, list, remove, and update environments that have different versions of Python and/or packages installed in them.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Switching or moving between environments is called activating the environment. </a:t>
            </a:r>
          </a:p>
          <a:p>
            <a:endParaRPr lang="en-GB" b="0" i="0" dirty="0">
              <a:effectLst/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You can also share an environment file.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997B3-3642-F54A-AB7F-E83712DD2D85}"/>
              </a:ext>
            </a:extLst>
          </p:cNvPr>
          <p:cNvSpPr txBox="1"/>
          <p:nvPr/>
        </p:nvSpPr>
        <p:spPr>
          <a:xfrm>
            <a:off x="281836" y="4706934"/>
            <a:ext cx="61001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conda</a:t>
            </a:r>
            <a:r>
              <a:rPr lang="en-GB" dirty="0">
                <a:solidFill>
                  <a:schemeClr val="tx1"/>
                </a:solidFill>
              </a:rPr>
              <a:t> create --name </a:t>
            </a:r>
            <a:r>
              <a:rPr lang="en-GB" dirty="0" err="1">
                <a:solidFill>
                  <a:schemeClr val="tx1"/>
                </a:solidFill>
              </a:rPr>
              <a:t>mpa</a:t>
            </a:r>
            <a:r>
              <a:rPr lang="en-GB" dirty="0">
                <a:solidFill>
                  <a:schemeClr val="tx1"/>
                </a:solidFill>
              </a:rPr>
              <a:t> -c </a:t>
            </a:r>
            <a:r>
              <a:rPr lang="en-GB" dirty="0" err="1">
                <a:solidFill>
                  <a:schemeClr val="tx1"/>
                </a:solidFill>
              </a:rPr>
              <a:t>bioconda</a:t>
            </a:r>
            <a:r>
              <a:rPr lang="en-GB" dirty="0">
                <a:solidFill>
                  <a:schemeClr val="tx1"/>
                </a:solidFill>
              </a:rPr>
              <a:t> python=3.7 Metaphlan</a:t>
            </a:r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EEB1DEE7-5DA0-E94A-A5C3-238D973F855B}"/>
              </a:ext>
            </a:extLst>
          </p:cNvPr>
          <p:cNvSpPr/>
          <p:nvPr/>
        </p:nvSpPr>
        <p:spPr>
          <a:xfrm rot="10800000">
            <a:off x="394569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D183D-9FA8-774B-BBFC-17B7C1151B40}"/>
              </a:ext>
            </a:extLst>
          </p:cNvPr>
          <p:cNvSpPr txBox="1"/>
          <p:nvPr/>
        </p:nvSpPr>
        <p:spPr>
          <a:xfrm>
            <a:off x="118997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Create env</a:t>
            </a:r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276BA0BD-E2E1-694A-8AA2-4155B69E3020}"/>
              </a:ext>
            </a:extLst>
          </p:cNvPr>
          <p:cNvSpPr/>
          <p:nvPr/>
        </p:nvSpPr>
        <p:spPr>
          <a:xfrm rot="10800000">
            <a:off x="1515649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FFE1E-53D0-CD40-9D35-C9FAC68A95FA}"/>
              </a:ext>
            </a:extLst>
          </p:cNvPr>
          <p:cNvSpPr txBox="1"/>
          <p:nvPr/>
        </p:nvSpPr>
        <p:spPr>
          <a:xfrm>
            <a:off x="1240077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Env</a:t>
            </a:r>
          </a:p>
          <a:p>
            <a:r>
              <a:rPr lang="en-SE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65832-E10C-0D48-B27D-159404882657}"/>
              </a:ext>
            </a:extLst>
          </p:cNvPr>
          <p:cNvSpPr txBox="1"/>
          <p:nvPr/>
        </p:nvSpPr>
        <p:spPr>
          <a:xfrm>
            <a:off x="2771383" y="5601397"/>
            <a:ext cx="11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Channel</a:t>
            </a:r>
          </a:p>
        </p:txBody>
      </p:sp>
      <p:sp>
        <p:nvSpPr>
          <p:cNvPr id="16" name="Bent Up Arrow 15">
            <a:extLst>
              <a:ext uri="{FF2B5EF4-FFF2-40B4-BE49-F238E27FC236}">
                <a16:creationId xmlns:a16="http://schemas.microsoft.com/office/drawing/2014/main" id="{4530E0A6-7535-DD49-BF3D-AAD9ED2C2613}"/>
              </a:ext>
            </a:extLst>
          </p:cNvPr>
          <p:cNvSpPr/>
          <p:nvPr/>
        </p:nvSpPr>
        <p:spPr>
          <a:xfrm rot="10800000">
            <a:off x="2771383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9C90A09B-BD0C-374C-9276-6712DC7EA024}"/>
              </a:ext>
            </a:extLst>
          </p:cNvPr>
          <p:cNvSpPr/>
          <p:nvPr/>
        </p:nvSpPr>
        <p:spPr>
          <a:xfrm rot="10800000">
            <a:off x="3892462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5B2C4-6F83-244C-A418-4C0F0060EEB0}"/>
              </a:ext>
            </a:extLst>
          </p:cNvPr>
          <p:cNvSpPr txBox="1"/>
          <p:nvPr/>
        </p:nvSpPr>
        <p:spPr>
          <a:xfrm>
            <a:off x="3829830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Phyton 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E983A-C50C-ED49-BACC-9A2A38824F58}"/>
              </a:ext>
            </a:extLst>
          </p:cNvPr>
          <p:cNvSpPr txBox="1"/>
          <p:nvPr/>
        </p:nvSpPr>
        <p:spPr>
          <a:xfrm>
            <a:off x="5076173" y="5601397"/>
            <a:ext cx="11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PACKAGE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CAC81C2C-ACE6-044D-A388-F0C083353BC5}"/>
              </a:ext>
            </a:extLst>
          </p:cNvPr>
          <p:cNvSpPr/>
          <p:nvPr/>
        </p:nvSpPr>
        <p:spPr>
          <a:xfrm rot="10800000">
            <a:off x="5148196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175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435428" y="788351"/>
            <a:ext cx="11608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defaults</a:t>
            </a:r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--name </a:t>
            </a:r>
            <a:r>
              <a:rPr lang="en-GB" dirty="0" err="1"/>
              <a:t>mpa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python=3.7 Metaphlan</a:t>
            </a:r>
          </a:p>
          <a:p>
            <a:endParaRPr lang="en-GB" dirty="0"/>
          </a:p>
        </p:txBody>
      </p:sp>
      <p:pic>
        <p:nvPicPr>
          <p:cNvPr id="1026" name="Picture 2" descr="Google Thumbs Up Emoji Transparent PNG - 1000x1000 - Free Download on  NicePNG">
            <a:extLst>
              <a:ext uri="{FF2B5EF4-FFF2-40B4-BE49-F238E27FC236}">
                <a16:creationId xmlns:a16="http://schemas.microsoft.com/office/drawing/2014/main" id="{D3C9011F-1534-3C49-B803-DB88EAA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61" y="4219475"/>
            <a:ext cx="1948831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68CC2-8C2F-9043-ADB6-0CCA4022A642}"/>
              </a:ext>
            </a:extLst>
          </p:cNvPr>
          <p:cNvSpPr txBox="1"/>
          <p:nvPr/>
        </p:nvSpPr>
        <p:spPr>
          <a:xfrm>
            <a:off x="9526044" y="3850143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30-40 min</a:t>
            </a:r>
          </a:p>
        </p:txBody>
      </p:sp>
    </p:spTree>
    <p:extLst>
      <p:ext uri="{BB962C8B-B14F-4D97-AF65-F5344CB8AC3E}">
        <p14:creationId xmlns:p14="http://schemas.microsoft.com/office/powerpoint/2010/main" val="393830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30" y="2321004"/>
            <a:ext cx="6096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71708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B1735-01F5-0841-A081-A9D9C6872D70}"/>
              </a:ext>
            </a:extLst>
          </p:cNvPr>
          <p:cNvSpPr txBox="1"/>
          <p:nvPr/>
        </p:nvSpPr>
        <p:spPr>
          <a:xfrm>
            <a:off x="309153" y="1300818"/>
            <a:ext cx="1186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/>
              <a:t>wget</a:t>
            </a:r>
            <a:r>
              <a:rPr lang="en-GB" sz="1400" dirty="0"/>
              <a:t> https://</a:t>
            </a:r>
            <a:r>
              <a:rPr lang="en-GB" sz="1400" dirty="0" err="1"/>
              <a:t>github.com</a:t>
            </a:r>
            <a:r>
              <a:rPr lang="en-GB" sz="1400" dirty="0"/>
              <a:t>/</a:t>
            </a:r>
            <a:r>
              <a:rPr lang="en-GB" sz="1400" dirty="0" err="1"/>
              <a:t>biobakery</a:t>
            </a:r>
            <a:r>
              <a:rPr lang="en-GB" sz="1400" dirty="0"/>
              <a:t>/</a:t>
            </a:r>
            <a:r>
              <a:rPr lang="en-GB" sz="1400" dirty="0" err="1"/>
              <a:t>biobakery</a:t>
            </a:r>
            <a:r>
              <a:rPr lang="en-GB" sz="1400" dirty="0"/>
              <a:t>/raw/master/demos/</a:t>
            </a:r>
            <a:r>
              <a:rPr lang="en-GB" sz="1400" dirty="0" err="1"/>
              <a:t>biobakery_demos</a:t>
            </a:r>
            <a:r>
              <a:rPr lang="en-GB" sz="1400" dirty="0"/>
              <a:t>/data/metaphlan3/input/SRS014476-Supragingival_plaque.fasta.gz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C5FB5-0AAC-604F-A3A4-A1274C76703B}"/>
              </a:ext>
            </a:extLst>
          </p:cNvPr>
          <p:cNvSpPr txBox="1"/>
          <p:nvPr/>
        </p:nvSpPr>
        <p:spPr>
          <a:xfrm>
            <a:off x="963101" y="3873053"/>
            <a:ext cx="9150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Computer program that retrieves content from web servers </a:t>
            </a:r>
            <a:r>
              <a:rPr lang="en-GB" i="0" dirty="0">
                <a:effectLst/>
                <a:latin typeface="arial" panose="020B0604020202020204" pitchFamily="34" charset="0"/>
              </a:rPr>
              <a:t>HTTP, HTTPS, FTP and FTPS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/>
              <a:t>Its name derives from "World Wide Web" and "get."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18EB9-1130-1549-B5A4-D60A896F6E18}"/>
              </a:ext>
            </a:extLst>
          </p:cNvPr>
          <p:cNvSpPr txBox="1"/>
          <p:nvPr/>
        </p:nvSpPr>
        <p:spPr>
          <a:xfrm>
            <a:off x="670142" y="3503721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w</a:t>
            </a:r>
            <a:r>
              <a:rPr lang="en-SE" b="1" u="sng" dirty="0"/>
              <a:t>get </a:t>
            </a:r>
          </a:p>
        </p:txBody>
      </p:sp>
      <p:sp>
        <p:nvSpPr>
          <p:cNvPr id="5" name="Bent Up Arrow 4">
            <a:extLst>
              <a:ext uri="{FF2B5EF4-FFF2-40B4-BE49-F238E27FC236}">
                <a16:creationId xmlns:a16="http://schemas.microsoft.com/office/drawing/2014/main" id="{0E5E4BE6-F5AF-7A44-A19C-875E7AF78FC2}"/>
              </a:ext>
            </a:extLst>
          </p:cNvPr>
          <p:cNvSpPr/>
          <p:nvPr/>
        </p:nvSpPr>
        <p:spPr>
          <a:xfrm rot="10800000">
            <a:off x="309152" y="1623982"/>
            <a:ext cx="480556" cy="2130599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CA88CD1D-EB9D-904F-BB0A-BCA40714D5D4}"/>
              </a:ext>
            </a:extLst>
          </p:cNvPr>
          <p:cNvSpPr/>
          <p:nvPr/>
        </p:nvSpPr>
        <p:spPr>
          <a:xfrm rot="10800000">
            <a:off x="963101" y="1637839"/>
            <a:ext cx="10397626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C0FAA-D70B-FF48-B3AF-13ECF0BBD237}"/>
              </a:ext>
            </a:extLst>
          </p:cNvPr>
          <p:cNvSpPr txBox="1"/>
          <p:nvPr/>
        </p:nvSpPr>
        <p:spPr>
          <a:xfrm>
            <a:off x="963101" y="21945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422910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B1735-01F5-0841-A081-A9D9C6872D70}"/>
              </a:ext>
            </a:extLst>
          </p:cNvPr>
          <p:cNvSpPr txBox="1"/>
          <p:nvPr/>
        </p:nvSpPr>
        <p:spPr>
          <a:xfrm>
            <a:off x="309153" y="1300818"/>
            <a:ext cx="11861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</a:t>
            </a:r>
            <a:r>
              <a:rPr lang="en-SE" dirty="0"/>
              <a:t>get https://github.com/biobakery/biobakery/raw/master/demos/biobakery_demos/data/metaphlan3/input/SRS014476-Supragingival_plaque.fasta.gz </a:t>
            </a:r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C2CB6-BA13-D74B-941B-1CD1F5FF8D70}"/>
              </a:ext>
            </a:extLst>
          </p:cNvPr>
          <p:cNvSpPr txBox="1"/>
          <p:nvPr/>
        </p:nvSpPr>
        <p:spPr>
          <a:xfrm>
            <a:off x="3214268" y="2452713"/>
            <a:ext cx="6100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SRS014464-Anterior_nares.fasta.gz</a:t>
            </a:r>
          </a:p>
          <a:p>
            <a:r>
              <a:rPr lang="en-SE" dirty="0"/>
              <a:t>SRS014470-Tongue_dorsum.fasta.gz</a:t>
            </a:r>
          </a:p>
          <a:p>
            <a:r>
              <a:rPr lang="en-SE" dirty="0"/>
              <a:t>SRS014472-Buccal_mucosa.fasta.gz </a:t>
            </a:r>
          </a:p>
          <a:p>
            <a:r>
              <a:rPr lang="en-SE" dirty="0"/>
              <a:t>SRS014494-Posterior_fornix.fasta.gz </a:t>
            </a:r>
          </a:p>
          <a:p>
            <a:r>
              <a:rPr lang="en-SE" dirty="0"/>
              <a:t>SRS014459-Stool.fasta.gz </a:t>
            </a:r>
          </a:p>
        </p:txBody>
      </p:sp>
      <p:pic>
        <p:nvPicPr>
          <p:cNvPr id="3078" name="Picture 6" descr="How to add a full set of free emojis to Microsoft Word - TechRepublic">
            <a:extLst>
              <a:ext uri="{FF2B5EF4-FFF2-40B4-BE49-F238E27FC236}">
                <a16:creationId xmlns:a16="http://schemas.microsoft.com/office/drawing/2014/main" id="{97946A88-27E6-4040-AC1E-A490E7FB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4" y="4421688"/>
            <a:ext cx="2289873" cy="228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A4BD3C-38DD-1F4A-AF2B-B81FBAD81ED8}"/>
              </a:ext>
            </a:extLst>
          </p:cNvPr>
          <p:cNvSpPr txBox="1"/>
          <p:nvPr/>
        </p:nvSpPr>
        <p:spPr>
          <a:xfrm>
            <a:off x="9839194" y="4052356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10-15 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D1BB-2A8C-1945-A3D8-5B7F1BFBBB62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61037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RUN METAPHLAN</a:t>
            </a:r>
          </a:p>
        </p:txBody>
      </p:sp>
    </p:spTree>
    <p:extLst>
      <p:ext uri="{BB962C8B-B14F-4D97-AF65-F5344CB8AC3E}">
        <p14:creationId xmlns:p14="http://schemas.microsoft.com/office/powerpoint/2010/main" val="77288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638110" y="1382205"/>
            <a:ext cx="9801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metaphlan</a:t>
            </a:r>
            <a:r>
              <a:rPr lang="en-GB" dirty="0"/>
              <a:t> SRS014476-Supragingival_plaque.fasta.gz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fasta</a:t>
            </a:r>
            <a:r>
              <a:rPr lang="en-GB" dirty="0"/>
              <a:t> &gt; SRS014476-Supragingival_plaque_profile_count.txt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9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525376" y="643169"/>
            <a:ext cx="9801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apps/bowtie2/2.3.5.1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1383-3D76-3649-959E-C92B51068DF4}"/>
              </a:ext>
            </a:extLst>
          </p:cNvPr>
          <p:cNvSpPr txBox="1"/>
          <p:nvPr/>
        </p:nvSpPr>
        <p:spPr>
          <a:xfrm>
            <a:off x="525376" y="2078400"/>
            <a:ext cx="10665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Aligning sequencing reads to long reference sequences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Ultrafast 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and memory-efficient tool 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ood at aligning reads of about 50 up to 100s or 1,000s of characters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ood at aligning to relatively long (e.g. mammalian) genomes.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76E53-3553-1944-84DD-818F39FA241D}"/>
              </a:ext>
            </a:extLst>
          </p:cNvPr>
          <p:cNvSpPr txBox="1"/>
          <p:nvPr/>
        </p:nvSpPr>
        <p:spPr>
          <a:xfrm>
            <a:off x="144049" y="1493139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bowtie2</a:t>
            </a:r>
            <a:endParaRPr lang="en-SE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7B6F1-386D-AC4C-90EC-1EB4C7909B90}"/>
              </a:ext>
            </a:extLst>
          </p:cNvPr>
          <p:cNvSpPr/>
          <p:nvPr/>
        </p:nvSpPr>
        <p:spPr>
          <a:xfrm>
            <a:off x="5098092" y="4280013"/>
            <a:ext cx="6071634" cy="2458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D6504D-CB1B-3648-92BD-8FAE55C6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26" y="4400924"/>
            <a:ext cx="5854700" cy="22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0" y="655695"/>
            <a:ext cx="12652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550" dirty="0"/>
              <a:t>metaphlan SRS014476-Supragingival_plaque.fasta.gz --input_type fasta &gt; SRS014476-Supragingival_plaque_profile_count.txt -t rel_ab_w_read_stats</a:t>
            </a:r>
          </a:p>
        </p:txBody>
      </p:sp>
      <p:sp>
        <p:nvSpPr>
          <p:cNvPr id="3" name="Bent Up Arrow 2">
            <a:extLst>
              <a:ext uri="{FF2B5EF4-FFF2-40B4-BE49-F238E27FC236}">
                <a16:creationId xmlns:a16="http://schemas.microsoft.com/office/drawing/2014/main" id="{001501CA-6FCC-FD4C-B3E2-C3E09856F120}"/>
              </a:ext>
            </a:extLst>
          </p:cNvPr>
          <p:cNvSpPr/>
          <p:nvPr/>
        </p:nvSpPr>
        <p:spPr>
          <a:xfrm rot="10800000">
            <a:off x="1274617" y="994249"/>
            <a:ext cx="30064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Bent Up Arrow 4">
            <a:extLst>
              <a:ext uri="{FF2B5EF4-FFF2-40B4-BE49-F238E27FC236}">
                <a16:creationId xmlns:a16="http://schemas.microsoft.com/office/drawing/2014/main" id="{08CD6680-63D7-164D-ABBF-80DB6DBED180}"/>
              </a:ext>
            </a:extLst>
          </p:cNvPr>
          <p:cNvSpPr/>
          <p:nvPr/>
        </p:nvSpPr>
        <p:spPr>
          <a:xfrm rot="10800000">
            <a:off x="0" y="990615"/>
            <a:ext cx="990315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F3102BDF-C776-D94C-96C4-63C9EE239B3D}"/>
              </a:ext>
            </a:extLst>
          </p:cNvPr>
          <p:cNvSpPr/>
          <p:nvPr/>
        </p:nvSpPr>
        <p:spPr>
          <a:xfrm rot="10800000">
            <a:off x="5839406" y="990615"/>
            <a:ext cx="4108158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44077F62-ABBA-A144-8BB5-CE875F4226EF}"/>
              </a:ext>
            </a:extLst>
          </p:cNvPr>
          <p:cNvSpPr/>
          <p:nvPr/>
        </p:nvSpPr>
        <p:spPr>
          <a:xfrm rot="10800000">
            <a:off x="4405744" y="1011410"/>
            <a:ext cx="1316182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2EFBA213-D5A1-7C47-A0CC-AEEF00A8AA2D}"/>
              </a:ext>
            </a:extLst>
          </p:cNvPr>
          <p:cNvSpPr/>
          <p:nvPr/>
        </p:nvSpPr>
        <p:spPr>
          <a:xfrm rot="10800000">
            <a:off x="10065044" y="990614"/>
            <a:ext cx="186372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53672-E779-1D4E-A27C-9D80635BFFC9}"/>
              </a:ext>
            </a:extLst>
          </p:cNvPr>
          <p:cNvSpPr txBox="1"/>
          <p:nvPr/>
        </p:nvSpPr>
        <p:spPr>
          <a:xfrm>
            <a:off x="0" y="1498694"/>
            <a:ext cx="143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command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11F6F-DD3A-704F-8909-D14EA518B504}"/>
              </a:ext>
            </a:extLst>
          </p:cNvPr>
          <p:cNvSpPr txBox="1"/>
          <p:nvPr/>
        </p:nvSpPr>
        <p:spPr>
          <a:xfrm>
            <a:off x="1157137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Input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59AB2-3092-2E48-B326-DDF60053F78B}"/>
              </a:ext>
            </a:extLst>
          </p:cNvPr>
          <p:cNvSpPr txBox="1"/>
          <p:nvPr/>
        </p:nvSpPr>
        <p:spPr>
          <a:xfrm>
            <a:off x="4281054" y="1498694"/>
            <a:ext cx="143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Input file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037EE-141A-3A4C-9FD0-D17D3F97D705}"/>
              </a:ext>
            </a:extLst>
          </p:cNvPr>
          <p:cNvSpPr txBox="1"/>
          <p:nvPr/>
        </p:nvSpPr>
        <p:spPr>
          <a:xfrm>
            <a:off x="5754835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Output file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605AB-F892-3542-B021-041EE012E01B}"/>
              </a:ext>
            </a:extLst>
          </p:cNvPr>
          <p:cNvSpPr txBox="1"/>
          <p:nvPr/>
        </p:nvSpPr>
        <p:spPr>
          <a:xfrm>
            <a:off x="9947564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Analysis type</a:t>
            </a:r>
          </a:p>
        </p:txBody>
      </p:sp>
    </p:spTree>
    <p:extLst>
      <p:ext uri="{BB962C8B-B14F-4D97-AF65-F5344CB8AC3E}">
        <p14:creationId xmlns:p14="http://schemas.microsoft.com/office/powerpoint/2010/main" val="25189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7A48B1-BA87-CA4F-8B83-A78A496C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873646"/>
            <a:ext cx="189247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E" dirty="0"/>
              <a:t>10:00-10:50*</a:t>
            </a:r>
          </a:p>
          <a:p>
            <a:pPr marL="0" indent="0">
              <a:buNone/>
            </a:pPr>
            <a:r>
              <a:rPr lang="en-SE" dirty="0"/>
              <a:t>10:50-11:05</a:t>
            </a:r>
          </a:p>
          <a:p>
            <a:pPr marL="0" indent="0">
              <a:buNone/>
            </a:pPr>
            <a:r>
              <a:rPr lang="en-SE" dirty="0"/>
              <a:t>11:05-11:55</a:t>
            </a:r>
          </a:p>
          <a:p>
            <a:pPr marL="0" indent="0">
              <a:buNone/>
            </a:pPr>
            <a:r>
              <a:rPr lang="en-SE" dirty="0"/>
              <a:t>11:55-12:10</a:t>
            </a:r>
          </a:p>
          <a:p>
            <a:pPr marL="0" indent="0">
              <a:buNone/>
            </a:pPr>
            <a:r>
              <a:rPr lang="en-SE" dirty="0"/>
              <a:t>12:10-13:00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13:00-14:00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14:00-14:50</a:t>
            </a:r>
          </a:p>
          <a:p>
            <a:pPr marL="0" indent="0">
              <a:buNone/>
            </a:pPr>
            <a:r>
              <a:rPr lang="en-SE" dirty="0"/>
              <a:t>14:50-15:05</a:t>
            </a:r>
          </a:p>
          <a:p>
            <a:pPr marL="0" indent="0">
              <a:buNone/>
            </a:pPr>
            <a:r>
              <a:rPr lang="en-SE" dirty="0"/>
              <a:t>15:05-15:55</a:t>
            </a:r>
          </a:p>
          <a:p>
            <a:pPr marL="0" indent="0">
              <a:buNone/>
            </a:pPr>
            <a:r>
              <a:rPr lang="en-SE" dirty="0"/>
              <a:t>16:55-16:10</a:t>
            </a:r>
          </a:p>
          <a:p>
            <a:pPr marL="0" indent="0">
              <a:buNone/>
            </a:pPr>
            <a:r>
              <a:rPr lang="en-SE" dirty="0"/>
              <a:t>16:10-17:00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C468E4-9AA0-B74A-A936-B1476F9C0A8D}"/>
              </a:ext>
            </a:extLst>
          </p:cNvPr>
          <p:cNvSpPr txBox="1">
            <a:spLocks/>
          </p:cNvSpPr>
          <p:nvPr/>
        </p:nvSpPr>
        <p:spPr>
          <a:xfrm>
            <a:off x="2230676" y="873646"/>
            <a:ext cx="3380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E" dirty="0"/>
              <a:t>Workshop 50 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min**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None/>
            </a:pPr>
            <a:endParaRPr lang="en-S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E" b="1" dirty="0">
                <a:solidFill>
                  <a:srgbClr val="FF0000"/>
                </a:solidFill>
              </a:rPr>
              <a:t>Long break 60 min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min***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0F122-839E-204E-9E1A-1368146AAF03}"/>
              </a:ext>
            </a:extLst>
          </p:cNvPr>
          <p:cNvSpPr txBox="1"/>
          <p:nvPr/>
        </p:nvSpPr>
        <p:spPr>
          <a:xfrm>
            <a:off x="244258" y="5272849"/>
            <a:ext cx="61001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1" fontAlgn="ctr" latinLnBrk="0" hangingPunct="1"/>
            <a:r>
              <a:rPr lang="en-GB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UK time</a:t>
            </a:r>
          </a:p>
          <a:p>
            <a:pPr rtl="0" eaLnBrk="1" fontAlgn="ctr" latinLnBrk="0" hangingPunct="1"/>
            <a:r>
              <a:rPr lang="en-GB" sz="1400" dirty="0"/>
              <a:t>** 25 Oct Monday workshop starts here (11:00-17:00)</a:t>
            </a:r>
          </a:p>
          <a:p>
            <a:pPr rtl="0" eaLnBrk="1" fontAlgn="ctr" latinLnBrk="0" hangingPunct="1"/>
            <a:r>
              <a:rPr lang="en-GB" sz="1400" dirty="0"/>
              <a:t>*** 01 Nov Monday additional starts here (15:00-17:00) </a:t>
            </a:r>
            <a:endParaRPr lang="en-GB" sz="1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5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988839" y="1357153"/>
            <a:ext cx="9801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metaphlan</a:t>
            </a:r>
            <a:r>
              <a:rPr lang="en-GB" dirty="0"/>
              <a:t> SRS014476-Supragingival_plaque.fasta.gz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fasta</a:t>
            </a:r>
            <a:r>
              <a:rPr lang="en-GB" dirty="0"/>
              <a:t> &gt; SRS014476-Supragingival_plaque_profile_count.txt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17A59-7A96-9342-868C-968A252EEB9B}"/>
              </a:ext>
            </a:extLst>
          </p:cNvPr>
          <p:cNvSpPr txBox="1"/>
          <p:nvPr/>
        </p:nvSpPr>
        <p:spPr>
          <a:xfrm>
            <a:off x="9577983" y="3850143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30-40 min</a:t>
            </a:r>
          </a:p>
        </p:txBody>
      </p:sp>
      <p:pic>
        <p:nvPicPr>
          <p:cNvPr id="4098" name="Picture 2" descr="Custom Stickers">
            <a:extLst>
              <a:ext uri="{FF2B5EF4-FFF2-40B4-BE49-F238E27FC236}">
                <a16:creationId xmlns:a16="http://schemas.microsoft.com/office/drawing/2014/main" id="{EBE6112A-82C7-6B4E-A34C-F3B89F31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4" y="4219475"/>
            <a:ext cx="2134530" cy="21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7AF6B-407C-3E41-9A20-B7928217AF13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45495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MERGE OUTPUT</a:t>
            </a:r>
          </a:p>
        </p:txBody>
      </p:sp>
    </p:spTree>
    <p:extLst>
      <p:ext uri="{BB962C8B-B14F-4D97-AF65-F5344CB8AC3E}">
        <p14:creationId xmlns:p14="http://schemas.microsoft.com/office/powerpoint/2010/main" val="417119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40AE7-613F-1342-850C-2578A02580B9}"/>
              </a:ext>
            </a:extLst>
          </p:cNvPr>
          <p:cNvSpPr txBox="1"/>
          <p:nvPr/>
        </p:nvSpPr>
        <p:spPr>
          <a:xfrm>
            <a:off x="413358" y="626301"/>
            <a:ext cx="107849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module load apps/R/3.6.0</a:t>
            </a:r>
          </a:p>
          <a:p>
            <a:r>
              <a:rPr lang="en-GB" sz="1200" dirty="0"/>
              <a:t>R</a:t>
            </a:r>
          </a:p>
          <a:p>
            <a:endParaRPr lang="en-GB" sz="1200" dirty="0"/>
          </a:p>
          <a:p>
            <a:r>
              <a:rPr lang="en-GB" sz="1200" dirty="0"/>
              <a:t>files&lt;-</a:t>
            </a:r>
            <a:r>
              <a:rPr lang="en-GB" sz="1200" dirty="0" err="1"/>
              <a:t>list.files</a:t>
            </a:r>
            <a:r>
              <a:rPr lang="en-GB" sz="1200" dirty="0"/>
              <a:t>()</a:t>
            </a:r>
          </a:p>
          <a:p>
            <a:r>
              <a:rPr lang="en-GB" sz="1200" dirty="0"/>
              <a:t>index&lt;-grep("</a:t>
            </a:r>
            <a:r>
              <a:rPr lang="en-GB" sz="1200" dirty="0" err="1">
                <a:highlight>
                  <a:srgbClr val="FFFF00"/>
                </a:highlight>
              </a:rPr>
              <a:t>count.txt</a:t>
            </a:r>
            <a:r>
              <a:rPr lang="en-GB" sz="1200" dirty="0" err="1"/>
              <a:t>",files</a:t>
            </a:r>
            <a:r>
              <a:rPr lang="en-GB" sz="1200" dirty="0"/>
              <a:t>)</a:t>
            </a:r>
          </a:p>
          <a:p>
            <a:r>
              <a:rPr lang="en-GB" sz="1200" dirty="0"/>
              <a:t>files&lt;-</a:t>
            </a:r>
            <a:r>
              <a:rPr lang="en-GB" sz="1200" dirty="0" err="1"/>
              <a:t>as.matrix</a:t>
            </a:r>
            <a:r>
              <a:rPr lang="en-GB" sz="1200" dirty="0"/>
              <a:t>(files[index])</a:t>
            </a:r>
          </a:p>
          <a:p>
            <a:endParaRPr lang="en-GB" sz="1200" dirty="0"/>
          </a:p>
          <a:p>
            <a:r>
              <a:rPr lang="en-GB" sz="1200" dirty="0" err="1"/>
              <a:t>uni_info</a:t>
            </a:r>
            <a:r>
              <a:rPr lang="en-GB" sz="1200" dirty="0"/>
              <a:t>&lt;-NULL</a:t>
            </a:r>
          </a:p>
          <a:p>
            <a:r>
              <a:rPr lang="en-GB" sz="1200" dirty="0"/>
              <a:t>for (i in 1:length(files)){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read.csv</a:t>
            </a:r>
            <a:r>
              <a:rPr lang="en-GB" sz="1200" dirty="0"/>
              <a:t>(files[i],header=</a:t>
            </a:r>
            <a:r>
              <a:rPr lang="en-GB" sz="1200" dirty="0" err="1"/>
              <a:t>T,skip</a:t>
            </a:r>
            <a:r>
              <a:rPr lang="en-GB" sz="1200" dirty="0"/>
              <a:t>=4,sep="\t")) #all are character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info_each</a:t>
            </a:r>
            <a:r>
              <a:rPr lang="en-GB" sz="1200" dirty="0"/>
              <a:t>&lt;-</a:t>
            </a:r>
            <a:r>
              <a:rPr lang="en-GB" sz="1200" dirty="0" err="1"/>
              <a:t>data_each</a:t>
            </a:r>
            <a:r>
              <a:rPr lang="en-GB" sz="1200" dirty="0"/>
              <a:t>[,c</a:t>
            </a:r>
            <a:r>
              <a:rPr lang="en-GB" sz="1200" dirty="0">
                <a:highlight>
                  <a:srgbClr val="FFFF00"/>
                </a:highlight>
              </a:rPr>
              <a:t>("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  ,"</a:t>
            </a:r>
            <a:r>
              <a:rPr lang="en-GB" sz="1200" dirty="0" err="1">
                <a:highlight>
                  <a:srgbClr val="FFFF00"/>
                </a:highlight>
              </a:rPr>
              <a:t>clade_taxid</a:t>
            </a:r>
            <a:r>
              <a:rPr lang="en-GB" sz="1200" dirty="0"/>
              <a:t>")]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uni_info</a:t>
            </a:r>
            <a:r>
              <a:rPr lang="en-GB" sz="1200" dirty="0"/>
              <a:t>&lt;-</a:t>
            </a:r>
            <a:r>
              <a:rPr lang="en-GB" sz="1200" dirty="0" err="1"/>
              <a:t>rbind</a:t>
            </a:r>
            <a:r>
              <a:rPr lang="en-GB" sz="1200" dirty="0"/>
              <a:t>(</a:t>
            </a:r>
            <a:r>
              <a:rPr lang="en-GB" sz="1200" dirty="0" err="1"/>
              <a:t>uni_info,info_each</a:t>
            </a:r>
            <a:r>
              <a:rPr lang="en-GB" sz="1200" dirty="0"/>
              <a:t>)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 err="1"/>
              <a:t>uni_info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(unique(</a:t>
            </a:r>
            <a:r>
              <a:rPr lang="en-GB" sz="1200" dirty="0" err="1"/>
              <a:t>uni_info</a:t>
            </a:r>
            <a:r>
              <a:rPr lang="en-GB" sz="1200" dirty="0"/>
              <a:t>))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result&lt;-NULL</a:t>
            </a:r>
          </a:p>
          <a:p>
            <a:r>
              <a:rPr lang="en-GB" sz="1200" dirty="0"/>
              <a:t>for (j in 1:length(files)){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read.csv</a:t>
            </a:r>
            <a:r>
              <a:rPr lang="en-GB" sz="1200" dirty="0"/>
              <a:t>(files[j],header=</a:t>
            </a:r>
            <a:r>
              <a:rPr lang="en-GB" sz="1200" dirty="0" err="1"/>
              <a:t>T,skip</a:t>
            </a:r>
            <a:r>
              <a:rPr lang="en-GB" sz="1200" dirty="0"/>
              <a:t>=4,sep="\t")) #all are character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loc</a:t>
            </a:r>
            <a:r>
              <a:rPr lang="en-GB" sz="1200" dirty="0"/>
              <a:t>&lt;-match(</a:t>
            </a:r>
            <a:r>
              <a:rPr lang="en-GB" sz="1200" dirty="0" err="1"/>
              <a:t>uni_info</a:t>
            </a:r>
            <a:r>
              <a:rPr lang="en-GB" sz="1200" dirty="0"/>
              <a:t>[,"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"],</a:t>
            </a:r>
            <a:r>
              <a:rPr lang="en-GB" sz="1200" dirty="0" err="1"/>
              <a:t>data_each</a:t>
            </a:r>
            <a:r>
              <a:rPr lang="en-GB" sz="1200" dirty="0"/>
              <a:t>[,"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"])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value_each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data_each</a:t>
            </a:r>
            <a:r>
              <a:rPr lang="en-GB" sz="1200" dirty="0"/>
              <a:t>[</a:t>
            </a:r>
            <a:r>
              <a:rPr lang="en-GB" sz="1200" dirty="0" err="1"/>
              <a:t>loc</a:t>
            </a:r>
            <a:r>
              <a:rPr lang="en-GB" sz="1200" dirty="0"/>
              <a:t>,"</a:t>
            </a:r>
            <a:r>
              <a:rPr lang="en-GB" sz="1200" dirty="0" err="1">
                <a:highlight>
                  <a:srgbClr val="FFFF00"/>
                </a:highlight>
              </a:rPr>
              <a:t>estimated_number_of_reads_from_the_clade</a:t>
            </a:r>
            <a:r>
              <a:rPr lang="en-GB" sz="1200" dirty="0"/>
              <a:t>"])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colnames</a:t>
            </a:r>
            <a:r>
              <a:rPr lang="en-GB" sz="1200" dirty="0"/>
              <a:t>(</a:t>
            </a:r>
            <a:r>
              <a:rPr lang="en-GB" sz="1200" dirty="0" err="1"/>
              <a:t>value_each</a:t>
            </a:r>
            <a:r>
              <a:rPr lang="en-GB" sz="1200" dirty="0"/>
              <a:t>)&lt;-</a:t>
            </a:r>
            <a:r>
              <a:rPr lang="en-GB" sz="1200" dirty="0" err="1"/>
              <a:t>gsub</a:t>
            </a:r>
            <a:r>
              <a:rPr lang="en-GB" sz="1200" dirty="0">
                <a:highlight>
                  <a:srgbClr val="FFFF00"/>
                </a:highlight>
              </a:rPr>
              <a:t>("_</a:t>
            </a:r>
            <a:r>
              <a:rPr lang="en-GB" sz="1200" dirty="0" err="1">
                <a:highlight>
                  <a:srgbClr val="FFFF00"/>
                </a:highlight>
              </a:rPr>
              <a:t>profile_count.t</a:t>
            </a:r>
            <a:r>
              <a:rPr lang="en-GB" sz="1200" dirty="0" err="1"/>
              <a:t>xt</a:t>
            </a:r>
            <a:r>
              <a:rPr lang="en-GB" sz="1200" dirty="0"/>
              <a:t> ","",files[j])</a:t>
            </a:r>
          </a:p>
          <a:p>
            <a:r>
              <a:rPr lang="en-GB" sz="1200" dirty="0"/>
              <a:t>  result&lt;-</a:t>
            </a:r>
            <a:r>
              <a:rPr lang="en-GB" sz="1200" dirty="0" err="1"/>
              <a:t>cbind</a:t>
            </a:r>
            <a:r>
              <a:rPr lang="en-GB" sz="1200" dirty="0"/>
              <a:t>(</a:t>
            </a:r>
            <a:r>
              <a:rPr lang="en-GB" sz="1200" dirty="0" err="1"/>
              <a:t>result,value_each</a:t>
            </a:r>
            <a:r>
              <a:rPr lang="en-GB" sz="1200" dirty="0"/>
              <a:t>)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result&lt;-</a:t>
            </a:r>
            <a:r>
              <a:rPr lang="en-GB" sz="1200" dirty="0" err="1"/>
              <a:t>cbind</a:t>
            </a:r>
            <a:r>
              <a:rPr lang="en-GB" sz="1200" dirty="0"/>
              <a:t>(</a:t>
            </a:r>
            <a:r>
              <a:rPr lang="en-GB" sz="1200" dirty="0" err="1"/>
              <a:t>uni_info,result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 err="1"/>
              <a:t>write.table</a:t>
            </a:r>
            <a:r>
              <a:rPr lang="en-GB" sz="1200" dirty="0"/>
              <a:t>(</a:t>
            </a:r>
            <a:r>
              <a:rPr lang="en-GB" sz="1200" dirty="0" err="1"/>
              <a:t>result,file</a:t>
            </a:r>
            <a:r>
              <a:rPr lang="en-GB" sz="1200" dirty="0"/>
              <a:t>="</a:t>
            </a:r>
            <a:r>
              <a:rPr lang="en-GB" sz="1200" dirty="0">
                <a:highlight>
                  <a:srgbClr val="FFFF00"/>
                </a:highlight>
              </a:rPr>
              <a:t>merged_estimated_number_read.txt</a:t>
            </a:r>
            <a:r>
              <a:rPr lang="en-GB" sz="1200" dirty="0"/>
              <a:t>",</a:t>
            </a:r>
            <a:r>
              <a:rPr lang="en-GB" sz="1200" dirty="0" err="1"/>
              <a:t>sep</a:t>
            </a:r>
            <a:r>
              <a:rPr lang="en-GB" sz="1200" dirty="0"/>
              <a:t>="\t",</a:t>
            </a:r>
            <a:r>
              <a:rPr lang="en-GB" sz="1200" dirty="0" err="1"/>
              <a:t>row.names</a:t>
            </a:r>
            <a:r>
              <a:rPr lang="en-GB" sz="1200" dirty="0"/>
              <a:t>=</a:t>
            </a:r>
            <a:r>
              <a:rPr lang="en-GB" sz="1200" dirty="0" err="1"/>
              <a:t>F,col.names</a:t>
            </a:r>
            <a:r>
              <a:rPr lang="en-GB" sz="1200" dirty="0"/>
              <a:t>=</a:t>
            </a:r>
            <a:r>
              <a:rPr lang="en-GB" sz="1200" dirty="0" err="1"/>
              <a:t>T,quote</a:t>
            </a:r>
            <a:r>
              <a:rPr lang="en-GB" sz="1200" dirty="0"/>
              <a:t>=F)</a:t>
            </a:r>
          </a:p>
          <a:p>
            <a:r>
              <a:rPr lang="en-GB" sz="1200" dirty="0"/>
              <a:t>q()</a:t>
            </a:r>
          </a:p>
          <a:p>
            <a:endParaRPr lang="en-SE" sz="1200" dirty="0"/>
          </a:p>
        </p:txBody>
      </p:sp>
      <p:pic>
        <p:nvPicPr>
          <p:cNvPr id="10242" name="Picture 2" descr="How Managers and Their Teams use Emoji Differently at Work">
            <a:extLst>
              <a:ext uri="{FF2B5EF4-FFF2-40B4-BE49-F238E27FC236}">
                <a16:creationId xmlns:a16="http://schemas.microsoft.com/office/drawing/2014/main" id="{57CC61B5-AC5B-4147-A60E-574C2DB4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3955354"/>
            <a:ext cx="30099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C312D-49CE-674C-A339-DEB54D17628A}"/>
              </a:ext>
            </a:extLst>
          </p:cNvPr>
          <p:cNvSpPr txBox="1"/>
          <p:nvPr/>
        </p:nvSpPr>
        <p:spPr>
          <a:xfrm>
            <a:off x="9603549" y="4124287"/>
            <a:ext cx="108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E4E66-F02E-FE45-B20B-8BEB96B612E4}"/>
              </a:ext>
            </a:extLst>
          </p:cNvPr>
          <p:cNvSpPr txBox="1"/>
          <p:nvPr/>
        </p:nvSpPr>
        <p:spPr>
          <a:xfrm>
            <a:off x="114825" y="172214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290104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DOWNLOAD FILE TO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176430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2C90BB-A416-7446-A67E-62734A7107D3}"/>
              </a:ext>
            </a:extLst>
          </p:cNvPr>
          <p:cNvSpPr txBox="1"/>
          <p:nvPr/>
        </p:nvSpPr>
        <p:spPr>
          <a:xfrm>
            <a:off x="554181" y="916863"/>
            <a:ext cx="1057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scp </a:t>
            </a:r>
            <a:r>
              <a:rPr lang="en-SE" dirty="0">
                <a:highlight>
                  <a:srgbClr val="FFFF00"/>
                </a:highlight>
              </a:rPr>
              <a:t>k2038186</a:t>
            </a:r>
            <a:r>
              <a:rPr lang="en-SE" dirty="0"/>
              <a:t>@login.rosalind.kcl.ac.uk: ~/home/k2038186/merged_estimated_number_read.txt .</a:t>
            </a:r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E18CC20C-1B32-0446-A820-9E2187AD2DA9}"/>
              </a:ext>
            </a:extLst>
          </p:cNvPr>
          <p:cNvSpPr/>
          <p:nvPr/>
        </p:nvSpPr>
        <p:spPr>
          <a:xfrm rot="10800000">
            <a:off x="554180" y="1286195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A0D4951F-9D7C-3A49-A4B0-8093512F9C74}"/>
              </a:ext>
            </a:extLst>
          </p:cNvPr>
          <p:cNvSpPr/>
          <p:nvPr/>
        </p:nvSpPr>
        <p:spPr>
          <a:xfrm rot="10800000">
            <a:off x="928253" y="1311627"/>
            <a:ext cx="3255819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62285B90-E68F-ED4D-B761-697C4595E783}"/>
              </a:ext>
            </a:extLst>
          </p:cNvPr>
          <p:cNvSpPr/>
          <p:nvPr/>
        </p:nvSpPr>
        <p:spPr>
          <a:xfrm rot="10800000">
            <a:off x="4211779" y="1286195"/>
            <a:ext cx="532014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9B731C51-AA7A-744D-9C5A-499C025E0C3B}"/>
              </a:ext>
            </a:extLst>
          </p:cNvPr>
          <p:cNvSpPr/>
          <p:nvPr/>
        </p:nvSpPr>
        <p:spPr>
          <a:xfrm rot="10800000">
            <a:off x="9698177" y="1286194"/>
            <a:ext cx="15240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6C72F-613C-F541-92C0-C02DA88B5C30}"/>
              </a:ext>
            </a:extLst>
          </p:cNvPr>
          <p:cNvSpPr txBox="1"/>
          <p:nvPr/>
        </p:nvSpPr>
        <p:spPr>
          <a:xfrm>
            <a:off x="131616" y="1942007"/>
            <a:ext cx="84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ecure copy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1D0FA-CE46-5043-846B-A02F3EBA3C72}"/>
              </a:ext>
            </a:extLst>
          </p:cNvPr>
          <p:cNvSpPr txBox="1"/>
          <p:nvPr/>
        </p:nvSpPr>
        <p:spPr>
          <a:xfrm>
            <a:off x="928253" y="1916575"/>
            <a:ext cx="84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file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EFA59-2F8D-2440-ACF0-1D0AD4D87153}"/>
              </a:ext>
            </a:extLst>
          </p:cNvPr>
          <p:cNvSpPr txBox="1"/>
          <p:nvPr/>
        </p:nvSpPr>
        <p:spPr>
          <a:xfrm>
            <a:off x="9351814" y="1771241"/>
            <a:ext cx="8451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file name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A4D5F-1198-7A48-B3CA-36EBB67FB0A2}"/>
              </a:ext>
            </a:extLst>
          </p:cNvPr>
          <p:cNvSpPr txBox="1"/>
          <p:nvPr/>
        </p:nvSpPr>
        <p:spPr>
          <a:xfrm>
            <a:off x="4114800" y="1771241"/>
            <a:ext cx="152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 file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7720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94224-3422-CF4A-B75A-26516D43ACD7}"/>
              </a:ext>
            </a:extLst>
          </p:cNvPr>
          <p:cNvSpPr txBox="1"/>
          <p:nvPr/>
        </p:nvSpPr>
        <p:spPr>
          <a:xfrm>
            <a:off x="159327" y="999991"/>
            <a:ext cx="11623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# scp (in your laptop terminal)</a:t>
            </a:r>
          </a:p>
          <a:p>
            <a:r>
              <a:rPr lang="en-SE" dirty="0"/>
              <a:t>scp k2038186@login.rosalind.kcl.ac.uk: ~/home/k2038186/merged_estimated_number_read.txt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86394-2AA6-FB4E-B5DC-210B129C23D6}"/>
              </a:ext>
            </a:extLst>
          </p:cNvPr>
          <p:cNvSpPr txBox="1"/>
          <p:nvPr/>
        </p:nvSpPr>
        <p:spPr>
          <a:xfrm>
            <a:off x="0" y="179687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5</a:t>
            </a:r>
          </a:p>
        </p:txBody>
      </p:sp>
      <p:pic>
        <p:nvPicPr>
          <p:cNvPr id="5" name="Picture 2" descr="Google Thumbs Up Emoji Transparent PNG - 1000x1000 - Free Download on  NicePNG">
            <a:extLst>
              <a:ext uri="{FF2B5EF4-FFF2-40B4-BE49-F238E27FC236}">
                <a16:creationId xmlns:a16="http://schemas.microsoft.com/office/drawing/2014/main" id="{EF74CDBB-9BA7-A142-BFFA-4BBE5BD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61" y="4219475"/>
            <a:ext cx="1948831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B5584-6ED7-1F4E-AB1F-679669A7F4CB}"/>
              </a:ext>
            </a:extLst>
          </p:cNvPr>
          <p:cNvSpPr txBox="1"/>
          <p:nvPr/>
        </p:nvSpPr>
        <p:spPr>
          <a:xfrm>
            <a:off x="9603549" y="4124287"/>
            <a:ext cx="108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305568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 SRA TOOLKIT</a:t>
            </a:r>
          </a:p>
        </p:txBody>
      </p:sp>
    </p:spTree>
    <p:extLst>
      <p:ext uri="{BB962C8B-B14F-4D97-AF65-F5344CB8AC3E}">
        <p14:creationId xmlns:p14="http://schemas.microsoft.com/office/powerpoint/2010/main" val="290972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70A1C0-CB23-AA4F-A68E-7E6883FA88EC}"/>
              </a:ext>
            </a:extLst>
          </p:cNvPr>
          <p:cNvSpPr txBox="1"/>
          <p:nvPr/>
        </p:nvSpPr>
        <p:spPr>
          <a:xfrm>
            <a:off x="401782" y="1083439"/>
            <a:ext cx="11596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2"/>
              </a:rPr>
              <a:t>http://ftp-trace.ncbi.nlm.nih.gov/sra/sdk/current/sratoolkit.current-centos_linux64.tar.gz</a:t>
            </a:r>
            <a:endParaRPr lang="en-SE" dirty="0"/>
          </a:p>
          <a:p>
            <a:endParaRPr lang="en-SE" dirty="0"/>
          </a:p>
          <a:p>
            <a:r>
              <a:rPr lang="en-SE" dirty="0"/>
              <a:t>tar -vxzf sratoolkit.tar.gz</a:t>
            </a:r>
          </a:p>
          <a:p>
            <a:endParaRPr lang="en-SE" dirty="0"/>
          </a:p>
          <a:p>
            <a:r>
              <a:rPr lang="en-SE" dirty="0"/>
              <a:t>export PATH=$PATH:$PWD/sratoolkit.2.11.2-centos_linux64/bin/</a:t>
            </a:r>
          </a:p>
          <a:p>
            <a:endParaRPr lang="en-SE" dirty="0"/>
          </a:p>
          <a:p>
            <a:r>
              <a:rPr lang="en-SE" dirty="0"/>
              <a:t>vdb-config –interactive</a:t>
            </a:r>
          </a:p>
          <a:p>
            <a:endParaRPr lang="en-SE" dirty="0"/>
          </a:p>
          <a:p>
            <a:r>
              <a:rPr lang="en-SE" dirty="0"/>
              <a:t>which fastq-dump</a:t>
            </a:r>
          </a:p>
          <a:p>
            <a:endParaRPr lang="en-SE" dirty="0"/>
          </a:p>
          <a:p>
            <a:r>
              <a:rPr lang="en-SE" dirty="0"/>
              <a:t>fastq-dump --stdout SRR390728 | head -n 8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3522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70D27-BA78-5947-B3B8-8D072A3EF2EB}"/>
              </a:ext>
            </a:extLst>
          </p:cNvPr>
          <p:cNvSpPr txBox="1"/>
          <p:nvPr/>
        </p:nvSpPr>
        <p:spPr>
          <a:xfrm>
            <a:off x="1524000" y="1845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94E52"/>
                </a:solidFill>
                <a:latin typeface="-apple-system"/>
              </a:rPr>
              <a:t>C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onfigured to connect to NCBI SRA and download via FTP.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D4480-9C2E-7D48-BBE0-B160A5949D9B}"/>
              </a:ext>
            </a:extLst>
          </p:cNvPr>
          <p:cNvSpPr txBox="1"/>
          <p:nvPr/>
        </p:nvSpPr>
        <p:spPr>
          <a:xfrm>
            <a:off x="803564" y="11522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SRA toolkit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11621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891305-3045-6848-9CE7-E1FFC01D3752}"/>
              </a:ext>
            </a:extLst>
          </p:cNvPr>
          <p:cNvSpPr txBox="1"/>
          <p:nvPr/>
        </p:nvSpPr>
        <p:spPr>
          <a:xfrm>
            <a:off x="235527" y="695190"/>
            <a:ext cx="1224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3"/>
              </a:rPr>
              <a:t>http://ftp-trace.ncbi.nlm.nih.gov/sra/sdk/current/sratoolkit.current-centos_linux64.tar.gz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516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F2623-FC1E-1742-8AF7-855CAFBCA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98919"/>
              </p:ext>
            </p:extLst>
          </p:nvPr>
        </p:nvGraphicFramePr>
        <p:xfrm>
          <a:off x="1708513" y="1602454"/>
          <a:ext cx="8557705" cy="31242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06827">
                  <a:extLst>
                    <a:ext uri="{9D8B030D-6E8A-4147-A177-3AD203B41FA5}">
                      <a16:colId xmlns:a16="http://schemas.microsoft.com/office/drawing/2014/main" val="2134006513"/>
                    </a:ext>
                  </a:extLst>
                </a:gridCol>
                <a:gridCol w="1858344">
                  <a:extLst>
                    <a:ext uri="{9D8B030D-6E8A-4147-A177-3AD203B41FA5}">
                      <a16:colId xmlns:a16="http://schemas.microsoft.com/office/drawing/2014/main" val="3034397298"/>
                    </a:ext>
                  </a:extLst>
                </a:gridCol>
                <a:gridCol w="5392534">
                  <a:extLst>
                    <a:ext uri="{9D8B030D-6E8A-4147-A177-3AD203B41FA5}">
                      <a16:colId xmlns:a16="http://schemas.microsoft.com/office/drawing/2014/main" val="42269008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Ozlem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Aleksandra Pilcicka, Xueqi 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8373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Xiangyu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Lamiah Kareem, Kerry Lin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17145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Hong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Miranda Pryce, Yixuan Peng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0285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Meng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Yash Bancil, Darvina Magandran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977816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Bouchra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JungIm Choi, Lilianeleny Meoli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0833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Simon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Benjamin Williams,  Ho Yan Lam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416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Frederick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Georgia Milbourne, Phoebe Cheong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2387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Abdulahad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Xinmeng Liao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3808643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Ali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Xiaoye Wang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841790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Mengnan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62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7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26051-5EE4-CC4E-A6C2-A0CB251B7B6A}"/>
              </a:ext>
            </a:extLst>
          </p:cNvPr>
          <p:cNvSpPr txBox="1"/>
          <p:nvPr/>
        </p:nvSpPr>
        <p:spPr>
          <a:xfrm>
            <a:off x="277090" y="598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tar -vxzf sratoolkit.tar.gz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9A52F-A3C9-004A-9D25-BCBAA680001A}"/>
              </a:ext>
            </a:extLst>
          </p:cNvPr>
          <p:cNvSpPr txBox="1"/>
          <p:nvPr/>
        </p:nvSpPr>
        <p:spPr>
          <a:xfrm>
            <a:off x="277090" y="154888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</a:rPr>
              <a:t>Decompress a file </a:t>
            </a:r>
            <a:r>
              <a:rPr lang="en-GB" dirty="0" err="1">
                <a:solidFill>
                  <a:srgbClr val="333333"/>
                </a:solidFill>
              </a:rPr>
              <a:t>gzipped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0" i="0" dirty="0">
                <a:solidFill>
                  <a:srgbClr val="333333"/>
                </a:solidFill>
                <a:effectLst/>
              </a:rPr>
              <a:t>TAR files end with the extension </a:t>
            </a:r>
            <a:r>
              <a:rPr lang="en-GB" b="1" i="0" dirty="0">
                <a:solidFill>
                  <a:srgbClr val="525252"/>
                </a:solidFill>
                <a:effectLst/>
              </a:rPr>
              <a:t>.</a:t>
            </a:r>
            <a:r>
              <a:rPr lang="en-GB" b="1" i="0" dirty="0" err="1">
                <a:solidFill>
                  <a:srgbClr val="525252"/>
                </a:solidFill>
                <a:effectLst/>
              </a:rPr>
              <a:t>tar.gz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br>
              <a:rPr lang="en-GB" dirty="0"/>
            </a:b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E5FE-AC77-F74A-826A-4915B5EA7E68}"/>
              </a:ext>
            </a:extLst>
          </p:cNvPr>
          <p:cNvSpPr txBox="1"/>
          <p:nvPr/>
        </p:nvSpPr>
        <p:spPr>
          <a:xfrm>
            <a:off x="1496290" y="2923316"/>
            <a:ext cx="688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compressed by the standard GNU zip</a:t>
            </a:r>
            <a:r>
              <a:rPr lang="en-GB" dirty="0"/>
              <a:t> (</a:t>
            </a:r>
            <a:r>
              <a:rPr lang="en-GB" dirty="0" err="1"/>
              <a:t>gzip</a:t>
            </a:r>
            <a:r>
              <a:rPr lang="en-GB" dirty="0"/>
              <a:t>) compression algorithm</a:t>
            </a:r>
            <a:endParaRPr lang="en-GB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B1E82-ABB3-8E41-A380-59825E04ABA7}"/>
              </a:ext>
            </a:extLst>
          </p:cNvPr>
          <p:cNvSpPr txBox="1"/>
          <p:nvPr/>
        </p:nvSpPr>
        <p:spPr>
          <a:xfrm>
            <a:off x="4156363" y="337760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GB" b="0" i="0" dirty="0">
                <a:solidFill>
                  <a:srgbClr val="202124"/>
                </a:solidFill>
                <a:effectLst/>
              </a:rPr>
            </a:br>
            <a:endParaRPr lang="en-GB" b="0" i="0" dirty="0">
              <a:solidFill>
                <a:srgbClr val="202124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</a:rPr>
              <a:t>The GNU operating system is a complete free software system, upward-compatible with Unix. </a:t>
            </a: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</a:rPr>
              <a:t>GNU stands for “</a:t>
            </a:r>
            <a:r>
              <a:rPr lang="en-GB" b="1" i="0" dirty="0">
                <a:solidFill>
                  <a:srgbClr val="202124"/>
                </a:solidFill>
                <a:effectLst/>
              </a:rPr>
              <a:t>GNU's Not Unix</a:t>
            </a:r>
            <a:r>
              <a:rPr lang="en-GB" b="0" i="0" dirty="0">
                <a:solidFill>
                  <a:srgbClr val="202124"/>
                </a:solidFill>
                <a:effectLst/>
              </a:rPr>
              <a:t>”. 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794FEB68-F746-1C47-AE5B-0B7AAC123987}"/>
              </a:ext>
            </a:extLst>
          </p:cNvPr>
          <p:cNvSpPr/>
          <p:nvPr/>
        </p:nvSpPr>
        <p:spPr>
          <a:xfrm rot="10800000">
            <a:off x="277090" y="9674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99E05DBB-4B3F-8946-A083-6D6223344C54}"/>
              </a:ext>
            </a:extLst>
          </p:cNvPr>
          <p:cNvSpPr/>
          <p:nvPr/>
        </p:nvSpPr>
        <p:spPr>
          <a:xfrm rot="10800000">
            <a:off x="1662544" y="2321005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4F19E6F7-4E19-4C42-BD86-D7185E73246A}"/>
              </a:ext>
            </a:extLst>
          </p:cNvPr>
          <p:cNvSpPr/>
          <p:nvPr/>
        </p:nvSpPr>
        <p:spPr>
          <a:xfrm rot="10800000">
            <a:off x="4322617" y="32926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6679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26051-5EE4-CC4E-A6C2-A0CB251B7B6A}"/>
              </a:ext>
            </a:extLst>
          </p:cNvPr>
          <p:cNvSpPr txBox="1"/>
          <p:nvPr/>
        </p:nvSpPr>
        <p:spPr>
          <a:xfrm>
            <a:off x="277090" y="598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tar -vxzf sratoolkit.tar.gz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71A09-F92D-8F46-802F-4E21DCD29501}"/>
              </a:ext>
            </a:extLst>
          </p:cNvPr>
          <p:cNvSpPr txBox="1"/>
          <p:nvPr/>
        </p:nvSpPr>
        <p:spPr>
          <a:xfrm>
            <a:off x="692727" y="1951672"/>
            <a:ext cx="9033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Verbose (optional). Displays the files as they are decompressed.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Extracts files from an archive.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Filters the archive through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Proxima Nova"/>
              </a:rPr>
              <a:t>gzip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GB" dirty="0">
                <a:solidFill>
                  <a:srgbClr val="333333"/>
                </a:solidFill>
                <a:latin typeface="Proxima Nova"/>
              </a:rPr>
              <a:t> = Informs the tar command that the next parameter is the file name of the archive.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Proxima Nova"/>
            </a:endParaRP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020B548E-EB86-3743-830B-3C04F8117A31}"/>
              </a:ext>
            </a:extLst>
          </p:cNvPr>
          <p:cNvSpPr/>
          <p:nvPr/>
        </p:nvSpPr>
        <p:spPr>
          <a:xfrm rot="10800000">
            <a:off x="692727" y="9674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0475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9DCBA5-E8CC-A14D-BFC4-BFE5ED57F575}"/>
              </a:ext>
            </a:extLst>
          </p:cNvPr>
          <p:cNvSpPr txBox="1"/>
          <p:nvPr/>
        </p:nvSpPr>
        <p:spPr>
          <a:xfrm>
            <a:off x="304799" y="528889"/>
            <a:ext cx="9434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export PATH=$PATH:$PWD/sratoolkit.2.11.2-centos_linux64/bin/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71144-4C3F-2B48-A044-EE1E348C85BA}"/>
              </a:ext>
            </a:extLst>
          </p:cNvPr>
          <p:cNvSpPr txBox="1"/>
          <p:nvPr/>
        </p:nvSpPr>
        <p:spPr>
          <a:xfrm>
            <a:off x="110833" y="1540271"/>
            <a:ext cx="1066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a Directory to PATH </a:t>
            </a:r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9E6B387A-03E3-DF44-B84B-71D7220B1F3F}"/>
              </a:ext>
            </a:extLst>
          </p:cNvPr>
          <p:cNvSpPr/>
          <p:nvPr/>
        </p:nvSpPr>
        <p:spPr>
          <a:xfrm rot="10800000">
            <a:off x="304796" y="898221"/>
            <a:ext cx="121920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CC72AE9C-5CEF-B544-86DC-4D6AA00D8991}"/>
              </a:ext>
            </a:extLst>
          </p:cNvPr>
          <p:cNvSpPr/>
          <p:nvPr/>
        </p:nvSpPr>
        <p:spPr>
          <a:xfrm rot="10800000">
            <a:off x="2216725" y="898221"/>
            <a:ext cx="41840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F279670D-7979-FB42-BBB5-FE56C0C682F4}"/>
              </a:ext>
            </a:extLst>
          </p:cNvPr>
          <p:cNvSpPr/>
          <p:nvPr/>
        </p:nvSpPr>
        <p:spPr>
          <a:xfrm rot="10800000">
            <a:off x="1523999" y="868183"/>
            <a:ext cx="692726" cy="2415343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8BB4F-9EB4-E24F-98CE-0D2D30FD9F8D}"/>
              </a:ext>
            </a:extLst>
          </p:cNvPr>
          <p:cNvSpPr txBox="1"/>
          <p:nvPr/>
        </p:nvSpPr>
        <p:spPr>
          <a:xfrm>
            <a:off x="1316180" y="3429000"/>
            <a:ext cx="26462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list of directories that </a:t>
            </a:r>
            <a:r>
              <a:rPr lang="en-GB" dirty="0"/>
              <a:t>tells the Unix shell where to look on the system when you request a particular program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49816-84EC-3440-A544-E6B9FEDB6823}"/>
              </a:ext>
            </a:extLst>
          </p:cNvPr>
          <p:cNvSpPr txBox="1"/>
          <p:nvPr/>
        </p:nvSpPr>
        <p:spPr>
          <a:xfrm>
            <a:off x="2105886" y="1384657"/>
            <a:ext cx="1066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Directory to run </a:t>
            </a:r>
          </a:p>
        </p:txBody>
      </p:sp>
    </p:spTree>
    <p:extLst>
      <p:ext uri="{BB962C8B-B14F-4D97-AF65-F5344CB8AC3E}">
        <p14:creationId xmlns:p14="http://schemas.microsoft.com/office/powerpoint/2010/main" val="1419568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FDE6F-70FA-9F4C-A5AB-056BC8653A36}"/>
              </a:ext>
            </a:extLst>
          </p:cNvPr>
          <p:cNvSpPr txBox="1"/>
          <p:nvPr/>
        </p:nvSpPr>
        <p:spPr>
          <a:xfrm>
            <a:off x="304800" y="611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vdb-config –interactive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E9F0E-262F-B44B-828B-DABAF46290D1}"/>
              </a:ext>
            </a:extLst>
          </p:cNvPr>
          <p:cNvSpPr txBox="1"/>
          <p:nvPr/>
        </p:nvSpPr>
        <p:spPr>
          <a:xfrm>
            <a:off x="872837" y="1983617"/>
            <a:ext cx="903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nspect or change the configuration of the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-toolkit</a:t>
            </a:r>
          </a:p>
          <a:p>
            <a:r>
              <a:rPr lang="en-GB" dirty="0"/>
              <a:t>Necessary step but no action will be taken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9103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3EBB-9D2C-7545-9698-712817330946}"/>
              </a:ext>
            </a:extLst>
          </p:cNvPr>
          <p:cNvSpPr txBox="1"/>
          <p:nvPr/>
        </p:nvSpPr>
        <p:spPr>
          <a:xfrm>
            <a:off x="277091" y="473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which fastq-dump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A3A2-FD3B-5E48-B637-EC1E20326F52}"/>
              </a:ext>
            </a:extLst>
          </p:cNvPr>
          <p:cNvSpPr txBox="1"/>
          <p:nvPr/>
        </p:nvSpPr>
        <p:spPr>
          <a:xfrm>
            <a:off x="207819" y="1582340"/>
            <a:ext cx="96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Check which version is installed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7EE80-392F-094F-9CFA-FD9397F23DBC}"/>
              </a:ext>
            </a:extLst>
          </p:cNvPr>
          <p:cNvSpPr txBox="1"/>
          <p:nvPr/>
        </p:nvSpPr>
        <p:spPr>
          <a:xfrm>
            <a:off x="831270" y="1397674"/>
            <a:ext cx="911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</a:t>
            </a:r>
            <a:r>
              <a:rPr lang="en-GB" b="0" i="0" dirty="0">
                <a:effectLst/>
                <a:latin typeface="-apple-system"/>
              </a:rPr>
              <a:t>ownload the SRA file (in </a:t>
            </a:r>
            <a:r>
              <a:rPr lang="en-GB" dirty="0" err="1"/>
              <a:t>sra</a:t>
            </a:r>
            <a:r>
              <a:rPr lang="en-GB" b="0" i="0" dirty="0">
                <a:effectLst/>
                <a:latin typeface="-apple-system"/>
              </a:rPr>
              <a:t> format) and then convert them to </a:t>
            </a:r>
            <a:r>
              <a:rPr lang="en-GB" dirty="0" err="1"/>
              <a:t>fastq</a:t>
            </a:r>
            <a:r>
              <a:rPr lang="en-GB" b="0" i="0" dirty="0">
                <a:effectLst/>
                <a:latin typeface="-apple-system"/>
              </a:rPr>
              <a:t> file</a:t>
            </a: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83B526DA-92DE-BB45-8101-F6870E5C2E3D}"/>
              </a:ext>
            </a:extLst>
          </p:cNvPr>
          <p:cNvSpPr/>
          <p:nvPr/>
        </p:nvSpPr>
        <p:spPr>
          <a:xfrm rot="10800000">
            <a:off x="277091" y="847403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725EBBA5-03F8-4749-8A27-C4AFE32CDE7C}"/>
              </a:ext>
            </a:extLst>
          </p:cNvPr>
          <p:cNvSpPr/>
          <p:nvPr/>
        </p:nvSpPr>
        <p:spPr>
          <a:xfrm rot="10800000">
            <a:off x="831271" y="817370"/>
            <a:ext cx="1233055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685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3EBB-9D2C-7545-9698-712817330946}"/>
              </a:ext>
            </a:extLst>
          </p:cNvPr>
          <p:cNvSpPr txBox="1"/>
          <p:nvPr/>
        </p:nvSpPr>
        <p:spPr>
          <a:xfrm>
            <a:off x="277091" y="473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--stdout SRR390728 | head -n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A3A2-FD3B-5E48-B637-EC1E20326F52}"/>
              </a:ext>
            </a:extLst>
          </p:cNvPr>
          <p:cNvSpPr txBox="1"/>
          <p:nvPr/>
        </p:nvSpPr>
        <p:spPr>
          <a:xfrm>
            <a:off x="277090" y="1706479"/>
            <a:ext cx="677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Check if fastq-dump is working properly</a:t>
            </a:r>
          </a:p>
        </p:txBody>
      </p:sp>
    </p:spTree>
    <p:extLst>
      <p:ext uri="{BB962C8B-B14F-4D97-AF65-F5344CB8AC3E}">
        <p14:creationId xmlns:p14="http://schemas.microsoft.com/office/powerpoint/2010/main" val="2479870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w to add a full set of free emojis to Microsoft Word - TechRepublic">
            <a:extLst>
              <a:ext uri="{FF2B5EF4-FFF2-40B4-BE49-F238E27FC236}">
                <a16:creationId xmlns:a16="http://schemas.microsoft.com/office/drawing/2014/main" id="{69A915C8-4A9E-624C-AD16-DA5F7C59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4" y="4421688"/>
            <a:ext cx="2289873" cy="228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DF040-3213-E247-8110-D02D5E41C5BD}"/>
              </a:ext>
            </a:extLst>
          </p:cNvPr>
          <p:cNvSpPr txBox="1"/>
          <p:nvPr/>
        </p:nvSpPr>
        <p:spPr>
          <a:xfrm>
            <a:off x="401782" y="1083439"/>
            <a:ext cx="11596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4"/>
              </a:rPr>
              <a:t>http://ftp-trace.ncbi.nlm.nih.gov/sra/sdk/current/sratoolkit.current-centos_linux64.tar.gz</a:t>
            </a:r>
            <a:endParaRPr lang="en-SE" dirty="0"/>
          </a:p>
          <a:p>
            <a:endParaRPr lang="en-SE" dirty="0"/>
          </a:p>
          <a:p>
            <a:r>
              <a:rPr lang="en-SE" dirty="0"/>
              <a:t>tar -vxzf sratoolkit.tar.gz</a:t>
            </a:r>
          </a:p>
          <a:p>
            <a:endParaRPr lang="en-SE" dirty="0"/>
          </a:p>
          <a:p>
            <a:r>
              <a:rPr lang="en-SE" dirty="0"/>
              <a:t>export PATH=$PATH:$PWD/sratoolkit.2.11.2-centos_linux64/bin/</a:t>
            </a:r>
          </a:p>
          <a:p>
            <a:endParaRPr lang="en-SE" dirty="0"/>
          </a:p>
          <a:p>
            <a:r>
              <a:rPr lang="en-SE" dirty="0"/>
              <a:t>vdb-config –interactive</a:t>
            </a:r>
          </a:p>
          <a:p>
            <a:endParaRPr lang="en-SE" dirty="0"/>
          </a:p>
          <a:p>
            <a:r>
              <a:rPr lang="en-SE" dirty="0"/>
              <a:t>which fastq-dump</a:t>
            </a:r>
          </a:p>
          <a:p>
            <a:endParaRPr lang="en-SE" dirty="0"/>
          </a:p>
          <a:p>
            <a:r>
              <a:rPr lang="en-SE" dirty="0"/>
              <a:t>fastq-dump --stdout SRR390728 | head -n 8</a:t>
            </a:r>
          </a:p>
          <a:p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C34C2-6AC9-7547-B2DE-AC112A939EC8}"/>
              </a:ext>
            </a:extLst>
          </p:cNvPr>
          <p:cNvSpPr txBox="1"/>
          <p:nvPr/>
        </p:nvSpPr>
        <p:spPr>
          <a:xfrm>
            <a:off x="9850582" y="4237022"/>
            <a:ext cx="92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428481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255319" y="2625804"/>
            <a:ext cx="1160417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 SAMPLES BY SRA TOOLKIT</a:t>
            </a:r>
          </a:p>
        </p:txBody>
      </p:sp>
    </p:spTree>
    <p:extLst>
      <p:ext uri="{BB962C8B-B14F-4D97-AF65-F5344CB8AC3E}">
        <p14:creationId xmlns:p14="http://schemas.microsoft.com/office/powerpoint/2010/main" val="603061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D0765-567F-4D4D-A80C-7E3C34316F1E}"/>
              </a:ext>
            </a:extLst>
          </p:cNvPr>
          <p:cNvSpPr txBox="1"/>
          <p:nvPr/>
        </p:nvSpPr>
        <p:spPr>
          <a:xfrm>
            <a:off x="554182" y="63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-I --split-files --gzip SRR16348844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41D33-6400-0542-BBAA-E6CB270012CC}"/>
              </a:ext>
            </a:extLst>
          </p:cNvPr>
          <p:cNvSpPr txBox="1"/>
          <p:nvPr/>
        </p:nvSpPr>
        <p:spPr>
          <a:xfrm>
            <a:off x="1988125" y="3544272"/>
            <a:ext cx="19534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If your SRA file is paired, you will still end up with a single </a:t>
            </a:r>
            <a:r>
              <a:rPr lang="en-GB" dirty="0" err="1"/>
              <a:t>fastq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 file, since, </a:t>
            </a:r>
            <a:r>
              <a:rPr lang="en-GB" dirty="0" err="1"/>
              <a:t>fastq</a:t>
            </a:r>
            <a:r>
              <a:rPr lang="en-GB" dirty="0"/>
              <a:t>-dump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, by default writes them as interleaved file. To change this, you can provide </a:t>
            </a:r>
            <a:r>
              <a:rPr lang="en-GB" dirty="0"/>
              <a:t>--split-files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 argument.</a:t>
            </a:r>
            <a:endParaRPr lang="en-SE" dirty="0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73B3FFAF-0C4F-C541-9BFC-0A2632F4C675}"/>
              </a:ext>
            </a:extLst>
          </p:cNvPr>
          <p:cNvSpPr/>
          <p:nvPr/>
        </p:nvSpPr>
        <p:spPr>
          <a:xfrm rot="10800000">
            <a:off x="1891141" y="957225"/>
            <a:ext cx="921330" cy="2454281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62202ADE-4840-FD40-83D2-22394FAD7EE4}"/>
              </a:ext>
            </a:extLst>
          </p:cNvPr>
          <p:cNvSpPr/>
          <p:nvPr/>
        </p:nvSpPr>
        <p:spPr>
          <a:xfrm rot="10800000">
            <a:off x="2964871" y="996767"/>
            <a:ext cx="5264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E3C4B-F0B5-2445-B64D-B8B98E12B5ED}"/>
              </a:ext>
            </a:extLst>
          </p:cNvPr>
          <p:cNvSpPr txBox="1"/>
          <p:nvPr/>
        </p:nvSpPr>
        <p:spPr>
          <a:xfrm>
            <a:off x="2812472" y="13747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file </a:t>
            </a:r>
          </a:p>
          <a:p>
            <a:r>
              <a:rPr lang="en-GB" dirty="0"/>
              <a:t>extension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DB531-C3C5-1A4D-B1AB-5EBCBBDB1B09}"/>
              </a:ext>
            </a:extLst>
          </p:cNvPr>
          <p:cNvSpPr txBox="1"/>
          <p:nvPr/>
        </p:nvSpPr>
        <p:spPr>
          <a:xfrm>
            <a:off x="3643743" y="1007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Sample name</a:t>
            </a:r>
            <a:endParaRPr lang="en-SE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29E4E74A-E640-5A4D-8DDE-0CAC31EBF21E}"/>
              </a:ext>
            </a:extLst>
          </p:cNvPr>
          <p:cNvSpPr/>
          <p:nvPr/>
        </p:nvSpPr>
        <p:spPr>
          <a:xfrm rot="10800000">
            <a:off x="3491344" y="966077"/>
            <a:ext cx="151014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8348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D0765-567F-4D4D-A80C-7E3C34316F1E}"/>
              </a:ext>
            </a:extLst>
          </p:cNvPr>
          <p:cNvSpPr txBox="1"/>
          <p:nvPr/>
        </p:nvSpPr>
        <p:spPr>
          <a:xfrm>
            <a:off x="554182" y="63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-I --split-files --gzip SRR16348844</a:t>
            </a:r>
          </a:p>
        </p:txBody>
      </p:sp>
      <p:pic>
        <p:nvPicPr>
          <p:cNvPr id="10" name="Picture 2" descr="Custom Stickers">
            <a:extLst>
              <a:ext uri="{FF2B5EF4-FFF2-40B4-BE49-F238E27FC236}">
                <a16:creationId xmlns:a16="http://schemas.microsoft.com/office/drawing/2014/main" id="{DA648282-954D-464B-AF82-592C3FA2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4" y="4219475"/>
            <a:ext cx="2134530" cy="21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79E42C-5732-DB43-93C7-CDFD47593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64996"/>
              </p:ext>
            </p:extLst>
          </p:nvPr>
        </p:nvGraphicFramePr>
        <p:xfrm>
          <a:off x="5511800" y="1295400"/>
          <a:ext cx="1168400" cy="42672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8340012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1028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2291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228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5985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1170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907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3691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294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SRR16348859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437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411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699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818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2003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889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571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262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768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8832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9806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8717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6500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72DED11-ED4B-184F-A58E-F543FF9AF4E3}"/>
              </a:ext>
            </a:extLst>
          </p:cNvPr>
          <p:cNvSpPr txBox="1"/>
          <p:nvPr/>
        </p:nvSpPr>
        <p:spPr>
          <a:xfrm>
            <a:off x="9282545" y="3850143"/>
            <a:ext cx="95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0494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2266D7-35DF-8243-99D4-BD168480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" y="315181"/>
            <a:ext cx="6841189" cy="6542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2F2F4-24D7-7C48-A4FB-4E4B1D7E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37" y="854941"/>
            <a:ext cx="4765964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7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255319" y="2625804"/>
            <a:ext cx="1160417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6600" dirty="0"/>
              <a:t>Submit script for the SLURM job queueing software</a:t>
            </a:r>
            <a:endParaRPr lang="en-SE" sz="6600" dirty="0"/>
          </a:p>
        </p:txBody>
      </p:sp>
    </p:spTree>
    <p:extLst>
      <p:ext uri="{BB962C8B-B14F-4D97-AF65-F5344CB8AC3E}">
        <p14:creationId xmlns:p14="http://schemas.microsoft.com/office/powerpoint/2010/main" val="894777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110420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merged.sh</a:t>
            </a:r>
          </a:p>
          <a:p>
            <a:r>
              <a:rPr lang="en-SE" dirty="0"/>
              <a:t>vi merged.s</a:t>
            </a:r>
          </a:p>
          <a:p>
            <a:endParaRPr lang="en-SE" dirty="0"/>
          </a:p>
          <a:p>
            <a:pPr lvl="3"/>
            <a:r>
              <a:rPr lang="en-GB" dirty="0"/>
              <a:t>#!/bin/bash -l</a:t>
            </a:r>
          </a:p>
          <a:p>
            <a:pPr lvl="3"/>
            <a:r>
              <a:rPr lang="en-GB" dirty="0"/>
              <a:t>#SBATCH -p shared</a:t>
            </a:r>
          </a:p>
          <a:p>
            <a:pPr lvl="3"/>
            <a:r>
              <a:rPr lang="en-GB" dirty="0"/>
              <a:t>#SBATCH -n 1</a:t>
            </a:r>
          </a:p>
          <a:p>
            <a:pPr lvl="3"/>
            <a:r>
              <a:rPr lang="en-GB" dirty="0"/>
              <a:t>#SBATCH -c 16</a:t>
            </a:r>
          </a:p>
          <a:p>
            <a:pPr lvl="3"/>
            <a:r>
              <a:rPr lang="en-GB" dirty="0"/>
              <a:t>#SBATCH --mem=200G</a:t>
            </a:r>
          </a:p>
          <a:p>
            <a:pPr lvl="3"/>
            <a:r>
              <a:rPr lang="en-GB" dirty="0"/>
              <a:t>#SBATCH -t 50:00:00</a:t>
            </a:r>
          </a:p>
          <a:p>
            <a:pPr lvl="3"/>
            <a:r>
              <a:rPr lang="en-GB" dirty="0"/>
              <a:t>#SBATCH -J </a:t>
            </a:r>
            <a:r>
              <a:rPr lang="en-GB" dirty="0" err="1"/>
              <a:t>metaphlan_kings</a:t>
            </a:r>
            <a:endParaRPr lang="en-GB" dirty="0"/>
          </a:p>
          <a:p>
            <a:pPr lvl="3"/>
            <a:r>
              <a:rPr lang="en-GB" dirty="0"/>
              <a:t>#SBATCH -o </a:t>
            </a:r>
            <a:r>
              <a:rPr lang="en-GB" dirty="0" err="1"/>
              <a:t>STDOUT.log</a:t>
            </a:r>
            <a:endParaRPr lang="en-GB" dirty="0"/>
          </a:p>
          <a:p>
            <a:pPr lvl="3"/>
            <a:r>
              <a:rPr lang="en-GB" dirty="0"/>
              <a:t>#SBATCH -e </a:t>
            </a:r>
            <a:r>
              <a:rPr lang="en-GB" dirty="0" err="1"/>
              <a:t>STDERR.log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pPr lvl="3"/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pPr lvl="3"/>
            <a:r>
              <a:rPr lang="en-GB" dirty="0"/>
              <a:t>module load apps/bowtie2/2.3.5.1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metaphlan</a:t>
            </a:r>
            <a:r>
              <a:rPr lang="en-GB" dirty="0"/>
              <a:t> SRR16348844_1.fastq.gz,SRR16348844_2.fastq.gz --bowtie2out SRR16348844.bowtie2.bz2 --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 &gt; SRR16348844_profile_count.txt -t </a:t>
            </a:r>
            <a:r>
              <a:rPr lang="en-GB" dirty="0" err="1"/>
              <a:t>rel_ab_w_read_stats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E946-4943-F54B-88C6-10B4C68591EA}"/>
              </a:ext>
            </a:extLst>
          </p:cNvPr>
          <p:cNvSpPr txBox="1"/>
          <p:nvPr/>
        </p:nvSpPr>
        <p:spPr>
          <a:xfrm>
            <a:off x="221673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SE" dirty="0"/>
              <a:t>batch merged.sh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FDDAF351-30BA-B044-BEC0-AE387059F5FF}"/>
              </a:ext>
            </a:extLst>
          </p:cNvPr>
          <p:cNvSpPr/>
          <p:nvPr/>
        </p:nvSpPr>
        <p:spPr>
          <a:xfrm>
            <a:off x="1620982" y="1094509"/>
            <a:ext cx="8091054" cy="539415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55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11042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merged.sh</a:t>
            </a:r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A295C-3934-5C45-8B04-1DA6F2BE4249}"/>
              </a:ext>
            </a:extLst>
          </p:cNvPr>
          <p:cNvSpPr txBox="1"/>
          <p:nvPr/>
        </p:nvSpPr>
        <p:spPr>
          <a:xfrm>
            <a:off x="374073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vi merged.sh</a:t>
            </a:r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70D9DF30-611B-F94D-B007-9A8AF430DF36}"/>
              </a:ext>
            </a:extLst>
          </p:cNvPr>
          <p:cNvSpPr/>
          <p:nvPr/>
        </p:nvSpPr>
        <p:spPr>
          <a:xfrm rot="10800000">
            <a:off x="235526" y="623135"/>
            <a:ext cx="5264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22F7-A6E5-0441-872C-2E59D65D9A7C}"/>
              </a:ext>
            </a:extLst>
          </p:cNvPr>
          <p:cNvSpPr txBox="1"/>
          <p:nvPr/>
        </p:nvSpPr>
        <p:spPr>
          <a:xfrm>
            <a:off x="0" y="1219062"/>
            <a:ext cx="900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Create </a:t>
            </a:r>
          </a:p>
          <a:p>
            <a:r>
              <a:rPr lang="en-SE" dirty="0"/>
              <a:t>a file</a:t>
            </a:r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3505DA66-EE9C-6945-A90D-268CBACEF8E2}"/>
              </a:ext>
            </a:extLst>
          </p:cNvPr>
          <p:cNvSpPr/>
          <p:nvPr/>
        </p:nvSpPr>
        <p:spPr>
          <a:xfrm rot="10800000">
            <a:off x="900545" y="563570"/>
            <a:ext cx="1108363" cy="646330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4D6EB-36F3-EE4F-880D-B56F1E6E1E36}"/>
              </a:ext>
            </a:extLst>
          </p:cNvPr>
          <p:cNvSpPr txBox="1"/>
          <p:nvPr/>
        </p:nvSpPr>
        <p:spPr>
          <a:xfrm>
            <a:off x="900544" y="1192858"/>
            <a:ext cx="900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Name and extension of the file</a:t>
            </a:r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AFFC91C3-BDF4-1F4D-B205-73DE4A058881}"/>
              </a:ext>
            </a:extLst>
          </p:cNvPr>
          <p:cNvSpPr/>
          <p:nvPr/>
        </p:nvSpPr>
        <p:spPr>
          <a:xfrm rot="10800000">
            <a:off x="374070" y="3375359"/>
            <a:ext cx="27709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735B4-8EA9-5F41-A40F-E516E67BD471}"/>
              </a:ext>
            </a:extLst>
          </p:cNvPr>
          <p:cNvSpPr txBox="1"/>
          <p:nvPr/>
        </p:nvSpPr>
        <p:spPr>
          <a:xfrm>
            <a:off x="83124" y="4013077"/>
            <a:ext cx="900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Look into the file</a:t>
            </a:r>
          </a:p>
        </p:txBody>
      </p:sp>
    </p:spTree>
    <p:extLst>
      <p:ext uri="{BB962C8B-B14F-4D97-AF65-F5344CB8AC3E}">
        <p14:creationId xmlns:p14="http://schemas.microsoft.com/office/powerpoint/2010/main" val="282938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1025236" y="1789607"/>
            <a:ext cx="110420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#!/bin/bash –l			Tells your terminal that when you run the script it should use bash to execute</a:t>
            </a:r>
          </a:p>
          <a:p>
            <a:r>
              <a:rPr lang="en-GB" dirty="0"/>
              <a:t>#SBATCH -p shared			Identify your partition, Shared. All King's staff and students </a:t>
            </a:r>
          </a:p>
          <a:p>
            <a:r>
              <a:rPr lang="en-GB" dirty="0"/>
              <a:t>#SBATCH -n 1			Number of nodes used</a:t>
            </a:r>
          </a:p>
          <a:p>
            <a:r>
              <a:rPr lang="en-GB" dirty="0"/>
              <a:t>#SBATCH -c 16 			Number of cores used</a:t>
            </a:r>
          </a:p>
          <a:p>
            <a:r>
              <a:rPr lang="en-GB" dirty="0"/>
              <a:t>#SBATCH --mem=200G		Maximum memory</a:t>
            </a:r>
          </a:p>
          <a:p>
            <a:r>
              <a:rPr lang="en-GB" dirty="0"/>
              <a:t>#SBATCH -t 50:00:00		Maximum time</a:t>
            </a:r>
          </a:p>
          <a:p>
            <a:r>
              <a:rPr lang="en-GB" dirty="0"/>
              <a:t>#SBATCH -J </a:t>
            </a:r>
            <a:r>
              <a:rPr lang="en-GB" dirty="0" err="1"/>
              <a:t>metaphlan_kings</a:t>
            </a:r>
            <a:r>
              <a:rPr lang="en-GB" dirty="0"/>
              <a:t>		Job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57B34-46CE-EE45-9254-D42D3F968C02}"/>
              </a:ext>
            </a:extLst>
          </p:cNvPr>
          <p:cNvSpPr txBox="1"/>
          <p:nvPr/>
        </p:nvSpPr>
        <p:spPr>
          <a:xfrm>
            <a:off x="304800" y="574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submit script is to tell SLURM how to run your job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A9C61-093F-A841-BC3F-90E39DE3CF0E}"/>
              </a:ext>
            </a:extLst>
          </p:cNvPr>
          <p:cNvSpPr txBox="1"/>
          <p:nvPr/>
        </p:nvSpPr>
        <p:spPr>
          <a:xfrm>
            <a:off x="6858000" y="4062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https://rosalind.kcl.ac.uk/hpc/running_jobs/</a:t>
            </a:r>
          </a:p>
        </p:txBody>
      </p:sp>
    </p:spTree>
    <p:extLst>
      <p:ext uri="{BB962C8B-B14F-4D97-AF65-F5344CB8AC3E}">
        <p14:creationId xmlns:p14="http://schemas.microsoft.com/office/powerpoint/2010/main" val="3920512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89003-E4E9-DA4A-9BC4-BA614B36AE2F}"/>
              </a:ext>
            </a:extLst>
          </p:cNvPr>
          <p:cNvSpPr txBox="1"/>
          <p:nvPr/>
        </p:nvSpPr>
        <p:spPr>
          <a:xfrm>
            <a:off x="554180" y="1097248"/>
            <a:ext cx="114161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>
                <a:highlight>
                  <a:srgbClr val="FFFF00"/>
                </a:highlight>
              </a:rPr>
              <a:t>srun</a:t>
            </a:r>
            <a:r>
              <a:rPr lang="en-GB" dirty="0"/>
              <a:t> </a:t>
            </a:r>
            <a:r>
              <a:rPr lang="en-GB" dirty="0" err="1"/>
              <a:t>metaphlan</a:t>
            </a:r>
            <a:r>
              <a:rPr lang="en-GB" dirty="0"/>
              <a:t> </a:t>
            </a:r>
            <a:r>
              <a:rPr lang="en-GB" dirty="0">
                <a:highlight>
                  <a:srgbClr val="FFFF00"/>
                </a:highlight>
              </a:rPr>
              <a:t>SRR16348844_1.fastq.gz,SRR16348844_2.fastq.gz </a:t>
            </a:r>
            <a:r>
              <a:rPr lang="en-GB" dirty="0"/>
              <a:t>--</a:t>
            </a:r>
            <a:r>
              <a:rPr lang="en-GB" dirty="0">
                <a:highlight>
                  <a:srgbClr val="FFFF00"/>
                </a:highlight>
              </a:rPr>
              <a:t>bowtie2out SRR16348844.bowtie2.bz2 </a:t>
            </a:r>
            <a:r>
              <a:rPr lang="en-GB" dirty="0"/>
              <a:t>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</a:t>
            </a:r>
            <a:r>
              <a:rPr lang="en-GB" dirty="0" err="1">
                <a:highlight>
                  <a:srgbClr val="FFFF00"/>
                </a:highlight>
              </a:rPr>
              <a:t>q</a:t>
            </a:r>
            <a:r>
              <a:rPr lang="en-GB" dirty="0"/>
              <a:t> &gt; SRR16348844_profile_count.txt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2C4EBF5F-21E2-2242-9E24-30521D0FF9E2}"/>
              </a:ext>
            </a:extLst>
          </p:cNvPr>
          <p:cNvSpPr/>
          <p:nvPr/>
        </p:nvSpPr>
        <p:spPr>
          <a:xfrm rot="10800000">
            <a:off x="27706" y="2639470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F5AA1-C6E2-9241-BC2A-5584EF090BBB}"/>
              </a:ext>
            </a:extLst>
          </p:cNvPr>
          <p:cNvSpPr txBox="1"/>
          <p:nvPr/>
        </p:nvSpPr>
        <p:spPr>
          <a:xfrm>
            <a:off x="27705" y="4893025"/>
            <a:ext cx="1080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command for Rosalind</a:t>
            </a: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1B2C5E1F-1ACA-C040-9606-10FAB280CC30}"/>
              </a:ext>
            </a:extLst>
          </p:cNvPr>
          <p:cNvSpPr/>
          <p:nvPr/>
        </p:nvSpPr>
        <p:spPr>
          <a:xfrm rot="10800000">
            <a:off x="4350324" y="2752678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4FF43-023C-2341-9541-CD838A12A052}"/>
              </a:ext>
            </a:extLst>
          </p:cNvPr>
          <p:cNvSpPr txBox="1"/>
          <p:nvPr/>
        </p:nvSpPr>
        <p:spPr>
          <a:xfrm>
            <a:off x="3789218" y="5052030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2 fastq files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AE5F786A-05DA-384B-8209-4FFFD0FE283C}"/>
              </a:ext>
            </a:extLst>
          </p:cNvPr>
          <p:cNvSpPr/>
          <p:nvPr/>
        </p:nvSpPr>
        <p:spPr>
          <a:xfrm rot="10800000">
            <a:off x="7855519" y="2911683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DC07B-FD74-474C-A24D-5D78DA4D4B18}"/>
              </a:ext>
            </a:extLst>
          </p:cNvPr>
          <p:cNvSpPr txBox="1"/>
          <p:nvPr/>
        </p:nvSpPr>
        <p:spPr>
          <a:xfrm>
            <a:off x="7377546" y="5211035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 bowtie output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59B289AA-BBCA-FE4D-924C-2F976A323F3A}"/>
              </a:ext>
            </a:extLst>
          </p:cNvPr>
          <p:cNvSpPr/>
          <p:nvPr/>
        </p:nvSpPr>
        <p:spPr>
          <a:xfrm rot="10800000">
            <a:off x="829540" y="3188322"/>
            <a:ext cx="322120" cy="481355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8634A-254E-5144-8C87-345B82A798E3}"/>
              </a:ext>
            </a:extLst>
          </p:cNvPr>
          <p:cNvSpPr txBox="1"/>
          <p:nvPr/>
        </p:nvSpPr>
        <p:spPr>
          <a:xfrm>
            <a:off x="616528" y="3756952"/>
            <a:ext cx="676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/>
              <a:t>Fastq</a:t>
            </a:r>
          </a:p>
        </p:txBody>
      </p:sp>
    </p:spTree>
    <p:extLst>
      <p:ext uri="{BB962C8B-B14F-4D97-AF65-F5344CB8AC3E}">
        <p14:creationId xmlns:p14="http://schemas.microsoft.com/office/powerpoint/2010/main" val="521434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B19E12-1F83-2540-AB30-10619C1E71B5}"/>
              </a:ext>
            </a:extLst>
          </p:cNvPr>
          <p:cNvSpPr txBox="1"/>
          <p:nvPr/>
        </p:nvSpPr>
        <p:spPr>
          <a:xfrm>
            <a:off x="678873" y="1055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SE" dirty="0"/>
              <a:t>batch merged.sh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08016-B5E5-9044-BA76-C9D4136601E9}"/>
              </a:ext>
            </a:extLst>
          </p:cNvPr>
          <p:cNvSpPr txBox="1"/>
          <p:nvPr/>
        </p:nvSpPr>
        <p:spPr>
          <a:xfrm>
            <a:off x="983673" y="2149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submits a batch script to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Slurm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SE" dirty="0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FD7E0EA6-858C-8445-A7A6-952D2C31B869}"/>
              </a:ext>
            </a:extLst>
          </p:cNvPr>
          <p:cNvSpPr/>
          <p:nvPr/>
        </p:nvSpPr>
        <p:spPr>
          <a:xfrm rot="10800000">
            <a:off x="822613" y="1424647"/>
            <a:ext cx="322120" cy="481355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8810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110420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merged.sh</a:t>
            </a:r>
          </a:p>
          <a:p>
            <a:r>
              <a:rPr lang="en-SE" dirty="0"/>
              <a:t>vi merged.s</a:t>
            </a:r>
          </a:p>
          <a:p>
            <a:r>
              <a:rPr lang="en-SE" dirty="0"/>
              <a:t>	        </a:t>
            </a:r>
            <a:r>
              <a:rPr lang="en-GB" dirty="0"/>
              <a:t>#!/bin/bash -l</a:t>
            </a:r>
          </a:p>
          <a:p>
            <a:pPr lvl="3"/>
            <a:r>
              <a:rPr lang="en-GB" dirty="0"/>
              <a:t>#SBATCH -p shared</a:t>
            </a:r>
          </a:p>
          <a:p>
            <a:pPr lvl="3"/>
            <a:r>
              <a:rPr lang="en-GB" dirty="0"/>
              <a:t>#SBATCH -n 1</a:t>
            </a:r>
          </a:p>
          <a:p>
            <a:pPr lvl="3"/>
            <a:r>
              <a:rPr lang="en-GB" dirty="0"/>
              <a:t>#SBATCH -c 16</a:t>
            </a:r>
          </a:p>
          <a:p>
            <a:pPr lvl="3"/>
            <a:r>
              <a:rPr lang="en-GB" dirty="0"/>
              <a:t>#SBATCH --mem=200G</a:t>
            </a:r>
          </a:p>
          <a:p>
            <a:pPr lvl="3"/>
            <a:r>
              <a:rPr lang="en-GB" dirty="0"/>
              <a:t>#SBATCH -t 50:00:00</a:t>
            </a:r>
          </a:p>
          <a:p>
            <a:pPr lvl="3"/>
            <a:r>
              <a:rPr lang="en-GB" dirty="0"/>
              <a:t>#SBATCH -J </a:t>
            </a:r>
            <a:r>
              <a:rPr lang="en-GB" dirty="0" err="1"/>
              <a:t>metaphlan_kings</a:t>
            </a:r>
            <a:endParaRPr lang="en-GB" dirty="0"/>
          </a:p>
          <a:p>
            <a:pPr lvl="3"/>
            <a:r>
              <a:rPr lang="en-GB" dirty="0"/>
              <a:t>#SBATCH -o </a:t>
            </a:r>
            <a:r>
              <a:rPr lang="en-GB" dirty="0" err="1"/>
              <a:t>STDOUT.log</a:t>
            </a:r>
            <a:endParaRPr lang="en-GB" dirty="0"/>
          </a:p>
          <a:p>
            <a:pPr lvl="3"/>
            <a:r>
              <a:rPr lang="en-GB" dirty="0"/>
              <a:t>#SBATCH -e </a:t>
            </a:r>
            <a:r>
              <a:rPr lang="en-GB" dirty="0" err="1"/>
              <a:t>STDERR.log</a:t>
            </a:r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pPr lvl="3"/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pPr lvl="3"/>
            <a:r>
              <a:rPr lang="en-GB" dirty="0"/>
              <a:t>module load apps/bowtie2/2.3.5.1</a:t>
            </a:r>
          </a:p>
          <a:p>
            <a:pPr lvl="3"/>
            <a:endParaRPr lang="en-GB" dirty="0"/>
          </a:p>
          <a:p>
            <a:pPr lvl="3"/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metaphlan</a:t>
            </a:r>
            <a:r>
              <a:rPr lang="en-GB" dirty="0"/>
              <a:t> SRR16348844_1.fastq.gz,SRR16348844_2.fastq.gz --bowtie2out SRR16348844.bowtie2.bz2 --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 &gt; SRR16348844_profile_count.txt -t </a:t>
            </a:r>
            <a:r>
              <a:rPr lang="en-GB" dirty="0" err="1"/>
              <a:t>rel_ab_w_read_stats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E946-4943-F54B-88C6-10B4C68591EA}"/>
              </a:ext>
            </a:extLst>
          </p:cNvPr>
          <p:cNvSpPr txBox="1"/>
          <p:nvPr/>
        </p:nvSpPr>
        <p:spPr>
          <a:xfrm>
            <a:off x="221673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SE" dirty="0"/>
              <a:t>batch merged.sh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FDDAF351-30BA-B044-BEC0-AE387059F5FF}"/>
              </a:ext>
            </a:extLst>
          </p:cNvPr>
          <p:cNvSpPr/>
          <p:nvPr/>
        </p:nvSpPr>
        <p:spPr>
          <a:xfrm>
            <a:off x="1565564" y="731920"/>
            <a:ext cx="8091054" cy="539415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2C2356-D147-8B4C-AE6C-399B2C01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70689"/>
              </p:ext>
            </p:extLst>
          </p:nvPr>
        </p:nvGraphicFramePr>
        <p:xfrm>
          <a:off x="10095345" y="254215"/>
          <a:ext cx="1168400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8354743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3239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305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4186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7026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463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728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8915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5080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5386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24456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85795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8616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5354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0448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186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0008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8978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6240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782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98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966563"/>
                  </a:ext>
                </a:extLst>
              </a:tr>
            </a:tbl>
          </a:graphicData>
        </a:graphic>
      </p:graphicFrame>
      <p:pic>
        <p:nvPicPr>
          <p:cNvPr id="7" name="Picture 2" descr="How Managers and Their Teams use Emoji Differently at Work">
            <a:extLst>
              <a:ext uri="{FF2B5EF4-FFF2-40B4-BE49-F238E27FC236}">
                <a16:creationId xmlns:a16="http://schemas.microsoft.com/office/drawing/2014/main" id="{5710EB31-E788-D345-8BA7-C17ADFE2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30" y="4752108"/>
            <a:ext cx="2123370" cy="19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8207E-A433-5C45-9288-A78A01A96C4C}"/>
              </a:ext>
            </a:extLst>
          </p:cNvPr>
          <p:cNvSpPr txBox="1"/>
          <p:nvPr/>
        </p:nvSpPr>
        <p:spPr>
          <a:xfrm>
            <a:off x="10037618" y="5010789"/>
            <a:ext cx="84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2068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 by hyeorty1 on emaze">
            <a:extLst>
              <a:ext uri="{FF2B5EF4-FFF2-40B4-BE49-F238E27FC236}">
                <a16:creationId xmlns:a16="http://schemas.microsoft.com/office/drawing/2014/main" id="{0C6D07AD-FF05-D542-8501-979F47A2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33" y="969818"/>
            <a:ext cx="5889178" cy="39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8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1" y="5674536"/>
            <a:ext cx="9142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Nicola </a:t>
            </a:r>
            <a:r>
              <a:rPr lang="en-US" sz="900" dirty="0" err="1"/>
              <a:t>Segata</a:t>
            </a:r>
            <a:r>
              <a:rPr lang="en-US" sz="900" dirty="0"/>
              <a:t>, Levi Waldron, Annalisa </a:t>
            </a:r>
            <a:r>
              <a:rPr lang="en-US" sz="900" dirty="0" err="1"/>
              <a:t>Ballarini</a:t>
            </a:r>
            <a:r>
              <a:rPr lang="en-US" sz="900" dirty="0"/>
              <a:t>, </a:t>
            </a:r>
            <a:r>
              <a:rPr lang="en-US" sz="900" dirty="0" err="1"/>
              <a:t>Vagheesh</a:t>
            </a:r>
            <a:r>
              <a:rPr lang="en-US" sz="900" dirty="0"/>
              <a:t> Narasimhan, Olivier </a:t>
            </a:r>
            <a:r>
              <a:rPr lang="en-US" sz="900" dirty="0" err="1"/>
              <a:t>Jousson</a:t>
            </a:r>
            <a:r>
              <a:rPr lang="en-US" sz="900" dirty="0"/>
              <a:t>, Curtis </a:t>
            </a:r>
            <a:r>
              <a:rPr lang="en-US" sz="900" dirty="0" err="1"/>
              <a:t>Huttenhower</a:t>
            </a:r>
            <a:r>
              <a:rPr lang="en-US" sz="900" dirty="0"/>
              <a:t>. Metagenomic microbial community profiling using unique clade-specific marker genes. Nature Methods, 8, 811–814, 2012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7236" y="1469545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1487D4"/>
                </a:solidFill>
                <a:latin typeface="Myriad Pro"/>
              </a:rPr>
              <a:t>MetaPhlAn</a:t>
            </a:r>
            <a:r>
              <a:rPr lang="en-US" sz="2800" b="1" dirty="0">
                <a:solidFill>
                  <a:srgbClr val="1487D4"/>
                </a:solidFill>
                <a:latin typeface="Myriad Pro"/>
              </a:rPr>
              <a:t>: </a:t>
            </a:r>
            <a:r>
              <a:rPr lang="en-US" sz="2000" b="1" dirty="0">
                <a:solidFill>
                  <a:srgbClr val="1487D4"/>
                </a:solidFill>
                <a:latin typeface="Myriad Pro"/>
              </a:rPr>
              <a:t>Metagenomic Phylogenetic Analysis</a:t>
            </a:r>
            <a:endParaRPr lang="en-US" sz="2800" b="1" dirty="0">
              <a:solidFill>
                <a:srgbClr val="1487D4"/>
              </a:solidFill>
              <a:latin typeface="Myriad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6133" y="876735"/>
            <a:ext cx="317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Compositional profiling</a:t>
            </a:r>
            <a:endParaRPr lang="en-US" sz="2400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10" name="Resim 3">
            <a:extLst>
              <a:ext uri="{FF2B5EF4-FFF2-40B4-BE49-F238E27FC236}">
                <a16:creationId xmlns:a16="http://schemas.microsoft.com/office/drawing/2014/main" id="{098EE62F-0F5E-45E0-8E48-F2B0996A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20" y="2677072"/>
            <a:ext cx="3771056" cy="2563820"/>
          </a:xfrm>
          <a:prstGeom prst="rect">
            <a:avLst/>
          </a:prstGeom>
        </p:spPr>
      </p:pic>
      <p:pic>
        <p:nvPicPr>
          <p:cNvPr id="11" name="Resim 3">
            <a:extLst>
              <a:ext uri="{FF2B5EF4-FFF2-40B4-BE49-F238E27FC236}">
                <a16:creationId xmlns:a16="http://schemas.microsoft.com/office/drawing/2014/main" id="{D7E4488F-7DEC-48AB-A6CD-77541E02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02" y="2092987"/>
            <a:ext cx="5684998" cy="3581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026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30" y="2321004"/>
            <a:ext cx="6096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63098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A5665-99C5-044C-A8D1-2C7C59EFB9D4}"/>
              </a:ext>
            </a:extLst>
          </p:cNvPr>
          <p:cNvSpPr txBox="1"/>
          <p:nvPr/>
        </p:nvSpPr>
        <p:spPr>
          <a:xfrm>
            <a:off x="639580" y="4478359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INSTALL </a:t>
            </a:r>
            <a:r>
              <a:rPr lang="en-SE" dirty="0">
                <a:solidFill>
                  <a:srgbClr val="FF0000"/>
                </a:solidFill>
              </a:rPr>
              <a:t>REAL</a:t>
            </a:r>
            <a:r>
              <a:rPr lang="en-SE" dirty="0"/>
              <a:t>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F66D7-0A82-AB4A-9100-9702589C778B}"/>
              </a:ext>
            </a:extLst>
          </p:cNvPr>
          <p:cNvSpPr txBox="1"/>
          <p:nvPr/>
        </p:nvSpPr>
        <p:spPr>
          <a:xfrm>
            <a:off x="639580" y="3901896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INSTALL SRA TOOLKIT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429AC-2631-AC4E-8031-944817EFDD70}"/>
              </a:ext>
            </a:extLst>
          </p:cNvPr>
          <p:cNvSpPr txBox="1"/>
          <p:nvPr/>
        </p:nvSpPr>
        <p:spPr>
          <a:xfrm>
            <a:off x="639580" y="2250460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METAPHLAN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419A0-D6D9-D441-9B7E-6C15CEF36325}"/>
              </a:ext>
            </a:extLst>
          </p:cNvPr>
          <p:cNvSpPr txBox="1"/>
          <p:nvPr/>
        </p:nvSpPr>
        <p:spPr>
          <a:xfrm>
            <a:off x="639580" y="1640976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INSTALL </a:t>
            </a:r>
            <a:r>
              <a:rPr lang="en-SE" dirty="0">
                <a:solidFill>
                  <a:srgbClr val="FF0000"/>
                </a:solidFill>
              </a:rPr>
              <a:t>TOY </a:t>
            </a:r>
            <a:r>
              <a:rPr lang="en-SE" dirty="0"/>
              <a:t>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071C3-26D4-6746-BE63-3C294C26E2E6}"/>
              </a:ext>
            </a:extLst>
          </p:cNvPr>
          <p:cNvSpPr txBox="1"/>
          <p:nvPr/>
        </p:nvSpPr>
        <p:spPr>
          <a:xfrm>
            <a:off x="639580" y="1064514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INSTALL METAPHLAN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C5F19-E1EA-F345-8287-FDB33E912E32}"/>
              </a:ext>
            </a:extLst>
          </p:cNvPr>
          <p:cNvSpPr txBox="1"/>
          <p:nvPr/>
        </p:nvSpPr>
        <p:spPr>
          <a:xfrm>
            <a:off x="639580" y="5054822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METAPHLAN ON SLURM</a:t>
            </a:r>
          </a:p>
        </p:txBody>
      </p:sp>
      <p:pic>
        <p:nvPicPr>
          <p:cNvPr id="1026" name="Picture 2" descr="college - College vs real world - devRant">
            <a:extLst>
              <a:ext uri="{FF2B5EF4-FFF2-40B4-BE49-F238E27FC236}">
                <a16:creationId xmlns:a16="http://schemas.microsoft.com/office/drawing/2014/main" id="{920F8BDC-C272-514E-912F-373178A2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45" y="1064514"/>
            <a:ext cx="4347520" cy="52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73839" y="1590016"/>
            <a:ext cx="11608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defaults</a:t>
            </a:r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</a:t>
            </a:r>
          </a:p>
          <a:p>
            <a:r>
              <a:rPr lang="en-GB" dirty="0" err="1"/>
              <a:t>conda</a:t>
            </a:r>
            <a:r>
              <a:rPr lang="en-GB" dirty="0"/>
              <a:t> create --name </a:t>
            </a:r>
            <a:r>
              <a:rPr lang="en-GB" dirty="0" err="1"/>
              <a:t>mpa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python=3.7 Metaphlan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B482-5DE3-C248-A8BE-FB081B5E9953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335326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543405" y="1174188"/>
            <a:ext cx="51386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distribution of packages built for data science.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bunch of data science packages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all set to start working with data</a:t>
            </a:r>
          </a:p>
          <a:p>
            <a:endParaRPr lang="en-GB" dirty="0"/>
          </a:p>
          <a:p>
            <a:r>
              <a:rPr lang="en-GB" dirty="0"/>
              <a:t>Reduce future issues dealing with the various libraries you’ll be using</a:t>
            </a:r>
          </a:p>
          <a:p>
            <a:br>
              <a:rPr lang="en-GB" dirty="0"/>
            </a:br>
            <a:r>
              <a:rPr lang="en-GB" b="1" dirty="0" err="1"/>
              <a:t>conda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environments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Isolating projects that use different versions of Python and/or different version of packages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Install, uninstall, and update packages in our project environments.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026" name="Picture 2" descr="Using Miniconda encourages good environment management practices.">
            <a:extLst>
              <a:ext uri="{FF2B5EF4-FFF2-40B4-BE49-F238E27FC236}">
                <a16:creationId xmlns:a16="http://schemas.microsoft.com/office/drawing/2014/main" id="{80FB7FA4-85AB-8044-8369-1EB13828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64" y="543992"/>
            <a:ext cx="4157011" cy="27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9AF8F-9F6F-3247-9CDD-5C00F342DFC5}"/>
              </a:ext>
            </a:extLst>
          </p:cNvPr>
          <p:cNvSpPr txBox="1"/>
          <p:nvPr/>
        </p:nvSpPr>
        <p:spPr>
          <a:xfrm>
            <a:off x="7183677" y="3321278"/>
            <a:ext cx="61001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800" dirty="0"/>
              <a:t>https://towardsdatascience.com/managing-project-specific-environments-with-conda-b8b50aa8be0e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D51958-C7D1-D340-856D-2DA399452352}"/>
              </a:ext>
            </a:extLst>
          </p:cNvPr>
          <p:cNvCxnSpPr/>
          <p:nvPr/>
        </p:nvCxnSpPr>
        <p:spPr>
          <a:xfrm>
            <a:off x="8492647" y="2192055"/>
            <a:ext cx="0" cy="275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3D47D-4960-7245-BADE-19BECB5907E2}"/>
              </a:ext>
            </a:extLst>
          </p:cNvPr>
          <p:cNvSpPr txBox="1"/>
          <p:nvPr/>
        </p:nvSpPr>
        <p:spPr>
          <a:xfrm>
            <a:off x="7393488" y="4986249"/>
            <a:ext cx="664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package</a:t>
            </a:r>
          </a:p>
          <a:p>
            <a:r>
              <a:rPr lang="en-GB" dirty="0"/>
              <a:t>Environment manager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B7024-61AD-194C-89D3-DA0EDA0346E6}"/>
              </a:ext>
            </a:extLst>
          </p:cNvPr>
          <p:cNvSpPr txBox="1"/>
          <p:nvPr/>
        </p:nvSpPr>
        <p:spPr>
          <a:xfrm>
            <a:off x="162839" y="328500"/>
            <a:ext cx="7020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CONDA - MINICONDA - ANACONDA</a:t>
            </a:r>
          </a:p>
        </p:txBody>
      </p:sp>
    </p:spTree>
    <p:extLst>
      <p:ext uri="{BB962C8B-B14F-4D97-AF65-F5344CB8AC3E}">
        <p14:creationId xmlns:p14="http://schemas.microsoft.com/office/powerpoint/2010/main" val="19875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3129</Words>
  <Application>Microsoft Macintosh PowerPoint</Application>
  <PresentationFormat>Widescreen</PresentationFormat>
  <Paragraphs>467</Paragraphs>
  <Slides>47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-apple-system</vt:lpstr>
      <vt:lpstr>Arial</vt:lpstr>
      <vt:lpstr>Arial</vt:lpstr>
      <vt:lpstr>Calibri</vt:lpstr>
      <vt:lpstr>Calibri Light</vt:lpstr>
      <vt:lpstr>Courier New</vt:lpstr>
      <vt:lpstr>Lato</vt:lpstr>
      <vt:lpstr>Myriad Pro</vt:lpstr>
      <vt:lpstr>Proxima Nova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ozlem altay</dc:creator>
  <cp:lastModifiedBy>ozlem altay</cp:lastModifiedBy>
  <cp:revision>19</cp:revision>
  <dcterms:created xsi:type="dcterms:W3CDTF">2021-10-20T19:19:23Z</dcterms:created>
  <dcterms:modified xsi:type="dcterms:W3CDTF">2021-10-25T09:05:01Z</dcterms:modified>
</cp:coreProperties>
</file>