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955" r:id="rId2"/>
    <p:sldId id="985" r:id="rId3"/>
    <p:sldId id="984" r:id="rId4"/>
    <p:sldId id="987" r:id="rId5"/>
    <p:sldId id="959" r:id="rId6"/>
    <p:sldId id="262" r:id="rId7"/>
    <p:sldId id="274" r:id="rId8"/>
    <p:sldId id="968" r:id="rId9"/>
    <p:sldId id="969" r:id="rId10"/>
    <p:sldId id="970" r:id="rId11"/>
    <p:sldId id="971" r:id="rId12"/>
    <p:sldId id="275" r:id="rId13"/>
    <p:sldId id="259" r:id="rId14"/>
    <p:sldId id="973" r:id="rId15"/>
    <p:sldId id="276" r:id="rId16"/>
    <p:sldId id="260" r:id="rId17"/>
    <p:sldId id="974" r:id="rId18"/>
    <p:sldId id="975" r:id="rId19"/>
    <p:sldId id="972" r:id="rId20"/>
    <p:sldId id="280" r:id="rId21"/>
    <p:sldId id="281" r:id="rId22"/>
    <p:sldId id="991" r:id="rId23"/>
    <p:sldId id="989" r:id="rId24"/>
    <p:sldId id="990" r:id="rId25"/>
    <p:sldId id="993" r:id="rId26"/>
    <p:sldId id="992" r:id="rId27"/>
    <p:sldId id="1003" r:id="rId28"/>
    <p:sldId id="994" r:id="rId29"/>
    <p:sldId id="995" r:id="rId30"/>
    <p:sldId id="1000" r:id="rId31"/>
    <p:sldId id="996" r:id="rId32"/>
    <p:sldId id="997" r:id="rId33"/>
    <p:sldId id="1001" r:id="rId34"/>
    <p:sldId id="1002" r:id="rId35"/>
    <p:sldId id="1011" r:id="rId36"/>
    <p:sldId id="999" r:id="rId37"/>
    <p:sldId id="998" r:id="rId38"/>
    <p:sldId id="1012" r:id="rId39"/>
    <p:sldId id="1004" r:id="rId40"/>
    <p:sldId id="1005" r:id="rId41"/>
    <p:sldId id="1006" r:id="rId42"/>
    <p:sldId id="1007" r:id="rId43"/>
    <p:sldId id="1008" r:id="rId44"/>
    <p:sldId id="1009" r:id="rId45"/>
    <p:sldId id="1010" r:id="rId46"/>
    <p:sldId id="988" r:id="rId47"/>
    <p:sldId id="301" r:id="rId48"/>
    <p:sldId id="362" r:id="rId49"/>
    <p:sldId id="963" r:id="rId50"/>
    <p:sldId id="960" r:id="rId51"/>
    <p:sldId id="977" r:id="rId52"/>
    <p:sldId id="961" r:id="rId53"/>
    <p:sldId id="981" r:id="rId54"/>
    <p:sldId id="962" r:id="rId55"/>
    <p:sldId id="982" r:id="rId56"/>
    <p:sldId id="983" r:id="rId57"/>
    <p:sldId id="978" r:id="rId58"/>
    <p:sldId id="966" r:id="rId59"/>
    <p:sldId id="979" r:id="rId60"/>
    <p:sldId id="980" r:id="rId61"/>
    <p:sldId id="967" r:id="rId62"/>
    <p:sldId id="965" r:id="rId63"/>
    <p:sldId id="986" r:id="rId6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4"/>
    <p:restoredTop sz="79294"/>
  </p:normalViewPr>
  <p:slideViewPr>
    <p:cSldViewPr snapToGrid="0" snapToObjects="1">
      <p:cViewPr varScale="1">
        <p:scale>
          <a:sx n="93" d="100"/>
          <a:sy n="93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D32B-9331-EC4F-B2E1-61EC69A1CD25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BC7D-E604-8941-A1B1-80E5D5439D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71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vgen.github.io/metagenomic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ulab.ucf.edu/research/projects/metagenomics/introduction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-tutorials/Windows-command-line-basics/497312/513424-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ynda.com/Linux-tutorials/Learn-Linux-Command-Line-Basics/435539-2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https://envgen.github.io/metagenomics.html</a:t>
            </a:r>
            <a:endParaRPr lang="en-GB" dirty="0"/>
          </a:p>
          <a:p>
            <a:r>
              <a:rPr lang="en-GB" dirty="0">
                <a:hlinkClick r:id="rId4"/>
              </a:rPr>
              <a:t>http://hulab.ucf.edu/research/projects/metagenomics/introduction.html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180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18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0390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wget https://github.com/biobakery/biobakery/raw/master/demos/biobakery_demos/data/metaphlan3/input/SRS014464-Anterior_nares.fasta.gz</a:t>
            </a:r>
          </a:p>
          <a:p>
            <a:r>
              <a:rPr lang="en-SE" dirty="0"/>
              <a:t>wget https://github.com/biobakery/biobakery/raw/master/demos/biobakery_demos/data/metaphlan3/input/SRS014470-Tongue_dorsum.fasta.gz</a:t>
            </a:r>
          </a:p>
          <a:p>
            <a:r>
              <a:rPr lang="en-SE" dirty="0"/>
              <a:t>wget https://github.com/biobakery/biobakery/raw/master/demos/biobakery_demos/data/metaphlan3/input/SRS014472-Buccal_mucosa.fasta.gz</a:t>
            </a:r>
          </a:p>
          <a:p>
            <a:r>
              <a:rPr lang="en-SE" dirty="0"/>
              <a:t>wget https://github.com/biobakery/biobakery/raw/master/demos/biobakery_demos/data/metaphlan3/input/SRS014494-Posterior_fornix.fasta.gz</a:t>
            </a:r>
          </a:p>
          <a:p>
            <a:r>
              <a:rPr lang="en-SE" dirty="0"/>
              <a:t>wget https://github.com/biobakery/biobakery/raw/master/demos/biobakery_demos/data/metaphlan3/input/SRS014459-Stool.fasta.gz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888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2713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20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023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1615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metaphlan SRS014464-Anterior_nares.fasta.gz --input_type fasta &gt; SRS014464-Anterior_nares_profile_count.txt -t rel_ab_w_read_stats</a:t>
            </a:r>
          </a:p>
          <a:p>
            <a:r>
              <a:rPr lang="en-SE" dirty="0"/>
              <a:t>metaphlan SRS014470-Tongue_dorsum.fasta.gz --input_type fasta &gt; SRS014470-Tongue_dorsum_profile_count.txt -t rel_ab_w_read_stats</a:t>
            </a:r>
          </a:p>
          <a:p>
            <a:r>
              <a:rPr lang="en-SE" dirty="0"/>
              <a:t>metaphlan SRS014472-Buccal_mucosa.fasta.gz --input_type fasta &gt; SRS014472-Buccal_mucosa_profile_count.txt -t rel_ab_w_read_stats</a:t>
            </a:r>
          </a:p>
          <a:p>
            <a:r>
              <a:rPr lang="en-SE" dirty="0"/>
              <a:t>metaphlan SRS014494-Posterior_fornix.fasta.gz --input_type fasta &gt; SRS014494-Posterior_fornix_profile_count.txt -t rel_ab_w_read_stats</a:t>
            </a:r>
          </a:p>
          <a:p>
            <a:r>
              <a:rPr lang="en-SE" dirty="0"/>
              <a:t>metaphlan SRS014459-Stool.fasta.gz --input_type fasta &gt; SRS014459-Stool_profile_count.txt -t rel_ab_w_read_stats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4227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519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34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1819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312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linuxize.com</a:t>
            </a:r>
            <a:r>
              <a:rPr lang="en-GB" dirty="0"/>
              <a:t>/post/how-to-use-</a:t>
            </a:r>
            <a:r>
              <a:rPr lang="en-GB" dirty="0" err="1"/>
              <a:t>scp</a:t>
            </a:r>
            <a:r>
              <a:rPr lang="en-GB" dirty="0"/>
              <a:t>-command-to-securely-transfer-files/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878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5865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6002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6705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what your path is</a:t>
            </a:r>
          </a:p>
          <a:p>
            <a:r>
              <a:rPr lang="en-GB" dirty="0"/>
              <a:t>echo $PATH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path will look something like the following.</a:t>
            </a:r>
          </a:p>
          <a:p>
            <a:r>
              <a:rPr lang="en-GB" dirty="0"/>
              <a:t>/usr2/username/bin:/</a:t>
            </a:r>
            <a:r>
              <a:rPr lang="en-GB" dirty="0" err="1"/>
              <a:t>usr</a:t>
            </a:r>
            <a:r>
              <a:rPr lang="en-GB" dirty="0"/>
              <a:t>/local/bin:/</a:t>
            </a:r>
            <a:r>
              <a:rPr lang="en-GB" dirty="0" err="1"/>
              <a:t>usr</a:t>
            </a:r>
            <a:r>
              <a:rPr lang="en-GB" dirty="0"/>
              <a:t>/bin:.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4995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4362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172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tandart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53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8957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975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667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7840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2773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5848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281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8113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7341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21230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722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0960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while read line; do </a:t>
            </a:r>
            <a:r>
              <a:rPr lang="en-GB" dirty="0" err="1"/>
              <a:t>wget</a:t>
            </a:r>
            <a:r>
              <a:rPr lang="en-GB" dirty="0"/>
              <a:t> http://</a:t>
            </a:r>
            <a:r>
              <a:rPr lang="en-GB" dirty="0" err="1"/>
              <a:t>trace.ncbi.nlm.nih.gov</a:t>
            </a:r>
            <a:r>
              <a:rPr lang="en-GB" dirty="0"/>
              <a:t>/Traces/</a:t>
            </a:r>
            <a:r>
              <a:rPr lang="en-GB" dirty="0" err="1"/>
              <a:t>sra</a:t>
            </a:r>
            <a:r>
              <a:rPr lang="en-GB" dirty="0"/>
              <a:t>/</a:t>
            </a:r>
            <a:r>
              <a:rPr lang="en-GB" dirty="0" err="1"/>
              <a:t>sra.cgi?cmd</a:t>
            </a:r>
            <a:r>
              <a:rPr lang="en-GB" dirty="0"/>
              <a:t>=</a:t>
            </a:r>
            <a:r>
              <a:rPr lang="en-GB" dirty="0" err="1"/>
              <a:t>dload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&amp;run_list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=${line}&amp;format=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GB" dirty="0"/>
              <a:t> done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list_of_ids</a:t>
            </a:r>
            <a:endParaRPr lang="en-SE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758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4555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16035-3E7E-4744-B3D3-F066744789CF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2902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6750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</a:t>
            </a:r>
            <a:r>
              <a:rPr lang="en-GB" dirty="0" err="1"/>
              <a:t>phyloseq</a:t>
            </a:r>
            <a:r>
              <a:rPr lang="en-GB" dirty="0"/>
              <a:t>', 'microbiome'))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13598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/>
              <a:t> 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::install(c('</a:t>
            </a:r>
            <a:r>
              <a:rPr lang="en-GB" dirty="0" err="1"/>
              <a:t>phyloseq</a:t>
            </a:r>
            <a:r>
              <a:rPr lang="en-GB" dirty="0"/>
              <a:t>', 'microbiome’))</a:t>
            </a:r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8567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0620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2223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36344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252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1034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0413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6949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9142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60400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19862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98545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366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26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medium.com</a:t>
            </a:r>
            <a:r>
              <a:rPr lang="en-GB" dirty="0"/>
              <a:t>/</a:t>
            </a:r>
            <a:r>
              <a:rPr lang="en-GB" dirty="0" err="1"/>
              <a:t>pankajmathur</a:t>
            </a:r>
            <a:r>
              <a:rPr lang="en-GB" dirty="0"/>
              <a:t>/what-is-anaconda-and-why-should-i-bother-about-it-4744915bf3e6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Firstly, since Anaconda comes with a bunch of data science packages, you’ll be all set to start working with data. Secondly, using </a:t>
            </a:r>
            <a:r>
              <a:rPr lang="en-GB" dirty="0" err="1"/>
              <a:t>conda</a:t>
            </a:r>
            <a:r>
              <a:rPr lang="en-GB" dirty="0"/>
              <a:t> to manage your packages and environments will reduce future issues dealing with the various libraries you’ll be using.</a:t>
            </a:r>
            <a:br>
              <a:rPr lang="en-GB" dirty="0"/>
            </a:br>
            <a:r>
              <a:rPr lang="en-GB" dirty="0"/>
              <a:t>In most of the real world Data Science projects, </a:t>
            </a:r>
            <a:r>
              <a:rPr lang="en-GB" dirty="0" err="1"/>
              <a:t>conda</a:t>
            </a:r>
            <a:r>
              <a:rPr lang="en-GB" dirty="0"/>
              <a:t> based package and environments are widely used and I personally preferred </a:t>
            </a:r>
            <a:r>
              <a:rPr lang="en-GB" dirty="0" err="1"/>
              <a:t>conda</a:t>
            </a:r>
            <a:r>
              <a:rPr lang="en-GB" dirty="0"/>
              <a:t> based package installation and maintenance of project then installing and maintaining directly PIP based packages.</a:t>
            </a:r>
            <a:br>
              <a:rPr lang="en-GB" dirty="0"/>
            </a:br>
            <a:r>
              <a:rPr lang="en-GB" b="1" dirty="0"/>
              <a:t>So, Why Anaconda?</a:t>
            </a:r>
            <a:br>
              <a:rPr lang="en-GB" dirty="0"/>
            </a:br>
            <a:r>
              <a:rPr lang="en-GB" dirty="0"/>
              <a:t>Anaconda is a distribution of packages built for data science. It comes with </a:t>
            </a:r>
            <a:r>
              <a:rPr lang="en-GB" dirty="0" err="1"/>
              <a:t>conda</a:t>
            </a:r>
            <a:r>
              <a:rPr lang="en-GB" dirty="0"/>
              <a:t>, a package, and environment manager. We usually used </a:t>
            </a:r>
            <a:r>
              <a:rPr lang="en-GB" dirty="0" err="1"/>
              <a:t>conda</a:t>
            </a:r>
            <a:r>
              <a:rPr lang="en-GB" dirty="0"/>
              <a:t> to create environments for isolating our projects that use different versions of Python and/or different version of packages. We also use it to install, uninstall, and update packages in our project environments. When you download Anaconda first time it comes with </a:t>
            </a:r>
            <a:r>
              <a:rPr lang="en-GB" dirty="0" err="1"/>
              <a:t>conda</a:t>
            </a:r>
            <a:r>
              <a:rPr lang="en-GB" dirty="0"/>
              <a:t>, Python, and over 150 scientific packages and their dependencies. Anaconda is a fairly large download (~500 MB) because it comes with the most common data science packages in Python, for people who are conservative about disk space, there is also </a:t>
            </a:r>
            <a:r>
              <a:rPr lang="en-GB" dirty="0" err="1"/>
              <a:t>Miniconda</a:t>
            </a:r>
            <a:r>
              <a:rPr lang="en-GB" dirty="0"/>
              <a:t>, a smaller distribution that includes only </a:t>
            </a:r>
            <a:r>
              <a:rPr lang="en-GB" dirty="0" err="1"/>
              <a:t>conda</a:t>
            </a:r>
            <a:r>
              <a:rPr lang="en-GB" dirty="0"/>
              <a:t> and Python. You can still install any of the available packages with </a:t>
            </a:r>
            <a:r>
              <a:rPr lang="en-GB" dirty="0" err="1"/>
              <a:t>conda</a:t>
            </a:r>
            <a:r>
              <a:rPr lang="en-GB" dirty="0"/>
              <a:t>, that comes by default with the standard version. </a:t>
            </a:r>
            <a:r>
              <a:rPr lang="en-GB" dirty="0" err="1"/>
              <a:t>Conda</a:t>
            </a:r>
            <a:r>
              <a:rPr lang="en-GB" dirty="0"/>
              <a:t> is a program we will be using exclusively from the command line, so if you aren’t comfortable using it, check out these learn by doing videos on </a:t>
            </a:r>
            <a:r>
              <a:rPr lang="en-GB" dirty="0" err="1"/>
              <a:t>Lynda.com</a:t>
            </a:r>
            <a:r>
              <a:rPr lang="en-GB" dirty="0"/>
              <a:t> </a:t>
            </a:r>
            <a:r>
              <a:rPr lang="en-GB" u="sng" dirty="0">
                <a:hlinkClick r:id="rId3"/>
              </a:rPr>
              <a:t>command prompt tutorial for Windows </a:t>
            </a:r>
            <a:r>
              <a:rPr lang="en-GB" dirty="0"/>
              <a:t>and </a:t>
            </a:r>
            <a:r>
              <a:rPr lang="en-GB" u="sng" dirty="0">
                <a:hlinkClick r:id="rId4"/>
              </a:rPr>
              <a:t>Linux Command Line Basics for Mac OSX/Linux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3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58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BC7D-E604-8941-A1B1-80E5D5439DC0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61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48C-2817-974C-A514-A46978B0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77AE-A374-974B-99C5-371448E5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B52B-5DE6-FE43-A095-3C2AF2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1033-9021-A843-B54C-D0EBA9B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3B8B-9D82-B841-AEB9-5B40E3B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2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6D1A-875A-DB47-B45F-8321B164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2B6-25A7-7A40-B412-E159B643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7C1B-892D-9F45-8E0D-75A33B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FFE-A34D-6147-B277-90842DCA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BEB5-AA07-E64B-B9D0-6645B20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19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9AB5-5BF8-9448-8F1F-CD769620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B5F-2CF0-DC44-9A05-F7EF2C9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A77C-A663-0F4C-BA17-F50C14F5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924D-E9CA-144A-BFF6-830EBFD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C47-7492-E24F-9AEB-CE8598A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2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BA1-1DAD-C441-B346-5EB0B1C7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96E-F94C-DD44-87DE-01CECCA0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7000-7DEC-604C-9A42-6117588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F190-F88F-634D-A375-95949FF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F951-A5ED-8648-ACD5-522B2C1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3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1EA-4633-8343-8018-74DF34E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0A43-6996-4349-8C1D-5D939060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972-4D40-CA41-9AF0-7699704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9919-94B8-5943-A843-9039A91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01-D57B-F340-81E4-042C8D2F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C05-1898-8A4C-8E23-78DC12D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7FDD-C670-9A40-9F89-B016054D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7E91E-2B49-6543-BBC2-216DB337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1D57-D54B-8349-9B00-D754F03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086E-FA33-A64D-B946-D731716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E8CA-E9ED-E247-889D-50D1B7A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6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3EC-66EC-6946-9694-C9C2E99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707-6F2A-1A4B-8FFF-6F58D7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8448-3B87-C94B-91A5-2A689EEF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D18F-8598-A04B-917C-9069907A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B264-9416-6245-8014-6CF9230A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357E-A800-F040-9B4C-78B9E52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8366-CC0C-7141-A4C9-67021B5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4A74-67F9-5746-82AE-9E6127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9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4E3-F85F-8E40-BCCE-977D572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04D14-3C89-5D47-A3B4-345FF23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67FC0-5DF5-BE4F-8236-843085B1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EE1D-7032-CB4B-BFAA-9FA9638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77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C569-EF04-8B43-BD15-02E41325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B49E-22C0-114A-AAC4-1E938A56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B299-353A-894C-9F86-A2E4B48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E0-73DA-1345-B740-9F0944E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E9B-07E0-BE41-9845-493A3A57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9D4A-6EFE-A643-A899-A7B8DA6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6776-CB0E-CF48-92F3-8B31FC6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8474-1B74-3841-8815-E593B2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A2C-C11B-8340-B6FF-96DB22F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31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7687-53E6-0343-AFC7-CA8AB33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2EED-BE20-2D46-AA8C-784A4C5A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6515-3D35-5140-91F3-58FF637C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442C-5865-8E44-AC01-41CDFFC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F745-9773-CF4B-B1F3-A7C6792D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05C6-F23E-5744-B685-3D19039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96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A4A-E4EC-AD4A-BED8-59CC44B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95AA-D31E-9344-B738-FAE69E4A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A0A3-ED04-3D49-8CAD-762D4AF4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F8E-D50D-3E47-921B-1C05942C1BB4}" type="datetimeFigureOut">
              <a:rPr lang="en-SE" smtClean="0"/>
              <a:t>2021-10-24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1F6-9BA7-A241-BB4B-66A11906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B03-1211-B746-B7B6-D1106B91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C7B-8F08-8244-B360-13B10E0054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-trace.ncbi.nlm.nih.gov/sra/sdk/current/sratoolkit.current-centos_linux64.tar.gz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dillmcfarlan/R_microbiotaSOP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58" y="581399"/>
            <a:ext cx="4791075" cy="4067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553599" y="-267791"/>
            <a:ext cx="288032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518" y="3527647"/>
            <a:ext cx="1933575" cy="1724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9071" y="6036445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68" y="3226098"/>
            <a:ext cx="1933575" cy="172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7549" y="4305020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500" dirty="0"/>
              <a:t>http://hulab.ucf.edu/research/projects/metagenomics/introduction.html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A05BD-69B9-4029-91CC-26CB4E315564}"/>
              </a:ext>
            </a:extLst>
          </p:cNvPr>
          <p:cNvSpPr/>
          <p:nvPr/>
        </p:nvSpPr>
        <p:spPr>
          <a:xfrm>
            <a:off x="6528049" y="4975626"/>
            <a:ext cx="5439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</a:schemeClr>
                </a:solidFill>
              </a:rPr>
              <a:t>OZLEM ALTAY,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MD, PhD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3C4C3-98B0-4CE6-B295-F8AB1EC6B88C}"/>
              </a:ext>
            </a:extLst>
          </p:cNvPr>
          <p:cNvSpPr/>
          <p:nvPr/>
        </p:nvSpPr>
        <p:spPr>
          <a:xfrm>
            <a:off x="5951985" y="1772817"/>
            <a:ext cx="340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281455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8C7B3-C2B0-E74F-9449-FA088B46D74B}"/>
              </a:ext>
            </a:extLst>
          </p:cNvPr>
          <p:cNvSpPr txBox="1"/>
          <p:nvPr/>
        </p:nvSpPr>
        <p:spPr>
          <a:xfrm>
            <a:off x="519830" y="441635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conda</a:t>
            </a:r>
            <a:r>
              <a:rPr lang="en-GB" b="1" dirty="0"/>
              <a:t> create </a:t>
            </a:r>
            <a:endParaRPr lang="en-S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9416A-47C9-0B4D-A002-DA399F0BB672}"/>
              </a:ext>
            </a:extLst>
          </p:cNvPr>
          <p:cNvSpPr txBox="1"/>
          <p:nvPr/>
        </p:nvSpPr>
        <p:spPr>
          <a:xfrm>
            <a:off x="519830" y="1190343"/>
            <a:ext cx="9638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effectLst/>
                <a:latin typeface="Lato" panose="020F0502020204030203" pitchFamily="34" charset="0"/>
              </a:rPr>
              <a:t>Environment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With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, you can create, export, list, remove, and update environments that have different versions of Python and/or packages installed in them.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Switching or moving between environments is called activating the environment. </a:t>
            </a:r>
          </a:p>
          <a:p>
            <a:endParaRPr lang="en-GB" b="0" i="0" dirty="0">
              <a:effectLst/>
              <a:latin typeface="Lato" panose="020F0502020204030203" pitchFamily="34" charset="0"/>
            </a:endParaRPr>
          </a:p>
          <a:p>
            <a:r>
              <a:rPr lang="en-GB" b="0" i="0" dirty="0">
                <a:effectLst/>
                <a:latin typeface="Lato" panose="020F0502020204030203" pitchFamily="34" charset="0"/>
              </a:rPr>
              <a:t>You can also share an environment file.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997B3-3642-F54A-AB7F-E83712DD2D85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create --name </a:t>
            </a:r>
            <a:r>
              <a:rPr lang="en-GB" dirty="0" err="1">
                <a:solidFill>
                  <a:schemeClr val="tx1"/>
                </a:solidFill>
              </a:rPr>
              <a:t>mpa</a:t>
            </a:r>
            <a:r>
              <a:rPr lang="en-GB" dirty="0">
                <a:solidFill>
                  <a:schemeClr val="tx1"/>
                </a:solidFill>
              </a:rPr>
              <a:t> -c </a:t>
            </a:r>
            <a:r>
              <a:rPr lang="en-GB" dirty="0" err="1">
                <a:solidFill>
                  <a:schemeClr val="tx1"/>
                </a:solidFill>
              </a:rPr>
              <a:t>bioconda</a:t>
            </a:r>
            <a:r>
              <a:rPr lang="en-GB" dirty="0">
                <a:solidFill>
                  <a:schemeClr val="tx1"/>
                </a:solidFill>
              </a:rPr>
              <a:t> python=3.7 Metaphlan</a:t>
            </a: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EEB1DEE7-5DA0-E94A-A5C3-238D973F855B}"/>
              </a:ext>
            </a:extLst>
          </p:cNvPr>
          <p:cNvSpPr/>
          <p:nvPr/>
        </p:nvSpPr>
        <p:spPr>
          <a:xfrm rot="10800000">
            <a:off x="39456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183D-9FA8-774B-BBFC-17B7C1151B40}"/>
              </a:ext>
            </a:extLst>
          </p:cNvPr>
          <p:cNvSpPr txBox="1"/>
          <p:nvPr/>
        </p:nvSpPr>
        <p:spPr>
          <a:xfrm>
            <a:off x="11899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env</a:t>
            </a:r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76BA0BD-E2E1-694A-8AA2-4155B69E3020}"/>
              </a:ext>
            </a:extLst>
          </p:cNvPr>
          <p:cNvSpPr/>
          <p:nvPr/>
        </p:nvSpPr>
        <p:spPr>
          <a:xfrm rot="10800000">
            <a:off x="1515649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FFE1E-53D0-CD40-9D35-C9FAC68A95FA}"/>
              </a:ext>
            </a:extLst>
          </p:cNvPr>
          <p:cNvSpPr txBox="1"/>
          <p:nvPr/>
        </p:nvSpPr>
        <p:spPr>
          <a:xfrm>
            <a:off x="1240077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Env</a:t>
            </a:r>
          </a:p>
          <a:p>
            <a:r>
              <a:rPr lang="en-SE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65832-E10C-0D48-B27D-159404882657}"/>
              </a:ext>
            </a:extLst>
          </p:cNvPr>
          <p:cNvSpPr txBox="1"/>
          <p:nvPr/>
        </p:nvSpPr>
        <p:spPr>
          <a:xfrm>
            <a:off x="277138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Channel</a:t>
            </a:r>
          </a:p>
        </p:txBody>
      </p:sp>
      <p:sp>
        <p:nvSpPr>
          <p:cNvPr id="16" name="Bent Up Arrow 15">
            <a:extLst>
              <a:ext uri="{FF2B5EF4-FFF2-40B4-BE49-F238E27FC236}">
                <a16:creationId xmlns:a16="http://schemas.microsoft.com/office/drawing/2014/main" id="{4530E0A6-7535-DD49-BF3D-AAD9ED2C2613}"/>
              </a:ext>
            </a:extLst>
          </p:cNvPr>
          <p:cNvSpPr/>
          <p:nvPr/>
        </p:nvSpPr>
        <p:spPr>
          <a:xfrm rot="10800000">
            <a:off x="2771383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9C90A09B-BD0C-374C-9276-6712DC7EA024}"/>
              </a:ext>
            </a:extLst>
          </p:cNvPr>
          <p:cNvSpPr/>
          <p:nvPr/>
        </p:nvSpPr>
        <p:spPr>
          <a:xfrm rot="10800000">
            <a:off x="3892462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5B2C4-6F83-244C-A418-4C0F0060EEB0}"/>
              </a:ext>
            </a:extLst>
          </p:cNvPr>
          <p:cNvSpPr txBox="1"/>
          <p:nvPr/>
        </p:nvSpPr>
        <p:spPr>
          <a:xfrm>
            <a:off x="3829830" y="5601397"/>
            <a:ext cx="112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Phyton 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E983A-C50C-ED49-BACC-9A2A38824F58}"/>
              </a:ext>
            </a:extLst>
          </p:cNvPr>
          <p:cNvSpPr txBox="1"/>
          <p:nvPr/>
        </p:nvSpPr>
        <p:spPr>
          <a:xfrm>
            <a:off x="5076173" y="5601397"/>
            <a:ext cx="11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PACKAGE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CAC81C2C-ACE6-044D-A388-F0C083353BC5}"/>
              </a:ext>
            </a:extLst>
          </p:cNvPr>
          <p:cNvSpPr/>
          <p:nvPr/>
        </p:nvSpPr>
        <p:spPr>
          <a:xfrm rot="10800000">
            <a:off x="5148196" y="5177967"/>
            <a:ext cx="112108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17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435428" y="788351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Metaphlan</a:t>
            </a:r>
          </a:p>
          <a:p>
            <a:endParaRPr lang="en-GB" dirty="0"/>
          </a:p>
        </p:txBody>
      </p:sp>
      <p:pic>
        <p:nvPicPr>
          <p:cNvPr id="1026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D3C9011F-1534-3C49-B803-DB88EAA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68CC2-8C2F-9043-ADB6-0CCA4022A642}"/>
              </a:ext>
            </a:extLst>
          </p:cNvPr>
          <p:cNvSpPr txBox="1"/>
          <p:nvPr/>
        </p:nvSpPr>
        <p:spPr>
          <a:xfrm>
            <a:off x="9526044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</p:spTree>
    <p:extLst>
      <p:ext uri="{BB962C8B-B14F-4D97-AF65-F5344CB8AC3E}">
        <p14:creationId xmlns:p14="http://schemas.microsoft.com/office/powerpoint/2010/main" val="39383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1708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wget</a:t>
            </a:r>
            <a:r>
              <a:rPr lang="en-GB" sz="1400" dirty="0"/>
              <a:t> https://</a:t>
            </a:r>
            <a:r>
              <a:rPr lang="en-GB" sz="1400" dirty="0" err="1"/>
              <a:t>github.com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</a:t>
            </a:r>
            <a:r>
              <a:rPr lang="en-GB" sz="1400" dirty="0" err="1"/>
              <a:t>biobakery</a:t>
            </a:r>
            <a:r>
              <a:rPr lang="en-GB" sz="1400" dirty="0"/>
              <a:t>/raw/master/demos/</a:t>
            </a:r>
            <a:r>
              <a:rPr lang="en-GB" sz="1400" dirty="0" err="1"/>
              <a:t>biobakery_demos</a:t>
            </a:r>
            <a:r>
              <a:rPr lang="en-GB" sz="1400" dirty="0"/>
              <a:t>/data/metaphlan3/input/SRS014476-Supragingival_plaque.fasta.gz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C5FB5-0AAC-604F-A3A4-A1274C76703B}"/>
              </a:ext>
            </a:extLst>
          </p:cNvPr>
          <p:cNvSpPr txBox="1"/>
          <p:nvPr/>
        </p:nvSpPr>
        <p:spPr>
          <a:xfrm>
            <a:off x="963101" y="3873053"/>
            <a:ext cx="915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Computer program that retrieves content from web servers </a:t>
            </a:r>
            <a:r>
              <a:rPr lang="en-GB" i="0" dirty="0">
                <a:effectLst/>
                <a:latin typeface="arial" panose="020B0604020202020204" pitchFamily="34" charset="0"/>
              </a:rPr>
              <a:t>HTTP, HTTPS, FTP and FTPS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/>
              <a:t>Its name derives from "World Wide Web" and "get."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18EB9-1130-1549-B5A4-D60A896F6E18}"/>
              </a:ext>
            </a:extLst>
          </p:cNvPr>
          <p:cNvSpPr txBox="1"/>
          <p:nvPr/>
        </p:nvSpPr>
        <p:spPr>
          <a:xfrm>
            <a:off x="670142" y="3503721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w</a:t>
            </a:r>
            <a:r>
              <a:rPr lang="en-SE" b="1" u="sng" dirty="0"/>
              <a:t>get </a:t>
            </a:r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E5E4BE6-F5AF-7A44-A19C-875E7AF78FC2}"/>
              </a:ext>
            </a:extLst>
          </p:cNvPr>
          <p:cNvSpPr/>
          <p:nvPr/>
        </p:nvSpPr>
        <p:spPr>
          <a:xfrm rot="10800000">
            <a:off x="309152" y="1623982"/>
            <a:ext cx="480556" cy="2130599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CA88CD1D-EB9D-904F-BB0A-BCA40714D5D4}"/>
              </a:ext>
            </a:extLst>
          </p:cNvPr>
          <p:cNvSpPr/>
          <p:nvPr/>
        </p:nvSpPr>
        <p:spPr>
          <a:xfrm rot="10800000">
            <a:off x="963101" y="1637839"/>
            <a:ext cx="10397626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C0FAA-D70B-FF48-B3AF-13ECF0BBD237}"/>
              </a:ext>
            </a:extLst>
          </p:cNvPr>
          <p:cNvSpPr txBox="1"/>
          <p:nvPr/>
        </p:nvSpPr>
        <p:spPr>
          <a:xfrm>
            <a:off x="963101" y="21945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22910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B1735-01F5-0841-A081-A9D9C6872D70}"/>
              </a:ext>
            </a:extLst>
          </p:cNvPr>
          <p:cNvSpPr txBox="1"/>
          <p:nvPr/>
        </p:nvSpPr>
        <p:spPr>
          <a:xfrm>
            <a:off x="309153" y="1300818"/>
            <a:ext cx="11861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</a:t>
            </a:r>
            <a:r>
              <a:rPr lang="en-SE" dirty="0"/>
              <a:t>get https://github.com/biobakery/biobakery/raw/master/demos/biobakery_demos/data/metaphlan3/input/SRS014476-Supragingival_plaque.fasta.gz 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C2CB6-BA13-D74B-941B-1CD1F5FF8D70}"/>
              </a:ext>
            </a:extLst>
          </p:cNvPr>
          <p:cNvSpPr txBox="1"/>
          <p:nvPr/>
        </p:nvSpPr>
        <p:spPr>
          <a:xfrm>
            <a:off x="3214268" y="2452713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SRS014464-Anterior_nares.fasta.gz</a:t>
            </a:r>
          </a:p>
          <a:p>
            <a:r>
              <a:rPr lang="en-SE" dirty="0"/>
              <a:t>SRS014470-Tongue_dorsum.fasta.gz</a:t>
            </a:r>
          </a:p>
          <a:p>
            <a:r>
              <a:rPr lang="en-SE" dirty="0"/>
              <a:t>SRS014472-Buccal_mucosa.fasta.gz </a:t>
            </a:r>
          </a:p>
          <a:p>
            <a:r>
              <a:rPr lang="en-SE" dirty="0"/>
              <a:t>SRS014494-Posterior_fornix.fasta.gz </a:t>
            </a:r>
          </a:p>
          <a:p>
            <a:r>
              <a:rPr lang="en-SE" dirty="0"/>
              <a:t>SRS014459-Stool.fasta.gz </a:t>
            </a:r>
          </a:p>
        </p:txBody>
      </p:sp>
      <p:pic>
        <p:nvPicPr>
          <p:cNvPr id="3078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97946A88-27E6-4040-AC1E-A490E7FB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4BD3C-38DD-1F4A-AF2B-B81FBAD81ED8}"/>
              </a:ext>
            </a:extLst>
          </p:cNvPr>
          <p:cNvSpPr txBox="1"/>
          <p:nvPr/>
        </p:nvSpPr>
        <p:spPr>
          <a:xfrm>
            <a:off x="9839194" y="4052356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10-15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D1BB-2A8C-1945-A3D8-5B7F1BFBBB62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1037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RUN METAPHLAN</a:t>
            </a:r>
          </a:p>
        </p:txBody>
      </p:sp>
    </p:spTree>
    <p:extLst>
      <p:ext uri="{BB962C8B-B14F-4D97-AF65-F5344CB8AC3E}">
        <p14:creationId xmlns:p14="http://schemas.microsoft.com/office/powerpoint/2010/main" val="77288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638110" y="1382205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525376" y="643169"/>
            <a:ext cx="980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apps/bowtie2/2.3.5.1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1383-3D76-3649-959E-C92B51068DF4}"/>
              </a:ext>
            </a:extLst>
          </p:cNvPr>
          <p:cNvSpPr txBox="1"/>
          <p:nvPr/>
        </p:nvSpPr>
        <p:spPr>
          <a:xfrm>
            <a:off x="525376" y="2078400"/>
            <a:ext cx="10665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Aligning sequencing reads to long reference sequences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Ultrafast 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and memory-efficient tool 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reads of about 50 up to 100s or 1,000s of characters</a:t>
            </a:r>
          </a:p>
          <a:p>
            <a:endParaRPr lang="en-GB" dirty="0">
              <a:solidFill>
                <a:srgbClr val="50505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505050"/>
                </a:solidFill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505050"/>
                </a:solidFill>
                <a:effectLst/>
                <a:latin typeface="Verdana" panose="020B0604030504040204" pitchFamily="34" charset="0"/>
              </a:rPr>
              <a:t>ood at aligning to relatively long (e.g. mammalian) genomes.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76E53-3553-1944-84DD-818F39FA241D}"/>
              </a:ext>
            </a:extLst>
          </p:cNvPr>
          <p:cNvSpPr txBox="1"/>
          <p:nvPr/>
        </p:nvSpPr>
        <p:spPr>
          <a:xfrm>
            <a:off x="144049" y="1493139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bowtie2</a:t>
            </a:r>
            <a:endParaRPr lang="en-S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7B6F1-386D-AC4C-90EC-1EB4C7909B90}"/>
              </a:ext>
            </a:extLst>
          </p:cNvPr>
          <p:cNvSpPr/>
          <p:nvPr/>
        </p:nvSpPr>
        <p:spPr>
          <a:xfrm>
            <a:off x="5098092" y="4280013"/>
            <a:ext cx="6071634" cy="2458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D6504D-CB1B-3648-92BD-8FAE55C6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26" y="4400924"/>
            <a:ext cx="5854700" cy="22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0" y="655695"/>
            <a:ext cx="12652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550" dirty="0"/>
              <a:t>metaphlan SRS014476-Supragingival_plaque.fasta.gz --input_type fasta &gt; SRS014476-Supragingival_plaque_profile_count.txt -t rel_ab_w_read_stats</a:t>
            </a:r>
          </a:p>
        </p:txBody>
      </p:sp>
      <p:sp>
        <p:nvSpPr>
          <p:cNvPr id="3" name="Bent Up Arrow 2">
            <a:extLst>
              <a:ext uri="{FF2B5EF4-FFF2-40B4-BE49-F238E27FC236}">
                <a16:creationId xmlns:a16="http://schemas.microsoft.com/office/drawing/2014/main" id="{001501CA-6FCC-FD4C-B3E2-C3E09856F120}"/>
              </a:ext>
            </a:extLst>
          </p:cNvPr>
          <p:cNvSpPr/>
          <p:nvPr/>
        </p:nvSpPr>
        <p:spPr>
          <a:xfrm rot="10800000">
            <a:off x="1274617" y="994249"/>
            <a:ext cx="30064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Bent Up Arrow 4">
            <a:extLst>
              <a:ext uri="{FF2B5EF4-FFF2-40B4-BE49-F238E27FC236}">
                <a16:creationId xmlns:a16="http://schemas.microsoft.com/office/drawing/2014/main" id="{08CD6680-63D7-164D-ABBF-80DB6DBED180}"/>
              </a:ext>
            </a:extLst>
          </p:cNvPr>
          <p:cNvSpPr/>
          <p:nvPr/>
        </p:nvSpPr>
        <p:spPr>
          <a:xfrm rot="10800000">
            <a:off x="0" y="990615"/>
            <a:ext cx="99031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F3102BDF-C776-D94C-96C4-63C9EE239B3D}"/>
              </a:ext>
            </a:extLst>
          </p:cNvPr>
          <p:cNvSpPr/>
          <p:nvPr/>
        </p:nvSpPr>
        <p:spPr>
          <a:xfrm rot="10800000">
            <a:off x="5839406" y="990615"/>
            <a:ext cx="4108158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44077F62-ABBA-A144-8BB5-CE875F4226EF}"/>
              </a:ext>
            </a:extLst>
          </p:cNvPr>
          <p:cNvSpPr/>
          <p:nvPr/>
        </p:nvSpPr>
        <p:spPr>
          <a:xfrm rot="10800000">
            <a:off x="4405744" y="1011410"/>
            <a:ext cx="1316182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2EFBA213-D5A1-7C47-A0CC-AEEF00A8AA2D}"/>
              </a:ext>
            </a:extLst>
          </p:cNvPr>
          <p:cNvSpPr/>
          <p:nvPr/>
        </p:nvSpPr>
        <p:spPr>
          <a:xfrm rot="10800000">
            <a:off x="10065044" y="990614"/>
            <a:ext cx="1863720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53672-E779-1D4E-A27C-9D80635BFFC9}"/>
              </a:ext>
            </a:extLst>
          </p:cNvPr>
          <p:cNvSpPr txBox="1"/>
          <p:nvPr/>
        </p:nvSpPr>
        <p:spPr>
          <a:xfrm>
            <a:off x="0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11F6F-DD3A-704F-8909-D14EA518B504}"/>
              </a:ext>
            </a:extLst>
          </p:cNvPr>
          <p:cNvSpPr txBox="1"/>
          <p:nvPr/>
        </p:nvSpPr>
        <p:spPr>
          <a:xfrm>
            <a:off x="1157137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59AB2-3092-2E48-B326-DDF60053F78B}"/>
              </a:ext>
            </a:extLst>
          </p:cNvPr>
          <p:cNvSpPr txBox="1"/>
          <p:nvPr/>
        </p:nvSpPr>
        <p:spPr>
          <a:xfrm>
            <a:off x="4281054" y="1498694"/>
            <a:ext cx="143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Input file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037EE-141A-3A4C-9FD0-D17D3F97D705}"/>
              </a:ext>
            </a:extLst>
          </p:cNvPr>
          <p:cNvSpPr txBox="1"/>
          <p:nvPr/>
        </p:nvSpPr>
        <p:spPr>
          <a:xfrm>
            <a:off x="5754835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Output file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605AB-F892-3542-B021-041EE012E01B}"/>
              </a:ext>
            </a:extLst>
          </p:cNvPr>
          <p:cNvSpPr txBox="1"/>
          <p:nvPr/>
        </p:nvSpPr>
        <p:spPr>
          <a:xfrm>
            <a:off x="9947564" y="1498694"/>
            <a:ext cx="143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Analysis type</a:t>
            </a:r>
          </a:p>
        </p:txBody>
      </p:sp>
    </p:spTree>
    <p:extLst>
      <p:ext uri="{BB962C8B-B14F-4D97-AF65-F5344CB8AC3E}">
        <p14:creationId xmlns:p14="http://schemas.microsoft.com/office/powerpoint/2010/main" val="251896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14530-0C1C-E541-810B-679C5D1533DD}"/>
              </a:ext>
            </a:extLst>
          </p:cNvPr>
          <p:cNvSpPr txBox="1"/>
          <p:nvPr/>
        </p:nvSpPr>
        <p:spPr>
          <a:xfrm>
            <a:off x="988839" y="1357153"/>
            <a:ext cx="980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metaphlan</a:t>
            </a:r>
            <a:r>
              <a:rPr lang="en-GB" dirty="0"/>
              <a:t> SRS014476-Supragingival_plaque.fasta.gz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fasta</a:t>
            </a:r>
            <a:r>
              <a:rPr lang="en-GB" dirty="0"/>
              <a:t> &gt; SRS014476-Supragingival_plaque_profile_count.txt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7A59-7A96-9342-868C-968A252EEB9B}"/>
              </a:ext>
            </a:extLst>
          </p:cNvPr>
          <p:cNvSpPr txBox="1"/>
          <p:nvPr/>
        </p:nvSpPr>
        <p:spPr>
          <a:xfrm>
            <a:off x="9577983" y="3850143"/>
            <a:ext cx="135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30-40 min</a:t>
            </a:r>
          </a:p>
        </p:txBody>
      </p:sp>
      <p:pic>
        <p:nvPicPr>
          <p:cNvPr id="4098" name="Picture 2" descr="Custom Stickers">
            <a:extLst>
              <a:ext uri="{FF2B5EF4-FFF2-40B4-BE49-F238E27FC236}">
                <a16:creationId xmlns:a16="http://schemas.microsoft.com/office/drawing/2014/main" id="{EBE6112A-82C7-6B4E-A34C-F3B89F31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7AF6B-407C-3E41-9A20-B7928217AF1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4549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7A48B1-BA87-CA4F-8B83-A78A496C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873646"/>
            <a:ext cx="18924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E" dirty="0"/>
              <a:t>10:00-10:50*</a:t>
            </a:r>
          </a:p>
          <a:p>
            <a:pPr marL="0" indent="0">
              <a:buNone/>
            </a:pPr>
            <a:r>
              <a:rPr lang="en-SE" dirty="0"/>
              <a:t>10:50-11:05</a:t>
            </a:r>
          </a:p>
          <a:p>
            <a:pPr marL="0" indent="0">
              <a:buNone/>
            </a:pPr>
            <a:r>
              <a:rPr lang="en-SE" dirty="0"/>
              <a:t>11:05-11:55</a:t>
            </a:r>
          </a:p>
          <a:p>
            <a:pPr marL="0" indent="0">
              <a:buNone/>
            </a:pPr>
            <a:r>
              <a:rPr lang="en-SE" dirty="0"/>
              <a:t>11:55-12:10</a:t>
            </a:r>
          </a:p>
          <a:p>
            <a:pPr marL="0" indent="0">
              <a:buNone/>
            </a:pPr>
            <a:r>
              <a:rPr lang="en-SE" dirty="0"/>
              <a:t>12:10-13:00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13:00-14:00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14:00-14:50</a:t>
            </a:r>
          </a:p>
          <a:p>
            <a:pPr marL="0" indent="0">
              <a:buNone/>
            </a:pPr>
            <a:r>
              <a:rPr lang="en-SE" dirty="0"/>
              <a:t>14:50-15:05</a:t>
            </a:r>
          </a:p>
          <a:p>
            <a:pPr marL="0" indent="0">
              <a:buNone/>
            </a:pPr>
            <a:r>
              <a:rPr lang="en-SE" dirty="0"/>
              <a:t>15:05-15:55</a:t>
            </a:r>
          </a:p>
          <a:p>
            <a:pPr marL="0" indent="0">
              <a:buNone/>
            </a:pPr>
            <a:r>
              <a:rPr lang="en-SE" dirty="0"/>
              <a:t>16:55-16:10</a:t>
            </a:r>
          </a:p>
          <a:p>
            <a:pPr marL="0" indent="0">
              <a:buNone/>
            </a:pPr>
            <a:r>
              <a:rPr lang="en-SE" dirty="0"/>
              <a:t>16:10-17:00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468E4-9AA0-B74A-A936-B1476F9C0A8D}"/>
              </a:ext>
            </a:extLst>
          </p:cNvPr>
          <p:cNvSpPr txBox="1">
            <a:spLocks/>
          </p:cNvSpPr>
          <p:nvPr/>
        </p:nvSpPr>
        <p:spPr>
          <a:xfrm>
            <a:off x="2230676" y="873646"/>
            <a:ext cx="3380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endParaRPr lang="en-S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E" b="1" dirty="0">
                <a:solidFill>
                  <a:srgbClr val="FF0000"/>
                </a:solidFill>
              </a:rPr>
              <a:t>Long break 60 min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min***</a:t>
            </a:r>
          </a:p>
          <a:p>
            <a:pPr marL="0" indent="0">
              <a:buNone/>
            </a:pPr>
            <a:r>
              <a:rPr lang="en-SE" dirty="0">
                <a:solidFill>
                  <a:srgbClr val="FF0000"/>
                </a:solidFill>
              </a:rPr>
              <a:t>Short break 15 min</a:t>
            </a:r>
          </a:p>
          <a:p>
            <a:pPr marL="0" indent="0">
              <a:buNone/>
            </a:pPr>
            <a:r>
              <a:rPr lang="en-SE" dirty="0"/>
              <a:t>Workshop 50 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F122-839E-204E-9E1A-1368146AAF03}"/>
              </a:ext>
            </a:extLst>
          </p:cNvPr>
          <p:cNvSpPr txBox="1"/>
          <p:nvPr/>
        </p:nvSpPr>
        <p:spPr>
          <a:xfrm>
            <a:off x="244258" y="5272849"/>
            <a:ext cx="61001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1" fontAlgn="ctr" latinLnBrk="0" hangingPunct="1"/>
            <a:r>
              <a:rPr lang="en-GB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UK time</a:t>
            </a:r>
          </a:p>
          <a:p>
            <a:pPr rtl="0" eaLnBrk="1" fontAlgn="ctr" latinLnBrk="0" hangingPunct="1"/>
            <a:r>
              <a:rPr lang="en-GB" sz="1400" dirty="0"/>
              <a:t>** 25 Oct Monday workshop starts here (11:00-17:00)</a:t>
            </a:r>
          </a:p>
          <a:p>
            <a:pPr rtl="0" eaLnBrk="1" fontAlgn="ctr" latinLnBrk="0" hangingPunct="1"/>
            <a:r>
              <a:rPr lang="en-GB" sz="1400" dirty="0"/>
              <a:t>*** 01 Nov Monday additional starts here (15:00-17:00) </a:t>
            </a:r>
            <a:endParaRPr lang="en-GB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5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MERGE OUTPUT</a:t>
            </a:r>
          </a:p>
        </p:txBody>
      </p:sp>
    </p:spTree>
    <p:extLst>
      <p:ext uri="{BB962C8B-B14F-4D97-AF65-F5344CB8AC3E}">
        <p14:creationId xmlns:p14="http://schemas.microsoft.com/office/powerpoint/2010/main" val="417119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40AE7-613F-1342-850C-2578A02580B9}"/>
              </a:ext>
            </a:extLst>
          </p:cNvPr>
          <p:cNvSpPr txBox="1"/>
          <p:nvPr/>
        </p:nvSpPr>
        <p:spPr>
          <a:xfrm>
            <a:off x="413358" y="626301"/>
            <a:ext cx="107849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module load apps/R/3.6.0</a:t>
            </a:r>
          </a:p>
          <a:p>
            <a:r>
              <a:rPr lang="en-GB" sz="1200" dirty="0"/>
              <a:t>R</a:t>
            </a:r>
          </a:p>
          <a:p>
            <a:r>
              <a:rPr lang="en-GB" sz="1200" dirty="0"/>
              <a:t>rm(list=ls())</a:t>
            </a:r>
          </a:p>
          <a:p>
            <a:r>
              <a:rPr lang="en-GB" sz="1200" dirty="0"/>
              <a:t>rm(list=ls())</a:t>
            </a:r>
          </a:p>
          <a:p>
            <a:r>
              <a:rPr lang="en-GB" sz="1200" dirty="0"/>
              <a:t>rm(list=ls())</a:t>
            </a:r>
          </a:p>
          <a:p>
            <a:r>
              <a:rPr lang="en-GB" sz="1200" dirty="0"/>
              <a:t>files&lt;-</a:t>
            </a:r>
            <a:r>
              <a:rPr lang="en-GB" sz="1200" dirty="0" err="1"/>
              <a:t>list.files</a:t>
            </a:r>
            <a:r>
              <a:rPr lang="en-GB" sz="1200" dirty="0"/>
              <a:t>()</a:t>
            </a:r>
          </a:p>
          <a:p>
            <a:r>
              <a:rPr lang="en-GB" sz="1200" dirty="0"/>
              <a:t>index&lt;-grep("</a:t>
            </a:r>
            <a:r>
              <a:rPr lang="en-GB" sz="1200" dirty="0" err="1"/>
              <a:t>count.txt",files</a:t>
            </a:r>
            <a:r>
              <a:rPr lang="en-GB" sz="1200" dirty="0"/>
              <a:t>)</a:t>
            </a:r>
          </a:p>
          <a:p>
            <a:r>
              <a:rPr lang="en-GB" sz="1200" dirty="0"/>
              <a:t>files&lt;-</a:t>
            </a:r>
            <a:r>
              <a:rPr lang="en-GB" sz="1200" dirty="0" err="1"/>
              <a:t>as.matrix</a:t>
            </a:r>
            <a:r>
              <a:rPr lang="en-GB" sz="1200" dirty="0"/>
              <a:t>(files[index])</a:t>
            </a:r>
          </a:p>
          <a:p>
            <a:r>
              <a:rPr lang="en-GB" sz="1200" dirty="0" err="1"/>
              <a:t>uni_info</a:t>
            </a:r>
            <a:r>
              <a:rPr lang="en-GB" sz="1200" dirty="0"/>
              <a:t>&lt;-NULL</a:t>
            </a:r>
          </a:p>
          <a:p>
            <a:r>
              <a:rPr lang="en-GB" sz="1200" dirty="0"/>
              <a:t>for (i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(files[i],header=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info_each</a:t>
            </a:r>
            <a:r>
              <a:rPr lang="en-GB" sz="1200" dirty="0"/>
              <a:t>&lt;-</a:t>
            </a:r>
            <a:r>
              <a:rPr lang="en-GB" sz="1200" dirty="0" err="1"/>
              <a:t>data_each</a:t>
            </a:r>
            <a:r>
              <a:rPr lang="en-GB" sz="1200" dirty="0"/>
              <a:t>[,c("</a:t>
            </a:r>
            <a:r>
              <a:rPr lang="en-GB" sz="1200" dirty="0" err="1"/>
              <a:t>X.clade_name</a:t>
            </a:r>
            <a:r>
              <a:rPr lang="en-GB" sz="1200" dirty="0"/>
              <a:t>"  ,"</a:t>
            </a:r>
            <a:r>
              <a:rPr lang="en-GB" sz="1200" dirty="0" err="1"/>
              <a:t>clade_taxid</a:t>
            </a:r>
            <a:r>
              <a:rPr lang="en-GB" sz="1200" dirty="0"/>
              <a:t>")]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rbind</a:t>
            </a:r>
            <a:r>
              <a:rPr lang="en-GB" sz="1200" dirty="0"/>
              <a:t>(</a:t>
            </a:r>
            <a:r>
              <a:rPr lang="en-GB" sz="1200" dirty="0" err="1"/>
              <a:t>uni_info,info_each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 err="1"/>
              <a:t>uni_info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(unique(</a:t>
            </a:r>
            <a:r>
              <a:rPr lang="en-GB" sz="1200" dirty="0" err="1"/>
              <a:t>uni_info</a:t>
            </a:r>
            <a:r>
              <a:rPr lang="en-GB" sz="1200" dirty="0"/>
              <a:t>))</a:t>
            </a:r>
          </a:p>
          <a:p>
            <a:r>
              <a:rPr lang="en-GB" sz="1200" dirty="0"/>
              <a:t>rm(</a:t>
            </a:r>
            <a:r>
              <a:rPr lang="en-GB" sz="1200" dirty="0" err="1"/>
              <a:t>data_each</a:t>
            </a:r>
            <a:r>
              <a:rPr lang="en-GB" sz="1200" dirty="0"/>
              <a:t>)</a:t>
            </a:r>
          </a:p>
          <a:p>
            <a:r>
              <a:rPr lang="en-GB" sz="1200" dirty="0"/>
              <a:t>result&lt;-NULL</a:t>
            </a:r>
          </a:p>
          <a:p>
            <a:r>
              <a:rPr lang="en-GB" sz="1200" dirty="0"/>
              <a:t>for (j in 1:length(files)){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data_each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read.csv</a:t>
            </a:r>
            <a:r>
              <a:rPr lang="en-GB" sz="1200" dirty="0"/>
              <a:t>(files[j],header=</a:t>
            </a:r>
            <a:r>
              <a:rPr lang="en-GB" sz="1200" dirty="0" err="1"/>
              <a:t>T,skip</a:t>
            </a:r>
            <a:r>
              <a:rPr lang="en-GB" sz="1200" dirty="0"/>
              <a:t>=4,sep="\t")) #all are character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loc</a:t>
            </a:r>
            <a:r>
              <a:rPr lang="en-GB" sz="1200" dirty="0"/>
              <a:t>&lt;-match(</a:t>
            </a:r>
            <a:r>
              <a:rPr lang="en-GB" sz="1200" dirty="0" err="1"/>
              <a:t>uni_info</a:t>
            </a:r>
            <a:r>
              <a:rPr lang="en-GB" sz="1200" dirty="0"/>
              <a:t>[,"</a:t>
            </a:r>
            <a:r>
              <a:rPr lang="en-GB" sz="1200" dirty="0" err="1"/>
              <a:t>X.clade_name</a:t>
            </a:r>
            <a:r>
              <a:rPr lang="en-GB" sz="1200" dirty="0"/>
              <a:t>"],</a:t>
            </a:r>
            <a:r>
              <a:rPr lang="en-GB" sz="1200" dirty="0" err="1"/>
              <a:t>data_each</a:t>
            </a:r>
            <a:r>
              <a:rPr lang="en-GB" sz="1200" dirty="0"/>
              <a:t>[,"</a:t>
            </a:r>
            <a:r>
              <a:rPr lang="en-GB" sz="1200" dirty="0" err="1"/>
              <a:t>X.clade_name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value_each</a:t>
            </a:r>
            <a:r>
              <a:rPr lang="en-GB" sz="1200" dirty="0"/>
              <a:t>&lt;-</a:t>
            </a:r>
            <a:r>
              <a:rPr lang="en-GB" sz="1200" dirty="0" err="1"/>
              <a:t>as.matrix</a:t>
            </a:r>
            <a:r>
              <a:rPr lang="en-GB" sz="1200" dirty="0"/>
              <a:t>(</a:t>
            </a:r>
            <a:r>
              <a:rPr lang="en-GB" sz="1200" dirty="0" err="1"/>
              <a:t>data_each</a:t>
            </a:r>
            <a:r>
              <a:rPr lang="en-GB" sz="1200" dirty="0"/>
              <a:t>[</a:t>
            </a:r>
            <a:r>
              <a:rPr lang="en-GB" sz="1200" dirty="0" err="1"/>
              <a:t>loc</a:t>
            </a:r>
            <a:r>
              <a:rPr lang="en-GB" sz="1200" dirty="0"/>
              <a:t>,"</a:t>
            </a:r>
            <a:r>
              <a:rPr lang="en-GB" sz="1200" dirty="0" err="1"/>
              <a:t>estimated_number_of_reads_from_the_clade</a:t>
            </a:r>
            <a:r>
              <a:rPr lang="en-GB" sz="1200" dirty="0"/>
              <a:t>"])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colnames</a:t>
            </a:r>
            <a:r>
              <a:rPr lang="en-GB" sz="1200" dirty="0"/>
              <a:t>(</a:t>
            </a:r>
            <a:r>
              <a:rPr lang="en-GB" sz="1200" dirty="0" err="1"/>
              <a:t>value_each</a:t>
            </a:r>
            <a:r>
              <a:rPr lang="en-GB" sz="1200" dirty="0"/>
              <a:t>)&lt;-</a:t>
            </a:r>
            <a:r>
              <a:rPr lang="en-GB" sz="1200" dirty="0" err="1"/>
              <a:t>gsub</a:t>
            </a:r>
            <a:r>
              <a:rPr lang="en-GB" sz="1200" dirty="0"/>
              <a:t>("_</a:t>
            </a:r>
            <a:r>
              <a:rPr lang="en-GB" sz="1200" dirty="0" err="1"/>
              <a:t>count.txt","",files</a:t>
            </a:r>
            <a:r>
              <a:rPr lang="en-GB" sz="1200" dirty="0"/>
              <a:t>[j])</a:t>
            </a:r>
          </a:p>
          <a:p>
            <a:r>
              <a:rPr lang="en-GB" sz="1200" dirty="0"/>
              <a:t>  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result,value_each</a:t>
            </a:r>
            <a:r>
              <a:rPr lang="en-GB" sz="1200" dirty="0"/>
              <a:t>)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result&lt;-</a:t>
            </a:r>
            <a:r>
              <a:rPr lang="en-GB" sz="1200" dirty="0" err="1"/>
              <a:t>cbind</a:t>
            </a:r>
            <a:r>
              <a:rPr lang="en-GB" sz="1200" dirty="0"/>
              <a:t>(</a:t>
            </a:r>
            <a:r>
              <a:rPr lang="en-GB" sz="1200" dirty="0" err="1"/>
              <a:t>uni_info,result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 err="1"/>
              <a:t>write.table</a:t>
            </a:r>
            <a:r>
              <a:rPr lang="en-GB" sz="1200" dirty="0"/>
              <a:t>(</a:t>
            </a:r>
            <a:r>
              <a:rPr lang="en-GB" sz="1200" dirty="0" err="1"/>
              <a:t>result,file</a:t>
            </a:r>
            <a:r>
              <a:rPr lang="en-GB" sz="1200" dirty="0"/>
              <a:t>="merged_estimated_number_read.txt",</a:t>
            </a:r>
            <a:r>
              <a:rPr lang="en-GB" sz="1200" dirty="0" err="1"/>
              <a:t>sep</a:t>
            </a:r>
            <a:r>
              <a:rPr lang="en-GB" sz="1200" dirty="0"/>
              <a:t>="\t",</a:t>
            </a:r>
            <a:r>
              <a:rPr lang="en-GB" sz="1200" dirty="0" err="1"/>
              <a:t>row.names</a:t>
            </a:r>
            <a:r>
              <a:rPr lang="en-GB" sz="1200" dirty="0"/>
              <a:t>=</a:t>
            </a:r>
            <a:r>
              <a:rPr lang="en-GB" sz="1200" dirty="0" err="1"/>
              <a:t>F,col.names</a:t>
            </a:r>
            <a:r>
              <a:rPr lang="en-GB" sz="1200" dirty="0"/>
              <a:t>=</a:t>
            </a:r>
            <a:r>
              <a:rPr lang="en-GB" sz="1200" dirty="0" err="1"/>
              <a:t>T,quote</a:t>
            </a:r>
            <a:r>
              <a:rPr lang="en-GB" sz="1200" dirty="0"/>
              <a:t>=F)</a:t>
            </a:r>
          </a:p>
          <a:p>
            <a:r>
              <a:rPr lang="en-GB" sz="1200" dirty="0"/>
              <a:t>q()</a:t>
            </a:r>
          </a:p>
          <a:p>
            <a:endParaRPr lang="en-SE" sz="1200" dirty="0"/>
          </a:p>
        </p:txBody>
      </p:sp>
      <p:pic>
        <p:nvPicPr>
          <p:cNvPr id="10242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CC61B5-AC5B-4147-A60E-574C2DB4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955354"/>
            <a:ext cx="3009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312D-49CE-674C-A339-DEB54D17628A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E4E66-F02E-FE45-B20B-8BEB96B612E4}"/>
              </a:ext>
            </a:extLst>
          </p:cNvPr>
          <p:cNvSpPr txBox="1"/>
          <p:nvPr/>
        </p:nvSpPr>
        <p:spPr>
          <a:xfrm>
            <a:off x="114825" y="172214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8194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DOWNLOAD FILE TO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6430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C90BB-A416-7446-A67E-62734A7107D3}"/>
              </a:ext>
            </a:extLst>
          </p:cNvPr>
          <p:cNvSpPr txBox="1"/>
          <p:nvPr/>
        </p:nvSpPr>
        <p:spPr>
          <a:xfrm>
            <a:off x="554181" y="916863"/>
            <a:ext cx="1057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scp </a:t>
            </a:r>
            <a:r>
              <a:rPr lang="en-SE" dirty="0">
                <a:highlight>
                  <a:srgbClr val="FFFF00"/>
                </a:highlight>
              </a:rPr>
              <a:t>k2038186</a:t>
            </a:r>
            <a:r>
              <a:rPr lang="en-SE" dirty="0"/>
              <a:t>@login.rosalind.kcl.ac.uk: ~/home/k2038186/merged_estimated_number_read.txt .</a:t>
            </a:r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E18CC20C-1B32-0446-A820-9E2187AD2DA9}"/>
              </a:ext>
            </a:extLst>
          </p:cNvPr>
          <p:cNvSpPr/>
          <p:nvPr/>
        </p:nvSpPr>
        <p:spPr>
          <a:xfrm rot="10800000">
            <a:off x="554180" y="128619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A0D4951F-9D7C-3A49-A4B0-8093512F9C74}"/>
              </a:ext>
            </a:extLst>
          </p:cNvPr>
          <p:cNvSpPr/>
          <p:nvPr/>
        </p:nvSpPr>
        <p:spPr>
          <a:xfrm rot="10800000">
            <a:off x="928253" y="1311627"/>
            <a:ext cx="3255819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62285B90-E68F-ED4D-B761-697C4595E783}"/>
              </a:ext>
            </a:extLst>
          </p:cNvPr>
          <p:cNvSpPr/>
          <p:nvPr/>
        </p:nvSpPr>
        <p:spPr>
          <a:xfrm rot="10800000">
            <a:off x="4211779" y="1286195"/>
            <a:ext cx="532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9B731C51-AA7A-744D-9C5A-499C025E0C3B}"/>
              </a:ext>
            </a:extLst>
          </p:cNvPr>
          <p:cNvSpPr/>
          <p:nvPr/>
        </p:nvSpPr>
        <p:spPr>
          <a:xfrm rot="10800000">
            <a:off x="9698177" y="1286194"/>
            <a:ext cx="1524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6C72F-613C-F541-92C0-C02DA88B5C30}"/>
              </a:ext>
            </a:extLst>
          </p:cNvPr>
          <p:cNvSpPr txBox="1"/>
          <p:nvPr/>
        </p:nvSpPr>
        <p:spPr>
          <a:xfrm>
            <a:off x="131616" y="1942007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ecure copy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1D0FA-CE46-5043-846B-A02F3EBA3C72}"/>
              </a:ext>
            </a:extLst>
          </p:cNvPr>
          <p:cNvSpPr txBox="1"/>
          <p:nvPr/>
        </p:nvSpPr>
        <p:spPr>
          <a:xfrm>
            <a:off x="928253" y="1916575"/>
            <a:ext cx="84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file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FA59-2F8D-2440-ACF0-1D0AD4D87153}"/>
              </a:ext>
            </a:extLst>
          </p:cNvPr>
          <p:cNvSpPr txBox="1"/>
          <p:nvPr/>
        </p:nvSpPr>
        <p:spPr>
          <a:xfrm>
            <a:off x="9351814" y="1771241"/>
            <a:ext cx="845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file name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4D5F-1198-7A48-B3CA-36EBB67FB0A2}"/>
              </a:ext>
            </a:extLst>
          </p:cNvPr>
          <p:cNvSpPr txBox="1"/>
          <p:nvPr/>
        </p:nvSpPr>
        <p:spPr>
          <a:xfrm>
            <a:off x="4114800" y="1771241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file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772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94224-3422-CF4A-B75A-26516D43ACD7}"/>
              </a:ext>
            </a:extLst>
          </p:cNvPr>
          <p:cNvSpPr txBox="1"/>
          <p:nvPr/>
        </p:nvSpPr>
        <p:spPr>
          <a:xfrm>
            <a:off x="159327" y="999991"/>
            <a:ext cx="1162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# scp (in your laptop terminal)</a:t>
            </a:r>
          </a:p>
          <a:p>
            <a:r>
              <a:rPr lang="en-SE" dirty="0"/>
              <a:t>scp k2038186@login.rosalind.kcl.ac.uk: ~/home/k2038186/merged_estimated_number_read.txt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6394-2AA6-FB4E-B5DC-210B129C23D6}"/>
              </a:ext>
            </a:extLst>
          </p:cNvPr>
          <p:cNvSpPr txBox="1"/>
          <p:nvPr/>
        </p:nvSpPr>
        <p:spPr>
          <a:xfrm>
            <a:off x="0" y="179687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5</a:t>
            </a:r>
          </a:p>
        </p:txBody>
      </p:sp>
      <p:pic>
        <p:nvPicPr>
          <p:cNvPr id="5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EF74CDBB-9BA7-A142-BFFA-4BBE5BD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B5584-6ED7-1F4E-AB1F-679669A7F4CB}"/>
              </a:ext>
            </a:extLst>
          </p:cNvPr>
          <p:cNvSpPr txBox="1"/>
          <p:nvPr/>
        </p:nvSpPr>
        <p:spPr>
          <a:xfrm>
            <a:off x="9603549" y="4124287"/>
            <a:ext cx="108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05568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SRA TOOLKIT</a:t>
            </a:r>
          </a:p>
        </p:txBody>
      </p:sp>
    </p:spTree>
    <p:extLst>
      <p:ext uri="{BB962C8B-B14F-4D97-AF65-F5344CB8AC3E}">
        <p14:creationId xmlns:p14="http://schemas.microsoft.com/office/powerpoint/2010/main" val="290972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0A1C0-CB23-AA4F-A68E-7E6883FA88EC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2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–interactive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3522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70D27-BA78-5947-B3B8-8D072A3EF2EB}"/>
              </a:ext>
            </a:extLst>
          </p:cNvPr>
          <p:cNvSpPr txBox="1"/>
          <p:nvPr/>
        </p:nvSpPr>
        <p:spPr>
          <a:xfrm>
            <a:off x="1524000" y="1845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94E52"/>
                </a:solidFill>
                <a:latin typeface="-apple-system"/>
              </a:rPr>
              <a:t>C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onfigured to connect to NCBI SRA and download via FTP.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4480-9C2E-7D48-BBE0-B160A5949D9B}"/>
              </a:ext>
            </a:extLst>
          </p:cNvPr>
          <p:cNvSpPr txBox="1"/>
          <p:nvPr/>
        </p:nvSpPr>
        <p:spPr>
          <a:xfrm>
            <a:off x="803564" y="1152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SRA toolkit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1162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891305-3045-6848-9CE7-E1FFC01D3752}"/>
              </a:ext>
            </a:extLst>
          </p:cNvPr>
          <p:cNvSpPr txBox="1"/>
          <p:nvPr/>
        </p:nvSpPr>
        <p:spPr>
          <a:xfrm>
            <a:off x="235527" y="695190"/>
            <a:ext cx="122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3"/>
              </a:rPr>
              <a:t>http://ftp-trace.ncbi.nlm.nih.gov/sra/sdk/current/sratoolkit.current-centos_linux64.tar.gz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5163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9A52F-A3C9-004A-9D25-BCBAA680001A}"/>
              </a:ext>
            </a:extLst>
          </p:cNvPr>
          <p:cNvSpPr txBox="1"/>
          <p:nvPr/>
        </p:nvSpPr>
        <p:spPr>
          <a:xfrm>
            <a:off x="277090" y="15488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</a:rPr>
              <a:t>Decompress a file </a:t>
            </a:r>
            <a:r>
              <a:rPr lang="en-GB" dirty="0" err="1">
                <a:solidFill>
                  <a:srgbClr val="333333"/>
                </a:solidFill>
              </a:rPr>
              <a:t>gzipped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0" i="0" dirty="0">
                <a:solidFill>
                  <a:srgbClr val="333333"/>
                </a:solidFill>
                <a:effectLst/>
              </a:rPr>
              <a:t>TAR files end with the extension </a:t>
            </a:r>
            <a:r>
              <a:rPr lang="en-GB" b="1" i="0" dirty="0">
                <a:solidFill>
                  <a:srgbClr val="525252"/>
                </a:solidFill>
                <a:effectLst/>
              </a:rPr>
              <a:t>.</a:t>
            </a:r>
            <a:r>
              <a:rPr lang="en-GB" b="1" i="0" dirty="0" err="1">
                <a:solidFill>
                  <a:srgbClr val="525252"/>
                </a:solidFill>
                <a:effectLst/>
              </a:rPr>
              <a:t>tar.gz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br>
              <a:rPr lang="en-GB" dirty="0"/>
            </a:b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E5FE-AC77-F74A-826A-4915B5EA7E68}"/>
              </a:ext>
            </a:extLst>
          </p:cNvPr>
          <p:cNvSpPr txBox="1"/>
          <p:nvPr/>
        </p:nvSpPr>
        <p:spPr>
          <a:xfrm>
            <a:off x="1496290" y="2923316"/>
            <a:ext cx="688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compressed by the standard GNU zip</a:t>
            </a:r>
            <a:r>
              <a:rPr lang="en-GB" dirty="0"/>
              <a:t> (</a:t>
            </a:r>
            <a:r>
              <a:rPr lang="en-GB" dirty="0" err="1"/>
              <a:t>gzip</a:t>
            </a:r>
            <a:r>
              <a:rPr lang="en-GB" dirty="0"/>
              <a:t>) compression algorithm</a:t>
            </a:r>
            <a:endParaRPr lang="en-GB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1E82-ABB3-8E41-A380-59825E04ABA7}"/>
              </a:ext>
            </a:extLst>
          </p:cNvPr>
          <p:cNvSpPr txBox="1"/>
          <p:nvPr/>
        </p:nvSpPr>
        <p:spPr>
          <a:xfrm>
            <a:off x="4156363" y="337760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GB" b="0" i="0" dirty="0">
                <a:solidFill>
                  <a:srgbClr val="202124"/>
                </a:solidFill>
                <a:effectLst/>
              </a:rPr>
            </a:br>
            <a:endParaRPr lang="en-GB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The GNU operating system is a complete free software system, upward-compatible with Unix. </a:t>
            </a: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</a:rPr>
              <a:t>GNU stands for “</a:t>
            </a:r>
            <a:r>
              <a:rPr lang="en-GB" b="1" i="0" dirty="0">
                <a:solidFill>
                  <a:srgbClr val="202124"/>
                </a:solidFill>
                <a:effectLst/>
              </a:rPr>
              <a:t>GNU's Not Unix</a:t>
            </a:r>
            <a:r>
              <a:rPr lang="en-GB" b="0" i="0" dirty="0">
                <a:solidFill>
                  <a:srgbClr val="202124"/>
                </a:solidFill>
                <a:effectLst/>
              </a:rPr>
              <a:t>”. 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794FEB68-F746-1C47-AE5B-0B7AAC123987}"/>
              </a:ext>
            </a:extLst>
          </p:cNvPr>
          <p:cNvSpPr/>
          <p:nvPr/>
        </p:nvSpPr>
        <p:spPr>
          <a:xfrm rot="10800000">
            <a:off x="277090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99E05DBB-4B3F-8946-A083-6D6223344C54}"/>
              </a:ext>
            </a:extLst>
          </p:cNvPr>
          <p:cNvSpPr/>
          <p:nvPr/>
        </p:nvSpPr>
        <p:spPr>
          <a:xfrm rot="10800000">
            <a:off x="1662544" y="2321005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4F19E6F7-4E19-4C42-BD86-D7185E73246A}"/>
              </a:ext>
            </a:extLst>
          </p:cNvPr>
          <p:cNvSpPr/>
          <p:nvPr/>
        </p:nvSpPr>
        <p:spPr>
          <a:xfrm rot="10800000">
            <a:off x="4322617" y="32926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66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F2623-FC1E-1742-8AF7-855CAFBC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8919"/>
              </p:ext>
            </p:extLst>
          </p:nvPr>
        </p:nvGraphicFramePr>
        <p:xfrm>
          <a:off x="1708513" y="1602454"/>
          <a:ext cx="8557705" cy="3124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06827">
                  <a:extLst>
                    <a:ext uri="{9D8B030D-6E8A-4147-A177-3AD203B41FA5}">
                      <a16:colId xmlns:a16="http://schemas.microsoft.com/office/drawing/2014/main" val="2134006513"/>
                    </a:ext>
                  </a:extLst>
                </a:gridCol>
                <a:gridCol w="1858344">
                  <a:extLst>
                    <a:ext uri="{9D8B030D-6E8A-4147-A177-3AD203B41FA5}">
                      <a16:colId xmlns:a16="http://schemas.microsoft.com/office/drawing/2014/main" val="3034397298"/>
                    </a:ext>
                  </a:extLst>
                </a:gridCol>
                <a:gridCol w="5392534">
                  <a:extLst>
                    <a:ext uri="{9D8B030D-6E8A-4147-A177-3AD203B41FA5}">
                      <a16:colId xmlns:a16="http://schemas.microsoft.com/office/drawing/2014/main" val="42269008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Ozlem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Aleksandra Pilcicka, Xueqi 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8373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Xiangyu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Lamiah Kareem, Kerry Lin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7145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Hong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Miranda Pryce, Yixuan Peng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0285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Meng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Yash Bancil, Darvina Magandran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97781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Bouchra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JungIm Choi, Lilianeleny Meoli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0833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Simon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Benjamin Williams,  Ho Yan Lam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416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Frederick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Georgia Milbourne, Phoebe Cheong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2387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>
                          <a:effectLst/>
                        </a:rPr>
                        <a:t>Abdulahad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Xinmeng Liao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3808643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Ali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Xiaoye Wang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41790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Mengnan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Sweden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u="none" strike="noStrike" dirty="0">
                          <a:effectLst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62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26051-5EE4-CC4E-A6C2-A0CB251B7B6A}"/>
              </a:ext>
            </a:extLst>
          </p:cNvPr>
          <p:cNvSpPr txBox="1"/>
          <p:nvPr/>
        </p:nvSpPr>
        <p:spPr>
          <a:xfrm>
            <a:off x="277090" y="598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tar -vxzf sratoolkit.tar.gz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71A09-F92D-8F46-802F-4E21DCD29501}"/>
              </a:ext>
            </a:extLst>
          </p:cNvPr>
          <p:cNvSpPr txBox="1"/>
          <p:nvPr/>
        </p:nvSpPr>
        <p:spPr>
          <a:xfrm>
            <a:off x="692727" y="1951672"/>
            <a:ext cx="9033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Verbose (optional). Displays the files as they are decompressed.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Extracts files from an archive.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 = Filters the archive through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Proxima Nova"/>
              </a:rPr>
              <a:t>gzip</a:t>
            </a:r>
            <a:r>
              <a:rPr lang="en-GB" b="0" i="0" dirty="0">
                <a:solidFill>
                  <a:srgbClr val="333333"/>
                </a:solidFill>
                <a:effectLst/>
                <a:latin typeface="Proxima Nova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GB" dirty="0">
                <a:solidFill>
                  <a:srgbClr val="333333"/>
                </a:solidFill>
                <a:latin typeface="Proxima Nova"/>
              </a:rPr>
              <a:t> = Informs the tar command that the next parameter is the file name of the archive.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020B548E-EB86-3743-830B-3C04F8117A31}"/>
              </a:ext>
            </a:extLst>
          </p:cNvPr>
          <p:cNvSpPr/>
          <p:nvPr/>
        </p:nvSpPr>
        <p:spPr>
          <a:xfrm rot="10800000">
            <a:off x="692727" y="967448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47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DCBA5-E8CC-A14D-BFC4-BFE5ED57F575}"/>
              </a:ext>
            </a:extLst>
          </p:cNvPr>
          <p:cNvSpPr txBox="1"/>
          <p:nvPr/>
        </p:nvSpPr>
        <p:spPr>
          <a:xfrm>
            <a:off x="304799" y="528889"/>
            <a:ext cx="943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export PATH=$PATH:$PWD/sratoolkit.2.11.2-centos_linux64/bin/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71144-4C3F-2B48-A044-EE1E348C85BA}"/>
              </a:ext>
            </a:extLst>
          </p:cNvPr>
          <p:cNvSpPr txBox="1"/>
          <p:nvPr/>
        </p:nvSpPr>
        <p:spPr>
          <a:xfrm>
            <a:off x="110833" y="1540271"/>
            <a:ext cx="1066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Directory to PATH 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9E6B387A-03E3-DF44-B84B-71D7220B1F3F}"/>
              </a:ext>
            </a:extLst>
          </p:cNvPr>
          <p:cNvSpPr/>
          <p:nvPr/>
        </p:nvSpPr>
        <p:spPr>
          <a:xfrm rot="10800000">
            <a:off x="304796" y="898221"/>
            <a:ext cx="121920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CC72AE9C-5CEF-B544-86DC-4D6AA00D8991}"/>
              </a:ext>
            </a:extLst>
          </p:cNvPr>
          <p:cNvSpPr/>
          <p:nvPr/>
        </p:nvSpPr>
        <p:spPr>
          <a:xfrm rot="10800000">
            <a:off x="2216725" y="898221"/>
            <a:ext cx="41840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F279670D-7979-FB42-BBB5-FE56C0C682F4}"/>
              </a:ext>
            </a:extLst>
          </p:cNvPr>
          <p:cNvSpPr/>
          <p:nvPr/>
        </p:nvSpPr>
        <p:spPr>
          <a:xfrm rot="10800000">
            <a:off x="1523999" y="868183"/>
            <a:ext cx="692726" cy="2415343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8BB4F-9EB4-E24F-98CE-0D2D30FD9F8D}"/>
              </a:ext>
            </a:extLst>
          </p:cNvPr>
          <p:cNvSpPr txBox="1"/>
          <p:nvPr/>
        </p:nvSpPr>
        <p:spPr>
          <a:xfrm>
            <a:off x="1316180" y="3429000"/>
            <a:ext cx="2646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list of directories that </a:t>
            </a:r>
            <a:r>
              <a:rPr lang="en-GB" dirty="0"/>
              <a:t>tells the Unix shell where to look on the system when you request a particular program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49816-84EC-3440-A544-E6B9FEDB6823}"/>
              </a:ext>
            </a:extLst>
          </p:cNvPr>
          <p:cNvSpPr txBox="1"/>
          <p:nvPr/>
        </p:nvSpPr>
        <p:spPr>
          <a:xfrm>
            <a:off x="2105886" y="1384657"/>
            <a:ext cx="1066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Directory to run </a:t>
            </a:r>
          </a:p>
        </p:txBody>
      </p:sp>
    </p:spTree>
    <p:extLst>
      <p:ext uri="{BB962C8B-B14F-4D97-AF65-F5344CB8AC3E}">
        <p14:creationId xmlns:p14="http://schemas.microsoft.com/office/powerpoint/2010/main" val="141956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FDE6F-70FA-9F4C-A5AB-056BC8653A36}"/>
              </a:ext>
            </a:extLst>
          </p:cNvPr>
          <p:cNvSpPr txBox="1"/>
          <p:nvPr/>
        </p:nvSpPr>
        <p:spPr>
          <a:xfrm>
            <a:off x="304800" y="61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vdb-config –interactive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9F0E-262F-B44B-828B-DABAF46290D1}"/>
              </a:ext>
            </a:extLst>
          </p:cNvPr>
          <p:cNvSpPr txBox="1"/>
          <p:nvPr/>
        </p:nvSpPr>
        <p:spPr>
          <a:xfrm>
            <a:off x="872837" y="1983617"/>
            <a:ext cx="903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nspect or change the configuration of 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-toolkit</a:t>
            </a:r>
          </a:p>
          <a:p>
            <a:r>
              <a:rPr lang="en-GB" dirty="0"/>
              <a:t>Necessary step but no action will be taken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910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which fastq-dump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07819" y="1582340"/>
            <a:ext cx="96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which version is installed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EE80-392F-094F-9CFA-FD9397F23DBC}"/>
              </a:ext>
            </a:extLst>
          </p:cNvPr>
          <p:cNvSpPr txBox="1"/>
          <p:nvPr/>
        </p:nvSpPr>
        <p:spPr>
          <a:xfrm>
            <a:off x="831270" y="1397674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</a:t>
            </a:r>
            <a:r>
              <a:rPr lang="en-GB" b="0" i="0" dirty="0">
                <a:effectLst/>
                <a:latin typeface="-apple-system"/>
              </a:rPr>
              <a:t>ownload the SRA file (in </a:t>
            </a:r>
            <a:r>
              <a:rPr lang="en-GB" dirty="0" err="1"/>
              <a:t>sra</a:t>
            </a:r>
            <a:r>
              <a:rPr lang="en-GB" b="0" i="0" dirty="0">
                <a:effectLst/>
                <a:latin typeface="-apple-system"/>
              </a:rPr>
              <a:t> format) and then convert them to </a:t>
            </a:r>
            <a:r>
              <a:rPr lang="en-GB" dirty="0" err="1"/>
              <a:t>fastq</a:t>
            </a:r>
            <a:r>
              <a:rPr lang="en-GB" b="0" i="0" dirty="0">
                <a:effectLst/>
                <a:latin typeface="-apple-system"/>
              </a:rPr>
              <a:t> file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83B526DA-92DE-BB45-8101-F6870E5C2E3D}"/>
              </a:ext>
            </a:extLst>
          </p:cNvPr>
          <p:cNvSpPr/>
          <p:nvPr/>
        </p:nvSpPr>
        <p:spPr>
          <a:xfrm rot="10800000">
            <a:off x="277091" y="847403"/>
            <a:ext cx="41563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725EBBA5-03F8-4749-8A27-C4AFE32CDE7C}"/>
              </a:ext>
            </a:extLst>
          </p:cNvPr>
          <p:cNvSpPr/>
          <p:nvPr/>
        </p:nvSpPr>
        <p:spPr>
          <a:xfrm rot="10800000">
            <a:off x="831271" y="817370"/>
            <a:ext cx="1233055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685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3EBB-9D2C-7545-9698-712817330946}"/>
              </a:ext>
            </a:extLst>
          </p:cNvPr>
          <p:cNvSpPr txBox="1"/>
          <p:nvPr/>
        </p:nvSpPr>
        <p:spPr>
          <a:xfrm>
            <a:off x="277091" y="473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--stdout SRR390728 | head -n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A3A2-FD3B-5E48-B637-EC1E20326F52}"/>
              </a:ext>
            </a:extLst>
          </p:cNvPr>
          <p:cNvSpPr txBox="1"/>
          <p:nvPr/>
        </p:nvSpPr>
        <p:spPr>
          <a:xfrm>
            <a:off x="277090" y="1706479"/>
            <a:ext cx="677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Check if fastq-dump is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2479870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69A915C8-4A9E-624C-AD16-DA5F7C59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DF040-3213-E247-8110-D02D5E41C5BD}"/>
              </a:ext>
            </a:extLst>
          </p:cNvPr>
          <p:cNvSpPr txBox="1"/>
          <p:nvPr/>
        </p:nvSpPr>
        <p:spPr>
          <a:xfrm>
            <a:off x="401782" y="1083439"/>
            <a:ext cx="11596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wget --output-document sratoolkit.tar.gz </a:t>
            </a:r>
            <a:r>
              <a:rPr lang="en-SE" dirty="0">
                <a:hlinkClick r:id="rId4"/>
              </a:rPr>
              <a:t>http://ftp-trace.ncbi.nlm.nih.gov/sra/sdk/current/sratoolkit.current-centos_linux64.tar.gz</a:t>
            </a:r>
            <a:endParaRPr lang="en-SE" dirty="0"/>
          </a:p>
          <a:p>
            <a:endParaRPr lang="en-SE" dirty="0"/>
          </a:p>
          <a:p>
            <a:r>
              <a:rPr lang="en-SE" dirty="0"/>
              <a:t>tar -vxzf sratoolkit.tar.gz</a:t>
            </a:r>
          </a:p>
          <a:p>
            <a:endParaRPr lang="en-SE" dirty="0"/>
          </a:p>
          <a:p>
            <a:r>
              <a:rPr lang="en-SE" dirty="0"/>
              <a:t>export PATH=$PATH:$PWD/sratoolkit.2.11.2-centos_linux64/bin/</a:t>
            </a:r>
          </a:p>
          <a:p>
            <a:endParaRPr lang="en-SE" dirty="0"/>
          </a:p>
          <a:p>
            <a:r>
              <a:rPr lang="en-SE" dirty="0"/>
              <a:t>vdb-config –interactive</a:t>
            </a:r>
          </a:p>
          <a:p>
            <a:endParaRPr lang="en-SE" dirty="0"/>
          </a:p>
          <a:p>
            <a:r>
              <a:rPr lang="en-SE" dirty="0"/>
              <a:t>which fastq-dump</a:t>
            </a:r>
          </a:p>
          <a:p>
            <a:endParaRPr lang="en-SE" dirty="0"/>
          </a:p>
          <a:p>
            <a:r>
              <a:rPr lang="en-SE" dirty="0"/>
              <a:t>fastq-dump --stdout SRR390728 | head -n 8</a:t>
            </a:r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34C2-6AC9-7547-B2DE-AC112A939EC8}"/>
              </a:ext>
            </a:extLst>
          </p:cNvPr>
          <p:cNvSpPr txBox="1"/>
          <p:nvPr/>
        </p:nvSpPr>
        <p:spPr>
          <a:xfrm>
            <a:off x="9850582" y="4237022"/>
            <a:ext cx="92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42848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 SAMPLES BY SRA TOOLKIT</a:t>
            </a:r>
          </a:p>
        </p:txBody>
      </p:sp>
    </p:spTree>
    <p:extLst>
      <p:ext uri="{BB962C8B-B14F-4D97-AF65-F5344CB8AC3E}">
        <p14:creationId xmlns:p14="http://schemas.microsoft.com/office/powerpoint/2010/main" val="60306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41D33-6400-0542-BBAA-E6CB270012CC}"/>
              </a:ext>
            </a:extLst>
          </p:cNvPr>
          <p:cNvSpPr txBox="1"/>
          <p:nvPr/>
        </p:nvSpPr>
        <p:spPr>
          <a:xfrm>
            <a:off x="1988125" y="3544272"/>
            <a:ext cx="1953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If your SRA file is paired, you will still end up with a single </a:t>
            </a:r>
            <a:r>
              <a:rPr lang="en-GB" dirty="0" err="1"/>
              <a:t>fastq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file, since, </a:t>
            </a:r>
            <a:r>
              <a:rPr lang="en-GB" dirty="0" err="1"/>
              <a:t>fastq</a:t>
            </a:r>
            <a:r>
              <a:rPr lang="en-GB" dirty="0"/>
              <a:t>-dump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, by default writes them as interleaved file. To change this, you can provide </a:t>
            </a:r>
            <a:r>
              <a:rPr lang="en-GB" dirty="0"/>
              <a:t>--split-files</a:t>
            </a:r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 argument.</a:t>
            </a:r>
            <a:endParaRPr lang="en-SE" dirty="0"/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73B3FFAF-0C4F-C541-9BFC-0A2632F4C675}"/>
              </a:ext>
            </a:extLst>
          </p:cNvPr>
          <p:cNvSpPr/>
          <p:nvPr/>
        </p:nvSpPr>
        <p:spPr>
          <a:xfrm rot="10800000">
            <a:off x="1891141" y="957225"/>
            <a:ext cx="921330" cy="2454281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62202ADE-4840-FD40-83D2-22394FAD7EE4}"/>
              </a:ext>
            </a:extLst>
          </p:cNvPr>
          <p:cNvSpPr/>
          <p:nvPr/>
        </p:nvSpPr>
        <p:spPr>
          <a:xfrm rot="10800000">
            <a:off x="2964871" y="996767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3C4B-F0B5-2445-B64D-B8B98E12B5ED}"/>
              </a:ext>
            </a:extLst>
          </p:cNvPr>
          <p:cNvSpPr txBox="1"/>
          <p:nvPr/>
        </p:nvSpPr>
        <p:spPr>
          <a:xfrm>
            <a:off x="2812472" y="13747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file </a:t>
            </a:r>
          </a:p>
          <a:p>
            <a:r>
              <a:rPr lang="en-GB" dirty="0"/>
              <a:t>extension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DB531-C3C5-1A4D-B1AB-5EBCBBDB1B09}"/>
              </a:ext>
            </a:extLst>
          </p:cNvPr>
          <p:cNvSpPr txBox="1"/>
          <p:nvPr/>
        </p:nvSpPr>
        <p:spPr>
          <a:xfrm>
            <a:off x="3643743" y="1007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Sample name</a:t>
            </a:r>
            <a:endParaRPr lang="en-SE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29E4E74A-E640-5A4D-8DDE-0CAC31EBF21E}"/>
              </a:ext>
            </a:extLst>
          </p:cNvPr>
          <p:cNvSpPr/>
          <p:nvPr/>
        </p:nvSpPr>
        <p:spPr>
          <a:xfrm rot="10800000">
            <a:off x="3491344" y="966077"/>
            <a:ext cx="1510147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8348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D0765-567F-4D4D-A80C-7E3C34316F1E}"/>
              </a:ext>
            </a:extLst>
          </p:cNvPr>
          <p:cNvSpPr txBox="1"/>
          <p:nvPr/>
        </p:nvSpPr>
        <p:spPr>
          <a:xfrm>
            <a:off x="554182" y="63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fastq-dump -I --split-files --gzip SRR16348844</a:t>
            </a:r>
          </a:p>
        </p:txBody>
      </p:sp>
      <p:pic>
        <p:nvPicPr>
          <p:cNvPr id="10" name="Picture 2" descr="Custom Stickers">
            <a:extLst>
              <a:ext uri="{FF2B5EF4-FFF2-40B4-BE49-F238E27FC236}">
                <a16:creationId xmlns:a16="http://schemas.microsoft.com/office/drawing/2014/main" id="{DA648282-954D-464B-AF82-592C3FA2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79E42C-5732-DB43-93C7-CDFD47593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64996"/>
              </p:ext>
            </p:extLst>
          </p:nvPr>
        </p:nvGraphicFramePr>
        <p:xfrm>
          <a:off x="5511800" y="1295400"/>
          <a:ext cx="1168400" cy="42672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834001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1028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291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228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5985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117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907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369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294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437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411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699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818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2003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889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71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62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768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832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980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71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6500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2DED11-ED4B-184F-A58E-F543FF9AF4E3}"/>
              </a:ext>
            </a:extLst>
          </p:cNvPr>
          <p:cNvSpPr txBox="1"/>
          <p:nvPr/>
        </p:nvSpPr>
        <p:spPr>
          <a:xfrm>
            <a:off x="9282545" y="3850143"/>
            <a:ext cx="95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04948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255319" y="2625804"/>
            <a:ext cx="11604171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6600" dirty="0"/>
              <a:t>Submit script for the SLURM job queueing software</a:t>
            </a:r>
            <a:endParaRPr lang="en-SE" sz="6600" dirty="0"/>
          </a:p>
        </p:txBody>
      </p:sp>
    </p:spTree>
    <p:extLst>
      <p:ext uri="{BB962C8B-B14F-4D97-AF65-F5344CB8AC3E}">
        <p14:creationId xmlns:p14="http://schemas.microsoft.com/office/powerpoint/2010/main" val="8947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2266D7-35DF-8243-99D4-BD168480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" y="315181"/>
            <a:ext cx="6841189" cy="654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2F2F4-24D7-7C48-A4FB-4E4B1D7E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37" y="854941"/>
            <a:ext cx="47659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7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r>
              <a:rPr lang="en-SE" dirty="0"/>
              <a:t>vi merged.s</a:t>
            </a:r>
          </a:p>
          <a:p>
            <a:endParaRPr lang="en-SE" dirty="0"/>
          </a:p>
          <a:p>
            <a:pPr lvl="3"/>
            <a:r>
              <a:rPr lang="en-GB" dirty="0"/>
              <a:t>#!/bin/bash -l</a:t>
            </a:r>
          </a:p>
          <a:p>
            <a:pPr lvl="3"/>
            <a:r>
              <a:rPr lang="en-GB" dirty="0"/>
              <a:t>#SBATCH -p shared</a:t>
            </a:r>
          </a:p>
          <a:p>
            <a:pPr lvl="3"/>
            <a:r>
              <a:rPr lang="en-GB" dirty="0"/>
              <a:t>#SBATCH -n 1</a:t>
            </a:r>
          </a:p>
          <a:p>
            <a:pPr lvl="3"/>
            <a:r>
              <a:rPr lang="en-GB" dirty="0"/>
              <a:t>#SBATCH -c 16</a:t>
            </a:r>
          </a:p>
          <a:p>
            <a:pPr lvl="3"/>
            <a:r>
              <a:rPr lang="en-GB" dirty="0"/>
              <a:t>#SBATCH --mem=200G</a:t>
            </a:r>
          </a:p>
          <a:p>
            <a:pPr lvl="3"/>
            <a:r>
              <a:rPr lang="en-GB" dirty="0"/>
              <a:t>#SBATCH -t 50:00:00</a:t>
            </a:r>
          </a:p>
          <a:p>
            <a:pPr lvl="3"/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pPr lvl="3"/>
            <a:r>
              <a:rPr lang="en-GB" dirty="0"/>
              <a:t>#SBATCH -o </a:t>
            </a:r>
            <a:r>
              <a:rPr lang="en-GB" dirty="0" err="1"/>
              <a:t>STDOUT.log</a:t>
            </a:r>
            <a:endParaRPr lang="en-GB" dirty="0"/>
          </a:p>
          <a:p>
            <a:pPr lvl="3"/>
            <a:r>
              <a:rPr lang="en-GB" dirty="0"/>
              <a:t>#SBATCH -e </a:t>
            </a:r>
            <a:r>
              <a:rPr lang="en-GB" dirty="0" err="1"/>
              <a:t>STDERR.log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pPr lvl="3"/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pPr lvl="3"/>
            <a:r>
              <a:rPr lang="en-GB" dirty="0"/>
              <a:t>module load apps/bowtie2/2.3.5.1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SRR16348844_1.fastq.gz,SRR16348844_2.fastq.gz --bowtie2out SRR16348844.bowtie2.bz2 --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E946-4943-F54B-88C6-10B4C68591EA}"/>
              </a:ext>
            </a:extLst>
          </p:cNvPr>
          <p:cNvSpPr txBox="1"/>
          <p:nvPr/>
        </p:nvSpPr>
        <p:spPr>
          <a:xfrm>
            <a:off x="221673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DDAF351-30BA-B044-BEC0-AE387059F5FF}"/>
              </a:ext>
            </a:extLst>
          </p:cNvPr>
          <p:cNvSpPr/>
          <p:nvPr/>
        </p:nvSpPr>
        <p:spPr>
          <a:xfrm>
            <a:off x="1620982" y="1094509"/>
            <a:ext cx="8091054" cy="539415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55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A295C-3934-5C45-8B04-1DA6F2BE4249}"/>
              </a:ext>
            </a:extLst>
          </p:cNvPr>
          <p:cNvSpPr txBox="1"/>
          <p:nvPr/>
        </p:nvSpPr>
        <p:spPr>
          <a:xfrm>
            <a:off x="37407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vi merged.sh</a:t>
            </a:r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70D9DF30-611B-F94D-B007-9A8AF430DF36}"/>
              </a:ext>
            </a:extLst>
          </p:cNvPr>
          <p:cNvSpPr/>
          <p:nvPr/>
        </p:nvSpPr>
        <p:spPr>
          <a:xfrm rot="10800000">
            <a:off x="235526" y="623135"/>
            <a:ext cx="52647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22F7-A6E5-0441-872C-2E59D65D9A7C}"/>
              </a:ext>
            </a:extLst>
          </p:cNvPr>
          <p:cNvSpPr txBox="1"/>
          <p:nvPr/>
        </p:nvSpPr>
        <p:spPr>
          <a:xfrm>
            <a:off x="0" y="1219062"/>
            <a:ext cx="900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Create </a:t>
            </a:r>
          </a:p>
          <a:p>
            <a:r>
              <a:rPr lang="en-SE" dirty="0"/>
              <a:t>a file</a:t>
            </a:r>
          </a:p>
        </p:txBody>
      </p:sp>
      <p:sp>
        <p:nvSpPr>
          <p:cNvPr id="8" name="Bent Up Arrow 7">
            <a:extLst>
              <a:ext uri="{FF2B5EF4-FFF2-40B4-BE49-F238E27FC236}">
                <a16:creationId xmlns:a16="http://schemas.microsoft.com/office/drawing/2014/main" id="{3505DA66-EE9C-6945-A90D-268CBACEF8E2}"/>
              </a:ext>
            </a:extLst>
          </p:cNvPr>
          <p:cNvSpPr/>
          <p:nvPr/>
        </p:nvSpPr>
        <p:spPr>
          <a:xfrm rot="10800000">
            <a:off x="900545" y="563570"/>
            <a:ext cx="1108363" cy="646330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4D6EB-36F3-EE4F-880D-B56F1E6E1E36}"/>
              </a:ext>
            </a:extLst>
          </p:cNvPr>
          <p:cNvSpPr txBox="1"/>
          <p:nvPr/>
        </p:nvSpPr>
        <p:spPr>
          <a:xfrm>
            <a:off x="900544" y="1192858"/>
            <a:ext cx="900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Name and extension of the file</a:t>
            </a:r>
          </a:p>
        </p:txBody>
      </p:sp>
      <p:sp>
        <p:nvSpPr>
          <p:cNvPr id="10" name="Bent Up Arrow 9">
            <a:extLst>
              <a:ext uri="{FF2B5EF4-FFF2-40B4-BE49-F238E27FC236}">
                <a16:creationId xmlns:a16="http://schemas.microsoft.com/office/drawing/2014/main" id="{AFFC91C3-BDF4-1F4D-B205-73DE4A058881}"/>
              </a:ext>
            </a:extLst>
          </p:cNvPr>
          <p:cNvSpPr/>
          <p:nvPr/>
        </p:nvSpPr>
        <p:spPr>
          <a:xfrm rot="10800000">
            <a:off x="374070" y="3375359"/>
            <a:ext cx="277093" cy="489102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735B4-8EA9-5F41-A40F-E516E67BD471}"/>
              </a:ext>
            </a:extLst>
          </p:cNvPr>
          <p:cNvSpPr txBox="1"/>
          <p:nvPr/>
        </p:nvSpPr>
        <p:spPr>
          <a:xfrm>
            <a:off x="83124" y="4013077"/>
            <a:ext cx="900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Look into the file</a:t>
            </a:r>
          </a:p>
        </p:txBody>
      </p:sp>
    </p:spTree>
    <p:extLst>
      <p:ext uri="{BB962C8B-B14F-4D97-AF65-F5344CB8AC3E}">
        <p14:creationId xmlns:p14="http://schemas.microsoft.com/office/powerpoint/2010/main" val="282938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1025236" y="1789607"/>
            <a:ext cx="11042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#!/bin/bash –l			Tells your terminal that when you run the script it should use bash to execute</a:t>
            </a:r>
          </a:p>
          <a:p>
            <a:r>
              <a:rPr lang="en-GB" dirty="0"/>
              <a:t>#SBATCH -p shared			Identify your partition, Shared. All King's staff and students </a:t>
            </a:r>
          </a:p>
          <a:p>
            <a:r>
              <a:rPr lang="en-GB" dirty="0"/>
              <a:t>#SBATCH -n 1			Number of nodes used</a:t>
            </a:r>
          </a:p>
          <a:p>
            <a:r>
              <a:rPr lang="en-GB" dirty="0"/>
              <a:t>#SBATCH -c 16 			Number of cores used</a:t>
            </a:r>
          </a:p>
          <a:p>
            <a:r>
              <a:rPr lang="en-GB" dirty="0"/>
              <a:t>#SBATCH --mem=200G		Maximum memory</a:t>
            </a:r>
          </a:p>
          <a:p>
            <a:r>
              <a:rPr lang="en-GB" dirty="0"/>
              <a:t>#SBATCH -t 50:00:00		Maximum time</a:t>
            </a:r>
          </a:p>
          <a:p>
            <a:r>
              <a:rPr lang="en-GB" dirty="0"/>
              <a:t>#SBATCH -J </a:t>
            </a:r>
            <a:r>
              <a:rPr lang="en-GB" dirty="0" err="1"/>
              <a:t>metaphlan_kings</a:t>
            </a:r>
            <a:r>
              <a:rPr lang="en-GB" dirty="0"/>
              <a:t>		Job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57B34-46CE-EE45-9254-D42D3F968C02}"/>
              </a:ext>
            </a:extLst>
          </p:cNvPr>
          <p:cNvSpPr txBox="1"/>
          <p:nvPr/>
        </p:nvSpPr>
        <p:spPr>
          <a:xfrm>
            <a:off x="304800" y="574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submit script is to tell SLURM how to run your job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A9C61-093F-A841-BC3F-90E39DE3CF0E}"/>
              </a:ext>
            </a:extLst>
          </p:cNvPr>
          <p:cNvSpPr txBox="1"/>
          <p:nvPr/>
        </p:nvSpPr>
        <p:spPr>
          <a:xfrm>
            <a:off x="6858000" y="406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https://rosalind.kcl.ac.uk/hpc/running_jobs/</a:t>
            </a:r>
          </a:p>
        </p:txBody>
      </p:sp>
    </p:spTree>
    <p:extLst>
      <p:ext uri="{BB962C8B-B14F-4D97-AF65-F5344CB8AC3E}">
        <p14:creationId xmlns:p14="http://schemas.microsoft.com/office/powerpoint/2010/main" val="3920512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89003-E4E9-DA4A-9BC4-BA614B36AE2F}"/>
              </a:ext>
            </a:extLst>
          </p:cNvPr>
          <p:cNvSpPr txBox="1"/>
          <p:nvPr/>
        </p:nvSpPr>
        <p:spPr>
          <a:xfrm>
            <a:off x="554180" y="1097248"/>
            <a:ext cx="114161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r>
              <a:rPr lang="en-GB" dirty="0"/>
              <a:t>module load apps/bowtie2/2.3.5.1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highlight>
                  <a:srgbClr val="FFFF00"/>
                </a:highlight>
              </a:rPr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SRR16348844_1.fastq.gz,SRR16348844_2.fastq.gz </a:t>
            </a:r>
            <a:r>
              <a:rPr lang="en-GB" dirty="0"/>
              <a:t>--</a:t>
            </a:r>
            <a:r>
              <a:rPr lang="en-GB" dirty="0">
                <a:highlight>
                  <a:srgbClr val="FFFF00"/>
                </a:highlight>
              </a:rPr>
              <a:t>bowtie2out SRR16348844.bowtie2.bz2 </a:t>
            </a:r>
            <a:r>
              <a:rPr lang="en-GB" dirty="0"/>
              <a:t>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</a:t>
            </a:r>
            <a:r>
              <a:rPr lang="en-GB" dirty="0" err="1">
                <a:highlight>
                  <a:srgbClr val="FFFF00"/>
                </a:highlight>
              </a:rPr>
              <a:t>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</p:txBody>
      </p:sp>
      <p:sp>
        <p:nvSpPr>
          <p:cNvPr id="6" name="Bent Up Arrow 5">
            <a:extLst>
              <a:ext uri="{FF2B5EF4-FFF2-40B4-BE49-F238E27FC236}">
                <a16:creationId xmlns:a16="http://schemas.microsoft.com/office/drawing/2014/main" id="{2C4EBF5F-21E2-2242-9E24-30521D0FF9E2}"/>
              </a:ext>
            </a:extLst>
          </p:cNvPr>
          <p:cNvSpPr/>
          <p:nvPr/>
        </p:nvSpPr>
        <p:spPr>
          <a:xfrm rot="10800000">
            <a:off x="27706" y="2639470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F5AA1-C6E2-9241-BC2A-5584EF090BBB}"/>
              </a:ext>
            </a:extLst>
          </p:cNvPr>
          <p:cNvSpPr txBox="1"/>
          <p:nvPr/>
        </p:nvSpPr>
        <p:spPr>
          <a:xfrm>
            <a:off x="27705" y="4893025"/>
            <a:ext cx="1080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Run command for Rosalind</a:t>
            </a: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1B2C5E1F-1ACA-C040-9606-10FAB280CC30}"/>
              </a:ext>
            </a:extLst>
          </p:cNvPr>
          <p:cNvSpPr/>
          <p:nvPr/>
        </p:nvSpPr>
        <p:spPr>
          <a:xfrm rot="10800000">
            <a:off x="4350324" y="2752678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4FF43-023C-2341-9541-CD838A12A052}"/>
              </a:ext>
            </a:extLst>
          </p:cNvPr>
          <p:cNvSpPr txBox="1"/>
          <p:nvPr/>
        </p:nvSpPr>
        <p:spPr>
          <a:xfrm>
            <a:off x="3789218" y="5052030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2 fastq files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AE5F786A-05DA-384B-8209-4FFFD0FE283C}"/>
              </a:ext>
            </a:extLst>
          </p:cNvPr>
          <p:cNvSpPr/>
          <p:nvPr/>
        </p:nvSpPr>
        <p:spPr>
          <a:xfrm rot="10800000">
            <a:off x="7855519" y="2911683"/>
            <a:ext cx="526473" cy="2140347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DC07B-FD74-474C-A24D-5D78DA4D4B18}"/>
              </a:ext>
            </a:extLst>
          </p:cNvPr>
          <p:cNvSpPr txBox="1"/>
          <p:nvPr/>
        </p:nvSpPr>
        <p:spPr>
          <a:xfrm>
            <a:off x="7377546" y="5211035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1 bowtie output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59B289AA-BBCA-FE4D-924C-2F976A323F3A}"/>
              </a:ext>
            </a:extLst>
          </p:cNvPr>
          <p:cNvSpPr/>
          <p:nvPr/>
        </p:nvSpPr>
        <p:spPr>
          <a:xfrm rot="10800000">
            <a:off x="829540" y="3188322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8634A-254E-5144-8C87-345B82A798E3}"/>
              </a:ext>
            </a:extLst>
          </p:cNvPr>
          <p:cNvSpPr txBox="1"/>
          <p:nvPr/>
        </p:nvSpPr>
        <p:spPr>
          <a:xfrm>
            <a:off x="616528" y="3756952"/>
            <a:ext cx="676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Fastq</a:t>
            </a:r>
          </a:p>
        </p:txBody>
      </p:sp>
    </p:spTree>
    <p:extLst>
      <p:ext uri="{BB962C8B-B14F-4D97-AF65-F5344CB8AC3E}">
        <p14:creationId xmlns:p14="http://schemas.microsoft.com/office/powerpoint/2010/main" val="521434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B19E12-1F83-2540-AB30-10619C1E71B5}"/>
              </a:ext>
            </a:extLst>
          </p:cNvPr>
          <p:cNvSpPr txBox="1"/>
          <p:nvPr/>
        </p:nvSpPr>
        <p:spPr>
          <a:xfrm>
            <a:off x="678873" y="1055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08016-B5E5-9044-BA76-C9D4136601E9}"/>
              </a:ext>
            </a:extLst>
          </p:cNvPr>
          <p:cNvSpPr txBox="1"/>
          <p:nvPr/>
        </p:nvSpPr>
        <p:spPr>
          <a:xfrm>
            <a:off x="983673" y="2149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submits a batch script to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Slurm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SE" dirty="0"/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FD7E0EA6-858C-8445-A7A6-952D2C31B869}"/>
              </a:ext>
            </a:extLst>
          </p:cNvPr>
          <p:cNvSpPr/>
          <p:nvPr/>
        </p:nvSpPr>
        <p:spPr>
          <a:xfrm rot="10800000">
            <a:off x="822613" y="1424647"/>
            <a:ext cx="322120" cy="481355"/>
          </a:xfrm>
          <a:prstGeom prst="bentUpArrow">
            <a:avLst>
              <a:gd name="adj1" fmla="val 0"/>
              <a:gd name="adj2" fmla="val 233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8810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36DF1-4B77-6044-A37B-FBB3776406F1}"/>
              </a:ext>
            </a:extLst>
          </p:cNvPr>
          <p:cNvSpPr txBox="1"/>
          <p:nvPr/>
        </p:nvSpPr>
        <p:spPr>
          <a:xfrm>
            <a:off x="221673" y="265653"/>
            <a:ext cx="110420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touch merged.sh</a:t>
            </a:r>
          </a:p>
          <a:p>
            <a:r>
              <a:rPr lang="en-SE" dirty="0"/>
              <a:t>vi merged.s</a:t>
            </a:r>
          </a:p>
          <a:p>
            <a:r>
              <a:rPr lang="en-SE" dirty="0"/>
              <a:t>	        </a:t>
            </a:r>
            <a:r>
              <a:rPr lang="en-GB" dirty="0"/>
              <a:t>#!/bin/bash -l</a:t>
            </a:r>
          </a:p>
          <a:p>
            <a:pPr lvl="3"/>
            <a:r>
              <a:rPr lang="en-GB" dirty="0"/>
              <a:t>#SBATCH -p shared</a:t>
            </a:r>
          </a:p>
          <a:p>
            <a:pPr lvl="3"/>
            <a:r>
              <a:rPr lang="en-GB" dirty="0"/>
              <a:t>#SBATCH -n 1</a:t>
            </a:r>
          </a:p>
          <a:p>
            <a:pPr lvl="3"/>
            <a:r>
              <a:rPr lang="en-GB" dirty="0"/>
              <a:t>#SBATCH -c 16</a:t>
            </a:r>
          </a:p>
          <a:p>
            <a:pPr lvl="3"/>
            <a:r>
              <a:rPr lang="en-GB" dirty="0"/>
              <a:t>#SBATCH --mem=200G</a:t>
            </a:r>
          </a:p>
          <a:p>
            <a:pPr lvl="3"/>
            <a:r>
              <a:rPr lang="en-GB" dirty="0"/>
              <a:t>#SBATCH -t 50:00:00</a:t>
            </a:r>
          </a:p>
          <a:p>
            <a:pPr lvl="3"/>
            <a:r>
              <a:rPr lang="en-GB" dirty="0"/>
              <a:t>#SBATCH -J </a:t>
            </a:r>
            <a:r>
              <a:rPr lang="en-GB" dirty="0" err="1"/>
              <a:t>metaphlan_kings</a:t>
            </a:r>
            <a:endParaRPr lang="en-GB" dirty="0"/>
          </a:p>
          <a:p>
            <a:pPr lvl="3"/>
            <a:r>
              <a:rPr lang="en-GB" dirty="0"/>
              <a:t>#SBATCH -o </a:t>
            </a:r>
            <a:r>
              <a:rPr lang="en-GB" dirty="0" err="1"/>
              <a:t>STDOUT.log</a:t>
            </a:r>
            <a:endParaRPr lang="en-GB" dirty="0"/>
          </a:p>
          <a:p>
            <a:pPr lvl="3"/>
            <a:r>
              <a:rPr lang="en-GB" dirty="0"/>
              <a:t>#SBATCH -e </a:t>
            </a:r>
            <a:r>
              <a:rPr lang="en-GB" dirty="0" err="1"/>
              <a:t>STDERR.log</a:t>
            </a:r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pPr lvl="3"/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  <a:p>
            <a:pPr lvl="3"/>
            <a:r>
              <a:rPr lang="en-GB" dirty="0"/>
              <a:t>module load apps/bowtie2/2.3.5.1</a:t>
            </a:r>
          </a:p>
          <a:p>
            <a:pPr lvl="3"/>
            <a:endParaRPr lang="en-GB" dirty="0"/>
          </a:p>
          <a:p>
            <a:pPr lvl="3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metaphlan</a:t>
            </a:r>
            <a:r>
              <a:rPr lang="en-GB" dirty="0"/>
              <a:t> SRR16348844_1.fastq.gz,SRR16348844_2.fastq.gz --bowtie2out SRR16348844.bowtie2.bz2 --</a:t>
            </a:r>
            <a:r>
              <a:rPr lang="en-GB" dirty="0" err="1"/>
              <a:t>input_type</a:t>
            </a:r>
            <a:r>
              <a:rPr lang="en-GB" dirty="0"/>
              <a:t> </a:t>
            </a:r>
            <a:r>
              <a:rPr lang="en-GB" dirty="0" err="1"/>
              <a:t>fastq</a:t>
            </a:r>
            <a:r>
              <a:rPr lang="en-GB" dirty="0"/>
              <a:t> &gt; SRR16348844_profile_count.txt -t </a:t>
            </a:r>
            <a:r>
              <a:rPr lang="en-GB" dirty="0" err="1"/>
              <a:t>rel_ab_w_read_stats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E946-4943-F54B-88C6-10B4C68591EA}"/>
              </a:ext>
            </a:extLst>
          </p:cNvPr>
          <p:cNvSpPr txBox="1"/>
          <p:nvPr/>
        </p:nvSpPr>
        <p:spPr>
          <a:xfrm>
            <a:off x="221673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</a:t>
            </a:r>
            <a:r>
              <a:rPr lang="en-SE" dirty="0"/>
              <a:t>batch merged.sh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DDAF351-30BA-B044-BEC0-AE387059F5FF}"/>
              </a:ext>
            </a:extLst>
          </p:cNvPr>
          <p:cNvSpPr/>
          <p:nvPr/>
        </p:nvSpPr>
        <p:spPr>
          <a:xfrm>
            <a:off x="1565564" y="731920"/>
            <a:ext cx="8091054" cy="539415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C2356-D147-8B4C-AE6C-399B2C01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70689"/>
              </p:ext>
            </p:extLst>
          </p:nvPr>
        </p:nvGraphicFramePr>
        <p:xfrm>
          <a:off x="10095345" y="254215"/>
          <a:ext cx="1168400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354743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323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05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418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702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463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728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891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5080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38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2445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8579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861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354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0448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186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008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978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6240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78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SRR16348849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98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SRR16348846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966563"/>
                  </a:ext>
                </a:extLst>
              </a:tr>
            </a:tbl>
          </a:graphicData>
        </a:graphic>
      </p:graphicFrame>
      <p:pic>
        <p:nvPicPr>
          <p:cNvPr id="7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5710EB31-E788-D345-8BA7-C17ADFE2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30" y="4752108"/>
            <a:ext cx="2123370" cy="19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8207E-A433-5C45-9288-A78A01A96C4C}"/>
              </a:ext>
            </a:extLst>
          </p:cNvPr>
          <p:cNvSpPr txBox="1"/>
          <p:nvPr/>
        </p:nvSpPr>
        <p:spPr>
          <a:xfrm>
            <a:off x="10037618" y="5010789"/>
            <a:ext cx="8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2068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0C6D07AD-FF05-D542-8501-979F47A2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33" y="969818"/>
            <a:ext cx="5889178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765B5-3B90-AE48-A978-4EB45F286D1A}"/>
              </a:ext>
            </a:extLst>
          </p:cNvPr>
          <p:cNvSpPr txBox="1"/>
          <p:nvPr/>
        </p:nvSpPr>
        <p:spPr>
          <a:xfrm>
            <a:off x="3546764" y="49045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1124888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-900608" y="0"/>
            <a:ext cx="288032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8800"/>
            <a:ext cx="91440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6" name="Picture 2" descr="Image result for practic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744094"/>
            <a:ext cx="3734448" cy="24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A32016-4352-4AC3-8AD5-0D0627A1D698}"/>
              </a:ext>
            </a:extLst>
          </p:cNvPr>
          <p:cNvSpPr/>
          <p:nvPr/>
        </p:nvSpPr>
        <p:spPr>
          <a:xfrm>
            <a:off x="2687935" y="868538"/>
            <a:ext cx="42838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Diversity Analysis</a:t>
            </a:r>
          </a:p>
        </p:txBody>
      </p:sp>
    </p:spTree>
    <p:extLst>
      <p:ext uri="{BB962C8B-B14F-4D97-AF65-F5344CB8AC3E}">
        <p14:creationId xmlns:p14="http://schemas.microsoft.com/office/powerpoint/2010/main" val="3431716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0F0A5-7708-4859-91A6-2E7D7FCAC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" r="1" b="1"/>
          <a:stretch/>
        </p:blipFill>
        <p:spPr>
          <a:xfrm>
            <a:off x="2225620" y="1138428"/>
            <a:ext cx="7807054" cy="2707248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1DE7B-DAB6-4014-9E3C-B1808200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930" y="4187702"/>
            <a:ext cx="4505706" cy="12344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350"/>
          </a:p>
          <a:p>
            <a:pPr marL="0" indent="0">
              <a:buNone/>
            </a:pPr>
            <a:endParaRPr lang="en-US" sz="135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02A989-3830-43F1-BDCD-80C87BAE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08285" y="-34290"/>
            <a:ext cx="34289" cy="34289"/>
          </a:xfrm>
        </p:spPr>
        <p:txBody>
          <a:bodyPr>
            <a:normAutofit fontScale="90000"/>
          </a:bodyPr>
          <a:lstStyle/>
          <a:p>
            <a:r>
              <a:rPr lang="sv-SE" sz="100"/>
              <a:t>.</a:t>
            </a:r>
            <a:endParaRPr lang="en-US" sz="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DC912-DE2F-471A-910D-D81122DC175F}"/>
              </a:ext>
            </a:extLst>
          </p:cNvPr>
          <p:cNvSpPr/>
          <p:nvPr/>
        </p:nvSpPr>
        <p:spPr>
          <a:xfrm>
            <a:off x="1721768" y="4077073"/>
            <a:ext cx="8748464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Alpha diversity (microbial community evenness and richness)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Beta diversity similarity between individual microbial communities</a:t>
            </a:r>
            <a:endParaRPr lang="en-SE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many different species (OTUs) are in each sample(richness)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evenly they are distributed (evenness</a:t>
            </a:r>
            <a:r>
              <a:rPr lang="en-US" sz="13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This image illustrates richness vs diversity. Both forests have the same richness (4 tree species) but Community 1 has much more even distribution of the 4 species while Community 2 is dominated by tree species A. This makes Community 1 more diverse than Community 2.</a:t>
            </a:r>
          </a:p>
          <a:p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4ED1C-C464-45B1-9C51-2F284B695BE4}"/>
              </a:ext>
            </a:extLst>
          </p:cNvPr>
          <p:cNvSpPr/>
          <p:nvPr/>
        </p:nvSpPr>
        <p:spPr>
          <a:xfrm>
            <a:off x="8184232" y="361484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https://rpubs.com/dillmcfarlan/R_microbiotaSOP</a:t>
            </a:r>
            <a:endParaRPr lang="en-SE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6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PHYLOSEQ</a:t>
            </a:r>
          </a:p>
        </p:txBody>
      </p:sp>
    </p:spTree>
    <p:extLst>
      <p:ext uri="{BB962C8B-B14F-4D97-AF65-F5344CB8AC3E}">
        <p14:creationId xmlns:p14="http://schemas.microsoft.com/office/powerpoint/2010/main" val="208300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1" y="5674536"/>
            <a:ext cx="9142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Nicola </a:t>
            </a:r>
            <a:r>
              <a:rPr lang="en-US" sz="900" dirty="0" err="1"/>
              <a:t>Segata</a:t>
            </a:r>
            <a:r>
              <a:rPr lang="en-US" sz="900" dirty="0"/>
              <a:t>, Levi Waldron, Annalisa </a:t>
            </a:r>
            <a:r>
              <a:rPr lang="en-US" sz="900" dirty="0" err="1"/>
              <a:t>Ballarini</a:t>
            </a:r>
            <a:r>
              <a:rPr lang="en-US" sz="900" dirty="0"/>
              <a:t>, </a:t>
            </a:r>
            <a:r>
              <a:rPr lang="en-US" sz="900" dirty="0" err="1"/>
              <a:t>Vagheesh</a:t>
            </a:r>
            <a:r>
              <a:rPr lang="en-US" sz="900" dirty="0"/>
              <a:t> Narasimhan, Olivier </a:t>
            </a:r>
            <a:r>
              <a:rPr lang="en-US" sz="900" dirty="0" err="1"/>
              <a:t>Jousson</a:t>
            </a:r>
            <a:r>
              <a:rPr lang="en-US" sz="900" dirty="0"/>
              <a:t>, Curtis </a:t>
            </a:r>
            <a:r>
              <a:rPr lang="en-US" sz="900" dirty="0" err="1"/>
              <a:t>Huttenhower</a:t>
            </a:r>
            <a:r>
              <a:rPr lang="en-US" sz="900" dirty="0"/>
              <a:t>. Metagenomic microbial community profiling using unique clade-specific marker genes. Nature Methods, 8, 811–814, 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7236" y="1469545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1487D4"/>
                </a:solidFill>
                <a:latin typeface="Myriad Pro"/>
              </a:rPr>
              <a:t>MetaPhlAn</a:t>
            </a:r>
            <a:r>
              <a:rPr lang="en-US" sz="2800" b="1" dirty="0">
                <a:solidFill>
                  <a:srgbClr val="1487D4"/>
                </a:solidFill>
                <a:latin typeface="Myriad Pro"/>
              </a:rPr>
              <a:t>: </a:t>
            </a:r>
            <a:r>
              <a:rPr lang="en-US" sz="2000" b="1" dirty="0">
                <a:solidFill>
                  <a:srgbClr val="1487D4"/>
                </a:solidFill>
                <a:latin typeface="Myriad Pro"/>
              </a:rPr>
              <a:t>Metagenomic Phylogenetic Analysis</a:t>
            </a:r>
            <a:endParaRPr lang="en-US" sz="2800" b="1" dirty="0">
              <a:solidFill>
                <a:srgbClr val="1487D4"/>
              </a:solidFill>
              <a:latin typeface="Myriad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133" y="876735"/>
            <a:ext cx="317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Compositional profiling</a:t>
            </a:r>
            <a:endParaRPr lang="en-US" sz="2400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0" name="Resim 3">
            <a:extLst>
              <a:ext uri="{FF2B5EF4-FFF2-40B4-BE49-F238E27FC236}">
                <a16:creationId xmlns:a16="http://schemas.microsoft.com/office/drawing/2014/main" id="{098EE62F-0F5E-45E0-8E48-F2B0996A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20" y="2677072"/>
            <a:ext cx="3771056" cy="2563820"/>
          </a:xfrm>
          <a:prstGeom prst="rect">
            <a:avLst/>
          </a:prstGeom>
        </p:spPr>
      </p:pic>
      <p:pic>
        <p:nvPicPr>
          <p:cNvPr id="11" name="Resim 3">
            <a:extLst>
              <a:ext uri="{FF2B5EF4-FFF2-40B4-BE49-F238E27FC236}">
                <a16:creationId xmlns:a16="http://schemas.microsoft.com/office/drawing/2014/main" id="{D7E4488F-7DEC-48AB-A6CD-77541E02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02" y="2092987"/>
            <a:ext cx="5684998" cy="3581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265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2560DC-87F3-154D-A159-72D03C2242D3}"/>
              </a:ext>
            </a:extLst>
          </p:cNvPr>
          <p:cNvSpPr txBox="1"/>
          <p:nvPr/>
        </p:nvSpPr>
        <p:spPr>
          <a:xfrm>
            <a:off x="114823" y="379005"/>
            <a:ext cx="658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dirty="0">
                <a:highlight>
                  <a:srgbClr val="FFFF00"/>
                </a:highlight>
              </a:rPr>
              <a:t>INSTALL AND LOAD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5FB7B-C92F-6844-9341-59311EC0E3B0}"/>
              </a:ext>
            </a:extLst>
          </p:cNvPr>
          <p:cNvSpPr txBox="1"/>
          <p:nvPr/>
        </p:nvSpPr>
        <p:spPr>
          <a:xfrm>
            <a:off x="100211" y="1216110"/>
            <a:ext cx="6519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install.packages</a:t>
            </a:r>
            <a:r>
              <a:rPr lang="en-GB" dirty="0"/>
              <a:t>(c('</a:t>
            </a:r>
            <a:r>
              <a:rPr lang="en-GB" dirty="0" err="1"/>
              <a:t>readxl</a:t>
            </a:r>
            <a:r>
              <a:rPr lang="en-GB" dirty="0"/>
              <a:t>', '</a:t>
            </a:r>
            <a:r>
              <a:rPr lang="en-GB" dirty="0" err="1"/>
              <a:t>tidyverse</a:t>
            </a:r>
            <a:r>
              <a:rPr lang="en-GB" dirty="0"/>
              <a:t>', 'vegan'))</a:t>
            </a:r>
          </a:p>
          <a:p>
            <a:endParaRPr lang="en-GB" dirty="0"/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 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phyloseq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::install("microbiome")</a:t>
            </a:r>
            <a:endParaRPr lang="en-SE" dirty="0"/>
          </a:p>
          <a:p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44AED-812A-C846-9E02-BE516BF1EE90}"/>
              </a:ext>
            </a:extLst>
          </p:cNvPr>
          <p:cNvSpPr txBox="1"/>
          <p:nvPr/>
        </p:nvSpPr>
        <p:spPr>
          <a:xfrm>
            <a:off x="310022" y="4903226"/>
            <a:ext cx="6100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library(readxl)</a:t>
            </a:r>
          </a:p>
          <a:p>
            <a:r>
              <a:rPr lang="en-SE" dirty="0"/>
              <a:t>library(tidyverse)</a:t>
            </a:r>
          </a:p>
          <a:p>
            <a:r>
              <a:rPr lang="en-SE" dirty="0"/>
              <a:t>library(phyloseq)</a:t>
            </a:r>
          </a:p>
          <a:p>
            <a:r>
              <a:rPr lang="en-SE" dirty="0"/>
              <a:t>library(microbiome)</a:t>
            </a:r>
          </a:p>
          <a:p>
            <a:r>
              <a:rPr lang="en-SE" dirty="0"/>
              <a:t>library(vegan)</a:t>
            </a:r>
          </a:p>
        </p:txBody>
      </p:sp>
    </p:spTree>
    <p:extLst>
      <p:ext uri="{BB962C8B-B14F-4D97-AF65-F5344CB8AC3E}">
        <p14:creationId xmlns:p14="http://schemas.microsoft.com/office/powerpoint/2010/main" val="3021740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37996" y="3619311"/>
            <a:ext cx="12918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library(readxl)</a:t>
            </a:r>
          </a:p>
          <a:p>
            <a:r>
              <a:rPr lang="en-SE" dirty="0"/>
              <a:t>library(tidyverse)</a:t>
            </a:r>
          </a:p>
          <a:p>
            <a:r>
              <a:rPr lang="en-SE" dirty="0"/>
              <a:t>library(phyloseq)</a:t>
            </a:r>
          </a:p>
          <a:p>
            <a:r>
              <a:rPr lang="en-SE" dirty="0"/>
              <a:t>library(microbiome)</a:t>
            </a:r>
          </a:p>
          <a:p>
            <a:r>
              <a:rPr lang="en-SE" dirty="0"/>
              <a:t>library(vegan)</a:t>
            </a:r>
          </a:p>
          <a:p>
            <a:endParaRPr lang="en-SE" dirty="0"/>
          </a:p>
        </p:txBody>
      </p:sp>
      <p:pic>
        <p:nvPicPr>
          <p:cNvPr id="3" name="Picture 2" descr="Google Thumbs Up Emoji Transparent PNG - 1000x1000 - Free Download on  NicePNG">
            <a:extLst>
              <a:ext uri="{FF2B5EF4-FFF2-40B4-BE49-F238E27FC236}">
                <a16:creationId xmlns:a16="http://schemas.microsoft.com/office/drawing/2014/main" id="{36E65EAF-0F9B-A648-A881-7A4C5440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61" y="4219475"/>
            <a:ext cx="194883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CABB8-4C53-444E-8E66-3040FBF39B49}"/>
              </a:ext>
            </a:extLst>
          </p:cNvPr>
          <p:cNvSpPr txBox="1"/>
          <p:nvPr/>
        </p:nvSpPr>
        <p:spPr>
          <a:xfrm>
            <a:off x="177455" y="756989"/>
            <a:ext cx="6519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install.packages</a:t>
            </a:r>
            <a:r>
              <a:rPr lang="en-GB" dirty="0"/>
              <a:t>(c('</a:t>
            </a:r>
            <a:r>
              <a:rPr lang="en-GB" dirty="0" err="1"/>
              <a:t>readxl</a:t>
            </a:r>
            <a:r>
              <a:rPr lang="en-GB" dirty="0"/>
              <a:t>', '</a:t>
            </a:r>
            <a:r>
              <a:rPr lang="en-GB" dirty="0" err="1"/>
              <a:t>tidyverse</a:t>
            </a:r>
            <a:r>
              <a:rPr lang="en-GB" dirty="0"/>
              <a:t>', 'vegan'))</a:t>
            </a:r>
          </a:p>
          <a:p>
            <a:endParaRPr lang="en-GB" dirty="0"/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 </a:t>
            </a: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 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phyloseq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/>
              <a:t>if (!</a:t>
            </a:r>
            <a:r>
              <a:rPr lang="en-GB" dirty="0" err="1"/>
              <a:t>requireNamespace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", quietly = TRUE))</a:t>
            </a:r>
          </a:p>
          <a:p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r>
              <a:rPr lang="en-GB" dirty="0" err="1"/>
              <a:t>BiocManager</a:t>
            </a:r>
            <a:r>
              <a:rPr lang="en-GB" dirty="0"/>
              <a:t>::install("microbiome")</a:t>
            </a:r>
            <a:endParaRPr lang="en-SE" dirty="0"/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164E8-30B2-F24B-99B2-C3B376F14C27}"/>
              </a:ext>
            </a:extLst>
          </p:cNvPr>
          <p:cNvSpPr txBox="1"/>
          <p:nvPr/>
        </p:nvSpPr>
        <p:spPr>
          <a:xfrm>
            <a:off x="114825" y="172214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3487140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37994" y="675132"/>
            <a:ext cx="1291851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main=</a:t>
            </a:r>
            <a:r>
              <a:rPr lang="en-GB" sz="1400" dirty="0" err="1"/>
              <a:t>read.table</a:t>
            </a:r>
            <a:r>
              <a:rPr lang="en-GB" sz="1400" dirty="0"/>
              <a:t>('</a:t>
            </a:r>
            <a:r>
              <a:rPr lang="en-GB" sz="1400" dirty="0" err="1"/>
              <a:t>merged_estimated_number_read_NA.txt',header</a:t>
            </a:r>
            <a:r>
              <a:rPr lang="en-GB" sz="1400" dirty="0"/>
              <a:t>=</a:t>
            </a:r>
            <a:r>
              <a:rPr lang="en-GB" sz="1400" dirty="0" err="1"/>
              <a:t>TRUE,sep</a:t>
            </a:r>
            <a:r>
              <a:rPr lang="en-GB" sz="1400" dirty="0"/>
              <a:t>="\t")</a:t>
            </a:r>
          </a:p>
          <a:p>
            <a:r>
              <a:rPr lang="en-GB" sz="1400" dirty="0"/>
              <a:t>t = separate(</a:t>
            </a:r>
            <a:r>
              <a:rPr lang="en-GB" sz="1400" dirty="0" err="1"/>
              <a:t>main,X.clade_name</a:t>
            </a:r>
            <a:r>
              <a:rPr lang="en-GB" sz="1400" dirty="0"/>
              <a:t>, into =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"Genus", "Species"), </a:t>
            </a:r>
            <a:r>
              <a:rPr lang="en-GB" sz="1400" dirty="0" err="1"/>
              <a:t>sep</a:t>
            </a:r>
            <a:r>
              <a:rPr lang="en-GB" sz="1400" dirty="0"/>
              <a:t>="\\|")</a:t>
            </a:r>
          </a:p>
          <a:p>
            <a:r>
              <a:rPr lang="en-GB" sz="1400" dirty="0"/>
              <a:t>t=t[!</a:t>
            </a:r>
            <a:r>
              <a:rPr lang="en-GB" sz="1400" dirty="0" err="1"/>
              <a:t>is.na</a:t>
            </a:r>
            <a:r>
              <a:rPr lang="en-GB" sz="1400" dirty="0"/>
              <a:t>(</a:t>
            </a:r>
            <a:r>
              <a:rPr lang="en-GB" sz="1400" dirty="0" err="1"/>
              <a:t>t$Species</a:t>
            </a:r>
            <a:r>
              <a:rPr lang="en-GB" sz="1400" dirty="0"/>
              <a:t>), ]</a:t>
            </a:r>
          </a:p>
          <a:p>
            <a:r>
              <a:rPr lang="en-GB" sz="1400" dirty="0"/>
              <a:t>t=t[!duplicated(</a:t>
            </a:r>
            <a:r>
              <a:rPr lang="en-GB" sz="1400" dirty="0" err="1"/>
              <a:t>t$Species</a:t>
            </a:r>
            <a:r>
              <a:rPr lang="en-GB" sz="1400" dirty="0"/>
              <a:t>),]</a:t>
            </a:r>
          </a:p>
          <a:p>
            <a:endParaRPr lang="en-GB" sz="1400" dirty="0"/>
          </a:p>
          <a:p>
            <a:r>
              <a:rPr lang="en-GB" sz="1400" dirty="0"/>
              <a:t>x=1:dim(t)[1]</a:t>
            </a:r>
          </a:p>
          <a:p>
            <a:r>
              <a:rPr lang="en-GB" sz="1400" dirty="0"/>
              <a:t>OTUs= paste("</a:t>
            </a:r>
            <a:r>
              <a:rPr lang="en-GB" sz="1400" dirty="0" err="1"/>
              <a:t>OTU",x</a:t>
            </a:r>
            <a:r>
              <a:rPr lang="en-GB" sz="1400" dirty="0"/>
              <a:t>)</a:t>
            </a:r>
          </a:p>
          <a:p>
            <a:r>
              <a:rPr lang="en-GB" sz="1400" dirty="0"/>
              <a:t>t=</a:t>
            </a:r>
            <a:r>
              <a:rPr lang="en-GB" sz="1400" dirty="0" err="1"/>
              <a:t>add_column</a:t>
            </a:r>
            <a:r>
              <a:rPr lang="en-GB" sz="1400" dirty="0"/>
              <a:t>(t, OTUs = OTUs, .before = "X116_R1_abundance.txt")</a:t>
            </a:r>
          </a:p>
          <a:p>
            <a:endParaRPr lang="en-GB" sz="1400" dirty="0"/>
          </a:p>
          <a:p>
            <a:r>
              <a:rPr lang="en-GB" sz="1400" dirty="0"/>
              <a:t>OTU =</a:t>
            </a:r>
            <a:r>
              <a:rPr lang="en-GB" sz="1400" dirty="0" err="1"/>
              <a:t>as.data.frame</a:t>
            </a:r>
            <a:r>
              <a:rPr lang="en-GB" sz="1400" dirty="0"/>
              <a:t>(t[,-which(names(t) %in%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"Genus","Type","</a:t>
            </a:r>
            <a:r>
              <a:rPr lang="en-GB" sz="1400" dirty="0" err="1"/>
              <a:t>clade_taxid</a:t>
            </a:r>
            <a:r>
              <a:rPr lang="en-GB" sz="1400" dirty="0"/>
              <a:t>"))])</a:t>
            </a:r>
          </a:p>
          <a:p>
            <a:r>
              <a:rPr lang="en-GB" sz="1400" dirty="0" err="1"/>
              <a:t>row.names</a:t>
            </a:r>
            <a:r>
              <a:rPr lang="en-GB" sz="1400" dirty="0"/>
              <a:t>(OTU) = OTU$OTUs</a:t>
            </a:r>
          </a:p>
          <a:p>
            <a:r>
              <a:rPr lang="en-GB" sz="1400" dirty="0"/>
              <a:t>OTU =</a:t>
            </a:r>
            <a:r>
              <a:rPr lang="en-GB" sz="1400" dirty="0" err="1"/>
              <a:t>as.data.frame</a:t>
            </a:r>
            <a:r>
              <a:rPr lang="en-GB" sz="1400" dirty="0"/>
              <a:t>(OTU[,-which(names(OTU) %in% c("</a:t>
            </a:r>
            <a:r>
              <a:rPr lang="en-GB" sz="1400" dirty="0" err="1"/>
              <a:t>OTUs","Species</a:t>
            </a:r>
            <a:r>
              <a:rPr lang="en-GB" sz="1400" dirty="0"/>
              <a:t>"))])</a:t>
            </a:r>
          </a:p>
          <a:p>
            <a:r>
              <a:rPr lang="en-GB" sz="1400" dirty="0"/>
              <a:t>OTU[</a:t>
            </a:r>
            <a:r>
              <a:rPr lang="en-GB" sz="1400" dirty="0" err="1"/>
              <a:t>is.na</a:t>
            </a:r>
            <a:r>
              <a:rPr lang="en-GB" sz="1400" dirty="0"/>
              <a:t>(OTU)] = 0</a:t>
            </a:r>
          </a:p>
          <a:p>
            <a:r>
              <a:rPr lang="en-GB" sz="1400" dirty="0"/>
              <a:t>names(OTU) = </a:t>
            </a:r>
            <a:r>
              <a:rPr lang="en-GB" sz="1400" dirty="0" err="1"/>
              <a:t>gsub</a:t>
            </a:r>
            <a:r>
              <a:rPr lang="en-GB" sz="1400" dirty="0"/>
              <a:t>(pattern = "_</a:t>
            </a:r>
            <a:r>
              <a:rPr lang="en-GB" sz="1400" dirty="0" err="1"/>
              <a:t>abundance.txt</a:t>
            </a:r>
            <a:r>
              <a:rPr lang="en-GB" sz="1400" dirty="0"/>
              <a:t>", replacement = "", x = names(OTU))</a:t>
            </a:r>
          </a:p>
          <a:p>
            <a:r>
              <a:rPr lang="en-GB" sz="1400" dirty="0" err="1"/>
              <a:t>CountMatrix</a:t>
            </a:r>
            <a:r>
              <a:rPr lang="en-GB" sz="1400" dirty="0"/>
              <a:t> = OTU %&gt;% </a:t>
            </a:r>
            <a:r>
              <a:rPr lang="en-GB" sz="1400" dirty="0" err="1"/>
              <a:t>as.matrix</a:t>
            </a:r>
            <a:r>
              <a:rPr lang="en-GB" sz="1400" dirty="0"/>
              <a:t>()</a:t>
            </a:r>
          </a:p>
          <a:p>
            <a:r>
              <a:rPr lang="en-GB" sz="1400" dirty="0"/>
              <a:t>mode(</a:t>
            </a:r>
            <a:r>
              <a:rPr lang="en-GB" sz="1400" dirty="0" err="1"/>
              <a:t>CountMatrix</a:t>
            </a:r>
            <a:r>
              <a:rPr lang="en-GB" sz="1400" dirty="0"/>
              <a:t>) &lt;- 'integer'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TAX =</a:t>
            </a:r>
            <a:r>
              <a:rPr lang="en-GB" sz="1400" dirty="0" err="1"/>
              <a:t>as.data.frame</a:t>
            </a:r>
            <a:r>
              <a:rPr lang="en-GB" sz="1400" dirty="0"/>
              <a:t>(t[,which(names(t) %in%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</a:t>
            </a:r>
            <a:r>
              <a:rPr lang="en-GB" sz="1400" dirty="0" err="1"/>
              <a:t>Genus","Species","OTUs</a:t>
            </a:r>
            <a:r>
              <a:rPr lang="en-GB" sz="1400" dirty="0"/>
              <a:t>"))])</a:t>
            </a:r>
          </a:p>
          <a:p>
            <a:r>
              <a:rPr lang="en-GB" sz="1400" dirty="0" err="1"/>
              <a:t>row.names</a:t>
            </a:r>
            <a:r>
              <a:rPr lang="en-GB" sz="1400" dirty="0"/>
              <a:t>(TAX) = TAX$OTUs</a:t>
            </a:r>
          </a:p>
          <a:p>
            <a:r>
              <a:rPr lang="en-GB" sz="1400" dirty="0"/>
              <a:t>TAX =</a:t>
            </a:r>
            <a:r>
              <a:rPr lang="en-GB" sz="1400" dirty="0" err="1"/>
              <a:t>as.data.frame</a:t>
            </a:r>
            <a:r>
              <a:rPr lang="en-GB" sz="1400" dirty="0"/>
              <a:t>(TAX[,-which(names(TAX) %in% c("OTUs"))])</a:t>
            </a:r>
          </a:p>
          <a:p>
            <a:r>
              <a:rPr lang="en-GB" sz="1400" dirty="0" err="1"/>
              <a:t>TaxaMatrix</a:t>
            </a:r>
            <a:r>
              <a:rPr lang="en-GB" sz="1400" dirty="0"/>
              <a:t> &lt;- TAX %&gt;% </a:t>
            </a:r>
            <a:r>
              <a:rPr lang="en-GB" sz="1400" dirty="0" err="1"/>
              <a:t>as.matrix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Metadata &lt;- </a:t>
            </a:r>
            <a:r>
              <a:rPr lang="en-GB" sz="1400" dirty="0" err="1"/>
              <a:t>read_xlsx</a:t>
            </a:r>
            <a:r>
              <a:rPr lang="en-GB" sz="1400" dirty="0"/>
              <a:t>("</a:t>
            </a:r>
            <a:r>
              <a:rPr lang="en-GB" sz="1400" dirty="0" err="1"/>
              <a:t>metadata_KINGS.xlsx</a:t>
            </a:r>
            <a:r>
              <a:rPr lang="en-GB" sz="1400" dirty="0"/>
              <a:t>", sheet=1) %&gt;% </a:t>
            </a:r>
            <a:r>
              <a:rPr lang="en-GB" sz="1400" dirty="0" err="1"/>
              <a:t>as.data.frame</a:t>
            </a:r>
            <a:r>
              <a:rPr lang="en-GB" sz="1400" dirty="0"/>
              <a:t>()</a:t>
            </a:r>
          </a:p>
          <a:p>
            <a:r>
              <a:rPr lang="en-GB" sz="1400" dirty="0" err="1"/>
              <a:t>rownames</a:t>
            </a:r>
            <a:r>
              <a:rPr lang="en-GB" sz="1400" dirty="0"/>
              <a:t>(Metadata) &lt;- </a:t>
            </a:r>
            <a:r>
              <a:rPr lang="en-GB" sz="1400" dirty="0" err="1"/>
              <a:t>Metadata$SampleID</a:t>
            </a:r>
            <a:endParaRPr lang="en-GB" sz="1400" dirty="0"/>
          </a:p>
          <a:p>
            <a:endParaRPr lang="en-S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382E2-25D7-6E46-BF6A-74D645AA4E90}"/>
              </a:ext>
            </a:extLst>
          </p:cNvPr>
          <p:cNvSpPr txBox="1"/>
          <p:nvPr/>
        </p:nvSpPr>
        <p:spPr>
          <a:xfrm>
            <a:off x="114823" y="191114"/>
            <a:ext cx="658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dirty="0">
                <a:highlight>
                  <a:srgbClr val="FFFF00"/>
                </a:highlight>
              </a:rPr>
              <a:t>CREATE TAX TABLE</a:t>
            </a:r>
          </a:p>
        </p:txBody>
      </p:sp>
    </p:spTree>
    <p:extLst>
      <p:ext uri="{BB962C8B-B14F-4D97-AF65-F5344CB8AC3E}">
        <p14:creationId xmlns:p14="http://schemas.microsoft.com/office/powerpoint/2010/main" val="2449636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37994" y="675132"/>
            <a:ext cx="1291851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main=</a:t>
            </a:r>
            <a:r>
              <a:rPr lang="en-GB" sz="1400" dirty="0" err="1"/>
              <a:t>read.table</a:t>
            </a:r>
            <a:r>
              <a:rPr lang="en-GB" sz="1400" dirty="0"/>
              <a:t>('</a:t>
            </a:r>
            <a:r>
              <a:rPr lang="en-GB" sz="1400" dirty="0" err="1"/>
              <a:t>merged_estimated_number_read_NA.txt',header</a:t>
            </a:r>
            <a:r>
              <a:rPr lang="en-GB" sz="1400" dirty="0"/>
              <a:t>=</a:t>
            </a:r>
            <a:r>
              <a:rPr lang="en-GB" sz="1400" dirty="0" err="1"/>
              <a:t>TRUE,sep</a:t>
            </a:r>
            <a:r>
              <a:rPr lang="en-GB" sz="1400" dirty="0"/>
              <a:t>="\t")</a:t>
            </a:r>
          </a:p>
          <a:p>
            <a:r>
              <a:rPr lang="en-GB" sz="1400" dirty="0"/>
              <a:t>t = separate(</a:t>
            </a:r>
            <a:r>
              <a:rPr lang="en-GB" sz="1400" dirty="0" err="1"/>
              <a:t>main,X.clade_name</a:t>
            </a:r>
            <a:r>
              <a:rPr lang="en-GB" sz="1400" dirty="0"/>
              <a:t>, into =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"Genus", "Species"), </a:t>
            </a:r>
            <a:r>
              <a:rPr lang="en-GB" sz="1400" dirty="0" err="1"/>
              <a:t>sep</a:t>
            </a:r>
            <a:r>
              <a:rPr lang="en-GB" sz="1400" dirty="0"/>
              <a:t>="\\|")</a:t>
            </a:r>
          </a:p>
          <a:p>
            <a:r>
              <a:rPr lang="en-GB" sz="1400" dirty="0"/>
              <a:t>t=t[!</a:t>
            </a:r>
            <a:r>
              <a:rPr lang="en-GB" sz="1400" dirty="0" err="1"/>
              <a:t>is.na</a:t>
            </a:r>
            <a:r>
              <a:rPr lang="en-GB" sz="1400" dirty="0"/>
              <a:t>(</a:t>
            </a:r>
            <a:r>
              <a:rPr lang="en-GB" sz="1400" dirty="0" err="1"/>
              <a:t>t$Species</a:t>
            </a:r>
            <a:r>
              <a:rPr lang="en-GB" sz="1400" dirty="0"/>
              <a:t>), ]</a:t>
            </a:r>
          </a:p>
          <a:p>
            <a:r>
              <a:rPr lang="en-GB" sz="1400" dirty="0"/>
              <a:t>t=t[!duplicated(</a:t>
            </a:r>
            <a:r>
              <a:rPr lang="en-GB" sz="1400" dirty="0" err="1"/>
              <a:t>t$Species</a:t>
            </a:r>
            <a:r>
              <a:rPr lang="en-GB" sz="1400" dirty="0"/>
              <a:t>),]</a:t>
            </a:r>
          </a:p>
          <a:p>
            <a:endParaRPr lang="en-GB" sz="1400" dirty="0"/>
          </a:p>
          <a:p>
            <a:r>
              <a:rPr lang="en-GB" sz="1400" dirty="0"/>
              <a:t>x=1:dim(t)[1]</a:t>
            </a:r>
          </a:p>
          <a:p>
            <a:r>
              <a:rPr lang="en-GB" sz="1400" dirty="0"/>
              <a:t>OTUs= paste("</a:t>
            </a:r>
            <a:r>
              <a:rPr lang="en-GB" sz="1400" dirty="0" err="1"/>
              <a:t>OTU",x</a:t>
            </a:r>
            <a:r>
              <a:rPr lang="en-GB" sz="1400" dirty="0"/>
              <a:t>)</a:t>
            </a:r>
          </a:p>
          <a:p>
            <a:r>
              <a:rPr lang="en-GB" sz="1400" dirty="0"/>
              <a:t>t=</a:t>
            </a:r>
            <a:r>
              <a:rPr lang="en-GB" sz="1400" dirty="0" err="1"/>
              <a:t>add_column</a:t>
            </a:r>
            <a:r>
              <a:rPr lang="en-GB" sz="1400" dirty="0"/>
              <a:t>(t, OTUs = OTUs, .before = "X116_R1_abundance.txt")</a:t>
            </a:r>
          </a:p>
          <a:p>
            <a:endParaRPr lang="en-GB" sz="1400" dirty="0"/>
          </a:p>
          <a:p>
            <a:r>
              <a:rPr lang="en-GB" sz="1400" dirty="0"/>
              <a:t>OTU =</a:t>
            </a:r>
            <a:r>
              <a:rPr lang="en-GB" sz="1400" dirty="0" err="1"/>
              <a:t>as.data.frame</a:t>
            </a:r>
            <a:r>
              <a:rPr lang="en-GB" sz="1400" dirty="0"/>
              <a:t>(t[,-which(names(t) %in%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"Genus","Type","</a:t>
            </a:r>
            <a:r>
              <a:rPr lang="en-GB" sz="1400" dirty="0" err="1"/>
              <a:t>clade_taxid</a:t>
            </a:r>
            <a:r>
              <a:rPr lang="en-GB" sz="1400" dirty="0"/>
              <a:t>"))])</a:t>
            </a:r>
          </a:p>
          <a:p>
            <a:r>
              <a:rPr lang="en-GB" sz="1400" dirty="0" err="1"/>
              <a:t>row.names</a:t>
            </a:r>
            <a:r>
              <a:rPr lang="en-GB" sz="1400" dirty="0"/>
              <a:t>(OTU) = OTU$OTUs</a:t>
            </a:r>
          </a:p>
          <a:p>
            <a:r>
              <a:rPr lang="en-GB" sz="1400" dirty="0"/>
              <a:t>OTU =</a:t>
            </a:r>
            <a:r>
              <a:rPr lang="en-GB" sz="1400" dirty="0" err="1"/>
              <a:t>as.data.frame</a:t>
            </a:r>
            <a:r>
              <a:rPr lang="en-GB" sz="1400" dirty="0"/>
              <a:t>(OTU[,-which(names(OTU) %in% c("</a:t>
            </a:r>
            <a:r>
              <a:rPr lang="en-GB" sz="1400" dirty="0" err="1"/>
              <a:t>OTUs","Species</a:t>
            </a:r>
            <a:r>
              <a:rPr lang="en-GB" sz="1400" dirty="0"/>
              <a:t>"))])</a:t>
            </a:r>
          </a:p>
          <a:p>
            <a:r>
              <a:rPr lang="en-GB" sz="1400" dirty="0"/>
              <a:t>OTU[</a:t>
            </a:r>
            <a:r>
              <a:rPr lang="en-GB" sz="1400" dirty="0" err="1"/>
              <a:t>is.na</a:t>
            </a:r>
            <a:r>
              <a:rPr lang="en-GB" sz="1400" dirty="0"/>
              <a:t>(OTU)] = 0</a:t>
            </a:r>
          </a:p>
          <a:p>
            <a:r>
              <a:rPr lang="en-GB" sz="1400" dirty="0"/>
              <a:t>names(OTU) = </a:t>
            </a:r>
            <a:r>
              <a:rPr lang="en-GB" sz="1400" dirty="0" err="1"/>
              <a:t>gsub</a:t>
            </a:r>
            <a:r>
              <a:rPr lang="en-GB" sz="1400" dirty="0"/>
              <a:t>(pattern = "_</a:t>
            </a:r>
            <a:r>
              <a:rPr lang="en-GB" sz="1400" dirty="0" err="1"/>
              <a:t>abundance.txt</a:t>
            </a:r>
            <a:r>
              <a:rPr lang="en-GB" sz="1400" dirty="0"/>
              <a:t>", replacement = "", x = names(OTU))</a:t>
            </a:r>
          </a:p>
          <a:p>
            <a:r>
              <a:rPr lang="en-GB" sz="1400" dirty="0" err="1"/>
              <a:t>CountMatrix</a:t>
            </a:r>
            <a:r>
              <a:rPr lang="en-GB" sz="1400" dirty="0"/>
              <a:t> = OTU %&gt;% </a:t>
            </a:r>
            <a:r>
              <a:rPr lang="en-GB" sz="1400" dirty="0" err="1"/>
              <a:t>as.matrix</a:t>
            </a:r>
            <a:r>
              <a:rPr lang="en-GB" sz="1400" dirty="0"/>
              <a:t>()</a:t>
            </a:r>
          </a:p>
          <a:p>
            <a:r>
              <a:rPr lang="en-GB" sz="1400" dirty="0"/>
              <a:t>mode(</a:t>
            </a:r>
            <a:r>
              <a:rPr lang="en-GB" sz="1400" dirty="0" err="1"/>
              <a:t>CountMatrix</a:t>
            </a:r>
            <a:r>
              <a:rPr lang="en-GB" sz="1400" dirty="0"/>
              <a:t>) &lt;- 'integer'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TAX =</a:t>
            </a:r>
            <a:r>
              <a:rPr lang="en-GB" sz="1400" dirty="0" err="1"/>
              <a:t>as.data.frame</a:t>
            </a:r>
            <a:r>
              <a:rPr lang="en-GB" sz="1400" dirty="0"/>
              <a:t>(t[,which(names(t) %in% c("</a:t>
            </a:r>
            <a:r>
              <a:rPr lang="en-GB" sz="1400" dirty="0" err="1"/>
              <a:t>Kingdom","Phylum</a:t>
            </a:r>
            <a:r>
              <a:rPr lang="en-GB" sz="1400" dirty="0"/>
              <a:t>", "Class", "Order", "Family", "</a:t>
            </a:r>
            <a:r>
              <a:rPr lang="en-GB" sz="1400" dirty="0" err="1"/>
              <a:t>Genus","Species","OTUs</a:t>
            </a:r>
            <a:r>
              <a:rPr lang="en-GB" sz="1400" dirty="0"/>
              <a:t>"))])</a:t>
            </a:r>
          </a:p>
          <a:p>
            <a:r>
              <a:rPr lang="en-GB" sz="1400" dirty="0" err="1"/>
              <a:t>row.names</a:t>
            </a:r>
            <a:r>
              <a:rPr lang="en-GB" sz="1400" dirty="0"/>
              <a:t>(TAX) = TAX$OTUs</a:t>
            </a:r>
          </a:p>
          <a:p>
            <a:r>
              <a:rPr lang="en-GB" sz="1400" dirty="0"/>
              <a:t>TAX =</a:t>
            </a:r>
            <a:r>
              <a:rPr lang="en-GB" sz="1400" dirty="0" err="1"/>
              <a:t>as.data.frame</a:t>
            </a:r>
            <a:r>
              <a:rPr lang="en-GB" sz="1400" dirty="0"/>
              <a:t>(TAX[,-which(names(TAX) %in% c("OTUs"))])</a:t>
            </a:r>
          </a:p>
          <a:p>
            <a:r>
              <a:rPr lang="en-GB" sz="1400" dirty="0" err="1"/>
              <a:t>TaxaMatrix</a:t>
            </a:r>
            <a:r>
              <a:rPr lang="en-GB" sz="1400" dirty="0"/>
              <a:t> &lt;- TAX %&gt;% </a:t>
            </a:r>
            <a:r>
              <a:rPr lang="en-GB" sz="1400" dirty="0" err="1"/>
              <a:t>as.matrix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Metadata &lt;- </a:t>
            </a:r>
            <a:r>
              <a:rPr lang="en-GB" sz="1400" dirty="0" err="1"/>
              <a:t>read_xlsx</a:t>
            </a:r>
            <a:r>
              <a:rPr lang="en-GB" sz="1400" dirty="0"/>
              <a:t>("</a:t>
            </a:r>
            <a:r>
              <a:rPr lang="en-GB" sz="1400" dirty="0" err="1"/>
              <a:t>metadata_KINGS.xlsx</a:t>
            </a:r>
            <a:r>
              <a:rPr lang="en-GB" sz="1400" dirty="0"/>
              <a:t>", sheet=1) %&gt;% </a:t>
            </a:r>
            <a:r>
              <a:rPr lang="en-GB" sz="1400" dirty="0" err="1"/>
              <a:t>as.data.frame</a:t>
            </a:r>
            <a:r>
              <a:rPr lang="en-GB" sz="1400" dirty="0"/>
              <a:t>()</a:t>
            </a:r>
          </a:p>
          <a:p>
            <a:r>
              <a:rPr lang="en-GB" sz="1400" dirty="0" err="1"/>
              <a:t>rownames</a:t>
            </a:r>
            <a:r>
              <a:rPr lang="en-GB" sz="1400" dirty="0"/>
              <a:t>(Metadata) &lt;- </a:t>
            </a:r>
            <a:r>
              <a:rPr lang="en-GB" sz="1400" dirty="0" err="1"/>
              <a:t>Metadata$SampleID</a:t>
            </a:r>
            <a:endParaRPr lang="en-GB" sz="1400" dirty="0"/>
          </a:p>
          <a:p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05615-4B05-8A44-AB6E-15482013E38B}"/>
              </a:ext>
            </a:extLst>
          </p:cNvPr>
          <p:cNvSpPr txBox="1"/>
          <p:nvPr/>
        </p:nvSpPr>
        <p:spPr>
          <a:xfrm>
            <a:off x="0" y="80467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6</a:t>
            </a:r>
          </a:p>
        </p:txBody>
      </p:sp>
      <p:pic>
        <p:nvPicPr>
          <p:cNvPr id="6" name="Picture 6" descr="How to add a full set of free emojis to Microsoft Word - TechRepublic">
            <a:extLst>
              <a:ext uri="{FF2B5EF4-FFF2-40B4-BE49-F238E27FC236}">
                <a16:creationId xmlns:a16="http://schemas.microsoft.com/office/drawing/2014/main" id="{5C131552-4811-4843-9BE2-928FC38A5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4" y="4421688"/>
            <a:ext cx="2289873" cy="228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4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363254" y="191114"/>
            <a:ext cx="1291851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otuTABLE</a:t>
            </a:r>
            <a:r>
              <a:rPr lang="en-GB" sz="1400" dirty="0"/>
              <a:t> &lt;- </a:t>
            </a:r>
            <a:r>
              <a:rPr lang="en-GB" sz="1400" dirty="0" err="1"/>
              <a:t>otu_table</a:t>
            </a:r>
            <a:r>
              <a:rPr lang="en-GB" sz="1400" dirty="0"/>
              <a:t>(</a:t>
            </a:r>
            <a:r>
              <a:rPr lang="en-GB" sz="1400" dirty="0" err="1"/>
              <a:t>CountMatrix</a:t>
            </a:r>
            <a:r>
              <a:rPr lang="en-GB" sz="1400" dirty="0"/>
              <a:t>, </a:t>
            </a:r>
            <a:r>
              <a:rPr lang="en-GB" sz="1400" dirty="0" err="1"/>
              <a:t>taxa_are_rows</a:t>
            </a:r>
            <a:r>
              <a:rPr lang="en-GB" sz="1400" dirty="0"/>
              <a:t> = TRUE)</a:t>
            </a:r>
          </a:p>
          <a:p>
            <a:r>
              <a:rPr lang="en-GB" sz="1400" dirty="0" err="1"/>
              <a:t>taxTABLE</a:t>
            </a:r>
            <a:r>
              <a:rPr lang="en-GB" sz="1400" dirty="0"/>
              <a:t> &lt;- </a:t>
            </a:r>
            <a:r>
              <a:rPr lang="en-GB" sz="1400" dirty="0" err="1"/>
              <a:t>tax_table</a:t>
            </a:r>
            <a:r>
              <a:rPr lang="en-GB" sz="1400" dirty="0"/>
              <a:t>(</a:t>
            </a:r>
            <a:r>
              <a:rPr lang="en-GB" sz="1400" dirty="0" err="1"/>
              <a:t>TaxaMatrix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sampleDATA</a:t>
            </a:r>
            <a:r>
              <a:rPr lang="en-GB" sz="1400" dirty="0"/>
              <a:t> &lt;- </a:t>
            </a:r>
            <a:r>
              <a:rPr lang="en-GB" sz="1400" dirty="0" err="1"/>
              <a:t>sample_data</a:t>
            </a:r>
            <a:r>
              <a:rPr lang="en-GB" sz="1400" dirty="0"/>
              <a:t>(Metadata)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phylo_obj</a:t>
            </a:r>
            <a:r>
              <a:rPr lang="en-GB" sz="1400" dirty="0"/>
              <a:t> &lt;- </a:t>
            </a:r>
            <a:r>
              <a:rPr lang="en-GB" sz="1400" dirty="0" err="1"/>
              <a:t>phyloseq</a:t>
            </a:r>
            <a:r>
              <a:rPr lang="en-GB" sz="1400" dirty="0"/>
              <a:t>(</a:t>
            </a:r>
            <a:r>
              <a:rPr lang="en-GB" sz="1400" dirty="0" err="1"/>
              <a:t>otuTABLE</a:t>
            </a:r>
            <a:r>
              <a:rPr lang="en-GB" sz="1400" dirty="0"/>
              <a:t>, </a:t>
            </a:r>
            <a:r>
              <a:rPr lang="en-GB" sz="1400" dirty="0" err="1"/>
              <a:t>taxTABLE</a:t>
            </a:r>
            <a:r>
              <a:rPr lang="en-GB" sz="1400" dirty="0"/>
              <a:t>, </a:t>
            </a:r>
            <a:r>
              <a:rPr lang="en-GB" sz="1400" dirty="0" err="1"/>
              <a:t>sampleDATA</a:t>
            </a:r>
            <a:r>
              <a:rPr lang="en-GB" sz="1400" dirty="0"/>
              <a:t>)</a:t>
            </a:r>
          </a:p>
          <a:p>
            <a:endParaRPr lang="en-SE" sz="1400" dirty="0"/>
          </a:p>
          <a:p>
            <a:r>
              <a:rPr lang="en-GB" sz="1400" dirty="0"/>
              <a:t>### Extracting data from </a:t>
            </a:r>
            <a:r>
              <a:rPr lang="en-GB" sz="1400" dirty="0" err="1"/>
              <a:t>phyloseq</a:t>
            </a:r>
            <a:r>
              <a:rPr lang="en-GB" sz="1400" dirty="0"/>
              <a:t> object</a:t>
            </a:r>
          </a:p>
          <a:p>
            <a:r>
              <a:rPr lang="en-GB" sz="1400" dirty="0" err="1"/>
              <a:t>OTUdata</a:t>
            </a:r>
            <a:r>
              <a:rPr lang="en-GB" sz="1400" dirty="0"/>
              <a:t> &lt;- abundances(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SampleData</a:t>
            </a:r>
            <a:r>
              <a:rPr lang="en-GB" sz="1400" dirty="0"/>
              <a:t> &lt;- meta(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TAXAData</a:t>
            </a:r>
            <a:r>
              <a:rPr lang="en-GB" sz="1400" dirty="0"/>
              <a:t> &lt;- </a:t>
            </a:r>
            <a:r>
              <a:rPr lang="en-GB" sz="1400" dirty="0" err="1"/>
              <a:t>as.data.frame</a:t>
            </a:r>
            <a:r>
              <a:rPr lang="en-GB" sz="1400" dirty="0"/>
              <a:t>(</a:t>
            </a:r>
            <a:r>
              <a:rPr lang="en-GB" sz="1400" dirty="0" err="1"/>
              <a:t>tax_table</a:t>
            </a:r>
            <a:r>
              <a:rPr lang="en-GB" sz="1400" dirty="0"/>
              <a:t>(</a:t>
            </a:r>
            <a:r>
              <a:rPr lang="en-GB" sz="1400" dirty="0" err="1"/>
              <a:t>phylo_obj</a:t>
            </a:r>
            <a:r>
              <a:rPr lang="en-GB" sz="1400" dirty="0"/>
              <a:t>)@.Data)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phyobj_wrkshp</a:t>
            </a:r>
            <a:r>
              <a:rPr lang="en-GB" sz="1400" dirty="0"/>
              <a:t>=</a:t>
            </a:r>
            <a:r>
              <a:rPr lang="en-GB" sz="1400" dirty="0" err="1"/>
              <a:t>phylo_obj</a:t>
            </a:r>
            <a:endParaRPr lang="en-SE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SE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A1D18-D91C-C742-A78B-293666613F2F}"/>
              </a:ext>
            </a:extLst>
          </p:cNvPr>
          <p:cNvSpPr txBox="1"/>
          <p:nvPr/>
        </p:nvSpPr>
        <p:spPr>
          <a:xfrm>
            <a:off x="114823" y="341427"/>
            <a:ext cx="658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dirty="0">
                <a:highlight>
                  <a:srgbClr val="FFFF00"/>
                </a:highlight>
              </a:rPr>
              <a:t>CREATE PHYLOSEQ OBJECT</a:t>
            </a:r>
          </a:p>
        </p:txBody>
      </p:sp>
    </p:spTree>
    <p:extLst>
      <p:ext uri="{BB962C8B-B14F-4D97-AF65-F5344CB8AC3E}">
        <p14:creationId xmlns:p14="http://schemas.microsoft.com/office/powerpoint/2010/main" val="1757505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363254" y="191114"/>
            <a:ext cx="1291851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otuTABLE</a:t>
            </a:r>
            <a:r>
              <a:rPr lang="en-GB" sz="1400" dirty="0"/>
              <a:t> &lt;- </a:t>
            </a:r>
            <a:r>
              <a:rPr lang="en-GB" sz="1400" dirty="0" err="1"/>
              <a:t>otu_table</a:t>
            </a:r>
            <a:r>
              <a:rPr lang="en-GB" sz="1400" dirty="0"/>
              <a:t>(</a:t>
            </a:r>
            <a:r>
              <a:rPr lang="en-GB" sz="1400" dirty="0" err="1"/>
              <a:t>CountMatrix</a:t>
            </a:r>
            <a:r>
              <a:rPr lang="en-GB" sz="1400" dirty="0"/>
              <a:t>, </a:t>
            </a:r>
            <a:r>
              <a:rPr lang="en-GB" sz="1400" dirty="0" err="1"/>
              <a:t>taxa_are_rows</a:t>
            </a:r>
            <a:r>
              <a:rPr lang="en-GB" sz="1400" dirty="0"/>
              <a:t> = TRUE)</a:t>
            </a:r>
          </a:p>
          <a:p>
            <a:r>
              <a:rPr lang="en-GB" sz="1400" dirty="0" err="1"/>
              <a:t>taxTABLE</a:t>
            </a:r>
            <a:r>
              <a:rPr lang="en-GB" sz="1400" dirty="0"/>
              <a:t> &lt;- </a:t>
            </a:r>
            <a:r>
              <a:rPr lang="en-GB" sz="1400" dirty="0" err="1"/>
              <a:t>tax_table</a:t>
            </a:r>
            <a:r>
              <a:rPr lang="en-GB" sz="1400" dirty="0"/>
              <a:t>(</a:t>
            </a:r>
            <a:r>
              <a:rPr lang="en-GB" sz="1400" dirty="0" err="1"/>
              <a:t>TaxaMatrix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sampleDATA</a:t>
            </a:r>
            <a:r>
              <a:rPr lang="en-GB" sz="1400" dirty="0"/>
              <a:t> &lt;- </a:t>
            </a:r>
            <a:r>
              <a:rPr lang="en-GB" sz="1400" dirty="0" err="1"/>
              <a:t>sample_data</a:t>
            </a:r>
            <a:r>
              <a:rPr lang="en-GB" sz="1400" dirty="0"/>
              <a:t>(Metadata)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phylo_obj</a:t>
            </a:r>
            <a:r>
              <a:rPr lang="en-GB" sz="1400" dirty="0"/>
              <a:t> &lt;- </a:t>
            </a:r>
            <a:r>
              <a:rPr lang="en-GB" sz="1400" dirty="0" err="1"/>
              <a:t>phyloseq</a:t>
            </a:r>
            <a:r>
              <a:rPr lang="en-GB" sz="1400" dirty="0"/>
              <a:t>(</a:t>
            </a:r>
            <a:r>
              <a:rPr lang="en-GB" sz="1400" dirty="0" err="1"/>
              <a:t>otuTABLE</a:t>
            </a:r>
            <a:r>
              <a:rPr lang="en-GB" sz="1400" dirty="0"/>
              <a:t>, </a:t>
            </a:r>
            <a:r>
              <a:rPr lang="en-GB" sz="1400" dirty="0" err="1"/>
              <a:t>taxTABLE</a:t>
            </a:r>
            <a:r>
              <a:rPr lang="en-GB" sz="1400" dirty="0"/>
              <a:t>, </a:t>
            </a:r>
            <a:r>
              <a:rPr lang="en-GB" sz="1400" dirty="0" err="1"/>
              <a:t>sampleDATA</a:t>
            </a:r>
            <a:r>
              <a:rPr lang="en-GB" sz="1400" dirty="0"/>
              <a:t>)</a:t>
            </a:r>
          </a:p>
          <a:p>
            <a:endParaRPr lang="en-SE" sz="1400" dirty="0"/>
          </a:p>
          <a:p>
            <a:r>
              <a:rPr lang="en-GB" sz="1400" dirty="0"/>
              <a:t>### Extracting data from </a:t>
            </a:r>
            <a:r>
              <a:rPr lang="en-GB" sz="1400" dirty="0" err="1"/>
              <a:t>phyloseq</a:t>
            </a:r>
            <a:r>
              <a:rPr lang="en-GB" sz="1400" dirty="0"/>
              <a:t> object</a:t>
            </a:r>
          </a:p>
          <a:p>
            <a:r>
              <a:rPr lang="en-GB" sz="1400" dirty="0" err="1"/>
              <a:t>OTUdata</a:t>
            </a:r>
            <a:r>
              <a:rPr lang="en-GB" sz="1400" dirty="0"/>
              <a:t> &lt;- abundances(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SampleData</a:t>
            </a:r>
            <a:r>
              <a:rPr lang="en-GB" sz="1400" dirty="0"/>
              <a:t> &lt;- meta(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TAXAData</a:t>
            </a:r>
            <a:r>
              <a:rPr lang="en-GB" sz="1400" dirty="0"/>
              <a:t> &lt;- </a:t>
            </a:r>
            <a:r>
              <a:rPr lang="en-GB" sz="1400" dirty="0" err="1"/>
              <a:t>as.data.frame</a:t>
            </a:r>
            <a:r>
              <a:rPr lang="en-GB" sz="1400" dirty="0"/>
              <a:t>(</a:t>
            </a:r>
            <a:r>
              <a:rPr lang="en-GB" sz="1400" dirty="0" err="1"/>
              <a:t>tax_table</a:t>
            </a:r>
            <a:r>
              <a:rPr lang="en-GB" sz="1400" dirty="0"/>
              <a:t>(</a:t>
            </a:r>
            <a:r>
              <a:rPr lang="en-GB" sz="1400" dirty="0" err="1"/>
              <a:t>phylo_obj</a:t>
            </a:r>
            <a:r>
              <a:rPr lang="en-GB" sz="1400" dirty="0"/>
              <a:t>)@.Data)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phyobj_wrkshp</a:t>
            </a:r>
            <a:r>
              <a:rPr lang="en-GB" sz="1400" dirty="0"/>
              <a:t>=</a:t>
            </a:r>
            <a:r>
              <a:rPr lang="en-GB" sz="1400" dirty="0" err="1"/>
              <a:t>phylo_obj</a:t>
            </a:r>
            <a:endParaRPr lang="en-SE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S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B5B9D-537A-DA43-A8B7-125CD1752984}"/>
              </a:ext>
            </a:extLst>
          </p:cNvPr>
          <p:cNvSpPr txBox="1"/>
          <p:nvPr/>
        </p:nvSpPr>
        <p:spPr>
          <a:xfrm>
            <a:off x="0" y="191114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7</a:t>
            </a:r>
          </a:p>
        </p:txBody>
      </p:sp>
      <p:pic>
        <p:nvPicPr>
          <p:cNvPr id="6" name="Picture 2" descr="Custom Stickers">
            <a:extLst>
              <a:ext uri="{FF2B5EF4-FFF2-40B4-BE49-F238E27FC236}">
                <a16:creationId xmlns:a16="http://schemas.microsoft.com/office/drawing/2014/main" id="{464F3825-A189-604A-8A79-7F4FDFB0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4" y="4219475"/>
            <a:ext cx="2134530" cy="21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31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12942" y="499768"/>
            <a:ext cx="1291851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### Abundance bar plot</a:t>
            </a:r>
          </a:p>
          <a:p>
            <a:r>
              <a:rPr lang="en-GB" sz="1400" dirty="0" err="1"/>
              <a:t>gp</a:t>
            </a:r>
            <a:r>
              <a:rPr lang="en-GB" sz="1400" dirty="0"/>
              <a:t> = </a:t>
            </a:r>
            <a:r>
              <a:rPr lang="en-GB" sz="1400" dirty="0" err="1"/>
              <a:t>subset_taxa</a:t>
            </a:r>
            <a:r>
              <a:rPr lang="en-GB" sz="1400" dirty="0"/>
              <a:t>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plot_bar</a:t>
            </a:r>
            <a:r>
              <a:rPr lang="en-GB" sz="1400" dirty="0"/>
              <a:t>(</a:t>
            </a:r>
            <a:r>
              <a:rPr lang="en-GB" sz="1400" dirty="0" err="1"/>
              <a:t>gp</a:t>
            </a:r>
            <a:r>
              <a:rPr lang="en-GB" sz="1400" dirty="0"/>
              <a:t>, fill="Class")</a:t>
            </a:r>
          </a:p>
          <a:p>
            <a:endParaRPr lang="en-GB" sz="1400" dirty="0"/>
          </a:p>
          <a:p>
            <a:r>
              <a:rPr lang="en-GB" sz="1400" dirty="0" err="1"/>
              <a:t>plot_bar</a:t>
            </a:r>
            <a:r>
              <a:rPr lang="en-GB" sz="1400" dirty="0"/>
              <a:t>(</a:t>
            </a:r>
            <a:r>
              <a:rPr lang="en-GB" sz="1400" dirty="0" err="1"/>
              <a:t>gp</a:t>
            </a:r>
            <a:r>
              <a:rPr lang="en-GB" sz="1400" dirty="0"/>
              <a:t>, fill="Phylum") + 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geom_bar</a:t>
            </a:r>
            <a:r>
              <a:rPr lang="en-GB" sz="1400" dirty="0"/>
              <a:t>(</a:t>
            </a:r>
            <a:r>
              <a:rPr lang="en-GB" sz="1400" dirty="0" err="1"/>
              <a:t>aes</a:t>
            </a:r>
            <a:r>
              <a:rPr lang="en-GB" sz="1400" dirty="0"/>
              <a:t>(color = Phylum, fill = Phylum), stat="identity", position="stack") +</a:t>
            </a:r>
          </a:p>
          <a:p>
            <a:r>
              <a:rPr lang="en-GB" sz="1400" dirty="0"/>
              <a:t>  labs(x = "", y = "Estimated Counts") +</a:t>
            </a:r>
          </a:p>
          <a:p>
            <a:r>
              <a:rPr lang="en-GB" sz="1400" dirty="0"/>
              <a:t>  theme(</a:t>
            </a:r>
            <a:r>
              <a:rPr lang="en-GB" sz="1400" dirty="0" err="1"/>
              <a:t>panel.background</a:t>
            </a:r>
            <a:r>
              <a:rPr lang="en-GB" sz="1400" dirty="0"/>
              <a:t> = </a:t>
            </a:r>
            <a:r>
              <a:rPr lang="en-GB" sz="1400" dirty="0" err="1"/>
              <a:t>element_blank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phyobj_wrkshp</a:t>
            </a:r>
            <a:r>
              <a:rPr lang="en-GB" sz="1400" dirty="0"/>
              <a:t>=</a:t>
            </a:r>
            <a:r>
              <a:rPr lang="en-GB" sz="1400" dirty="0" err="1"/>
              <a:t>phylo_obj</a:t>
            </a:r>
            <a:endParaRPr lang="en-SE" sz="1400" dirty="0"/>
          </a:p>
          <a:p>
            <a:endParaRPr lang="en-SE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19BB1-C936-0B49-AD1A-25C738715F25}"/>
              </a:ext>
            </a:extLst>
          </p:cNvPr>
          <p:cNvSpPr txBox="1"/>
          <p:nvPr/>
        </p:nvSpPr>
        <p:spPr>
          <a:xfrm>
            <a:off x="114823" y="341427"/>
            <a:ext cx="658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b="1" dirty="0">
                <a:highlight>
                  <a:srgbClr val="FFFF00"/>
                </a:highligh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2519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12942" y="499768"/>
            <a:ext cx="1291851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### Abundance bar plot</a:t>
            </a:r>
          </a:p>
          <a:p>
            <a:r>
              <a:rPr lang="en-GB" sz="1400" dirty="0" err="1"/>
              <a:t>gp</a:t>
            </a:r>
            <a:r>
              <a:rPr lang="en-GB" sz="1400" dirty="0"/>
              <a:t> = </a:t>
            </a:r>
            <a:r>
              <a:rPr lang="en-GB" sz="1400" dirty="0" err="1"/>
              <a:t>subset_taxa</a:t>
            </a:r>
            <a:r>
              <a:rPr lang="en-GB" sz="1400" dirty="0"/>
              <a:t>(</a:t>
            </a:r>
            <a:r>
              <a:rPr lang="en-GB" sz="1400" dirty="0" err="1"/>
              <a:t>phylo_obj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plot_bar</a:t>
            </a:r>
            <a:r>
              <a:rPr lang="en-GB" sz="1400" dirty="0"/>
              <a:t>(</a:t>
            </a:r>
            <a:r>
              <a:rPr lang="en-GB" sz="1400" dirty="0" err="1"/>
              <a:t>gp</a:t>
            </a:r>
            <a:r>
              <a:rPr lang="en-GB" sz="1400" dirty="0"/>
              <a:t>, fill="Class")</a:t>
            </a:r>
          </a:p>
          <a:p>
            <a:endParaRPr lang="en-GB" sz="1400" dirty="0"/>
          </a:p>
          <a:p>
            <a:r>
              <a:rPr lang="en-GB" sz="1400" dirty="0" err="1"/>
              <a:t>plot_bar</a:t>
            </a:r>
            <a:r>
              <a:rPr lang="en-GB" sz="1400" dirty="0"/>
              <a:t>(</a:t>
            </a:r>
            <a:r>
              <a:rPr lang="en-GB" sz="1400" dirty="0" err="1"/>
              <a:t>gp</a:t>
            </a:r>
            <a:r>
              <a:rPr lang="en-GB" sz="1400" dirty="0"/>
              <a:t>, fill="Phylum") + 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geom_bar</a:t>
            </a:r>
            <a:r>
              <a:rPr lang="en-GB" sz="1400" dirty="0"/>
              <a:t>(</a:t>
            </a:r>
            <a:r>
              <a:rPr lang="en-GB" sz="1400" dirty="0" err="1"/>
              <a:t>aes</a:t>
            </a:r>
            <a:r>
              <a:rPr lang="en-GB" sz="1400" dirty="0"/>
              <a:t>(color = Phylum, fill = Phylum), stat="identity", position="stack") +</a:t>
            </a:r>
          </a:p>
          <a:p>
            <a:r>
              <a:rPr lang="en-GB" sz="1400" dirty="0"/>
              <a:t>  labs(x = "", y = "Estimated Counts") +</a:t>
            </a:r>
          </a:p>
          <a:p>
            <a:r>
              <a:rPr lang="en-GB" sz="1400" dirty="0"/>
              <a:t>  theme(</a:t>
            </a:r>
            <a:r>
              <a:rPr lang="en-GB" sz="1400" dirty="0" err="1"/>
              <a:t>panel.background</a:t>
            </a:r>
            <a:r>
              <a:rPr lang="en-GB" sz="1400" dirty="0"/>
              <a:t> = </a:t>
            </a:r>
            <a:r>
              <a:rPr lang="en-GB" sz="1400" dirty="0" err="1"/>
              <a:t>element_blank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phyobj_wrkshp</a:t>
            </a:r>
            <a:r>
              <a:rPr lang="en-GB" sz="1400" dirty="0"/>
              <a:t>=</a:t>
            </a:r>
            <a:r>
              <a:rPr lang="en-GB" sz="1400" dirty="0" err="1"/>
              <a:t>phylo_obj</a:t>
            </a:r>
            <a:endParaRPr lang="en-SE" sz="1400" dirty="0"/>
          </a:p>
          <a:p>
            <a:endParaRPr lang="en-S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D278-B2FB-0549-9EDB-CD9DDDA8D4E4}"/>
              </a:ext>
            </a:extLst>
          </p:cNvPr>
          <p:cNvSpPr txBox="1"/>
          <p:nvPr/>
        </p:nvSpPr>
        <p:spPr>
          <a:xfrm>
            <a:off x="415450" y="111669"/>
            <a:ext cx="6582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200" b="1" dirty="0"/>
              <a:t>TASK 8</a:t>
            </a:r>
          </a:p>
        </p:txBody>
      </p:sp>
      <p:pic>
        <p:nvPicPr>
          <p:cNvPr id="6" name="Picture 2" descr="How Managers and Their Teams use Emoji Differently at Work">
            <a:extLst>
              <a:ext uri="{FF2B5EF4-FFF2-40B4-BE49-F238E27FC236}">
                <a16:creationId xmlns:a16="http://schemas.microsoft.com/office/drawing/2014/main" id="{692EC099-2FA5-F743-A094-79B8FF48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955354"/>
            <a:ext cx="3009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48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ALPHA DIVERSITY</a:t>
            </a:r>
          </a:p>
        </p:txBody>
      </p:sp>
    </p:spTree>
    <p:extLst>
      <p:ext uri="{BB962C8B-B14F-4D97-AF65-F5344CB8AC3E}">
        <p14:creationId xmlns:p14="http://schemas.microsoft.com/office/powerpoint/2010/main" val="2559544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187890" y="0"/>
            <a:ext cx="129185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# # Alpha-Diversity Visualisation (Shannon)</a:t>
            </a:r>
          </a:p>
          <a:p>
            <a:r>
              <a:rPr lang="en-GB" sz="1400" dirty="0"/>
              <a:t>pr&lt;-</a:t>
            </a:r>
            <a:r>
              <a:rPr lang="en-GB" sz="1400" dirty="0" err="1"/>
              <a:t>plot_richness</a:t>
            </a:r>
            <a:r>
              <a:rPr lang="en-GB" sz="1400" dirty="0"/>
              <a:t>(</a:t>
            </a:r>
            <a:r>
              <a:rPr lang="en-GB" sz="1400" dirty="0" err="1"/>
              <a:t>phyobj_wrkshp</a:t>
            </a:r>
            <a:r>
              <a:rPr lang="en-GB" sz="1400" dirty="0"/>
              <a:t>, x="Gender",  color = "Gender", measures=c("Shannon"))</a:t>
            </a:r>
          </a:p>
          <a:p>
            <a:endParaRPr lang="en-GB" sz="1400" dirty="0"/>
          </a:p>
          <a:p>
            <a:r>
              <a:rPr lang="en-GB" sz="1400" dirty="0"/>
              <a:t>pr + </a:t>
            </a:r>
            <a:r>
              <a:rPr lang="en-GB" sz="1400" dirty="0" err="1"/>
              <a:t>geom_boxplot</a:t>
            </a:r>
            <a:r>
              <a:rPr lang="en-GB" sz="1400" dirty="0"/>
              <a:t>(data = </a:t>
            </a:r>
            <a:r>
              <a:rPr lang="en-GB" sz="1400" dirty="0" err="1"/>
              <a:t>pr$data,color</a:t>
            </a:r>
            <a:r>
              <a:rPr lang="en-GB" sz="1400" dirty="0"/>
              <a:t>="gray40",size=0.3,fill="gray90", alpha = 0.5,aes(x =Gender, y = value))+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theme_test</a:t>
            </a:r>
            <a:r>
              <a:rPr lang="en-GB" sz="1400" dirty="0"/>
              <a:t>()+ theme(</a:t>
            </a:r>
            <a:r>
              <a:rPr lang="en-GB" sz="1400" dirty="0" err="1"/>
              <a:t>strip.text</a:t>
            </a:r>
            <a:r>
              <a:rPr lang="en-GB" sz="1400" dirty="0"/>
              <a:t> = </a:t>
            </a:r>
            <a:r>
              <a:rPr lang="en-GB" sz="1400" dirty="0" err="1"/>
              <a:t>element_text</a:t>
            </a:r>
            <a:r>
              <a:rPr lang="en-GB" sz="1400" dirty="0"/>
              <a:t>(size=8),</a:t>
            </a:r>
          </a:p>
          <a:p>
            <a:r>
              <a:rPr lang="en-GB" sz="1400" dirty="0"/>
              <a:t>                      </a:t>
            </a:r>
            <a:r>
              <a:rPr lang="en-GB" sz="1400" dirty="0" err="1"/>
              <a:t>axis.text.x</a:t>
            </a:r>
            <a:r>
              <a:rPr lang="en-GB" sz="1400" dirty="0"/>
              <a:t> = </a:t>
            </a:r>
            <a:r>
              <a:rPr lang="en-GB" sz="1400" dirty="0" err="1"/>
              <a:t>element_text</a:t>
            </a:r>
            <a:r>
              <a:rPr lang="en-GB" sz="1400" dirty="0"/>
              <a:t>(face="bold", size=10, angle = 45, </a:t>
            </a:r>
            <a:r>
              <a:rPr lang="en-GB" sz="1400" dirty="0" err="1"/>
              <a:t>hjust</a:t>
            </a:r>
            <a:r>
              <a:rPr lang="en-GB" sz="1400" dirty="0"/>
              <a:t> = 1), </a:t>
            </a:r>
          </a:p>
          <a:p>
            <a:r>
              <a:rPr lang="en-GB" sz="1400" dirty="0"/>
              <a:t>                      </a:t>
            </a:r>
            <a:r>
              <a:rPr lang="en-GB" sz="1400" dirty="0" err="1"/>
              <a:t>axis.text.y</a:t>
            </a:r>
            <a:r>
              <a:rPr lang="en-GB" sz="1400" dirty="0"/>
              <a:t> = </a:t>
            </a:r>
            <a:r>
              <a:rPr lang="en-GB" sz="1400" dirty="0" err="1"/>
              <a:t>element_text</a:t>
            </a:r>
            <a:r>
              <a:rPr lang="en-GB" sz="1400" dirty="0"/>
              <a:t>(colour = "grey30", size = 10, face = "italic"),</a:t>
            </a:r>
          </a:p>
          <a:p>
            <a:r>
              <a:rPr lang="en-GB" sz="1400" dirty="0"/>
              <a:t>                      </a:t>
            </a:r>
            <a:r>
              <a:rPr lang="en-GB" sz="1400" dirty="0" err="1"/>
              <a:t>axis.title.x</a:t>
            </a:r>
            <a:r>
              <a:rPr lang="en-GB" sz="1400" dirty="0"/>
              <a:t> = </a:t>
            </a:r>
            <a:r>
              <a:rPr lang="en-GB" sz="1400" dirty="0" err="1"/>
              <a:t>element_blank</a:t>
            </a:r>
            <a:r>
              <a:rPr lang="en-GB" sz="1400" dirty="0"/>
              <a:t>(),</a:t>
            </a:r>
          </a:p>
          <a:p>
            <a:r>
              <a:rPr lang="en-GB" sz="1400" dirty="0"/>
              <a:t>                      </a:t>
            </a:r>
            <a:r>
              <a:rPr lang="en-GB" sz="1400" dirty="0" err="1"/>
              <a:t>axis.title.y</a:t>
            </a:r>
            <a:r>
              <a:rPr lang="en-GB" sz="1400" dirty="0"/>
              <a:t> = </a:t>
            </a:r>
            <a:r>
              <a:rPr lang="en-GB" sz="1400" dirty="0" err="1"/>
              <a:t>element_blank</a:t>
            </a:r>
            <a:r>
              <a:rPr lang="en-GB" sz="1400" dirty="0"/>
              <a:t>(), </a:t>
            </a:r>
            <a:r>
              <a:rPr lang="en-GB" sz="1400" dirty="0" err="1"/>
              <a:t>legend.position</a:t>
            </a:r>
            <a:r>
              <a:rPr lang="en-GB" sz="1400" dirty="0"/>
              <a:t> = "none")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7872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30" y="2321004"/>
            <a:ext cx="6096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630984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187890" y="0"/>
            <a:ext cx="1291851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# # Alpha-Diversity Statistics (Shannon)</a:t>
            </a:r>
          </a:p>
          <a:p>
            <a:endParaRPr lang="en-GB" sz="1400" dirty="0"/>
          </a:p>
          <a:p>
            <a:r>
              <a:rPr lang="en-GB" sz="1400" dirty="0" err="1"/>
              <a:t>wrkshp_Adiv</a:t>
            </a:r>
            <a:r>
              <a:rPr lang="en-GB" sz="1400" dirty="0"/>
              <a:t> &lt;- </a:t>
            </a:r>
            <a:r>
              <a:rPr lang="en-GB" sz="1400" dirty="0" err="1"/>
              <a:t>estimate_richness</a:t>
            </a:r>
            <a:r>
              <a:rPr lang="en-GB" sz="1400" dirty="0"/>
              <a:t>(</a:t>
            </a:r>
            <a:r>
              <a:rPr lang="en-GB" sz="1400" dirty="0" err="1"/>
              <a:t>phyobj_wrkshp</a:t>
            </a:r>
            <a:r>
              <a:rPr lang="en-GB" sz="1400" dirty="0"/>
              <a:t>, measures=c("Observed", "Chao1",  "Shannon", "</a:t>
            </a:r>
            <a:r>
              <a:rPr lang="en-GB" sz="1400" dirty="0" err="1"/>
              <a:t>InvSimpson</a:t>
            </a:r>
            <a:r>
              <a:rPr lang="en-GB" sz="1400" dirty="0"/>
              <a:t>"))</a:t>
            </a:r>
          </a:p>
          <a:p>
            <a:r>
              <a:rPr lang="en-GB" sz="1400" dirty="0"/>
              <a:t>summary(</a:t>
            </a:r>
            <a:r>
              <a:rPr lang="en-GB" sz="1400" dirty="0" err="1"/>
              <a:t>wrkshp_Adiv</a:t>
            </a:r>
            <a:r>
              <a:rPr lang="en-GB" sz="1400" dirty="0"/>
              <a:t>)</a:t>
            </a:r>
          </a:p>
          <a:p>
            <a:r>
              <a:rPr lang="en-GB" sz="1400" dirty="0"/>
              <a:t>head(</a:t>
            </a:r>
            <a:r>
              <a:rPr lang="en-GB" sz="1400" dirty="0" err="1"/>
              <a:t>wrkshp_Adiv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wrkshp_MetaData</a:t>
            </a:r>
            <a:r>
              <a:rPr lang="en-GB" sz="1400" dirty="0"/>
              <a:t> &lt;- meta(</a:t>
            </a:r>
            <a:r>
              <a:rPr lang="en-GB" sz="1400" dirty="0" err="1"/>
              <a:t>phyobj_wrkshp</a:t>
            </a:r>
            <a:r>
              <a:rPr lang="en-GB" sz="1400" dirty="0"/>
              <a:t>)</a:t>
            </a:r>
          </a:p>
          <a:p>
            <a:r>
              <a:rPr lang="en-GB" sz="1400" dirty="0"/>
              <a:t>head(</a:t>
            </a:r>
            <a:r>
              <a:rPr lang="en-GB" sz="1400" dirty="0" err="1"/>
              <a:t>wrkshp_MetaData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wrkshp_Adiv$SampleID</a:t>
            </a:r>
            <a:r>
              <a:rPr lang="en-GB" sz="1400" dirty="0"/>
              <a:t> &lt;- </a:t>
            </a:r>
            <a:r>
              <a:rPr lang="en-GB" sz="1400" dirty="0" err="1"/>
              <a:t>rownames</a:t>
            </a:r>
            <a:r>
              <a:rPr lang="en-GB" sz="1400" dirty="0"/>
              <a:t>(</a:t>
            </a:r>
            <a:r>
              <a:rPr lang="en-GB" sz="1400" dirty="0" err="1"/>
              <a:t>wrkshp_Adiv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wrkshp_Adiv_DF</a:t>
            </a:r>
            <a:r>
              <a:rPr lang="en-GB" sz="1400" dirty="0"/>
              <a:t> &lt;- </a:t>
            </a:r>
            <a:r>
              <a:rPr lang="en-GB" sz="1400" dirty="0" err="1"/>
              <a:t>full_join</a:t>
            </a:r>
            <a:r>
              <a:rPr lang="en-GB" sz="1400" dirty="0"/>
              <a:t>(</a:t>
            </a:r>
            <a:r>
              <a:rPr lang="en-GB" sz="1400" dirty="0" err="1"/>
              <a:t>wrkshp_MetaData</a:t>
            </a:r>
            <a:r>
              <a:rPr lang="en-GB" sz="1400" dirty="0"/>
              <a:t>, </a:t>
            </a:r>
            <a:r>
              <a:rPr lang="en-GB" sz="1400" dirty="0" err="1"/>
              <a:t>wrkshp_Adiv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#categorical</a:t>
            </a:r>
          </a:p>
          <a:p>
            <a:r>
              <a:rPr lang="en-GB" sz="1400" dirty="0" err="1"/>
              <a:t>aovShannon_Gender</a:t>
            </a:r>
            <a:r>
              <a:rPr lang="en-GB" sz="1400" dirty="0"/>
              <a:t>= </a:t>
            </a:r>
            <a:r>
              <a:rPr lang="en-GB" sz="1400" dirty="0" err="1"/>
              <a:t>aov</a:t>
            </a:r>
            <a:r>
              <a:rPr lang="en-GB" sz="1400" dirty="0"/>
              <a:t>(Shannon ~Gender, data=</a:t>
            </a:r>
            <a:r>
              <a:rPr lang="en-GB" sz="1400" dirty="0" err="1"/>
              <a:t>wrkshp_Adiv_DF</a:t>
            </a:r>
            <a:r>
              <a:rPr lang="en-GB" sz="1400" dirty="0"/>
              <a:t>)</a:t>
            </a:r>
          </a:p>
          <a:p>
            <a:r>
              <a:rPr lang="en-GB" sz="1400" dirty="0"/>
              <a:t>summary(</a:t>
            </a:r>
            <a:r>
              <a:rPr lang="en-GB" sz="1400" dirty="0" err="1"/>
              <a:t>aovShannon_Gender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#Continuous</a:t>
            </a:r>
          </a:p>
          <a:p>
            <a:r>
              <a:rPr lang="en-GB" sz="1400" dirty="0" err="1"/>
              <a:t>glmShannonCRPLevel</a:t>
            </a:r>
            <a:r>
              <a:rPr lang="en-GB" sz="1400" dirty="0"/>
              <a:t> =</a:t>
            </a:r>
            <a:r>
              <a:rPr lang="en-GB" sz="1400" dirty="0" err="1"/>
              <a:t>glm</a:t>
            </a:r>
            <a:r>
              <a:rPr lang="en-GB" sz="1400" dirty="0"/>
              <a:t>(Shannon ~Gender, data=</a:t>
            </a:r>
            <a:r>
              <a:rPr lang="en-GB" sz="1400" dirty="0" err="1"/>
              <a:t>wrkshp_Adiv_DF,family</a:t>
            </a:r>
            <a:r>
              <a:rPr lang="en-GB" sz="1400" dirty="0"/>
              <a:t>="</a:t>
            </a:r>
            <a:r>
              <a:rPr lang="en-GB" sz="1400" dirty="0" err="1"/>
              <a:t>quasipoisson</a:t>
            </a:r>
            <a:r>
              <a:rPr lang="en-GB" sz="1400" dirty="0"/>
              <a:t>")</a:t>
            </a:r>
          </a:p>
          <a:p>
            <a:r>
              <a:rPr lang="en-GB" sz="1400" dirty="0"/>
              <a:t>summary(</a:t>
            </a:r>
            <a:r>
              <a:rPr lang="en-GB" sz="1400" dirty="0" err="1"/>
              <a:t>glmShannonCRPLevel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499431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92629" y="2321004"/>
            <a:ext cx="87608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E" sz="6600" dirty="0"/>
              <a:t>BETA DIVERSITY</a:t>
            </a:r>
          </a:p>
        </p:txBody>
      </p:sp>
    </p:spTree>
    <p:extLst>
      <p:ext uri="{BB962C8B-B14F-4D97-AF65-F5344CB8AC3E}">
        <p14:creationId xmlns:p14="http://schemas.microsoft.com/office/powerpoint/2010/main" val="4048196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CC2FD-0004-3A42-A675-C6EB994A09B2}"/>
              </a:ext>
            </a:extLst>
          </p:cNvPr>
          <p:cNvSpPr txBox="1"/>
          <p:nvPr/>
        </p:nvSpPr>
        <p:spPr>
          <a:xfrm>
            <a:off x="212942" y="499768"/>
            <a:ext cx="1291851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##Beta diversity</a:t>
            </a:r>
          </a:p>
          <a:p>
            <a:endParaRPr lang="en-GB" sz="1400" dirty="0"/>
          </a:p>
          <a:p>
            <a:r>
              <a:rPr lang="en-GB" sz="1400" dirty="0" err="1"/>
              <a:t>phyobj_wrkshp_shift</a:t>
            </a:r>
            <a:r>
              <a:rPr lang="en-GB" sz="1400" dirty="0"/>
              <a:t> &lt;- microbiome::transform(</a:t>
            </a:r>
            <a:r>
              <a:rPr lang="en-GB" sz="1400" dirty="0" err="1"/>
              <a:t>phyobj_wrkshp</a:t>
            </a:r>
            <a:r>
              <a:rPr lang="en-GB" sz="1400" dirty="0"/>
              <a:t>, transform="shift", shift=1)</a:t>
            </a:r>
          </a:p>
          <a:p>
            <a:endParaRPr lang="en-GB" sz="1400" dirty="0"/>
          </a:p>
          <a:p>
            <a:r>
              <a:rPr lang="en-GB" sz="1400" dirty="0" err="1"/>
              <a:t>phylo_BrayDis</a:t>
            </a:r>
            <a:r>
              <a:rPr lang="en-GB" sz="1400" dirty="0"/>
              <a:t> &lt;- </a:t>
            </a:r>
            <a:r>
              <a:rPr lang="en-GB" sz="1400" dirty="0" err="1"/>
              <a:t>phyloseq</a:t>
            </a:r>
            <a:r>
              <a:rPr lang="en-GB" sz="1400" dirty="0"/>
              <a:t>::distance(</a:t>
            </a:r>
            <a:r>
              <a:rPr lang="en-GB" sz="1400" dirty="0" err="1"/>
              <a:t>phyobj_wrkshp_shift</a:t>
            </a:r>
            <a:r>
              <a:rPr lang="en-GB" sz="1400" dirty="0"/>
              <a:t>, "bray")</a:t>
            </a:r>
          </a:p>
          <a:p>
            <a:r>
              <a:rPr lang="en-GB" sz="1400" dirty="0" err="1"/>
              <a:t>wrkshp</a:t>
            </a:r>
            <a:r>
              <a:rPr lang="en-GB" sz="1400" dirty="0"/>
              <a:t>__</a:t>
            </a:r>
            <a:r>
              <a:rPr lang="en-GB" sz="1400" dirty="0" err="1"/>
              <a:t>MetaData</a:t>
            </a:r>
            <a:r>
              <a:rPr lang="en-GB" sz="1400" dirty="0"/>
              <a:t> &lt;- meta(</a:t>
            </a:r>
            <a:r>
              <a:rPr lang="en-GB" sz="1400" dirty="0" err="1"/>
              <a:t>phyobj_wrkshp_shift</a:t>
            </a:r>
            <a:r>
              <a:rPr lang="en-GB" sz="1400" dirty="0"/>
              <a:t>)</a:t>
            </a:r>
          </a:p>
          <a:p>
            <a:r>
              <a:rPr lang="en-GB" sz="1400" dirty="0" err="1"/>
              <a:t>adonis</a:t>
            </a:r>
            <a:r>
              <a:rPr lang="en-GB" sz="1400" dirty="0"/>
              <a:t>(</a:t>
            </a:r>
            <a:r>
              <a:rPr lang="en-GB" sz="1400" dirty="0" err="1"/>
              <a:t>phylo_BrayDis</a:t>
            </a:r>
            <a:r>
              <a:rPr lang="en-GB" sz="1400" dirty="0"/>
              <a:t> ~Gender, data=</a:t>
            </a:r>
            <a:r>
              <a:rPr lang="en-GB" sz="1400" dirty="0" err="1"/>
              <a:t>wrkshp</a:t>
            </a:r>
            <a:r>
              <a:rPr lang="en-GB" sz="1400" dirty="0"/>
              <a:t>__</a:t>
            </a:r>
            <a:r>
              <a:rPr lang="en-GB" sz="1400" dirty="0" err="1"/>
              <a:t>MetaData</a:t>
            </a:r>
            <a:r>
              <a:rPr lang="en-GB" sz="1400" dirty="0"/>
              <a:t>, permutations=999)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UCD_bray_PCoA</a:t>
            </a:r>
            <a:r>
              <a:rPr lang="en-GB" sz="1400" dirty="0"/>
              <a:t> &lt;- ordinate(</a:t>
            </a:r>
            <a:r>
              <a:rPr lang="en-GB" sz="1400" dirty="0" err="1"/>
              <a:t>phyobj_wrkshp_shift</a:t>
            </a:r>
            <a:r>
              <a:rPr lang="en-GB" sz="1400" dirty="0"/>
              <a:t>, method="</a:t>
            </a:r>
            <a:r>
              <a:rPr lang="en-GB" sz="1400" dirty="0" err="1"/>
              <a:t>PCoA</a:t>
            </a:r>
            <a:r>
              <a:rPr lang="en-GB" sz="1400" dirty="0"/>
              <a:t>", distance="bray")</a:t>
            </a:r>
          </a:p>
          <a:p>
            <a:endParaRPr lang="en-GB" sz="1400" dirty="0"/>
          </a:p>
          <a:p>
            <a:r>
              <a:rPr lang="en-GB" sz="1400" dirty="0" err="1"/>
              <a:t>plot_ordination</a:t>
            </a:r>
            <a:r>
              <a:rPr lang="en-GB" sz="1400" dirty="0"/>
              <a:t>(</a:t>
            </a:r>
            <a:r>
              <a:rPr lang="en-GB" sz="1400" dirty="0" err="1"/>
              <a:t>phyobj_wrkshp_shift</a:t>
            </a:r>
            <a:r>
              <a:rPr lang="en-GB" sz="1400" dirty="0"/>
              <a:t>, </a:t>
            </a:r>
            <a:r>
              <a:rPr lang="en-GB" sz="1400" dirty="0" err="1"/>
              <a:t>UCD_bray_PCoA</a:t>
            </a:r>
            <a:r>
              <a:rPr lang="en-GB" sz="1400" dirty="0"/>
              <a:t>, color="Gender")</a:t>
            </a:r>
          </a:p>
          <a:p>
            <a:endParaRPr lang="en-SE" sz="1400" dirty="0"/>
          </a:p>
          <a:p>
            <a:endParaRPr lang="en-GB" sz="1400" dirty="0"/>
          </a:p>
          <a:p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508209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 by hyeorty1 on emaze">
            <a:extLst>
              <a:ext uri="{FF2B5EF4-FFF2-40B4-BE49-F238E27FC236}">
                <a16:creationId xmlns:a16="http://schemas.microsoft.com/office/drawing/2014/main" id="{15E879E8-C692-5D42-AF4F-D9D7D2FC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932" y="0"/>
            <a:ext cx="2498194" cy="16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873839" y="1590016"/>
            <a:ext cx="11608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module load </a:t>
            </a:r>
            <a:r>
              <a:rPr lang="en-GB" dirty="0" err="1"/>
              <a:t>devtools</a:t>
            </a:r>
            <a:r>
              <a:rPr lang="en-GB" dirty="0"/>
              <a:t>/anaconda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defaults</a:t>
            </a:r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r>
              <a:rPr lang="en-GB" dirty="0" err="1"/>
              <a:t>conda</a:t>
            </a:r>
            <a:r>
              <a:rPr lang="en-GB" dirty="0"/>
              <a:t> create --name </a:t>
            </a:r>
            <a:r>
              <a:rPr lang="en-GB" dirty="0" err="1"/>
              <a:t>mpa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python=3.7 Metaphlan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mpa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B482-5DE3-C248-A8BE-FB081B5E9953}"/>
              </a:ext>
            </a:extLst>
          </p:cNvPr>
          <p:cNvSpPr txBox="1"/>
          <p:nvPr/>
        </p:nvSpPr>
        <p:spPr>
          <a:xfrm>
            <a:off x="139516" y="34142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3600" b="1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353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03AEE-54CC-4B4A-826E-218CD43073D7}"/>
              </a:ext>
            </a:extLst>
          </p:cNvPr>
          <p:cNvSpPr txBox="1"/>
          <p:nvPr/>
        </p:nvSpPr>
        <p:spPr>
          <a:xfrm>
            <a:off x="543405" y="1174188"/>
            <a:ext cx="51386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distribution of packages built for data science.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bunch of data science packages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all set to start working with data</a:t>
            </a:r>
          </a:p>
          <a:p>
            <a:endParaRPr lang="en-GB" dirty="0"/>
          </a:p>
          <a:p>
            <a:r>
              <a:rPr lang="en-GB" dirty="0"/>
              <a:t>Reduce future issues dealing with the various libraries you’ll be using</a:t>
            </a:r>
          </a:p>
          <a:p>
            <a:br>
              <a:rPr lang="en-GB" dirty="0"/>
            </a:br>
            <a:r>
              <a:rPr lang="en-GB" b="1" dirty="0" err="1"/>
              <a:t>conda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environments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Isolating projects that use different versions of Python and/or different version of packages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Install, uninstall, and update packages in our project environments.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6" name="Picture 2" descr="Using Miniconda encourages good environment management practices.">
            <a:extLst>
              <a:ext uri="{FF2B5EF4-FFF2-40B4-BE49-F238E27FC236}">
                <a16:creationId xmlns:a16="http://schemas.microsoft.com/office/drawing/2014/main" id="{80FB7FA4-85AB-8044-8369-1EB13828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64" y="543992"/>
            <a:ext cx="4157011" cy="27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AF8F-9F6F-3247-9CDD-5C00F342DFC5}"/>
              </a:ext>
            </a:extLst>
          </p:cNvPr>
          <p:cNvSpPr txBox="1"/>
          <p:nvPr/>
        </p:nvSpPr>
        <p:spPr>
          <a:xfrm>
            <a:off x="7183677" y="3321278"/>
            <a:ext cx="61001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800" dirty="0"/>
              <a:t>https://towardsdatascience.com/managing-project-specific-environments-with-conda-b8b50aa8be0e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D51958-C7D1-D340-856D-2DA399452352}"/>
              </a:ext>
            </a:extLst>
          </p:cNvPr>
          <p:cNvCxnSpPr/>
          <p:nvPr/>
        </p:nvCxnSpPr>
        <p:spPr>
          <a:xfrm>
            <a:off x="8492647" y="2192055"/>
            <a:ext cx="0" cy="27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3D47D-4960-7245-BADE-19BECB5907E2}"/>
              </a:ext>
            </a:extLst>
          </p:cNvPr>
          <p:cNvSpPr txBox="1"/>
          <p:nvPr/>
        </p:nvSpPr>
        <p:spPr>
          <a:xfrm>
            <a:off x="7393488" y="4986249"/>
            <a:ext cx="664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package</a:t>
            </a:r>
          </a:p>
          <a:p>
            <a:r>
              <a:rPr lang="en-GB" dirty="0"/>
              <a:t>Environment manager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B7024-61AD-194C-89D3-DA0EDA0346E6}"/>
              </a:ext>
            </a:extLst>
          </p:cNvPr>
          <p:cNvSpPr txBox="1"/>
          <p:nvPr/>
        </p:nvSpPr>
        <p:spPr>
          <a:xfrm>
            <a:off x="162839" y="328500"/>
            <a:ext cx="7020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CONDA - MINICONDA - ANACONDA</a:t>
            </a:r>
          </a:p>
        </p:txBody>
      </p:sp>
    </p:spTree>
    <p:extLst>
      <p:ext uri="{BB962C8B-B14F-4D97-AF65-F5344CB8AC3E}">
        <p14:creationId xmlns:p14="http://schemas.microsoft.com/office/powerpoint/2010/main" val="1987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67F8A-45AE-6645-8E17-3EB585383955}"/>
              </a:ext>
            </a:extLst>
          </p:cNvPr>
          <p:cNvSpPr txBox="1"/>
          <p:nvPr/>
        </p:nvSpPr>
        <p:spPr>
          <a:xfrm>
            <a:off x="281836" y="1418665"/>
            <a:ext cx="7709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4" pitchFamily="34" charset="0"/>
              </a:rPr>
              <a:t>L</a:t>
            </a:r>
            <a:r>
              <a:rPr lang="en-GB" b="0" i="0" dirty="0">
                <a:effectLst/>
                <a:latin typeface="Lato" panose="020F0502020204030204" pitchFamily="34" charset="0"/>
              </a:rPr>
              <a:t>ocations where packages are stored.</a:t>
            </a:r>
          </a:p>
          <a:p>
            <a:endParaRPr lang="en-GB" dirty="0">
              <a:latin typeface="Lato" panose="020F0502020204030204" pitchFamily="34" charset="0"/>
            </a:endParaRPr>
          </a:p>
          <a:p>
            <a:r>
              <a:rPr lang="en-GB" dirty="0"/>
              <a:t>They serve as the base for hosting and managing packages. </a:t>
            </a:r>
            <a:r>
              <a:rPr lang="en-GB" b="0" i="0" dirty="0">
                <a:effectLst/>
                <a:latin typeface="Lato" panose="020F0502020204030204" pitchFamily="34" charset="0"/>
              </a:rPr>
              <a:t> 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B4C02-36D7-9844-AC6A-182AB923D97E}"/>
              </a:ext>
            </a:extLst>
          </p:cNvPr>
          <p:cNvSpPr txBox="1"/>
          <p:nvPr/>
        </p:nvSpPr>
        <p:spPr>
          <a:xfrm>
            <a:off x="281836" y="71720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 err="1">
                <a:effectLst/>
                <a:latin typeface="Lato" panose="020F0502020204030204" pitchFamily="34" charset="0"/>
              </a:rPr>
              <a:t>Conda</a:t>
            </a:r>
            <a:r>
              <a:rPr lang="en-GB" b="1" i="0" u="sng" dirty="0">
                <a:effectLst/>
                <a:latin typeface="Lato" panose="020F0502020204030204" pitchFamily="34" charset="0"/>
              </a:rPr>
              <a:t> channels </a:t>
            </a:r>
            <a:endParaRPr lang="en-SE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B256E-E58F-8443-9DE5-31BE5520DF70}"/>
              </a:ext>
            </a:extLst>
          </p:cNvPr>
          <p:cNvSpPr txBox="1"/>
          <p:nvPr/>
        </p:nvSpPr>
        <p:spPr>
          <a:xfrm>
            <a:off x="281836" y="2633147"/>
            <a:ext cx="972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Different channels can have the same package, so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must handle these channel collisions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4596-F8DE-A640-8E50-66FF20458816}"/>
              </a:ext>
            </a:extLst>
          </p:cNvPr>
          <p:cNvSpPr txBox="1"/>
          <p:nvPr/>
        </p:nvSpPr>
        <p:spPr>
          <a:xfrm>
            <a:off x="281836" y="3108966"/>
            <a:ext cx="11073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Lato" panose="020F0502020204030203" pitchFamily="34" charset="0"/>
              </a:rPr>
              <a:t>By default, 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conda</a:t>
            </a:r>
            <a:r>
              <a:rPr lang="en-GB" b="0" i="0" dirty="0">
                <a:effectLst/>
                <a:latin typeface="Lato" panose="020F0502020204030203" pitchFamily="34" charset="0"/>
              </a:rPr>
              <a:t> prefers packages from a higher priority channel over any version from a lower priority channel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83128-E1AC-3549-9F84-497628D8A6A3}"/>
              </a:ext>
            </a:extLst>
          </p:cNvPr>
          <p:cNvSpPr txBox="1"/>
          <p:nvPr/>
        </p:nvSpPr>
        <p:spPr>
          <a:xfrm>
            <a:off x="281836" y="4706934"/>
            <a:ext cx="61001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effectLst/>
              </a:rPr>
              <a:t>conda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config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--add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effectLst/>
              </a:rPr>
              <a:t>channels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/>
              </a:rPr>
              <a:t>new_channel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D273D-6C91-E842-9770-1C8F4D9C6CDB}"/>
              </a:ext>
            </a:extLst>
          </p:cNvPr>
          <p:cNvSpPr txBox="1"/>
          <p:nvPr/>
        </p:nvSpPr>
        <p:spPr>
          <a:xfrm>
            <a:off x="2336105" y="5381572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</a:t>
            </a:r>
            <a:r>
              <a:rPr lang="en-GB" b="0" i="0" dirty="0">
                <a:effectLst/>
                <a:latin typeface="Lato" panose="020F0502020204030203" pitchFamily="34" charset="0"/>
              </a:rPr>
              <a:t>dds the channel "</a:t>
            </a:r>
            <a:r>
              <a:rPr lang="en-GB" b="0" i="0" dirty="0" err="1">
                <a:effectLst/>
                <a:latin typeface="Lato" panose="020F0502020204030203" pitchFamily="34" charset="0"/>
              </a:rPr>
              <a:t>new_channel</a:t>
            </a:r>
            <a:r>
              <a:rPr lang="en-GB" b="0" i="0" dirty="0">
                <a:effectLst/>
                <a:latin typeface="Lato" panose="020F0502020204030203" pitchFamily="34" charset="0"/>
              </a:rPr>
              <a:t>" to the top of the channel list, making it the highest priority</a:t>
            </a:r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0D4EB-E633-6C43-B010-26D4F9214B08}"/>
              </a:ext>
            </a:extLst>
          </p:cNvPr>
          <p:cNvSpPr txBox="1"/>
          <p:nvPr/>
        </p:nvSpPr>
        <p:spPr>
          <a:xfrm>
            <a:off x="7610606" y="6606239"/>
            <a:ext cx="4782855" cy="25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00" dirty="0"/>
              <a:t>https://conda.io/projects/conda/en/latest/user-guide/tasks/manage-channels.html</a:t>
            </a:r>
          </a:p>
        </p:txBody>
      </p:sp>
    </p:spTree>
    <p:extLst>
      <p:ext uri="{BB962C8B-B14F-4D97-AF65-F5344CB8AC3E}">
        <p14:creationId xmlns:p14="http://schemas.microsoft.com/office/powerpoint/2010/main" val="28878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5306</Words>
  <Application>Microsoft Macintosh PowerPoint</Application>
  <PresentationFormat>Widescreen</PresentationFormat>
  <Paragraphs>694</Paragraphs>
  <Slides>63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-apple-system</vt:lpstr>
      <vt:lpstr>arial</vt:lpstr>
      <vt:lpstr>arial</vt:lpstr>
      <vt:lpstr>Calibri</vt:lpstr>
      <vt:lpstr>Calibri Light</vt:lpstr>
      <vt:lpstr>Courier New</vt:lpstr>
      <vt:lpstr>Lato</vt:lpstr>
      <vt:lpstr>Myriad Pro</vt:lpstr>
      <vt:lpstr>Proxima Nova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ozlem altay</dc:creator>
  <cp:lastModifiedBy>ozlem altay</cp:lastModifiedBy>
  <cp:revision>14</cp:revision>
  <dcterms:created xsi:type="dcterms:W3CDTF">2021-10-20T19:19:23Z</dcterms:created>
  <dcterms:modified xsi:type="dcterms:W3CDTF">2021-10-24T21:25:48Z</dcterms:modified>
</cp:coreProperties>
</file>