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16"/>
  </p:notesMasterIdLst>
  <p:sldIdLst>
    <p:sldId id="256" r:id="rId2"/>
    <p:sldId id="257" r:id="rId3"/>
    <p:sldId id="265" r:id="rId4"/>
    <p:sldId id="259" r:id="rId5"/>
    <p:sldId id="262" r:id="rId6"/>
    <p:sldId id="261" r:id="rId7"/>
    <p:sldId id="260" r:id="rId8"/>
    <p:sldId id="266" r:id="rId9"/>
    <p:sldId id="264" r:id="rId10"/>
    <p:sldId id="267" r:id="rId11"/>
    <p:sldId id="268" r:id="rId12"/>
    <p:sldId id="263" r:id="rId13"/>
    <p:sldId id="269" r:id="rId14"/>
    <p:sldId id="25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6939"/>
  </p:normalViewPr>
  <p:slideViewPr>
    <p:cSldViewPr snapToGrid="0" snapToObjects="1">
      <p:cViewPr varScale="1">
        <p:scale>
          <a:sx n="110" d="100"/>
          <a:sy n="110" d="100"/>
        </p:scale>
        <p:origin x="11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0D7572-51E0-1B46-AA6D-2386D7AC807D}" type="datetimeFigureOut">
              <a:rPr lang="en-US" smtClean="0"/>
              <a:t>11/2/21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BA7F0-6485-024D-A423-51B1F234B293}" type="slidenum">
              <a:rPr lang="en-US" smtClean="0"/>
              <a:t>‹#›</a:t>
            </a:fld>
            <a:endParaRPr lang="en-US"/>
          </a:p>
        </p:txBody>
      </p:sp>
    </p:spTree>
    <p:extLst>
      <p:ext uri="{BB962C8B-B14F-4D97-AF65-F5344CB8AC3E}">
        <p14:creationId xmlns:p14="http://schemas.microsoft.com/office/powerpoint/2010/main" val="1544902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uswest.ensembl.org/info/data/ftp/index.html"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github.com/pachterlab/kallisto-transcriptome-indices/release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 https://</a:t>
            </a:r>
            <a:r>
              <a:rPr lang="en-US" dirty="0" err="1"/>
              <a:t>github.com</a:t>
            </a:r>
            <a:r>
              <a:rPr lang="en-US" dirty="0"/>
              <a:t>/</a:t>
            </a:r>
            <a:r>
              <a:rPr lang="en-US" dirty="0" err="1"/>
              <a:t>sysmedicine</a:t>
            </a:r>
            <a:r>
              <a:rPr lang="en-US" dirty="0"/>
              <a:t>/phd2020/tree/master/transcriptomics</a:t>
            </a:r>
          </a:p>
        </p:txBody>
      </p:sp>
      <p:sp>
        <p:nvSpPr>
          <p:cNvPr id="4" name="Slide Number Placeholder 3"/>
          <p:cNvSpPr>
            <a:spLocks noGrp="1"/>
          </p:cNvSpPr>
          <p:nvPr>
            <p:ph type="sldNum" sz="quarter" idx="5"/>
          </p:nvPr>
        </p:nvSpPr>
        <p:spPr/>
        <p:txBody>
          <a:bodyPr/>
          <a:lstStyle/>
          <a:p>
            <a:fld id="{BE8BA7F0-6485-024D-A423-51B1F234B293}" type="slidenum">
              <a:rPr lang="en-US" smtClean="0"/>
              <a:t>1</a:t>
            </a:fld>
            <a:endParaRPr lang="en-US"/>
          </a:p>
        </p:txBody>
      </p:sp>
    </p:spTree>
    <p:extLst>
      <p:ext uri="{BB962C8B-B14F-4D97-AF65-F5344CB8AC3E}">
        <p14:creationId xmlns:p14="http://schemas.microsoft.com/office/powerpoint/2010/main" val="3183631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8BA7F0-6485-024D-A423-51B1F234B293}" type="slidenum">
              <a:rPr lang="en-US" smtClean="0"/>
              <a:t>13</a:t>
            </a:fld>
            <a:endParaRPr lang="en-US"/>
          </a:p>
        </p:txBody>
      </p:sp>
    </p:spTree>
    <p:extLst>
      <p:ext uri="{BB962C8B-B14F-4D97-AF65-F5344CB8AC3E}">
        <p14:creationId xmlns:p14="http://schemas.microsoft.com/office/powerpoint/2010/main" val="39616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err="1">
                <a:solidFill>
                  <a:schemeClr val="tx1"/>
                </a:solidFill>
                <a:effectLst/>
                <a:latin typeface="+mn-lt"/>
                <a:ea typeface="+mn-ea"/>
                <a:cs typeface="+mn-cs"/>
              </a:rPr>
              <a:t>Ensembl</a:t>
            </a:r>
            <a:r>
              <a:rPr lang="en-GB" sz="1200" kern="1200" dirty="0">
                <a:solidFill>
                  <a:schemeClr val="tx1"/>
                </a:solidFill>
                <a:effectLst/>
                <a:latin typeface="+mn-lt"/>
                <a:ea typeface="+mn-ea"/>
                <a:cs typeface="+mn-cs"/>
              </a:rPr>
              <a:t> cDNA:	</a:t>
            </a:r>
            <a:r>
              <a:rPr lang="en-GB" sz="1200" kern="1200" dirty="0" err="1">
                <a:solidFill>
                  <a:schemeClr val="tx1"/>
                </a:solidFill>
                <a:effectLst/>
                <a:latin typeface="+mn-lt"/>
                <a:ea typeface="+mn-ea"/>
                <a:cs typeface="+mn-cs"/>
              </a:rPr>
              <a:t>wget</a:t>
            </a:r>
            <a:r>
              <a:rPr lang="en-GB" sz="1200" kern="1200" dirty="0">
                <a:solidFill>
                  <a:schemeClr val="tx1"/>
                </a:solidFill>
                <a:effectLst/>
                <a:latin typeface="+mn-lt"/>
                <a:ea typeface="+mn-ea"/>
                <a:cs typeface="+mn-cs"/>
              </a:rPr>
              <a:t> http://</a:t>
            </a:r>
            <a:r>
              <a:rPr lang="en-GB" sz="1200" kern="1200" dirty="0" err="1">
                <a:solidFill>
                  <a:schemeClr val="tx1"/>
                </a:solidFill>
                <a:effectLst/>
                <a:latin typeface="+mn-lt"/>
                <a:ea typeface="+mn-ea"/>
                <a:cs typeface="+mn-cs"/>
              </a:rPr>
              <a:t>ftp.ensembl.org</a:t>
            </a:r>
            <a:r>
              <a:rPr lang="en-GB" sz="1200" kern="1200" dirty="0">
                <a:solidFill>
                  <a:schemeClr val="tx1"/>
                </a:solidFill>
                <a:effectLst/>
                <a:latin typeface="+mn-lt"/>
                <a:ea typeface="+mn-ea"/>
                <a:cs typeface="+mn-cs"/>
              </a:rPr>
              <a:t>/pub/release-104/</a:t>
            </a:r>
            <a:r>
              <a:rPr lang="en-GB" sz="1200" kern="1200" dirty="0" err="1">
                <a:solidFill>
                  <a:schemeClr val="tx1"/>
                </a:solidFill>
                <a:effectLst/>
                <a:latin typeface="+mn-lt"/>
                <a:ea typeface="+mn-ea"/>
                <a:cs typeface="+mn-cs"/>
              </a:rPr>
              <a:t>fasta</a:t>
            </a:r>
            <a:r>
              <a:rPr lang="en-GB" sz="1200" kern="1200" dirty="0">
                <a:solidFill>
                  <a:schemeClr val="tx1"/>
                </a:solidFill>
                <a:effectLst/>
                <a:latin typeface="+mn-lt"/>
                <a:ea typeface="+mn-ea"/>
                <a:cs typeface="+mn-cs"/>
              </a:rPr>
              <a:t>/</a:t>
            </a:r>
            <a:r>
              <a:rPr lang="en-GB" sz="1200" kern="1200" dirty="0" err="1">
                <a:solidFill>
                  <a:schemeClr val="tx1"/>
                </a:solidFill>
                <a:effectLst/>
                <a:latin typeface="+mn-lt"/>
                <a:ea typeface="+mn-ea"/>
                <a:cs typeface="+mn-cs"/>
              </a:rPr>
              <a:t>homo_sapiens</a:t>
            </a:r>
            <a:r>
              <a:rPr lang="en-GB" sz="1200" kern="1200" dirty="0">
                <a:solidFill>
                  <a:schemeClr val="tx1"/>
                </a:solidFill>
                <a:effectLst/>
                <a:latin typeface="+mn-lt"/>
                <a:ea typeface="+mn-ea"/>
                <a:cs typeface="+mn-cs"/>
              </a:rPr>
              <a:t>/</a:t>
            </a:r>
            <a:r>
              <a:rPr lang="en-GB" sz="1200" kern="1200" dirty="0" err="1">
                <a:solidFill>
                  <a:schemeClr val="tx1"/>
                </a:solidFill>
                <a:effectLst/>
                <a:latin typeface="+mn-lt"/>
                <a:ea typeface="+mn-ea"/>
                <a:cs typeface="+mn-cs"/>
              </a:rPr>
              <a:t>dna</a:t>
            </a:r>
            <a:r>
              <a:rPr lang="en-GB" sz="1200" kern="1200" dirty="0">
                <a:solidFill>
                  <a:schemeClr val="tx1"/>
                </a:solidFill>
                <a:effectLst/>
                <a:latin typeface="+mn-lt"/>
                <a:ea typeface="+mn-ea"/>
                <a:cs typeface="+mn-cs"/>
              </a:rPr>
              <a:t>/Homo_sapiens.GRCh38.dna.primary_assembly.fa.gz</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err="1">
                <a:solidFill>
                  <a:schemeClr val="tx1"/>
                </a:solidFill>
                <a:effectLst/>
                <a:latin typeface="+mn-lt"/>
                <a:ea typeface="+mn-ea"/>
                <a:cs typeface="+mn-cs"/>
              </a:rPr>
              <a:t>Ensembl</a:t>
            </a:r>
            <a:r>
              <a:rPr lang="en-GB" sz="1200" kern="1200" dirty="0">
                <a:solidFill>
                  <a:schemeClr val="tx1"/>
                </a:solidFill>
                <a:effectLst/>
                <a:latin typeface="+mn-lt"/>
                <a:ea typeface="+mn-ea"/>
                <a:cs typeface="+mn-cs"/>
              </a:rPr>
              <a:t> Index:	</a:t>
            </a:r>
            <a:r>
              <a:rPr lang="en-GB" sz="1200" kern="1200" dirty="0" err="1">
                <a:solidFill>
                  <a:schemeClr val="tx1"/>
                </a:solidFill>
                <a:effectLst/>
                <a:latin typeface="+mn-lt"/>
                <a:ea typeface="+mn-ea"/>
                <a:cs typeface="+mn-cs"/>
              </a:rPr>
              <a:t>wget</a:t>
            </a:r>
            <a:r>
              <a:rPr lang="en-GB" sz="1200" kern="1200" dirty="0">
                <a:solidFill>
                  <a:schemeClr val="tx1"/>
                </a:solidFill>
                <a:effectLst/>
                <a:latin typeface="+mn-lt"/>
                <a:ea typeface="+mn-ea"/>
                <a:cs typeface="+mn-cs"/>
              </a:rPr>
              <a:t> https://</a:t>
            </a:r>
            <a:r>
              <a:rPr lang="en-GB" sz="1200" kern="1200" dirty="0" err="1">
                <a:solidFill>
                  <a:schemeClr val="tx1"/>
                </a:solidFill>
                <a:effectLst/>
                <a:latin typeface="+mn-lt"/>
                <a:ea typeface="+mn-ea"/>
                <a:cs typeface="+mn-cs"/>
              </a:rPr>
              <a:t>github.com</a:t>
            </a:r>
            <a:r>
              <a:rPr lang="en-GB" sz="1200" kern="1200" dirty="0">
                <a:solidFill>
                  <a:schemeClr val="tx1"/>
                </a:solidFill>
                <a:effectLst/>
                <a:latin typeface="+mn-lt"/>
                <a:ea typeface="+mn-ea"/>
                <a:cs typeface="+mn-cs"/>
              </a:rPr>
              <a:t>/</a:t>
            </a:r>
            <a:r>
              <a:rPr lang="en-GB" sz="1200" kern="1200" dirty="0" err="1">
                <a:solidFill>
                  <a:schemeClr val="tx1"/>
                </a:solidFill>
                <a:effectLst/>
                <a:latin typeface="+mn-lt"/>
                <a:ea typeface="+mn-ea"/>
                <a:cs typeface="+mn-cs"/>
              </a:rPr>
              <a:t>pachterlab</a:t>
            </a:r>
            <a:r>
              <a:rPr lang="en-GB" sz="1200" kern="1200" dirty="0">
                <a:solidFill>
                  <a:schemeClr val="tx1"/>
                </a:solidFill>
                <a:effectLst/>
                <a:latin typeface="+mn-lt"/>
                <a:ea typeface="+mn-ea"/>
                <a:cs typeface="+mn-cs"/>
              </a:rPr>
              <a:t>/</a:t>
            </a:r>
            <a:r>
              <a:rPr lang="en-GB" sz="1200" kern="1200" dirty="0" err="1">
                <a:solidFill>
                  <a:schemeClr val="tx1"/>
                </a:solidFill>
                <a:effectLst/>
                <a:latin typeface="+mn-lt"/>
                <a:ea typeface="+mn-ea"/>
                <a:cs typeface="+mn-cs"/>
              </a:rPr>
              <a:t>kallisto</a:t>
            </a:r>
            <a:r>
              <a:rPr lang="en-GB" sz="1200" kern="1200" dirty="0">
                <a:solidFill>
                  <a:schemeClr val="tx1"/>
                </a:solidFill>
                <a:effectLst/>
                <a:latin typeface="+mn-lt"/>
                <a:ea typeface="+mn-ea"/>
                <a:cs typeface="+mn-cs"/>
              </a:rPr>
              <a:t>-transcriptome-indices/releases/download/ensembl-96/</a:t>
            </a:r>
            <a:r>
              <a:rPr lang="en-GB" sz="1200" kern="1200" dirty="0" err="1">
                <a:solidFill>
                  <a:schemeClr val="tx1"/>
                </a:solidFill>
                <a:effectLst/>
                <a:latin typeface="+mn-lt"/>
                <a:ea typeface="+mn-ea"/>
                <a:cs typeface="+mn-cs"/>
              </a:rPr>
              <a:t>homo_sapiens.tar.gz</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E8BA7F0-6485-024D-A423-51B1F234B293}" type="slidenum">
              <a:rPr lang="en-US" smtClean="0"/>
              <a:t>14</a:t>
            </a:fld>
            <a:endParaRPr lang="en-US"/>
          </a:p>
        </p:txBody>
      </p:sp>
    </p:spTree>
    <p:extLst>
      <p:ext uri="{BB962C8B-B14F-4D97-AF65-F5344CB8AC3E}">
        <p14:creationId xmlns:p14="http://schemas.microsoft.com/office/powerpoint/2010/main" val="2661671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sz="1200" dirty="0"/>
              <a:t>To check storage space on </a:t>
            </a:r>
            <a:r>
              <a:rPr lang="en-GB" sz="1200" dirty="0" err="1"/>
              <a:t>Slurm</a:t>
            </a:r>
            <a:r>
              <a:rPr lang="en-GB" sz="1200" dirty="0"/>
              <a:t>:</a:t>
            </a:r>
          </a:p>
          <a:p>
            <a:pPr marL="457200" indent="-457200">
              <a:buFont typeface="+mj-lt"/>
              <a:buAutoNum type="arabicPeriod"/>
            </a:pPr>
            <a:r>
              <a:rPr lang="en-GB" sz="1200" dirty="0"/>
              <a:t>module load utilities/</a:t>
            </a:r>
            <a:r>
              <a:rPr lang="en-GB" sz="1200" dirty="0" err="1"/>
              <a:t>rosalind</a:t>
            </a:r>
            <a:r>
              <a:rPr lang="en-GB" sz="1200" dirty="0"/>
              <a:t>-fs-quota</a:t>
            </a:r>
          </a:p>
          <a:p>
            <a:pPr marL="457200" indent="-457200">
              <a:buFont typeface="+mj-lt"/>
              <a:buAutoNum type="arabicPeriod"/>
            </a:pPr>
            <a:r>
              <a:rPr lang="en-GB" sz="1200" dirty="0" err="1"/>
              <a:t>ros</a:t>
            </a:r>
            <a:r>
              <a:rPr lang="en-GB" sz="1200" dirty="0"/>
              <a:t>-fs-quota</a:t>
            </a:r>
          </a:p>
          <a:p>
            <a:pPr marL="0" indent="0">
              <a:buFont typeface="+mj-lt"/>
              <a:buNone/>
            </a:pPr>
            <a:endParaRPr lang="en-GB" sz="1200" dirty="0"/>
          </a:p>
          <a:p>
            <a:pPr marL="0" indent="0">
              <a:buFont typeface="+mj-lt"/>
              <a:buNone/>
            </a:pPr>
            <a:r>
              <a:rPr lang="en-GB" sz="1200" dirty="0"/>
              <a:t>Move to a partition with enough space</a:t>
            </a:r>
          </a:p>
          <a:p>
            <a:pPr marL="0" indent="0">
              <a:buFont typeface="+mj-lt"/>
              <a:buNone/>
            </a:pPr>
            <a:r>
              <a:rPr lang="en-GB" sz="1200" dirty="0"/>
              <a:t>Set download location configuration to working directory:</a:t>
            </a:r>
          </a:p>
          <a:p>
            <a:pPr marL="228600" indent="-228600">
              <a:buFont typeface="+mj-lt"/>
              <a:buAutoNum type="arabicPeriod"/>
            </a:pPr>
            <a:r>
              <a:rPr lang="en-GB" sz="1200" dirty="0" err="1"/>
              <a:t>vdb</a:t>
            </a:r>
            <a:r>
              <a:rPr lang="en-GB" sz="1200" dirty="0"/>
              <a:t>-config --prefetch-to-</a:t>
            </a:r>
            <a:r>
              <a:rPr lang="en-GB" sz="1200" dirty="0" err="1"/>
              <a:t>cwd</a:t>
            </a:r>
            <a:endParaRPr lang="en-GB" sz="1200" dirty="0"/>
          </a:p>
          <a:p>
            <a:pPr marL="228600" indent="-228600">
              <a:buFont typeface="+mj-lt"/>
              <a:buAutoNum type="arabicPeriod"/>
            </a:pPr>
            <a:endParaRPr lang="en-GB" sz="1200" dirty="0"/>
          </a:p>
          <a:p>
            <a:pPr marL="0" indent="0">
              <a:buFont typeface="+mj-lt"/>
              <a:buNone/>
            </a:pPr>
            <a:r>
              <a:rPr lang="en-GB" sz="1200" dirty="0"/>
              <a:t>To reset </a:t>
            </a:r>
            <a:r>
              <a:rPr lang="en-GB" sz="1200" dirty="0" err="1"/>
              <a:t>vdb</a:t>
            </a:r>
            <a:r>
              <a:rPr lang="en-GB" sz="1200" dirty="0"/>
              <a:t>-config configurations:</a:t>
            </a:r>
          </a:p>
          <a:p>
            <a:pPr marL="228600" indent="-228600">
              <a:buFont typeface="+mj-lt"/>
              <a:buAutoNum type="arabicPeriod"/>
            </a:pPr>
            <a:r>
              <a:rPr lang="en-GB" sz="1200" dirty="0" err="1"/>
              <a:t>vdb</a:t>
            </a:r>
            <a:r>
              <a:rPr lang="en-GB" sz="1200" dirty="0"/>
              <a:t>-config –restore-defaults</a:t>
            </a:r>
          </a:p>
          <a:p>
            <a:endParaRPr lang="en-US" dirty="0"/>
          </a:p>
        </p:txBody>
      </p:sp>
      <p:sp>
        <p:nvSpPr>
          <p:cNvPr id="4" name="Slide Number Placeholder 3"/>
          <p:cNvSpPr>
            <a:spLocks noGrp="1"/>
          </p:cNvSpPr>
          <p:nvPr>
            <p:ph type="sldNum" sz="quarter" idx="5"/>
          </p:nvPr>
        </p:nvSpPr>
        <p:spPr/>
        <p:txBody>
          <a:bodyPr/>
          <a:lstStyle/>
          <a:p>
            <a:fld id="{BE8BA7F0-6485-024D-A423-51B1F234B293}" type="slidenum">
              <a:rPr lang="en-US" smtClean="0"/>
              <a:t>2</a:t>
            </a:fld>
            <a:endParaRPr lang="en-US"/>
          </a:p>
        </p:txBody>
      </p:sp>
    </p:spTree>
    <p:extLst>
      <p:ext uri="{BB962C8B-B14F-4D97-AF65-F5344CB8AC3E}">
        <p14:creationId xmlns:p14="http://schemas.microsoft.com/office/powerpoint/2010/main" val="3216608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t>
            </a:r>
            <a:r>
              <a:rPr lang="en-GB" dirty="0" err="1"/>
              <a:t>Fasta</a:t>
            </a:r>
            <a:r>
              <a:rPr lang="en-GB" dirty="0"/>
              <a:t> file supplied can be either in plaintext or </a:t>
            </a:r>
            <a:r>
              <a:rPr lang="en-GB" dirty="0" err="1"/>
              <a:t>gzipped</a:t>
            </a:r>
            <a:r>
              <a:rPr lang="en-GB" dirty="0"/>
              <a:t> format. Prebuilt indices constructed from </a:t>
            </a:r>
            <a:r>
              <a:rPr lang="en-GB" dirty="0">
                <a:hlinkClick r:id="rId3"/>
              </a:rPr>
              <a:t>Ensembl reference transcriptomes</a:t>
            </a:r>
            <a:r>
              <a:rPr lang="en-GB" dirty="0"/>
              <a:t> can be download from the </a:t>
            </a:r>
            <a:r>
              <a:rPr lang="en-GB" dirty="0">
                <a:hlinkClick r:id="rId4"/>
              </a:rPr>
              <a:t>kallisto transcriptome indices</a:t>
            </a:r>
            <a:r>
              <a:rPr lang="en-GB" dirty="0"/>
              <a:t> site.</a:t>
            </a:r>
            <a:endParaRPr lang="en-US" sz="1000" dirty="0"/>
          </a:p>
          <a:p>
            <a:endParaRPr lang="en-US" dirty="0"/>
          </a:p>
        </p:txBody>
      </p:sp>
      <p:sp>
        <p:nvSpPr>
          <p:cNvPr id="4" name="Slide Number Placeholder 3"/>
          <p:cNvSpPr>
            <a:spLocks noGrp="1"/>
          </p:cNvSpPr>
          <p:nvPr>
            <p:ph type="sldNum" sz="quarter" idx="5"/>
          </p:nvPr>
        </p:nvSpPr>
        <p:spPr/>
        <p:txBody>
          <a:bodyPr/>
          <a:lstStyle/>
          <a:p>
            <a:fld id="{BE8BA7F0-6485-024D-A423-51B1F234B293}" type="slidenum">
              <a:rPr lang="en-US" smtClean="0"/>
              <a:t>3</a:t>
            </a:fld>
            <a:endParaRPr lang="en-US"/>
          </a:p>
        </p:txBody>
      </p:sp>
    </p:spTree>
    <p:extLst>
      <p:ext uri="{BB962C8B-B14F-4D97-AF65-F5344CB8AC3E}">
        <p14:creationId xmlns:p14="http://schemas.microsoft.com/office/powerpoint/2010/main" val="1492009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see SOFT file (and metadata): https://</a:t>
            </a:r>
            <a:r>
              <a:rPr lang="en-US" dirty="0" err="1"/>
              <a:t>www.ncbi.nlm.nih.gov</a:t>
            </a:r>
            <a:r>
              <a:rPr lang="en-US" dirty="0"/>
              <a:t>/geo/tools/</a:t>
            </a:r>
            <a:r>
              <a:rPr lang="en-US" dirty="0" err="1"/>
              <a:t>geometa.cgi?acc</a:t>
            </a:r>
            <a:r>
              <a:rPr lang="en-US" dirty="0"/>
              <a:t>=GSM5621175&amp;scope=</a:t>
            </a:r>
            <a:r>
              <a:rPr lang="en-US" dirty="0" err="1"/>
              <a:t>full&amp;mode</a:t>
            </a:r>
            <a:r>
              <a:rPr lang="en-US" dirty="0"/>
              <a:t>=soft</a:t>
            </a:r>
          </a:p>
        </p:txBody>
      </p:sp>
      <p:sp>
        <p:nvSpPr>
          <p:cNvPr id="4" name="Slide Number Placeholder 3"/>
          <p:cNvSpPr>
            <a:spLocks noGrp="1"/>
          </p:cNvSpPr>
          <p:nvPr>
            <p:ph type="sldNum" sz="quarter" idx="5"/>
          </p:nvPr>
        </p:nvSpPr>
        <p:spPr/>
        <p:txBody>
          <a:bodyPr/>
          <a:lstStyle/>
          <a:p>
            <a:fld id="{BE8BA7F0-6485-024D-A423-51B1F234B293}" type="slidenum">
              <a:rPr lang="en-US" smtClean="0"/>
              <a:t>5</a:t>
            </a:fld>
            <a:endParaRPr lang="en-US"/>
          </a:p>
        </p:txBody>
      </p:sp>
    </p:spTree>
    <p:extLst>
      <p:ext uri="{BB962C8B-B14F-4D97-AF65-F5344CB8AC3E}">
        <p14:creationId xmlns:p14="http://schemas.microsoft.com/office/powerpoint/2010/main" val="3875035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working one just one sample for this tutorial due to time restrictions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Samples: </a:t>
            </a:r>
            <a:r>
              <a:rPr lang="en-GB" dirty="0"/>
              <a:t>SRR16290086, SRR16290086, SRR16290085, SRR16290084, SRR16290083, SRR16290082, SRR16290081, SRR16290080, SRR16290079, SRR16290078, SRR16290077, SRR16290077, SRR16290076</a:t>
            </a:r>
            <a:endParaRPr lang="en-US" dirty="0"/>
          </a:p>
        </p:txBody>
      </p:sp>
      <p:sp>
        <p:nvSpPr>
          <p:cNvPr id="4" name="Slide Number Placeholder 3"/>
          <p:cNvSpPr>
            <a:spLocks noGrp="1"/>
          </p:cNvSpPr>
          <p:nvPr>
            <p:ph type="sldNum" sz="quarter" idx="5"/>
          </p:nvPr>
        </p:nvSpPr>
        <p:spPr/>
        <p:txBody>
          <a:bodyPr/>
          <a:lstStyle/>
          <a:p>
            <a:fld id="{BE8BA7F0-6485-024D-A423-51B1F234B293}" type="slidenum">
              <a:rPr lang="en-US" smtClean="0"/>
              <a:t>7</a:t>
            </a:fld>
            <a:endParaRPr lang="en-US"/>
          </a:p>
        </p:txBody>
      </p:sp>
    </p:spTree>
    <p:extLst>
      <p:ext uri="{BB962C8B-B14F-4D97-AF65-F5344CB8AC3E}">
        <p14:creationId xmlns:p14="http://schemas.microsoft.com/office/powerpoint/2010/main" val="3351435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working one just one sample for this tutorial due to time restrictions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Samples: </a:t>
            </a:r>
            <a:r>
              <a:rPr lang="en-GB" dirty="0"/>
              <a:t>SRR16290086, SRR16290086, SRR16290085, SRR16290084, SRR16290083, SRR16290082, SRR16290081, SRR16290080, SRR16290079, SRR16290078, SRR16290077, SRR16290077, SRR16290076</a:t>
            </a:r>
            <a:endParaRPr lang="en-US" dirty="0"/>
          </a:p>
        </p:txBody>
      </p:sp>
      <p:sp>
        <p:nvSpPr>
          <p:cNvPr id="4" name="Slide Number Placeholder 3"/>
          <p:cNvSpPr>
            <a:spLocks noGrp="1"/>
          </p:cNvSpPr>
          <p:nvPr>
            <p:ph type="sldNum" sz="quarter" idx="5"/>
          </p:nvPr>
        </p:nvSpPr>
        <p:spPr/>
        <p:txBody>
          <a:bodyPr/>
          <a:lstStyle/>
          <a:p>
            <a:fld id="{BE8BA7F0-6485-024D-A423-51B1F234B293}" type="slidenum">
              <a:rPr lang="en-US" smtClean="0"/>
              <a:t>8</a:t>
            </a:fld>
            <a:endParaRPr lang="en-US"/>
          </a:p>
        </p:txBody>
      </p:sp>
    </p:spTree>
    <p:extLst>
      <p:ext uri="{BB962C8B-B14F-4D97-AF65-F5344CB8AC3E}">
        <p14:creationId xmlns:p14="http://schemas.microsoft.com/office/powerpoint/2010/main" val="2572988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use w3m package to visualize reports in HTML for the text-based, most basic information.</a:t>
            </a:r>
          </a:p>
          <a:p>
            <a:r>
              <a:rPr lang="en-GB" sz="1200" b="0" i="0" kern="1200" dirty="0">
                <a:solidFill>
                  <a:schemeClr val="tx1"/>
                </a:solidFill>
                <a:effectLst/>
                <a:latin typeface="+mn-lt"/>
                <a:ea typeface="+mn-ea"/>
                <a:cs typeface="+mn-cs"/>
              </a:rPr>
              <a:t>To install: 	</a:t>
            </a:r>
            <a:r>
              <a:rPr lang="en-GB" sz="1200" b="0" i="0" kern="1200" dirty="0" err="1">
                <a:solidFill>
                  <a:schemeClr val="tx1"/>
                </a:solidFill>
                <a:effectLst/>
                <a:latin typeface="+mn-lt"/>
                <a:ea typeface="+mn-ea"/>
                <a:cs typeface="+mn-cs"/>
              </a:rPr>
              <a:t>conda</a:t>
            </a:r>
            <a:r>
              <a:rPr lang="en-GB" sz="1200" b="0" i="0" kern="1200" dirty="0">
                <a:solidFill>
                  <a:schemeClr val="tx1"/>
                </a:solidFill>
                <a:effectLst/>
                <a:latin typeface="+mn-lt"/>
                <a:ea typeface="+mn-ea"/>
                <a:cs typeface="+mn-cs"/>
              </a:rPr>
              <a:t> install -c </a:t>
            </a:r>
            <a:r>
              <a:rPr lang="en-GB" sz="1200" b="0" i="0" kern="1200" dirty="0" err="1">
                <a:solidFill>
                  <a:schemeClr val="tx1"/>
                </a:solidFill>
                <a:effectLst/>
                <a:latin typeface="+mn-lt"/>
                <a:ea typeface="+mn-ea"/>
                <a:cs typeface="+mn-cs"/>
              </a:rPr>
              <a:t>conda</a:t>
            </a:r>
            <a:r>
              <a:rPr lang="en-GB" sz="1200" b="0" i="0" kern="1200" dirty="0">
                <a:solidFill>
                  <a:schemeClr val="tx1"/>
                </a:solidFill>
                <a:effectLst/>
                <a:latin typeface="+mn-lt"/>
                <a:ea typeface="+mn-ea"/>
                <a:cs typeface="+mn-cs"/>
              </a:rPr>
              <a:t>-forge w3m</a:t>
            </a:r>
          </a:p>
          <a:p>
            <a:r>
              <a:rPr lang="en-GB" sz="1200" b="0" i="0" kern="1200" dirty="0">
                <a:solidFill>
                  <a:schemeClr val="tx1"/>
                </a:solidFill>
                <a:effectLst/>
                <a:latin typeface="+mn-lt"/>
                <a:ea typeface="+mn-ea"/>
                <a:cs typeface="+mn-cs"/>
              </a:rPr>
              <a:t>To use:	w3m—dump </a:t>
            </a:r>
            <a:r>
              <a:rPr lang="en-GB" sz="1200" b="0" i="0" kern="1200" dirty="0" err="1">
                <a:solidFill>
                  <a:schemeClr val="tx1"/>
                </a:solidFill>
                <a:effectLst/>
                <a:latin typeface="+mn-lt"/>
                <a:ea typeface="+mn-ea"/>
                <a:cs typeface="+mn-cs"/>
              </a:rPr>
              <a:t>fastq_report.html</a:t>
            </a:r>
            <a:endParaRPr lang="en-US" dirty="0"/>
          </a:p>
        </p:txBody>
      </p:sp>
      <p:sp>
        <p:nvSpPr>
          <p:cNvPr id="4" name="Slide Number Placeholder 3"/>
          <p:cNvSpPr>
            <a:spLocks noGrp="1"/>
          </p:cNvSpPr>
          <p:nvPr>
            <p:ph type="sldNum" sz="quarter" idx="5"/>
          </p:nvPr>
        </p:nvSpPr>
        <p:spPr/>
        <p:txBody>
          <a:bodyPr/>
          <a:lstStyle/>
          <a:p>
            <a:fld id="{BE8BA7F0-6485-024D-A423-51B1F234B293}" type="slidenum">
              <a:rPr lang="en-US" smtClean="0"/>
              <a:t>9</a:t>
            </a:fld>
            <a:endParaRPr lang="en-US"/>
          </a:p>
        </p:txBody>
      </p:sp>
    </p:spTree>
    <p:extLst>
      <p:ext uri="{BB962C8B-B14F-4D97-AF65-F5344CB8AC3E}">
        <p14:creationId xmlns:p14="http://schemas.microsoft.com/office/powerpoint/2010/main" val="521979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For known/specific adapters, the command is: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cutadapt</a:t>
            </a:r>
            <a:r>
              <a:rPr lang="en-GB" dirty="0"/>
              <a:t> -a ADAPTER_FWD -A ADAPTER_REV -o out.1.fastq -p out.2.fastq reads.1.fastq reads.2.fastq</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US" dirty="0"/>
          </a:p>
        </p:txBody>
      </p:sp>
      <p:sp>
        <p:nvSpPr>
          <p:cNvPr id="4" name="Slide Number Placeholder 3"/>
          <p:cNvSpPr>
            <a:spLocks noGrp="1"/>
          </p:cNvSpPr>
          <p:nvPr>
            <p:ph type="sldNum" sz="quarter" idx="5"/>
          </p:nvPr>
        </p:nvSpPr>
        <p:spPr/>
        <p:txBody>
          <a:bodyPr/>
          <a:lstStyle/>
          <a:p>
            <a:fld id="{BE8BA7F0-6485-024D-A423-51B1F234B293}" type="slidenum">
              <a:rPr lang="en-US" smtClean="0"/>
              <a:t>11</a:t>
            </a:fld>
            <a:endParaRPr lang="en-US"/>
          </a:p>
        </p:txBody>
      </p:sp>
    </p:spTree>
    <p:extLst>
      <p:ext uri="{BB962C8B-B14F-4D97-AF65-F5344CB8AC3E}">
        <p14:creationId xmlns:p14="http://schemas.microsoft.com/office/powerpoint/2010/main" val="1214405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kallisto</a:t>
            </a:r>
            <a:r>
              <a:rPr lang="en-GB" sz="1200" kern="1200" dirty="0">
                <a:solidFill>
                  <a:schemeClr val="tx1"/>
                </a:solidFill>
                <a:effectLst/>
                <a:latin typeface="+mn-lt"/>
                <a:ea typeface="+mn-ea"/>
                <a:cs typeface="+mn-cs"/>
              </a:rPr>
              <a:t> index -</a:t>
            </a:r>
            <a:r>
              <a:rPr lang="en-GB" sz="1200" kern="1200" dirty="0" err="1">
                <a:solidFill>
                  <a:schemeClr val="tx1"/>
                </a:solidFill>
                <a:effectLst/>
                <a:latin typeface="+mn-lt"/>
                <a:ea typeface="+mn-ea"/>
                <a:cs typeface="+mn-cs"/>
              </a:rPr>
              <a:t>i</a:t>
            </a:r>
            <a:r>
              <a:rPr lang="en-GB" sz="1200" kern="1200" dirty="0">
                <a:solidFill>
                  <a:schemeClr val="tx1"/>
                </a:solidFill>
                <a:effectLst/>
                <a:latin typeface="+mn-lt"/>
                <a:ea typeface="+mn-ea"/>
                <a:cs typeface="+mn-cs"/>
              </a:rPr>
              <a:t> Homo_sapiens.GRCh38.cdna.all.idx --make-unique Homo_sapiens.GRCh38.cdna.all.fa.gz</a:t>
            </a:r>
          </a:p>
          <a:p>
            <a:endParaRPr lang="en-US" dirty="0"/>
          </a:p>
        </p:txBody>
      </p:sp>
      <p:sp>
        <p:nvSpPr>
          <p:cNvPr id="4" name="Slide Number Placeholder 3"/>
          <p:cNvSpPr>
            <a:spLocks noGrp="1"/>
          </p:cNvSpPr>
          <p:nvPr>
            <p:ph type="sldNum" sz="quarter" idx="5"/>
          </p:nvPr>
        </p:nvSpPr>
        <p:spPr/>
        <p:txBody>
          <a:bodyPr/>
          <a:lstStyle/>
          <a:p>
            <a:fld id="{BE8BA7F0-6485-024D-A423-51B1F234B293}" type="slidenum">
              <a:rPr lang="en-US" smtClean="0"/>
              <a:t>12</a:t>
            </a:fld>
            <a:endParaRPr lang="en-US"/>
          </a:p>
        </p:txBody>
      </p:sp>
    </p:spTree>
    <p:extLst>
      <p:ext uri="{BB962C8B-B14F-4D97-AF65-F5344CB8AC3E}">
        <p14:creationId xmlns:p14="http://schemas.microsoft.com/office/powerpoint/2010/main" val="3342127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CA5FF9E-6E72-8142-AED6-4B038B550A5F}" type="datetimeFigureOut">
              <a:rPr lang="en-US" smtClean="0"/>
              <a:t>11/2/21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08C9427-01F7-E747-87B0-4B0A06D3954C}"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9" name="Picture 8" descr="Logo&#10;&#10;Description automatically generated">
            <a:extLst>
              <a:ext uri="{FF2B5EF4-FFF2-40B4-BE49-F238E27FC236}">
                <a16:creationId xmlns:a16="http://schemas.microsoft.com/office/drawing/2014/main" id="{7EA10689-E844-B247-A6EA-5C24CDE6C9DE}"/>
              </a:ext>
            </a:extLst>
          </p:cNvPr>
          <p:cNvPicPr>
            <a:picLocks noChangeAspect="1"/>
          </p:cNvPicPr>
          <p:nvPr userDrawn="1"/>
        </p:nvPicPr>
        <p:blipFill>
          <a:blip r:embed="rId2"/>
          <a:stretch>
            <a:fillRect/>
          </a:stretch>
        </p:blipFill>
        <p:spPr>
          <a:xfrm>
            <a:off x="10898226" y="-52922"/>
            <a:ext cx="1293774" cy="990546"/>
          </a:xfrm>
          <a:prstGeom prst="rect">
            <a:avLst/>
          </a:prstGeom>
        </p:spPr>
      </p:pic>
    </p:spTree>
    <p:extLst>
      <p:ext uri="{BB962C8B-B14F-4D97-AF65-F5344CB8AC3E}">
        <p14:creationId xmlns:p14="http://schemas.microsoft.com/office/powerpoint/2010/main" val="37846809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CA5FF9E-6E72-8142-AED6-4B038B550A5F}" type="datetimeFigureOut">
              <a:rPr lang="en-US" smtClean="0"/>
              <a:t>11/2/21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C9427-01F7-E747-87B0-4B0A06D3954C}" type="slidenum">
              <a:rPr lang="en-US" smtClean="0"/>
              <a:t>‹#›</a:t>
            </a:fld>
            <a:endParaRPr lang="en-US"/>
          </a:p>
        </p:txBody>
      </p:sp>
    </p:spTree>
    <p:extLst>
      <p:ext uri="{BB962C8B-B14F-4D97-AF65-F5344CB8AC3E}">
        <p14:creationId xmlns:p14="http://schemas.microsoft.com/office/powerpoint/2010/main" val="2923168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CA5FF9E-6E72-8142-AED6-4B038B550A5F}" type="datetimeFigureOut">
              <a:rPr lang="en-US" smtClean="0"/>
              <a:t>11/2/21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C9427-01F7-E747-87B0-4B0A06D3954C}" type="slidenum">
              <a:rPr lang="en-US" smtClean="0"/>
              <a:t>‹#›</a:t>
            </a:fld>
            <a:endParaRPr lang="en-US"/>
          </a:p>
        </p:txBody>
      </p:sp>
    </p:spTree>
    <p:extLst>
      <p:ext uri="{BB962C8B-B14F-4D97-AF65-F5344CB8AC3E}">
        <p14:creationId xmlns:p14="http://schemas.microsoft.com/office/powerpoint/2010/main" val="4282224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CA5FF9E-6E72-8142-AED6-4B038B550A5F}" type="datetimeFigureOut">
              <a:rPr lang="en-US" smtClean="0"/>
              <a:t>11/2/21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C9427-01F7-E747-87B0-4B0A06D3954C}" type="slidenum">
              <a:rPr lang="en-US" smtClean="0"/>
              <a:t>‹#›</a:t>
            </a:fld>
            <a:endParaRPr lang="en-US"/>
          </a:p>
        </p:txBody>
      </p:sp>
      <p:pic>
        <p:nvPicPr>
          <p:cNvPr id="7" name="Picture 6" descr="Logo&#10;&#10;Description automatically generated">
            <a:extLst>
              <a:ext uri="{FF2B5EF4-FFF2-40B4-BE49-F238E27FC236}">
                <a16:creationId xmlns:a16="http://schemas.microsoft.com/office/drawing/2014/main" id="{26666A40-0AFA-F640-A565-C580F949124D}"/>
              </a:ext>
            </a:extLst>
          </p:cNvPr>
          <p:cNvPicPr>
            <a:picLocks noChangeAspect="1"/>
          </p:cNvPicPr>
          <p:nvPr userDrawn="1"/>
        </p:nvPicPr>
        <p:blipFill>
          <a:blip r:embed="rId2"/>
          <a:stretch>
            <a:fillRect/>
          </a:stretch>
        </p:blipFill>
        <p:spPr>
          <a:xfrm>
            <a:off x="10898226" y="-52922"/>
            <a:ext cx="1293774" cy="990546"/>
          </a:xfrm>
          <a:prstGeom prst="rect">
            <a:avLst/>
          </a:prstGeom>
        </p:spPr>
      </p:pic>
    </p:spTree>
    <p:extLst>
      <p:ext uri="{BB962C8B-B14F-4D97-AF65-F5344CB8AC3E}">
        <p14:creationId xmlns:p14="http://schemas.microsoft.com/office/powerpoint/2010/main" val="352165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CA5FF9E-6E72-8142-AED6-4B038B550A5F}" type="datetimeFigureOut">
              <a:rPr lang="en-US" smtClean="0"/>
              <a:t>11/2/21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08C9427-01F7-E747-87B0-4B0A06D3954C}"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411979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CA5FF9E-6E72-8142-AED6-4B038B550A5F}" type="datetimeFigureOut">
              <a:rPr lang="en-US" smtClean="0"/>
              <a:t>11/2/21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C9427-01F7-E747-87B0-4B0A06D3954C}" type="slidenum">
              <a:rPr lang="en-US" smtClean="0"/>
              <a:t>‹#›</a:t>
            </a:fld>
            <a:endParaRPr lang="en-US"/>
          </a:p>
        </p:txBody>
      </p:sp>
    </p:spTree>
    <p:extLst>
      <p:ext uri="{BB962C8B-B14F-4D97-AF65-F5344CB8AC3E}">
        <p14:creationId xmlns:p14="http://schemas.microsoft.com/office/powerpoint/2010/main" val="2051300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CA5FF9E-6E72-8142-AED6-4B038B550A5F}" type="datetimeFigureOut">
              <a:rPr lang="en-US" smtClean="0"/>
              <a:t>11/2/21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8C9427-01F7-E747-87B0-4B0A06D3954C}" type="slidenum">
              <a:rPr lang="en-US" smtClean="0"/>
              <a:t>‹#›</a:t>
            </a:fld>
            <a:endParaRPr lang="en-US"/>
          </a:p>
        </p:txBody>
      </p:sp>
    </p:spTree>
    <p:extLst>
      <p:ext uri="{BB962C8B-B14F-4D97-AF65-F5344CB8AC3E}">
        <p14:creationId xmlns:p14="http://schemas.microsoft.com/office/powerpoint/2010/main" val="426840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CA5FF9E-6E72-8142-AED6-4B038B550A5F}" type="datetimeFigureOut">
              <a:rPr lang="en-US" smtClean="0"/>
              <a:t>11/2/21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8C9427-01F7-E747-87B0-4B0A06D3954C}" type="slidenum">
              <a:rPr lang="en-US" smtClean="0"/>
              <a:t>‹#›</a:t>
            </a:fld>
            <a:endParaRPr lang="en-US"/>
          </a:p>
        </p:txBody>
      </p:sp>
    </p:spTree>
    <p:extLst>
      <p:ext uri="{BB962C8B-B14F-4D97-AF65-F5344CB8AC3E}">
        <p14:creationId xmlns:p14="http://schemas.microsoft.com/office/powerpoint/2010/main" val="529974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A5FF9E-6E72-8142-AED6-4B038B550A5F}" type="datetimeFigureOut">
              <a:rPr lang="en-US" smtClean="0"/>
              <a:t>11/2/21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8C9427-01F7-E747-87B0-4B0A06D3954C}" type="slidenum">
              <a:rPr lang="en-US" smtClean="0"/>
              <a:t>‹#›</a:t>
            </a:fld>
            <a:endParaRPr lang="en-US"/>
          </a:p>
        </p:txBody>
      </p:sp>
    </p:spTree>
    <p:extLst>
      <p:ext uri="{BB962C8B-B14F-4D97-AF65-F5344CB8AC3E}">
        <p14:creationId xmlns:p14="http://schemas.microsoft.com/office/powerpoint/2010/main" val="2203176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CA5FF9E-6E72-8142-AED6-4B038B550A5F}" type="datetimeFigureOut">
              <a:rPr lang="en-US" smtClean="0"/>
              <a:t>11/2/21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08C9427-01F7-E747-87B0-4B0A06D3954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04987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CA5FF9E-6E72-8142-AED6-4B038B550A5F}" type="datetimeFigureOut">
              <a:rPr lang="en-US" smtClean="0"/>
              <a:t>11/2/21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08C9427-01F7-E747-87B0-4B0A06D3954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79370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CA5FF9E-6E72-8142-AED6-4B038B550A5F}" type="datetimeFigureOut">
              <a:rPr lang="en-US" smtClean="0"/>
              <a:t>11/2/21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08C9427-01F7-E747-87B0-4B0A06D3954C}"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9344677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ftp.ncbi.nlm.nih.gov/genomes/all/GCF/000/001/405/GCF_000001405.39_GRCh38.p13"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ftp.ncbi.nlm.nih.gov/genomes/all/GCF/000/001/405/GCF_000001405.39_GRCh38.p13/GCF_000001405.39_GRCh38.p13_genomic.gtf.gz" TargetMode="External"/><Relationship Id="rId4" Type="http://schemas.openxmlformats.org/officeDocument/2006/relationships/hyperlink" Target="https://ftp.ncbi.nlm.nih.gov/genomes/all/GCF/000/001/405/GCF_000001405.39_GRCh38.p13/GCF_000001405.39_GRCh38.p13_genomic.fna.gz"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cbi.nlm.nih.gov/bioproject/?term=prjna412001" TargetMode="External"/><Relationship Id="rId2" Type="http://schemas.openxmlformats.org/officeDocument/2006/relationships/hyperlink" Target="https://pubmed.ncbi.nlm.nih.gov/29652636-hif1-mediates-a-switch-in-pyruvate-kinase-isoforms-after-myocardial-infarc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ncbi.nlm.nih.gov/biosample/7692722" TargetMode="External"/><Relationship Id="rId3" Type="http://schemas.openxmlformats.org/officeDocument/2006/relationships/hyperlink" Target="https://www.ncbi.nlm.nih.gov/taxonomy/10090" TargetMode="External"/><Relationship Id="rId7" Type="http://schemas.openxmlformats.org/officeDocument/2006/relationships/hyperlink" Target="https://www.ncbi.nlm.nih.gov/biosample/7692723"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ncbi.nlm.nih.gov/biosample/7692724" TargetMode="External"/><Relationship Id="rId11" Type="http://schemas.openxmlformats.org/officeDocument/2006/relationships/hyperlink" Target="https://www.ncbi.nlm.nih.gov/biosample/7692719" TargetMode="External"/><Relationship Id="rId5" Type="http://schemas.openxmlformats.org/officeDocument/2006/relationships/hyperlink" Target="https://www.ncbi.nlm.nih.gov/biosample/7692725" TargetMode="External"/><Relationship Id="rId10" Type="http://schemas.openxmlformats.org/officeDocument/2006/relationships/hyperlink" Target="https://www.ncbi.nlm.nih.gov/biosample/7692720" TargetMode="External"/><Relationship Id="rId4" Type="http://schemas.openxmlformats.org/officeDocument/2006/relationships/hyperlink" Target="https://www.ncbi.nlm.nih.gov/biosample/7692726" TargetMode="External"/><Relationship Id="rId9" Type="http://schemas.openxmlformats.org/officeDocument/2006/relationships/hyperlink" Target="https://www.ncbi.nlm.nih.gov/biosample/7692721"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ebi.ac.uk/ena/browser/hom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2D49-CE94-AE41-BBF9-11FF5F31E27D}"/>
              </a:ext>
            </a:extLst>
          </p:cNvPr>
          <p:cNvSpPr>
            <a:spLocks noGrp="1"/>
          </p:cNvSpPr>
          <p:nvPr>
            <p:ph type="ctrTitle"/>
          </p:nvPr>
        </p:nvSpPr>
        <p:spPr/>
        <p:txBody>
          <a:bodyPr/>
          <a:lstStyle/>
          <a:p>
            <a:r>
              <a:rPr lang="en-US" sz="6600" dirty="0"/>
              <a:t>Transcriptome MANUAL</a:t>
            </a:r>
          </a:p>
        </p:txBody>
      </p:sp>
      <p:sp>
        <p:nvSpPr>
          <p:cNvPr id="3" name="Subtitle 2">
            <a:extLst>
              <a:ext uri="{FF2B5EF4-FFF2-40B4-BE49-F238E27FC236}">
                <a16:creationId xmlns:a16="http://schemas.microsoft.com/office/drawing/2014/main" id="{BCAC231F-477B-9F48-A1A9-470E6E6D877C}"/>
              </a:ext>
            </a:extLst>
          </p:cNvPr>
          <p:cNvSpPr>
            <a:spLocks noGrp="1"/>
          </p:cNvSpPr>
          <p:nvPr>
            <p:ph type="subTitle" idx="1"/>
          </p:nvPr>
        </p:nvSpPr>
        <p:spPr>
          <a:xfrm>
            <a:off x="2679906" y="3956279"/>
            <a:ext cx="6831673" cy="1715316"/>
          </a:xfrm>
        </p:spPr>
        <p:txBody>
          <a:bodyPr>
            <a:normAutofit/>
          </a:bodyPr>
          <a:lstStyle/>
          <a:p>
            <a:r>
              <a:rPr lang="en-US" dirty="0"/>
              <a:t>By Abdulahad Bayraktar</a:t>
            </a:r>
          </a:p>
          <a:p>
            <a:r>
              <a:rPr lang="en-US" sz="1600" dirty="0"/>
              <a:t>Centre for Host-Microbiome Interactions</a:t>
            </a:r>
            <a:br>
              <a:rPr lang="en-US" sz="1600" dirty="0"/>
            </a:br>
            <a:r>
              <a:rPr lang="en-US" sz="1600" dirty="0"/>
              <a:t>Faculty of Dentistry, Oral &amp; Craniofacial Sciences</a:t>
            </a:r>
            <a:br>
              <a:rPr lang="en-US" sz="1600" dirty="0"/>
            </a:br>
            <a:r>
              <a:rPr lang="en-US" sz="1600" dirty="0"/>
              <a:t>King’s College London</a:t>
            </a:r>
          </a:p>
          <a:p>
            <a:endParaRPr lang="en-US" dirty="0"/>
          </a:p>
        </p:txBody>
      </p:sp>
    </p:spTree>
    <p:extLst>
      <p:ext uri="{BB962C8B-B14F-4D97-AF65-F5344CB8AC3E}">
        <p14:creationId xmlns:p14="http://schemas.microsoft.com/office/powerpoint/2010/main" val="3894668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05BD-A954-7F4A-8A0F-7EA5BF1A93B2}"/>
              </a:ext>
            </a:extLst>
          </p:cNvPr>
          <p:cNvSpPr>
            <a:spLocks noGrp="1"/>
          </p:cNvSpPr>
          <p:nvPr>
            <p:ph type="title"/>
          </p:nvPr>
        </p:nvSpPr>
        <p:spPr/>
        <p:txBody>
          <a:bodyPr/>
          <a:lstStyle/>
          <a:p>
            <a:r>
              <a:rPr lang="en-US" dirty="0"/>
              <a:t>Quality Control</a:t>
            </a:r>
          </a:p>
        </p:txBody>
      </p:sp>
      <p:sp>
        <p:nvSpPr>
          <p:cNvPr id="3" name="Content Placeholder 2">
            <a:extLst>
              <a:ext uri="{FF2B5EF4-FFF2-40B4-BE49-F238E27FC236}">
                <a16:creationId xmlns:a16="http://schemas.microsoft.com/office/drawing/2014/main" id="{04B054D2-60B8-9645-A233-D6CA719BCFE0}"/>
              </a:ext>
            </a:extLst>
          </p:cNvPr>
          <p:cNvSpPr>
            <a:spLocks noGrp="1"/>
          </p:cNvSpPr>
          <p:nvPr>
            <p:ph idx="1"/>
          </p:nvPr>
        </p:nvSpPr>
        <p:spPr>
          <a:xfrm>
            <a:off x="972273" y="1539433"/>
            <a:ext cx="10741307" cy="4327967"/>
          </a:xfrm>
        </p:spPr>
        <p:txBody>
          <a:bodyPr/>
          <a:lstStyle/>
          <a:p>
            <a:pPr marL="0" indent="0">
              <a:buNone/>
            </a:pPr>
            <a:r>
              <a:rPr lang="en-GB" dirty="0"/>
              <a:t># To view them:</a:t>
            </a:r>
          </a:p>
          <a:p>
            <a:pPr marL="457200" indent="-457200">
              <a:buFont typeface="+mj-lt"/>
              <a:buAutoNum type="arabicPeriod"/>
            </a:pPr>
            <a:r>
              <a:rPr lang="en-GB" dirty="0"/>
              <a:t>Open a new terminal tab on local</a:t>
            </a:r>
          </a:p>
          <a:p>
            <a:pPr marL="457200" indent="-457200">
              <a:buFont typeface="+mj-lt"/>
              <a:buAutoNum type="arabicPeriod"/>
            </a:pPr>
            <a:r>
              <a:rPr lang="en-GB" dirty="0"/>
              <a:t>Command below to “pull” HTML files from server:</a:t>
            </a:r>
          </a:p>
          <a:p>
            <a:r>
              <a:rPr lang="en-GB" sz="1800" dirty="0" err="1"/>
              <a:t>rsync</a:t>
            </a:r>
            <a:r>
              <a:rPr lang="en-GB" sz="1800" dirty="0"/>
              <a:t> </a:t>
            </a:r>
            <a:r>
              <a:rPr lang="en-GB" sz="1400" dirty="0"/>
              <a:t>[K ID]@</a:t>
            </a:r>
            <a:r>
              <a:rPr lang="en-GB" sz="1400" dirty="0" err="1"/>
              <a:t>login.rosalind.kcl.ac.uk</a:t>
            </a:r>
            <a:r>
              <a:rPr lang="en-GB" sz="1400" dirty="0"/>
              <a:t>:~/</a:t>
            </a:r>
            <a:r>
              <a:rPr lang="en-GB" sz="1400" dirty="0" err="1"/>
              <a:t>transcriptome_module</a:t>
            </a:r>
            <a:r>
              <a:rPr lang="en-GB" sz="1400" dirty="0"/>
              <a:t>/data/</a:t>
            </a:r>
            <a:r>
              <a:rPr lang="en-GB" sz="1400" dirty="0" err="1"/>
              <a:t>multiqc_report.html</a:t>
            </a:r>
            <a:r>
              <a:rPr lang="en-GB" sz="1400" dirty="0"/>
              <a:t> .</a:t>
            </a:r>
          </a:p>
          <a:p>
            <a:r>
              <a:rPr lang="en-GB" sz="1800" dirty="0" err="1"/>
              <a:t>rsync</a:t>
            </a:r>
            <a:r>
              <a:rPr lang="en-GB" sz="1800" dirty="0"/>
              <a:t> </a:t>
            </a:r>
            <a:r>
              <a:rPr lang="en-GB" sz="1400" dirty="0"/>
              <a:t>[K ID]@</a:t>
            </a:r>
            <a:r>
              <a:rPr lang="en-GB" sz="1400" dirty="0" err="1"/>
              <a:t>login.rosalind.kcl.ac.uk</a:t>
            </a:r>
            <a:r>
              <a:rPr lang="en-GB" sz="1400" dirty="0"/>
              <a:t>:~/</a:t>
            </a:r>
            <a:r>
              <a:rPr lang="en-GB" sz="1400" dirty="0" err="1"/>
              <a:t>transcriptome_module</a:t>
            </a:r>
            <a:r>
              <a:rPr lang="en-GB" sz="1400" dirty="0"/>
              <a:t>/data/ SRR6068402/SRR6068402_1_fastqc.html .</a:t>
            </a:r>
          </a:p>
          <a:p>
            <a:r>
              <a:rPr lang="en-GB" sz="1800" dirty="0" err="1"/>
              <a:t>rsync</a:t>
            </a:r>
            <a:r>
              <a:rPr lang="en-GB" sz="1800" dirty="0"/>
              <a:t> </a:t>
            </a:r>
            <a:r>
              <a:rPr lang="en-GB" sz="1400" dirty="0"/>
              <a:t>[K ID]@</a:t>
            </a:r>
            <a:r>
              <a:rPr lang="en-GB" sz="1400" dirty="0" err="1"/>
              <a:t>login.rosalind.kcl.ac.uk</a:t>
            </a:r>
            <a:r>
              <a:rPr lang="en-GB" sz="1400" dirty="0"/>
              <a:t>:~/</a:t>
            </a:r>
            <a:r>
              <a:rPr lang="en-GB" sz="1400" dirty="0" err="1"/>
              <a:t>transcriptome_module</a:t>
            </a:r>
            <a:r>
              <a:rPr lang="en-GB" sz="1400" dirty="0"/>
              <a:t>/data/ SRR6068402/SRR6068402_2_fastqc.html .</a:t>
            </a:r>
          </a:p>
          <a:p>
            <a:endParaRPr lang="en-GB" sz="1400" dirty="0"/>
          </a:p>
          <a:p>
            <a:endParaRPr lang="en-GB" dirty="0"/>
          </a:p>
          <a:p>
            <a:endParaRPr lang="en-GB" dirty="0"/>
          </a:p>
          <a:p>
            <a:endParaRPr lang="en-US" dirty="0"/>
          </a:p>
        </p:txBody>
      </p:sp>
    </p:spTree>
    <p:extLst>
      <p:ext uri="{BB962C8B-B14F-4D97-AF65-F5344CB8AC3E}">
        <p14:creationId xmlns:p14="http://schemas.microsoft.com/office/powerpoint/2010/main" val="3460222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2BAD-F33E-2C4C-9CDC-D2F1F1F39FDE}"/>
              </a:ext>
            </a:extLst>
          </p:cNvPr>
          <p:cNvSpPr>
            <a:spLocks noGrp="1"/>
          </p:cNvSpPr>
          <p:nvPr>
            <p:ph type="title"/>
          </p:nvPr>
        </p:nvSpPr>
        <p:spPr/>
        <p:txBody>
          <a:bodyPr/>
          <a:lstStyle/>
          <a:p>
            <a:r>
              <a:rPr lang="en-US" dirty="0"/>
              <a:t>! If needed - Adapter Removal &amp; Trimming</a:t>
            </a:r>
          </a:p>
        </p:txBody>
      </p:sp>
      <p:sp>
        <p:nvSpPr>
          <p:cNvPr id="3" name="Content Placeholder 2">
            <a:extLst>
              <a:ext uri="{FF2B5EF4-FFF2-40B4-BE49-F238E27FC236}">
                <a16:creationId xmlns:a16="http://schemas.microsoft.com/office/drawing/2014/main" id="{465616DC-0C83-D44C-B6E3-4BDAF9C562D0}"/>
              </a:ext>
            </a:extLst>
          </p:cNvPr>
          <p:cNvSpPr>
            <a:spLocks noGrp="1"/>
          </p:cNvSpPr>
          <p:nvPr>
            <p:ph idx="1"/>
          </p:nvPr>
        </p:nvSpPr>
        <p:spPr>
          <a:xfrm>
            <a:off x="983849" y="2025570"/>
            <a:ext cx="10961225" cy="4304818"/>
          </a:xfrm>
        </p:spPr>
        <p:txBody>
          <a:bodyPr/>
          <a:lstStyle/>
          <a:p>
            <a:pPr>
              <a:buFont typeface="Wingdings" pitchFamily="2" charset="2"/>
              <a:buChar char="v"/>
            </a:pPr>
            <a:r>
              <a:rPr lang="en-GB" sz="1600" dirty="0">
                <a:latin typeface="Times New Roman" panose="02020603050405020304" pitchFamily="18" charset="0"/>
                <a:cs typeface="Times New Roman" panose="02020603050405020304" pitchFamily="18" charset="0"/>
              </a:rPr>
              <a:t>Illumina Universal Adapter length is 58 bp</a:t>
            </a:r>
          </a:p>
          <a:p>
            <a:pPr marL="0" indent="0">
              <a:buNone/>
            </a:pPr>
            <a:endParaRPr lang="en-GB" sz="1400" dirty="0"/>
          </a:p>
          <a:p>
            <a:r>
              <a:rPr lang="en-GB" sz="1400" dirty="0" err="1"/>
              <a:t>cutadapt</a:t>
            </a:r>
            <a:r>
              <a:rPr lang="en-GB" sz="1400" dirty="0"/>
              <a:t> -j 4 -u -58 --</a:t>
            </a:r>
            <a:r>
              <a:rPr lang="en-GB" sz="1400" dirty="0" err="1"/>
              <a:t>nextseq</a:t>
            </a:r>
            <a:r>
              <a:rPr lang="en-GB" sz="1400" dirty="0"/>
              <a:t>-trim=10 -o SRR6068402/ SRR6068402 _1.noAdapter.fastq.gz SRR6068402/SRR6068402_1.fastq.gz</a:t>
            </a:r>
          </a:p>
          <a:p>
            <a:r>
              <a:rPr lang="en-GB" sz="1400" dirty="0" err="1"/>
              <a:t>cutadapt</a:t>
            </a:r>
            <a:r>
              <a:rPr lang="en-GB" sz="1400" dirty="0"/>
              <a:t> -j 4 -u -58 --</a:t>
            </a:r>
            <a:r>
              <a:rPr lang="en-GB" sz="1400" dirty="0" err="1"/>
              <a:t>nextseq</a:t>
            </a:r>
            <a:r>
              <a:rPr lang="en-GB" sz="1400" dirty="0"/>
              <a:t>-trim=10 -o SRR6068402/SRR6068402_2.noAdapter.fastq.gz SRR6068402/SRR6068402_2.fastq.gz</a:t>
            </a:r>
          </a:p>
          <a:p>
            <a:pPr>
              <a:buFont typeface="Wingdings" pitchFamily="2" charset="2"/>
              <a:buChar char="Ø"/>
            </a:pPr>
            <a:r>
              <a:rPr lang="en-GB" sz="1600" dirty="0">
                <a:latin typeface="Times New Roman" panose="02020603050405020304" pitchFamily="18" charset="0"/>
                <a:cs typeface="Times New Roman" panose="02020603050405020304" pitchFamily="18" charset="0"/>
              </a:rPr>
              <a:t>-j		: number of cores</a:t>
            </a:r>
          </a:p>
          <a:p>
            <a:pPr>
              <a:buFont typeface="Wingdings" pitchFamily="2" charset="2"/>
              <a:buChar char="Ø"/>
            </a:pPr>
            <a:r>
              <a:rPr lang="en-GB" sz="1600" dirty="0">
                <a:latin typeface="Times New Roman" panose="02020603050405020304" pitchFamily="18" charset="0"/>
                <a:cs typeface="Times New Roman" panose="02020603050405020304" pitchFamily="18" charset="0"/>
              </a:rPr>
              <a:t>-u 		: cut K bases from the beginning (i.e. -u K) or the end (i.e. -u -K)</a:t>
            </a:r>
          </a:p>
          <a:p>
            <a:pPr>
              <a:buFont typeface="Wingdings" pitchFamily="2" charset="2"/>
              <a:buChar char="Ø"/>
            </a:pPr>
            <a:r>
              <a:rPr lang="en-GB" sz="1600" dirty="0">
                <a:latin typeface="Times New Roman" panose="02020603050405020304" pitchFamily="18" charset="0"/>
                <a:cs typeface="Times New Roman" panose="02020603050405020304" pitchFamily="18" charset="0"/>
              </a:rPr>
              <a:t>--</a:t>
            </a:r>
            <a:r>
              <a:rPr lang="en-GB" sz="1600" dirty="0" err="1">
                <a:latin typeface="Times New Roman" panose="02020603050405020304" pitchFamily="18" charset="0"/>
                <a:cs typeface="Times New Roman" panose="02020603050405020304" pitchFamily="18" charset="0"/>
              </a:rPr>
              <a:t>nextseq</a:t>
            </a:r>
            <a:r>
              <a:rPr lang="en-GB" sz="1600" dirty="0">
                <a:latin typeface="Times New Roman" panose="02020603050405020304" pitchFamily="18" charset="0"/>
                <a:cs typeface="Times New Roman" panose="02020603050405020304" pitchFamily="18" charset="0"/>
              </a:rPr>
              <a:t>-trim=K	: trim K bases from 3’ end (use for </a:t>
            </a:r>
            <a:r>
              <a:rPr lang="en-GB" sz="1600" dirty="0" err="1">
                <a:latin typeface="Times New Roman" panose="02020603050405020304" pitchFamily="18" charset="0"/>
                <a:cs typeface="Times New Roman" panose="02020603050405020304" pitchFamily="18" charset="0"/>
              </a:rPr>
              <a:t>NextSeq</a:t>
            </a:r>
            <a:r>
              <a:rPr lang="en-GB" sz="1600" dirty="0">
                <a:latin typeface="Times New Roman" panose="02020603050405020304" pitchFamily="18" charset="0"/>
                <a:cs typeface="Times New Roman" panose="02020603050405020304" pitchFamily="18" charset="0"/>
              </a:rPr>
              <a:t> and the </a:t>
            </a:r>
            <a:r>
              <a:rPr lang="en-GB" sz="1600" dirty="0" err="1">
                <a:latin typeface="Times New Roman" panose="02020603050405020304" pitchFamily="18" charset="0"/>
                <a:cs typeface="Times New Roman" panose="02020603050405020304" pitchFamily="18" charset="0"/>
              </a:rPr>
              <a:t>NovaSeq</a:t>
            </a:r>
            <a:r>
              <a:rPr lang="en-GB" sz="1600" dirty="0">
                <a:latin typeface="Times New Roman" panose="02020603050405020304" pitchFamily="18" charset="0"/>
                <a:cs typeface="Times New Roman" panose="02020603050405020304" pitchFamily="18" charset="0"/>
              </a:rPr>
              <a:t>)		! Beware double hyphen </a:t>
            </a:r>
          </a:p>
          <a:p>
            <a:pPr>
              <a:buFont typeface="Wingdings" pitchFamily="2" charset="2"/>
              <a:buChar char="Ø"/>
            </a:pPr>
            <a:r>
              <a:rPr lang="en-GB" sz="1600" dirty="0">
                <a:latin typeface="Times New Roman" panose="02020603050405020304" pitchFamily="18" charset="0"/>
                <a:cs typeface="Times New Roman" panose="02020603050405020304" pitchFamily="18" charset="0"/>
              </a:rPr>
              <a:t>-o 	: the output</a:t>
            </a:r>
          </a:p>
          <a:p>
            <a:pPr>
              <a:buFont typeface="Wingdings" pitchFamily="2" charset="2"/>
              <a:buChar char="Ø"/>
            </a:pPr>
            <a:endParaRPr lang="en-GB" sz="1600" dirty="0">
              <a:latin typeface="Times New Roman" panose="02020603050405020304" pitchFamily="18" charset="0"/>
              <a:cs typeface="Times New Roman" panose="02020603050405020304" pitchFamily="18" charset="0"/>
            </a:endParaRPr>
          </a:p>
          <a:p>
            <a:pPr marL="0" indent="0">
              <a:buNone/>
            </a:pPr>
            <a:endParaRPr lang="en-GB" sz="1600" dirty="0"/>
          </a:p>
        </p:txBody>
      </p:sp>
    </p:spTree>
    <p:extLst>
      <p:ext uri="{BB962C8B-B14F-4D97-AF65-F5344CB8AC3E}">
        <p14:creationId xmlns:p14="http://schemas.microsoft.com/office/powerpoint/2010/main" val="698422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63DD-CB89-844E-A961-5BA856235CF8}"/>
              </a:ext>
            </a:extLst>
          </p:cNvPr>
          <p:cNvSpPr>
            <a:spLocks noGrp="1"/>
          </p:cNvSpPr>
          <p:nvPr>
            <p:ph type="title"/>
          </p:nvPr>
        </p:nvSpPr>
        <p:spPr/>
        <p:txBody>
          <a:bodyPr/>
          <a:lstStyle/>
          <a:p>
            <a:r>
              <a:rPr lang="en-US" dirty="0"/>
              <a:t>Quantification</a:t>
            </a:r>
          </a:p>
        </p:txBody>
      </p:sp>
      <p:sp>
        <p:nvSpPr>
          <p:cNvPr id="3" name="Content Placeholder 2">
            <a:extLst>
              <a:ext uri="{FF2B5EF4-FFF2-40B4-BE49-F238E27FC236}">
                <a16:creationId xmlns:a16="http://schemas.microsoft.com/office/drawing/2014/main" id="{8F001F2C-3C50-F640-A3CE-F18DEBAD45A6}"/>
              </a:ext>
            </a:extLst>
          </p:cNvPr>
          <p:cNvSpPr>
            <a:spLocks noGrp="1"/>
          </p:cNvSpPr>
          <p:nvPr>
            <p:ph idx="1"/>
          </p:nvPr>
        </p:nvSpPr>
        <p:spPr>
          <a:xfrm>
            <a:off x="1371599" y="2286000"/>
            <a:ext cx="10550769" cy="3581400"/>
          </a:xfrm>
        </p:spPr>
        <p:txBody>
          <a:bodyPr/>
          <a:lstStyle/>
          <a:p>
            <a:r>
              <a:rPr lang="en-GB" dirty="0"/>
              <a:t># Quantification (~ 15 mins)</a:t>
            </a:r>
          </a:p>
          <a:p>
            <a:r>
              <a:rPr lang="en-GB" sz="1600" dirty="0" err="1"/>
              <a:t>kallisto</a:t>
            </a:r>
            <a:r>
              <a:rPr lang="en-GB" sz="1600" dirty="0"/>
              <a:t> quant -</a:t>
            </a:r>
            <a:r>
              <a:rPr lang="en-GB" sz="1600" dirty="0" err="1"/>
              <a:t>i</a:t>
            </a:r>
            <a:r>
              <a:rPr lang="en-GB" sz="1600" dirty="0"/>
              <a:t> ../Homo_sapiens.GRCh38.cdna.all.idx -o SRR16290086 SRR16290086/SRR16290086_1.noAdapter.fastq.gz SRR16290086/SRR16290086_2.noAdapter.fastq.gz</a:t>
            </a:r>
            <a:endParaRPr lang="en-US" sz="1600" dirty="0"/>
          </a:p>
        </p:txBody>
      </p:sp>
      <p:pic>
        <p:nvPicPr>
          <p:cNvPr id="5" name="Picture 4" descr="Text&#10;&#10;Description automatically generated">
            <a:extLst>
              <a:ext uri="{FF2B5EF4-FFF2-40B4-BE49-F238E27FC236}">
                <a16:creationId xmlns:a16="http://schemas.microsoft.com/office/drawing/2014/main" id="{0836AFE2-C796-6744-8109-C0E4C832170C}"/>
              </a:ext>
            </a:extLst>
          </p:cNvPr>
          <p:cNvPicPr>
            <a:picLocks noChangeAspect="1"/>
          </p:cNvPicPr>
          <p:nvPr/>
        </p:nvPicPr>
        <p:blipFill>
          <a:blip r:embed="rId3"/>
          <a:stretch>
            <a:fillRect/>
          </a:stretch>
        </p:blipFill>
        <p:spPr>
          <a:xfrm>
            <a:off x="1572576" y="3657600"/>
            <a:ext cx="7112000" cy="2514600"/>
          </a:xfrm>
          <a:prstGeom prst="rect">
            <a:avLst/>
          </a:prstGeom>
        </p:spPr>
      </p:pic>
    </p:spTree>
    <p:extLst>
      <p:ext uri="{BB962C8B-B14F-4D97-AF65-F5344CB8AC3E}">
        <p14:creationId xmlns:p14="http://schemas.microsoft.com/office/powerpoint/2010/main" val="3919341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AD4A-349B-3F42-BADE-1D2334EFC36B}"/>
              </a:ext>
            </a:extLst>
          </p:cNvPr>
          <p:cNvSpPr>
            <a:spLocks noGrp="1"/>
          </p:cNvSpPr>
          <p:nvPr>
            <p:ph type="title"/>
          </p:nvPr>
        </p:nvSpPr>
        <p:spPr/>
        <p:txBody>
          <a:bodyPr/>
          <a:lstStyle/>
          <a:p>
            <a:r>
              <a:rPr lang="en-US" dirty="0"/>
              <a:t>Import to R</a:t>
            </a:r>
          </a:p>
        </p:txBody>
      </p:sp>
      <p:sp>
        <p:nvSpPr>
          <p:cNvPr id="3" name="Content Placeholder 2">
            <a:extLst>
              <a:ext uri="{FF2B5EF4-FFF2-40B4-BE49-F238E27FC236}">
                <a16:creationId xmlns:a16="http://schemas.microsoft.com/office/drawing/2014/main" id="{B5E83B2B-5509-2A4A-A27A-0E50BD8BF28E}"/>
              </a:ext>
            </a:extLst>
          </p:cNvPr>
          <p:cNvSpPr>
            <a:spLocks noGrp="1"/>
          </p:cNvSpPr>
          <p:nvPr>
            <p:ph idx="1"/>
          </p:nvPr>
        </p:nvSpPr>
        <p:spPr>
          <a:xfrm>
            <a:off x="949125" y="1319515"/>
            <a:ext cx="10718156" cy="5104434"/>
          </a:xfrm>
        </p:spPr>
        <p:txBody>
          <a:bodyPr/>
          <a:lstStyle/>
          <a:p>
            <a:pPr marL="0" indent="0">
              <a:buNone/>
            </a:pPr>
            <a:r>
              <a:rPr lang="en-GB" dirty="0"/>
              <a:t># Move to working directory on local</a:t>
            </a:r>
          </a:p>
          <a:p>
            <a:r>
              <a:rPr lang="en-GB" sz="1600" dirty="0" err="1"/>
              <a:t>mkdir</a:t>
            </a:r>
            <a:r>
              <a:rPr lang="en-GB" sz="1600" dirty="0"/>
              <a:t> SRR16290086 &amp;&amp; </a:t>
            </a:r>
            <a:r>
              <a:rPr lang="en-GB" sz="1600" dirty="0" err="1"/>
              <a:t>mkdir</a:t>
            </a:r>
            <a:r>
              <a:rPr lang="en-GB" sz="1600" dirty="0"/>
              <a:t> SRR16290085</a:t>
            </a:r>
          </a:p>
          <a:p>
            <a:r>
              <a:rPr lang="en-GB" sz="1600" dirty="0" err="1"/>
              <a:t>rsync</a:t>
            </a:r>
            <a:r>
              <a:rPr lang="en-GB" sz="1600" dirty="0"/>
              <a:t> </a:t>
            </a:r>
            <a:r>
              <a:rPr lang="en-GB" sz="1400" dirty="0"/>
              <a:t>[K ID]@login.rosalind.kcl.ac.uk:~/</a:t>
            </a:r>
            <a:r>
              <a:rPr lang="en-GB" sz="1400" dirty="0" err="1"/>
              <a:t>transcriptome_module</a:t>
            </a:r>
            <a:r>
              <a:rPr lang="en-GB" sz="1400" dirty="0"/>
              <a:t>/data/SRR16290086/abundance.h5 SRR16290086/abundance.h5 .</a:t>
            </a:r>
          </a:p>
          <a:p>
            <a:r>
              <a:rPr lang="en-GB" sz="1600" dirty="0" err="1"/>
              <a:t>rsync</a:t>
            </a:r>
            <a:r>
              <a:rPr lang="en-GB" sz="1600" dirty="0"/>
              <a:t> </a:t>
            </a:r>
            <a:r>
              <a:rPr lang="en-GB" sz="1400" dirty="0"/>
              <a:t>[K ID]@</a:t>
            </a:r>
            <a:r>
              <a:rPr lang="en-GB" sz="1400" dirty="0" err="1"/>
              <a:t>login.rosalind.kcl.ac.uk</a:t>
            </a:r>
            <a:r>
              <a:rPr lang="en-GB" sz="1400" dirty="0"/>
              <a:t>:~/</a:t>
            </a:r>
            <a:r>
              <a:rPr lang="en-GB" sz="1400" dirty="0" err="1"/>
              <a:t>transcriptome_module</a:t>
            </a:r>
            <a:r>
              <a:rPr lang="en-GB" sz="1400" dirty="0"/>
              <a:t>/data/SRR16290085/abundance.h5 SRR16290085/abundance.h5 .</a:t>
            </a:r>
            <a:endParaRPr lang="en-GB" sz="1600" dirty="0"/>
          </a:p>
          <a:p>
            <a:endParaRPr lang="en-GB" sz="1600" dirty="0"/>
          </a:p>
          <a:p>
            <a:pPr marL="0" indent="0">
              <a:buNone/>
            </a:pPr>
            <a:r>
              <a:rPr lang="en-US" dirty="0"/>
              <a:t># then move to R</a:t>
            </a:r>
          </a:p>
        </p:txBody>
      </p:sp>
    </p:spTree>
    <p:extLst>
      <p:ext uri="{BB962C8B-B14F-4D97-AF65-F5344CB8AC3E}">
        <p14:creationId xmlns:p14="http://schemas.microsoft.com/office/powerpoint/2010/main" val="547140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3BCD1-0281-C548-A787-8B8C344FA1F6}"/>
              </a:ext>
            </a:extLst>
          </p:cNvPr>
          <p:cNvSpPr>
            <a:spLocks noGrp="1"/>
          </p:cNvSpPr>
          <p:nvPr>
            <p:ph type="title"/>
          </p:nvPr>
        </p:nvSpPr>
        <p:spPr/>
        <p:txBody>
          <a:bodyPr/>
          <a:lstStyle/>
          <a:p>
            <a:r>
              <a:rPr lang="en-US" dirty="0"/>
              <a:t>XX References - STAR</a:t>
            </a:r>
          </a:p>
        </p:txBody>
      </p:sp>
      <p:sp>
        <p:nvSpPr>
          <p:cNvPr id="3" name="Content Placeholder 2">
            <a:extLst>
              <a:ext uri="{FF2B5EF4-FFF2-40B4-BE49-F238E27FC236}">
                <a16:creationId xmlns:a16="http://schemas.microsoft.com/office/drawing/2014/main" id="{392A2782-8E39-C34C-A96B-01E588D09772}"/>
              </a:ext>
            </a:extLst>
          </p:cNvPr>
          <p:cNvSpPr>
            <a:spLocks noGrp="1"/>
          </p:cNvSpPr>
          <p:nvPr>
            <p:ph idx="1"/>
          </p:nvPr>
        </p:nvSpPr>
        <p:spPr>
          <a:xfrm>
            <a:off x="949569" y="1348154"/>
            <a:ext cx="10984523" cy="5509846"/>
          </a:xfrm>
        </p:spPr>
        <p:txBody>
          <a:bodyPr>
            <a:normAutofit/>
          </a:bodyPr>
          <a:lstStyle/>
          <a:p>
            <a:r>
              <a:rPr lang="en-GB" sz="1600" dirty="0"/>
              <a:t># Find reference files</a:t>
            </a:r>
          </a:p>
          <a:p>
            <a:r>
              <a:rPr lang="en-GB" sz="1600" dirty="0"/>
              <a:t>1) Open NCBI, 2) select Assembly database £0 search human , 4) click on link to “FTP directory for </a:t>
            </a:r>
            <a:r>
              <a:rPr lang="en-GB" sz="1600" dirty="0" err="1"/>
              <a:t>RefSeq</a:t>
            </a:r>
            <a:r>
              <a:rPr lang="en-GB" sz="1600" dirty="0"/>
              <a:t> assembly”</a:t>
            </a:r>
          </a:p>
          <a:p>
            <a:pPr marL="0" indent="0">
              <a:buNone/>
            </a:pPr>
            <a:r>
              <a:rPr lang="en-GB" sz="1600" dirty="0"/>
              <a:t>or</a:t>
            </a:r>
          </a:p>
          <a:p>
            <a:r>
              <a:rPr lang="en-GB" sz="1600" dirty="0">
                <a:hlinkClick r:id="rId3"/>
              </a:rPr>
              <a:t>https://ftp.ncbi.nlm.nih.gov/genomes/all/GCF/000/001/405/GCF_000001405.39_GRCh38.p13</a:t>
            </a:r>
            <a:endParaRPr lang="en-GB" sz="1600" dirty="0"/>
          </a:p>
          <a:p>
            <a:r>
              <a:rPr lang="en-GB" sz="1600" dirty="0"/>
              <a:t># Download Human Genome as Reference - FASTA</a:t>
            </a:r>
          </a:p>
          <a:p>
            <a:r>
              <a:rPr lang="en-GB" sz="1600" dirty="0" err="1"/>
              <a:t>wget</a:t>
            </a:r>
            <a:r>
              <a:rPr lang="en-GB" sz="1600" dirty="0"/>
              <a:t> </a:t>
            </a:r>
            <a:r>
              <a:rPr lang="en-GB" sz="1600" dirty="0">
                <a:hlinkClick r:id="rId4"/>
              </a:rPr>
              <a:t>https://ftp.ncbi.nlm.nih.gov/genomes/all/GCF/000/001/405/GCF_000001405.39_GRCh38.p13/GCF_000001405.39_GRCh38.p13_genomic.fna.gz</a:t>
            </a:r>
            <a:endParaRPr lang="en-GB" sz="1600" dirty="0"/>
          </a:p>
          <a:p>
            <a:r>
              <a:rPr lang="en-GB" sz="1600" dirty="0"/>
              <a:t># Download Annotation file - GTF</a:t>
            </a:r>
          </a:p>
          <a:p>
            <a:r>
              <a:rPr lang="en-GB" sz="1600" dirty="0" err="1"/>
              <a:t>wget</a:t>
            </a:r>
            <a:r>
              <a:rPr lang="en-GB" sz="1600" dirty="0"/>
              <a:t> </a:t>
            </a:r>
            <a:r>
              <a:rPr lang="en-GB" sz="1600" dirty="0">
                <a:hlinkClick r:id="rId5"/>
              </a:rPr>
              <a:t>https://ftp.ncbi.nlm.nih.gov/genomes/all/GCF/000/001/405/GCF_000001405.39_GRCh38.p13/GCF_000001405.39_GRCh38.p13_genomic.gtf.gz</a:t>
            </a:r>
            <a:endParaRPr lang="en-GB" sz="1600" dirty="0"/>
          </a:p>
          <a:p>
            <a:r>
              <a:rPr lang="en-GB" sz="1600" dirty="0"/>
              <a:t># To check </a:t>
            </a:r>
            <a:r>
              <a:rPr lang="en-GB" sz="1600" dirty="0" err="1"/>
              <a:t>gzipped</a:t>
            </a:r>
            <a:r>
              <a:rPr lang="en-GB" sz="1600" dirty="0"/>
              <a:t> files</a:t>
            </a:r>
          </a:p>
          <a:p>
            <a:r>
              <a:rPr lang="en-GB" sz="1800" dirty="0" err="1"/>
              <a:t>zcat</a:t>
            </a:r>
            <a:r>
              <a:rPr lang="en-GB" sz="1800" dirty="0"/>
              <a:t> </a:t>
            </a:r>
            <a:r>
              <a:rPr lang="en-GB" sz="1800" dirty="0" err="1"/>
              <a:t>homo_sapiens.tar.gz</a:t>
            </a:r>
            <a:r>
              <a:rPr lang="en-GB" sz="1800" dirty="0"/>
              <a:t> | head</a:t>
            </a:r>
          </a:p>
          <a:p>
            <a:endParaRPr lang="en-GB" sz="1600" dirty="0"/>
          </a:p>
          <a:p>
            <a:endParaRPr lang="en-GB" sz="1600" dirty="0"/>
          </a:p>
          <a:p>
            <a:endParaRPr lang="en-GB" sz="1600" dirty="0"/>
          </a:p>
          <a:p>
            <a:endParaRPr lang="en-US" sz="1600" dirty="0"/>
          </a:p>
        </p:txBody>
      </p:sp>
    </p:spTree>
    <p:extLst>
      <p:ext uri="{BB962C8B-B14F-4D97-AF65-F5344CB8AC3E}">
        <p14:creationId xmlns:p14="http://schemas.microsoft.com/office/powerpoint/2010/main" val="2393596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C6551-BB81-A048-8FE1-692A9E78B7AF}"/>
              </a:ext>
            </a:extLst>
          </p:cNvPr>
          <p:cNvSpPr>
            <a:spLocks noGrp="1"/>
          </p:cNvSpPr>
          <p:nvPr>
            <p:ph type="title"/>
          </p:nvPr>
        </p:nvSpPr>
        <p:spPr/>
        <p:txBody>
          <a:bodyPr/>
          <a:lstStyle/>
          <a:p>
            <a:r>
              <a:rPr lang="en-GB" dirty="0"/>
              <a:t>Workspace</a:t>
            </a:r>
            <a:endParaRPr lang="en-US" dirty="0"/>
          </a:p>
        </p:txBody>
      </p:sp>
      <p:sp>
        <p:nvSpPr>
          <p:cNvPr id="3" name="Content Placeholder 2">
            <a:extLst>
              <a:ext uri="{FF2B5EF4-FFF2-40B4-BE49-F238E27FC236}">
                <a16:creationId xmlns:a16="http://schemas.microsoft.com/office/drawing/2014/main" id="{A739FFB7-8EE5-0047-9C00-9B9BE137AC56}"/>
              </a:ext>
            </a:extLst>
          </p:cNvPr>
          <p:cNvSpPr>
            <a:spLocks noGrp="1"/>
          </p:cNvSpPr>
          <p:nvPr>
            <p:ph idx="1"/>
          </p:nvPr>
        </p:nvSpPr>
        <p:spPr>
          <a:xfrm>
            <a:off x="1371600" y="2384233"/>
            <a:ext cx="9601200" cy="3657599"/>
          </a:xfrm>
        </p:spPr>
        <p:txBody>
          <a:bodyPr numCol="2">
            <a:normAutofit lnSpcReduction="10000"/>
          </a:bodyPr>
          <a:lstStyle/>
          <a:p>
            <a:pPr marL="457200" indent="-457200">
              <a:lnSpc>
                <a:spcPct val="100000"/>
              </a:lnSpc>
              <a:buFont typeface="+mj-lt"/>
              <a:buAutoNum type="arabicPeriod"/>
            </a:pPr>
            <a:r>
              <a:rPr lang="en-GB" sz="1800" dirty="0" err="1"/>
              <a:t>mkdir</a:t>
            </a:r>
            <a:r>
              <a:rPr lang="en-GB" sz="1800" dirty="0"/>
              <a:t> </a:t>
            </a:r>
            <a:r>
              <a:rPr lang="en-GB" sz="1800" dirty="0" err="1"/>
              <a:t>transcriptome_module</a:t>
            </a:r>
            <a:endParaRPr lang="en-GB" sz="1800" dirty="0"/>
          </a:p>
          <a:p>
            <a:pPr marL="457200" indent="-457200">
              <a:lnSpc>
                <a:spcPct val="100000"/>
              </a:lnSpc>
              <a:buFont typeface="+mj-lt"/>
              <a:buAutoNum type="arabicPeriod"/>
            </a:pPr>
            <a:r>
              <a:rPr lang="en-GB" sz="1800" dirty="0"/>
              <a:t>cd </a:t>
            </a:r>
            <a:r>
              <a:rPr lang="en-GB" sz="1800" dirty="0" err="1"/>
              <a:t>transcriptome_module</a:t>
            </a:r>
            <a:r>
              <a:rPr lang="en-GB" sz="1800" dirty="0"/>
              <a:t>/</a:t>
            </a:r>
          </a:p>
          <a:p>
            <a:pPr marL="457200" indent="-457200">
              <a:lnSpc>
                <a:spcPct val="100000"/>
              </a:lnSpc>
              <a:buFont typeface="+mj-lt"/>
              <a:buAutoNum type="arabicPeriod"/>
            </a:pPr>
            <a:r>
              <a:rPr lang="en-GB" sz="1800" dirty="0" err="1"/>
              <a:t>conda</a:t>
            </a:r>
            <a:r>
              <a:rPr lang="en-GB" sz="1800" dirty="0"/>
              <a:t> create -n transcriptome python=3.7</a:t>
            </a:r>
          </a:p>
          <a:p>
            <a:pPr marL="457200" indent="-457200">
              <a:lnSpc>
                <a:spcPct val="100000"/>
              </a:lnSpc>
              <a:buFont typeface="+mj-lt"/>
              <a:buAutoNum type="arabicPeriod"/>
            </a:pPr>
            <a:r>
              <a:rPr lang="en-GB" sz="1800" dirty="0" err="1"/>
              <a:t>conda</a:t>
            </a:r>
            <a:r>
              <a:rPr lang="en-GB" sz="1800" dirty="0"/>
              <a:t> activate transcriptome</a:t>
            </a:r>
          </a:p>
          <a:p>
            <a:pPr marL="457200" indent="-457200">
              <a:lnSpc>
                <a:spcPct val="100000"/>
              </a:lnSpc>
              <a:buFont typeface="+mj-lt"/>
              <a:buAutoNum type="arabicPeriod"/>
            </a:pPr>
            <a:r>
              <a:rPr lang="en-GB" sz="1800" dirty="0" err="1"/>
              <a:t>conda</a:t>
            </a:r>
            <a:r>
              <a:rPr lang="en-GB" sz="1800" dirty="0"/>
              <a:t> install </a:t>
            </a:r>
            <a:r>
              <a:rPr lang="en-GB" sz="1800" dirty="0" err="1"/>
              <a:t>kallisto</a:t>
            </a:r>
            <a:endParaRPr lang="en-GB" sz="1800" dirty="0"/>
          </a:p>
          <a:p>
            <a:pPr marL="457200" indent="-457200">
              <a:lnSpc>
                <a:spcPct val="100000"/>
              </a:lnSpc>
              <a:buFont typeface="+mj-lt"/>
              <a:buAutoNum type="arabicPeriod"/>
            </a:pPr>
            <a:r>
              <a:rPr lang="en-GB" sz="1800" dirty="0" err="1"/>
              <a:t>kallisto</a:t>
            </a:r>
            <a:endParaRPr lang="en-GB" sz="1800" dirty="0"/>
          </a:p>
          <a:p>
            <a:pPr marL="457200" indent="-457200">
              <a:lnSpc>
                <a:spcPct val="100000"/>
              </a:lnSpc>
              <a:buFont typeface="+mj-lt"/>
              <a:buAutoNum type="arabicPeriod"/>
            </a:pPr>
            <a:r>
              <a:rPr lang="en-GB" sz="1800" dirty="0" err="1"/>
              <a:t>conda</a:t>
            </a:r>
            <a:r>
              <a:rPr lang="en-GB" sz="1800" dirty="0"/>
              <a:t> install -c </a:t>
            </a:r>
            <a:r>
              <a:rPr lang="en-GB" sz="1800" dirty="0" err="1"/>
              <a:t>bioconda</a:t>
            </a:r>
            <a:r>
              <a:rPr lang="en-GB" sz="1800" dirty="0"/>
              <a:t> </a:t>
            </a:r>
            <a:r>
              <a:rPr lang="en-GB" sz="1800" dirty="0" err="1"/>
              <a:t>sra</a:t>
            </a:r>
            <a:r>
              <a:rPr lang="en-GB" sz="1800" dirty="0"/>
              <a:t>-tools</a:t>
            </a:r>
          </a:p>
          <a:p>
            <a:pPr marL="457200" indent="-457200">
              <a:lnSpc>
                <a:spcPct val="100000"/>
              </a:lnSpc>
              <a:buFont typeface="+mj-lt"/>
              <a:buAutoNum type="arabicPeriod"/>
            </a:pPr>
            <a:r>
              <a:rPr lang="en-GB" sz="1800" dirty="0" err="1"/>
              <a:t>fastq</a:t>
            </a:r>
            <a:r>
              <a:rPr lang="en-GB" sz="1800" dirty="0"/>
              <a:t>-dump</a:t>
            </a:r>
          </a:p>
          <a:p>
            <a:pPr marL="457200" indent="-457200">
              <a:lnSpc>
                <a:spcPct val="100000"/>
              </a:lnSpc>
              <a:buFont typeface="+mj-lt"/>
              <a:buAutoNum type="arabicPeriod"/>
            </a:pPr>
            <a:r>
              <a:rPr lang="en-GB" sz="1600" dirty="0" err="1"/>
              <a:t>conda</a:t>
            </a:r>
            <a:r>
              <a:rPr lang="en-GB" sz="1600" dirty="0"/>
              <a:t> install -c </a:t>
            </a:r>
            <a:r>
              <a:rPr lang="en-GB" sz="1600" dirty="0" err="1"/>
              <a:t>bioconda</a:t>
            </a:r>
            <a:r>
              <a:rPr lang="en-GB" sz="1600" dirty="0"/>
              <a:t> parallel-</a:t>
            </a:r>
            <a:r>
              <a:rPr lang="en-GB" sz="1600" dirty="0" err="1"/>
              <a:t>fastq</a:t>
            </a:r>
            <a:r>
              <a:rPr lang="en-GB" sz="1600" dirty="0"/>
              <a:t>-dump</a:t>
            </a:r>
          </a:p>
          <a:p>
            <a:pPr marL="457200" indent="-457200">
              <a:lnSpc>
                <a:spcPct val="100000"/>
              </a:lnSpc>
              <a:buFont typeface="+mj-lt"/>
              <a:buAutoNum type="arabicPeriod"/>
            </a:pPr>
            <a:r>
              <a:rPr lang="en-GB" sz="1800" dirty="0"/>
              <a:t>parallel-</a:t>
            </a:r>
            <a:r>
              <a:rPr lang="en-GB" sz="1800" dirty="0" err="1"/>
              <a:t>fastq</a:t>
            </a:r>
            <a:r>
              <a:rPr lang="en-GB" sz="1800" dirty="0"/>
              <a:t>-dump</a:t>
            </a:r>
          </a:p>
          <a:p>
            <a:pPr marL="457200" indent="-457200">
              <a:lnSpc>
                <a:spcPct val="100000"/>
              </a:lnSpc>
              <a:buFont typeface="+mj-lt"/>
              <a:buAutoNum type="arabicPeriod"/>
            </a:pPr>
            <a:r>
              <a:rPr lang="en-GB" sz="1800" dirty="0" err="1"/>
              <a:t>conda</a:t>
            </a:r>
            <a:r>
              <a:rPr lang="en-GB" sz="1800" dirty="0"/>
              <a:t> install -c </a:t>
            </a:r>
            <a:r>
              <a:rPr lang="en-GB" sz="1800" dirty="0" err="1"/>
              <a:t>bioconda</a:t>
            </a:r>
            <a:r>
              <a:rPr lang="en-GB" sz="1800" dirty="0"/>
              <a:t> </a:t>
            </a:r>
            <a:r>
              <a:rPr lang="en-GB" sz="1800" dirty="0" err="1"/>
              <a:t>fastaqc</a:t>
            </a:r>
            <a:endParaRPr lang="en-GB" sz="1800" dirty="0"/>
          </a:p>
          <a:p>
            <a:pPr marL="457200" indent="-457200">
              <a:lnSpc>
                <a:spcPct val="100000"/>
              </a:lnSpc>
              <a:buFont typeface="+mj-lt"/>
              <a:buAutoNum type="arabicPeriod"/>
            </a:pPr>
            <a:r>
              <a:rPr lang="en-GB" sz="1800" dirty="0" err="1"/>
              <a:t>fastaqc</a:t>
            </a:r>
            <a:endParaRPr lang="en-GB" sz="1800" dirty="0"/>
          </a:p>
          <a:p>
            <a:pPr marL="457200" indent="-457200">
              <a:lnSpc>
                <a:spcPct val="100000"/>
              </a:lnSpc>
              <a:buFont typeface="+mj-lt"/>
              <a:buAutoNum type="arabicPeriod"/>
            </a:pPr>
            <a:r>
              <a:rPr lang="en-GB" sz="1800" dirty="0" err="1"/>
              <a:t>conda</a:t>
            </a:r>
            <a:r>
              <a:rPr lang="en-GB" sz="1800" dirty="0"/>
              <a:t> install -c </a:t>
            </a:r>
            <a:r>
              <a:rPr lang="en-GB" sz="1800" dirty="0" err="1"/>
              <a:t>bioconda</a:t>
            </a:r>
            <a:r>
              <a:rPr lang="en-GB" sz="1800" dirty="0"/>
              <a:t> </a:t>
            </a:r>
            <a:r>
              <a:rPr lang="en-GB" sz="1800" dirty="0" err="1"/>
              <a:t>multiqc</a:t>
            </a:r>
            <a:endParaRPr lang="en-GB" sz="1800" dirty="0"/>
          </a:p>
          <a:p>
            <a:pPr marL="457200" indent="-457200">
              <a:lnSpc>
                <a:spcPct val="100000"/>
              </a:lnSpc>
              <a:buFont typeface="+mj-lt"/>
              <a:buAutoNum type="arabicPeriod"/>
            </a:pPr>
            <a:r>
              <a:rPr lang="en-GB" sz="1800" dirty="0" err="1"/>
              <a:t>multiqc</a:t>
            </a:r>
            <a:endParaRPr lang="en-GB" sz="1800" dirty="0"/>
          </a:p>
          <a:p>
            <a:pPr marL="457200" indent="-457200">
              <a:lnSpc>
                <a:spcPct val="100000"/>
              </a:lnSpc>
              <a:buFont typeface="+mj-lt"/>
              <a:buAutoNum type="arabicPeriod"/>
            </a:pPr>
            <a:r>
              <a:rPr lang="en-GB" sz="1800" strike="sngStrike" dirty="0" err="1"/>
              <a:t>conda</a:t>
            </a:r>
            <a:r>
              <a:rPr lang="en-GB" sz="1800" strike="sngStrike" dirty="0"/>
              <a:t> install -c </a:t>
            </a:r>
            <a:r>
              <a:rPr lang="en-GB" sz="1800" strike="sngStrike" dirty="0" err="1"/>
              <a:t>bioconda</a:t>
            </a:r>
            <a:r>
              <a:rPr lang="en-GB" sz="1800" strike="sngStrike" dirty="0"/>
              <a:t> </a:t>
            </a:r>
            <a:r>
              <a:rPr lang="en-GB" sz="1800" strike="sngStrike" dirty="0" err="1"/>
              <a:t>cutadapt</a:t>
            </a:r>
            <a:endParaRPr lang="en-GB" sz="1800" strike="sngStrike" dirty="0"/>
          </a:p>
          <a:p>
            <a:pPr marL="457200" indent="-457200">
              <a:lnSpc>
                <a:spcPct val="100000"/>
              </a:lnSpc>
              <a:buFont typeface="+mj-lt"/>
              <a:buAutoNum type="arabicPeriod"/>
            </a:pPr>
            <a:r>
              <a:rPr lang="en-GB" sz="1800" strike="sngStrike" dirty="0" err="1"/>
              <a:t>cutadapt</a:t>
            </a:r>
            <a:endParaRPr lang="en-GB" strike="sngStrike" dirty="0"/>
          </a:p>
          <a:p>
            <a:endParaRPr lang="en-US" dirty="0"/>
          </a:p>
        </p:txBody>
      </p:sp>
      <p:sp>
        <p:nvSpPr>
          <p:cNvPr id="4" name="TextBox 3">
            <a:extLst>
              <a:ext uri="{FF2B5EF4-FFF2-40B4-BE49-F238E27FC236}">
                <a16:creationId xmlns:a16="http://schemas.microsoft.com/office/drawing/2014/main" id="{03FB5705-E2BD-D344-965F-FB1F511F9E78}"/>
              </a:ext>
            </a:extLst>
          </p:cNvPr>
          <p:cNvSpPr txBox="1"/>
          <p:nvPr/>
        </p:nvSpPr>
        <p:spPr>
          <a:xfrm>
            <a:off x="1371600" y="1428750"/>
            <a:ext cx="7627716" cy="1077218"/>
          </a:xfrm>
          <a:prstGeom prst="rect">
            <a:avLst/>
          </a:prstGeom>
          <a:noFill/>
        </p:spPr>
        <p:txBody>
          <a:bodyPr wrap="square" rtlCol="0">
            <a:spAutoFit/>
          </a:bodyPr>
          <a:lstStyle/>
          <a:p>
            <a:r>
              <a:rPr lang="en-GB" sz="2000" dirty="0"/>
              <a:t>!! Beware that you have enough space to work</a:t>
            </a:r>
          </a:p>
          <a:p>
            <a:pPr marL="342900" indent="-342900">
              <a:buFont typeface="Wingdings" pitchFamily="2" charset="2"/>
              <a:buChar char="§"/>
            </a:pPr>
            <a:r>
              <a:rPr lang="en-GB" sz="2400" dirty="0"/>
              <a:t># Working Space</a:t>
            </a:r>
          </a:p>
          <a:p>
            <a:pPr marL="457200" indent="-457200">
              <a:buFont typeface="+mj-lt"/>
              <a:buAutoNum type="arabicPeriod"/>
            </a:pPr>
            <a:endParaRPr lang="en-GB" sz="2000" dirty="0"/>
          </a:p>
        </p:txBody>
      </p:sp>
    </p:spTree>
    <p:extLst>
      <p:ext uri="{BB962C8B-B14F-4D97-AF65-F5344CB8AC3E}">
        <p14:creationId xmlns:p14="http://schemas.microsoft.com/office/powerpoint/2010/main" val="4089596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5F33F-D92F-6749-9600-1A9A78A7415F}"/>
              </a:ext>
            </a:extLst>
          </p:cNvPr>
          <p:cNvSpPr>
            <a:spLocks noGrp="1"/>
          </p:cNvSpPr>
          <p:nvPr>
            <p:ph type="title"/>
          </p:nvPr>
        </p:nvSpPr>
        <p:spPr>
          <a:xfrm>
            <a:off x="1371600" y="685800"/>
            <a:ext cx="9601200" cy="814754"/>
          </a:xfrm>
        </p:spPr>
        <p:txBody>
          <a:bodyPr/>
          <a:lstStyle/>
          <a:p>
            <a:r>
              <a:rPr lang="en-US" dirty="0"/>
              <a:t>Reference and Indexing</a:t>
            </a:r>
          </a:p>
        </p:txBody>
      </p:sp>
      <p:sp>
        <p:nvSpPr>
          <p:cNvPr id="3" name="Content Placeholder 2">
            <a:extLst>
              <a:ext uri="{FF2B5EF4-FFF2-40B4-BE49-F238E27FC236}">
                <a16:creationId xmlns:a16="http://schemas.microsoft.com/office/drawing/2014/main" id="{9F203EFA-D4D4-3645-8EA3-EB7389095B00}"/>
              </a:ext>
            </a:extLst>
          </p:cNvPr>
          <p:cNvSpPr>
            <a:spLocks noGrp="1"/>
          </p:cNvSpPr>
          <p:nvPr>
            <p:ph idx="1"/>
          </p:nvPr>
        </p:nvSpPr>
        <p:spPr>
          <a:xfrm>
            <a:off x="1371600" y="1500554"/>
            <a:ext cx="9601200" cy="4366846"/>
          </a:xfrm>
        </p:spPr>
        <p:txBody>
          <a:bodyPr>
            <a:normAutofit/>
          </a:bodyPr>
          <a:lstStyle/>
          <a:p>
            <a:pPr marL="0" indent="0">
              <a:buNone/>
            </a:pPr>
            <a:r>
              <a:rPr lang="en-US" sz="1600" dirty="0"/>
              <a:t># </a:t>
            </a:r>
            <a:r>
              <a:rPr lang="en-US" sz="1600" dirty="0" err="1"/>
              <a:t>Ensembl</a:t>
            </a:r>
            <a:r>
              <a:rPr lang="en-US" sz="1600" dirty="0"/>
              <a:t> FTP Download</a:t>
            </a:r>
          </a:p>
          <a:p>
            <a:pPr marL="0" indent="0">
              <a:buNone/>
            </a:pPr>
            <a:r>
              <a:rPr lang="en-US" sz="1600" dirty="0"/>
              <a:t># Download all cDNA FASTA file for </a:t>
            </a:r>
            <a:r>
              <a:rPr lang="en-US" sz="1600" dirty="0" err="1"/>
              <a:t>kallisto</a:t>
            </a:r>
            <a:endParaRPr lang="en-US" sz="1600" dirty="0"/>
          </a:p>
          <a:p>
            <a:r>
              <a:rPr lang="en-US" sz="1400" dirty="0" err="1"/>
              <a:t>wget</a:t>
            </a:r>
            <a:r>
              <a:rPr lang="en-US" sz="1400" dirty="0"/>
              <a:t> http://</a:t>
            </a:r>
            <a:r>
              <a:rPr lang="en-US" sz="1400" dirty="0" err="1"/>
              <a:t>ftp.ensembl.org</a:t>
            </a:r>
            <a:r>
              <a:rPr lang="en-US" sz="1400" dirty="0"/>
              <a:t>/pub/release-104/</a:t>
            </a:r>
            <a:r>
              <a:rPr lang="en-US" sz="1400" dirty="0" err="1"/>
              <a:t>fasta</a:t>
            </a:r>
            <a:r>
              <a:rPr lang="en-US" sz="1400" dirty="0"/>
              <a:t>/</a:t>
            </a:r>
            <a:r>
              <a:rPr lang="en-US" sz="1400" dirty="0" err="1"/>
              <a:t>mus_musculus</a:t>
            </a:r>
            <a:r>
              <a:rPr lang="en-US" sz="1400" dirty="0"/>
              <a:t>/</a:t>
            </a:r>
            <a:r>
              <a:rPr lang="en-US" sz="1400" dirty="0" err="1"/>
              <a:t>cdna</a:t>
            </a:r>
            <a:r>
              <a:rPr lang="en-US" sz="1400" dirty="0"/>
              <a:t>/Mus_musculus.GRCm39.cdna.all.fa.gz </a:t>
            </a:r>
          </a:p>
          <a:p>
            <a:pPr marL="0" indent="0">
              <a:buNone/>
            </a:pPr>
            <a:r>
              <a:rPr lang="en-GB" sz="1600" dirty="0"/>
              <a:t># Indexing the Reference</a:t>
            </a:r>
          </a:p>
          <a:p>
            <a:r>
              <a:rPr lang="en-GB" sz="1400" dirty="0" err="1">
                <a:solidFill>
                  <a:schemeClr val="tx1"/>
                </a:solidFill>
              </a:rPr>
              <a:t>kallisto</a:t>
            </a:r>
            <a:r>
              <a:rPr lang="en-GB" sz="1400" dirty="0">
                <a:solidFill>
                  <a:schemeClr val="tx1"/>
                </a:solidFill>
              </a:rPr>
              <a:t> index -</a:t>
            </a:r>
            <a:r>
              <a:rPr lang="en-GB" sz="1400" dirty="0" err="1">
                <a:solidFill>
                  <a:schemeClr val="tx1"/>
                </a:solidFill>
              </a:rPr>
              <a:t>i</a:t>
            </a:r>
            <a:r>
              <a:rPr lang="en-GB" sz="1400" dirty="0">
                <a:solidFill>
                  <a:schemeClr val="tx1"/>
                </a:solidFill>
              </a:rPr>
              <a:t> </a:t>
            </a:r>
            <a:r>
              <a:rPr lang="en-US" sz="1400" dirty="0"/>
              <a:t>Mus_musculus.GRCm39.cdna.all.idx </a:t>
            </a:r>
            <a:r>
              <a:rPr lang="en-GB" sz="1400" dirty="0">
                <a:solidFill>
                  <a:schemeClr val="tx1"/>
                </a:solidFill>
              </a:rPr>
              <a:t>--make-unique </a:t>
            </a:r>
            <a:r>
              <a:rPr lang="en-US" sz="1400" dirty="0"/>
              <a:t>Mus_musculus.GRCm39.cdna.all.fa.gz </a:t>
            </a:r>
            <a:endParaRPr lang="en-GB" sz="1400" dirty="0">
              <a:solidFill>
                <a:schemeClr val="tx1"/>
              </a:solidFill>
            </a:endParaRPr>
          </a:p>
          <a:p>
            <a:endParaRPr lang="en-US" sz="1400" dirty="0"/>
          </a:p>
          <a:p>
            <a:endParaRPr lang="en-US" sz="1400" dirty="0"/>
          </a:p>
          <a:p>
            <a:endParaRPr lang="en-US" sz="1400" dirty="0"/>
          </a:p>
        </p:txBody>
      </p:sp>
      <p:pic>
        <p:nvPicPr>
          <p:cNvPr id="5" name="Picture 4" descr="Text&#10;&#10;Description automatically generated">
            <a:extLst>
              <a:ext uri="{FF2B5EF4-FFF2-40B4-BE49-F238E27FC236}">
                <a16:creationId xmlns:a16="http://schemas.microsoft.com/office/drawing/2014/main" id="{4387B696-502A-D64C-B1B0-9836640E7027}"/>
              </a:ext>
            </a:extLst>
          </p:cNvPr>
          <p:cNvPicPr>
            <a:picLocks noChangeAspect="1"/>
          </p:cNvPicPr>
          <p:nvPr/>
        </p:nvPicPr>
        <p:blipFill>
          <a:blip r:embed="rId3"/>
          <a:stretch>
            <a:fillRect/>
          </a:stretch>
        </p:blipFill>
        <p:spPr>
          <a:xfrm>
            <a:off x="1504949" y="3856403"/>
            <a:ext cx="8748211" cy="2192704"/>
          </a:xfrm>
          <a:prstGeom prst="rect">
            <a:avLst/>
          </a:prstGeom>
        </p:spPr>
      </p:pic>
    </p:spTree>
    <p:extLst>
      <p:ext uri="{BB962C8B-B14F-4D97-AF65-F5344CB8AC3E}">
        <p14:creationId xmlns:p14="http://schemas.microsoft.com/office/powerpoint/2010/main" val="2787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818E4-9A05-FE4A-BE98-7B360A2FF17C}"/>
              </a:ext>
            </a:extLst>
          </p:cNvPr>
          <p:cNvSpPr>
            <a:spLocks noGrp="1"/>
          </p:cNvSpPr>
          <p:nvPr>
            <p:ph type="title"/>
          </p:nvPr>
        </p:nvSpPr>
        <p:spPr/>
        <p:txBody>
          <a:bodyPr/>
          <a:lstStyle/>
          <a:p>
            <a:r>
              <a:rPr lang="en-GB" dirty="0"/>
              <a:t>Sample Selection</a:t>
            </a:r>
            <a:endParaRPr lang="en-US" dirty="0"/>
          </a:p>
        </p:txBody>
      </p:sp>
      <p:sp>
        <p:nvSpPr>
          <p:cNvPr id="3" name="Content Placeholder 2">
            <a:extLst>
              <a:ext uri="{FF2B5EF4-FFF2-40B4-BE49-F238E27FC236}">
                <a16:creationId xmlns:a16="http://schemas.microsoft.com/office/drawing/2014/main" id="{6B1015EA-E18F-3C46-958D-9EB063A396BD}"/>
              </a:ext>
            </a:extLst>
          </p:cNvPr>
          <p:cNvSpPr>
            <a:spLocks noGrp="1"/>
          </p:cNvSpPr>
          <p:nvPr>
            <p:ph idx="1"/>
          </p:nvPr>
        </p:nvSpPr>
        <p:spPr>
          <a:xfrm>
            <a:off x="1371600" y="1428749"/>
            <a:ext cx="9601200" cy="4312294"/>
          </a:xfrm>
        </p:spPr>
        <p:txBody>
          <a:bodyPr>
            <a:normAutofit fontScale="70000" lnSpcReduction="20000"/>
          </a:bodyPr>
          <a:lstStyle/>
          <a:p>
            <a:r>
              <a:rPr lang="en-GB" b="1" dirty="0">
                <a:hlinkClick r:id="rId2"/>
              </a:rPr>
              <a:t>HIF1 mediates a switch in pyruvate kinase isoforms after myocardial infarction</a:t>
            </a:r>
            <a:endParaRPr lang="en-GB" b="1" dirty="0"/>
          </a:p>
          <a:p>
            <a:r>
              <a:rPr lang="en-GB" b="1" dirty="0">
                <a:hlinkClick r:id="rId3"/>
              </a:rPr>
              <a:t>PRJNA412001</a:t>
            </a:r>
            <a:endParaRPr lang="en-GB" b="1" dirty="0"/>
          </a:p>
          <a:p>
            <a:endParaRPr lang="en-GB" dirty="0"/>
          </a:p>
          <a:p>
            <a:r>
              <a:rPr lang="en-GB" b="1" u="sng" dirty="0"/>
              <a:t>Abstract:</a:t>
            </a:r>
            <a:r>
              <a:rPr lang="en-GB" dirty="0"/>
              <a:t> Alternative splicing of RNA is an underexplored area of transcriptional response. We expect that early changes in alternatively spliced genes may be important for responses to cardiac injury. Hypoxia inducible factor 1 (HIF1) is a key transcription factor that rapidly responds to loss of oxygen through alteration of metabolism and angiogenesis. The goal of this study was to investigate the transcriptional response after myocardial infarction (MI) and to identify novel, hypoxia-driven changes, including alternative splicing. After ligation of the left anterior descending artery in mice, we observed an abrupt loss of cardiac contractility and upregulation of hypoxic </a:t>
            </a:r>
            <a:r>
              <a:rPr lang="en-GB" dirty="0" err="1"/>
              <a:t>signaling</a:t>
            </a:r>
            <a:r>
              <a:rPr lang="en-GB" dirty="0"/>
              <a:t>. </a:t>
            </a:r>
            <a:r>
              <a:rPr lang="en-GB" sz="2600" dirty="0"/>
              <a:t>We then performed RNA sequencing on ischemic heart tissue 1 and 3 days after infarct to assess early transcriptional changes and identified 89 transcripts with altered splicing</a:t>
            </a:r>
            <a:r>
              <a:rPr lang="en-GB" dirty="0"/>
              <a:t>. Of particular interest was the switch in </a:t>
            </a:r>
            <a:r>
              <a:rPr lang="en-GB" dirty="0" err="1"/>
              <a:t>Pkm</a:t>
            </a:r>
            <a:r>
              <a:rPr lang="en-GB" dirty="0"/>
              <a:t> isoform expression (pyruvate kinase, muscle). The usually predominant Pkm1 isoform was less abundant in ischemic hearts, while Pkm2 and associated splicing factors (hnRNPA1, hnRNPA2B1, Ptbp1) rapidly increased. Despite increased Pkm2 expression, total pyruvate kinase activity remained reduced in ischemic myocardial tissue. We also demonstrated HIF1 binding to PKM by chromatin immunoprecipitation, indicating a direct role for HIF1 in mediating this isoform switch. Our study provides a new, detailed characterization of the early transcriptome after MI. From this analysis, we identified an HIF1-mediated alternative splicing event in the PKM gene. Pkm1 and Pkm2 play distinct roles in glycolytic metabolism and the upregulation of Pkm2 is likely to have important consequences for ATP synthesis in infarcted cardiac muscle.</a:t>
            </a:r>
          </a:p>
          <a:p>
            <a:endParaRPr lang="en-US" dirty="0"/>
          </a:p>
        </p:txBody>
      </p:sp>
    </p:spTree>
    <p:extLst>
      <p:ext uri="{BB962C8B-B14F-4D97-AF65-F5344CB8AC3E}">
        <p14:creationId xmlns:p14="http://schemas.microsoft.com/office/powerpoint/2010/main" val="309546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A12C6-059F-BD4C-A58E-FC8B63F1706A}"/>
              </a:ext>
            </a:extLst>
          </p:cNvPr>
          <p:cNvSpPr>
            <a:spLocks noGrp="1"/>
          </p:cNvSpPr>
          <p:nvPr>
            <p:ph type="title"/>
          </p:nvPr>
        </p:nvSpPr>
        <p:spPr/>
        <p:txBody>
          <a:bodyPr/>
          <a:lstStyle/>
          <a:p>
            <a:r>
              <a:rPr lang="en-US" dirty="0"/>
              <a:t>Sample Quick Look</a:t>
            </a:r>
          </a:p>
        </p:txBody>
      </p:sp>
      <p:graphicFrame>
        <p:nvGraphicFramePr>
          <p:cNvPr id="4" name="Content Placeholder 3">
            <a:extLst>
              <a:ext uri="{FF2B5EF4-FFF2-40B4-BE49-F238E27FC236}">
                <a16:creationId xmlns:a16="http://schemas.microsoft.com/office/drawing/2014/main" id="{036CB17E-AF2B-724C-836D-58A7A3E85343}"/>
              </a:ext>
            </a:extLst>
          </p:cNvPr>
          <p:cNvGraphicFramePr>
            <a:graphicFrameLocks noGrp="1"/>
          </p:cNvGraphicFramePr>
          <p:nvPr>
            <p:ph idx="1"/>
            <p:extLst>
              <p:ext uri="{D42A27DB-BD31-4B8C-83A1-F6EECF244321}">
                <p14:modId xmlns:p14="http://schemas.microsoft.com/office/powerpoint/2010/main" val="2316534118"/>
              </p:ext>
            </p:extLst>
          </p:nvPr>
        </p:nvGraphicFramePr>
        <p:xfrm>
          <a:off x="6525841" y="1629508"/>
          <a:ext cx="5666159" cy="1463040"/>
        </p:xfrm>
        <a:graphic>
          <a:graphicData uri="http://schemas.openxmlformats.org/drawingml/2006/table">
            <a:tbl>
              <a:tblPr/>
              <a:tblGrid>
                <a:gridCol w="1210112">
                  <a:extLst>
                    <a:ext uri="{9D8B030D-6E8A-4147-A177-3AD203B41FA5}">
                      <a16:colId xmlns:a16="http://schemas.microsoft.com/office/drawing/2014/main" val="1046275059"/>
                    </a:ext>
                  </a:extLst>
                </a:gridCol>
                <a:gridCol w="4456047">
                  <a:extLst>
                    <a:ext uri="{9D8B030D-6E8A-4147-A177-3AD203B41FA5}">
                      <a16:colId xmlns:a16="http://schemas.microsoft.com/office/drawing/2014/main" val="1695036526"/>
                    </a:ext>
                  </a:extLst>
                </a:gridCol>
              </a:tblGrid>
              <a:tr h="0">
                <a:tc>
                  <a:txBody>
                    <a:bodyPr/>
                    <a:lstStyle/>
                    <a:p>
                      <a:pPr fontAlgn="t"/>
                      <a:r>
                        <a:rPr lang="en-GB">
                          <a:solidFill>
                            <a:srgbClr val="333333"/>
                          </a:solidFill>
                          <a:effectLst/>
                        </a:rPr>
                        <a:t>Accession</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4F4F4"/>
                    </a:solidFill>
                  </a:tcPr>
                </a:tc>
                <a:tc>
                  <a:txBody>
                    <a:bodyPr/>
                    <a:lstStyle/>
                    <a:p>
                      <a:r>
                        <a:rPr lang="en-GB">
                          <a:effectLst/>
                        </a:rPr>
                        <a:t>PRJNA412001; GEO: GSE104187</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9372720"/>
                  </a:ext>
                </a:extLst>
              </a:tr>
              <a:tr h="0">
                <a:tc>
                  <a:txBody>
                    <a:bodyPr/>
                    <a:lstStyle/>
                    <a:p>
                      <a:pPr fontAlgn="t"/>
                      <a:r>
                        <a:rPr lang="en-GB">
                          <a:solidFill>
                            <a:srgbClr val="333333"/>
                          </a:solidFill>
                          <a:effectLst/>
                        </a:rPr>
                        <a:t>Data Type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4F4F4"/>
                    </a:solidFill>
                  </a:tcPr>
                </a:tc>
                <a:tc>
                  <a:txBody>
                    <a:bodyPr/>
                    <a:lstStyle/>
                    <a:p>
                      <a:r>
                        <a:rPr lang="en-GB">
                          <a:effectLst/>
                        </a:rPr>
                        <a:t>Transcriptome or Gene expression</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70243929"/>
                  </a:ext>
                </a:extLst>
              </a:tr>
              <a:tr h="0">
                <a:tc>
                  <a:txBody>
                    <a:bodyPr/>
                    <a:lstStyle/>
                    <a:p>
                      <a:pPr fontAlgn="t"/>
                      <a:r>
                        <a:rPr lang="en-GB">
                          <a:solidFill>
                            <a:srgbClr val="333333"/>
                          </a:solidFill>
                          <a:effectLst/>
                        </a:rPr>
                        <a:t>Scope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4F4F4"/>
                    </a:solidFill>
                  </a:tcPr>
                </a:tc>
                <a:tc>
                  <a:txBody>
                    <a:bodyPr/>
                    <a:lstStyle/>
                    <a:p>
                      <a:r>
                        <a:rPr lang="en-GB">
                          <a:effectLst/>
                        </a:rPr>
                        <a:t>Multiisolate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20905832"/>
                  </a:ext>
                </a:extLst>
              </a:tr>
              <a:tr h="0">
                <a:tc>
                  <a:txBody>
                    <a:bodyPr/>
                    <a:lstStyle/>
                    <a:p>
                      <a:pPr fontAlgn="t"/>
                      <a:r>
                        <a:rPr lang="en-GB">
                          <a:solidFill>
                            <a:srgbClr val="333333"/>
                          </a:solidFill>
                          <a:effectLst/>
                        </a:rPr>
                        <a:t>Organism</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4F4F4"/>
                    </a:solidFill>
                  </a:tcPr>
                </a:tc>
                <a:tc>
                  <a:txBody>
                    <a:bodyPr/>
                    <a:lstStyle/>
                    <a:p>
                      <a:r>
                        <a:rPr lang="en-GB" b="1" u="none" strike="noStrike" dirty="0">
                          <a:solidFill>
                            <a:srgbClr val="385D8A"/>
                          </a:solidFill>
                          <a:effectLst/>
                          <a:hlinkClick r:id="rId3" tooltip="Mus musculus in Taxonomy"/>
                        </a:rPr>
                        <a:t>Mus musculus</a:t>
                      </a:r>
                      <a:r>
                        <a:rPr lang="en-GB" dirty="0">
                          <a:solidFill>
                            <a:srgbClr val="666666"/>
                          </a:solidFill>
                          <a:effectLst/>
                        </a:rPr>
                        <a:t>[Taxonomy ID: 10090]</a:t>
                      </a:r>
                      <a:endParaRPr lang="en-GB" dirty="0">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26434185"/>
                  </a:ext>
                </a:extLst>
              </a:tr>
            </a:tbl>
          </a:graphicData>
        </a:graphic>
      </p:graphicFrame>
      <p:sp>
        <p:nvSpPr>
          <p:cNvPr id="5" name="TextBox 4">
            <a:extLst>
              <a:ext uri="{FF2B5EF4-FFF2-40B4-BE49-F238E27FC236}">
                <a16:creationId xmlns:a16="http://schemas.microsoft.com/office/drawing/2014/main" id="{7D47CB89-5063-5245-BA94-D0D1E66358CC}"/>
              </a:ext>
            </a:extLst>
          </p:cNvPr>
          <p:cNvSpPr txBox="1"/>
          <p:nvPr/>
        </p:nvSpPr>
        <p:spPr>
          <a:xfrm>
            <a:off x="973015" y="1629508"/>
            <a:ext cx="5402383" cy="2677656"/>
          </a:xfrm>
          <a:prstGeom prst="rect">
            <a:avLst/>
          </a:prstGeom>
          <a:noFill/>
        </p:spPr>
        <p:txBody>
          <a:bodyPr wrap="square">
            <a:spAutoFit/>
          </a:bodyPr>
          <a:lstStyle/>
          <a:p>
            <a:r>
              <a:rPr lang="en-GB" sz="1400" b="1" i="0" u="sng" dirty="0">
                <a:solidFill>
                  <a:srgbClr val="000000"/>
                </a:solidFill>
                <a:effectLst/>
                <a:latin typeface="arial" panose="020B0604020202020204" pitchFamily="34" charset="0"/>
              </a:rPr>
              <a:t>Purpose:</a:t>
            </a:r>
            <a:r>
              <a:rPr lang="en-GB" sz="1400" b="0" i="0" dirty="0">
                <a:solidFill>
                  <a:srgbClr val="000000"/>
                </a:solidFill>
                <a:effectLst/>
                <a:latin typeface="arial" panose="020B0604020202020204" pitchFamily="34" charset="0"/>
              </a:rPr>
              <a:t> </a:t>
            </a:r>
            <a:r>
              <a:rPr lang="en-GB" sz="1400" dirty="0"/>
              <a:t>The goal of this study was to investigate the transcriptional response after myocardial infarction (MI) and to identify novel, hypoxia-driven changes, including alternative splicing</a:t>
            </a:r>
            <a:r>
              <a:rPr lang="en-GB" sz="1400" b="0" i="0" dirty="0">
                <a:solidFill>
                  <a:srgbClr val="000000"/>
                </a:solidFill>
                <a:effectLst/>
                <a:latin typeface="arial" panose="020B0604020202020204" pitchFamily="34" charset="0"/>
              </a:rPr>
              <a:t>.</a:t>
            </a:r>
          </a:p>
          <a:p>
            <a:endParaRPr lang="en-GB" sz="1400" dirty="0">
              <a:solidFill>
                <a:srgbClr val="000000"/>
              </a:solidFill>
              <a:latin typeface="arial" panose="020B0604020202020204" pitchFamily="34" charset="0"/>
            </a:endParaRPr>
          </a:p>
          <a:p>
            <a:r>
              <a:rPr lang="en-GB" sz="1400" b="1" i="0" u="sng" dirty="0">
                <a:solidFill>
                  <a:srgbClr val="000000"/>
                </a:solidFill>
                <a:effectLst/>
                <a:latin typeface="arial" panose="020B0604020202020204" pitchFamily="34" charset="0"/>
              </a:rPr>
              <a:t>Methods</a:t>
            </a:r>
            <a:r>
              <a:rPr lang="en-GB" sz="1400" b="1" u="sng" dirty="0">
                <a:solidFill>
                  <a:srgbClr val="000000"/>
                </a:solidFill>
                <a:latin typeface="arial" panose="020B0604020202020204" pitchFamily="34" charset="0"/>
              </a:rPr>
              <a:t>: </a:t>
            </a:r>
          </a:p>
          <a:p>
            <a:r>
              <a:rPr lang="en-GB" sz="1400" dirty="0">
                <a:solidFill>
                  <a:srgbClr val="000000"/>
                </a:solidFill>
                <a:latin typeface="arial" panose="020B0604020202020204" pitchFamily="34" charset="0"/>
              </a:rPr>
              <a:t>To mimic MI, permanent left anterior descending artery (LAD) ligation</a:t>
            </a:r>
          </a:p>
          <a:p>
            <a:r>
              <a:rPr lang="en-GB" sz="1400" dirty="0"/>
              <a:t>RNA sequencing on ischemic heart tissue 1 and 3 days after infarct</a:t>
            </a:r>
          </a:p>
          <a:p>
            <a:endParaRPr lang="en-GB" sz="1400" dirty="0"/>
          </a:p>
          <a:p>
            <a:r>
              <a:rPr lang="en-GB" sz="1400" b="1" u="sng" dirty="0"/>
              <a:t>Findings: </a:t>
            </a:r>
            <a:r>
              <a:rPr lang="en-US" sz="1400" dirty="0"/>
              <a:t>719 upregulated and 183 downregulated genes 1 day after MI. By 3 days after MI, 1,457 genes were upregulated and 1,645 genes were downregulated</a:t>
            </a:r>
          </a:p>
        </p:txBody>
      </p:sp>
      <p:graphicFrame>
        <p:nvGraphicFramePr>
          <p:cNvPr id="6" name="Table 11">
            <a:extLst>
              <a:ext uri="{FF2B5EF4-FFF2-40B4-BE49-F238E27FC236}">
                <a16:creationId xmlns:a16="http://schemas.microsoft.com/office/drawing/2014/main" id="{4FB93E73-6903-B545-8EE7-3ECC9A120E68}"/>
              </a:ext>
            </a:extLst>
          </p:cNvPr>
          <p:cNvGraphicFramePr>
            <a:graphicFrameLocks noGrp="1"/>
          </p:cNvGraphicFramePr>
          <p:nvPr>
            <p:extLst>
              <p:ext uri="{D42A27DB-BD31-4B8C-83A1-F6EECF244321}">
                <p14:modId xmlns:p14="http://schemas.microsoft.com/office/powerpoint/2010/main" val="907745483"/>
              </p:ext>
            </p:extLst>
          </p:nvPr>
        </p:nvGraphicFramePr>
        <p:xfrm>
          <a:off x="973014" y="4640919"/>
          <a:ext cx="5402383" cy="1828682"/>
        </p:xfrm>
        <a:graphic>
          <a:graphicData uri="http://schemas.openxmlformats.org/drawingml/2006/table">
            <a:tbl>
              <a:tblPr firstRow="1" bandRow="1">
                <a:tableStyleId>{5C22544A-7EE6-4342-B048-85BDC9FD1C3A}</a:tableStyleId>
              </a:tblPr>
              <a:tblGrid>
                <a:gridCol w="1073024">
                  <a:extLst>
                    <a:ext uri="{9D8B030D-6E8A-4147-A177-3AD203B41FA5}">
                      <a16:colId xmlns:a16="http://schemas.microsoft.com/office/drawing/2014/main" val="61835190"/>
                    </a:ext>
                  </a:extLst>
                </a:gridCol>
                <a:gridCol w="2000743">
                  <a:extLst>
                    <a:ext uri="{9D8B030D-6E8A-4147-A177-3AD203B41FA5}">
                      <a16:colId xmlns:a16="http://schemas.microsoft.com/office/drawing/2014/main" val="1786136932"/>
                    </a:ext>
                  </a:extLst>
                </a:gridCol>
                <a:gridCol w="2328616">
                  <a:extLst>
                    <a:ext uri="{9D8B030D-6E8A-4147-A177-3AD203B41FA5}">
                      <a16:colId xmlns:a16="http://schemas.microsoft.com/office/drawing/2014/main" val="3800132806"/>
                    </a:ext>
                  </a:extLst>
                </a:gridCol>
              </a:tblGrid>
              <a:tr h="450096">
                <a:tc>
                  <a:txBody>
                    <a:bodyPr/>
                    <a:lstStyle/>
                    <a:p>
                      <a:endParaRPr lang="en-US"/>
                    </a:p>
                  </a:txBody>
                  <a:tcPr/>
                </a:tc>
                <a:tc>
                  <a:txBody>
                    <a:bodyPr/>
                    <a:lstStyle/>
                    <a:p>
                      <a:r>
                        <a:rPr lang="en-US" dirty="0"/>
                        <a:t>Control group</a:t>
                      </a:r>
                    </a:p>
                  </a:txBody>
                  <a:tcPr/>
                </a:tc>
                <a:tc>
                  <a:txBody>
                    <a:bodyPr/>
                    <a:lstStyle/>
                    <a:p>
                      <a:r>
                        <a:rPr lang="en-US" dirty="0"/>
                        <a:t>MI group</a:t>
                      </a:r>
                    </a:p>
                  </a:txBody>
                  <a:tcPr/>
                </a:tc>
                <a:extLst>
                  <a:ext uri="{0D108BD9-81ED-4DB2-BD59-A6C34878D82A}">
                    <a16:rowId xmlns:a16="http://schemas.microsoft.com/office/drawing/2014/main" val="3957284560"/>
                  </a:ext>
                </a:extLst>
              </a:tr>
              <a:tr h="689293">
                <a:tc>
                  <a:txBody>
                    <a:bodyPr/>
                    <a:lstStyle/>
                    <a:p>
                      <a:r>
                        <a:rPr lang="en-US" dirty="0"/>
                        <a:t>Time_1 </a:t>
                      </a:r>
                    </a:p>
                  </a:txBody>
                  <a:tcPr/>
                </a:tc>
                <a:tc>
                  <a:txBody>
                    <a:bodyPr/>
                    <a:lstStyle/>
                    <a:p>
                      <a:r>
                        <a:rPr lang="en-GB" sz="1800" b="0" i="0" kern="1200" dirty="0">
                          <a:solidFill>
                            <a:schemeClr val="dk1"/>
                          </a:solidFill>
                          <a:effectLst/>
                          <a:latin typeface="+mn-lt"/>
                          <a:ea typeface="+mn-ea"/>
                          <a:cs typeface="+mn-cs"/>
                          <a:hlinkClick r:id="rId4"/>
                        </a:rPr>
                        <a:t>sham_1dMI_1</a:t>
                      </a:r>
                      <a:endParaRPr lang="en-GB" sz="1800" b="0" i="0" kern="1200" dirty="0">
                        <a:solidFill>
                          <a:schemeClr val="dk1"/>
                        </a:solidFill>
                        <a:effectLst/>
                        <a:latin typeface="+mn-lt"/>
                        <a:ea typeface="+mn-ea"/>
                        <a:cs typeface="+mn-cs"/>
                      </a:endParaRPr>
                    </a:p>
                    <a:p>
                      <a:r>
                        <a:rPr lang="en-GB" sz="1800" b="0" i="0" kern="1200" dirty="0">
                          <a:solidFill>
                            <a:schemeClr val="dk1"/>
                          </a:solidFill>
                          <a:effectLst/>
                          <a:latin typeface="+mn-lt"/>
                          <a:ea typeface="+mn-ea"/>
                          <a:cs typeface="+mn-cs"/>
                          <a:hlinkClick r:id="rId5"/>
                        </a:rPr>
                        <a:t>sham_1dMI_2</a:t>
                      </a:r>
                      <a:endParaRPr lang="en-US" dirty="0"/>
                    </a:p>
                  </a:txBody>
                  <a:tcPr/>
                </a:tc>
                <a:tc>
                  <a:txBody>
                    <a:bodyPr/>
                    <a:lstStyle/>
                    <a:p>
                      <a:r>
                        <a:rPr lang="en-GB" sz="1800" b="0" i="0" kern="1200" dirty="0">
                          <a:solidFill>
                            <a:schemeClr val="dk1"/>
                          </a:solidFill>
                          <a:effectLst/>
                          <a:latin typeface="+mn-lt"/>
                          <a:ea typeface="+mn-ea"/>
                          <a:cs typeface="+mn-cs"/>
                          <a:hlinkClick r:id="rId6"/>
                        </a:rPr>
                        <a:t>MI_1dMI_1</a:t>
                      </a:r>
                      <a:endParaRPr lang="en-GB" sz="1800" b="0" i="0" kern="1200" dirty="0">
                        <a:solidFill>
                          <a:schemeClr val="dk1"/>
                        </a:solidFill>
                        <a:effectLst/>
                        <a:latin typeface="+mn-lt"/>
                        <a:ea typeface="+mn-ea"/>
                        <a:cs typeface="+mn-cs"/>
                      </a:endParaRPr>
                    </a:p>
                    <a:p>
                      <a:r>
                        <a:rPr lang="en-GB" sz="1800" b="0" i="0" kern="1200" dirty="0">
                          <a:solidFill>
                            <a:schemeClr val="dk1"/>
                          </a:solidFill>
                          <a:effectLst/>
                          <a:latin typeface="+mn-lt"/>
                          <a:ea typeface="+mn-ea"/>
                          <a:cs typeface="+mn-cs"/>
                          <a:hlinkClick r:id="rId7"/>
                        </a:rPr>
                        <a:t>MI_1dMI_2</a:t>
                      </a:r>
                      <a:endParaRPr lang="en-US" dirty="0"/>
                    </a:p>
                  </a:txBody>
                  <a:tcPr/>
                </a:tc>
                <a:extLst>
                  <a:ext uri="{0D108BD9-81ED-4DB2-BD59-A6C34878D82A}">
                    <a16:rowId xmlns:a16="http://schemas.microsoft.com/office/drawing/2014/main" val="4014107243"/>
                  </a:ext>
                </a:extLst>
              </a:tr>
              <a:tr h="689293">
                <a:tc>
                  <a:txBody>
                    <a:bodyPr/>
                    <a:lstStyle/>
                    <a:p>
                      <a:r>
                        <a:rPr lang="en-US" dirty="0"/>
                        <a:t>Time_2</a:t>
                      </a:r>
                    </a:p>
                  </a:txBody>
                  <a:tcPr/>
                </a:tc>
                <a:tc>
                  <a:txBody>
                    <a:bodyPr/>
                    <a:lstStyle/>
                    <a:p>
                      <a:r>
                        <a:rPr lang="en-GB" sz="1800" b="0" i="0" kern="1200" dirty="0">
                          <a:solidFill>
                            <a:schemeClr val="dk1"/>
                          </a:solidFill>
                          <a:effectLst/>
                          <a:latin typeface="+mn-lt"/>
                          <a:ea typeface="+mn-ea"/>
                          <a:cs typeface="+mn-cs"/>
                          <a:hlinkClick r:id="rId8"/>
                        </a:rPr>
                        <a:t>sham_3dMI_1</a:t>
                      </a:r>
                      <a:endParaRPr lang="en-GB" sz="1800" b="0" i="0" kern="1200" dirty="0">
                        <a:solidFill>
                          <a:schemeClr val="dk1"/>
                        </a:solidFill>
                        <a:effectLst/>
                        <a:latin typeface="+mn-lt"/>
                        <a:ea typeface="+mn-ea"/>
                        <a:cs typeface="+mn-cs"/>
                      </a:endParaRPr>
                    </a:p>
                    <a:p>
                      <a:r>
                        <a:rPr lang="en-GB" sz="1800" b="0" i="0" kern="1200" dirty="0">
                          <a:solidFill>
                            <a:schemeClr val="dk1"/>
                          </a:solidFill>
                          <a:effectLst/>
                          <a:latin typeface="+mn-lt"/>
                          <a:ea typeface="+mn-ea"/>
                          <a:cs typeface="+mn-cs"/>
                          <a:hlinkClick r:id="rId9"/>
                        </a:rPr>
                        <a:t>sham_3dMI_2</a:t>
                      </a:r>
                      <a:endParaRPr lang="en-US" dirty="0"/>
                    </a:p>
                  </a:txBody>
                  <a:tcPr/>
                </a:tc>
                <a:tc>
                  <a:txBody>
                    <a:bodyPr/>
                    <a:lstStyle/>
                    <a:p>
                      <a:r>
                        <a:rPr lang="en-GB" sz="1800" b="0" i="0" kern="1200" dirty="0">
                          <a:solidFill>
                            <a:schemeClr val="dk1"/>
                          </a:solidFill>
                          <a:effectLst/>
                          <a:latin typeface="+mn-lt"/>
                          <a:ea typeface="+mn-ea"/>
                          <a:cs typeface="+mn-cs"/>
                          <a:hlinkClick r:id="rId10"/>
                        </a:rPr>
                        <a:t>MI_3dMI_1</a:t>
                      </a:r>
                      <a:endParaRPr lang="en-GB" sz="1800" b="0" i="0" kern="1200" dirty="0">
                        <a:solidFill>
                          <a:schemeClr val="dk1"/>
                        </a:solidFill>
                        <a:effectLst/>
                        <a:latin typeface="+mn-lt"/>
                        <a:ea typeface="+mn-ea"/>
                        <a:cs typeface="+mn-cs"/>
                      </a:endParaRPr>
                    </a:p>
                    <a:p>
                      <a:r>
                        <a:rPr lang="en-GB" sz="1800" b="0" i="0" kern="1200" dirty="0">
                          <a:solidFill>
                            <a:schemeClr val="dk1"/>
                          </a:solidFill>
                          <a:effectLst/>
                          <a:latin typeface="+mn-lt"/>
                          <a:ea typeface="+mn-ea"/>
                          <a:cs typeface="+mn-cs"/>
                          <a:hlinkClick r:id="rId11"/>
                        </a:rPr>
                        <a:t>MI_3dMI_2</a:t>
                      </a:r>
                      <a:endParaRPr lang="en-US" dirty="0"/>
                    </a:p>
                  </a:txBody>
                  <a:tcPr/>
                </a:tc>
                <a:extLst>
                  <a:ext uri="{0D108BD9-81ED-4DB2-BD59-A6C34878D82A}">
                    <a16:rowId xmlns:a16="http://schemas.microsoft.com/office/drawing/2014/main" val="4027990677"/>
                  </a:ext>
                </a:extLst>
              </a:tr>
            </a:tbl>
          </a:graphicData>
        </a:graphic>
      </p:graphicFrame>
      <p:sp>
        <p:nvSpPr>
          <p:cNvPr id="3" name="TextBox 2">
            <a:extLst>
              <a:ext uri="{FF2B5EF4-FFF2-40B4-BE49-F238E27FC236}">
                <a16:creationId xmlns:a16="http://schemas.microsoft.com/office/drawing/2014/main" id="{C9B3E3AA-92E2-2B41-B28D-3489595E7BBD}"/>
              </a:ext>
            </a:extLst>
          </p:cNvPr>
          <p:cNvSpPr txBox="1"/>
          <p:nvPr/>
        </p:nvSpPr>
        <p:spPr>
          <a:xfrm>
            <a:off x="9282896" y="4456253"/>
            <a:ext cx="184731" cy="369332"/>
          </a:xfrm>
          <a:prstGeom prst="rect">
            <a:avLst/>
          </a:prstGeom>
          <a:noFill/>
        </p:spPr>
        <p:txBody>
          <a:bodyPr wrap="square" rtlCol="0">
            <a:spAutoFit/>
          </a:bodyPr>
          <a:lstStyle/>
          <a:p>
            <a:endParaRPr lang="en-US" dirty="0"/>
          </a:p>
        </p:txBody>
      </p:sp>
      <p:graphicFrame>
        <p:nvGraphicFramePr>
          <p:cNvPr id="16" name="Table 16">
            <a:extLst>
              <a:ext uri="{FF2B5EF4-FFF2-40B4-BE49-F238E27FC236}">
                <a16:creationId xmlns:a16="http://schemas.microsoft.com/office/drawing/2014/main" id="{F48F6422-AA1A-BC4A-8DED-287483BF1DDA}"/>
              </a:ext>
            </a:extLst>
          </p:cNvPr>
          <p:cNvGraphicFramePr>
            <a:graphicFrameLocks noGrp="1"/>
          </p:cNvGraphicFramePr>
          <p:nvPr>
            <p:extLst>
              <p:ext uri="{D42A27DB-BD31-4B8C-83A1-F6EECF244321}">
                <p14:modId xmlns:p14="http://schemas.microsoft.com/office/powerpoint/2010/main" val="2965568056"/>
              </p:ext>
            </p:extLst>
          </p:nvPr>
        </p:nvGraphicFramePr>
        <p:xfrm>
          <a:off x="6525841" y="3323969"/>
          <a:ext cx="5402382" cy="3337560"/>
        </p:xfrm>
        <a:graphic>
          <a:graphicData uri="http://schemas.openxmlformats.org/drawingml/2006/table">
            <a:tbl>
              <a:tblPr firstRow="1" bandRow="1">
                <a:tableStyleId>{5C22544A-7EE6-4342-B048-85BDC9FD1C3A}</a:tableStyleId>
              </a:tblPr>
              <a:tblGrid>
                <a:gridCol w="1800794">
                  <a:extLst>
                    <a:ext uri="{9D8B030D-6E8A-4147-A177-3AD203B41FA5}">
                      <a16:colId xmlns:a16="http://schemas.microsoft.com/office/drawing/2014/main" val="1707893970"/>
                    </a:ext>
                  </a:extLst>
                </a:gridCol>
                <a:gridCol w="1800794">
                  <a:extLst>
                    <a:ext uri="{9D8B030D-6E8A-4147-A177-3AD203B41FA5}">
                      <a16:colId xmlns:a16="http://schemas.microsoft.com/office/drawing/2014/main" val="1667888203"/>
                    </a:ext>
                  </a:extLst>
                </a:gridCol>
                <a:gridCol w="1800794">
                  <a:extLst>
                    <a:ext uri="{9D8B030D-6E8A-4147-A177-3AD203B41FA5}">
                      <a16:colId xmlns:a16="http://schemas.microsoft.com/office/drawing/2014/main" val="783818159"/>
                    </a:ext>
                  </a:extLst>
                </a:gridCol>
              </a:tblGrid>
              <a:tr h="370840">
                <a:tc>
                  <a:txBody>
                    <a:bodyPr/>
                    <a:lstStyle/>
                    <a:p>
                      <a:r>
                        <a:rPr lang="en-US" dirty="0"/>
                        <a:t>Accession</a:t>
                      </a:r>
                    </a:p>
                  </a:txBody>
                  <a:tcPr/>
                </a:tc>
                <a:tc>
                  <a:txBody>
                    <a:bodyPr/>
                    <a:lstStyle/>
                    <a:p>
                      <a:r>
                        <a:rPr lang="en-US" dirty="0"/>
                        <a:t>SRA</a:t>
                      </a:r>
                    </a:p>
                  </a:txBody>
                  <a:tcPr/>
                </a:tc>
                <a:tc>
                  <a:txBody>
                    <a:bodyPr/>
                    <a:lstStyle/>
                    <a:p>
                      <a:r>
                        <a:rPr lang="en-US" dirty="0"/>
                        <a:t>Sample</a:t>
                      </a:r>
                    </a:p>
                  </a:txBody>
                  <a:tcPr/>
                </a:tc>
                <a:extLst>
                  <a:ext uri="{0D108BD9-81ED-4DB2-BD59-A6C34878D82A}">
                    <a16:rowId xmlns:a16="http://schemas.microsoft.com/office/drawing/2014/main" val="2589867157"/>
                  </a:ext>
                </a:extLst>
              </a:tr>
              <a:tr h="370840">
                <a:tc>
                  <a:txBody>
                    <a:bodyPr/>
                    <a:lstStyle/>
                    <a:p>
                      <a:r>
                        <a:rPr lang="en-GB" sz="1400" b="0" i="0" kern="1200" dirty="0">
                          <a:solidFill>
                            <a:schemeClr val="dk1"/>
                          </a:solidFill>
                          <a:effectLst/>
                          <a:latin typeface="+mn-lt"/>
                          <a:ea typeface="+mn-ea"/>
                          <a:cs typeface="+mn-cs"/>
                        </a:rPr>
                        <a:t>SAMN07692726</a:t>
                      </a:r>
                      <a:endParaRPr lang="en-US" sz="1400" dirty="0"/>
                    </a:p>
                  </a:txBody>
                  <a:tcPr/>
                </a:tc>
                <a:tc>
                  <a:txBody>
                    <a:bodyPr/>
                    <a:lstStyle/>
                    <a:p>
                      <a:r>
                        <a:rPr lang="en-US" sz="1400" dirty="0"/>
                        <a:t>SRR6068402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dk1"/>
                          </a:solidFill>
                          <a:effectLst/>
                          <a:latin typeface="+mn-lt"/>
                          <a:ea typeface="+mn-ea"/>
                          <a:cs typeface="+mn-cs"/>
                          <a:hlinkClick r:id="rId4"/>
                        </a:rPr>
                        <a:t>sham_1dMI_1</a:t>
                      </a:r>
                      <a:endParaRPr lang="en-GB"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2896033433"/>
                  </a:ext>
                </a:extLst>
              </a:tr>
              <a:tr h="370840">
                <a:tc>
                  <a:txBody>
                    <a:bodyPr/>
                    <a:lstStyle/>
                    <a:p>
                      <a:r>
                        <a:rPr lang="en-GB" sz="1400" b="0" i="0" kern="1200" dirty="0">
                          <a:solidFill>
                            <a:schemeClr val="dk1"/>
                          </a:solidFill>
                          <a:effectLst/>
                          <a:latin typeface="+mn-lt"/>
                          <a:ea typeface="+mn-ea"/>
                          <a:cs typeface="+mn-cs"/>
                        </a:rPr>
                        <a:t>SAMN07692725</a:t>
                      </a:r>
                      <a:endParaRPr lang="en-US" sz="1400" dirty="0"/>
                    </a:p>
                  </a:txBody>
                  <a:tcPr/>
                </a:tc>
                <a:tc>
                  <a:txBody>
                    <a:bodyPr/>
                    <a:lstStyle/>
                    <a:p>
                      <a:r>
                        <a:rPr lang="en-US" sz="1400" dirty="0"/>
                        <a:t>SRR6068403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dk1"/>
                          </a:solidFill>
                          <a:effectLst/>
                          <a:latin typeface="+mn-lt"/>
                          <a:ea typeface="+mn-ea"/>
                          <a:cs typeface="+mn-cs"/>
                          <a:hlinkClick r:id="rId5"/>
                        </a:rPr>
                        <a:t>sham_1dMI_2</a:t>
                      </a:r>
                      <a:endParaRPr lang="en-US" sz="1400" dirty="0"/>
                    </a:p>
                  </a:txBody>
                  <a:tcPr/>
                </a:tc>
                <a:extLst>
                  <a:ext uri="{0D108BD9-81ED-4DB2-BD59-A6C34878D82A}">
                    <a16:rowId xmlns:a16="http://schemas.microsoft.com/office/drawing/2014/main" val="1112104836"/>
                  </a:ext>
                </a:extLst>
              </a:tr>
              <a:tr h="370840">
                <a:tc>
                  <a:txBody>
                    <a:bodyPr/>
                    <a:lstStyle/>
                    <a:p>
                      <a:r>
                        <a:rPr lang="en-GB" sz="1400" b="0" i="0" kern="1200" dirty="0">
                          <a:solidFill>
                            <a:schemeClr val="dk1"/>
                          </a:solidFill>
                          <a:effectLst/>
                          <a:latin typeface="+mn-lt"/>
                          <a:ea typeface="+mn-ea"/>
                          <a:cs typeface="+mn-cs"/>
                        </a:rPr>
                        <a:t>SAMN07692724</a:t>
                      </a:r>
                      <a:endParaRPr lang="en-US" sz="1400" dirty="0"/>
                    </a:p>
                  </a:txBody>
                  <a:tcPr/>
                </a:tc>
                <a:tc>
                  <a:txBody>
                    <a:bodyPr/>
                    <a:lstStyle/>
                    <a:p>
                      <a:r>
                        <a:rPr lang="en-US" sz="1400" dirty="0"/>
                        <a:t>SRR6068404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dk1"/>
                          </a:solidFill>
                          <a:effectLst/>
                          <a:latin typeface="+mn-lt"/>
                          <a:ea typeface="+mn-ea"/>
                          <a:cs typeface="+mn-cs"/>
                          <a:hlinkClick r:id="rId6"/>
                        </a:rPr>
                        <a:t>MI_1dMI_1</a:t>
                      </a:r>
                      <a:endParaRPr lang="en-GB"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2937640525"/>
                  </a:ext>
                </a:extLst>
              </a:tr>
              <a:tr h="370840">
                <a:tc>
                  <a:txBody>
                    <a:bodyPr/>
                    <a:lstStyle/>
                    <a:p>
                      <a:r>
                        <a:rPr lang="en-GB" sz="1400" b="0" i="0" kern="1200" dirty="0">
                          <a:solidFill>
                            <a:schemeClr val="dk1"/>
                          </a:solidFill>
                          <a:effectLst/>
                          <a:latin typeface="+mn-lt"/>
                          <a:ea typeface="+mn-ea"/>
                          <a:cs typeface="+mn-cs"/>
                        </a:rPr>
                        <a:t>SAMN07692723</a:t>
                      </a:r>
                      <a:endParaRPr lang="en-US" sz="1400" dirty="0"/>
                    </a:p>
                  </a:txBody>
                  <a:tcPr/>
                </a:tc>
                <a:tc>
                  <a:txBody>
                    <a:bodyPr/>
                    <a:lstStyle/>
                    <a:p>
                      <a:r>
                        <a:rPr lang="en-US" sz="1400" dirty="0"/>
                        <a:t>SRR6068405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dk1"/>
                          </a:solidFill>
                          <a:effectLst/>
                          <a:latin typeface="+mn-lt"/>
                          <a:ea typeface="+mn-ea"/>
                          <a:cs typeface="+mn-cs"/>
                          <a:hlinkClick r:id="rId7"/>
                        </a:rPr>
                        <a:t>MI_1dMI_2</a:t>
                      </a:r>
                      <a:endParaRPr lang="en-US" sz="1400" dirty="0"/>
                    </a:p>
                  </a:txBody>
                  <a:tcPr/>
                </a:tc>
                <a:extLst>
                  <a:ext uri="{0D108BD9-81ED-4DB2-BD59-A6C34878D82A}">
                    <a16:rowId xmlns:a16="http://schemas.microsoft.com/office/drawing/2014/main" val="1991614188"/>
                  </a:ext>
                </a:extLst>
              </a:tr>
              <a:tr h="370840">
                <a:tc>
                  <a:txBody>
                    <a:bodyPr/>
                    <a:lstStyle/>
                    <a:p>
                      <a:r>
                        <a:rPr lang="en-GB" sz="1400" b="0" i="0" kern="1200" dirty="0">
                          <a:solidFill>
                            <a:schemeClr val="dk1"/>
                          </a:solidFill>
                          <a:effectLst/>
                          <a:latin typeface="+mn-lt"/>
                          <a:ea typeface="+mn-ea"/>
                          <a:cs typeface="+mn-cs"/>
                        </a:rPr>
                        <a:t>SAMN07692722</a:t>
                      </a:r>
                      <a:endParaRPr lang="en-US" sz="1400" dirty="0"/>
                    </a:p>
                  </a:txBody>
                  <a:tcPr/>
                </a:tc>
                <a:tc>
                  <a:txBody>
                    <a:bodyPr/>
                    <a:lstStyle/>
                    <a:p>
                      <a:r>
                        <a:rPr lang="en-US" sz="1400" dirty="0"/>
                        <a:t>SRR6068406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dk1"/>
                          </a:solidFill>
                          <a:effectLst/>
                          <a:latin typeface="+mn-lt"/>
                          <a:ea typeface="+mn-ea"/>
                          <a:cs typeface="+mn-cs"/>
                          <a:hlinkClick r:id="rId8"/>
                        </a:rPr>
                        <a:t>sham_3dMI_1</a:t>
                      </a:r>
                      <a:endParaRPr lang="en-GB"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2234685169"/>
                  </a:ext>
                </a:extLst>
              </a:tr>
              <a:tr h="370840">
                <a:tc>
                  <a:txBody>
                    <a:bodyPr/>
                    <a:lstStyle/>
                    <a:p>
                      <a:r>
                        <a:rPr lang="en-GB" sz="1400" b="0" i="0" kern="1200" dirty="0">
                          <a:solidFill>
                            <a:schemeClr val="dk1"/>
                          </a:solidFill>
                          <a:effectLst/>
                          <a:latin typeface="+mn-lt"/>
                          <a:ea typeface="+mn-ea"/>
                          <a:cs typeface="+mn-cs"/>
                        </a:rPr>
                        <a:t>SAMN07692721</a:t>
                      </a:r>
                      <a:endParaRPr lang="en-US" sz="1400" dirty="0"/>
                    </a:p>
                  </a:txBody>
                  <a:tcPr/>
                </a:tc>
                <a:tc>
                  <a:txBody>
                    <a:bodyPr/>
                    <a:lstStyle/>
                    <a:p>
                      <a:r>
                        <a:rPr lang="en-US" sz="1400" dirty="0"/>
                        <a:t>SRR6068407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dk1"/>
                          </a:solidFill>
                          <a:effectLst/>
                          <a:latin typeface="+mn-lt"/>
                          <a:ea typeface="+mn-ea"/>
                          <a:cs typeface="+mn-cs"/>
                          <a:hlinkClick r:id="rId9"/>
                        </a:rPr>
                        <a:t>sham_3dMI_2</a:t>
                      </a:r>
                      <a:endParaRPr lang="en-US" sz="1400" dirty="0"/>
                    </a:p>
                  </a:txBody>
                  <a:tcPr/>
                </a:tc>
                <a:extLst>
                  <a:ext uri="{0D108BD9-81ED-4DB2-BD59-A6C34878D82A}">
                    <a16:rowId xmlns:a16="http://schemas.microsoft.com/office/drawing/2014/main" val="3423904465"/>
                  </a:ext>
                </a:extLst>
              </a:tr>
              <a:tr h="370840">
                <a:tc>
                  <a:txBody>
                    <a:bodyPr/>
                    <a:lstStyle/>
                    <a:p>
                      <a:r>
                        <a:rPr lang="en-GB" sz="1400" b="0" i="0" kern="1200" dirty="0">
                          <a:solidFill>
                            <a:schemeClr val="dk1"/>
                          </a:solidFill>
                          <a:effectLst/>
                          <a:latin typeface="+mn-lt"/>
                          <a:ea typeface="+mn-ea"/>
                          <a:cs typeface="+mn-cs"/>
                        </a:rPr>
                        <a:t>SAMN07692720</a:t>
                      </a:r>
                      <a:endParaRPr lang="en-US" sz="1400" dirty="0"/>
                    </a:p>
                  </a:txBody>
                  <a:tcPr/>
                </a:tc>
                <a:tc>
                  <a:txBody>
                    <a:bodyPr/>
                    <a:lstStyle/>
                    <a:p>
                      <a:r>
                        <a:rPr lang="en-US" sz="1400" dirty="0"/>
                        <a:t>SRR6068408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dk1"/>
                          </a:solidFill>
                          <a:effectLst/>
                          <a:latin typeface="+mn-lt"/>
                          <a:ea typeface="+mn-ea"/>
                          <a:cs typeface="+mn-cs"/>
                          <a:hlinkClick r:id="rId10"/>
                        </a:rPr>
                        <a:t>MI_3dMI_1</a:t>
                      </a:r>
                      <a:endParaRPr lang="en-GB"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2014731319"/>
                  </a:ext>
                </a:extLst>
              </a:tr>
              <a:tr h="370840">
                <a:tc>
                  <a:txBody>
                    <a:bodyPr/>
                    <a:lstStyle/>
                    <a:p>
                      <a:r>
                        <a:rPr lang="en-GB" sz="1400" b="0" i="0" kern="1200" dirty="0">
                          <a:solidFill>
                            <a:schemeClr val="dk1"/>
                          </a:solidFill>
                          <a:effectLst/>
                          <a:latin typeface="+mn-lt"/>
                          <a:ea typeface="+mn-ea"/>
                          <a:cs typeface="+mn-cs"/>
                        </a:rPr>
                        <a:t>SAMN07692719</a:t>
                      </a:r>
                      <a:endParaRPr lang="en-US" sz="1400" dirty="0"/>
                    </a:p>
                  </a:txBody>
                  <a:tcPr/>
                </a:tc>
                <a:tc>
                  <a:txBody>
                    <a:bodyPr/>
                    <a:lstStyle/>
                    <a:p>
                      <a:r>
                        <a:rPr lang="en-US" sz="1400" dirty="0"/>
                        <a:t>SRR6068409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dk1"/>
                          </a:solidFill>
                          <a:effectLst/>
                          <a:latin typeface="+mn-lt"/>
                          <a:ea typeface="+mn-ea"/>
                          <a:cs typeface="+mn-cs"/>
                          <a:hlinkClick r:id="rId11"/>
                        </a:rPr>
                        <a:t>MI_3dMI_2</a:t>
                      </a:r>
                      <a:endParaRPr lang="en-US" sz="1400" dirty="0"/>
                    </a:p>
                  </a:txBody>
                  <a:tcPr/>
                </a:tc>
                <a:extLst>
                  <a:ext uri="{0D108BD9-81ED-4DB2-BD59-A6C34878D82A}">
                    <a16:rowId xmlns:a16="http://schemas.microsoft.com/office/drawing/2014/main" val="2306003368"/>
                  </a:ext>
                </a:extLst>
              </a:tr>
            </a:tbl>
          </a:graphicData>
        </a:graphic>
      </p:graphicFrame>
    </p:spTree>
    <p:extLst>
      <p:ext uri="{BB962C8B-B14F-4D97-AF65-F5344CB8AC3E}">
        <p14:creationId xmlns:p14="http://schemas.microsoft.com/office/powerpoint/2010/main" val="1963577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F09E-9D77-6B42-9A45-6EB64E704E0F}"/>
              </a:ext>
            </a:extLst>
          </p:cNvPr>
          <p:cNvSpPr>
            <a:spLocks noGrp="1"/>
          </p:cNvSpPr>
          <p:nvPr>
            <p:ph type="title"/>
          </p:nvPr>
        </p:nvSpPr>
        <p:spPr/>
        <p:txBody>
          <a:bodyPr/>
          <a:lstStyle/>
          <a:p>
            <a:r>
              <a:rPr lang="en-US" dirty="0"/>
              <a:t>Sample Metadata</a:t>
            </a:r>
          </a:p>
        </p:txBody>
      </p:sp>
      <p:pic>
        <p:nvPicPr>
          <p:cNvPr id="7" name="Content Placeholder 6" descr="A picture containing graphical user interface&#10;&#10;Description automatically generated">
            <a:extLst>
              <a:ext uri="{FF2B5EF4-FFF2-40B4-BE49-F238E27FC236}">
                <a16:creationId xmlns:a16="http://schemas.microsoft.com/office/drawing/2014/main" id="{B0042EF4-7DB0-1846-9651-69D14DF35B54}"/>
              </a:ext>
            </a:extLst>
          </p:cNvPr>
          <p:cNvPicPr>
            <a:picLocks noGrp="1" noChangeAspect="1"/>
          </p:cNvPicPr>
          <p:nvPr>
            <p:ph idx="1"/>
          </p:nvPr>
        </p:nvPicPr>
        <p:blipFill>
          <a:blip r:embed="rId2"/>
          <a:stretch>
            <a:fillRect/>
          </a:stretch>
        </p:blipFill>
        <p:spPr>
          <a:xfrm>
            <a:off x="1729945" y="1557980"/>
            <a:ext cx="7783093" cy="4818106"/>
          </a:xfrm>
        </p:spPr>
      </p:pic>
    </p:spTree>
    <p:extLst>
      <p:ext uri="{BB962C8B-B14F-4D97-AF65-F5344CB8AC3E}">
        <p14:creationId xmlns:p14="http://schemas.microsoft.com/office/powerpoint/2010/main" val="1835362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98C9-A654-D542-B66E-07B58D2A1592}"/>
              </a:ext>
            </a:extLst>
          </p:cNvPr>
          <p:cNvSpPr>
            <a:spLocks noGrp="1"/>
          </p:cNvSpPr>
          <p:nvPr>
            <p:ph type="title"/>
          </p:nvPr>
        </p:nvSpPr>
        <p:spPr>
          <a:xfrm>
            <a:off x="1371600" y="0"/>
            <a:ext cx="9601200" cy="891251"/>
          </a:xfrm>
        </p:spPr>
        <p:txBody>
          <a:bodyPr/>
          <a:lstStyle/>
          <a:p>
            <a:r>
              <a:rPr lang="en-US" dirty="0"/>
              <a:t>Sample Download</a:t>
            </a:r>
          </a:p>
        </p:txBody>
      </p:sp>
      <p:sp>
        <p:nvSpPr>
          <p:cNvPr id="3" name="Content Placeholder 2">
            <a:extLst>
              <a:ext uri="{FF2B5EF4-FFF2-40B4-BE49-F238E27FC236}">
                <a16:creationId xmlns:a16="http://schemas.microsoft.com/office/drawing/2014/main" id="{EED5A50F-FDE2-A94F-8CBA-BBEE91089DCB}"/>
              </a:ext>
            </a:extLst>
          </p:cNvPr>
          <p:cNvSpPr>
            <a:spLocks noGrp="1"/>
          </p:cNvSpPr>
          <p:nvPr>
            <p:ph idx="1"/>
          </p:nvPr>
        </p:nvSpPr>
        <p:spPr>
          <a:xfrm>
            <a:off x="1219200" y="729205"/>
            <a:ext cx="10445262" cy="6128795"/>
          </a:xfrm>
        </p:spPr>
        <p:txBody>
          <a:bodyPr>
            <a:normAutofit/>
          </a:bodyPr>
          <a:lstStyle/>
          <a:p>
            <a:pPr>
              <a:spcBef>
                <a:spcPts val="200"/>
              </a:spcBef>
            </a:pPr>
            <a:r>
              <a:rPr lang="en-GB" sz="2300" dirty="0" err="1"/>
              <a:t>mkdir</a:t>
            </a:r>
            <a:r>
              <a:rPr lang="en-GB" sz="2300" dirty="0"/>
              <a:t> data</a:t>
            </a:r>
          </a:p>
          <a:p>
            <a:pPr>
              <a:spcBef>
                <a:spcPts val="200"/>
              </a:spcBef>
            </a:pPr>
            <a:r>
              <a:rPr lang="en-GB" sz="2300" dirty="0"/>
              <a:t>cd data</a:t>
            </a:r>
          </a:p>
          <a:p>
            <a:pPr marL="0" indent="0">
              <a:spcBef>
                <a:spcPts val="200"/>
              </a:spcBef>
              <a:buNone/>
            </a:pPr>
            <a:endParaRPr lang="en-GB" sz="2300" dirty="0"/>
          </a:p>
          <a:p>
            <a:pPr marL="0" indent="0">
              <a:spcBef>
                <a:spcPts val="200"/>
              </a:spcBef>
              <a:buNone/>
            </a:pPr>
            <a:r>
              <a:rPr lang="en-GB" sz="2300" b="1" u="sng" dirty="0"/>
              <a:t>Best practice</a:t>
            </a:r>
          </a:p>
          <a:p>
            <a:pPr marL="0" indent="0">
              <a:spcBef>
                <a:spcPts val="200"/>
              </a:spcBef>
              <a:buNone/>
            </a:pPr>
            <a:r>
              <a:rPr lang="en-GB" sz="2300" dirty="0"/>
              <a:t>Check </a:t>
            </a:r>
            <a:r>
              <a:rPr lang="en-GB" sz="2300" dirty="0">
                <a:hlinkClick r:id="rId3"/>
              </a:rPr>
              <a:t>ERA database</a:t>
            </a:r>
            <a:r>
              <a:rPr lang="en-GB" sz="2300" dirty="0"/>
              <a:t> for the samples</a:t>
            </a:r>
          </a:p>
          <a:p>
            <a:r>
              <a:rPr lang="en-GB" dirty="0" err="1"/>
              <a:t>wget</a:t>
            </a:r>
            <a:r>
              <a:rPr lang="en-GB" dirty="0"/>
              <a:t> ftp://</a:t>
            </a:r>
            <a:r>
              <a:rPr lang="en-GB" dirty="0" err="1"/>
              <a:t>ftp.sra.ebi.ac.uk</a:t>
            </a:r>
            <a:r>
              <a:rPr lang="en-GB" dirty="0"/>
              <a:t>/vol1/</a:t>
            </a:r>
            <a:r>
              <a:rPr lang="en-GB" dirty="0" err="1"/>
              <a:t>fastq</a:t>
            </a:r>
            <a:r>
              <a:rPr lang="en-GB" dirty="0"/>
              <a:t>/SRR606/002/SRR6068402/SRR6068402_1.fastq.gz</a:t>
            </a:r>
          </a:p>
          <a:p>
            <a:pPr marL="0" indent="0">
              <a:spcBef>
                <a:spcPts val="200"/>
              </a:spcBef>
              <a:buNone/>
            </a:pPr>
            <a:endParaRPr lang="en-GB" sz="1800" dirty="0">
              <a:solidFill>
                <a:srgbClr val="000000"/>
              </a:solidFill>
              <a:latin typeface="Menlo" panose="020B0609030804020204" pitchFamily="49" charset="0"/>
            </a:endParaRPr>
          </a:p>
          <a:p>
            <a:endParaRPr lang="en-GB" dirty="0"/>
          </a:p>
        </p:txBody>
      </p:sp>
      <p:sp>
        <p:nvSpPr>
          <p:cNvPr id="8" name="Plaque 7">
            <a:extLst>
              <a:ext uri="{FF2B5EF4-FFF2-40B4-BE49-F238E27FC236}">
                <a16:creationId xmlns:a16="http://schemas.microsoft.com/office/drawing/2014/main" id="{ECEFB15B-78E2-7F49-9150-0C69FC636E1D}"/>
              </a:ext>
            </a:extLst>
          </p:cNvPr>
          <p:cNvSpPr/>
          <p:nvPr/>
        </p:nvSpPr>
        <p:spPr>
          <a:xfrm>
            <a:off x="5868366" y="891251"/>
            <a:ext cx="821802" cy="393540"/>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pwd</a:t>
            </a:r>
            <a:endParaRPr lang="en-US" dirty="0"/>
          </a:p>
        </p:txBody>
      </p:sp>
      <p:sp>
        <p:nvSpPr>
          <p:cNvPr id="9" name="TextBox 8">
            <a:extLst>
              <a:ext uri="{FF2B5EF4-FFF2-40B4-BE49-F238E27FC236}">
                <a16:creationId xmlns:a16="http://schemas.microsoft.com/office/drawing/2014/main" id="{C13C7AD4-A946-4745-B5A0-CC01A5FB2015}"/>
              </a:ext>
            </a:extLst>
          </p:cNvPr>
          <p:cNvSpPr txBox="1"/>
          <p:nvPr/>
        </p:nvSpPr>
        <p:spPr>
          <a:xfrm>
            <a:off x="6756932" y="891251"/>
            <a:ext cx="2459199" cy="369332"/>
          </a:xfrm>
          <a:prstGeom prst="rect">
            <a:avLst/>
          </a:prstGeom>
          <a:noFill/>
        </p:spPr>
        <p:txBody>
          <a:bodyPr wrap="none" rtlCol="0">
            <a:spAutoFit/>
          </a:bodyPr>
          <a:lstStyle/>
          <a:p>
            <a:r>
              <a:rPr lang="en-US" dirty="0"/>
              <a:t>To check where you are</a:t>
            </a:r>
          </a:p>
        </p:txBody>
      </p:sp>
      <p:sp>
        <p:nvSpPr>
          <p:cNvPr id="10" name="TextBox 9">
            <a:extLst>
              <a:ext uri="{FF2B5EF4-FFF2-40B4-BE49-F238E27FC236}">
                <a16:creationId xmlns:a16="http://schemas.microsoft.com/office/drawing/2014/main" id="{CFAEA387-21FF-044D-A57F-E7E6A3B3BC6F}"/>
              </a:ext>
            </a:extLst>
          </p:cNvPr>
          <p:cNvSpPr txBox="1"/>
          <p:nvPr/>
        </p:nvSpPr>
        <p:spPr>
          <a:xfrm>
            <a:off x="1371600" y="4035891"/>
            <a:ext cx="2915350" cy="1138773"/>
          </a:xfrm>
          <a:prstGeom prst="rect">
            <a:avLst/>
          </a:prstGeom>
          <a:noFill/>
        </p:spPr>
        <p:txBody>
          <a:bodyPr wrap="none" rtlCol="0">
            <a:spAutoFit/>
          </a:bodyPr>
          <a:lstStyle/>
          <a:p>
            <a:r>
              <a:rPr lang="en-US" dirty="0"/>
              <a:t>OPTIONAL Practice</a:t>
            </a:r>
          </a:p>
          <a:p>
            <a:r>
              <a:rPr lang="en-US" dirty="0"/>
              <a:t>Make a for-loop to</a:t>
            </a:r>
          </a:p>
          <a:p>
            <a:pPr marL="342900" indent="-342900">
              <a:buFont typeface="+mj-lt"/>
              <a:buAutoNum type="arabicPeriod"/>
            </a:pPr>
            <a:r>
              <a:rPr lang="en-US" sz="1600" dirty="0"/>
              <a:t>Read from an accession list</a:t>
            </a:r>
          </a:p>
          <a:p>
            <a:pPr marL="342900" indent="-342900">
              <a:buFont typeface="+mj-lt"/>
              <a:buAutoNum type="arabicPeriod"/>
            </a:pPr>
            <a:r>
              <a:rPr lang="en-US" sz="1600" dirty="0"/>
              <a:t>Download</a:t>
            </a:r>
          </a:p>
        </p:txBody>
      </p:sp>
    </p:spTree>
    <p:extLst>
      <p:ext uri="{BB962C8B-B14F-4D97-AF65-F5344CB8AC3E}">
        <p14:creationId xmlns:p14="http://schemas.microsoft.com/office/powerpoint/2010/main" val="3649548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98C9-A654-D542-B66E-07B58D2A1592}"/>
              </a:ext>
            </a:extLst>
          </p:cNvPr>
          <p:cNvSpPr>
            <a:spLocks noGrp="1"/>
          </p:cNvSpPr>
          <p:nvPr>
            <p:ph type="title"/>
          </p:nvPr>
        </p:nvSpPr>
        <p:spPr>
          <a:xfrm>
            <a:off x="1371600" y="0"/>
            <a:ext cx="9601200" cy="891251"/>
          </a:xfrm>
        </p:spPr>
        <p:txBody>
          <a:bodyPr/>
          <a:lstStyle/>
          <a:p>
            <a:r>
              <a:rPr lang="en-US" dirty="0"/>
              <a:t>Sample Download</a:t>
            </a:r>
          </a:p>
        </p:txBody>
      </p:sp>
      <p:sp>
        <p:nvSpPr>
          <p:cNvPr id="3" name="Content Placeholder 2">
            <a:extLst>
              <a:ext uri="{FF2B5EF4-FFF2-40B4-BE49-F238E27FC236}">
                <a16:creationId xmlns:a16="http://schemas.microsoft.com/office/drawing/2014/main" id="{EED5A50F-FDE2-A94F-8CBA-BBEE91089DCB}"/>
              </a:ext>
            </a:extLst>
          </p:cNvPr>
          <p:cNvSpPr>
            <a:spLocks noGrp="1"/>
          </p:cNvSpPr>
          <p:nvPr>
            <p:ph idx="1"/>
          </p:nvPr>
        </p:nvSpPr>
        <p:spPr>
          <a:xfrm>
            <a:off x="1219200" y="729205"/>
            <a:ext cx="10445262" cy="6128795"/>
          </a:xfrm>
        </p:spPr>
        <p:txBody>
          <a:bodyPr>
            <a:normAutofit lnSpcReduction="10000"/>
          </a:bodyPr>
          <a:lstStyle/>
          <a:p>
            <a:pPr>
              <a:spcBef>
                <a:spcPts val="200"/>
              </a:spcBef>
            </a:pPr>
            <a:r>
              <a:rPr lang="en-GB" sz="2300" dirty="0" err="1"/>
              <a:t>mkdir</a:t>
            </a:r>
            <a:r>
              <a:rPr lang="en-GB" sz="2300" dirty="0"/>
              <a:t> data</a:t>
            </a:r>
          </a:p>
          <a:p>
            <a:pPr>
              <a:spcBef>
                <a:spcPts val="200"/>
              </a:spcBef>
            </a:pPr>
            <a:r>
              <a:rPr lang="en-GB" sz="2300" dirty="0"/>
              <a:t>cd data</a:t>
            </a:r>
          </a:p>
          <a:p>
            <a:pPr marL="0" indent="0">
              <a:spcBef>
                <a:spcPts val="200"/>
              </a:spcBef>
              <a:buNone/>
            </a:pPr>
            <a:endParaRPr lang="en-GB" sz="2300" dirty="0"/>
          </a:p>
          <a:p>
            <a:pPr marL="0" indent="0">
              <a:spcBef>
                <a:spcPts val="200"/>
              </a:spcBef>
              <a:buNone/>
            </a:pPr>
            <a:r>
              <a:rPr lang="en-GB" sz="2300" b="1" u="sng" dirty="0"/>
              <a:t>SRA Way</a:t>
            </a:r>
          </a:p>
          <a:p>
            <a:pPr marL="457200" indent="-457200">
              <a:spcBef>
                <a:spcPts val="200"/>
              </a:spcBef>
              <a:buFont typeface="+mj-lt"/>
              <a:buAutoNum type="arabicPeriod"/>
            </a:pPr>
            <a:r>
              <a:rPr lang="en-GB" sz="2300" dirty="0"/>
              <a:t>prefetch </a:t>
            </a:r>
            <a:r>
              <a:rPr lang="en-GB" sz="2400" dirty="0"/>
              <a:t>SRR6068402</a:t>
            </a:r>
            <a:r>
              <a:rPr lang="en-GB" sz="2300" dirty="0"/>
              <a:t> –p</a:t>
            </a:r>
          </a:p>
          <a:p>
            <a:pPr marL="457200" indent="-457200">
              <a:spcBef>
                <a:spcPts val="200"/>
              </a:spcBef>
              <a:buFont typeface="+mj-lt"/>
              <a:buAutoNum type="arabicPeriod"/>
            </a:pPr>
            <a:r>
              <a:rPr lang="en-GB" sz="2300" dirty="0"/>
              <a:t>cd </a:t>
            </a:r>
            <a:r>
              <a:rPr lang="en-GB" sz="2400" dirty="0"/>
              <a:t>SRR6068402</a:t>
            </a:r>
            <a:endParaRPr lang="en-GB" sz="2300" dirty="0"/>
          </a:p>
          <a:p>
            <a:pPr marL="457200" indent="-457200">
              <a:spcBef>
                <a:spcPts val="200"/>
              </a:spcBef>
              <a:buFont typeface="+mj-lt"/>
              <a:buAutoNum type="arabicPeriod"/>
            </a:pPr>
            <a:r>
              <a:rPr lang="en-GB" dirty="0"/>
              <a:t>parallel-</a:t>
            </a:r>
            <a:r>
              <a:rPr lang="en-GB" dirty="0" err="1"/>
              <a:t>fastq</a:t>
            </a:r>
            <a:r>
              <a:rPr lang="en-GB" dirty="0"/>
              <a:t>-dump</a:t>
            </a:r>
            <a:r>
              <a:rPr lang="en-GB" sz="2300" dirty="0"/>
              <a:t> -s </a:t>
            </a:r>
            <a:r>
              <a:rPr lang="en-GB" sz="2400" dirty="0"/>
              <a:t>SRR6068402</a:t>
            </a:r>
            <a:r>
              <a:rPr lang="en-GB" sz="2300" dirty="0"/>
              <a:t>.sra --split-files --</a:t>
            </a:r>
            <a:r>
              <a:rPr lang="en-GB" sz="2300" dirty="0" err="1"/>
              <a:t>gzip</a:t>
            </a:r>
            <a:r>
              <a:rPr lang="en-GB" sz="2300" dirty="0"/>
              <a:t> &amp;</a:t>
            </a:r>
          </a:p>
          <a:p>
            <a:pPr>
              <a:spcBef>
                <a:spcPts val="200"/>
              </a:spcBef>
            </a:pPr>
            <a:endParaRPr lang="en-GB" dirty="0"/>
          </a:p>
          <a:p>
            <a:pPr>
              <a:spcBef>
                <a:spcPts val="200"/>
              </a:spcBef>
            </a:pPr>
            <a:r>
              <a:rPr lang="en-GB" sz="1800" dirty="0"/>
              <a:t>Or edit (using nano) a SH file and write:</a:t>
            </a:r>
          </a:p>
          <a:p>
            <a:pPr marL="0" indent="0">
              <a:spcBef>
                <a:spcPts val="200"/>
              </a:spcBef>
              <a:buNone/>
            </a:pPr>
            <a:r>
              <a:rPr lang="en-GB" sz="1800" dirty="0">
                <a:solidFill>
                  <a:srgbClr val="000000"/>
                </a:solidFill>
                <a:latin typeface="Menlo" panose="020B0609030804020204" pitchFamily="49" charset="0"/>
              </a:rPr>
              <a:t>#/bin/bash</a:t>
            </a:r>
          </a:p>
          <a:p>
            <a:pPr marL="0" indent="0">
              <a:spcBef>
                <a:spcPts val="200"/>
              </a:spcBef>
              <a:buNone/>
            </a:pPr>
            <a:r>
              <a:rPr lang="en-GB" sz="1800" dirty="0" err="1">
                <a:solidFill>
                  <a:srgbClr val="000000"/>
                </a:solidFill>
                <a:latin typeface="Menlo" panose="020B0609030804020204" pitchFamily="49" charset="0"/>
              </a:rPr>
              <a:t>data_pos</a:t>
            </a:r>
            <a:r>
              <a:rPr lang="en-GB" sz="1800" dirty="0">
                <a:solidFill>
                  <a:srgbClr val="000000"/>
                </a:solidFill>
                <a:latin typeface="Menlo" panose="020B0609030804020204" pitchFamily="49" charset="0"/>
              </a:rPr>
              <a:t>=$HOME/</a:t>
            </a:r>
            <a:r>
              <a:rPr lang="en-GB" sz="1800" dirty="0" err="1">
                <a:solidFill>
                  <a:srgbClr val="000000"/>
                </a:solidFill>
                <a:latin typeface="Menlo" panose="020B0609030804020204" pitchFamily="49" charset="0"/>
              </a:rPr>
              <a:t>transcriptome_module</a:t>
            </a:r>
            <a:r>
              <a:rPr lang="en-GB" sz="1800" dirty="0">
                <a:solidFill>
                  <a:srgbClr val="000000"/>
                </a:solidFill>
                <a:latin typeface="Menlo" panose="020B0609030804020204" pitchFamily="49" charset="0"/>
              </a:rPr>
              <a:t>/data/</a:t>
            </a:r>
          </a:p>
          <a:p>
            <a:pPr marL="0" indent="0">
              <a:spcBef>
                <a:spcPts val="200"/>
              </a:spcBef>
              <a:buNone/>
            </a:pPr>
            <a:r>
              <a:rPr lang="en-GB" sz="1800" dirty="0">
                <a:solidFill>
                  <a:srgbClr val="000000"/>
                </a:solidFill>
                <a:latin typeface="Menlo" panose="020B0609030804020204" pitchFamily="49" charset="0"/>
              </a:rPr>
              <a:t>cd $</a:t>
            </a:r>
            <a:r>
              <a:rPr lang="en-GB" sz="1800" dirty="0" err="1">
                <a:solidFill>
                  <a:srgbClr val="000000"/>
                </a:solidFill>
                <a:latin typeface="Menlo" panose="020B0609030804020204" pitchFamily="49" charset="0"/>
              </a:rPr>
              <a:t>data_pos</a:t>
            </a:r>
            <a:endParaRPr lang="en-GB" sz="1800" dirty="0">
              <a:solidFill>
                <a:srgbClr val="000000"/>
              </a:solidFill>
              <a:latin typeface="Menlo" panose="020B0609030804020204" pitchFamily="49" charset="0"/>
            </a:endParaRPr>
          </a:p>
          <a:p>
            <a:pPr marL="0" indent="0">
              <a:spcBef>
                <a:spcPts val="200"/>
              </a:spcBef>
              <a:buNone/>
            </a:pPr>
            <a:r>
              <a:rPr lang="en-GB" sz="1800" dirty="0">
                <a:solidFill>
                  <a:srgbClr val="000000"/>
                </a:solidFill>
                <a:latin typeface="Menlo" panose="020B0609030804020204" pitchFamily="49" charset="0"/>
              </a:rPr>
              <a:t>prefetch </a:t>
            </a:r>
            <a:r>
              <a:rPr lang="en-GB" sz="1800" dirty="0"/>
              <a:t>SRR6068402</a:t>
            </a:r>
            <a:r>
              <a:rPr lang="en-GB" sz="1800" dirty="0">
                <a:solidFill>
                  <a:srgbClr val="000000"/>
                </a:solidFill>
                <a:latin typeface="Menlo" panose="020B0609030804020204" pitchFamily="49" charset="0"/>
              </a:rPr>
              <a:t> –p</a:t>
            </a:r>
          </a:p>
          <a:p>
            <a:pPr marL="0" indent="0">
              <a:spcBef>
                <a:spcPts val="200"/>
              </a:spcBef>
              <a:buNone/>
            </a:pPr>
            <a:r>
              <a:rPr lang="en-GB" sz="1800" dirty="0">
                <a:solidFill>
                  <a:srgbClr val="000000"/>
                </a:solidFill>
                <a:latin typeface="Menlo" panose="020B0609030804020204" pitchFamily="49" charset="0"/>
              </a:rPr>
              <a:t>wait</a:t>
            </a:r>
          </a:p>
          <a:p>
            <a:pPr marL="0" indent="0">
              <a:spcBef>
                <a:spcPts val="200"/>
              </a:spcBef>
              <a:buNone/>
            </a:pPr>
            <a:r>
              <a:rPr lang="en-GB" sz="1800" dirty="0">
                <a:solidFill>
                  <a:srgbClr val="000000"/>
                </a:solidFill>
                <a:latin typeface="Menlo" panose="020B0609030804020204" pitchFamily="49" charset="0"/>
              </a:rPr>
              <a:t>cd $</a:t>
            </a:r>
            <a:r>
              <a:rPr lang="en-GB" sz="1800" dirty="0" err="1">
                <a:solidFill>
                  <a:srgbClr val="000000"/>
                </a:solidFill>
                <a:latin typeface="Menlo" panose="020B0609030804020204" pitchFamily="49" charset="0"/>
              </a:rPr>
              <a:t>data_pos</a:t>
            </a:r>
            <a:r>
              <a:rPr lang="en-GB" sz="1800" dirty="0">
                <a:solidFill>
                  <a:srgbClr val="000000"/>
                </a:solidFill>
                <a:latin typeface="Menlo" panose="020B0609030804020204" pitchFamily="49" charset="0"/>
              </a:rPr>
              <a:t>/</a:t>
            </a:r>
            <a:r>
              <a:rPr lang="en-GB" sz="1800" dirty="0"/>
              <a:t> SRR6068402</a:t>
            </a:r>
            <a:endParaRPr lang="en-GB" sz="1800" dirty="0">
              <a:solidFill>
                <a:srgbClr val="000000"/>
              </a:solidFill>
              <a:latin typeface="Menlo" panose="020B0609030804020204" pitchFamily="49" charset="0"/>
            </a:endParaRPr>
          </a:p>
          <a:p>
            <a:pPr marL="0" indent="0">
              <a:spcBef>
                <a:spcPts val="200"/>
              </a:spcBef>
              <a:buNone/>
            </a:pPr>
            <a:r>
              <a:rPr lang="en-GB" sz="1800" dirty="0"/>
              <a:t>parallel-</a:t>
            </a:r>
            <a:r>
              <a:rPr lang="en-GB" sz="1800" dirty="0" err="1"/>
              <a:t>fastq</a:t>
            </a:r>
            <a:r>
              <a:rPr lang="en-GB" sz="1800" dirty="0"/>
              <a:t>-dump</a:t>
            </a:r>
            <a:r>
              <a:rPr lang="en-GB" dirty="0"/>
              <a:t> -s</a:t>
            </a:r>
            <a:r>
              <a:rPr lang="en-GB" sz="1800" dirty="0">
                <a:solidFill>
                  <a:srgbClr val="000000"/>
                </a:solidFill>
                <a:latin typeface="Menlo" panose="020B0609030804020204" pitchFamily="49" charset="0"/>
              </a:rPr>
              <a:t> </a:t>
            </a:r>
            <a:r>
              <a:rPr lang="en-GB" sz="1800" dirty="0"/>
              <a:t>SRR6068402</a:t>
            </a:r>
            <a:r>
              <a:rPr lang="en-GB" sz="1800" dirty="0">
                <a:solidFill>
                  <a:srgbClr val="000000"/>
                </a:solidFill>
                <a:latin typeface="Menlo" panose="020B0609030804020204" pitchFamily="49" charset="0"/>
              </a:rPr>
              <a:t>.sra --split-files --</a:t>
            </a:r>
            <a:r>
              <a:rPr lang="en-GB" sz="1800" dirty="0" err="1">
                <a:solidFill>
                  <a:srgbClr val="000000"/>
                </a:solidFill>
                <a:latin typeface="Menlo" panose="020B0609030804020204" pitchFamily="49" charset="0"/>
              </a:rPr>
              <a:t>gzip</a:t>
            </a:r>
            <a:endParaRPr lang="en-GB" sz="1800" dirty="0">
              <a:solidFill>
                <a:srgbClr val="000000"/>
              </a:solidFill>
              <a:latin typeface="Menlo" panose="020B0609030804020204" pitchFamily="49" charset="0"/>
            </a:endParaRPr>
          </a:p>
          <a:p>
            <a:pPr marL="0" indent="0">
              <a:spcBef>
                <a:spcPts val="200"/>
              </a:spcBef>
              <a:buNone/>
            </a:pPr>
            <a:r>
              <a:rPr lang="en-GB" sz="1800" dirty="0">
                <a:solidFill>
                  <a:srgbClr val="000000"/>
                </a:solidFill>
                <a:latin typeface="Menlo" panose="020B0609030804020204" pitchFamily="49" charset="0"/>
              </a:rPr>
              <a:t>wait</a:t>
            </a:r>
          </a:p>
          <a:p>
            <a:pPr marL="0" indent="0">
              <a:spcBef>
                <a:spcPts val="200"/>
              </a:spcBef>
              <a:buNone/>
            </a:pPr>
            <a:r>
              <a:rPr lang="en-GB" sz="1800" dirty="0">
                <a:solidFill>
                  <a:srgbClr val="000000"/>
                </a:solidFill>
                <a:latin typeface="Menlo" panose="020B0609030804020204" pitchFamily="49" charset="0"/>
              </a:rPr>
              <a:t>…</a:t>
            </a:r>
          </a:p>
          <a:p>
            <a:endParaRPr lang="en-GB" dirty="0"/>
          </a:p>
        </p:txBody>
      </p:sp>
      <p:sp>
        <p:nvSpPr>
          <p:cNvPr id="8" name="Plaque 7">
            <a:extLst>
              <a:ext uri="{FF2B5EF4-FFF2-40B4-BE49-F238E27FC236}">
                <a16:creationId xmlns:a16="http://schemas.microsoft.com/office/drawing/2014/main" id="{ECEFB15B-78E2-7F49-9150-0C69FC636E1D}"/>
              </a:ext>
            </a:extLst>
          </p:cNvPr>
          <p:cNvSpPr/>
          <p:nvPr/>
        </p:nvSpPr>
        <p:spPr>
          <a:xfrm>
            <a:off x="5868366" y="891251"/>
            <a:ext cx="821802" cy="393540"/>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pwd</a:t>
            </a:r>
            <a:endParaRPr lang="en-US" dirty="0"/>
          </a:p>
        </p:txBody>
      </p:sp>
      <p:sp>
        <p:nvSpPr>
          <p:cNvPr id="9" name="TextBox 8">
            <a:extLst>
              <a:ext uri="{FF2B5EF4-FFF2-40B4-BE49-F238E27FC236}">
                <a16:creationId xmlns:a16="http://schemas.microsoft.com/office/drawing/2014/main" id="{C13C7AD4-A946-4745-B5A0-CC01A5FB2015}"/>
              </a:ext>
            </a:extLst>
          </p:cNvPr>
          <p:cNvSpPr txBox="1"/>
          <p:nvPr/>
        </p:nvSpPr>
        <p:spPr>
          <a:xfrm>
            <a:off x="6756932" y="891251"/>
            <a:ext cx="2459199" cy="369332"/>
          </a:xfrm>
          <a:prstGeom prst="rect">
            <a:avLst/>
          </a:prstGeom>
          <a:noFill/>
        </p:spPr>
        <p:txBody>
          <a:bodyPr wrap="none" rtlCol="0">
            <a:spAutoFit/>
          </a:bodyPr>
          <a:lstStyle/>
          <a:p>
            <a:r>
              <a:rPr lang="en-US" dirty="0"/>
              <a:t>To check where you are</a:t>
            </a:r>
          </a:p>
        </p:txBody>
      </p:sp>
      <p:sp>
        <p:nvSpPr>
          <p:cNvPr id="4" name="5-point Star 3">
            <a:extLst>
              <a:ext uri="{FF2B5EF4-FFF2-40B4-BE49-F238E27FC236}">
                <a16:creationId xmlns:a16="http://schemas.microsoft.com/office/drawing/2014/main" id="{B253DB34-A409-094A-978C-206260703177}"/>
              </a:ext>
            </a:extLst>
          </p:cNvPr>
          <p:cNvSpPr/>
          <p:nvPr/>
        </p:nvSpPr>
        <p:spPr>
          <a:xfrm>
            <a:off x="963827" y="2162432"/>
            <a:ext cx="255373" cy="23477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79D553B8-1ECB-914F-9278-C4484A058841}"/>
              </a:ext>
            </a:extLst>
          </p:cNvPr>
          <p:cNvSpPr/>
          <p:nvPr/>
        </p:nvSpPr>
        <p:spPr>
          <a:xfrm>
            <a:off x="6180672" y="1551008"/>
            <a:ext cx="255373" cy="23477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6C38B4C-5CF6-C243-8F65-931E86B23FAA}"/>
              </a:ext>
            </a:extLst>
          </p:cNvPr>
          <p:cNvSpPr txBox="1"/>
          <p:nvPr/>
        </p:nvSpPr>
        <p:spPr>
          <a:xfrm>
            <a:off x="6756932" y="1551008"/>
            <a:ext cx="2801601" cy="369332"/>
          </a:xfrm>
          <a:prstGeom prst="rect">
            <a:avLst/>
          </a:prstGeom>
          <a:noFill/>
        </p:spPr>
        <p:txBody>
          <a:bodyPr wrap="none" rtlCol="0">
            <a:spAutoFit/>
          </a:bodyPr>
          <a:lstStyle/>
          <a:p>
            <a:r>
              <a:rPr lang="en-US" dirty="0"/>
              <a:t>Add “-f yes” to re-download</a:t>
            </a:r>
          </a:p>
        </p:txBody>
      </p:sp>
    </p:spTree>
    <p:extLst>
      <p:ext uri="{BB962C8B-B14F-4D97-AF65-F5344CB8AC3E}">
        <p14:creationId xmlns:p14="http://schemas.microsoft.com/office/powerpoint/2010/main" val="2018810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F69F-9644-1848-8F35-F3996AE36FBF}"/>
              </a:ext>
            </a:extLst>
          </p:cNvPr>
          <p:cNvSpPr>
            <a:spLocks noGrp="1"/>
          </p:cNvSpPr>
          <p:nvPr>
            <p:ph type="title"/>
          </p:nvPr>
        </p:nvSpPr>
        <p:spPr/>
        <p:txBody>
          <a:bodyPr/>
          <a:lstStyle/>
          <a:p>
            <a:r>
              <a:rPr lang="en-US" dirty="0"/>
              <a:t>Quality Control</a:t>
            </a:r>
          </a:p>
        </p:txBody>
      </p:sp>
      <p:sp>
        <p:nvSpPr>
          <p:cNvPr id="3" name="Content Placeholder 2">
            <a:extLst>
              <a:ext uri="{FF2B5EF4-FFF2-40B4-BE49-F238E27FC236}">
                <a16:creationId xmlns:a16="http://schemas.microsoft.com/office/drawing/2014/main" id="{816488A8-7066-C945-BEB3-65407CD23570}"/>
              </a:ext>
            </a:extLst>
          </p:cNvPr>
          <p:cNvSpPr>
            <a:spLocks noGrp="1"/>
          </p:cNvSpPr>
          <p:nvPr>
            <p:ph idx="1"/>
          </p:nvPr>
        </p:nvSpPr>
        <p:spPr>
          <a:xfrm>
            <a:off x="960699" y="1453662"/>
            <a:ext cx="10926501" cy="4413738"/>
          </a:xfrm>
        </p:spPr>
        <p:txBody>
          <a:bodyPr>
            <a:normAutofit/>
          </a:bodyPr>
          <a:lstStyle/>
          <a:p>
            <a:r>
              <a:rPr lang="en-GB" dirty="0"/>
              <a:t>cd </a:t>
            </a:r>
            <a:r>
              <a:rPr lang="en-GB" dirty="0" err="1"/>
              <a:t>transcriptome_module</a:t>
            </a:r>
            <a:r>
              <a:rPr lang="en-GB" dirty="0"/>
              <a:t>/data</a:t>
            </a:r>
          </a:p>
          <a:p>
            <a:r>
              <a:rPr lang="en-GB" dirty="0"/>
              <a:t>cd SRR6068402</a:t>
            </a:r>
          </a:p>
          <a:p>
            <a:r>
              <a:rPr lang="en-GB" dirty="0" err="1"/>
              <a:t>fastqc</a:t>
            </a:r>
            <a:r>
              <a:rPr lang="en-GB" dirty="0"/>
              <a:t> SRR6068402_1.fastq.gz</a:t>
            </a:r>
          </a:p>
          <a:p>
            <a:r>
              <a:rPr lang="en-GB" dirty="0" err="1"/>
              <a:t>fastqc</a:t>
            </a:r>
            <a:r>
              <a:rPr lang="en-GB" dirty="0"/>
              <a:t> SRR6068402 _1.fastq.gz</a:t>
            </a:r>
          </a:p>
          <a:p>
            <a:r>
              <a:rPr lang="en-GB" dirty="0" err="1"/>
              <a:t>multiqc</a:t>
            </a:r>
            <a:r>
              <a:rPr lang="en-GB" dirty="0"/>
              <a:t> . -f</a:t>
            </a:r>
          </a:p>
          <a:p>
            <a:pPr marL="0" indent="0">
              <a:buNone/>
            </a:pPr>
            <a:r>
              <a:rPr lang="en-US" dirty="0"/>
              <a:t> </a:t>
            </a:r>
          </a:p>
        </p:txBody>
      </p:sp>
    </p:spTree>
    <p:extLst>
      <p:ext uri="{BB962C8B-B14F-4D97-AF65-F5344CB8AC3E}">
        <p14:creationId xmlns:p14="http://schemas.microsoft.com/office/powerpoint/2010/main" val="343826023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{5A4EFB11-2DC5-4D44-B854-EF81BF37D102}tf10001072</Template>
  <TotalTime>7988</TotalTime>
  <Words>1848</Words>
  <Application>Microsoft Macintosh PowerPoint</Application>
  <PresentationFormat>Widescreen</PresentationFormat>
  <Paragraphs>209</Paragraphs>
  <Slides>14</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Franklin Gothic Book</vt:lpstr>
      <vt:lpstr>Menlo</vt:lpstr>
      <vt:lpstr>Times New Roman</vt:lpstr>
      <vt:lpstr>Wingdings</vt:lpstr>
      <vt:lpstr>Crop</vt:lpstr>
      <vt:lpstr>Transcriptome MANUAL</vt:lpstr>
      <vt:lpstr>Workspace</vt:lpstr>
      <vt:lpstr>Reference and Indexing</vt:lpstr>
      <vt:lpstr>Sample Selection</vt:lpstr>
      <vt:lpstr>Sample Quick Look</vt:lpstr>
      <vt:lpstr>Sample Metadata</vt:lpstr>
      <vt:lpstr>Sample Download</vt:lpstr>
      <vt:lpstr>Sample Download</vt:lpstr>
      <vt:lpstr>Quality Control</vt:lpstr>
      <vt:lpstr>Quality Control</vt:lpstr>
      <vt:lpstr>! If needed - Adapter Removal &amp; Trimming</vt:lpstr>
      <vt:lpstr>Quantification</vt:lpstr>
      <vt:lpstr>Import to R</vt:lpstr>
      <vt:lpstr>XX References - STAR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dc:title>
  <dc:creator>Abdulahad Bayraktar</dc:creator>
  <cp:lastModifiedBy>Abdulahad Bayraktar</cp:lastModifiedBy>
  <cp:revision>72</cp:revision>
  <dcterms:created xsi:type="dcterms:W3CDTF">2021-10-27T12:48:19Z</dcterms:created>
  <dcterms:modified xsi:type="dcterms:W3CDTF">2021-11-02T09:02:43Z</dcterms:modified>
</cp:coreProperties>
</file>