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0"/>
  </p:notesMasterIdLst>
  <p:sldIdLst>
    <p:sldId id="256" r:id="rId2"/>
    <p:sldId id="317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0" r:id="rId12"/>
    <p:sldId id="318" r:id="rId13"/>
    <p:sldId id="319" r:id="rId14"/>
    <p:sldId id="321" r:id="rId15"/>
    <p:sldId id="308" r:id="rId16"/>
    <p:sldId id="270" r:id="rId17"/>
    <p:sldId id="271" r:id="rId18"/>
    <p:sldId id="273" r:id="rId19"/>
    <p:sldId id="274" r:id="rId20"/>
    <p:sldId id="310" r:id="rId21"/>
    <p:sldId id="278" r:id="rId22"/>
    <p:sldId id="279" r:id="rId23"/>
    <p:sldId id="281" r:id="rId24"/>
    <p:sldId id="282" r:id="rId25"/>
    <p:sldId id="300" r:id="rId26"/>
    <p:sldId id="301" r:id="rId27"/>
    <p:sldId id="312" r:id="rId28"/>
    <p:sldId id="30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/>
    <p:restoredTop sz="96405"/>
  </p:normalViewPr>
  <p:slideViewPr>
    <p:cSldViewPr snapToGrid="0" snapToObjects="1">
      <p:cViewPr varScale="1">
        <p:scale>
          <a:sx n="120" d="100"/>
          <a:sy n="120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9570-F35F-F944-8303-290CD89D29CB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D302-2DB5-0F40-94B6-A3FFF795B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0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57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2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66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9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2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6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6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6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1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4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ysmedicine.com/people/" TargetMode="External"/><Relationship Id="rId2" Type="http://schemas.openxmlformats.org/officeDocument/2006/relationships/hyperlink" Target="http://muharif.n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webmina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medicine/KCLModule2_2022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5BA7-1CE2-4042-9238-ED08CA94A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Introduction to Linux (Day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B5F66-B2F4-A443-B80C-0699C625D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Muhammad </a:t>
            </a:r>
            <a:r>
              <a:rPr lang="en-GB" dirty="0" err="1"/>
              <a:t>Arif</a:t>
            </a:r>
            <a:r>
              <a:rPr lang="en-GB" dirty="0"/>
              <a:t>, Han Jin, </a:t>
            </a:r>
            <a:r>
              <a:rPr lang="en-GB" dirty="0" err="1"/>
              <a:t>xiya</a:t>
            </a:r>
            <a:r>
              <a:rPr lang="en-GB" dirty="0"/>
              <a:t> song, </a:t>
            </a:r>
            <a:r>
              <a:rPr lang="en-GB" dirty="0" err="1"/>
              <a:t>mengzhen</a:t>
            </a:r>
            <a:r>
              <a:rPr lang="en-GB" dirty="0"/>
              <a:t> li</a:t>
            </a:r>
          </a:p>
          <a:p>
            <a:r>
              <a:rPr lang="en-GB" dirty="0">
                <a:hlinkClick r:id="rId2"/>
              </a:rPr>
              <a:t>http://muharif.net</a:t>
            </a:r>
            <a:endParaRPr lang="en-GB" dirty="0"/>
          </a:p>
          <a:p>
            <a:r>
              <a:rPr lang="en-GB" dirty="0">
                <a:hlinkClick r:id="rId3"/>
              </a:rPr>
              <a:t>https://sysmedicine.com/people/</a:t>
            </a:r>
            <a:endParaRPr lang="en-GB" dirty="0"/>
          </a:p>
        </p:txBody>
      </p:sp>
      <p:pic>
        <p:nvPicPr>
          <p:cNvPr id="1026" name="Picture 2" descr="Linux - Wikipedia">
            <a:extLst>
              <a:ext uri="{FF2B5EF4-FFF2-40B4-BE49-F238E27FC236}">
                <a16:creationId xmlns:a16="http://schemas.microsoft.com/office/drawing/2014/main" id="{C026A2F9-4B1C-1D4F-B3DC-6E840404C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207" y="2942039"/>
            <a:ext cx="3306812" cy="391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9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40B3-25B9-234D-ADF5-6C0D16213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HPC</a:t>
            </a:r>
          </a:p>
        </p:txBody>
      </p:sp>
      <p:sp>
        <p:nvSpPr>
          <p:cNvPr id="8" name="Rectangle: Rounded Corners 3">
            <a:extLst>
              <a:ext uri="{FF2B5EF4-FFF2-40B4-BE49-F238E27FC236}">
                <a16:creationId xmlns:a16="http://schemas.microsoft.com/office/drawing/2014/main" id="{9EFF9ACE-96C7-014A-9D2A-A6F9FF60BA6B}"/>
              </a:ext>
            </a:extLst>
          </p:cNvPr>
          <p:cNvSpPr/>
          <p:nvPr/>
        </p:nvSpPr>
        <p:spPr>
          <a:xfrm>
            <a:off x="4630164" y="2923905"/>
            <a:ext cx="1909821" cy="497712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Login node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7F803A1D-E05D-9E49-940A-AFD8634E8DFC}"/>
              </a:ext>
            </a:extLst>
          </p:cNvPr>
          <p:cNvSpPr/>
          <p:nvPr/>
        </p:nvSpPr>
        <p:spPr>
          <a:xfrm>
            <a:off x="2594948" y="4431507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71F9784-CA6D-374D-9083-7A31AD0C6C03}"/>
              </a:ext>
            </a:extLst>
          </p:cNvPr>
          <p:cNvSpPr/>
          <p:nvPr/>
        </p:nvSpPr>
        <p:spPr>
          <a:xfrm>
            <a:off x="4811502" y="4440190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A6F73722-D86A-7344-9701-91B647FA50CD}"/>
              </a:ext>
            </a:extLst>
          </p:cNvPr>
          <p:cNvSpPr/>
          <p:nvPr/>
        </p:nvSpPr>
        <p:spPr>
          <a:xfrm>
            <a:off x="7028056" y="4431506"/>
            <a:ext cx="1909821" cy="726311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Computational node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1589C1-B709-B747-A527-12453C9029E0}"/>
              </a:ext>
            </a:extLst>
          </p:cNvPr>
          <p:cNvCxnSpPr>
            <a:cxnSpLocks/>
          </p:cNvCxnSpPr>
          <p:nvPr/>
        </p:nvCxnSpPr>
        <p:spPr>
          <a:xfrm>
            <a:off x="3549859" y="4046649"/>
            <a:ext cx="443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80A927-65E1-934B-85A6-6F007DFEA17D}"/>
              </a:ext>
            </a:extLst>
          </p:cNvPr>
          <p:cNvCxnSpPr>
            <a:stCxn id="8" idx="2"/>
          </p:cNvCxnSpPr>
          <p:nvPr/>
        </p:nvCxnSpPr>
        <p:spPr>
          <a:xfrm>
            <a:off x="5585075" y="3421617"/>
            <a:ext cx="10607" cy="914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31EA5-CA38-9B41-8B95-F013F76EAC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49859" y="4046649"/>
            <a:ext cx="0" cy="38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EAF605-22BA-264F-9F5F-46FCF9BCC1B2}"/>
              </a:ext>
            </a:extLst>
          </p:cNvPr>
          <p:cNvCxnSpPr>
            <a:endCxn id="11" idx="0"/>
          </p:cNvCxnSpPr>
          <p:nvPr/>
        </p:nvCxnSpPr>
        <p:spPr>
          <a:xfrm flipH="1">
            <a:off x="7982967" y="4046649"/>
            <a:ext cx="8675" cy="384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80120-84BD-1540-907C-B9ED65571536}"/>
              </a:ext>
            </a:extLst>
          </p:cNvPr>
          <p:cNvSpPr/>
          <p:nvPr/>
        </p:nvSpPr>
        <p:spPr>
          <a:xfrm>
            <a:off x="5775149" y="3666801"/>
            <a:ext cx="2505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Grid Engine Scheduler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E3B54C-DEAC-B344-B4F4-BCB1995BD540}"/>
              </a:ext>
            </a:extLst>
          </p:cNvPr>
          <p:cNvCxnSpPr>
            <a:cxnSpLocks/>
          </p:cNvCxnSpPr>
          <p:nvPr/>
        </p:nvCxnSpPr>
        <p:spPr>
          <a:xfrm flipH="1">
            <a:off x="5585076" y="2370781"/>
            <a:ext cx="10606" cy="4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B655C3-0D64-5C4A-8962-6059652BEF66}"/>
              </a:ext>
            </a:extLst>
          </p:cNvPr>
          <p:cNvSpPr txBox="1"/>
          <p:nvPr/>
        </p:nvSpPr>
        <p:spPr>
          <a:xfrm>
            <a:off x="6693195" y="2941928"/>
            <a:ext cx="168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Memory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D9AF69-4909-5C4B-AF59-ED8617E9E8FF}"/>
              </a:ext>
            </a:extLst>
          </p:cNvPr>
          <p:cNvCxnSpPr>
            <a:cxnSpLocks/>
          </p:cNvCxnSpPr>
          <p:nvPr/>
        </p:nvCxnSpPr>
        <p:spPr>
          <a:xfrm flipH="1">
            <a:off x="4504769" y="3666801"/>
            <a:ext cx="10803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3">
            <a:extLst>
              <a:ext uri="{FF2B5EF4-FFF2-40B4-BE49-F238E27FC236}">
                <a16:creationId xmlns:a16="http://schemas.microsoft.com/office/drawing/2014/main" id="{52124B69-54FB-C347-BF33-0F8F36ED6364}"/>
              </a:ext>
            </a:extLst>
          </p:cNvPr>
          <p:cNvSpPr/>
          <p:nvPr/>
        </p:nvSpPr>
        <p:spPr>
          <a:xfrm>
            <a:off x="2630609" y="3421617"/>
            <a:ext cx="1909821" cy="477454"/>
          </a:xfrm>
          <a:prstGeom prst="roundRect">
            <a:avLst>
              <a:gd name="adj" fmla="val 3964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 drive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094DF3-9B65-5E46-BDEC-A75D472AD5D5}"/>
              </a:ext>
            </a:extLst>
          </p:cNvPr>
          <p:cNvSpPr/>
          <p:nvPr/>
        </p:nvSpPr>
        <p:spPr>
          <a:xfrm>
            <a:off x="9075493" y="4541735"/>
            <a:ext cx="11240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</a:rPr>
              <a:t>x 100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8F054B2-1E44-384A-BADE-D3B18423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363" y="5361095"/>
            <a:ext cx="3803821" cy="1417110"/>
          </a:xfrm>
          <a:prstGeom prst="rect">
            <a:avLst/>
          </a:prstGeom>
        </p:spPr>
      </p:pic>
      <p:pic>
        <p:nvPicPr>
          <p:cNvPr id="29" name="Graphic 28" descr="Programmer">
            <a:extLst>
              <a:ext uri="{FF2B5EF4-FFF2-40B4-BE49-F238E27FC236}">
                <a16:creationId xmlns:a16="http://schemas.microsoft.com/office/drawing/2014/main" id="{655D4005-3883-A342-88F3-3CBFD3A65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453" y="913763"/>
            <a:ext cx="1537240" cy="15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Questions">
            <a:extLst>
              <a:ext uri="{FF2B5EF4-FFF2-40B4-BE49-F238E27FC236}">
                <a16:creationId xmlns:a16="http://schemas.microsoft.com/office/drawing/2014/main" id="{9C81926A-8FE9-CA43-AB4E-DC11B516D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2303" y="1085303"/>
            <a:ext cx="4687394" cy="4687394"/>
          </a:xfrm>
        </p:spPr>
      </p:pic>
    </p:spTree>
    <p:extLst>
      <p:ext uri="{BB962C8B-B14F-4D97-AF65-F5344CB8AC3E}">
        <p14:creationId xmlns:p14="http://schemas.microsoft.com/office/powerpoint/2010/main" val="60375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Pre-Workshop:</a:t>
            </a:r>
            <a:br>
              <a:rPr lang="en-US" sz="4400" dirty="0"/>
            </a:br>
            <a:r>
              <a:rPr lang="en-US" sz="4400" dirty="0"/>
              <a:t>Register to </a:t>
            </a:r>
            <a:r>
              <a:rPr lang="en-US" sz="4400" dirty="0" err="1"/>
              <a:t>Webminal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6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6CB6-F856-654F-A0F0-B86D1B50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Webminal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997B-3230-0B40-9346-D38AD9CF7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Web-based </a:t>
            </a:r>
            <a:r>
              <a:rPr lang="en-GB" dirty="0" err="1"/>
              <a:t>linux</a:t>
            </a:r>
            <a:r>
              <a:rPr lang="en-GB" dirty="0"/>
              <a:t> terminal</a:t>
            </a:r>
          </a:p>
          <a:p>
            <a:r>
              <a:rPr lang="en-GB" dirty="0"/>
              <a:t>Good for learning</a:t>
            </a:r>
          </a:p>
          <a:p>
            <a:r>
              <a:rPr lang="en-GB" dirty="0"/>
              <a:t>Register here:</a:t>
            </a:r>
          </a:p>
          <a:p>
            <a:pPr lvl="1"/>
            <a:r>
              <a:rPr lang="en-GB" dirty="0">
                <a:hlinkClick r:id="rId2"/>
              </a:rPr>
              <a:t>https://www.webminal.org/</a:t>
            </a:r>
            <a:endParaRPr lang="en-GB" dirty="0"/>
          </a:p>
          <a:p>
            <a:r>
              <a:rPr lang="en-GB" dirty="0"/>
              <a:t>Confirm your email</a:t>
            </a:r>
          </a:p>
          <a:p>
            <a:r>
              <a:rPr lang="en-GB" dirty="0"/>
              <a:t>Wait for 2 minutes (Check profile page, until it shows “Active” status)</a:t>
            </a:r>
          </a:p>
          <a:p>
            <a:r>
              <a:rPr lang="en-GB" dirty="0"/>
              <a:t>Once your account is active, click on “Terminal” on the top menu</a:t>
            </a:r>
          </a:p>
          <a:p>
            <a:r>
              <a:rPr lang="en-GB" dirty="0"/>
              <a:t> Login with your username and password (case sensitive)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BAFE8-9EF7-0D48-97CE-566064A4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616" y="1690417"/>
            <a:ext cx="6096000" cy="22784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E8DAC-82BA-5D44-B5DB-A08100184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41" y="5457470"/>
            <a:ext cx="8210950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59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0DCB-B568-1B4E-8A40-CE2B1318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Web-Based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A3EE-9460-ED40-B360-CE6E2A9B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http://</a:t>
            </a:r>
            <a:r>
              <a:rPr lang="en-GB" dirty="0" err="1"/>
              <a:t>copy.sh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80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177A8B-C45E-9549-B717-5D5DCCA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73496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Exercise: how to check your files/directories</a:t>
            </a:r>
            <a:br>
              <a:rPr lang="en-US" sz="44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2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ls: list</a:t>
            </a:r>
            <a:r>
              <a:rPr lang="ko-KR" altLang="en-US" dirty="0"/>
              <a:t> </a:t>
            </a:r>
            <a:r>
              <a:rPr lang="en-US" altLang="ko-KR" dirty="0"/>
              <a:t>files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current directory or specified directory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Exercise: </a:t>
            </a:r>
          </a:p>
          <a:p>
            <a:endParaRPr lang="en-US" b="1" dirty="0"/>
          </a:p>
          <a:p>
            <a:pPr lvl="1"/>
            <a:r>
              <a:rPr lang="en-US" dirty="0"/>
              <a:t>touch test_file_1 test_file2 #touch </a:t>
            </a:r>
            <a:r>
              <a:rPr lang="en-US" dirty="0">
                <a:sym typeface="Wingdings" pitchFamily="2" charset="2"/>
              </a:rPr>
              <a:t> to create empty files</a:t>
            </a:r>
            <a:endParaRPr lang="en-US" dirty="0"/>
          </a:p>
          <a:p>
            <a:pPr lvl="1"/>
            <a:r>
              <a:rPr lang="en-US" dirty="0"/>
              <a:t>ls</a:t>
            </a:r>
          </a:p>
          <a:p>
            <a:pPr lvl="1"/>
            <a:r>
              <a:rPr lang="en-US" dirty="0"/>
              <a:t>ls -a</a:t>
            </a:r>
          </a:p>
          <a:p>
            <a:pPr lvl="1"/>
            <a:r>
              <a:rPr lang="en-US" dirty="0"/>
              <a:t>ls -al</a:t>
            </a:r>
          </a:p>
          <a:p>
            <a:pPr lvl="1"/>
            <a:r>
              <a:rPr lang="en-US" dirty="0"/>
              <a:t>ls -alt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endParaRPr lang="en-US" dirty="0"/>
          </a:p>
          <a:p>
            <a:pPr lvl="1"/>
            <a:r>
              <a:rPr lang="en-US" dirty="0"/>
              <a:t>ls --help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505CF-B5C3-4B55-B042-529E2AA3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449" y="2369739"/>
            <a:ext cx="3905250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039A21-70CA-4C08-900F-692702C44911}"/>
              </a:ext>
            </a:extLst>
          </p:cNvPr>
          <p:cNvSpPr/>
          <p:nvPr/>
        </p:nvSpPr>
        <p:spPr>
          <a:xfrm>
            <a:off x="5257800" y="51169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/>
              <a:t>Advanced exercise?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test &amp; touch test/example1 &amp; touch test/example2 &amp; ls -</a:t>
            </a:r>
            <a:r>
              <a:rPr lang="en-US" dirty="0" err="1"/>
              <a:t>altrh</a:t>
            </a:r>
            <a:r>
              <a:rPr lang="en-US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327536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D3FF-EA38-4208-B5B4-C02AE43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E044-032E-45E2-B9FA-987878AC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958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Answers:</a:t>
            </a:r>
          </a:p>
          <a:p>
            <a:pPr lvl="1"/>
            <a:r>
              <a:rPr lang="en-US" dirty="0"/>
              <a:t>touch test_file_1 test_file_2 </a:t>
            </a:r>
            <a:r>
              <a:rPr lang="en-US" dirty="0">
                <a:sym typeface="Wingdings" panose="05000000000000000000" pitchFamily="2" charset="2"/>
              </a:rPr>
              <a:t> creating two empty files </a:t>
            </a:r>
            <a:endParaRPr lang="en-US" dirty="0"/>
          </a:p>
          <a:p>
            <a:pPr lvl="1"/>
            <a:r>
              <a:rPr lang="en-US" dirty="0"/>
              <a:t>ls </a:t>
            </a:r>
            <a:r>
              <a:rPr lang="en-US" dirty="0">
                <a:sym typeface="Wingdings" panose="05000000000000000000" pitchFamily="2" charset="2"/>
              </a:rPr>
              <a:t> simply showing files in this directory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ls -a  showing all files, including hidden files</a:t>
            </a:r>
          </a:p>
          <a:p>
            <a:pPr lvl="1"/>
            <a:r>
              <a:rPr lang="en-US" dirty="0"/>
              <a:t>ls -alt </a:t>
            </a:r>
            <a:r>
              <a:rPr lang="en-US" dirty="0">
                <a:sym typeface="Wingdings" panose="05000000000000000000" pitchFamily="2" charset="2"/>
              </a:rPr>
              <a:t> sorting files by modification time</a:t>
            </a:r>
          </a:p>
          <a:p>
            <a:pPr lvl="1"/>
            <a:r>
              <a:rPr lang="en-US" dirty="0"/>
              <a:t>ls -</a:t>
            </a:r>
            <a:r>
              <a:rPr lang="en-US" dirty="0" err="1"/>
              <a:t>alth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sorting files by modification time and showing file size by readable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7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and deleting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created: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  <a:p>
            <a:r>
              <a:rPr lang="en-US" dirty="0" err="1"/>
              <a:t>rmdir</a:t>
            </a:r>
            <a:r>
              <a:rPr lang="en-US" dirty="0"/>
              <a:t>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if your directory is deleted: </a:t>
            </a:r>
            <a:r>
              <a:rPr lang="en-US" b="1" dirty="0"/>
              <a:t>ls </a:t>
            </a:r>
            <a:r>
              <a:rPr lang="en-US" dirty="0"/>
              <a:t>command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4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to a different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to </a:t>
            </a:r>
            <a:r>
              <a:rPr lang="en-US" dirty="0" err="1"/>
              <a:t>your_directory</a:t>
            </a:r>
            <a:endParaRPr lang="en-US" dirty="0"/>
          </a:p>
          <a:p>
            <a:pPr lvl="1"/>
            <a:r>
              <a:rPr lang="en-US" dirty="0"/>
              <a:t>cd (</a:t>
            </a:r>
            <a:r>
              <a:rPr lang="en-US" dirty="0" err="1"/>
              <a:t>your_directory</a:t>
            </a:r>
            <a:r>
              <a:rPr lang="en-US" dirty="0"/>
              <a:t>)</a:t>
            </a:r>
          </a:p>
          <a:p>
            <a:r>
              <a:rPr lang="en-US" dirty="0"/>
              <a:t>Go to parent directory</a:t>
            </a:r>
          </a:p>
          <a:p>
            <a:pPr lvl="1"/>
            <a:r>
              <a:rPr lang="en-US" dirty="0"/>
              <a:t>cd .. </a:t>
            </a:r>
          </a:p>
          <a:p>
            <a:r>
              <a:rPr lang="en-US" dirty="0"/>
              <a:t>Go to previous directory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Go to specific directory</a:t>
            </a:r>
          </a:p>
          <a:p>
            <a:pPr lvl="1"/>
            <a:r>
              <a:rPr lang="en-US" dirty="0"/>
              <a:t>cd (</a:t>
            </a:r>
            <a:r>
              <a:rPr lang="en-US" dirty="0" err="1"/>
              <a:t>full_path_of_directory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cd /users/</a:t>
            </a:r>
            <a:r>
              <a:rPr lang="en-US" dirty="0" err="1"/>
              <a:t>kXXXX</a:t>
            </a:r>
            <a:r>
              <a:rPr lang="en-US" dirty="0"/>
              <a:t>/test</a:t>
            </a:r>
          </a:p>
          <a:p>
            <a:pPr lvl="1"/>
            <a:r>
              <a:rPr lang="en-US" dirty="0"/>
              <a:t>cd -</a:t>
            </a:r>
          </a:p>
          <a:p>
            <a:r>
              <a:rPr lang="en-US" dirty="0"/>
              <a:t>Find path of your current directory</a:t>
            </a:r>
          </a:p>
          <a:p>
            <a:pPr lvl="1"/>
            <a:r>
              <a:rPr lang="en-US" dirty="0" err="1"/>
              <a:t>pwd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B544-4780-6C4C-AEA4-2B571E64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59BF-F17E-254C-9338-4CCAA0B89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Introduction and Basic of Linux</a:t>
            </a:r>
          </a:p>
          <a:p>
            <a:pPr lvl="1"/>
            <a:r>
              <a:rPr lang="en-GB" dirty="0"/>
              <a:t>Register to </a:t>
            </a:r>
            <a:r>
              <a:rPr lang="en-GB" dirty="0" err="1"/>
              <a:t>Webminal</a:t>
            </a:r>
            <a:endParaRPr lang="en-GB" dirty="0"/>
          </a:p>
          <a:p>
            <a:pPr lvl="1"/>
            <a:r>
              <a:rPr lang="en-GB" dirty="0"/>
              <a:t>Basic Linux Workshop</a:t>
            </a:r>
          </a:p>
          <a:p>
            <a:pPr lvl="1"/>
            <a:r>
              <a:rPr lang="en-GB" dirty="0" err="1"/>
              <a:t>Webminal</a:t>
            </a:r>
            <a:r>
              <a:rPr lang="en-GB" dirty="0"/>
              <a:t> Workshop (Day 2)</a:t>
            </a:r>
          </a:p>
          <a:p>
            <a:r>
              <a:rPr lang="en-GB" dirty="0"/>
              <a:t>Materials are uploaded to the same web page</a:t>
            </a:r>
          </a:p>
          <a:p>
            <a:pPr lvl="1"/>
            <a:r>
              <a:rPr lang="en-GB" dirty="0"/>
              <a:t>Will be added to the KEATS too, but it takes time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400" dirty="0">
                <a:hlinkClick r:id="rId2"/>
              </a:rPr>
              <a:t>https://github.com/sysmedicine/KCLModule2_2022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1966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865D-672E-D04E-87F1-9F89099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Exercise: how to control your files/directories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1DE01-B24F-3D46-938B-04023D7FC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moving files/directories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file1 to file2:</a:t>
            </a:r>
          </a:p>
          <a:p>
            <a:pPr lvl="1"/>
            <a:r>
              <a:rPr lang="en-US" dirty="0"/>
              <a:t>cp file1 file2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touch test1.txt</a:t>
            </a:r>
            <a:br>
              <a:rPr lang="en-US" dirty="0"/>
            </a:b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test_dir</a:t>
            </a:r>
            <a:br>
              <a:rPr lang="en-US" dirty="0"/>
            </a:br>
            <a:r>
              <a:rPr lang="en-US" dirty="0"/>
              <a:t>cp test1.txt </a:t>
            </a:r>
            <a:r>
              <a:rPr lang="en-US" dirty="0" err="1"/>
              <a:t>test_dir</a:t>
            </a:r>
            <a:r>
              <a:rPr lang="en-US" dirty="0"/>
              <a:t>/test1.txt</a:t>
            </a:r>
          </a:p>
          <a:p>
            <a:pPr lvl="1"/>
            <a:endParaRPr lang="en-US" dirty="0"/>
          </a:p>
          <a:p>
            <a:r>
              <a:rPr lang="en-US" dirty="0"/>
              <a:t>Copy all contents of dir1 to dir2</a:t>
            </a:r>
          </a:p>
          <a:p>
            <a:pPr lvl="1"/>
            <a:r>
              <a:rPr lang="en-US" dirty="0"/>
              <a:t>cp -r dir1 dir2</a:t>
            </a:r>
          </a:p>
          <a:p>
            <a:pPr lvl="1"/>
            <a:endParaRPr lang="en-US" dirty="0"/>
          </a:p>
          <a:p>
            <a:r>
              <a:rPr lang="en-US" dirty="0"/>
              <a:t>Move file1 to file2 (or directories)</a:t>
            </a:r>
          </a:p>
          <a:p>
            <a:pPr lvl="1"/>
            <a:r>
              <a:rPr lang="en-US" dirty="0"/>
              <a:t>mv file1 file2</a:t>
            </a:r>
          </a:p>
          <a:p>
            <a:pPr lvl="1"/>
            <a:r>
              <a:rPr lang="en-US" dirty="0"/>
              <a:t>It can also rename your file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mv /users/</a:t>
            </a:r>
            <a:r>
              <a:rPr lang="en-US" dirty="0" err="1"/>
              <a:t>kXXX</a:t>
            </a:r>
            <a:r>
              <a:rPr lang="en-US" dirty="0"/>
              <a:t>/</a:t>
            </a:r>
            <a:r>
              <a:rPr lang="en-US" dirty="0" err="1"/>
              <a:t>test_dir</a:t>
            </a:r>
            <a:r>
              <a:rPr lang="en-US" dirty="0"/>
              <a:t>/test1.txt /users/</a:t>
            </a:r>
            <a:r>
              <a:rPr lang="en-US" dirty="0" err="1"/>
              <a:t>kXXX</a:t>
            </a:r>
            <a:r>
              <a:rPr lang="en-US" dirty="0"/>
              <a:t>/test1.txt</a:t>
            </a:r>
          </a:p>
        </p:txBody>
      </p:sp>
    </p:spTree>
    <p:extLst>
      <p:ext uri="{BB962C8B-B14F-4D97-AF65-F5344CB8AC3E}">
        <p14:creationId xmlns:p14="http://schemas.microsoft.com/office/powerpoint/2010/main" val="4255138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07E4-4BD4-4913-874B-4E2D57A4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C2A0-F4CE-434A-BF63-9AD57799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rm file1 </a:t>
            </a:r>
            <a:r>
              <a:rPr lang="en-US" sz="1800" dirty="0">
                <a:sym typeface="Wingdings" panose="05000000000000000000" pitchFamily="2" charset="2"/>
              </a:rPr>
              <a:t> remove file 1</a:t>
            </a:r>
          </a:p>
          <a:p>
            <a:r>
              <a:rPr lang="en-US" sz="1800" dirty="0" err="1">
                <a:sym typeface="Wingdings" panose="05000000000000000000" pitchFamily="2" charset="2"/>
              </a:rPr>
              <a:t>rmdir</a:t>
            </a:r>
            <a:r>
              <a:rPr lang="en-US" sz="1800" dirty="0">
                <a:sym typeface="Wingdings" panose="05000000000000000000" pitchFamily="2" charset="2"/>
              </a:rPr>
              <a:t> directory1  remove directory1 (please note that directory1 should not have any files)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WARNING: commands below should be carefully executed  deleted files will not be retrieved</a:t>
            </a: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rm test*  removing files of names beginning with “test”</a:t>
            </a:r>
          </a:p>
          <a:p>
            <a:r>
              <a:rPr lang="en-US" sz="1800" dirty="0">
                <a:sym typeface="Wingdings" panose="05000000000000000000" pitchFamily="2" charset="2"/>
              </a:rPr>
              <a:t>rm *  remove all files</a:t>
            </a:r>
          </a:p>
          <a:p>
            <a:r>
              <a:rPr lang="en-US" sz="1800" dirty="0">
                <a:sym typeface="Wingdings" panose="05000000000000000000" pitchFamily="2" charset="2"/>
              </a:rPr>
              <a:t>“*” called a wildcard, which matches all patterns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Most dangerous command in Linux: 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rm –rf *</a:t>
            </a:r>
          </a:p>
          <a:p>
            <a:r>
              <a:rPr lang="en-US" sz="1800" b="1" dirty="0">
                <a:sym typeface="Wingdings" panose="05000000000000000000" pitchFamily="2" charset="2"/>
              </a:rPr>
              <a:t>It deletes all of your files and directories if you executed at the root or home folder</a:t>
            </a:r>
          </a:p>
        </p:txBody>
      </p:sp>
    </p:spTree>
    <p:extLst>
      <p:ext uri="{BB962C8B-B14F-4D97-AF65-F5344CB8AC3E}">
        <p14:creationId xmlns:p14="http://schemas.microsoft.com/office/powerpoint/2010/main" val="2313653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2CB0-A6AC-43EE-AC1D-BDEBC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content of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5E14-5E2F-4D2C-AC20-D691B39B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 file1 </a:t>
            </a:r>
            <a:r>
              <a:rPr lang="en-US" dirty="0">
                <a:sym typeface="Wingdings" panose="05000000000000000000" pitchFamily="2" charset="2"/>
              </a:rPr>
              <a:t> printing all contents of file1</a:t>
            </a:r>
          </a:p>
          <a:p>
            <a:r>
              <a:rPr lang="en-US" dirty="0">
                <a:sym typeface="Wingdings" panose="05000000000000000000" pitchFamily="2" charset="2"/>
              </a:rPr>
              <a:t>less file1  brief file viewer  you can see next page by “space bar” and escape by “q” </a:t>
            </a:r>
          </a:p>
          <a:p>
            <a:r>
              <a:rPr lang="en-US" dirty="0"/>
              <a:t>head file1 </a:t>
            </a:r>
            <a:r>
              <a:rPr lang="en-US" dirty="0">
                <a:sym typeface="Wingdings" panose="05000000000000000000" pitchFamily="2" charset="2"/>
              </a:rPr>
              <a:t> printing first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tail file1  printing last few lines of file</a:t>
            </a:r>
          </a:p>
          <a:p>
            <a:r>
              <a:rPr lang="en-US" dirty="0">
                <a:sym typeface="Wingdings" panose="05000000000000000000" pitchFamily="2" charset="2"/>
              </a:rPr>
              <a:t>grep “pattern” file1  searching a file for “pattern”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13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9C5-B91D-4B61-BD62-F7A62D5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93B2-29B4-4363-97F4-CACB04FC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Graphical editor: </a:t>
            </a:r>
            <a:r>
              <a:rPr lang="en-US" dirty="0" err="1"/>
              <a:t>gedit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line editor: </a:t>
            </a:r>
            <a:r>
              <a:rPr lang="en-US" b="1" dirty="0"/>
              <a:t>vi</a:t>
            </a:r>
            <a:r>
              <a:rPr lang="en-US" dirty="0"/>
              <a:t>, </a:t>
            </a:r>
            <a:r>
              <a:rPr lang="en-US" dirty="0" err="1"/>
              <a:t>nano</a:t>
            </a:r>
            <a:r>
              <a:rPr lang="en-US" dirty="0"/>
              <a:t>, emacs, …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83EB-01DE-46DC-9260-975603DB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810" y="1027906"/>
            <a:ext cx="5495925" cy="3952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ED888-F192-406D-9928-03954C6EEF64}"/>
              </a:ext>
            </a:extLst>
          </p:cNvPr>
          <p:cNvSpPr txBox="1"/>
          <p:nvPr/>
        </p:nvSpPr>
        <p:spPr>
          <a:xfrm>
            <a:off x="8750461" y="6176963"/>
            <a:ext cx="2982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30 min for practice</a:t>
            </a:r>
          </a:p>
        </p:txBody>
      </p:sp>
    </p:spTree>
    <p:extLst>
      <p:ext uri="{BB962C8B-B14F-4D97-AF65-F5344CB8AC3E}">
        <p14:creationId xmlns:p14="http://schemas.microsoft.com/office/powerpoint/2010/main" val="260458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control your processes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C4D9E-DB42-4E3B-B101-7A341F5D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Foreground vs background</a:t>
            </a:r>
          </a:p>
          <a:p>
            <a:pPr lvl="1"/>
            <a:r>
              <a:rPr lang="en-US" dirty="0"/>
              <a:t>Your jobs can be executed as background (multi-tasking)</a:t>
            </a:r>
          </a:p>
          <a:p>
            <a:pPr lvl="1"/>
            <a:r>
              <a:rPr lang="en-US" i="1" dirty="0"/>
              <a:t>command</a:t>
            </a:r>
            <a:r>
              <a:rPr lang="en-US" dirty="0"/>
              <a:t> &amp; </a:t>
            </a:r>
            <a:r>
              <a:rPr lang="en-US" dirty="0">
                <a:sym typeface="Wingdings" panose="05000000000000000000" pitchFamily="2" charset="2"/>
              </a:rPr>
              <a:t> running command in background</a:t>
            </a:r>
          </a:p>
          <a:p>
            <a:pPr lvl="1"/>
            <a:endParaRPr lang="en-US" dirty="0"/>
          </a:p>
          <a:p>
            <a:r>
              <a:rPr lang="en-US" dirty="0"/>
              <a:t>Ctrl + C </a:t>
            </a:r>
            <a:r>
              <a:rPr lang="en-US" dirty="0">
                <a:sym typeface="Wingdings" panose="05000000000000000000" pitchFamily="2" charset="2"/>
              </a:rPr>
              <a:t> killing job in the foreground</a:t>
            </a:r>
          </a:p>
          <a:p>
            <a:r>
              <a:rPr lang="en-US" dirty="0">
                <a:sym typeface="Wingdings" panose="05000000000000000000" pitchFamily="2" charset="2"/>
              </a:rPr>
              <a:t>Ctrl + Z  suspending job running in the foreground</a:t>
            </a:r>
          </a:p>
          <a:p>
            <a:r>
              <a:rPr lang="en-US" dirty="0" err="1">
                <a:sym typeface="Wingdings" panose="05000000000000000000" pitchFamily="2" charset="2"/>
              </a:rPr>
              <a:t>bg</a:t>
            </a:r>
            <a:r>
              <a:rPr lang="en-US" dirty="0">
                <a:sym typeface="Wingdings" panose="05000000000000000000" pitchFamily="2" charset="2"/>
              </a:rPr>
              <a:t>  background the suspended job</a:t>
            </a:r>
          </a:p>
          <a:p>
            <a:r>
              <a:rPr lang="en-US" dirty="0" err="1">
                <a:sym typeface="Wingdings" panose="05000000000000000000" pitchFamily="2" charset="2"/>
              </a:rPr>
              <a:t>ps</a:t>
            </a:r>
            <a:r>
              <a:rPr lang="en-US" dirty="0">
                <a:sym typeface="Wingdings" panose="05000000000000000000" pitchFamily="2" charset="2"/>
              </a:rPr>
              <a:t>  list current processes</a:t>
            </a:r>
          </a:p>
          <a:p>
            <a:r>
              <a:rPr lang="en-US" dirty="0">
                <a:sym typeface="Wingdings" panose="05000000000000000000" pitchFamily="2" charset="2"/>
              </a:rPr>
              <a:t>jobs  list current jobs</a:t>
            </a:r>
          </a:p>
          <a:p>
            <a:r>
              <a:rPr lang="en-US" dirty="0">
                <a:sym typeface="Wingdings" panose="05000000000000000000" pitchFamily="2" charset="2"/>
              </a:rPr>
              <a:t>kill -9 1231  kill process number 1231</a:t>
            </a:r>
          </a:p>
          <a:p>
            <a:r>
              <a:rPr lang="en-US" dirty="0">
                <a:sym typeface="Wingdings" panose="05000000000000000000" pitchFamily="2" charset="2"/>
              </a:rPr>
              <a:t>kill %1  kill job number 1</a:t>
            </a:r>
          </a:p>
          <a:p>
            <a:r>
              <a:rPr lang="en-US" dirty="0">
                <a:sym typeface="Wingdings" panose="05000000000000000000" pitchFamily="2" charset="2"/>
              </a:rPr>
              <a:t>history  list commands you typed previously</a:t>
            </a:r>
          </a:p>
        </p:txBody>
      </p:sp>
    </p:spTree>
    <p:extLst>
      <p:ext uri="{BB962C8B-B14F-4D97-AF65-F5344CB8AC3E}">
        <p14:creationId xmlns:p14="http://schemas.microsoft.com/office/powerpoint/2010/main" val="308905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C69-F4F4-477D-9A5D-63B0AEB1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resource are you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468D-656B-48E1-90D6-5D651345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space you are using under the current directory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du -h --max-depth=1</a:t>
            </a:r>
          </a:p>
          <a:p>
            <a:pPr lvl="1"/>
            <a:endParaRPr lang="en-US" dirty="0"/>
          </a:p>
          <a:p>
            <a:r>
              <a:rPr lang="en-US" dirty="0"/>
              <a:t>Which processes are running now</a:t>
            </a:r>
          </a:p>
          <a:p>
            <a:pPr lvl="1"/>
            <a:r>
              <a:rPr lang="en-US" dirty="0"/>
              <a:t>top, </a:t>
            </a:r>
            <a:r>
              <a:rPr lang="en-US" dirty="0" err="1"/>
              <a:t>htop</a:t>
            </a:r>
            <a:r>
              <a:rPr lang="en-US" dirty="0"/>
              <a:t> (escaping by “q”)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1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331A-5529-DB46-99BB-A2B3D74A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645B-DCEE-CB47-B10B-16E6461BF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03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D7BF-094D-42F9-95B7-1397F045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D116-A3D6-4901-B0BE-25C1239E4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were adopted from C3SE introduction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96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BB6C-D2F2-0948-AB66-F5B00378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387D-D9C9-944A-A166-436ABBC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operating system (UNIX-like/UN*X/*nix)</a:t>
            </a:r>
          </a:p>
          <a:p>
            <a:r>
              <a:rPr lang="en-GB" dirty="0"/>
              <a:t>Developed in the 90s</a:t>
            </a:r>
          </a:p>
          <a:p>
            <a:r>
              <a:rPr lang="en-GB" dirty="0"/>
              <a:t>Free to Download and Install (support comes with fee)</a:t>
            </a:r>
          </a:p>
          <a:p>
            <a:r>
              <a:rPr lang="en-GB" dirty="0"/>
              <a:t>Example of Linux Distribution (Distros):</a:t>
            </a:r>
          </a:p>
          <a:p>
            <a:pPr lvl="1"/>
            <a:r>
              <a:rPr lang="en-GB" dirty="0"/>
              <a:t>Ubuntu </a:t>
            </a:r>
            <a:r>
              <a:rPr lang="en-GB" dirty="0">
                <a:sym typeface="Wingdings" pitchFamily="2" charset="2"/>
              </a:rPr>
              <a:t> easiest for beginner</a:t>
            </a:r>
            <a:endParaRPr lang="en-GB" dirty="0"/>
          </a:p>
          <a:p>
            <a:pPr lvl="1"/>
            <a:r>
              <a:rPr lang="en-GB" dirty="0"/>
              <a:t>Fedora</a:t>
            </a:r>
          </a:p>
          <a:p>
            <a:pPr lvl="1"/>
            <a:r>
              <a:rPr lang="en-GB" dirty="0"/>
              <a:t>Red Hat</a:t>
            </a:r>
          </a:p>
          <a:p>
            <a:pPr lvl="1"/>
            <a:r>
              <a:rPr lang="en-GB" dirty="0"/>
              <a:t>Debian</a:t>
            </a:r>
          </a:p>
          <a:p>
            <a:pPr lvl="1"/>
            <a:r>
              <a:rPr lang="en-GB" dirty="0"/>
              <a:t>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91383-B78C-9745-BE7C-5F8CE7A32FA5}"/>
              </a:ext>
            </a:extLst>
          </p:cNvPr>
          <p:cNvSpPr txBox="1"/>
          <p:nvPr/>
        </p:nvSpPr>
        <p:spPr>
          <a:xfrm>
            <a:off x="4268251" y="4541633"/>
            <a:ext cx="365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Similar architectures, tailored for different purpose.</a:t>
            </a:r>
          </a:p>
        </p:txBody>
      </p:sp>
      <p:pic>
        <p:nvPicPr>
          <p:cNvPr id="2050" name="Picture 2" descr="GNU Project - Wikipedia">
            <a:extLst>
              <a:ext uri="{FF2B5EF4-FFF2-40B4-BE49-F238E27FC236}">
                <a16:creationId xmlns:a16="http://schemas.microsoft.com/office/drawing/2014/main" id="{9018120F-7DDD-ED40-BEAB-14573EE7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00" y="3773293"/>
            <a:ext cx="2692306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D6ED-1FAF-634B-AB12-C79ECBD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1A11-8D2F-6D4E-8C7B-A1581E79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Free! (as opposed to Windows, OSX, UNIX)</a:t>
            </a:r>
          </a:p>
          <a:p>
            <a:r>
              <a:rPr lang="en-GB" dirty="0"/>
              <a:t>Open source (easy support/Improvement)</a:t>
            </a:r>
          </a:p>
          <a:p>
            <a:r>
              <a:rPr lang="en-GB" dirty="0"/>
              <a:t>Big Communities</a:t>
            </a:r>
          </a:p>
          <a:p>
            <a:r>
              <a:rPr lang="en-GB" dirty="0"/>
              <a:t>Multiuser, Multiprogramming</a:t>
            </a:r>
          </a:p>
          <a:p>
            <a:r>
              <a:rPr lang="en-GB" dirty="0"/>
              <a:t>Secure!!</a:t>
            </a:r>
          </a:p>
        </p:txBody>
      </p:sp>
    </p:spTree>
    <p:extLst>
      <p:ext uri="{BB962C8B-B14F-4D97-AF65-F5344CB8AC3E}">
        <p14:creationId xmlns:p14="http://schemas.microsoft.com/office/powerpoint/2010/main" val="175380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CC23-9576-874E-B069-8FB7ED7C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OS architecture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4F54E-98C5-A744-9DC0-7E84A2E0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5668191" cy="4195763"/>
          </a:xfrm>
        </p:spPr>
        <p:txBody>
          <a:bodyPr/>
          <a:lstStyle/>
          <a:p>
            <a:r>
              <a:rPr lang="en-GB" dirty="0">
                <a:sym typeface="Wingdings" pitchFamily="2" charset="2"/>
              </a:rPr>
              <a:t>Kernel (Linux):</a:t>
            </a:r>
          </a:p>
          <a:p>
            <a:pPr lvl="1"/>
            <a:r>
              <a:rPr lang="en-GB" dirty="0">
                <a:sym typeface="Wingdings" pitchFamily="2" charset="2"/>
              </a:rPr>
              <a:t>The core component of the OS</a:t>
            </a:r>
          </a:p>
          <a:p>
            <a:pPr lvl="1"/>
            <a:r>
              <a:rPr lang="en-GB" dirty="0">
                <a:sym typeface="Wingdings" pitchFamily="2" charset="2"/>
              </a:rPr>
              <a:t>Distributor of all the</a:t>
            </a:r>
          </a:p>
          <a:p>
            <a:pPr lvl="1"/>
            <a:r>
              <a:rPr lang="en-GB" dirty="0">
                <a:sym typeface="Wingdings" pitchFamily="2" charset="2"/>
              </a:rPr>
              <a:t>Handling memory/processor allocation</a:t>
            </a:r>
          </a:p>
          <a:p>
            <a:r>
              <a:rPr lang="en-GB" dirty="0">
                <a:sym typeface="Wingdings" pitchFamily="2" charset="2"/>
              </a:rPr>
              <a:t>Shell:</a:t>
            </a:r>
          </a:p>
          <a:p>
            <a:pPr lvl="1"/>
            <a:r>
              <a:rPr lang="en-GB" dirty="0"/>
              <a:t>The user interface of the OS</a:t>
            </a:r>
          </a:p>
          <a:p>
            <a:pPr lvl="1"/>
            <a:r>
              <a:rPr lang="en-GB" dirty="0">
                <a:sym typeface="Wingdings" pitchFamily="2" charset="2"/>
              </a:rPr>
              <a:t>Similar with CLI/Terminal</a:t>
            </a:r>
          </a:p>
          <a:p>
            <a:pPr lvl="1"/>
            <a:r>
              <a:rPr lang="en-GB" dirty="0">
                <a:sym typeface="Wingdings" pitchFamily="2" charset="2"/>
              </a:rPr>
              <a:t>Similar to programming language: something that the OS and user both understand</a:t>
            </a:r>
          </a:p>
          <a:p>
            <a:r>
              <a:rPr lang="en-GB" dirty="0">
                <a:sym typeface="Wingdings" pitchFamily="2" charset="2"/>
              </a:rPr>
              <a:t>Systems Utilities:</a:t>
            </a:r>
          </a:p>
          <a:p>
            <a:pPr lvl="1"/>
            <a:r>
              <a:rPr lang="en-GB" dirty="0">
                <a:sym typeface="Wingdings" pitchFamily="2" charset="2"/>
              </a:rPr>
              <a:t>Liable to personal/individual task</a:t>
            </a:r>
          </a:p>
          <a:p>
            <a:pPr lvl="1"/>
            <a:endParaRPr lang="en-GB" dirty="0"/>
          </a:p>
        </p:txBody>
      </p:sp>
      <p:pic>
        <p:nvPicPr>
          <p:cNvPr id="8" name="Picture 2" descr="Image result for linux os kernel application">
            <a:extLst>
              <a:ext uri="{FF2B5EF4-FFF2-40B4-BE49-F238E27FC236}">
                <a16:creationId xmlns:a16="http://schemas.microsoft.com/office/drawing/2014/main" id="{18DC6CDD-D6E3-6F4B-933E-D40A7B3372D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70" y="2373649"/>
            <a:ext cx="4395788" cy="35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0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C117-EFBA-8E4B-AF90-A52CAAB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65CC-A0E8-0E40-9E78-DF0B8E4F8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6026537" cy="4195763"/>
          </a:xfrm>
        </p:spPr>
        <p:txBody>
          <a:bodyPr/>
          <a:lstStyle/>
          <a:p>
            <a:r>
              <a:rPr lang="en-GB" dirty="0"/>
              <a:t>Programming that can be done with Shell</a:t>
            </a:r>
          </a:p>
          <a:p>
            <a:r>
              <a:rPr lang="en-GB" dirty="0"/>
              <a:t>Specific programming language and syntax</a:t>
            </a:r>
          </a:p>
          <a:p>
            <a:r>
              <a:rPr lang="en-GB" dirty="0"/>
              <a:t>Usually quite easy for mostly simple functionalities</a:t>
            </a:r>
          </a:p>
          <a:p>
            <a:pPr lvl="1"/>
            <a:r>
              <a:rPr lang="en-GB" dirty="0"/>
              <a:t>Setup environment</a:t>
            </a:r>
          </a:p>
          <a:p>
            <a:pPr lvl="1"/>
            <a:r>
              <a:rPr lang="en-GB" dirty="0"/>
              <a:t>Executing program</a:t>
            </a:r>
          </a:p>
          <a:p>
            <a:pPr lvl="1"/>
            <a:r>
              <a:rPr lang="en-GB" dirty="0"/>
              <a:t>Data/Log Interpretation</a:t>
            </a:r>
          </a:p>
          <a:p>
            <a:r>
              <a:rPr lang="en-GB" dirty="0"/>
              <a:t>No extra installation needed</a:t>
            </a:r>
          </a:p>
          <a:p>
            <a:r>
              <a:rPr lang="en-GB" dirty="0"/>
              <a:t>Very useful simple functions in High Performance Computing (HPC) or automation of Routine jobs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C7D68-C78E-704B-96AF-A3F4962173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5832" y="3551364"/>
            <a:ext cx="4395788" cy="120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1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AA30-0506-2C42-AF5F-4DA6CC98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learning Linux?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155A59-D34C-EF4D-8B47-B6EE1628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Widely used as development OS by programmers</a:t>
            </a:r>
          </a:p>
          <a:p>
            <a:r>
              <a:rPr lang="en-GB" dirty="0"/>
              <a:t>Used in almost all high-performance computing (HPC)</a:t>
            </a:r>
          </a:p>
          <a:p>
            <a:pPr lvl="1"/>
            <a:r>
              <a:rPr lang="en-GB" dirty="0"/>
              <a:t>Example: Rosalind @ KCL</a:t>
            </a:r>
          </a:p>
          <a:p>
            <a:pPr lvl="1"/>
            <a:r>
              <a:rPr lang="en-GB" dirty="0"/>
              <a:t>Analysis of big data, for example: Next-Generation Sequencing Data</a:t>
            </a:r>
          </a:p>
          <a:p>
            <a:pPr lvl="1"/>
            <a:r>
              <a:rPr lang="en-GB" dirty="0"/>
              <a:t>Transcriptomic, Microbiome, proteomics, and other omics data</a:t>
            </a:r>
          </a:p>
          <a:p>
            <a:pPr lvl="1"/>
            <a:r>
              <a:rPr lang="en-GB" dirty="0"/>
              <a:t>Easily occupy &gt; 1 TB for a single cohort!</a:t>
            </a:r>
          </a:p>
          <a:p>
            <a:r>
              <a:rPr lang="en-GB" dirty="0"/>
              <a:t>Open source OS</a:t>
            </a:r>
          </a:p>
          <a:p>
            <a:pPr lvl="1"/>
            <a:r>
              <a:rPr lang="en-GB" dirty="0"/>
              <a:t>Big community, in general and specific to biology</a:t>
            </a:r>
          </a:p>
          <a:p>
            <a:pPr lvl="1"/>
            <a:r>
              <a:rPr lang="en-GB" dirty="0"/>
              <a:t>Easy fix for most problems</a:t>
            </a:r>
          </a:p>
        </p:txBody>
      </p:sp>
    </p:spTree>
    <p:extLst>
      <p:ext uri="{BB962C8B-B14F-4D97-AF65-F5344CB8AC3E}">
        <p14:creationId xmlns:p14="http://schemas.microsoft.com/office/powerpoint/2010/main" val="22674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22D8-0D29-EE4C-8534-0B19565A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High–Performance Computing</a:t>
            </a:r>
            <a:br>
              <a:rPr lang="en-GB" dirty="0"/>
            </a:br>
            <a:r>
              <a:rPr lang="en-GB" dirty="0"/>
              <a:t>(HPC)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311B-E7CB-B949-8017-D8D53A40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296660"/>
          </a:xfrm>
        </p:spPr>
        <p:txBody>
          <a:bodyPr>
            <a:normAutofit/>
          </a:bodyPr>
          <a:lstStyle/>
          <a:p>
            <a:r>
              <a:rPr lang="en-GB" dirty="0"/>
              <a:t>A set of computing servers</a:t>
            </a:r>
          </a:p>
          <a:p>
            <a:r>
              <a:rPr lang="en-GB" dirty="0"/>
              <a:t>Can be used in parallel</a:t>
            </a:r>
          </a:p>
          <a:p>
            <a:r>
              <a:rPr lang="en-GB" dirty="0"/>
              <a:t>Significantly increasing the computing power</a:t>
            </a:r>
          </a:p>
          <a:p>
            <a:r>
              <a:rPr lang="en-GB" dirty="0"/>
              <a:t>Decreasing processing time</a:t>
            </a:r>
          </a:p>
          <a:p>
            <a:r>
              <a:rPr lang="en-GB" dirty="0"/>
              <a:t>Used for analysis of big data/complex calculations</a:t>
            </a:r>
          </a:p>
        </p:txBody>
      </p:sp>
      <p:pic>
        <p:nvPicPr>
          <p:cNvPr id="3074" name="Picture 2" descr="What Is High-Performance Computing (HPC)? | How It Works | NetApp">
            <a:extLst>
              <a:ext uri="{FF2B5EF4-FFF2-40B4-BE49-F238E27FC236}">
                <a16:creationId xmlns:a16="http://schemas.microsoft.com/office/drawing/2014/main" id="{0BC1C084-9D38-5A41-B9FC-3355E8C8F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80" y="1607779"/>
            <a:ext cx="5514990" cy="89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883795-1E97-CB41-95B3-88EF4B7D23CA}"/>
              </a:ext>
            </a:extLst>
          </p:cNvPr>
          <p:cNvSpPr txBox="1"/>
          <p:nvPr/>
        </p:nvSpPr>
        <p:spPr>
          <a:xfrm>
            <a:off x="9778249" y="129072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NetApp</a:t>
            </a:r>
          </a:p>
        </p:txBody>
      </p:sp>
      <p:pic>
        <p:nvPicPr>
          <p:cNvPr id="6" name="Picture 2" descr="Rosalind">
            <a:extLst>
              <a:ext uri="{FF2B5EF4-FFF2-40B4-BE49-F238E27FC236}">
                <a16:creationId xmlns:a16="http://schemas.microsoft.com/office/drawing/2014/main" id="{5C57BB21-A137-E84C-BACB-CEE30842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27" y="4491498"/>
            <a:ext cx="7728706" cy="215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EE52-F48D-4043-82F1-41506A51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 vs Train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E630A-CD91-DF4B-B093-0DAFECA60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b="1" dirty="0"/>
              <a:t>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2FCA-523E-3349-A289-D4C48DF50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Transporting 50-60 people at a time</a:t>
            </a:r>
          </a:p>
          <a:p>
            <a:r>
              <a:rPr lang="en-GB" dirty="0"/>
              <a:t>Max Speed: 100 kmph</a:t>
            </a:r>
          </a:p>
          <a:p>
            <a:r>
              <a:rPr lang="en-GB" dirty="0"/>
              <a:t>Using same road as normal traffic</a:t>
            </a:r>
          </a:p>
          <a:p>
            <a:r>
              <a:rPr lang="en-GB" dirty="0"/>
              <a:t>No backup during breakdown until replacement comes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757F9-1320-614A-AF03-6FBC7817A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b="1" dirty="0"/>
              <a:t>Fast Train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F6C5-B19F-E440-A9D3-A137A5029D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Transporting &gt; 100 people per train car (1 train </a:t>
            </a:r>
            <a:r>
              <a:rPr lang="en-GB" dirty="0">
                <a:sym typeface="Wingdings" pitchFamily="2" charset="2"/>
              </a:rPr>
              <a:t> &gt; 3 cars in parallel)</a:t>
            </a:r>
          </a:p>
          <a:p>
            <a:r>
              <a:rPr lang="en-GB" dirty="0">
                <a:sym typeface="Wingdings" pitchFamily="2" charset="2"/>
              </a:rPr>
              <a:t>Max Speed: 300 kmph</a:t>
            </a:r>
          </a:p>
          <a:p>
            <a:r>
              <a:rPr lang="en-GB" dirty="0">
                <a:sym typeface="Wingdings" pitchFamily="2" charset="2"/>
              </a:rPr>
              <a:t>Special road, no traffic jam</a:t>
            </a:r>
          </a:p>
          <a:p>
            <a:r>
              <a:rPr lang="en-GB" dirty="0">
                <a:sym typeface="Wingdings" pitchFamily="2" charset="2"/>
              </a:rPr>
              <a:t>Backup is always ready in case of a car breaking 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4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{ABDB53BD-B102-EC45-8C19-CBE08720B89C}tf10001062</Template>
  <TotalTime>767</TotalTime>
  <Words>1206</Words>
  <Application>Microsoft Macintosh PowerPoint</Application>
  <PresentationFormat>Widescreen</PresentationFormat>
  <Paragraphs>206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Helvetica Neue</vt:lpstr>
      <vt:lpstr>Wingdings 3</vt:lpstr>
      <vt:lpstr>Ion</vt:lpstr>
      <vt:lpstr>Introduction to Linux (Day 1)</vt:lpstr>
      <vt:lpstr>Materials</vt:lpstr>
      <vt:lpstr>GNU/Linux</vt:lpstr>
      <vt:lpstr>Why Linux?</vt:lpstr>
      <vt:lpstr>Linux OS architecture</vt:lpstr>
      <vt:lpstr>Shell Script</vt:lpstr>
      <vt:lpstr>Why learning Linux?</vt:lpstr>
      <vt:lpstr>High–Performance Computing (HPC)</vt:lpstr>
      <vt:lpstr>Bus vs Train Example</vt:lpstr>
      <vt:lpstr>Architecture of HPC</vt:lpstr>
      <vt:lpstr>PowerPoint Presentation</vt:lpstr>
      <vt:lpstr>Pre-Workshop: Register to Webminal</vt:lpstr>
      <vt:lpstr>Webminal</vt:lpstr>
      <vt:lpstr>Alternative Web-Based Terminal</vt:lpstr>
      <vt:lpstr>1st Exercise: how to check your files/directories </vt:lpstr>
      <vt:lpstr>List files and directories</vt:lpstr>
      <vt:lpstr>List files and directories</vt:lpstr>
      <vt:lpstr>Making and deleting directories</vt:lpstr>
      <vt:lpstr>Changing to a different directory</vt:lpstr>
      <vt:lpstr>2nd Exercise: how to control your files/directories</vt:lpstr>
      <vt:lpstr>Copying and moving files/directories</vt:lpstr>
      <vt:lpstr>Removing files and directories</vt:lpstr>
      <vt:lpstr>Displaying content of file</vt:lpstr>
      <vt:lpstr>Text file editor</vt:lpstr>
      <vt:lpstr>How to control your processes</vt:lpstr>
      <vt:lpstr>How much resource are you using</vt:lpstr>
      <vt:lpstr>End of Day 1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Muhammad Arif</dc:creator>
  <cp:lastModifiedBy>office user</cp:lastModifiedBy>
  <cp:revision>41</cp:revision>
  <dcterms:created xsi:type="dcterms:W3CDTF">2020-10-06T05:26:25Z</dcterms:created>
  <dcterms:modified xsi:type="dcterms:W3CDTF">2022-10-10T21:53:12Z</dcterms:modified>
</cp:coreProperties>
</file>