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9"/>
  </p:notesMasterIdLst>
  <p:sldIdLst>
    <p:sldId id="256" r:id="rId2"/>
    <p:sldId id="310" r:id="rId3"/>
    <p:sldId id="282" r:id="rId4"/>
    <p:sldId id="281" r:id="rId5"/>
    <p:sldId id="334" r:id="rId6"/>
    <p:sldId id="330" r:id="rId7"/>
    <p:sldId id="278" r:id="rId8"/>
    <p:sldId id="279" r:id="rId9"/>
    <p:sldId id="333" r:id="rId10"/>
    <p:sldId id="331" r:id="rId11"/>
    <p:sldId id="300" r:id="rId12"/>
    <p:sldId id="301" r:id="rId13"/>
    <p:sldId id="335" r:id="rId14"/>
    <p:sldId id="336" r:id="rId15"/>
    <p:sldId id="337" r:id="rId16"/>
    <p:sldId id="338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B96611-3119-E84D-AA78-26EF2FC1C96D}">
          <p14:sldIdLst>
            <p14:sldId id="256"/>
            <p14:sldId id="310"/>
            <p14:sldId id="282"/>
            <p14:sldId id="281"/>
            <p14:sldId id="334"/>
            <p14:sldId id="330"/>
            <p14:sldId id="278"/>
            <p14:sldId id="279"/>
            <p14:sldId id="333"/>
            <p14:sldId id="331"/>
            <p14:sldId id="300"/>
            <p14:sldId id="301"/>
            <p14:sldId id="335"/>
            <p14:sldId id="336"/>
            <p14:sldId id="337"/>
            <p14:sldId id="338"/>
          </p14:sldIdLst>
        </p14:section>
        <p14:section name="Untitled Section" id="{FDCFE669-8442-D747-863A-1E07EF746D66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6405"/>
  </p:normalViewPr>
  <p:slideViewPr>
    <p:cSldViewPr snapToGrid="0" snapToObjects="1">
      <p:cViewPr varScale="1">
        <p:scale>
          <a:sx n="98" d="100"/>
          <a:sy n="98" d="100"/>
        </p:scale>
        <p:origin x="22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9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2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2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ysmedicine.com/people/" TargetMode="External"/><Relationship Id="rId2" Type="http://schemas.openxmlformats.org/officeDocument/2006/relationships/hyperlink" Target="http://muharif.n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BA7-1CE2-4042-9238-ED08CA94A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Introduction to Linux (Day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5F66-B2F4-A443-B80C-0699C625D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Muhammad </a:t>
            </a:r>
            <a:r>
              <a:rPr lang="en-GB" dirty="0" err="1"/>
              <a:t>Arif</a:t>
            </a:r>
            <a:r>
              <a:rPr lang="en-GB" dirty="0"/>
              <a:t>, Han Jin, </a:t>
            </a:r>
            <a:r>
              <a:rPr lang="en-GB" dirty="0" err="1"/>
              <a:t>xiya</a:t>
            </a:r>
            <a:r>
              <a:rPr lang="en-GB" dirty="0"/>
              <a:t> song, </a:t>
            </a:r>
            <a:r>
              <a:rPr lang="en-GB" dirty="0" err="1"/>
              <a:t>mengzhen</a:t>
            </a:r>
            <a:r>
              <a:rPr lang="en-GB" dirty="0"/>
              <a:t> li</a:t>
            </a:r>
          </a:p>
          <a:p>
            <a:r>
              <a:rPr lang="en-GB" dirty="0">
                <a:hlinkClick r:id="rId2"/>
              </a:rPr>
              <a:t>http://muharif.net</a:t>
            </a:r>
            <a:endParaRPr lang="en-GB" dirty="0"/>
          </a:p>
          <a:p>
            <a:r>
              <a:rPr lang="en-GB" dirty="0">
                <a:hlinkClick r:id="rId3"/>
              </a:rPr>
              <a:t>https://sysmedicine.com/people/</a:t>
            </a:r>
            <a:endParaRPr lang="en-GB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C026A2F9-4B1C-1D4F-B3DC-6E840404C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07" y="2942039"/>
            <a:ext cx="3306812" cy="39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Exercise: Controlling Processes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7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your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4D9E-DB42-4E3B-B101-7A341F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Foreground vs background</a:t>
            </a:r>
          </a:p>
          <a:p>
            <a:pPr lvl="1"/>
            <a:r>
              <a:rPr lang="en-US" dirty="0"/>
              <a:t>Your jobs can be executed as background (multi-tasking)</a:t>
            </a:r>
          </a:p>
          <a:p>
            <a:pPr lvl="1"/>
            <a:r>
              <a:rPr lang="en-US" i="1" dirty="0"/>
              <a:t>command</a:t>
            </a:r>
            <a:r>
              <a:rPr lang="en-US" dirty="0"/>
              <a:t> &amp; </a:t>
            </a:r>
            <a:r>
              <a:rPr lang="en-US" dirty="0">
                <a:sym typeface="Wingdings" panose="05000000000000000000" pitchFamily="2" charset="2"/>
              </a:rPr>
              <a:t> running command in background</a:t>
            </a:r>
          </a:p>
          <a:p>
            <a:pPr lvl="1"/>
            <a:endParaRPr lang="en-US" dirty="0"/>
          </a:p>
          <a:p>
            <a:r>
              <a:rPr lang="en-US" dirty="0"/>
              <a:t>Ctrl + C </a:t>
            </a:r>
            <a:r>
              <a:rPr lang="en-US" dirty="0">
                <a:sym typeface="Wingdings" panose="05000000000000000000" pitchFamily="2" charset="2"/>
              </a:rPr>
              <a:t> killing job in the foreground</a:t>
            </a:r>
          </a:p>
          <a:p>
            <a:r>
              <a:rPr lang="en-US" dirty="0">
                <a:sym typeface="Wingdings" panose="05000000000000000000" pitchFamily="2" charset="2"/>
              </a:rPr>
              <a:t>Ctrl + Z  suspending job running in the foreground</a:t>
            </a:r>
          </a:p>
          <a:p>
            <a:r>
              <a:rPr lang="en-US" dirty="0" err="1">
                <a:sym typeface="Wingdings" panose="05000000000000000000" pitchFamily="2" charset="2"/>
              </a:rPr>
              <a:t>bg</a:t>
            </a:r>
            <a:r>
              <a:rPr lang="en-US" dirty="0">
                <a:sym typeface="Wingdings" panose="05000000000000000000" pitchFamily="2" charset="2"/>
              </a:rPr>
              <a:t>  background the suspended job</a:t>
            </a:r>
          </a:p>
          <a:p>
            <a:r>
              <a:rPr lang="en-US" dirty="0" err="1">
                <a:sym typeface="Wingdings" panose="05000000000000000000" pitchFamily="2" charset="2"/>
              </a:rPr>
              <a:t>ps</a:t>
            </a:r>
            <a:r>
              <a:rPr lang="en-US" dirty="0">
                <a:sym typeface="Wingdings" panose="05000000000000000000" pitchFamily="2" charset="2"/>
              </a:rPr>
              <a:t>  list current processes</a:t>
            </a:r>
          </a:p>
          <a:p>
            <a:r>
              <a:rPr lang="en-US" dirty="0">
                <a:sym typeface="Wingdings" panose="05000000000000000000" pitchFamily="2" charset="2"/>
              </a:rPr>
              <a:t>jobs  list current jobs</a:t>
            </a:r>
          </a:p>
          <a:p>
            <a:r>
              <a:rPr lang="en-US" dirty="0">
                <a:sym typeface="Wingdings" panose="05000000000000000000" pitchFamily="2" charset="2"/>
              </a:rPr>
              <a:t>kill -9 1231  kill process number 1231</a:t>
            </a:r>
          </a:p>
          <a:p>
            <a:r>
              <a:rPr lang="en-US" dirty="0">
                <a:sym typeface="Wingdings" panose="05000000000000000000" pitchFamily="2" charset="2"/>
              </a:rPr>
              <a:t>kill %1  kill job number 1</a:t>
            </a:r>
          </a:p>
          <a:p>
            <a:r>
              <a:rPr lang="en-US" dirty="0">
                <a:sym typeface="Wingdings" panose="05000000000000000000" pitchFamily="2" charset="2"/>
              </a:rPr>
              <a:t>history  list commands you typed previously</a:t>
            </a:r>
          </a:p>
        </p:txBody>
      </p:sp>
    </p:spTree>
    <p:extLst>
      <p:ext uri="{BB962C8B-B14F-4D97-AF65-F5344CB8AC3E}">
        <p14:creationId xmlns:p14="http://schemas.microsoft.com/office/powerpoint/2010/main" val="308905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under the current directory</a:t>
            </a:r>
          </a:p>
          <a:p>
            <a:pPr lvl="1"/>
            <a:r>
              <a:rPr lang="en-US" dirty="0">
                <a:effectLst/>
                <a:latin typeface="Helvetica Neue" panose="02000503000000020004" pitchFamily="2" charset="0"/>
              </a:rPr>
              <a:t>du -h --max-depth=1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the command “sleep 1000” and kill it after 10 seconds (hint: ^c)</a:t>
            </a:r>
          </a:p>
          <a:p>
            <a:r>
              <a:rPr lang="en-US" dirty="0"/>
              <a:t>Execute the command “sleep 1000” and make it to run in the background (hint: </a:t>
            </a:r>
            <a:r>
              <a:rPr lang="en-US" dirty="0" err="1"/>
              <a:t>ctrl+z</a:t>
            </a:r>
            <a:r>
              <a:rPr lang="en-US" dirty="0"/>
              <a:t> and </a:t>
            </a:r>
            <a:r>
              <a:rPr lang="en-US" dirty="0" err="1"/>
              <a:t>bg</a:t>
            </a:r>
            <a:r>
              <a:rPr lang="en-US" dirty="0"/>
              <a:t>). </a:t>
            </a:r>
          </a:p>
          <a:p>
            <a:r>
              <a:rPr lang="en-US" dirty="0"/>
              <a:t>Execute the command “sleep 2000” in the background</a:t>
            </a:r>
          </a:p>
          <a:p>
            <a:r>
              <a:rPr lang="en-US" dirty="0"/>
              <a:t>Check if there’s any familiar process (hint: top)</a:t>
            </a:r>
          </a:p>
          <a:p>
            <a:r>
              <a:rPr lang="en-US" dirty="0"/>
              <a:t>Find the process ID (PID) of “sleep 1000 then kill the process.</a:t>
            </a:r>
          </a:p>
          <a:p>
            <a:r>
              <a:rPr lang="en-US" dirty="0"/>
              <a:t>Find the job ID of  “sleep 2000” and kill the job.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56231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Exercise: Shell Scripting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4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8CA-6D35-4B81-85C0-85B0AE1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606E-FB3D-478F-BFB8-A1DD26F8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variables:</a:t>
            </a:r>
          </a:p>
          <a:p>
            <a:pPr lvl="1"/>
            <a:r>
              <a:rPr lang="en-US" dirty="0"/>
              <a:t>var1=341 </a:t>
            </a:r>
          </a:p>
          <a:p>
            <a:pPr lvl="1"/>
            <a:r>
              <a:rPr lang="en-US" dirty="0"/>
              <a:t>(there is no space between =, var1, and 341)</a:t>
            </a:r>
          </a:p>
          <a:p>
            <a:pPr lvl="1"/>
            <a:r>
              <a:rPr lang="en-US" dirty="0"/>
              <a:t>var2=$(($var1 + 12))</a:t>
            </a:r>
          </a:p>
          <a:p>
            <a:r>
              <a:rPr lang="en-US" dirty="0"/>
              <a:t>Printing value of variables:</a:t>
            </a:r>
          </a:p>
          <a:p>
            <a:pPr lvl="1"/>
            <a:r>
              <a:rPr lang="en-US" dirty="0"/>
              <a:t>echo $var1</a:t>
            </a:r>
          </a:p>
          <a:p>
            <a:r>
              <a:rPr lang="en-US" dirty="0"/>
              <a:t>Printing environment variables:</a:t>
            </a:r>
          </a:p>
          <a:p>
            <a:pPr lvl="1"/>
            <a:r>
              <a:rPr lang="en-US" dirty="0"/>
              <a:t>echo $PWD</a:t>
            </a:r>
          </a:p>
          <a:p>
            <a:pPr lvl="1"/>
            <a:r>
              <a:rPr lang="en-US" dirty="0"/>
              <a:t>echo $HOME</a:t>
            </a:r>
          </a:p>
        </p:txBody>
      </p:sp>
    </p:spTree>
    <p:extLst>
      <p:ext uri="{BB962C8B-B14F-4D97-AF65-F5344CB8AC3E}">
        <p14:creationId xmlns:p14="http://schemas.microsoft.com/office/powerpoint/2010/main" val="402321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30-4E0C-9F46-BBFA-C0DA6AA3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8354-D80C-B14B-826D-07DD32F7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an empty file with </a:t>
            </a:r>
            <a:r>
              <a:rPr lang="en-GB" b="1" dirty="0"/>
              <a:t>nano </a:t>
            </a:r>
            <a:r>
              <a:rPr lang="en-GB" dirty="0"/>
              <a:t>and write a script to perform task 2 final part:</a:t>
            </a:r>
          </a:p>
          <a:p>
            <a:pPr lvl="1"/>
            <a:r>
              <a:rPr lang="en-GB" dirty="0"/>
              <a:t>Use variables to define the word and the file name</a:t>
            </a:r>
          </a:p>
          <a:p>
            <a:pPr lvl="1"/>
            <a:r>
              <a:rPr lang="en-GB" dirty="0"/>
              <a:t>Perform the previous grep command using shell script</a:t>
            </a:r>
          </a:p>
          <a:p>
            <a:pPr lvl="1"/>
            <a:r>
              <a:rPr lang="en-GB" dirty="0"/>
              <a:t>In the last line, calculate how many lines the file has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9A063-0515-AA40-B175-D88C0A6C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86" y="5501125"/>
            <a:ext cx="6516501" cy="569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D68639-BABD-4146-9624-975AA004EC11}"/>
              </a:ext>
            </a:extLst>
          </p:cNvPr>
          <p:cNvSpPr txBox="1"/>
          <p:nvPr/>
        </p:nvSpPr>
        <p:spPr>
          <a:xfrm>
            <a:off x="8431980" y="4703313"/>
            <a:ext cx="298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E4B17-41E6-DF41-BE72-83FA76059E7C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30587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Exercise: Text File Exploration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9C5-B91D-4B61-BD62-F7A62D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93B2-29B4-4363-97F4-CACB04FC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editor: </a:t>
            </a:r>
            <a:r>
              <a:rPr lang="en-US" dirty="0" err="1"/>
              <a:t>gedit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line editor: </a:t>
            </a:r>
            <a:r>
              <a:rPr lang="en-US" b="1" dirty="0"/>
              <a:t>vi</a:t>
            </a:r>
            <a:r>
              <a:rPr lang="en-US" dirty="0"/>
              <a:t>, </a:t>
            </a:r>
            <a:r>
              <a:rPr lang="en-US" dirty="0" err="1"/>
              <a:t>nano</a:t>
            </a:r>
            <a:r>
              <a:rPr lang="en-US" dirty="0"/>
              <a:t>, emacs,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83EB-01DE-46DC-9260-975603DB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0" y="1027906"/>
            <a:ext cx="5495925" cy="395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ED888-F192-406D-9928-03954C6EEF64}"/>
              </a:ext>
            </a:extLst>
          </p:cNvPr>
          <p:cNvSpPr txBox="1"/>
          <p:nvPr/>
        </p:nvSpPr>
        <p:spPr>
          <a:xfrm>
            <a:off x="8750461" y="6176963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60458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content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file1 </a:t>
            </a:r>
            <a:r>
              <a:rPr lang="en-US" dirty="0">
                <a:sym typeface="Wingdings" panose="05000000000000000000" pitchFamily="2" charset="2"/>
              </a:rPr>
              <a:t> printing all contents of file1</a:t>
            </a:r>
          </a:p>
          <a:p>
            <a:r>
              <a:rPr lang="en-US" dirty="0">
                <a:sym typeface="Wingdings" panose="05000000000000000000" pitchFamily="2" charset="2"/>
              </a:rPr>
              <a:t>less file1  brief file viewer  you can see next page by “space bar” and escape by “q” </a:t>
            </a:r>
          </a:p>
          <a:p>
            <a:r>
              <a:rPr lang="en-US" dirty="0"/>
              <a:t>head file1 </a:t>
            </a:r>
            <a:r>
              <a:rPr lang="en-US" dirty="0">
                <a:sym typeface="Wingdings" panose="05000000000000000000" pitchFamily="2" charset="2"/>
              </a:rPr>
              <a:t> printing first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tail file1  printing last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grep “pattern” file1  searching a file for “pattern”</a:t>
            </a:r>
          </a:p>
          <a:p>
            <a:r>
              <a:rPr lang="en-US" dirty="0" err="1">
                <a:sym typeface="Wingdings" panose="05000000000000000000" pitchFamily="2" charset="2"/>
              </a:rPr>
              <a:t>wc</a:t>
            </a:r>
            <a:r>
              <a:rPr lang="en-US" dirty="0">
                <a:sym typeface="Wingdings" panose="05000000000000000000" pitchFamily="2" charset="2"/>
              </a:rPr>
              <a:t> –l  count line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Make a folder in your home directory, 2) make 3 files as your preference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endParaRPr lang="en-US" dirty="0"/>
          </a:p>
          <a:p>
            <a:r>
              <a:rPr lang="en-US" dirty="0"/>
              <a:t>1) Change the content of the file (tip: </a:t>
            </a:r>
            <a:r>
              <a:rPr lang="en-US" b="1" dirty="0"/>
              <a:t>nano or vim</a:t>
            </a:r>
            <a:r>
              <a:rPr lang="en-US" dirty="0"/>
              <a:t>), 2) type content for more than 20 lines, or copy any text from any webpage (find long one) to the file, and 3) explore the files using head, tail, less,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Count how many lines that you have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to find if a word/phrase exists or not in the file (hint: grep)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8536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Exercise: how to control your files/directories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7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moving files/directories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file1 to file2:</a:t>
            </a:r>
          </a:p>
          <a:p>
            <a:pPr lvl="1"/>
            <a:r>
              <a:rPr lang="en-US" dirty="0"/>
              <a:t>cp file1 file2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touch test1.txt</a:t>
            </a:r>
            <a:br>
              <a:rPr lang="en-US" dirty="0"/>
            </a:b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test_dir</a:t>
            </a:r>
            <a:br>
              <a:rPr lang="en-US" dirty="0"/>
            </a:br>
            <a:r>
              <a:rPr lang="en-US" dirty="0"/>
              <a:t>cp test1.txt </a:t>
            </a:r>
            <a:r>
              <a:rPr lang="en-US" dirty="0" err="1"/>
              <a:t>test_dir</a:t>
            </a:r>
            <a:r>
              <a:rPr lang="en-US" dirty="0"/>
              <a:t>/test1.txt</a:t>
            </a:r>
          </a:p>
          <a:p>
            <a:pPr lvl="1"/>
            <a:endParaRPr lang="en-US" dirty="0"/>
          </a:p>
          <a:p>
            <a:r>
              <a:rPr lang="en-US" dirty="0"/>
              <a:t>Copy all contents of dir1 to dir2</a:t>
            </a:r>
          </a:p>
          <a:p>
            <a:pPr lvl="1"/>
            <a:r>
              <a:rPr lang="en-US" dirty="0"/>
              <a:t>cp -r dir1 dir2</a:t>
            </a:r>
          </a:p>
          <a:p>
            <a:pPr lvl="1"/>
            <a:endParaRPr lang="en-US" dirty="0"/>
          </a:p>
          <a:p>
            <a:r>
              <a:rPr lang="en-US" dirty="0"/>
              <a:t>Move file1 to file2 (or directories)</a:t>
            </a:r>
          </a:p>
          <a:p>
            <a:pPr lvl="1"/>
            <a:r>
              <a:rPr lang="en-US" dirty="0"/>
              <a:t>mv file1 file2</a:t>
            </a:r>
          </a:p>
          <a:p>
            <a:pPr lvl="1"/>
            <a:r>
              <a:rPr lang="en-US" dirty="0"/>
              <a:t>It can also rename your file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mv /users/</a:t>
            </a:r>
            <a:r>
              <a:rPr lang="en-US" dirty="0" err="1"/>
              <a:t>kXXX</a:t>
            </a:r>
            <a:r>
              <a:rPr lang="en-US" dirty="0"/>
              <a:t>/</a:t>
            </a:r>
            <a:r>
              <a:rPr lang="en-US" dirty="0" err="1"/>
              <a:t>test_dir</a:t>
            </a:r>
            <a:r>
              <a:rPr lang="en-US" dirty="0"/>
              <a:t>/test1.txt /users/</a:t>
            </a:r>
            <a:r>
              <a:rPr lang="en-US" dirty="0" err="1"/>
              <a:t>kXXX</a:t>
            </a:r>
            <a:r>
              <a:rPr lang="en-US" dirty="0"/>
              <a:t>/test1.txt</a:t>
            </a:r>
          </a:p>
        </p:txBody>
      </p:sp>
    </p:spTree>
    <p:extLst>
      <p:ext uri="{BB962C8B-B14F-4D97-AF65-F5344CB8AC3E}">
        <p14:creationId xmlns:p14="http://schemas.microsoft.com/office/powerpoint/2010/main" val="425513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07E4-4BD4-4913-874B-4E2D57A4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C2A0-F4CE-434A-BF63-9AD5779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rm file1 </a:t>
            </a:r>
            <a:r>
              <a:rPr lang="en-US" sz="1800" dirty="0">
                <a:sym typeface="Wingdings" panose="05000000000000000000" pitchFamily="2" charset="2"/>
              </a:rPr>
              <a:t> remove file 1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rmdir</a:t>
            </a:r>
            <a:r>
              <a:rPr lang="en-US" sz="1800" dirty="0">
                <a:sym typeface="Wingdings" panose="05000000000000000000" pitchFamily="2" charset="2"/>
              </a:rPr>
              <a:t> directory1  remove directory1 (please note that directory1 should not have any files)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WARNING: commands below should be carefully executed  deleted files will not be retrieved, especially in your own computer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rm test*  removing files of names beginning with “test”</a:t>
            </a:r>
          </a:p>
          <a:p>
            <a:r>
              <a:rPr lang="en-US" sz="1800" dirty="0">
                <a:sym typeface="Wingdings" panose="05000000000000000000" pitchFamily="2" charset="2"/>
              </a:rPr>
              <a:t>rm *  remove all files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“*” called a wildcard, which matches all patterns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Most dangerous command in Linux: 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rm –rf *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It deletes all of your files and directories if you executed at the root or home folder</a:t>
            </a:r>
          </a:p>
        </p:txBody>
      </p:sp>
    </p:spTree>
    <p:extLst>
      <p:ext uri="{BB962C8B-B14F-4D97-AF65-F5344CB8AC3E}">
        <p14:creationId xmlns:p14="http://schemas.microsoft.com/office/powerpoint/2010/main" val="231365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 Make a folder (FOLDER_A) in your home directory, 2) make 3 files as your preference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r>
              <a:rPr lang="en-US" dirty="0"/>
              <a:t>Repeat the previous step but with other names (FOLDER_B) </a:t>
            </a:r>
          </a:p>
          <a:p>
            <a:r>
              <a:rPr lang="en-US" dirty="0"/>
              <a:t>Delete the content in (FOLDER_A)</a:t>
            </a:r>
          </a:p>
          <a:p>
            <a:r>
              <a:rPr lang="en-US" dirty="0"/>
              <a:t>Copy the content (only) from FOLDER_B to FOLDER_A</a:t>
            </a:r>
          </a:p>
          <a:p>
            <a:r>
              <a:rPr lang="en-US" dirty="0"/>
              <a:t>Rename FOLDER_B as FOLDER_C</a:t>
            </a:r>
          </a:p>
          <a:p>
            <a:r>
              <a:rPr lang="en-US" dirty="0"/>
              <a:t>Copy FOLDER_C and give it a name is FOLDER_D</a:t>
            </a:r>
          </a:p>
          <a:p>
            <a:r>
              <a:rPr lang="en-US" dirty="0"/>
              <a:t>Move FOLDER_C to FOLDER_A</a:t>
            </a:r>
          </a:p>
          <a:p>
            <a:r>
              <a:rPr lang="en-US" dirty="0"/>
              <a:t>Make a new directory (FINAL)</a:t>
            </a:r>
          </a:p>
          <a:p>
            <a:r>
              <a:rPr lang="en-US" dirty="0"/>
              <a:t>Move FOLDER_A and FOLDER_D to Final (hint: use * wildcard)</a:t>
            </a:r>
          </a:p>
          <a:p>
            <a:r>
              <a:rPr lang="en-US" dirty="0"/>
              <a:t>Delete FINAL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4071050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554</TotalTime>
  <Words>967</Words>
  <Application>Microsoft Macintosh PowerPoint</Application>
  <PresentationFormat>Widescreen</PresentationFormat>
  <Paragraphs>126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Helvetica Neue</vt:lpstr>
      <vt:lpstr>Wingdings 3</vt:lpstr>
      <vt:lpstr>Ion</vt:lpstr>
      <vt:lpstr>Introduction to Linux (Day 2)</vt:lpstr>
      <vt:lpstr>2nd Exercise: Text File Exploration</vt:lpstr>
      <vt:lpstr>Text file editor</vt:lpstr>
      <vt:lpstr>Displaying content of file</vt:lpstr>
      <vt:lpstr>Tasks</vt:lpstr>
      <vt:lpstr>3rd Exercise: how to control your files/directories</vt:lpstr>
      <vt:lpstr>Copying and moving files/directories</vt:lpstr>
      <vt:lpstr>Removing files and directories</vt:lpstr>
      <vt:lpstr>Tasks</vt:lpstr>
      <vt:lpstr>4th Exercise: Controlling Processes</vt:lpstr>
      <vt:lpstr>How to control your processes</vt:lpstr>
      <vt:lpstr>How much resource are you using</vt:lpstr>
      <vt:lpstr>Tasks</vt:lpstr>
      <vt:lpstr>5th Exercise: Shell Scripting</vt:lpstr>
      <vt:lpstr>Shell scripting</vt:lpstr>
      <vt:lpstr>Task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office user</cp:lastModifiedBy>
  <cp:revision>51</cp:revision>
  <dcterms:created xsi:type="dcterms:W3CDTF">2020-10-06T05:26:25Z</dcterms:created>
  <dcterms:modified xsi:type="dcterms:W3CDTF">2022-10-09T15:08:08Z</dcterms:modified>
</cp:coreProperties>
</file>