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8"/>
  </p:notesMasterIdLst>
  <p:sldIdLst>
    <p:sldId id="256" r:id="rId2"/>
    <p:sldId id="271" r:id="rId3"/>
    <p:sldId id="257" r:id="rId4"/>
    <p:sldId id="270" r:id="rId5"/>
    <p:sldId id="265" r:id="rId6"/>
    <p:sldId id="259" r:id="rId7"/>
    <p:sldId id="262" r:id="rId8"/>
    <p:sldId id="261" r:id="rId9"/>
    <p:sldId id="260" r:id="rId10"/>
    <p:sldId id="266" r:id="rId11"/>
    <p:sldId id="264" r:id="rId12"/>
    <p:sldId id="267" r:id="rId13"/>
    <p:sldId id="268" r:id="rId14"/>
    <p:sldId id="263" r:id="rId15"/>
    <p:sldId id="269"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8"/>
    <p:restoredTop sz="86939"/>
  </p:normalViewPr>
  <p:slideViewPr>
    <p:cSldViewPr snapToGrid="0" snapToObjects="1">
      <p:cViewPr varScale="1">
        <p:scale>
          <a:sx n="105" d="100"/>
          <a:sy n="105" d="100"/>
        </p:scale>
        <p:origin x="22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A3CFFF-D8C8-D44C-9E59-F120572EC2C5}" type="doc">
      <dgm:prSet loTypeId="urn:microsoft.com/office/officeart/2005/8/layout/chevron2" loCatId="" qsTypeId="urn:microsoft.com/office/officeart/2005/8/quickstyle/3d1" qsCatId="3D" csTypeId="urn:microsoft.com/office/officeart/2005/8/colors/accent1_2" csCatId="accent1" phldr="1"/>
      <dgm:spPr/>
      <dgm:t>
        <a:bodyPr/>
        <a:lstStyle/>
        <a:p>
          <a:endParaRPr lang="en-GB"/>
        </a:p>
      </dgm:t>
    </dgm:pt>
    <dgm:pt modelId="{0C29FC68-BAD4-AC45-A981-240205777134}">
      <dgm:prSet/>
      <dgm:spPr/>
      <dgm:t>
        <a:bodyPr/>
        <a:lstStyle/>
        <a:p>
          <a:r>
            <a:rPr lang="en-GB" dirty="0"/>
            <a:t>loading modules</a:t>
          </a:r>
        </a:p>
      </dgm:t>
    </dgm:pt>
    <dgm:pt modelId="{9324FB36-6F48-B349-8DF7-4573455BCD38}" type="parTrans" cxnId="{D3A18965-06F6-D947-8872-83C28BAE6A44}">
      <dgm:prSet/>
      <dgm:spPr/>
      <dgm:t>
        <a:bodyPr/>
        <a:lstStyle/>
        <a:p>
          <a:endParaRPr lang="en-GB"/>
        </a:p>
      </dgm:t>
    </dgm:pt>
    <dgm:pt modelId="{70672A55-362E-A747-ACB0-57810CA1BB4D}" type="sibTrans" cxnId="{D3A18965-06F6-D947-8872-83C28BAE6A44}">
      <dgm:prSet/>
      <dgm:spPr/>
      <dgm:t>
        <a:bodyPr/>
        <a:lstStyle/>
        <a:p>
          <a:endParaRPr lang="en-GB"/>
        </a:p>
      </dgm:t>
    </dgm:pt>
    <dgm:pt modelId="{4AD65FF8-9163-9946-9358-A03AB3C10B73}">
      <dgm:prSet/>
      <dgm:spPr/>
      <dgm:t>
        <a:bodyPr/>
        <a:lstStyle/>
        <a:p>
          <a:r>
            <a:rPr lang="en-GB" dirty="0"/>
            <a:t>(0) Workspace</a:t>
          </a:r>
        </a:p>
      </dgm:t>
    </dgm:pt>
    <dgm:pt modelId="{A3B1B81D-74FA-A843-AC08-0CB099A1D764}" type="parTrans" cxnId="{80BB7ACF-E58A-D84B-9185-EE02C9F6B970}">
      <dgm:prSet/>
      <dgm:spPr/>
      <dgm:t>
        <a:bodyPr/>
        <a:lstStyle/>
        <a:p>
          <a:endParaRPr lang="en-GB"/>
        </a:p>
      </dgm:t>
    </dgm:pt>
    <dgm:pt modelId="{CCF682D9-21D2-CD49-8698-E0A24546F199}" type="sibTrans" cxnId="{80BB7ACF-E58A-D84B-9185-EE02C9F6B970}">
      <dgm:prSet/>
      <dgm:spPr/>
      <dgm:t>
        <a:bodyPr/>
        <a:lstStyle/>
        <a:p>
          <a:endParaRPr lang="en-GB"/>
        </a:p>
      </dgm:t>
    </dgm:pt>
    <dgm:pt modelId="{77AA7694-5119-4F44-9E6E-F5628429C553}">
      <dgm:prSet/>
      <dgm:spPr/>
      <dgm:t>
        <a:bodyPr/>
        <a:lstStyle/>
        <a:p>
          <a:r>
            <a:rPr lang="en-GB" dirty="0"/>
            <a:t>installing packages</a:t>
          </a:r>
        </a:p>
      </dgm:t>
    </dgm:pt>
    <dgm:pt modelId="{6959167D-F8D5-F64D-9960-A182D134C29F}" type="parTrans" cxnId="{E1594F1E-FCB2-BF4B-8C74-9167F110B81D}">
      <dgm:prSet/>
      <dgm:spPr/>
      <dgm:t>
        <a:bodyPr/>
        <a:lstStyle/>
        <a:p>
          <a:endParaRPr lang="en-GB"/>
        </a:p>
      </dgm:t>
    </dgm:pt>
    <dgm:pt modelId="{38F593F0-BAA7-9E48-90F3-6A3B38974AB1}" type="sibTrans" cxnId="{E1594F1E-FCB2-BF4B-8C74-9167F110B81D}">
      <dgm:prSet/>
      <dgm:spPr/>
      <dgm:t>
        <a:bodyPr/>
        <a:lstStyle/>
        <a:p>
          <a:endParaRPr lang="en-GB"/>
        </a:p>
      </dgm:t>
    </dgm:pt>
    <dgm:pt modelId="{61065972-9A02-7749-A112-1D94F3F32BCB}">
      <dgm:prSet/>
      <dgm:spPr/>
      <dgm:t>
        <a:bodyPr/>
        <a:lstStyle/>
        <a:p>
          <a:r>
            <a:rPr lang="en-GB" dirty="0"/>
            <a:t>checking sanity</a:t>
          </a:r>
        </a:p>
      </dgm:t>
    </dgm:pt>
    <dgm:pt modelId="{541AF9A9-3D00-A14A-92A9-D7B1CE0FA115}" type="parTrans" cxnId="{7B43812F-A733-F04B-9E17-8D50C166D0D1}">
      <dgm:prSet/>
      <dgm:spPr/>
      <dgm:t>
        <a:bodyPr/>
        <a:lstStyle/>
        <a:p>
          <a:endParaRPr lang="en-GB"/>
        </a:p>
      </dgm:t>
    </dgm:pt>
    <dgm:pt modelId="{FDB25207-8F8D-454D-891D-2A36DCB00D20}" type="sibTrans" cxnId="{7B43812F-A733-F04B-9E17-8D50C166D0D1}">
      <dgm:prSet/>
      <dgm:spPr/>
      <dgm:t>
        <a:bodyPr/>
        <a:lstStyle/>
        <a:p>
          <a:endParaRPr lang="en-GB"/>
        </a:p>
      </dgm:t>
    </dgm:pt>
    <dgm:pt modelId="{3990BEDE-6CAA-0E45-889C-BF68A526625E}">
      <dgm:prSet/>
      <dgm:spPr/>
      <dgm:t>
        <a:bodyPr/>
        <a:lstStyle/>
        <a:p>
          <a:r>
            <a:rPr lang="en-GB" dirty="0"/>
            <a:t>getting sample data</a:t>
          </a:r>
        </a:p>
      </dgm:t>
    </dgm:pt>
    <dgm:pt modelId="{B3D0B981-7A0F-764A-B995-C1F7E6F5E764}" type="parTrans" cxnId="{AF247D92-F3F7-E54C-A986-331271E1AEE8}">
      <dgm:prSet/>
      <dgm:spPr/>
      <dgm:t>
        <a:bodyPr/>
        <a:lstStyle/>
        <a:p>
          <a:endParaRPr lang="en-GB"/>
        </a:p>
      </dgm:t>
    </dgm:pt>
    <dgm:pt modelId="{8FAEBE04-639B-F34C-87BB-FA8EF1EEC687}" type="sibTrans" cxnId="{AF247D92-F3F7-E54C-A986-331271E1AEE8}">
      <dgm:prSet/>
      <dgm:spPr/>
      <dgm:t>
        <a:bodyPr/>
        <a:lstStyle/>
        <a:p>
          <a:endParaRPr lang="en-GB"/>
        </a:p>
      </dgm:t>
    </dgm:pt>
    <dgm:pt modelId="{F1F2F978-B4EB-BF4A-9E84-D0BE466B402B}">
      <dgm:prSet/>
      <dgm:spPr/>
      <dgm:t>
        <a:bodyPr/>
        <a:lstStyle/>
        <a:p>
          <a:r>
            <a:rPr lang="en-GB" dirty="0"/>
            <a:t>Data Quality Control</a:t>
          </a:r>
        </a:p>
      </dgm:t>
    </dgm:pt>
    <dgm:pt modelId="{88B7CE82-03AF-5C49-AB53-D38B5FADFC09}" type="parTrans" cxnId="{805A8646-4C97-E444-8513-E84FCC3872BB}">
      <dgm:prSet/>
      <dgm:spPr/>
      <dgm:t>
        <a:bodyPr/>
        <a:lstStyle/>
        <a:p>
          <a:endParaRPr lang="en-GB"/>
        </a:p>
      </dgm:t>
    </dgm:pt>
    <dgm:pt modelId="{43F25774-8510-554E-BCD2-95EE90F5C112}" type="sibTrans" cxnId="{805A8646-4C97-E444-8513-E84FCC3872BB}">
      <dgm:prSet/>
      <dgm:spPr/>
      <dgm:t>
        <a:bodyPr/>
        <a:lstStyle/>
        <a:p>
          <a:endParaRPr lang="en-GB"/>
        </a:p>
      </dgm:t>
    </dgm:pt>
    <dgm:pt modelId="{0EFAFB90-5E1B-644E-8A31-07A5760CFB49}">
      <dgm:prSet/>
      <dgm:spPr/>
      <dgm:t>
        <a:bodyPr/>
        <a:lstStyle/>
        <a:p>
          <a:r>
            <a:rPr lang="en-GB" dirty="0"/>
            <a:t>(0) Indexing</a:t>
          </a:r>
        </a:p>
      </dgm:t>
    </dgm:pt>
    <dgm:pt modelId="{B35A6BD0-4A8B-6E49-B749-6DFDBC54B498}" type="parTrans" cxnId="{EE4C4A56-80EE-BE42-9DAE-765BE3C69DBB}">
      <dgm:prSet/>
      <dgm:spPr/>
      <dgm:t>
        <a:bodyPr/>
        <a:lstStyle/>
        <a:p>
          <a:endParaRPr lang="en-GB"/>
        </a:p>
      </dgm:t>
    </dgm:pt>
    <dgm:pt modelId="{CD77A000-3C25-AB41-9B36-05761A65E0EF}" type="sibTrans" cxnId="{EE4C4A56-80EE-BE42-9DAE-765BE3C69DBB}">
      <dgm:prSet/>
      <dgm:spPr/>
      <dgm:t>
        <a:bodyPr/>
        <a:lstStyle/>
        <a:p>
          <a:endParaRPr lang="en-GB"/>
        </a:p>
      </dgm:t>
    </dgm:pt>
    <dgm:pt modelId="{20220FE1-35A4-6844-B3FF-241F5039969E}">
      <dgm:prSet/>
      <dgm:spPr/>
      <dgm:t>
        <a:bodyPr/>
        <a:lstStyle/>
        <a:p>
          <a:r>
            <a:rPr lang="en-GB" dirty="0"/>
            <a:t>getting reference data</a:t>
          </a:r>
        </a:p>
      </dgm:t>
    </dgm:pt>
    <dgm:pt modelId="{044B4D11-ACAB-2D4A-BA7F-FDD26E946AA9}" type="parTrans" cxnId="{B34E4D1E-812D-744A-BB90-FB9A86894494}">
      <dgm:prSet/>
      <dgm:spPr/>
      <dgm:t>
        <a:bodyPr/>
        <a:lstStyle/>
        <a:p>
          <a:endParaRPr lang="en-GB"/>
        </a:p>
      </dgm:t>
    </dgm:pt>
    <dgm:pt modelId="{BDC5DC3B-D5F0-214F-AB5B-E620731FF07F}" type="sibTrans" cxnId="{B34E4D1E-812D-744A-BB90-FB9A86894494}">
      <dgm:prSet/>
      <dgm:spPr/>
      <dgm:t>
        <a:bodyPr/>
        <a:lstStyle/>
        <a:p>
          <a:endParaRPr lang="en-GB"/>
        </a:p>
      </dgm:t>
    </dgm:pt>
    <dgm:pt modelId="{9BEEA0FA-D76B-DE41-AD97-EDBF56486D19}">
      <dgm:prSet/>
      <dgm:spPr/>
      <dgm:t>
        <a:bodyPr/>
        <a:lstStyle/>
        <a:p>
          <a:r>
            <a:rPr lang="en-GB" dirty="0"/>
            <a:t>indexing reference data</a:t>
          </a:r>
        </a:p>
      </dgm:t>
    </dgm:pt>
    <dgm:pt modelId="{76277105-CC74-3143-9A08-FE1B6F4C2413}" type="parTrans" cxnId="{D525027D-CD28-3A4B-96A7-188033DFBBA4}">
      <dgm:prSet/>
      <dgm:spPr/>
      <dgm:t>
        <a:bodyPr/>
        <a:lstStyle/>
        <a:p>
          <a:endParaRPr lang="en-GB"/>
        </a:p>
      </dgm:t>
    </dgm:pt>
    <dgm:pt modelId="{585B7F1F-F4A5-C142-BF77-D7231DBB1449}" type="sibTrans" cxnId="{D525027D-CD28-3A4B-96A7-188033DFBBA4}">
      <dgm:prSet/>
      <dgm:spPr/>
      <dgm:t>
        <a:bodyPr/>
        <a:lstStyle/>
        <a:p>
          <a:endParaRPr lang="en-GB"/>
        </a:p>
      </dgm:t>
    </dgm:pt>
    <dgm:pt modelId="{4E1F8A96-B2D6-7B47-B510-E770F146DB3B}">
      <dgm:prSet/>
      <dgm:spPr/>
      <dgm:t>
        <a:bodyPr/>
        <a:lstStyle/>
        <a:p>
          <a:r>
            <a:rPr lang="en-GB" dirty="0"/>
            <a:t>getting sample data</a:t>
          </a:r>
        </a:p>
      </dgm:t>
    </dgm:pt>
    <dgm:pt modelId="{FD04C343-9A0C-8349-B163-3AC619E86432}" type="parTrans" cxnId="{A71498F1-9D1C-C44C-AE7F-EB49E1AFC026}">
      <dgm:prSet/>
      <dgm:spPr/>
      <dgm:t>
        <a:bodyPr/>
        <a:lstStyle/>
        <a:p>
          <a:endParaRPr lang="en-GB"/>
        </a:p>
      </dgm:t>
    </dgm:pt>
    <dgm:pt modelId="{6DE7AEAE-5536-6A49-BB64-9F381C611B31}" type="sibTrans" cxnId="{A71498F1-9D1C-C44C-AE7F-EB49E1AFC026}">
      <dgm:prSet/>
      <dgm:spPr/>
      <dgm:t>
        <a:bodyPr/>
        <a:lstStyle/>
        <a:p>
          <a:endParaRPr lang="en-GB"/>
        </a:p>
      </dgm:t>
    </dgm:pt>
    <dgm:pt modelId="{E6E4DC33-DD00-E046-B9B9-F4CD167B69FA}">
      <dgm:prSet/>
      <dgm:spPr/>
      <dgm:t>
        <a:bodyPr/>
        <a:lstStyle/>
        <a:p>
          <a:r>
            <a:rPr lang="en-GB" dirty="0"/>
            <a:t>quality control</a:t>
          </a:r>
        </a:p>
      </dgm:t>
    </dgm:pt>
    <dgm:pt modelId="{FC76789D-9F7F-394C-8CEC-B1CC4C7D4AB3}" type="parTrans" cxnId="{D448CB83-797E-A242-9307-7B22372072DA}">
      <dgm:prSet/>
      <dgm:spPr/>
      <dgm:t>
        <a:bodyPr/>
        <a:lstStyle/>
        <a:p>
          <a:endParaRPr lang="en-GB"/>
        </a:p>
      </dgm:t>
    </dgm:pt>
    <dgm:pt modelId="{1046A249-BE00-A548-8E07-92A7E8BF1C12}" type="sibTrans" cxnId="{D448CB83-797E-A242-9307-7B22372072DA}">
      <dgm:prSet/>
      <dgm:spPr/>
      <dgm:t>
        <a:bodyPr/>
        <a:lstStyle/>
        <a:p>
          <a:endParaRPr lang="en-GB"/>
        </a:p>
      </dgm:t>
    </dgm:pt>
    <dgm:pt modelId="{29F3CBD5-AD80-1A4B-BF82-740516A0877B}">
      <dgm:prSet/>
      <dgm:spPr/>
      <dgm:t>
        <a:bodyPr/>
        <a:lstStyle/>
        <a:p>
          <a:r>
            <a:rPr lang="en-GB" dirty="0"/>
            <a:t>filtering, trimming, cleaning</a:t>
          </a:r>
        </a:p>
      </dgm:t>
    </dgm:pt>
    <dgm:pt modelId="{4078ADF2-9509-804F-BFCA-875FB25F1C1B}" type="parTrans" cxnId="{48BEFD65-C0FF-304F-9E56-23A7F48CF5C9}">
      <dgm:prSet/>
      <dgm:spPr/>
      <dgm:t>
        <a:bodyPr/>
        <a:lstStyle/>
        <a:p>
          <a:endParaRPr lang="en-GB"/>
        </a:p>
      </dgm:t>
    </dgm:pt>
    <dgm:pt modelId="{B7336E55-8341-B944-9636-F40CF84C7555}" type="sibTrans" cxnId="{48BEFD65-C0FF-304F-9E56-23A7F48CF5C9}">
      <dgm:prSet/>
      <dgm:spPr/>
      <dgm:t>
        <a:bodyPr/>
        <a:lstStyle/>
        <a:p>
          <a:endParaRPr lang="en-GB"/>
        </a:p>
      </dgm:t>
    </dgm:pt>
    <dgm:pt modelId="{9BB984F5-480E-C146-B1FB-393BE681C143}">
      <dgm:prSet/>
      <dgm:spPr/>
      <dgm:t>
        <a:bodyPr/>
        <a:lstStyle/>
        <a:p>
          <a:r>
            <a:rPr lang="en-GB" dirty="0"/>
            <a:t>Data Quantification</a:t>
          </a:r>
        </a:p>
      </dgm:t>
    </dgm:pt>
    <dgm:pt modelId="{24FF1227-E66D-A54D-86A9-1D0433966490}" type="parTrans" cxnId="{DF2B3B0C-1AA3-EB4B-A2A0-6A2E0E117775}">
      <dgm:prSet/>
      <dgm:spPr/>
      <dgm:t>
        <a:bodyPr/>
        <a:lstStyle/>
        <a:p>
          <a:endParaRPr lang="en-GB"/>
        </a:p>
      </dgm:t>
    </dgm:pt>
    <dgm:pt modelId="{9055073C-16A4-EE42-94C2-56576285C8C5}" type="sibTrans" cxnId="{DF2B3B0C-1AA3-EB4B-A2A0-6A2E0E117775}">
      <dgm:prSet/>
      <dgm:spPr/>
      <dgm:t>
        <a:bodyPr/>
        <a:lstStyle/>
        <a:p>
          <a:endParaRPr lang="en-GB"/>
        </a:p>
      </dgm:t>
    </dgm:pt>
    <dgm:pt modelId="{DEFE0BB6-5F1C-0B43-B664-C50C67C4FD74}">
      <dgm:prSet/>
      <dgm:spPr/>
      <dgm:t>
        <a:bodyPr/>
        <a:lstStyle/>
        <a:p>
          <a:r>
            <a:rPr lang="en-GB" dirty="0"/>
            <a:t>data quantification based on reference index</a:t>
          </a:r>
        </a:p>
      </dgm:t>
    </dgm:pt>
    <dgm:pt modelId="{0BA93DE4-2E4A-0243-8E73-2AF58EED7FAF}" type="parTrans" cxnId="{6C9D4D79-BDA7-E44F-922A-3EB81185E574}">
      <dgm:prSet/>
      <dgm:spPr/>
      <dgm:t>
        <a:bodyPr/>
        <a:lstStyle/>
        <a:p>
          <a:endParaRPr lang="en-GB"/>
        </a:p>
      </dgm:t>
    </dgm:pt>
    <dgm:pt modelId="{B9C34BC4-F853-2840-93F0-E1B0B57274A4}" type="sibTrans" cxnId="{6C9D4D79-BDA7-E44F-922A-3EB81185E574}">
      <dgm:prSet/>
      <dgm:spPr/>
      <dgm:t>
        <a:bodyPr/>
        <a:lstStyle/>
        <a:p>
          <a:endParaRPr lang="en-GB"/>
        </a:p>
      </dgm:t>
    </dgm:pt>
    <dgm:pt modelId="{0F5AF8D2-9511-9940-AA51-C49E27000939}">
      <dgm:prSet/>
      <dgm:spPr/>
      <dgm:t>
        <a:bodyPr/>
        <a:lstStyle/>
        <a:p>
          <a:r>
            <a:rPr lang="en-GB" dirty="0"/>
            <a:t>abundances ==&gt; count and TPM/CPM</a:t>
          </a:r>
        </a:p>
      </dgm:t>
    </dgm:pt>
    <dgm:pt modelId="{C90C48B8-4D5C-3443-9A03-81ECA2631D62}" type="parTrans" cxnId="{C530B9BF-3C4A-8048-8C5A-EC12AE35CEC3}">
      <dgm:prSet/>
      <dgm:spPr/>
      <dgm:t>
        <a:bodyPr/>
        <a:lstStyle/>
        <a:p>
          <a:endParaRPr lang="en-GB"/>
        </a:p>
      </dgm:t>
    </dgm:pt>
    <dgm:pt modelId="{D2064C69-E9CF-5A46-A814-E594C6666871}" type="sibTrans" cxnId="{C530B9BF-3C4A-8048-8C5A-EC12AE35CEC3}">
      <dgm:prSet/>
      <dgm:spPr/>
      <dgm:t>
        <a:bodyPr/>
        <a:lstStyle/>
        <a:p>
          <a:endParaRPr lang="en-GB"/>
        </a:p>
      </dgm:t>
    </dgm:pt>
    <dgm:pt modelId="{91CE9386-E329-EA44-952D-6E11399D8A8F}" type="pres">
      <dgm:prSet presAssocID="{7AA3CFFF-D8C8-D44C-9E59-F120572EC2C5}" presName="linearFlow" presStyleCnt="0">
        <dgm:presLayoutVars>
          <dgm:dir/>
          <dgm:animLvl val="lvl"/>
          <dgm:resizeHandles val="exact"/>
        </dgm:presLayoutVars>
      </dgm:prSet>
      <dgm:spPr/>
    </dgm:pt>
    <dgm:pt modelId="{34FF7CF3-4EC6-C742-AB14-C0C7E190EEF4}" type="pres">
      <dgm:prSet presAssocID="{4AD65FF8-9163-9946-9358-A03AB3C10B73}" presName="composite" presStyleCnt="0"/>
      <dgm:spPr/>
    </dgm:pt>
    <dgm:pt modelId="{EE17D5E7-B5C7-3D4A-821C-1009FC93B535}" type="pres">
      <dgm:prSet presAssocID="{4AD65FF8-9163-9946-9358-A03AB3C10B73}" presName="parentText" presStyleLbl="alignNode1" presStyleIdx="0" presStyleCnt="4">
        <dgm:presLayoutVars>
          <dgm:chMax val="1"/>
          <dgm:bulletEnabled val="1"/>
        </dgm:presLayoutVars>
      </dgm:prSet>
      <dgm:spPr/>
    </dgm:pt>
    <dgm:pt modelId="{351FAB9F-50C5-E14F-88E5-D0160886BCFD}" type="pres">
      <dgm:prSet presAssocID="{4AD65FF8-9163-9946-9358-A03AB3C10B73}" presName="descendantText" presStyleLbl="alignAcc1" presStyleIdx="0" presStyleCnt="4">
        <dgm:presLayoutVars>
          <dgm:bulletEnabled val="1"/>
        </dgm:presLayoutVars>
      </dgm:prSet>
      <dgm:spPr/>
    </dgm:pt>
    <dgm:pt modelId="{7DFE0492-604A-084F-AB96-2C5CA69ADFAF}" type="pres">
      <dgm:prSet presAssocID="{CCF682D9-21D2-CD49-8698-E0A24546F199}" presName="sp" presStyleCnt="0"/>
      <dgm:spPr/>
    </dgm:pt>
    <dgm:pt modelId="{B3AC09EE-E732-F54E-9047-C11349838E88}" type="pres">
      <dgm:prSet presAssocID="{0EFAFB90-5E1B-644E-8A31-07A5760CFB49}" presName="composite" presStyleCnt="0"/>
      <dgm:spPr/>
    </dgm:pt>
    <dgm:pt modelId="{F2622731-ACE4-6347-B3F0-CA696D81D977}" type="pres">
      <dgm:prSet presAssocID="{0EFAFB90-5E1B-644E-8A31-07A5760CFB49}" presName="parentText" presStyleLbl="alignNode1" presStyleIdx="1" presStyleCnt="4">
        <dgm:presLayoutVars>
          <dgm:chMax val="1"/>
          <dgm:bulletEnabled val="1"/>
        </dgm:presLayoutVars>
      </dgm:prSet>
      <dgm:spPr/>
    </dgm:pt>
    <dgm:pt modelId="{9ED835DF-9E40-9648-B35E-F1A7EBF1217B}" type="pres">
      <dgm:prSet presAssocID="{0EFAFB90-5E1B-644E-8A31-07A5760CFB49}" presName="descendantText" presStyleLbl="alignAcc1" presStyleIdx="1" presStyleCnt="4">
        <dgm:presLayoutVars>
          <dgm:bulletEnabled val="1"/>
        </dgm:presLayoutVars>
      </dgm:prSet>
      <dgm:spPr/>
    </dgm:pt>
    <dgm:pt modelId="{61DA6AFC-84E8-6B43-A584-196569465E08}" type="pres">
      <dgm:prSet presAssocID="{CD77A000-3C25-AB41-9B36-05761A65E0EF}" presName="sp" presStyleCnt="0"/>
      <dgm:spPr/>
    </dgm:pt>
    <dgm:pt modelId="{C0798EA5-2228-0846-9164-5EF64A6613AF}" type="pres">
      <dgm:prSet presAssocID="{F1F2F978-B4EB-BF4A-9E84-D0BE466B402B}" presName="composite" presStyleCnt="0"/>
      <dgm:spPr/>
    </dgm:pt>
    <dgm:pt modelId="{409520D6-ED27-9C42-B714-DFBEA3DF5881}" type="pres">
      <dgm:prSet presAssocID="{F1F2F978-B4EB-BF4A-9E84-D0BE466B402B}" presName="parentText" presStyleLbl="alignNode1" presStyleIdx="2" presStyleCnt="4">
        <dgm:presLayoutVars>
          <dgm:chMax val="1"/>
          <dgm:bulletEnabled val="1"/>
        </dgm:presLayoutVars>
      </dgm:prSet>
      <dgm:spPr/>
    </dgm:pt>
    <dgm:pt modelId="{6F9488AF-1858-C04D-9C10-F94E7ADC76A0}" type="pres">
      <dgm:prSet presAssocID="{F1F2F978-B4EB-BF4A-9E84-D0BE466B402B}" presName="descendantText" presStyleLbl="alignAcc1" presStyleIdx="2" presStyleCnt="4">
        <dgm:presLayoutVars>
          <dgm:bulletEnabled val="1"/>
        </dgm:presLayoutVars>
      </dgm:prSet>
      <dgm:spPr/>
    </dgm:pt>
    <dgm:pt modelId="{FA069620-0785-6C43-9091-BE2DD819C1FB}" type="pres">
      <dgm:prSet presAssocID="{43F25774-8510-554E-BCD2-95EE90F5C112}" presName="sp" presStyleCnt="0"/>
      <dgm:spPr/>
    </dgm:pt>
    <dgm:pt modelId="{7FD5CBAB-1F49-2443-8CDB-7927A5A9C218}" type="pres">
      <dgm:prSet presAssocID="{9BB984F5-480E-C146-B1FB-393BE681C143}" presName="composite" presStyleCnt="0"/>
      <dgm:spPr/>
    </dgm:pt>
    <dgm:pt modelId="{988344A5-7D8E-364D-AAB1-789638060600}" type="pres">
      <dgm:prSet presAssocID="{9BB984F5-480E-C146-B1FB-393BE681C143}" presName="parentText" presStyleLbl="alignNode1" presStyleIdx="3" presStyleCnt="4">
        <dgm:presLayoutVars>
          <dgm:chMax val="1"/>
          <dgm:bulletEnabled val="1"/>
        </dgm:presLayoutVars>
      </dgm:prSet>
      <dgm:spPr/>
    </dgm:pt>
    <dgm:pt modelId="{25A4A48C-D88F-3A4D-A901-914DB2D2EC61}" type="pres">
      <dgm:prSet presAssocID="{9BB984F5-480E-C146-B1FB-393BE681C143}" presName="descendantText" presStyleLbl="alignAcc1" presStyleIdx="3" presStyleCnt="4">
        <dgm:presLayoutVars>
          <dgm:bulletEnabled val="1"/>
        </dgm:presLayoutVars>
      </dgm:prSet>
      <dgm:spPr/>
    </dgm:pt>
  </dgm:ptLst>
  <dgm:cxnLst>
    <dgm:cxn modelId="{DF2B3B0C-1AA3-EB4B-A2A0-6A2E0E117775}" srcId="{7AA3CFFF-D8C8-D44C-9E59-F120572EC2C5}" destId="{9BB984F5-480E-C146-B1FB-393BE681C143}" srcOrd="3" destOrd="0" parTransId="{24FF1227-E66D-A54D-86A9-1D0433966490}" sibTransId="{9055073C-16A4-EE42-94C2-56576285C8C5}"/>
    <dgm:cxn modelId="{428D220D-D8AD-BD47-9E8B-FBC9EB702AE4}" type="presOf" srcId="{0C29FC68-BAD4-AC45-A981-240205777134}" destId="{351FAB9F-50C5-E14F-88E5-D0160886BCFD}" srcOrd="0" destOrd="0" presId="urn:microsoft.com/office/officeart/2005/8/layout/chevron2"/>
    <dgm:cxn modelId="{68305610-8E29-8D4C-B822-32FF40C6890D}" type="presOf" srcId="{0F5AF8D2-9511-9940-AA51-C49E27000939}" destId="{25A4A48C-D88F-3A4D-A901-914DB2D2EC61}" srcOrd="0" destOrd="1" presId="urn:microsoft.com/office/officeart/2005/8/layout/chevron2"/>
    <dgm:cxn modelId="{B34E4D1E-812D-744A-BB90-FB9A86894494}" srcId="{0EFAFB90-5E1B-644E-8A31-07A5760CFB49}" destId="{20220FE1-35A4-6844-B3FF-241F5039969E}" srcOrd="0" destOrd="0" parTransId="{044B4D11-ACAB-2D4A-BA7F-FDD26E946AA9}" sibTransId="{BDC5DC3B-D5F0-214F-AB5B-E620731FF07F}"/>
    <dgm:cxn modelId="{E1594F1E-FCB2-BF4B-8C74-9167F110B81D}" srcId="{4AD65FF8-9163-9946-9358-A03AB3C10B73}" destId="{77AA7694-5119-4F44-9E6E-F5628429C553}" srcOrd="1" destOrd="0" parTransId="{6959167D-F8D5-F64D-9960-A182D134C29F}" sibTransId="{38F593F0-BAA7-9E48-90F3-6A3B38974AB1}"/>
    <dgm:cxn modelId="{7B43812F-A733-F04B-9E17-8D50C166D0D1}" srcId="{4AD65FF8-9163-9946-9358-A03AB3C10B73}" destId="{61065972-9A02-7749-A112-1D94F3F32BCB}" srcOrd="2" destOrd="0" parTransId="{541AF9A9-3D00-A14A-92A9-D7B1CE0FA115}" sibTransId="{FDB25207-8F8D-454D-891D-2A36DCB00D20}"/>
    <dgm:cxn modelId="{805A8646-4C97-E444-8513-E84FCC3872BB}" srcId="{7AA3CFFF-D8C8-D44C-9E59-F120572EC2C5}" destId="{F1F2F978-B4EB-BF4A-9E84-D0BE466B402B}" srcOrd="2" destOrd="0" parTransId="{88B7CE82-03AF-5C49-AB53-D38B5FADFC09}" sibTransId="{43F25774-8510-554E-BCD2-95EE90F5C112}"/>
    <dgm:cxn modelId="{39969E4A-3F11-F044-A4AE-5514E7E05226}" type="presOf" srcId="{9BB984F5-480E-C146-B1FB-393BE681C143}" destId="{988344A5-7D8E-364D-AAB1-789638060600}" srcOrd="0" destOrd="0" presId="urn:microsoft.com/office/officeart/2005/8/layout/chevron2"/>
    <dgm:cxn modelId="{3BCC2953-01EE-0944-AD75-069144285989}" type="presOf" srcId="{0EFAFB90-5E1B-644E-8A31-07A5760CFB49}" destId="{F2622731-ACE4-6347-B3F0-CA696D81D977}" srcOrd="0" destOrd="0" presId="urn:microsoft.com/office/officeart/2005/8/layout/chevron2"/>
    <dgm:cxn modelId="{EE4C4A56-80EE-BE42-9DAE-765BE3C69DBB}" srcId="{7AA3CFFF-D8C8-D44C-9E59-F120572EC2C5}" destId="{0EFAFB90-5E1B-644E-8A31-07A5760CFB49}" srcOrd="1" destOrd="0" parTransId="{B35A6BD0-4A8B-6E49-B749-6DFDBC54B498}" sibTransId="{CD77A000-3C25-AB41-9B36-05761A65E0EF}"/>
    <dgm:cxn modelId="{0BFB6959-5E85-5D4F-82A9-2833E3CFA4CE}" type="presOf" srcId="{4E1F8A96-B2D6-7B47-B510-E770F146DB3B}" destId="{6F9488AF-1858-C04D-9C10-F94E7ADC76A0}" srcOrd="0" destOrd="0" presId="urn:microsoft.com/office/officeart/2005/8/layout/chevron2"/>
    <dgm:cxn modelId="{D3A18965-06F6-D947-8872-83C28BAE6A44}" srcId="{4AD65FF8-9163-9946-9358-A03AB3C10B73}" destId="{0C29FC68-BAD4-AC45-A981-240205777134}" srcOrd="0" destOrd="0" parTransId="{9324FB36-6F48-B349-8DF7-4573455BCD38}" sibTransId="{70672A55-362E-A747-ACB0-57810CA1BB4D}"/>
    <dgm:cxn modelId="{48BEFD65-C0FF-304F-9E56-23A7F48CF5C9}" srcId="{F1F2F978-B4EB-BF4A-9E84-D0BE466B402B}" destId="{29F3CBD5-AD80-1A4B-BF82-740516A0877B}" srcOrd="2" destOrd="0" parTransId="{4078ADF2-9509-804F-BFCA-875FB25F1C1B}" sibTransId="{B7336E55-8341-B944-9636-F40CF84C7555}"/>
    <dgm:cxn modelId="{F21AFF6D-A68D-2942-BD3C-2D8F954F9AC8}" type="presOf" srcId="{29F3CBD5-AD80-1A4B-BF82-740516A0877B}" destId="{6F9488AF-1858-C04D-9C10-F94E7ADC76A0}" srcOrd="0" destOrd="2" presId="urn:microsoft.com/office/officeart/2005/8/layout/chevron2"/>
    <dgm:cxn modelId="{6C9D4D79-BDA7-E44F-922A-3EB81185E574}" srcId="{9BB984F5-480E-C146-B1FB-393BE681C143}" destId="{DEFE0BB6-5F1C-0B43-B664-C50C67C4FD74}" srcOrd="0" destOrd="0" parTransId="{0BA93DE4-2E4A-0243-8E73-2AF58EED7FAF}" sibTransId="{B9C34BC4-F853-2840-93F0-E1B0B57274A4}"/>
    <dgm:cxn modelId="{D525027D-CD28-3A4B-96A7-188033DFBBA4}" srcId="{0EFAFB90-5E1B-644E-8A31-07A5760CFB49}" destId="{9BEEA0FA-D76B-DE41-AD97-EDBF56486D19}" srcOrd="1" destOrd="0" parTransId="{76277105-CC74-3143-9A08-FE1B6F4C2413}" sibTransId="{585B7F1F-F4A5-C142-BF77-D7231DBB1449}"/>
    <dgm:cxn modelId="{D448CB83-797E-A242-9307-7B22372072DA}" srcId="{F1F2F978-B4EB-BF4A-9E84-D0BE466B402B}" destId="{E6E4DC33-DD00-E046-B9B9-F4CD167B69FA}" srcOrd="1" destOrd="0" parTransId="{FC76789D-9F7F-394C-8CEC-B1CC4C7D4AB3}" sibTransId="{1046A249-BE00-A548-8E07-92A7E8BF1C12}"/>
    <dgm:cxn modelId="{FEED6885-5B53-F143-9CF2-3737A6EBD8BC}" type="presOf" srcId="{9BEEA0FA-D76B-DE41-AD97-EDBF56486D19}" destId="{9ED835DF-9E40-9648-B35E-F1A7EBF1217B}" srcOrd="0" destOrd="1" presId="urn:microsoft.com/office/officeart/2005/8/layout/chevron2"/>
    <dgm:cxn modelId="{A37D8A8A-EE6D-6C41-9F80-06B0A84C8A49}" type="presOf" srcId="{61065972-9A02-7749-A112-1D94F3F32BCB}" destId="{351FAB9F-50C5-E14F-88E5-D0160886BCFD}" srcOrd="0" destOrd="2" presId="urn:microsoft.com/office/officeart/2005/8/layout/chevron2"/>
    <dgm:cxn modelId="{65CC7B8D-82D9-DD4D-872E-9FA31BDA61B9}" type="presOf" srcId="{4AD65FF8-9163-9946-9358-A03AB3C10B73}" destId="{EE17D5E7-B5C7-3D4A-821C-1009FC93B535}" srcOrd="0" destOrd="0" presId="urn:microsoft.com/office/officeart/2005/8/layout/chevron2"/>
    <dgm:cxn modelId="{09A6E98E-22D4-E04F-B027-4331EFFFAE96}" type="presOf" srcId="{DEFE0BB6-5F1C-0B43-B664-C50C67C4FD74}" destId="{25A4A48C-D88F-3A4D-A901-914DB2D2EC61}" srcOrd="0" destOrd="0" presId="urn:microsoft.com/office/officeart/2005/8/layout/chevron2"/>
    <dgm:cxn modelId="{AF247D92-F3F7-E54C-A986-331271E1AEE8}" srcId="{4AD65FF8-9163-9946-9358-A03AB3C10B73}" destId="{3990BEDE-6CAA-0E45-889C-BF68A526625E}" srcOrd="3" destOrd="0" parTransId="{B3D0B981-7A0F-764A-B995-C1F7E6F5E764}" sibTransId="{8FAEBE04-639B-F34C-87BB-FA8EF1EEC687}"/>
    <dgm:cxn modelId="{962182BC-D11A-B944-87B2-C6A95EC3DF98}" type="presOf" srcId="{20220FE1-35A4-6844-B3FF-241F5039969E}" destId="{9ED835DF-9E40-9648-B35E-F1A7EBF1217B}" srcOrd="0" destOrd="0" presId="urn:microsoft.com/office/officeart/2005/8/layout/chevron2"/>
    <dgm:cxn modelId="{FDA252BE-A70F-C146-B357-FBA94D947778}" type="presOf" srcId="{E6E4DC33-DD00-E046-B9B9-F4CD167B69FA}" destId="{6F9488AF-1858-C04D-9C10-F94E7ADC76A0}" srcOrd="0" destOrd="1" presId="urn:microsoft.com/office/officeart/2005/8/layout/chevron2"/>
    <dgm:cxn modelId="{C530B9BF-3C4A-8048-8C5A-EC12AE35CEC3}" srcId="{9BB984F5-480E-C146-B1FB-393BE681C143}" destId="{0F5AF8D2-9511-9940-AA51-C49E27000939}" srcOrd="1" destOrd="0" parTransId="{C90C48B8-4D5C-3443-9A03-81ECA2631D62}" sibTransId="{D2064C69-E9CF-5A46-A814-E594C6666871}"/>
    <dgm:cxn modelId="{6D6B0BC3-826A-6A46-9025-77699774344A}" type="presOf" srcId="{3990BEDE-6CAA-0E45-889C-BF68A526625E}" destId="{351FAB9F-50C5-E14F-88E5-D0160886BCFD}" srcOrd="0" destOrd="3" presId="urn:microsoft.com/office/officeart/2005/8/layout/chevron2"/>
    <dgm:cxn modelId="{1DCACDC8-A6FE-0E40-BE39-72752ED0AE53}" type="presOf" srcId="{7AA3CFFF-D8C8-D44C-9E59-F120572EC2C5}" destId="{91CE9386-E329-EA44-952D-6E11399D8A8F}" srcOrd="0" destOrd="0" presId="urn:microsoft.com/office/officeart/2005/8/layout/chevron2"/>
    <dgm:cxn modelId="{80BB7ACF-E58A-D84B-9185-EE02C9F6B970}" srcId="{7AA3CFFF-D8C8-D44C-9E59-F120572EC2C5}" destId="{4AD65FF8-9163-9946-9358-A03AB3C10B73}" srcOrd="0" destOrd="0" parTransId="{A3B1B81D-74FA-A843-AC08-0CB099A1D764}" sibTransId="{CCF682D9-21D2-CD49-8698-E0A24546F199}"/>
    <dgm:cxn modelId="{C3133DDD-B938-F14C-81F8-D1B476963C08}" type="presOf" srcId="{F1F2F978-B4EB-BF4A-9E84-D0BE466B402B}" destId="{409520D6-ED27-9C42-B714-DFBEA3DF5881}" srcOrd="0" destOrd="0" presId="urn:microsoft.com/office/officeart/2005/8/layout/chevron2"/>
    <dgm:cxn modelId="{A71498F1-9D1C-C44C-AE7F-EB49E1AFC026}" srcId="{F1F2F978-B4EB-BF4A-9E84-D0BE466B402B}" destId="{4E1F8A96-B2D6-7B47-B510-E770F146DB3B}" srcOrd="0" destOrd="0" parTransId="{FD04C343-9A0C-8349-B163-3AC619E86432}" sibTransId="{6DE7AEAE-5536-6A49-BB64-9F381C611B31}"/>
    <dgm:cxn modelId="{E0BAB1F8-1387-8F42-932A-AD3AC4D768E4}" type="presOf" srcId="{77AA7694-5119-4F44-9E6E-F5628429C553}" destId="{351FAB9F-50C5-E14F-88E5-D0160886BCFD}" srcOrd="0" destOrd="1" presId="urn:microsoft.com/office/officeart/2005/8/layout/chevron2"/>
    <dgm:cxn modelId="{325BC662-5663-0444-8B97-CF3CC66CDC2B}" type="presParOf" srcId="{91CE9386-E329-EA44-952D-6E11399D8A8F}" destId="{34FF7CF3-4EC6-C742-AB14-C0C7E190EEF4}" srcOrd="0" destOrd="0" presId="urn:microsoft.com/office/officeart/2005/8/layout/chevron2"/>
    <dgm:cxn modelId="{A86013F4-5B5F-1A44-A4E7-90768F366533}" type="presParOf" srcId="{34FF7CF3-4EC6-C742-AB14-C0C7E190EEF4}" destId="{EE17D5E7-B5C7-3D4A-821C-1009FC93B535}" srcOrd="0" destOrd="0" presId="urn:microsoft.com/office/officeart/2005/8/layout/chevron2"/>
    <dgm:cxn modelId="{526B6204-E596-0A49-A741-A80698682876}" type="presParOf" srcId="{34FF7CF3-4EC6-C742-AB14-C0C7E190EEF4}" destId="{351FAB9F-50C5-E14F-88E5-D0160886BCFD}" srcOrd="1" destOrd="0" presId="urn:microsoft.com/office/officeart/2005/8/layout/chevron2"/>
    <dgm:cxn modelId="{A80D95B1-F1C9-3141-8813-A6A802703851}" type="presParOf" srcId="{91CE9386-E329-EA44-952D-6E11399D8A8F}" destId="{7DFE0492-604A-084F-AB96-2C5CA69ADFAF}" srcOrd="1" destOrd="0" presId="urn:microsoft.com/office/officeart/2005/8/layout/chevron2"/>
    <dgm:cxn modelId="{C30A0B06-9E99-4E48-BC53-0702BDAB6E42}" type="presParOf" srcId="{91CE9386-E329-EA44-952D-6E11399D8A8F}" destId="{B3AC09EE-E732-F54E-9047-C11349838E88}" srcOrd="2" destOrd="0" presId="urn:microsoft.com/office/officeart/2005/8/layout/chevron2"/>
    <dgm:cxn modelId="{79B543A6-D556-5A40-9497-50E7AF295883}" type="presParOf" srcId="{B3AC09EE-E732-F54E-9047-C11349838E88}" destId="{F2622731-ACE4-6347-B3F0-CA696D81D977}" srcOrd="0" destOrd="0" presId="urn:microsoft.com/office/officeart/2005/8/layout/chevron2"/>
    <dgm:cxn modelId="{D3D4131D-11C2-EC4F-96DD-03A7CB4ACF64}" type="presParOf" srcId="{B3AC09EE-E732-F54E-9047-C11349838E88}" destId="{9ED835DF-9E40-9648-B35E-F1A7EBF1217B}" srcOrd="1" destOrd="0" presId="urn:microsoft.com/office/officeart/2005/8/layout/chevron2"/>
    <dgm:cxn modelId="{D8B0D058-1368-5D4D-838E-811551040173}" type="presParOf" srcId="{91CE9386-E329-EA44-952D-6E11399D8A8F}" destId="{61DA6AFC-84E8-6B43-A584-196569465E08}" srcOrd="3" destOrd="0" presId="urn:microsoft.com/office/officeart/2005/8/layout/chevron2"/>
    <dgm:cxn modelId="{08F1C147-68F4-8D49-B697-D2D37E13E70A}" type="presParOf" srcId="{91CE9386-E329-EA44-952D-6E11399D8A8F}" destId="{C0798EA5-2228-0846-9164-5EF64A6613AF}" srcOrd="4" destOrd="0" presId="urn:microsoft.com/office/officeart/2005/8/layout/chevron2"/>
    <dgm:cxn modelId="{63861379-209E-6446-8854-E329E1C1D51D}" type="presParOf" srcId="{C0798EA5-2228-0846-9164-5EF64A6613AF}" destId="{409520D6-ED27-9C42-B714-DFBEA3DF5881}" srcOrd="0" destOrd="0" presId="urn:microsoft.com/office/officeart/2005/8/layout/chevron2"/>
    <dgm:cxn modelId="{955684F2-EE0C-444A-A497-70EF90680A4B}" type="presParOf" srcId="{C0798EA5-2228-0846-9164-5EF64A6613AF}" destId="{6F9488AF-1858-C04D-9C10-F94E7ADC76A0}" srcOrd="1" destOrd="0" presId="urn:microsoft.com/office/officeart/2005/8/layout/chevron2"/>
    <dgm:cxn modelId="{F4A1B513-47FD-8B45-91E0-7A6DDE0BADCC}" type="presParOf" srcId="{91CE9386-E329-EA44-952D-6E11399D8A8F}" destId="{FA069620-0785-6C43-9091-BE2DD819C1FB}" srcOrd="5" destOrd="0" presId="urn:microsoft.com/office/officeart/2005/8/layout/chevron2"/>
    <dgm:cxn modelId="{69622E62-6B57-EC40-BF87-24073F6682E3}" type="presParOf" srcId="{91CE9386-E329-EA44-952D-6E11399D8A8F}" destId="{7FD5CBAB-1F49-2443-8CDB-7927A5A9C218}" srcOrd="6" destOrd="0" presId="urn:microsoft.com/office/officeart/2005/8/layout/chevron2"/>
    <dgm:cxn modelId="{CB0AE530-AC43-C945-8AF5-6EC00DBAECCD}" type="presParOf" srcId="{7FD5CBAB-1F49-2443-8CDB-7927A5A9C218}" destId="{988344A5-7D8E-364D-AAB1-789638060600}" srcOrd="0" destOrd="0" presId="urn:microsoft.com/office/officeart/2005/8/layout/chevron2"/>
    <dgm:cxn modelId="{2EA80EEE-6DF6-8542-BDA5-4A25FA2F218B}" type="presParOf" srcId="{7FD5CBAB-1F49-2443-8CDB-7927A5A9C218}" destId="{25A4A48C-D88F-3A4D-A901-914DB2D2EC6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222D70-56B4-1C4F-A625-261CBD0936AA}" type="doc">
      <dgm:prSet loTypeId="urn:microsoft.com/office/officeart/2005/8/layout/chevron2" loCatId="" qsTypeId="urn:microsoft.com/office/officeart/2005/8/quickstyle/3d1" qsCatId="3D" csTypeId="urn:microsoft.com/office/officeart/2005/8/colors/accent1_2" csCatId="accent1" phldr="1"/>
      <dgm:spPr/>
      <dgm:t>
        <a:bodyPr/>
        <a:lstStyle/>
        <a:p>
          <a:endParaRPr lang="en-GB"/>
        </a:p>
      </dgm:t>
    </dgm:pt>
    <dgm:pt modelId="{BF1C74E1-E0A6-4D43-A84E-723AC9B3C33F}">
      <dgm:prSet phldrT="[Text]"/>
      <dgm:spPr/>
      <dgm:t>
        <a:bodyPr/>
        <a:lstStyle/>
        <a:p>
          <a:r>
            <a:rPr lang="en-GB" dirty="0"/>
            <a:t>(0) Workspace</a:t>
          </a:r>
        </a:p>
      </dgm:t>
    </dgm:pt>
    <dgm:pt modelId="{692D8686-22C9-ED43-9CA9-F7D0A810519C}" type="parTrans" cxnId="{F3C43B1B-5014-C541-89BB-95BB95D5829E}">
      <dgm:prSet/>
      <dgm:spPr/>
      <dgm:t>
        <a:bodyPr/>
        <a:lstStyle/>
        <a:p>
          <a:endParaRPr lang="en-GB"/>
        </a:p>
      </dgm:t>
    </dgm:pt>
    <dgm:pt modelId="{52C520AE-FFD2-284C-9996-BBE23EEB7A98}" type="sibTrans" cxnId="{F3C43B1B-5014-C541-89BB-95BB95D5829E}">
      <dgm:prSet/>
      <dgm:spPr/>
      <dgm:t>
        <a:bodyPr/>
        <a:lstStyle/>
        <a:p>
          <a:endParaRPr lang="en-GB"/>
        </a:p>
      </dgm:t>
    </dgm:pt>
    <dgm:pt modelId="{B4B6E89E-6B0F-9F40-8058-D6C64E69B89D}">
      <dgm:prSet phldrT="[Text]"/>
      <dgm:spPr/>
      <dgm:t>
        <a:bodyPr/>
        <a:lstStyle/>
        <a:p>
          <a:r>
            <a:rPr lang="en-GB" dirty="0"/>
            <a:t>Creating R environment</a:t>
          </a:r>
        </a:p>
      </dgm:t>
    </dgm:pt>
    <dgm:pt modelId="{110BA59C-BC37-F04A-8141-E41DD7DCFB40}" type="parTrans" cxnId="{7EC884BE-5B1E-D74D-ADCB-149A6D417BFC}">
      <dgm:prSet/>
      <dgm:spPr/>
      <dgm:t>
        <a:bodyPr/>
        <a:lstStyle/>
        <a:p>
          <a:endParaRPr lang="en-GB"/>
        </a:p>
      </dgm:t>
    </dgm:pt>
    <dgm:pt modelId="{94882A68-90F1-3045-BBB2-DD2CF9565908}" type="sibTrans" cxnId="{7EC884BE-5B1E-D74D-ADCB-149A6D417BFC}">
      <dgm:prSet/>
      <dgm:spPr/>
      <dgm:t>
        <a:bodyPr/>
        <a:lstStyle/>
        <a:p>
          <a:endParaRPr lang="en-GB"/>
        </a:p>
      </dgm:t>
    </dgm:pt>
    <dgm:pt modelId="{05E9942C-AD02-8544-B1FB-4C03FB0AE4BE}">
      <dgm:prSet phldrT="[Text]"/>
      <dgm:spPr/>
      <dgm:t>
        <a:bodyPr/>
        <a:lstStyle/>
        <a:p>
          <a:r>
            <a:rPr lang="en-GB" dirty="0"/>
            <a:t>Differential Gene Expression</a:t>
          </a:r>
        </a:p>
      </dgm:t>
    </dgm:pt>
    <dgm:pt modelId="{9152FC15-9556-3A47-A7A4-23BB8FCF8998}" type="parTrans" cxnId="{F3217AA0-068D-8749-8BBC-63A43ECEBE10}">
      <dgm:prSet/>
      <dgm:spPr/>
      <dgm:t>
        <a:bodyPr/>
        <a:lstStyle/>
        <a:p>
          <a:endParaRPr lang="en-GB"/>
        </a:p>
      </dgm:t>
    </dgm:pt>
    <dgm:pt modelId="{B28A11E2-E02A-8443-AB76-A95B574D592C}" type="sibTrans" cxnId="{F3217AA0-068D-8749-8BBC-63A43ECEBE10}">
      <dgm:prSet/>
      <dgm:spPr/>
      <dgm:t>
        <a:bodyPr/>
        <a:lstStyle/>
        <a:p>
          <a:endParaRPr lang="en-GB"/>
        </a:p>
      </dgm:t>
    </dgm:pt>
    <dgm:pt modelId="{204F4939-7C02-3A4D-946A-1E1833CBAB61}">
      <dgm:prSet phldrT="[Text]"/>
      <dgm:spPr/>
      <dgm:t>
        <a:bodyPr/>
        <a:lstStyle/>
        <a:p>
          <a:r>
            <a:rPr lang="en-GB" dirty="0"/>
            <a:t>determining batch effects</a:t>
          </a:r>
        </a:p>
      </dgm:t>
    </dgm:pt>
    <dgm:pt modelId="{FF2D61B4-D726-1548-89F2-5ABD2EA29458}" type="parTrans" cxnId="{CDAB5575-3818-A64E-8563-096A7E3FC306}">
      <dgm:prSet/>
      <dgm:spPr/>
      <dgm:t>
        <a:bodyPr/>
        <a:lstStyle/>
        <a:p>
          <a:endParaRPr lang="en-GB"/>
        </a:p>
      </dgm:t>
    </dgm:pt>
    <dgm:pt modelId="{660662F1-0116-2349-879B-24AEC944B5BB}" type="sibTrans" cxnId="{CDAB5575-3818-A64E-8563-096A7E3FC306}">
      <dgm:prSet/>
      <dgm:spPr/>
      <dgm:t>
        <a:bodyPr/>
        <a:lstStyle/>
        <a:p>
          <a:endParaRPr lang="en-GB"/>
        </a:p>
      </dgm:t>
    </dgm:pt>
    <dgm:pt modelId="{B87B5239-7C3E-A447-A764-8B66A9FD8CC4}">
      <dgm:prSet phldrT="[Text]"/>
      <dgm:spPr/>
      <dgm:t>
        <a:bodyPr/>
        <a:lstStyle/>
        <a:p>
          <a:r>
            <a:rPr lang="en-GB" dirty="0"/>
            <a:t>Model design</a:t>
          </a:r>
        </a:p>
      </dgm:t>
    </dgm:pt>
    <dgm:pt modelId="{58335952-D40B-2B4C-80BE-F5D9888A1D5C}" type="parTrans" cxnId="{CC3DEEB1-6BFC-A34F-AA3F-461F63BBAA88}">
      <dgm:prSet/>
      <dgm:spPr/>
      <dgm:t>
        <a:bodyPr/>
        <a:lstStyle/>
        <a:p>
          <a:endParaRPr lang="en-GB"/>
        </a:p>
      </dgm:t>
    </dgm:pt>
    <dgm:pt modelId="{B61DBB3A-5DF0-EB45-8949-67F2FC016D72}" type="sibTrans" cxnId="{CC3DEEB1-6BFC-A34F-AA3F-461F63BBAA88}">
      <dgm:prSet/>
      <dgm:spPr/>
      <dgm:t>
        <a:bodyPr/>
        <a:lstStyle/>
        <a:p>
          <a:endParaRPr lang="en-GB"/>
        </a:p>
      </dgm:t>
    </dgm:pt>
    <dgm:pt modelId="{E02D7915-9372-A84E-A910-969DB7CEAC24}">
      <dgm:prSet phldrT="[Text]"/>
      <dgm:spPr/>
      <dgm:t>
        <a:bodyPr/>
        <a:lstStyle/>
        <a:p>
          <a:r>
            <a:rPr lang="en-GB" dirty="0"/>
            <a:t>Gene Set </a:t>
          </a:r>
        </a:p>
        <a:p>
          <a:r>
            <a:rPr lang="en-GB" dirty="0"/>
            <a:t>Enrichment</a:t>
          </a:r>
        </a:p>
      </dgm:t>
    </dgm:pt>
    <dgm:pt modelId="{AF48EF6F-121E-E74F-AA70-6787A6EE6E93}" type="parTrans" cxnId="{BEB74FE9-A2DB-C546-B6AE-8A16550AF045}">
      <dgm:prSet/>
      <dgm:spPr/>
      <dgm:t>
        <a:bodyPr/>
        <a:lstStyle/>
        <a:p>
          <a:endParaRPr lang="en-GB"/>
        </a:p>
      </dgm:t>
    </dgm:pt>
    <dgm:pt modelId="{A70792EE-5D8C-C048-915F-4F96DA125AA7}" type="sibTrans" cxnId="{BEB74FE9-A2DB-C546-B6AE-8A16550AF045}">
      <dgm:prSet/>
      <dgm:spPr/>
      <dgm:t>
        <a:bodyPr/>
        <a:lstStyle/>
        <a:p>
          <a:endParaRPr lang="en-GB"/>
        </a:p>
      </dgm:t>
    </dgm:pt>
    <dgm:pt modelId="{B62595DE-9285-EF4D-83D0-11F84A882E0F}">
      <dgm:prSet phldrT="[Text]"/>
      <dgm:spPr/>
      <dgm:t>
        <a:bodyPr/>
        <a:lstStyle/>
        <a:p>
          <a:r>
            <a:rPr lang="en-GB" dirty="0"/>
            <a:t>Gene Ontology </a:t>
          </a:r>
        </a:p>
      </dgm:t>
    </dgm:pt>
    <dgm:pt modelId="{0D65C23C-525D-CF4D-9EFE-2F698740C9D6}" type="parTrans" cxnId="{47190C2D-693B-8F43-B7D7-44659F8A871A}">
      <dgm:prSet/>
      <dgm:spPr/>
      <dgm:t>
        <a:bodyPr/>
        <a:lstStyle/>
        <a:p>
          <a:endParaRPr lang="en-GB"/>
        </a:p>
      </dgm:t>
    </dgm:pt>
    <dgm:pt modelId="{569DE9D0-896A-134C-A38E-0B9D56500ECE}" type="sibTrans" cxnId="{47190C2D-693B-8F43-B7D7-44659F8A871A}">
      <dgm:prSet/>
      <dgm:spPr/>
      <dgm:t>
        <a:bodyPr/>
        <a:lstStyle/>
        <a:p>
          <a:endParaRPr lang="en-GB"/>
        </a:p>
      </dgm:t>
    </dgm:pt>
    <dgm:pt modelId="{FE09912B-65B1-0C48-8D8C-37A5ED2948F9}">
      <dgm:prSet phldrT="[Text]"/>
      <dgm:spPr/>
      <dgm:t>
        <a:bodyPr/>
        <a:lstStyle/>
        <a:p>
          <a:r>
            <a:rPr lang="en-GB" dirty="0"/>
            <a:t>Pathways</a:t>
          </a:r>
        </a:p>
      </dgm:t>
    </dgm:pt>
    <dgm:pt modelId="{81073391-0507-9548-AF86-E0E275E8C64F}" type="parTrans" cxnId="{F39CC618-5749-AA42-A795-4792F8436F9C}">
      <dgm:prSet/>
      <dgm:spPr/>
      <dgm:t>
        <a:bodyPr/>
        <a:lstStyle/>
        <a:p>
          <a:endParaRPr lang="en-GB"/>
        </a:p>
      </dgm:t>
    </dgm:pt>
    <dgm:pt modelId="{54636743-F034-1240-9B83-CD36765819FF}" type="sibTrans" cxnId="{F39CC618-5749-AA42-A795-4792F8436F9C}">
      <dgm:prSet/>
      <dgm:spPr/>
      <dgm:t>
        <a:bodyPr/>
        <a:lstStyle/>
        <a:p>
          <a:endParaRPr lang="en-GB"/>
        </a:p>
      </dgm:t>
    </dgm:pt>
    <dgm:pt modelId="{8C84D546-A290-AD49-9614-8BBDFCBE6BB3}">
      <dgm:prSet/>
      <dgm:spPr/>
      <dgm:t>
        <a:bodyPr/>
        <a:lstStyle/>
        <a:p>
          <a:r>
            <a:rPr lang="en-GB" dirty="0"/>
            <a:t>Further</a:t>
          </a:r>
        </a:p>
      </dgm:t>
    </dgm:pt>
    <dgm:pt modelId="{8FCE4A0B-E5C0-CE45-82CD-FE330C62A7A2}" type="parTrans" cxnId="{2808485E-8867-1D46-8BA3-2655F5F92AD3}">
      <dgm:prSet/>
      <dgm:spPr/>
      <dgm:t>
        <a:bodyPr/>
        <a:lstStyle/>
        <a:p>
          <a:endParaRPr lang="en-GB"/>
        </a:p>
      </dgm:t>
    </dgm:pt>
    <dgm:pt modelId="{CC6583D6-437A-7A4B-A11E-53F61972FC2C}" type="sibTrans" cxnId="{2808485E-8867-1D46-8BA3-2655F5F92AD3}">
      <dgm:prSet/>
      <dgm:spPr/>
      <dgm:t>
        <a:bodyPr/>
        <a:lstStyle/>
        <a:p>
          <a:endParaRPr lang="en-GB"/>
        </a:p>
      </dgm:t>
    </dgm:pt>
    <dgm:pt modelId="{8D0229D2-E88E-4644-9040-D1E08DD704D7}">
      <dgm:prSet phldrT="[Text]"/>
      <dgm:spPr/>
      <dgm:t>
        <a:bodyPr/>
        <a:lstStyle/>
        <a:p>
          <a:r>
            <a:rPr lang="en-GB" dirty="0"/>
            <a:t>Installing &amp; loading packages</a:t>
          </a:r>
        </a:p>
      </dgm:t>
    </dgm:pt>
    <dgm:pt modelId="{1CF70CC9-1186-B449-A164-B6AD029F43A7}" type="parTrans" cxnId="{6AAB0E89-7E0F-E848-BDA6-16C813DCCA81}">
      <dgm:prSet/>
      <dgm:spPr/>
      <dgm:t>
        <a:bodyPr/>
        <a:lstStyle/>
        <a:p>
          <a:endParaRPr lang="en-GB"/>
        </a:p>
      </dgm:t>
    </dgm:pt>
    <dgm:pt modelId="{1BC4832F-1829-8F41-8A01-86572A3F42C9}" type="sibTrans" cxnId="{6AAB0E89-7E0F-E848-BDA6-16C813DCCA81}">
      <dgm:prSet/>
      <dgm:spPr/>
      <dgm:t>
        <a:bodyPr/>
        <a:lstStyle/>
        <a:p>
          <a:endParaRPr lang="en-GB"/>
        </a:p>
      </dgm:t>
    </dgm:pt>
    <dgm:pt modelId="{EA223E6C-8A18-D947-8778-37BF0D5035F3}">
      <dgm:prSet phldrT="[Text]"/>
      <dgm:spPr/>
      <dgm:t>
        <a:bodyPr/>
        <a:lstStyle/>
        <a:p>
          <a:r>
            <a:rPr lang="en-GB" dirty="0"/>
            <a:t>Reading data appropriately</a:t>
          </a:r>
        </a:p>
      </dgm:t>
    </dgm:pt>
    <dgm:pt modelId="{5054A377-AD39-E24E-90F8-0F89E7113791}" type="parTrans" cxnId="{CC352BD5-0975-2B40-98F7-352069D44DEA}">
      <dgm:prSet/>
      <dgm:spPr/>
      <dgm:t>
        <a:bodyPr/>
        <a:lstStyle/>
        <a:p>
          <a:endParaRPr lang="en-GB"/>
        </a:p>
      </dgm:t>
    </dgm:pt>
    <dgm:pt modelId="{6E5111EC-7AD2-A643-B4DF-4C0E48A4391D}" type="sibTrans" cxnId="{CC352BD5-0975-2B40-98F7-352069D44DEA}">
      <dgm:prSet/>
      <dgm:spPr/>
      <dgm:t>
        <a:bodyPr/>
        <a:lstStyle/>
        <a:p>
          <a:endParaRPr lang="en-GB"/>
        </a:p>
      </dgm:t>
    </dgm:pt>
    <dgm:pt modelId="{78704A60-55E7-C24A-87C9-91386114DC98}">
      <dgm:prSet phldrT="[Text]"/>
      <dgm:spPr/>
      <dgm:t>
        <a:bodyPr/>
        <a:lstStyle/>
        <a:p>
          <a:r>
            <a:rPr lang="en-GB" dirty="0"/>
            <a:t>Creating/loading genome references</a:t>
          </a:r>
        </a:p>
      </dgm:t>
    </dgm:pt>
    <dgm:pt modelId="{1EA78117-154D-734D-8A22-E267A167012E}" type="parTrans" cxnId="{7C296806-0BB9-A44B-9F25-4888846FDDFE}">
      <dgm:prSet/>
      <dgm:spPr/>
      <dgm:t>
        <a:bodyPr/>
        <a:lstStyle/>
        <a:p>
          <a:endParaRPr lang="en-GB"/>
        </a:p>
      </dgm:t>
    </dgm:pt>
    <dgm:pt modelId="{924AAA18-5F09-2444-9106-3F9D9F69091E}" type="sibTrans" cxnId="{7C296806-0BB9-A44B-9F25-4888846FDDFE}">
      <dgm:prSet/>
      <dgm:spPr/>
      <dgm:t>
        <a:bodyPr/>
        <a:lstStyle/>
        <a:p>
          <a:endParaRPr lang="en-GB"/>
        </a:p>
      </dgm:t>
    </dgm:pt>
    <dgm:pt modelId="{668185EB-5A48-B240-8ACD-3AEC59E4B920}">
      <dgm:prSet phldrT="[Text]"/>
      <dgm:spPr/>
      <dgm:t>
        <a:bodyPr/>
        <a:lstStyle/>
        <a:p>
          <a:r>
            <a:rPr lang="en-GB" dirty="0"/>
            <a:t>DGE analysis</a:t>
          </a:r>
        </a:p>
      </dgm:t>
    </dgm:pt>
    <dgm:pt modelId="{77945FEE-99D1-8042-9F1D-3EA206DDB0C1}" type="parTrans" cxnId="{E254A020-9202-5C41-8DB4-3C9DB558FED1}">
      <dgm:prSet/>
      <dgm:spPr/>
      <dgm:t>
        <a:bodyPr/>
        <a:lstStyle/>
        <a:p>
          <a:endParaRPr lang="en-GB"/>
        </a:p>
      </dgm:t>
    </dgm:pt>
    <dgm:pt modelId="{196BAB04-EA60-7547-A80C-1499D1EDF323}" type="sibTrans" cxnId="{E254A020-9202-5C41-8DB4-3C9DB558FED1}">
      <dgm:prSet/>
      <dgm:spPr/>
      <dgm:t>
        <a:bodyPr/>
        <a:lstStyle/>
        <a:p>
          <a:endParaRPr lang="en-GB"/>
        </a:p>
      </dgm:t>
    </dgm:pt>
    <dgm:pt modelId="{37A46CBE-B6EF-564B-8D20-FC9426C58400}">
      <dgm:prSet/>
      <dgm:spPr/>
      <dgm:t>
        <a:bodyPr/>
        <a:lstStyle/>
        <a:p>
          <a:r>
            <a:rPr lang="en-GB" dirty="0"/>
            <a:t>Network analysis</a:t>
          </a:r>
        </a:p>
      </dgm:t>
    </dgm:pt>
    <dgm:pt modelId="{8393DFCD-2C17-F642-B10D-5A3643AB265A}" type="parTrans" cxnId="{4DB8F543-BE00-444E-9023-43D43941A4F3}">
      <dgm:prSet/>
      <dgm:spPr/>
      <dgm:t>
        <a:bodyPr/>
        <a:lstStyle/>
        <a:p>
          <a:endParaRPr lang="en-GB"/>
        </a:p>
      </dgm:t>
    </dgm:pt>
    <dgm:pt modelId="{38E5F102-CA30-9E43-8A4B-51B6009ED9B9}" type="sibTrans" cxnId="{4DB8F543-BE00-444E-9023-43D43941A4F3}">
      <dgm:prSet/>
      <dgm:spPr/>
      <dgm:t>
        <a:bodyPr/>
        <a:lstStyle/>
        <a:p>
          <a:endParaRPr lang="en-GB"/>
        </a:p>
      </dgm:t>
    </dgm:pt>
    <dgm:pt modelId="{D3AADF9F-9C5A-9B48-91C2-98FD32A0A1ED}">
      <dgm:prSet/>
      <dgm:spPr/>
      <dgm:t>
        <a:bodyPr/>
        <a:lstStyle/>
        <a:p>
          <a:r>
            <a:rPr lang="en-GB" dirty="0"/>
            <a:t>Co-expression</a:t>
          </a:r>
        </a:p>
      </dgm:t>
    </dgm:pt>
    <dgm:pt modelId="{30FAE68E-CF01-1F40-98F2-8CA3A9555368}" type="parTrans" cxnId="{3BD1F2CF-CF56-2245-9EC5-D3E4515C1EAB}">
      <dgm:prSet/>
      <dgm:spPr/>
      <dgm:t>
        <a:bodyPr/>
        <a:lstStyle/>
        <a:p>
          <a:endParaRPr lang="en-GB"/>
        </a:p>
      </dgm:t>
    </dgm:pt>
    <dgm:pt modelId="{672DE0B1-CF46-1545-8AE4-68AAEB9425F7}" type="sibTrans" cxnId="{3BD1F2CF-CF56-2245-9EC5-D3E4515C1EAB}">
      <dgm:prSet/>
      <dgm:spPr/>
      <dgm:t>
        <a:bodyPr/>
        <a:lstStyle/>
        <a:p>
          <a:endParaRPr lang="en-GB"/>
        </a:p>
      </dgm:t>
    </dgm:pt>
    <dgm:pt modelId="{0B33E59B-D862-674F-A3EE-3C60D4E6A460}">
      <dgm:prSet/>
      <dgm:spPr/>
      <dgm:t>
        <a:bodyPr/>
        <a:lstStyle/>
        <a:p>
          <a:r>
            <a:rPr lang="en-GB" dirty="0"/>
            <a:t>Regulatory</a:t>
          </a:r>
        </a:p>
      </dgm:t>
    </dgm:pt>
    <dgm:pt modelId="{5218BDFC-B2AA-9D4A-B666-317A8BA92013}" type="parTrans" cxnId="{1C2667F5-40A1-BC47-99CB-C0BD0DF17238}">
      <dgm:prSet/>
      <dgm:spPr/>
      <dgm:t>
        <a:bodyPr/>
        <a:lstStyle/>
        <a:p>
          <a:endParaRPr lang="en-GB"/>
        </a:p>
      </dgm:t>
    </dgm:pt>
    <dgm:pt modelId="{E83BB441-098F-8F43-B89F-7F592EAA9FA0}" type="sibTrans" cxnId="{1C2667F5-40A1-BC47-99CB-C0BD0DF17238}">
      <dgm:prSet/>
      <dgm:spPr/>
      <dgm:t>
        <a:bodyPr/>
        <a:lstStyle/>
        <a:p>
          <a:endParaRPr lang="en-GB"/>
        </a:p>
      </dgm:t>
    </dgm:pt>
    <dgm:pt modelId="{25886C0B-D124-D140-93B7-7D19DB326EA2}">
      <dgm:prSet/>
      <dgm:spPr/>
      <dgm:t>
        <a:bodyPr/>
        <a:lstStyle/>
        <a:p>
          <a:r>
            <a:rPr lang="en-GB" dirty="0"/>
            <a:t>Metabolic </a:t>
          </a:r>
          <a:r>
            <a:rPr lang="en-GB" dirty="0" err="1"/>
            <a:t>modeling</a:t>
          </a:r>
          <a:endParaRPr lang="en-GB" dirty="0"/>
        </a:p>
      </dgm:t>
    </dgm:pt>
    <dgm:pt modelId="{2E626B46-71EA-3E4F-963C-B3EB7674FE6A}" type="parTrans" cxnId="{D7058D00-A315-004D-AE8F-155A5726D115}">
      <dgm:prSet/>
      <dgm:spPr/>
      <dgm:t>
        <a:bodyPr/>
        <a:lstStyle/>
        <a:p>
          <a:endParaRPr lang="en-GB"/>
        </a:p>
      </dgm:t>
    </dgm:pt>
    <dgm:pt modelId="{4EB5B9BE-D261-5948-B0F8-74C8CDA3C835}" type="sibTrans" cxnId="{D7058D00-A315-004D-AE8F-155A5726D115}">
      <dgm:prSet/>
      <dgm:spPr/>
      <dgm:t>
        <a:bodyPr/>
        <a:lstStyle/>
        <a:p>
          <a:endParaRPr lang="en-GB"/>
        </a:p>
      </dgm:t>
    </dgm:pt>
    <dgm:pt modelId="{02A29D23-9A76-964F-A221-1BBF9852135E}" type="pres">
      <dgm:prSet presAssocID="{F7222D70-56B4-1C4F-A625-261CBD0936AA}" presName="linearFlow" presStyleCnt="0">
        <dgm:presLayoutVars>
          <dgm:dir/>
          <dgm:animLvl val="lvl"/>
          <dgm:resizeHandles val="exact"/>
        </dgm:presLayoutVars>
      </dgm:prSet>
      <dgm:spPr/>
    </dgm:pt>
    <dgm:pt modelId="{A027AC2D-CB1E-8949-BBDA-092F2BF67319}" type="pres">
      <dgm:prSet presAssocID="{BF1C74E1-E0A6-4D43-A84E-723AC9B3C33F}" presName="composite" presStyleCnt="0"/>
      <dgm:spPr/>
    </dgm:pt>
    <dgm:pt modelId="{E7AF7B7F-09DC-4442-92F2-196FBB62CCA9}" type="pres">
      <dgm:prSet presAssocID="{BF1C74E1-E0A6-4D43-A84E-723AC9B3C33F}" presName="parentText" presStyleLbl="alignNode1" presStyleIdx="0" presStyleCnt="4">
        <dgm:presLayoutVars>
          <dgm:chMax val="1"/>
          <dgm:bulletEnabled val="1"/>
        </dgm:presLayoutVars>
      </dgm:prSet>
      <dgm:spPr/>
    </dgm:pt>
    <dgm:pt modelId="{08AC3833-87EA-BE4B-A3BB-E718512E6126}" type="pres">
      <dgm:prSet presAssocID="{BF1C74E1-E0A6-4D43-A84E-723AC9B3C33F}" presName="descendantText" presStyleLbl="alignAcc1" presStyleIdx="0" presStyleCnt="4">
        <dgm:presLayoutVars>
          <dgm:bulletEnabled val="1"/>
        </dgm:presLayoutVars>
      </dgm:prSet>
      <dgm:spPr/>
    </dgm:pt>
    <dgm:pt modelId="{923E1ED0-79E0-7948-9D2C-469978DA34A3}" type="pres">
      <dgm:prSet presAssocID="{52C520AE-FFD2-284C-9996-BBE23EEB7A98}" presName="sp" presStyleCnt="0"/>
      <dgm:spPr/>
    </dgm:pt>
    <dgm:pt modelId="{CFC7DCB3-D357-5640-9D73-BF402FD7EF8B}" type="pres">
      <dgm:prSet presAssocID="{05E9942C-AD02-8544-B1FB-4C03FB0AE4BE}" presName="composite" presStyleCnt="0"/>
      <dgm:spPr/>
    </dgm:pt>
    <dgm:pt modelId="{589BE174-D4D2-194C-A831-D401B6675AA6}" type="pres">
      <dgm:prSet presAssocID="{05E9942C-AD02-8544-B1FB-4C03FB0AE4BE}" presName="parentText" presStyleLbl="alignNode1" presStyleIdx="1" presStyleCnt="4">
        <dgm:presLayoutVars>
          <dgm:chMax val="1"/>
          <dgm:bulletEnabled val="1"/>
        </dgm:presLayoutVars>
      </dgm:prSet>
      <dgm:spPr/>
    </dgm:pt>
    <dgm:pt modelId="{7EE847F6-E402-494E-9E6F-080FAE08CA3D}" type="pres">
      <dgm:prSet presAssocID="{05E9942C-AD02-8544-B1FB-4C03FB0AE4BE}" presName="descendantText" presStyleLbl="alignAcc1" presStyleIdx="1" presStyleCnt="4">
        <dgm:presLayoutVars>
          <dgm:bulletEnabled val="1"/>
        </dgm:presLayoutVars>
      </dgm:prSet>
      <dgm:spPr/>
    </dgm:pt>
    <dgm:pt modelId="{D545E94A-F9CD-2648-A548-46CA58C92B6B}" type="pres">
      <dgm:prSet presAssocID="{B28A11E2-E02A-8443-AB76-A95B574D592C}" presName="sp" presStyleCnt="0"/>
      <dgm:spPr/>
    </dgm:pt>
    <dgm:pt modelId="{0521C874-ED74-674A-85B2-500733F1A9BC}" type="pres">
      <dgm:prSet presAssocID="{E02D7915-9372-A84E-A910-969DB7CEAC24}" presName="composite" presStyleCnt="0"/>
      <dgm:spPr/>
    </dgm:pt>
    <dgm:pt modelId="{9F92F0BD-B56E-184F-84F9-F9AD32675488}" type="pres">
      <dgm:prSet presAssocID="{E02D7915-9372-A84E-A910-969DB7CEAC24}" presName="parentText" presStyleLbl="alignNode1" presStyleIdx="2" presStyleCnt="4">
        <dgm:presLayoutVars>
          <dgm:chMax val="1"/>
          <dgm:bulletEnabled val="1"/>
        </dgm:presLayoutVars>
      </dgm:prSet>
      <dgm:spPr/>
    </dgm:pt>
    <dgm:pt modelId="{5ED395C9-E5C4-BC49-9D4D-D9D081A66FCE}" type="pres">
      <dgm:prSet presAssocID="{E02D7915-9372-A84E-A910-969DB7CEAC24}" presName="descendantText" presStyleLbl="alignAcc1" presStyleIdx="2" presStyleCnt="4">
        <dgm:presLayoutVars>
          <dgm:bulletEnabled val="1"/>
        </dgm:presLayoutVars>
      </dgm:prSet>
      <dgm:spPr/>
    </dgm:pt>
    <dgm:pt modelId="{48316F0B-A6A1-3246-B5D0-6F1E27AC5E91}" type="pres">
      <dgm:prSet presAssocID="{A70792EE-5D8C-C048-915F-4F96DA125AA7}" presName="sp" presStyleCnt="0"/>
      <dgm:spPr/>
    </dgm:pt>
    <dgm:pt modelId="{64238284-8745-4F42-84A7-6EB27B862921}" type="pres">
      <dgm:prSet presAssocID="{8C84D546-A290-AD49-9614-8BBDFCBE6BB3}" presName="composite" presStyleCnt="0"/>
      <dgm:spPr/>
    </dgm:pt>
    <dgm:pt modelId="{D7E32353-4654-0647-BF19-1A936CDB4A1A}" type="pres">
      <dgm:prSet presAssocID="{8C84D546-A290-AD49-9614-8BBDFCBE6BB3}" presName="parentText" presStyleLbl="alignNode1" presStyleIdx="3" presStyleCnt="4">
        <dgm:presLayoutVars>
          <dgm:chMax val="1"/>
          <dgm:bulletEnabled val="1"/>
        </dgm:presLayoutVars>
      </dgm:prSet>
      <dgm:spPr/>
    </dgm:pt>
    <dgm:pt modelId="{A67A58B6-7C68-A24A-8416-A19ACA8F8AF4}" type="pres">
      <dgm:prSet presAssocID="{8C84D546-A290-AD49-9614-8BBDFCBE6BB3}" presName="descendantText" presStyleLbl="alignAcc1" presStyleIdx="3" presStyleCnt="4">
        <dgm:presLayoutVars>
          <dgm:bulletEnabled val="1"/>
        </dgm:presLayoutVars>
      </dgm:prSet>
      <dgm:spPr/>
    </dgm:pt>
  </dgm:ptLst>
  <dgm:cxnLst>
    <dgm:cxn modelId="{D7058D00-A315-004D-AE8F-155A5726D115}" srcId="{8C84D546-A290-AD49-9614-8BBDFCBE6BB3}" destId="{25886C0B-D124-D140-93B7-7D19DB326EA2}" srcOrd="1" destOrd="0" parTransId="{2E626B46-71EA-3E4F-963C-B3EB7674FE6A}" sibTransId="{4EB5B9BE-D261-5948-B0F8-74C8CDA3C835}"/>
    <dgm:cxn modelId="{7C296806-0BB9-A44B-9F25-4888846FDDFE}" srcId="{BF1C74E1-E0A6-4D43-A84E-723AC9B3C33F}" destId="{78704A60-55E7-C24A-87C9-91386114DC98}" srcOrd="2" destOrd="0" parTransId="{1EA78117-154D-734D-8A22-E267A167012E}" sibTransId="{924AAA18-5F09-2444-9106-3F9D9F69091E}"/>
    <dgm:cxn modelId="{C567E111-2EA3-CB45-B60A-7BAC4124595D}" type="presOf" srcId="{0B33E59B-D862-674F-A3EE-3C60D4E6A460}" destId="{A67A58B6-7C68-A24A-8416-A19ACA8F8AF4}" srcOrd="0" destOrd="2" presId="urn:microsoft.com/office/officeart/2005/8/layout/chevron2"/>
    <dgm:cxn modelId="{5A55ED14-2EE7-EE44-8E40-BEF3D7A6F7B9}" type="presOf" srcId="{8C84D546-A290-AD49-9614-8BBDFCBE6BB3}" destId="{D7E32353-4654-0647-BF19-1A936CDB4A1A}" srcOrd="0" destOrd="0" presId="urn:microsoft.com/office/officeart/2005/8/layout/chevron2"/>
    <dgm:cxn modelId="{F39CC618-5749-AA42-A795-4792F8436F9C}" srcId="{E02D7915-9372-A84E-A910-969DB7CEAC24}" destId="{FE09912B-65B1-0C48-8D8C-37A5ED2948F9}" srcOrd="1" destOrd="0" parTransId="{81073391-0507-9548-AF86-E0E275E8C64F}" sibTransId="{54636743-F034-1240-9B83-CD36765819FF}"/>
    <dgm:cxn modelId="{F3C43B1B-5014-C541-89BB-95BB95D5829E}" srcId="{F7222D70-56B4-1C4F-A625-261CBD0936AA}" destId="{BF1C74E1-E0A6-4D43-A84E-723AC9B3C33F}" srcOrd="0" destOrd="0" parTransId="{692D8686-22C9-ED43-9CA9-F7D0A810519C}" sibTransId="{52C520AE-FFD2-284C-9996-BBE23EEB7A98}"/>
    <dgm:cxn modelId="{E254A020-9202-5C41-8DB4-3C9DB558FED1}" srcId="{05E9942C-AD02-8544-B1FB-4C03FB0AE4BE}" destId="{668185EB-5A48-B240-8ACD-3AEC59E4B920}" srcOrd="2" destOrd="0" parTransId="{77945FEE-99D1-8042-9F1D-3EA206DDB0C1}" sibTransId="{196BAB04-EA60-7547-A80C-1499D1EDF323}"/>
    <dgm:cxn modelId="{13543C22-946C-6D46-A253-026B1FF61F59}" type="presOf" srcId="{F7222D70-56B4-1C4F-A625-261CBD0936AA}" destId="{02A29D23-9A76-964F-A221-1BBF9852135E}" srcOrd="0" destOrd="0" presId="urn:microsoft.com/office/officeart/2005/8/layout/chevron2"/>
    <dgm:cxn modelId="{47190C2D-693B-8F43-B7D7-44659F8A871A}" srcId="{E02D7915-9372-A84E-A910-969DB7CEAC24}" destId="{B62595DE-9285-EF4D-83D0-11F84A882E0F}" srcOrd="0" destOrd="0" parTransId="{0D65C23C-525D-CF4D-9EFE-2F698740C9D6}" sibTransId="{569DE9D0-896A-134C-A38E-0B9D56500ECE}"/>
    <dgm:cxn modelId="{2F5C7E31-2764-DC43-9CCB-5E4321D01CE5}" type="presOf" srcId="{E02D7915-9372-A84E-A910-969DB7CEAC24}" destId="{9F92F0BD-B56E-184F-84F9-F9AD32675488}" srcOrd="0" destOrd="0" presId="urn:microsoft.com/office/officeart/2005/8/layout/chevron2"/>
    <dgm:cxn modelId="{E2C48A43-B94A-9244-BF3D-C6DE9CAB790F}" type="presOf" srcId="{FE09912B-65B1-0C48-8D8C-37A5ED2948F9}" destId="{5ED395C9-E5C4-BC49-9D4D-D9D081A66FCE}" srcOrd="0" destOrd="1" presId="urn:microsoft.com/office/officeart/2005/8/layout/chevron2"/>
    <dgm:cxn modelId="{4DB8F543-BE00-444E-9023-43D43941A4F3}" srcId="{8C84D546-A290-AD49-9614-8BBDFCBE6BB3}" destId="{37A46CBE-B6EF-564B-8D20-FC9426C58400}" srcOrd="0" destOrd="0" parTransId="{8393DFCD-2C17-F642-B10D-5A3643AB265A}" sibTransId="{38E5F102-CA30-9E43-8A4B-51B6009ED9B9}"/>
    <dgm:cxn modelId="{4D5C2A47-F7BE-3142-9C67-38CD09C0143C}" type="presOf" srcId="{668185EB-5A48-B240-8ACD-3AEC59E4B920}" destId="{7EE847F6-E402-494E-9E6F-080FAE08CA3D}" srcOrd="0" destOrd="2" presId="urn:microsoft.com/office/officeart/2005/8/layout/chevron2"/>
    <dgm:cxn modelId="{1F697B5C-2478-F545-90C1-3A4C8345F7F0}" type="presOf" srcId="{25886C0B-D124-D140-93B7-7D19DB326EA2}" destId="{A67A58B6-7C68-A24A-8416-A19ACA8F8AF4}" srcOrd="0" destOrd="3" presId="urn:microsoft.com/office/officeart/2005/8/layout/chevron2"/>
    <dgm:cxn modelId="{2808485E-8867-1D46-8BA3-2655F5F92AD3}" srcId="{F7222D70-56B4-1C4F-A625-261CBD0936AA}" destId="{8C84D546-A290-AD49-9614-8BBDFCBE6BB3}" srcOrd="3" destOrd="0" parTransId="{8FCE4A0B-E5C0-CE45-82CD-FE330C62A7A2}" sibTransId="{CC6583D6-437A-7A4B-A11E-53F61972FC2C}"/>
    <dgm:cxn modelId="{1F717962-248B-C744-8CB8-36632E82C06B}" type="presOf" srcId="{EA223E6C-8A18-D947-8778-37BF0D5035F3}" destId="{08AC3833-87EA-BE4B-A3BB-E718512E6126}" srcOrd="0" destOrd="3" presId="urn:microsoft.com/office/officeart/2005/8/layout/chevron2"/>
    <dgm:cxn modelId="{FA27D666-50CC-7140-9F0C-F82AF4CCDEF7}" type="presOf" srcId="{B62595DE-9285-EF4D-83D0-11F84A882E0F}" destId="{5ED395C9-E5C4-BC49-9D4D-D9D081A66FCE}" srcOrd="0" destOrd="0" presId="urn:microsoft.com/office/officeart/2005/8/layout/chevron2"/>
    <dgm:cxn modelId="{E8CB206A-D5FE-8748-BDAF-338E572A9DEE}" type="presOf" srcId="{D3AADF9F-9C5A-9B48-91C2-98FD32A0A1ED}" destId="{A67A58B6-7C68-A24A-8416-A19ACA8F8AF4}" srcOrd="0" destOrd="1" presId="urn:microsoft.com/office/officeart/2005/8/layout/chevron2"/>
    <dgm:cxn modelId="{42347A72-6399-1E4D-9545-2D9276293D64}" type="presOf" srcId="{B4B6E89E-6B0F-9F40-8058-D6C64E69B89D}" destId="{08AC3833-87EA-BE4B-A3BB-E718512E6126}" srcOrd="0" destOrd="0" presId="urn:microsoft.com/office/officeart/2005/8/layout/chevron2"/>
    <dgm:cxn modelId="{CDAB5575-3818-A64E-8563-096A7E3FC306}" srcId="{05E9942C-AD02-8544-B1FB-4C03FB0AE4BE}" destId="{204F4939-7C02-3A4D-946A-1E1833CBAB61}" srcOrd="0" destOrd="0" parTransId="{FF2D61B4-D726-1548-89F2-5ABD2EA29458}" sibTransId="{660662F1-0116-2349-879B-24AEC944B5BB}"/>
    <dgm:cxn modelId="{AB755A80-B346-7D4F-BC7A-2C4C64029DA1}" type="presOf" srcId="{BF1C74E1-E0A6-4D43-A84E-723AC9B3C33F}" destId="{E7AF7B7F-09DC-4442-92F2-196FBB62CCA9}" srcOrd="0" destOrd="0" presId="urn:microsoft.com/office/officeart/2005/8/layout/chevron2"/>
    <dgm:cxn modelId="{6AAB0E89-7E0F-E848-BDA6-16C813DCCA81}" srcId="{BF1C74E1-E0A6-4D43-A84E-723AC9B3C33F}" destId="{8D0229D2-E88E-4644-9040-D1E08DD704D7}" srcOrd="1" destOrd="0" parTransId="{1CF70CC9-1186-B449-A164-B6AD029F43A7}" sibTransId="{1BC4832F-1829-8F41-8A01-86572A3F42C9}"/>
    <dgm:cxn modelId="{F3217AA0-068D-8749-8BBC-63A43ECEBE10}" srcId="{F7222D70-56B4-1C4F-A625-261CBD0936AA}" destId="{05E9942C-AD02-8544-B1FB-4C03FB0AE4BE}" srcOrd="1" destOrd="0" parTransId="{9152FC15-9556-3A47-A7A4-23BB8FCF8998}" sibTransId="{B28A11E2-E02A-8443-AB76-A95B574D592C}"/>
    <dgm:cxn modelId="{F353EAA0-317E-424C-A338-3C29F7C3AFF1}" type="presOf" srcId="{204F4939-7C02-3A4D-946A-1E1833CBAB61}" destId="{7EE847F6-E402-494E-9E6F-080FAE08CA3D}" srcOrd="0" destOrd="0" presId="urn:microsoft.com/office/officeart/2005/8/layout/chevron2"/>
    <dgm:cxn modelId="{CC3DEEB1-6BFC-A34F-AA3F-461F63BBAA88}" srcId="{05E9942C-AD02-8544-B1FB-4C03FB0AE4BE}" destId="{B87B5239-7C3E-A447-A764-8B66A9FD8CC4}" srcOrd="1" destOrd="0" parTransId="{58335952-D40B-2B4C-80BE-F5D9888A1D5C}" sibTransId="{B61DBB3A-5DF0-EB45-8949-67F2FC016D72}"/>
    <dgm:cxn modelId="{393B1EBA-64A4-304D-B4C0-2D34723E2D0C}" type="presOf" srcId="{B87B5239-7C3E-A447-A764-8B66A9FD8CC4}" destId="{7EE847F6-E402-494E-9E6F-080FAE08CA3D}" srcOrd="0" destOrd="1" presId="urn:microsoft.com/office/officeart/2005/8/layout/chevron2"/>
    <dgm:cxn modelId="{7EC884BE-5B1E-D74D-ADCB-149A6D417BFC}" srcId="{BF1C74E1-E0A6-4D43-A84E-723AC9B3C33F}" destId="{B4B6E89E-6B0F-9F40-8058-D6C64E69B89D}" srcOrd="0" destOrd="0" parTransId="{110BA59C-BC37-F04A-8141-E41DD7DCFB40}" sibTransId="{94882A68-90F1-3045-BBB2-DD2CF9565908}"/>
    <dgm:cxn modelId="{EF452DCE-5393-9848-A850-63E68DBC77C5}" type="presOf" srcId="{05E9942C-AD02-8544-B1FB-4C03FB0AE4BE}" destId="{589BE174-D4D2-194C-A831-D401B6675AA6}" srcOrd="0" destOrd="0" presId="urn:microsoft.com/office/officeart/2005/8/layout/chevron2"/>
    <dgm:cxn modelId="{2A72D9CE-8F5A-6C4C-A0F7-461813231198}" type="presOf" srcId="{37A46CBE-B6EF-564B-8D20-FC9426C58400}" destId="{A67A58B6-7C68-A24A-8416-A19ACA8F8AF4}" srcOrd="0" destOrd="0" presId="urn:microsoft.com/office/officeart/2005/8/layout/chevron2"/>
    <dgm:cxn modelId="{3BD1F2CF-CF56-2245-9EC5-D3E4515C1EAB}" srcId="{37A46CBE-B6EF-564B-8D20-FC9426C58400}" destId="{D3AADF9F-9C5A-9B48-91C2-98FD32A0A1ED}" srcOrd="0" destOrd="0" parTransId="{30FAE68E-CF01-1F40-98F2-8CA3A9555368}" sibTransId="{672DE0B1-CF46-1545-8AE4-68AAEB9425F7}"/>
    <dgm:cxn modelId="{CC352BD5-0975-2B40-98F7-352069D44DEA}" srcId="{BF1C74E1-E0A6-4D43-A84E-723AC9B3C33F}" destId="{EA223E6C-8A18-D947-8778-37BF0D5035F3}" srcOrd="3" destOrd="0" parTransId="{5054A377-AD39-E24E-90F8-0F89E7113791}" sibTransId="{6E5111EC-7AD2-A643-B4DF-4C0E48A4391D}"/>
    <dgm:cxn modelId="{EA5C50DA-E4E0-CC48-8CF9-129BA5FAB124}" type="presOf" srcId="{8D0229D2-E88E-4644-9040-D1E08DD704D7}" destId="{08AC3833-87EA-BE4B-A3BB-E718512E6126}" srcOrd="0" destOrd="1" presId="urn:microsoft.com/office/officeart/2005/8/layout/chevron2"/>
    <dgm:cxn modelId="{BEB74FE9-A2DB-C546-B6AE-8A16550AF045}" srcId="{F7222D70-56B4-1C4F-A625-261CBD0936AA}" destId="{E02D7915-9372-A84E-A910-969DB7CEAC24}" srcOrd="2" destOrd="0" parTransId="{AF48EF6F-121E-E74F-AA70-6787A6EE6E93}" sibTransId="{A70792EE-5D8C-C048-915F-4F96DA125AA7}"/>
    <dgm:cxn modelId="{1C2667F5-40A1-BC47-99CB-C0BD0DF17238}" srcId="{37A46CBE-B6EF-564B-8D20-FC9426C58400}" destId="{0B33E59B-D862-674F-A3EE-3C60D4E6A460}" srcOrd="1" destOrd="0" parTransId="{5218BDFC-B2AA-9D4A-B666-317A8BA92013}" sibTransId="{E83BB441-098F-8F43-B89F-7F592EAA9FA0}"/>
    <dgm:cxn modelId="{ADECE7FB-8796-3F4F-8375-5E5D6029CE6C}" type="presOf" srcId="{78704A60-55E7-C24A-87C9-91386114DC98}" destId="{08AC3833-87EA-BE4B-A3BB-E718512E6126}" srcOrd="0" destOrd="2" presId="urn:microsoft.com/office/officeart/2005/8/layout/chevron2"/>
    <dgm:cxn modelId="{A5FA9241-0A46-CF48-BC1C-4E719F2161CA}" type="presParOf" srcId="{02A29D23-9A76-964F-A221-1BBF9852135E}" destId="{A027AC2D-CB1E-8949-BBDA-092F2BF67319}" srcOrd="0" destOrd="0" presId="urn:microsoft.com/office/officeart/2005/8/layout/chevron2"/>
    <dgm:cxn modelId="{C8E3739A-44A2-FA43-9FE5-198D7DA9FF9C}" type="presParOf" srcId="{A027AC2D-CB1E-8949-BBDA-092F2BF67319}" destId="{E7AF7B7F-09DC-4442-92F2-196FBB62CCA9}" srcOrd="0" destOrd="0" presId="urn:microsoft.com/office/officeart/2005/8/layout/chevron2"/>
    <dgm:cxn modelId="{858616B5-2379-3340-B3EE-7269A67579B8}" type="presParOf" srcId="{A027AC2D-CB1E-8949-BBDA-092F2BF67319}" destId="{08AC3833-87EA-BE4B-A3BB-E718512E6126}" srcOrd="1" destOrd="0" presId="urn:microsoft.com/office/officeart/2005/8/layout/chevron2"/>
    <dgm:cxn modelId="{A145152A-E92B-EF4C-B876-DE0936D04990}" type="presParOf" srcId="{02A29D23-9A76-964F-A221-1BBF9852135E}" destId="{923E1ED0-79E0-7948-9D2C-469978DA34A3}" srcOrd="1" destOrd="0" presId="urn:microsoft.com/office/officeart/2005/8/layout/chevron2"/>
    <dgm:cxn modelId="{0E21766D-4D79-5140-9062-022D57A4224D}" type="presParOf" srcId="{02A29D23-9A76-964F-A221-1BBF9852135E}" destId="{CFC7DCB3-D357-5640-9D73-BF402FD7EF8B}" srcOrd="2" destOrd="0" presId="urn:microsoft.com/office/officeart/2005/8/layout/chevron2"/>
    <dgm:cxn modelId="{860BA25E-969A-2743-B08E-DE4A7718805D}" type="presParOf" srcId="{CFC7DCB3-D357-5640-9D73-BF402FD7EF8B}" destId="{589BE174-D4D2-194C-A831-D401B6675AA6}" srcOrd="0" destOrd="0" presId="urn:microsoft.com/office/officeart/2005/8/layout/chevron2"/>
    <dgm:cxn modelId="{B4016F83-596D-6844-A395-C5050C684FC1}" type="presParOf" srcId="{CFC7DCB3-D357-5640-9D73-BF402FD7EF8B}" destId="{7EE847F6-E402-494E-9E6F-080FAE08CA3D}" srcOrd="1" destOrd="0" presId="urn:microsoft.com/office/officeart/2005/8/layout/chevron2"/>
    <dgm:cxn modelId="{80F93ADF-0696-6D41-B109-1545C3A11D8A}" type="presParOf" srcId="{02A29D23-9A76-964F-A221-1BBF9852135E}" destId="{D545E94A-F9CD-2648-A548-46CA58C92B6B}" srcOrd="3" destOrd="0" presId="urn:microsoft.com/office/officeart/2005/8/layout/chevron2"/>
    <dgm:cxn modelId="{C1441495-0E68-6145-81CA-3A4CD60B21B9}" type="presParOf" srcId="{02A29D23-9A76-964F-A221-1BBF9852135E}" destId="{0521C874-ED74-674A-85B2-500733F1A9BC}" srcOrd="4" destOrd="0" presId="urn:microsoft.com/office/officeart/2005/8/layout/chevron2"/>
    <dgm:cxn modelId="{FFF823AA-A55B-C54F-B4F0-CAEE72C7CAE7}" type="presParOf" srcId="{0521C874-ED74-674A-85B2-500733F1A9BC}" destId="{9F92F0BD-B56E-184F-84F9-F9AD32675488}" srcOrd="0" destOrd="0" presId="urn:microsoft.com/office/officeart/2005/8/layout/chevron2"/>
    <dgm:cxn modelId="{1F789D33-CE16-584C-B55C-649BED1DD5A7}" type="presParOf" srcId="{0521C874-ED74-674A-85B2-500733F1A9BC}" destId="{5ED395C9-E5C4-BC49-9D4D-D9D081A66FCE}" srcOrd="1" destOrd="0" presId="urn:microsoft.com/office/officeart/2005/8/layout/chevron2"/>
    <dgm:cxn modelId="{49258704-E2C9-9646-AD0C-3ADC618AB20F}" type="presParOf" srcId="{02A29D23-9A76-964F-A221-1BBF9852135E}" destId="{48316F0B-A6A1-3246-B5D0-6F1E27AC5E91}" srcOrd="5" destOrd="0" presId="urn:microsoft.com/office/officeart/2005/8/layout/chevron2"/>
    <dgm:cxn modelId="{F89BE15B-8C1A-F54F-BA4F-25122AAFFE66}" type="presParOf" srcId="{02A29D23-9A76-964F-A221-1BBF9852135E}" destId="{64238284-8745-4F42-84A7-6EB27B862921}" srcOrd="6" destOrd="0" presId="urn:microsoft.com/office/officeart/2005/8/layout/chevron2"/>
    <dgm:cxn modelId="{35E41FA0-4778-6543-A6A6-B98616F444CC}" type="presParOf" srcId="{64238284-8745-4F42-84A7-6EB27B862921}" destId="{D7E32353-4654-0647-BF19-1A936CDB4A1A}" srcOrd="0" destOrd="0" presId="urn:microsoft.com/office/officeart/2005/8/layout/chevron2"/>
    <dgm:cxn modelId="{A9856F77-33A9-4542-816D-51C461DF2C96}" type="presParOf" srcId="{64238284-8745-4F42-84A7-6EB27B862921}" destId="{A67A58B6-7C68-A24A-8416-A19ACA8F8AF4}"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7D5E7-B5C7-3D4A-821C-1009FC93B535}">
      <dsp:nvSpPr>
        <dsp:cNvPr id="0" name=""/>
        <dsp:cNvSpPr/>
      </dsp:nvSpPr>
      <dsp:spPr>
        <a:xfrm rot="5400000">
          <a:off x="-208398" y="210866"/>
          <a:ext cx="1389325" cy="972527"/>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(0) Workspace</a:t>
          </a:r>
        </a:p>
      </dsp:txBody>
      <dsp:txXfrm rot="-5400000">
        <a:off x="2" y="488731"/>
        <a:ext cx="972527" cy="416798"/>
      </dsp:txXfrm>
    </dsp:sp>
    <dsp:sp modelId="{351FAB9F-50C5-E14F-88E5-D0160886BCFD}">
      <dsp:nvSpPr>
        <dsp:cNvPr id="0" name=""/>
        <dsp:cNvSpPr/>
      </dsp:nvSpPr>
      <dsp:spPr>
        <a:xfrm rot="5400000">
          <a:off x="2435033" y="-1460037"/>
          <a:ext cx="903061" cy="3828072"/>
        </a:xfrm>
        <a:prstGeom prst="round2Same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t>loading modules</a:t>
          </a:r>
        </a:p>
        <a:p>
          <a:pPr marL="114300" lvl="1" indent="-114300" algn="l" defTabSz="577850">
            <a:lnSpc>
              <a:spcPct val="90000"/>
            </a:lnSpc>
            <a:spcBef>
              <a:spcPct val="0"/>
            </a:spcBef>
            <a:spcAft>
              <a:spcPct val="15000"/>
            </a:spcAft>
            <a:buChar char="•"/>
          </a:pPr>
          <a:r>
            <a:rPr lang="en-GB" sz="1300" kern="1200" dirty="0"/>
            <a:t>installing packages</a:t>
          </a:r>
        </a:p>
        <a:p>
          <a:pPr marL="114300" lvl="1" indent="-114300" algn="l" defTabSz="577850">
            <a:lnSpc>
              <a:spcPct val="90000"/>
            </a:lnSpc>
            <a:spcBef>
              <a:spcPct val="0"/>
            </a:spcBef>
            <a:spcAft>
              <a:spcPct val="15000"/>
            </a:spcAft>
            <a:buChar char="•"/>
          </a:pPr>
          <a:r>
            <a:rPr lang="en-GB" sz="1300" kern="1200" dirty="0"/>
            <a:t>checking sanity</a:t>
          </a:r>
        </a:p>
        <a:p>
          <a:pPr marL="114300" lvl="1" indent="-114300" algn="l" defTabSz="577850">
            <a:lnSpc>
              <a:spcPct val="90000"/>
            </a:lnSpc>
            <a:spcBef>
              <a:spcPct val="0"/>
            </a:spcBef>
            <a:spcAft>
              <a:spcPct val="15000"/>
            </a:spcAft>
            <a:buChar char="•"/>
          </a:pPr>
          <a:r>
            <a:rPr lang="en-GB" sz="1300" kern="1200" dirty="0"/>
            <a:t>getting sample data</a:t>
          </a:r>
        </a:p>
      </dsp:txBody>
      <dsp:txXfrm rot="-5400000">
        <a:off x="972528" y="46552"/>
        <a:ext cx="3783988" cy="814893"/>
      </dsp:txXfrm>
    </dsp:sp>
    <dsp:sp modelId="{F2622731-ACE4-6347-B3F0-CA696D81D977}">
      <dsp:nvSpPr>
        <dsp:cNvPr id="0" name=""/>
        <dsp:cNvSpPr/>
      </dsp:nvSpPr>
      <dsp:spPr>
        <a:xfrm rot="5400000">
          <a:off x="-208398" y="1455024"/>
          <a:ext cx="1389325" cy="972527"/>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(0) Indexing</a:t>
          </a:r>
        </a:p>
      </dsp:txBody>
      <dsp:txXfrm rot="-5400000">
        <a:off x="2" y="1732889"/>
        <a:ext cx="972527" cy="416798"/>
      </dsp:txXfrm>
    </dsp:sp>
    <dsp:sp modelId="{9ED835DF-9E40-9648-B35E-F1A7EBF1217B}">
      <dsp:nvSpPr>
        <dsp:cNvPr id="0" name=""/>
        <dsp:cNvSpPr/>
      </dsp:nvSpPr>
      <dsp:spPr>
        <a:xfrm rot="5400000">
          <a:off x="2435033" y="-215879"/>
          <a:ext cx="903061" cy="3828072"/>
        </a:xfrm>
        <a:prstGeom prst="round2Same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t>getting reference data</a:t>
          </a:r>
        </a:p>
        <a:p>
          <a:pPr marL="114300" lvl="1" indent="-114300" algn="l" defTabSz="577850">
            <a:lnSpc>
              <a:spcPct val="90000"/>
            </a:lnSpc>
            <a:spcBef>
              <a:spcPct val="0"/>
            </a:spcBef>
            <a:spcAft>
              <a:spcPct val="15000"/>
            </a:spcAft>
            <a:buChar char="•"/>
          </a:pPr>
          <a:r>
            <a:rPr lang="en-GB" sz="1300" kern="1200" dirty="0"/>
            <a:t>indexing reference data</a:t>
          </a:r>
        </a:p>
      </dsp:txBody>
      <dsp:txXfrm rot="-5400000">
        <a:off x="972528" y="1290710"/>
        <a:ext cx="3783988" cy="814893"/>
      </dsp:txXfrm>
    </dsp:sp>
    <dsp:sp modelId="{409520D6-ED27-9C42-B714-DFBEA3DF5881}">
      <dsp:nvSpPr>
        <dsp:cNvPr id="0" name=""/>
        <dsp:cNvSpPr/>
      </dsp:nvSpPr>
      <dsp:spPr>
        <a:xfrm rot="5400000">
          <a:off x="-208398" y="2699183"/>
          <a:ext cx="1389325" cy="972527"/>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Data Quality Control</a:t>
          </a:r>
        </a:p>
      </dsp:txBody>
      <dsp:txXfrm rot="-5400000">
        <a:off x="2" y="2977048"/>
        <a:ext cx="972527" cy="416798"/>
      </dsp:txXfrm>
    </dsp:sp>
    <dsp:sp modelId="{6F9488AF-1858-C04D-9C10-F94E7ADC76A0}">
      <dsp:nvSpPr>
        <dsp:cNvPr id="0" name=""/>
        <dsp:cNvSpPr/>
      </dsp:nvSpPr>
      <dsp:spPr>
        <a:xfrm rot="5400000">
          <a:off x="2435033" y="1028279"/>
          <a:ext cx="903061" cy="3828072"/>
        </a:xfrm>
        <a:prstGeom prst="round2Same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t>getting sample data</a:t>
          </a:r>
        </a:p>
        <a:p>
          <a:pPr marL="114300" lvl="1" indent="-114300" algn="l" defTabSz="577850">
            <a:lnSpc>
              <a:spcPct val="90000"/>
            </a:lnSpc>
            <a:spcBef>
              <a:spcPct val="0"/>
            </a:spcBef>
            <a:spcAft>
              <a:spcPct val="15000"/>
            </a:spcAft>
            <a:buChar char="•"/>
          </a:pPr>
          <a:r>
            <a:rPr lang="en-GB" sz="1300" kern="1200" dirty="0"/>
            <a:t>quality control</a:t>
          </a:r>
        </a:p>
        <a:p>
          <a:pPr marL="114300" lvl="1" indent="-114300" algn="l" defTabSz="577850">
            <a:lnSpc>
              <a:spcPct val="90000"/>
            </a:lnSpc>
            <a:spcBef>
              <a:spcPct val="0"/>
            </a:spcBef>
            <a:spcAft>
              <a:spcPct val="15000"/>
            </a:spcAft>
            <a:buChar char="•"/>
          </a:pPr>
          <a:r>
            <a:rPr lang="en-GB" sz="1300" kern="1200" dirty="0"/>
            <a:t>filtering, trimming, cleaning</a:t>
          </a:r>
        </a:p>
      </dsp:txBody>
      <dsp:txXfrm rot="-5400000">
        <a:off x="972528" y="2534868"/>
        <a:ext cx="3783988" cy="814893"/>
      </dsp:txXfrm>
    </dsp:sp>
    <dsp:sp modelId="{988344A5-7D8E-364D-AAB1-789638060600}">
      <dsp:nvSpPr>
        <dsp:cNvPr id="0" name=""/>
        <dsp:cNvSpPr/>
      </dsp:nvSpPr>
      <dsp:spPr>
        <a:xfrm rot="5400000">
          <a:off x="-208398" y="3943341"/>
          <a:ext cx="1389325" cy="972527"/>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Data Quantification</a:t>
          </a:r>
        </a:p>
      </dsp:txBody>
      <dsp:txXfrm rot="-5400000">
        <a:off x="2" y="4221206"/>
        <a:ext cx="972527" cy="416798"/>
      </dsp:txXfrm>
    </dsp:sp>
    <dsp:sp modelId="{25A4A48C-D88F-3A4D-A901-914DB2D2EC61}">
      <dsp:nvSpPr>
        <dsp:cNvPr id="0" name=""/>
        <dsp:cNvSpPr/>
      </dsp:nvSpPr>
      <dsp:spPr>
        <a:xfrm rot="5400000">
          <a:off x="2435033" y="2272437"/>
          <a:ext cx="903061" cy="3828072"/>
        </a:xfrm>
        <a:prstGeom prst="round2Same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t>data quantification based on reference index</a:t>
          </a:r>
        </a:p>
        <a:p>
          <a:pPr marL="114300" lvl="1" indent="-114300" algn="l" defTabSz="577850">
            <a:lnSpc>
              <a:spcPct val="90000"/>
            </a:lnSpc>
            <a:spcBef>
              <a:spcPct val="0"/>
            </a:spcBef>
            <a:spcAft>
              <a:spcPct val="15000"/>
            </a:spcAft>
            <a:buChar char="•"/>
          </a:pPr>
          <a:r>
            <a:rPr lang="en-GB" sz="1300" kern="1200" dirty="0"/>
            <a:t>abundances ==&gt; count and TPM/CPM</a:t>
          </a:r>
        </a:p>
      </dsp:txBody>
      <dsp:txXfrm rot="-5400000">
        <a:off x="972528" y="3779026"/>
        <a:ext cx="3783988" cy="814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F7B7F-09DC-4442-92F2-196FBB62CCA9}">
      <dsp:nvSpPr>
        <dsp:cNvPr id="0" name=""/>
        <dsp:cNvSpPr/>
      </dsp:nvSpPr>
      <dsp:spPr>
        <a:xfrm rot="5400000">
          <a:off x="-207407" y="210899"/>
          <a:ext cx="1382717" cy="96790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(0) Workspace</a:t>
          </a:r>
        </a:p>
      </dsp:txBody>
      <dsp:txXfrm rot="-5400000">
        <a:off x="1" y="487442"/>
        <a:ext cx="967902" cy="414815"/>
      </dsp:txXfrm>
    </dsp:sp>
    <dsp:sp modelId="{08AC3833-87EA-BE4B-A3BB-E718512E6126}">
      <dsp:nvSpPr>
        <dsp:cNvPr id="0" name=""/>
        <dsp:cNvSpPr/>
      </dsp:nvSpPr>
      <dsp:spPr>
        <a:xfrm rot="5400000">
          <a:off x="2779799" y="-1808405"/>
          <a:ext cx="898766" cy="4522561"/>
        </a:xfrm>
        <a:prstGeom prst="round2Same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t>Creating R environment</a:t>
          </a:r>
        </a:p>
        <a:p>
          <a:pPr marL="114300" lvl="1" indent="-114300" algn="l" defTabSz="577850">
            <a:lnSpc>
              <a:spcPct val="90000"/>
            </a:lnSpc>
            <a:spcBef>
              <a:spcPct val="0"/>
            </a:spcBef>
            <a:spcAft>
              <a:spcPct val="15000"/>
            </a:spcAft>
            <a:buChar char="•"/>
          </a:pPr>
          <a:r>
            <a:rPr lang="en-GB" sz="1300" kern="1200" dirty="0"/>
            <a:t>Installing &amp; loading packages</a:t>
          </a:r>
        </a:p>
        <a:p>
          <a:pPr marL="114300" lvl="1" indent="-114300" algn="l" defTabSz="577850">
            <a:lnSpc>
              <a:spcPct val="90000"/>
            </a:lnSpc>
            <a:spcBef>
              <a:spcPct val="0"/>
            </a:spcBef>
            <a:spcAft>
              <a:spcPct val="15000"/>
            </a:spcAft>
            <a:buChar char="•"/>
          </a:pPr>
          <a:r>
            <a:rPr lang="en-GB" sz="1300" kern="1200" dirty="0"/>
            <a:t>Creating/loading genome references</a:t>
          </a:r>
        </a:p>
        <a:p>
          <a:pPr marL="114300" lvl="1" indent="-114300" algn="l" defTabSz="577850">
            <a:lnSpc>
              <a:spcPct val="90000"/>
            </a:lnSpc>
            <a:spcBef>
              <a:spcPct val="0"/>
            </a:spcBef>
            <a:spcAft>
              <a:spcPct val="15000"/>
            </a:spcAft>
            <a:buChar char="•"/>
          </a:pPr>
          <a:r>
            <a:rPr lang="en-GB" sz="1300" kern="1200" dirty="0"/>
            <a:t>Reading data appropriately</a:t>
          </a:r>
        </a:p>
      </dsp:txBody>
      <dsp:txXfrm rot="-5400000">
        <a:off x="967902" y="47366"/>
        <a:ext cx="4478687" cy="811018"/>
      </dsp:txXfrm>
    </dsp:sp>
    <dsp:sp modelId="{589BE174-D4D2-194C-A831-D401B6675AA6}">
      <dsp:nvSpPr>
        <dsp:cNvPr id="0" name=""/>
        <dsp:cNvSpPr/>
      </dsp:nvSpPr>
      <dsp:spPr>
        <a:xfrm rot="5400000">
          <a:off x="-207407" y="1448449"/>
          <a:ext cx="1382717" cy="96790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Differential Gene Expression</a:t>
          </a:r>
        </a:p>
      </dsp:txBody>
      <dsp:txXfrm rot="-5400000">
        <a:off x="1" y="1724992"/>
        <a:ext cx="967902" cy="414815"/>
      </dsp:txXfrm>
    </dsp:sp>
    <dsp:sp modelId="{7EE847F6-E402-494E-9E6F-080FAE08CA3D}">
      <dsp:nvSpPr>
        <dsp:cNvPr id="0" name=""/>
        <dsp:cNvSpPr/>
      </dsp:nvSpPr>
      <dsp:spPr>
        <a:xfrm rot="5400000">
          <a:off x="2779799" y="-570855"/>
          <a:ext cx="898766" cy="4522561"/>
        </a:xfrm>
        <a:prstGeom prst="round2Same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t>determining batch effects</a:t>
          </a:r>
        </a:p>
        <a:p>
          <a:pPr marL="114300" lvl="1" indent="-114300" algn="l" defTabSz="577850">
            <a:lnSpc>
              <a:spcPct val="90000"/>
            </a:lnSpc>
            <a:spcBef>
              <a:spcPct val="0"/>
            </a:spcBef>
            <a:spcAft>
              <a:spcPct val="15000"/>
            </a:spcAft>
            <a:buChar char="•"/>
          </a:pPr>
          <a:r>
            <a:rPr lang="en-GB" sz="1300" kern="1200" dirty="0"/>
            <a:t>Model design</a:t>
          </a:r>
        </a:p>
        <a:p>
          <a:pPr marL="114300" lvl="1" indent="-114300" algn="l" defTabSz="577850">
            <a:lnSpc>
              <a:spcPct val="90000"/>
            </a:lnSpc>
            <a:spcBef>
              <a:spcPct val="0"/>
            </a:spcBef>
            <a:spcAft>
              <a:spcPct val="15000"/>
            </a:spcAft>
            <a:buChar char="•"/>
          </a:pPr>
          <a:r>
            <a:rPr lang="en-GB" sz="1300" kern="1200" dirty="0"/>
            <a:t>DGE analysis</a:t>
          </a:r>
        </a:p>
      </dsp:txBody>
      <dsp:txXfrm rot="-5400000">
        <a:off x="967902" y="1284916"/>
        <a:ext cx="4478687" cy="811018"/>
      </dsp:txXfrm>
    </dsp:sp>
    <dsp:sp modelId="{9F92F0BD-B56E-184F-84F9-F9AD32675488}">
      <dsp:nvSpPr>
        <dsp:cNvPr id="0" name=""/>
        <dsp:cNvSpPr/>
      </dsp:nvSpPr>
      <dsp:spPr>
        <a:xfrm rot="5400000">
          <a:off x="-207407" y="2686000"/>
          <a:ext cx="1382717" cy="96790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Gene Set </a:t>
          </a:r>
        </a:p>
        <a:p>
          <a:pPr marL="0" lvl="0" indent="0" algn="ctr" defTabSz="444500">
            <a:lnSpc>
              <a:spcPct val="90000"/>
            </a:lnSpc>
            <a:spcBef>
              <a:spcPct val="0"/>
            </a:spcBef>
            <a:spcAft>
              <a:spcPct val="35000"/>
            </a:spcAft>
            <a:buNone/>
          </a:pPr>
          <a:r>
            <a:rPr lang="en-GB" sz="1000" kern="1200" dirty="0"/>
            <a:t>Enrichment</a:t>
          </a:r>
        </a:p>
      </dsp:txBody>
      <dsp:txXfrm rot="-5400000">
        <a:off x="1" y="2962543"/>
        <a:ext cx="967902" cy="414815"/>
      </dsp:txXfrm>
    </dsp:sp>
    <dsp:sp modelId="{5ED395C9-E5C4-BC49-9D4D-D9D081A66FCE}">
      <dsp:nvSpPr>
        <dsp:cNvPr id="0" name=""/>
        <dsp:cNvSpPr/>
      </dsp:nvSpPr>
      <dsp:spPr>
        <a:xfrm rot="5400000">
          <a:off x="2779799" y="666694"/>
          <a:ext cx="898766" cy="4522561"/>
        </a:xfrm>
        <a:prstGeom prst="round2Same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t>Gene Ontology </a:t>
          </a:r>
        </a:p>
        <a:p>
          <a:pPr marL="114300" lvl="1" indent="-114300" algn="l" defTabSz="577850">
            <a:lnSpc>
              <a:spcPct val="90000"/>
            </a:lnSpc>
            <a:spcBef>
              <a:spcPct val="0"/>
            </a:spcBef>
            <a:spcAft>
              <a:spcPct val="15000"/>
            </a:spcAft>
            <a:buChar char="•"/>
          </a:pPr>
          <a:r>
            <a:rPr lang="en-GB" sz="1300" kern="1200" dirty="0"/>
            <a:t>Pathways</a:t>
          </a:r>
        </a:p>
      </dsp:txBody>
      <dsp:txXfrm rot="-5400000">
        <a:off x="967902" y="2522465"/>
        <a:ext cx="4478687" cy="811018"/>
      </dsp:txXfrm>
    </dsp:sp>
    <dsp:sp modelId="{D7E32353-4654-0647-BF19-1A936CDB4A1A}">
      <dsp:nvSpPr>
        <dsp:cNvPr id="0" name=""/>
        <dsp:cNvSpPr/>
      </dsp:nvSpPr>
      <dsp:spPr>
        <a:xfrm rot="5400000">
          <a:off x="-207407" y="3923550"/>
          <a:ext cx="1382717" cy="96790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Further</a:t>
          </a:r>
        </a:p>
      </dsp:txBody>
      <dsp:txXfrm rot="-5400000">
        <a:off x="1" y="4200093"/>
        <a:ext cx="967902" cy="414815"/>
      </dsp:txXfrm>
    </dsp:sp>
    <dsp:sp modelId="{A67A58B6-7C68-A24A-8416-A19ACA8F8AF4}">
      <dsp:nvSpPr>
        <dsp:cNvPr id="0" name=""/>
        <dsp:cNvSpPr/>
      </dsp:nvSpPr>
      <dsp:spPr>
        <a:xfrm rot="5400000">
          <a:off x="2779799" y="1904244"/>
          <a:ext cx="898766" cy="4522561"/>
        </a:xfrm>
        <a:prstGeom prst="round2Same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t>Network analysis</a:t>
          </a:r>
        </a:p>
        <a:p>
          <a:pPr marL="228600" lvl="2" indent="-114300" algn="l" defTabSz="577850">
            <a:lnSpc>
              <a:spcPct val="90000"/>
            </a:lnSpc>
            <a:spcBef>
              <a:spcPct val="0"/>
            </a:spcBef>
            <a:spcAft>
              <a:spcPct val="15000"/>
            </a:spcAft>
            <a:buChar char="•"/>
          </a:pPr>
          <a:r>
            <a:rPr lang="en-GB" sz="1300" kern="1200" dirty="0"/>
            <a:t>Co-expression</a:t>
          </a:r>
        </a:p>
        <a:p>
          <a:pPr marL="228600" lvl="2" indent="-114300" algn="l" defTabSz="577850">
            <a:lnSpc>
              <a:spcPct val="90000"/>
            </a:lnSpc>
            <a:spcBef>
              <a:spcPct val="0"/>
            </a:spcBef>
            <a:spcAft>
              <a:spcPct val="15000"/>
            </a:spcAft>
            <a:buChar char="•"/>
          </a:pPr>
          <a:r>
            <a:rPr lang="en-GB" sz="1300" kern="1200" dirty="0"/>
            <a:t>Regulatory</a:t>
          </a:r>
        </a:p>
        <a:p>
          <a:pPr marL="114300" lvl="1" indent="-114300" algn="l" defTabSz="577850">
            <a:lnSpc>
              <a:spcPct val="90000"/>
            </a:lnSpc>
            <a:spcBef>
              <a:spcPct val="0"/>
            </a:spcBef>
            <a:spcAft>
              <a:spcPct val="15000"/>
            </a:spcAft>
            <a:buChar char="•"/>
          </a:pPr>
          <a:r>
            <a:rPr lang="en-GB" sz="1300" kern="1200" dirty="0"/>
            <a:t>Metabolic </a:t>
          </a:r>
          <a:r>
            <a:rPr lang="en-GB" sz="1300" kern="1200" dirty="0" err="1"/>
            <a:t>modeling</a:t>
          </a:r>
          <a:endParaRPr lang="en-GB" sz="1300" kern="1200" dirty="0"/>
        </a:p>
      </dsp:txBody>
      <dsp:txXfrm rot="-5400000">
        <a:off x="967902" y="3760015"/>
        <a:ext cx="4478687" cy="8110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D7572-51E0-1B46-AA6D-2386D7AC807D}" type="datetimeFigureOut">
              <a:rPr lang="en-US" smtClean="0"/>
              <a:t>11/6/22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BA7F0-6485-024D-A423-51B1F234B293}" type="slidenum">
              <a:rPr lang="en-US" smtClean="0"/>
              <a:t>‹#›</a:t>
            </a:fld>
            <a:endParaRPr lang="en-US"/>
          </a:p>
        </p:txBody>
      </p:sp>
    </p:spTree>
    <p:extLst>
      <p:ext uri="{BB962C8B-B14F-4D97-AF65-F5344CB8AC3E}">
        <p14:creationId xmlns:p14="http://schemas.microsoft.com/office/powerpoint/2010/main" val="1544902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swest.ensembl.org/info/data/ftp/index.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ithub.com/pachterlab/kallisto-transcriptome-indices/release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 https://</a:t>
            </a:r>
            <a:r>
              <a:rPr lang="en-US" dirty="0" err="1"/>
              <a:t>github.com</a:t>
            </a:r>
            <a:r>
              <a:rPr lang="en-US" dirty="0"/>
              <a:t>/</a:t>
            </a:r>
            <a:r>
              <a:rPr lang="en-US" dirty="0" err="1"/>
              <a:t>sysmedicine</a:t>
            </a:r>
            <a:r>
              <a:rPr lang="en-US" dirty="0"/>
              <a:t>/phd2020/tree/master/transcriptomics</a:t>
            </a:r>
          </a:p>
        </p:txBody>
      </p:sp>
      <p:sp>
        <p:nvSpPr>
          <p:cNvPr id="4" name="Slide Number Placeholder 3"/>
          <p:cNvSpPr>
            <a:spLocks noGrp="1"/>
          </p:cNvSpPr>
          <p:nvPr>
            <p:ph type="sldNum" sz="quarter" idx="5"/>
          </p:nvPr>
        </p:nvSpPr>
        <p:spPr/>
        <p:txBody>
          <a:bodyPr/>
          <a:lstStyle/>
          <a:p>
            <a:fld id="{BE8BA7F0-6485-024D-A423-51B1F234B293}" type="slidenum">
              <a:rPr lang="en-US" smtClean="0"/>
              <a:t>1</a:t>
            </a:fld>
            <a:endParaRPr lang="en-US"/>
          </a:p>
        </p:txBody>
      </p:sp>
    </p:spTree>
    <p:extLst>
      <p:ext uri="{BB962C8B-B14F-4D97-AF65-F5344CB8AC3E}">
        <p14:creationId xmlns:p14="http://schemas.microsoft.com/office/powerpoint/2010/main" val="318363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15</a:t>
            </a:fld>
            <a:endParaRPr lang="en-US"/>
          </a:p>
        </p:txBody>
      </p:sp>
    </p:spTree>
    <p:extLst>
      <p:ext uri="{BB962C8B-B14F-4D97-AF65-F5344CB8AC3E}">
        <p14:creationId xmlns:p14="http://schemas.microsoft.com/office/powerpoint/2010/main" val="39616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a:solidFill>
                  <a:schemeClr val="tx1"/>
                </a:solidFill>
                <a:effectLst/>
                <a:latin typeface="+mn-lt"/>
                <a:ea typeface="+mn-ea"/>
                <a:cs typeface="+mn-cs"/>
              </a:rPr>
              <a:t>Ensembl</a:t>
            </a:r>
            <a:r>
              <a:rPr lang="en-GB" sz="1200" kern="1200" dirty="0">
                <a:solidFill>
                  <a:schemeClr val="tx1"/>
                </a:solidFill>
                <a:effectLst/>
                <a:latin typeface="+mn-lt"/>
                <a:ea typeface="+mn-ea"/>
                <a:cs typeface="+mn-cs"/>
              </a:rPr>
              <a:t> cDNA:	</a:t>
            </a:r>
            <a:r>
              <a:rPr lang="en-GB" sz="1200" kern="1200" dirty="0" err="1">
                <a:solidFill>
                  <a:schemeClr val="tx1"/>
                </a:solidFill>
                <a:effectLst/>
                <a:latin typeface="+mn-lt"/>
                <a:ea typeface="+mn-ea"/>
                <a:cs typeface="+mn-cs"/>
              </a:rPr>
              <a:t>wget</a:t>
            </a:r>
            <a:r>
              <a:rPr lang="en-GB" sz="1200" kern="1200" dirty="0">
                <a:solidFill>
                  <a:schemeClr val="tx1"/>
                </a:solidFill>
                <a:effectLst/>
                <a:latin typeface="+mn-lt"/>
                <a:ea typeface="+mn-ea"/>
                <a:cs typeface="+mn-cs"/>
              </a:rPr>
              <a:t> http://</a:t>
            </a:r>
            <a:r>
              <a:rPr lang="en-GB" sz="1200" kern="1200" dirty="0" err="1">
                <a:solidFill>
                  <a:schemeClr val="tx1"/>
                </a:solidFill>
                <a:effectLst/>
                <a:latin typeface="+mn-lt"/>
                <a:ea typeface="+mn-ea"/>
                <a:cs typeface="+mn-cs"/>
              </a:rPr>
              <a:t>ftp.ensembl.org</a:t>
            </a:r>
            <a:r>
              <a:rPr lang="en-GB" sz="1200" kern="1200" dirty="0">
                <a:solidFill>
                  <a:schemeClr val="tx1"/>
                </a:solidFill>
                <a:effectLst/>
                <a:latin typeface="+mn-lt"/>
                <a:ea typeface="+mn-ea"/>
                <a:cs typeface="+mn-cs"/>
              </a:rPr>
              <a:t>/pub/release-104/</a:t>
            </a:r>
            <a:r>
              <a:rPr lang="en-GB" sz="1200" kern="1200" dirty="0" err="1">
                <a:solidFill>
                  <a:schemeClr val="tx1"/>
                </a:solidFill>
                <a:effectLst/>
                <a:latin typeface="+mn-lt"/>
                <a:ea typeface="+mn-ea"/>
                <a:cs typeface="+mn-cs"/>
              </a:rPr>
              <a:t>fasta</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homo_sapiens</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dna</a:t>
            </a:r>
            <a:r>
              <a:rPr lang="en-GB" sz="1200" kern="1200" dirty="0">
                <a:solidFill>
                  <a:schemeClr val="tx1"/>
                </a:solidFill>
                <a:effectLst/>
                <a:latin typeface="+mn-lt"/>
                <a:ea typeface="+mn-ea"/>
                <a:cs typeface="+mn-cs"/>
              </a:rPr>
              <a:t>/Homo_sapiens.GRCh38.dna.primary_assembly.fa.gz</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a:solidFill>
                  <a:schemeClr val="tx1"/>
                </a:solidFill>
                <a:effectLst/>
                <a:latin typeface="+mn-lt"/>
                <a:ea typeface="+mn-ea"/>
                <a:cs typeface="+mn-cs"/>
              </a:rPr>
              <a:t>Ensembl</a:t>
            </a:r>
            <a:r>
              <a:rPr lang="en-GB" sz="1200" kern="1200" dirty="0">
                <a:solidFill>
                  <a:schemeClr val="tx1"/>
                </a:solidFill>
                <a:effectLst/>
                <a:latin typeface="+mn-lt"/>
                <a:ea typeface="+mn-ea"/>
                <a:cs typeface="+mn-cs"/>
              </a:rPr>
              <a:t> Index:	</a:t>
            </a:r>
            <a:r>
              <a:rPr lang="en-GB" sz="1200" kern="1200" dirty="0" err="1">
                <a:solidFill>
                  <a:schemeClr val="tx1"/>
                </a:solidFill>
                <a:effectLst/>
                <a:latin typeface="+mn-lt"/>
                <a:ea typeface="+mn-ea"/>
                <a:cs typeface="+mn-cs"/>
              </a:rPr>
              <a:t>wget</a:t>
            </a:r>
            <a:r>
              <a:rPr lang="en-GB" sz="1200" kern="1200" dirty="0">
                <a:solidFill>
                  <a:schemeClr val="tx1"/>
                </a:solidFill>
                <a:effectLst/>
                <a:latin typeface="+mn-lt"/>
                <a:ea typeface="+mn-ea"/>
                <a:cs typeface="+mn-cs"/>
              </a:rPr>
              <a:t> https://</a:t>
            </a:r>
            <a:r>
              <a:rPr lang="en-GB" sz="1200" kern="1200" dirty="0" err="1">
                <a:solidFill>
                  <a:schemeClr val="tx1"/>
                </a:solidFill>
                <a:effectLst/>
                <a:latin typeface="+mn-lt"/>
                <a:ea typeface="+mn-ea"/>
                <a:cs typeface="+mn-cs"/>
              </a:rPr>
              <a:t>github.com</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pachterlab</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kallisto</a:t>
            </a:r>
            <a:r>
              <a:rPr lang="en-GB" sz="1200" kern="1200" dirty="0">
                <a:solidFill>
                  <a:schemeClr val="tx1"/>
                </a:solidFill>
                <a:effectLst/>
                <a:latin typeface="+mn-lt"/>
                <a:ea typeface="+mn-ea"/>
                <a:cs typeface="+mn-cs"/>
              </a:rPr>
              <a:t>-transcriptome-indices/releases/download/ensembl-96/</a:t>
            </a:r>
            <a:r>
              <a:rPr lang="en-GB" sz="1200" kern="1200" dirty="0" err="1">
                <a:solidFill>
                  <a:schemeClr val="tx1"/>
                </a:solidFill>
                <a:effectLst/>
                <a:latin typeface="+mn-lt"/>
                <a:ea typeface="+mn-ea"/>
                <a:cs typeface="+mn-cs"/>
              </a:rPr>
              <a:t>homo_sapiens.tar.gz</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E8BA7F0-6485-024D-A423-51B1F234B293}" type="slidenum">
              <a:rPr lang="en-US" smtClean="0"/>
              <a:t>16</a:t>
            </a:fld>
            <a:endParaRPr lang="en-US"/>
          </a:p>
        </p:txBody>
      </p:sp>
    </p:spTree>
    <p:extLst>
      <p:ext uri="{BB962C8B-B14F-4D97-AF65-F5344CB8AC3E}">
        <p14:creationId xmlns:p14="http://schemas.microsoft.com/office/powerpoint/2010/main" val="266167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sz="1200" dirty="0"/>
              <a:t>To check storage space on </a:t>
            </a:r>
            <a:r>
              <a:rPr lang="en-GB" sz="1200" dirty="0" err="1"/>
              <a:t>Slurm</a:t>
            </a:r>
            <a:r>
              <a:rPr lang="en-GB" sz="1200" dirty="0"/>
              <a:t>:</a:t>
            </a:r>
          </a:p>
          <a:p>
            <a:pPr marL="457200" indent="-457200">
              <a:buFont typeface="+mj-lt"/>
              <a:buAutoNum type="arabicPeriod"/>
            </a:pPr>
            <a:r>
              <a:rPr lang="en-GB" sz="1200" dirty="0"/>
              <a:t>module load utilities/</a:t>
            </a:r>
            <a:r>
              <a:rPr lang="en-GB" sz="1200" dirty="0" err="1"/>
              <a:t>rosalind</a:t>
            </a:r>
            <a:r>
              <a:rPr lang="en-GB" sz="1200" dirty="0"/>
              <a:t>-fs-quota</a:t>
            </a:r>
          </a:p>
          <a:p>
            <a:pPr marL="457200" indent="-457200">
              <a:buFont typeface="+mj-lt"/>
              <a:buAutoNum type="arabicPeriod"/>
            </a:pPr>
            <a:r>
              <a:rPr lang="en-GB" sz="1200" dirty="0" err="1"/>
              <a:t>ros</a:t>
            </a:r>
            <a:r>
              <a:rPr lang="en-GB" sz="1200" dirty="0"/>
              <a:t>-fs-quota</a:t>
            </a:r>
          </a:p>
          <a:p>
            <a:pPr marL="0" indent="0">
              <a:buFont typeface="+mj-lt"/>
              <a:buNone/>
            </a:pPr>
            <a:endParaRPr lang="en-GB" sz="1200" dirty="0"/>
          </a:p>
          <a:p>
            <a:pPr marL="0" indent="0">
              <a:buFont typeface="+mj-lt"/>
              <a:buNone/>
            </a:pPr>
            <a:r>
              <a:rPr lang="en-GB" sz="1200" dirty="0"/>
              <a:t>Move to a partition with enough space</a:t>
            </a:r>
          </a:p>
          <a:p>
            <a:pPr marL="0" indent="0">
              <a:buFont typeface="+mj-lt"/>
              <a:buNone/>
            </a:pPr>
            <a:r>
              <a:rPr lang="en-GB" sz="1200" dirty="0"/>
              <a:t>Set download location configuration to working directory:</a:t>
            </a:r>
          </a:p>
          <a:p>
            <a:pPr marL="228600" indent="-228600">
              <a:buFont typeface="+mj-lt"/>
              <a:buAutoNum type="arabicPeriod"/>
            </a:pPr>
            <a:r>
              <a:rPr lang="en-GB" sz="1200" dirty="0" err="1"/>
              <a:t>vdb</a:t>
            </a:r>
            <a:r>
              <a:rPr lang="en-GB" sz="1200" dirty="0"/>
              <a:t>-config --prefetch-to-</a:t>
            </a:r>
            <a:r>
              <a:rPr lang="en-GB" sz="1200" dirty="0" err="1"/>
              <a:t>cwd</a:t>
            </a:r>
            <a:endParaRPr lang="en-GB" sz="1200" dirty="0"/>
          </a:p>
          <a:p>
            <a:pPr marL="228600" indent="-228600">
              <a:buFont typeface="+mj-lt"/>
              <a:buAutoNum type="arabicPeriod"/>
            </a:pPr>
            <a:endParaRPr lang="en-GB" sz="1200" dirty="0"/>
          </a:p>
          <a:p>
            <a:pPr marL="0" indent="0">
              <a:buFont typeface="+mj-lt"/>
              <a:buNone/>
            </a:pPr>
            <a:r>
              <a:rPr lang="en-GB" sz="1200" dirty="0"/>
              <a:t>To reset </a:t>
            </a:r>
            <a:r>
              <a:rPr lang="en-GB" sz="1200" dirty="0" err="1"/>
              <a:t>vdb</a:t>
            </a:r>
            <a:r>
              <a:rPr lang="en-GB" sz="1200" dirty="0"/>
              <a:t>-config configurations:</a:t>
            </a:r>
          </a:p>
          <a:p>
            <a:pPr marL="228600" indent="-228600">
              <a:buFont typeface="+mj-lt"/>
              <a:buAutoNum type="arabicPeriod"/>
            </a:pPr>
            <a:r>
              <a:rPr lang="en-GB" sz="1200" dirty="0" err="1"/>
              <a:t>vdb</a:t>
            </a:r>
            <a:r>
              <a:rPr lang="en-GB" sz="1200" dirty="0"/>
              <a:t>-config –restore-defaults</a:t>
            </a:r>
          </a:p>
          <a:p>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3</a:t>
            </a:fld>
            <a:endParaRPr lang="en-US"/>
          </a:p>
        </p:txBody>
      </p:sp>
    </p:spTree>
    <p:extLst>
      <p:ext uri="{BB962C8B-B14F-4D97-AF65-F5344CB8AC3E}">
        <p14:creationId xmlns:p14="http://schemas.microsoft.com/office/powerpoint/2010/main" val="321660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dirty="0" err="1"/>
              <a:t>Fasta</a:t>
            </a:r>
            <a:r>
              <a:rPr lang="en-GB" dirty="0"/>
              <a:t> file supplied can be either in plaintext or </a:t>
            </a:r>
            <a:r>
              <a:rPr lang="en-GB" dirty="0" err="1"/>
              <a:t>gzipped</a:t>
            </a:r>
            <a:r>
              <a:rPr lang="en-GB" dirty="0"/>
              <a:t> format. Prebuilt indices constructed from </a:t>
            </a:r>
            <a:r>
              <a:rPr lang="en-GB" dirty="0">
                <a:hlinkClick r:id="rId3"/>
              </a:rPr>
              <a:t>Ensembl reference transcriptomes</a:t>
            </a:r>
            <a:r>
              <a:rPr lang="en-GB" dirty="0"/>
              <a:t> can be download from the </a:t>
            </a:r>
            <a:r>
              <a:rPr lang="en-GB" dirty="0">
                <a:hlinkClick r:id="rId4"/>
              </a:rPr>
              <a:t>kallisto transcriptome indices</a:t>
            </a:r>
            <a:r>
              <a:rPr lang="en-GB" dirty="0"/>
              <a:t> site (https://</a:t>
            </a:r>
            <a:r>
              <a:rPr lang="en-GB" dirty="0" err="1"/>
              <a:t>www.ensembl.org</a:t>
            </a:r>
            <a:r>
              <a:rPr lang="en-GB" dirty="0"/>
              <a:t>/info/data/ftp/</a:t>
            </a:r>
            <a:r>
              <a:rPr lang="en-GB" dirty="0" err="1"/>
              <a:t>index.html</a:t>
            </a:r>
            <a:r>
              <a:rPr lang="en-GB" dirty="0"/>
              <a:t>).</a:t>
            </a:r>
            <a:endParaRPr lang="en-US" sz="1000" dirty="0"/>
          </a:p>
          <a:p>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5</a:t>
            </a:fld>
            <a:endParaRPr lang="en-US"/>
          </a:p>
        </p:txBody>
      </p:sp>
    </p:spTree>
    <p:extLst>
      <p:ext uri="{BB962C8B-B14F-4D97-AF65-F5344CB8AC3E}">
        <p14:creationId xmlns:p14="http://schemas.microsoft.com/office/powerpoint/2010/main" val="1492009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SOFT file (and metadata): https://</a:t>
            </a:r>
            <a:r>
              <a:rPr lang="en-US" dirty="0" err="1"/>
              <a:t>www.ncbi.nlm.nih.gov</a:t>
            </a:r>
            <a:r>
              <a:rPr lang="en-US" dirty="0"/>
              <a:t>/geo/tools/</a:t>
            </a:r>
            <a:r>
              <a:rPr lang="en-US" dirty="0" err="1"/>
              <a:t>geometa.cgi?acc</a:t>
            </a:r>
            <a:r>
              <a:rPr lang="en-US" dirty="0"/>
              <a:t>=GSM5621175&amp;scope=</a:t>
            </a:r>
            <a:r>
              <a:rPr lang="en-US" dirty="0" err="1"/>
              <a:t>full&amp;mode</a:t>
            </a:r>
            <a:r>
              <a:rPr lang="en-US" dirty="0"/>
              <a:t>=soft</a:t>
            </a:r>
          </a:p>
        </p:txBody>
      </p:sp>
      <p:sp>
        <p:nvSpPr>
          <p:cNvPr id="4" name="Slide Number Placeholder 3"/>
          <p:cNvSpPr>
            <a:spLocks noGrp="1"/>
          </p:cNvSpPr>
          <p:nvPr>
            <p:ph type="sldNum" sz="quarter" idx="5"/>
          </p:nvPr>
        </p:nvSpPr>
        <p:spPr/>
        <p:txBody>
          <a:bodyPr/>
          <a:lstStyle/>
          <a:p>
            <a:fld id="{BE8BA7F0-6485-024D-A423-51B1F234B293}" type="slidenum">
              <a:rPr lang="en-US" smtClean="0"/>
              <a:t>7</a:t>
            </a:fld>
            <a:endParaRPr lang="en-US"/>
          </a:p>
        </p:txBody>
      </p:sp>
    </p:spTree>
    <p:extLst>
      <p:ext uri="{BB962C8B-B14F-4D97-AF65-F5344CB8AC3E}">
        <p14:creationId xmlns:p14="http://schemas.microsoft.com/office/powerpoint/2010/main" val="3875035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working one just one sample for this tutorial due to time restrictions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Samples: </a:t>
            </a:r>
            <a:r>
              <a:rPr lang="en-GB" dirty="0"/>
              <a:t>SRR16290086, SRR16290086, SRR16290085, SRR16290084, SRR16290083, SRR16290082, SRR16290081, SRR16290080, SRR16290079, SRR16290078, SRR16290077, SRR16290077, SRR16290076</a:t>
            </a:r>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9</a:t>
            </a:fld>
            <a:endParaRPr lang="en-US"/>
          </a:p>
        </p:txBody>
      </p:sp>
    </p:spTree>
    <p:extLst>
      <p:ext uri="{BB962C8B-B14F-4D97-AF65-F5344CB8AC3E}">
        <p14:creationId xmlns:p14="http://schemas.microsoft.com/office/powerpoint/2010/main" val="3351435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working one just one sample for this tutorial due to time restrictions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Samples: </a:t>
            </a:r>
            <a:r>
              <a:rPr lang="en-GB" dirty="0"/>
              <a:t>SRR16290086, SRR16290086, SRR16290085, SRR16290084, SRR16290083, SRR16290082, SRR16290081, SRR16290080, SRR16290079, SRR16290078, SRR16290077, SRR16290077, SRR16290076</a:t>
            </a:r>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10</a:t>
            </a:fld>
            <a:endParaRPr lang="en-US"/>
          </a:p>
        </p:txBody>
      </p:sp>
    </p:spTree>
    <p:extLst>
      <p:ext uri="{BB962C8B-B14F-4D97-AF65-F5344CB8AC3E}">
        <p14:creationId xmlns:p14="http://schemas.microsoft.com/office/powerpoint/2010/main" val="2572988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use w3m package to visualize reports in HTML for the text-based, most basic information.</a:t>
            </a:r>
          </a:p>
          <a:p>
            <a:r>
              <a:rPr lang="en-GB" sz="1200" b="0" i="0" kern="1200" dirty="0">
                <a:solidFill>
                  <a:schemeClr val="tx1"/>
                </a:solidFill>
                <a:effectLst/>
                <a:latin typeface="+mn-lt"/>
                <a:ea typeface="+mn-ea"/>
                <a:cs typeface="+mn-cs"/>
              </a:rPr>
              <a:t>To install: 	</a:t>
            </a:r>
            <a:r>
              <a:rPr lang="en-GB" sz="1200" b="0" i="0" kern="1200" dirty="0" err="1">
                <a:solidFill>
                  <a:schemeClr val="tx1"/>
                </a:solidFill>
                <a:effectLst/>
                <a:latin typeface="+mn-lt"/>
                <a:ea typeface="+mn-ea"/>
                <a:cs typeface="+mn-cs"/>
              </a:rPr>
              <a:t>conda</a:t>
            </a:r>
            <a:r>
              <a:rPr lang="en-GB" sz="1200" b="0" i="0" kern="1200" dirty="0">
                <a:solidFill>
                  <a:schemeClr val="tx1"/>
                </a:solidFill>
                <a:effectLst/>
                <a:latin typeface="+mn-lt"/>
                <a:ea typeface="+mn-ea"/>
                <a:cs typeface="+mn-cs"/>
              </a:rPr>
              <a:t> install -c </a:t>
            </a:r>
            <a:r>
              <a:rPr lang="en-GB" sz="1200" b="0" i="0" kern="1200" dirty="0" err="1">
                <a:solidFill>
                  <a:schemeClr val="tx1"/>
                </a:solidFill>
                <a:effectLst/>
                <a:latin typeface="+mn-lt"/>
                <a:ea typeface="+mn-ea"/>
                <a:cs typeface="+mn-cs"/>
              </a:rPr>
              <a:t>conda</a:t>
            </a:r>
            <a:r>
              <a:rPr lang="en-GB" sz="1200" b="0" i="0" kern="1200" dirty="0">
                <a:solidFill>
                  <a:schemeClr val="tx1"/>
                </a:solidFill>
                <a:effectLst/>
                <a:latin typeface="+mn-lt"/>
                <a:ea typeface="+mn-ea"/>
                <a:cs typeface="+mn-cs"/>
              </a:rPr>
              <a:t>-forge w3m</a:t>
            </a:r>
          </a:p>
          <a:p>
            <a:r>
              <a:rPr lang="en-GB" sz="1200" b="0" i="0" kern="1200" dirty="0">
                <a:solidFill>
                  <a:schemeClr val="tx1"/>
                </a:solidFill>
                <a:effectLst/>
                <a:latin typeface="+mn-lt"/>
                <a:ea typeface="+mn-ea"/>
                <a:cs typeface="+mn-cs"/>
              </a:rPr>
              <a:t>To use:	w3m—dump </a:t>
            </a:r>
            <a:r>
              <a:rPr lang="en-GB" sz="1200" b="0" i="0" kern="1200" dirty="0" err="1">
                <a:solidFill>
                  <a:schemeClr val="tx1"/>
                </a:solidFill>
                <a:effectLst/>
                <a:latin typeface="+mn-lt"/>
                <a:ea typeface="+mn-ea"/>
                <a:cs typeface="+mn-cs"/>
              </a:rPr>
              <a:t>fastq_report.html</a:t>
            </a:r>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11</a:t>
            </a:fld>
            <a:endParaRPr lang="en-US"/>
          </a:p>
        </p:txBody>
      </p:sp>
    </p:spTree>
    <p:extLst>
      <p:ext uri="{BB962C8B-B14F-4D97-AF65-F5344CB8AC3E}">
        <p14:creationId xmlns:p14="http://schemas.microsoft.com/office/powerpoint/2010/main" val="521979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For known/specific adapters, the command 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cutadapt</a:t>
            </a:r>
            <a:r>
              <a:rPr lang="en-GB" dirty="0"/>
              <a:t> -a ADAPTER_FWD -A ADAPTER_REV -o out.1.fastq -p out.2.fastq reads.1.fastq reads.2.fastq</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13</a:t>
            </a:fld>
            <a:endParaRPr lang="en-US"/>
          </a:p>
        </p:txBody>
      </p:sp>
    </p:spTree>
    <p:extLst>
      <p:ext uri="{BB962C8B-B14F-4D97-AF65-F5344CB8AC3E}">
        <p14:creationId xmlns:p14="http://schemas.microsoft.com/office/powerpoint/2010/main" val="1214405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kallisto</a:t>
            </a:r>
            <a:r>
              <a:rPr lang="en-GB" sz="1200" kern="1200" dirty="0">
                <a:solidFill>
                  <a:schemeClr val="tx1"/>
                </a:solidFill>
                <a:effectLst/>
                <a:latin typeface="+mn-lt"/>
                <a:ea typeface="+mn-ea"/>
                <a:cs typeface="+mn-cs"/>
              </a:rPr>
              <a:t> index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Homo_sapiens.GRCh38.cdna.all.idx --make-unique Homo_sapiens.GRCh38.cdna.all.fa.gz</a:t>
            </a:r>
          </a:p>
          <a:p>
            <a:endParaRPr lang="en-US" dirty="0"/>
          </a:p>
        </p:txBody>
      </p:sp>
      <p:sp>
        <p:nvSpPr>
          <p:cNvPr id="4" name="Slide Number Placeholder 3"/>
          <p:cNvSpPr>
            <a:spLocks noGrp="1"/>
          </p:cNvSpPr>
          <p:nvPr>
            <p:ph type="sldNum" sz="quarter" idx="5"/>
          </p:nvPr>
        </p:nvSpPr>
        <p:spPr/>
        <p:txBody>
          <a:bodyPr/>
          <a:lstStyle/>
          <a:p>
            <a:fld id="{BE8BA7F0-6485-024D-A423-51B1F234B293}" type="slidenum">
              <a:rPr lang="en-US" smtClean="0"/>
              <a:t>14</a:t>
            </a:fld>
            <a:endParaRPr lang="en-US"/>
          </a:p>
        </p:txBody>
      </p:sp>
    </p:spTree>
    <p:extLst>
      <p:ext uri="{BB962C8B-B14F-4D97-AF65-F5344CB8AC3E}">
        <p14:creationId xmlns:p14="http://schemas.microsoft.com/office/powerpoint/2010/main" val="334212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CA5FF9E-6E72-8142-AED6-4B038B550A5F}" type="datetimeFigureOut">
              <a:rPr lang="en-US" smtClean="0"/>
              <a:t>11/6/22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08C9427-01F7-E747-87B0-4B0A06D3954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9" name="Picture 8" descr="Logo&#10;&#10;Description automatically generated">
            <a:extLst>
              <a:ext uri="{FF2B5EF4-FFF2-40B4-BE49-F238E27FC236}">
                <a16:creationId xmlns:a16="http://schemas.microsoft.com/office/drawing/2014/main" id="{7EA10689-E844-B247-A6EA-5C24CDE6C9DE}"/>
              </a:ext>
            </a:extLst>
          </p:cNvPr>
          <p:cNvPicPr>
            <a:picLocks noChangeAspect="1"/>
          </p:cNvPicPr>
          <p:nvPr userDrawn="1"/>
        </p:nvPicPr>
        <p:blipFill>
          <a:blip r:embed="rId2"/>
          <a:stretch>
            <a:fillRect/>
          </a:stretch>
        </p:blipFill>
        <p:spPr>
          <a:xfrm>
            <a:off x="10898226" y="-52922"/>
            <a:ext cx="1293774" cy="990546"/>
          </a:xfrm>
          <a:prstGeom prst="rect">
            <a:avLst/>
          </a:prstGeom>
        </p:spPr>
      </p:pic>
    </p:spTree>
    <p:extLst>
      <p:ext uri="{BB962C8B-B14F-4D97-AF65-F5344CB8AC3E}">
        <p14:creationId xmlns:p14="http://schemas.microsoft.com/office/powerpoint/2010/main" val="378468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A5FF9E-6E72-8142-AED6-4B038B550A5F}" type="datetimeFigureOut">
              <a:rPr lang="en-US" smtClean="0"/>
              <a:t>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9427-01F7-E747-87B0-4B0A06D3954C}" type="slidenum">
              <a:rPr lang="en-US" smtClean="0"/>
              <a:t>‹#›</a:t>
            </a:fld>
            <a:endParaRPr lang="en-US"/>
          </a:p>
        </p:txBody>
      </p:sp>
    </p:spTree>
    <p:extLst>
      <p:ext uri="{BB962C8B-B14F-4D97-AF65-F5344CB8AC3E}">
        <p14:creationId xmlns:p14="http://schemas.microsoft.com/office/powerpoint/2010/main" val="2923168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A5FF9E-6E72-8142-AED6-4B038B550A5F}" type="datetimeFigureOut">
              <a:rPr lang="en-US" smtClean="0"/>
              <a:t>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9427-01F7-E747-87B0-4B0A06D3954C}" type="slidenum">
              <a:rPr lang="en-US" smtClean="0"/>
              <a:t>‹#›</a:t>
            </a:fld>
            <a:endParaRPr lang="en-US"/>
          </a:p>
        </p:txBody>
      </p:sp>
    </p:spTree>
    <p:extLst>
      <p:ext uri="{BB962C8B-B14F-4D97-AF65-F5344CB8AC3E}">
        <p14:creationId xmlns:p14="http://schemas.microsoft.com/office/powerpoint/2010/main" val="4282224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A5FF9E-6E72-8142-AED6-4B038B550A5F}" type="datetimeFigureOut">
              <a:rPr lang="en-US" smtClean="0"/>
              <a:t>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9427-01F7-E747-87B0-4B0A06D3954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26666A40-0AFA-F640-A565-C580F949124D}"/>
              </a:ext>
            </a:extLst>
          </p:cNvPr>
          <p:cNvPicPr>
            <a:picLocks noChangeAspect="1"/>
          </p:cNvPicPr>
          <p:nvPr userDrawn="1"/>
        </p:nvPicPr>
        <p:blipFill>
          <a:blip r:embed="rId2"/>
          <a:stretch>
            <a:fillRect/>
          </a:stretch>
        </p:blipFill>
        <p:spPr>
          <a:xfrm>
            <a:off x="10898226" y="-52922"/>
            <a:ext cx="1293774" cy="990546"/>
          </a:xfrm>
          <a:prstGeom prst="rect">
            <a:avLst/>
          </a:prstGeom>
        </p:spPr>
      </p:pic>
    </p:spTree>
    <p:extLst>
      <p:ext uri="{BB962C8B-B14F-4D97-AF65-F5344CB8AC3E}">
        <p14:creationId xmlns:p14="http://schemas.microsoft.com/office/powerpoint/2010/main" val="352165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CA5FF9E-6E72-8142-AED6-4B038B550A5F}" type="datetimeFigureOut">
              <a:rPr lang="en-US" smtClean="0"/>
              <a:t>11/6/22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08C9427-01F7-E747-87B0-4B0A06D3954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4119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CA5FF9E-6E72-8142-AED6-4B038B550A5F}" type="datetimeFigureOut">
              <a:rPr lang="en-US" smtClean="0"/>
              <a:t>11/6/22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C9427-01F7-E747-87B0-4B0A06D3954C}" type="slidenum">
              <a:rPr lang="en-US" smtClean="0"/>
              <a:t>‹#›</a:t>
            </a:fld>
            <a:endParaRPr lang="en-US"/>
          </a:p>
        </p:txBody>
      </p:sp>
    </p:spTree>
    <p:extLst>
      <p:ext uri="{BB962C8B-B14F-4D97-AF65-F5344CB8AC3E}">
        <p14:creationId xmlns:p14="http://schemas.microsoft.com/office/powerpoint/2010/main" val="205130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CA5FF9E-6E72-8142-AED6-4B038B550A5F}" type="datetimeFigureOut">
              <a:rPr lang="en-US" smtClean="0"/>
              <a:t>11/6/22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C9427-01F7-E747-87B0-4B0A06D3954C}" type="slidenum">
              <a:rPr lang="en-US" smtClean="0"/>
              <a:t>‹#›</a:t>
            </a:fld>
            <a:endParaRPr lang="en-US"/>
          </a:p>
        </p:txBody>
      </p:sp>
    </p:spTree>
    <p:extLst>
      <p:ext uri="{BB962C8B-B14F-4D97-AF65-F5344CB8AC3E}">
        <p14:creationId xmlns:p14="http://schemas.microsoft.com/office/powerpoint/2010/main" val="42684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CA5FF9E-6E72-8142-AED6-4B038B550A5F}" type="datetimeFigureOut">
              <a:rPr lang="en-US" smtClean="0"/>
              <a:t>11/6/22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C9427-01F7-E747-87B0-4B0A06D3954C}" type="slidenum">
              <a:rPr lang="en-US" smtClean="0"/>
              <a:t>‹#›</a:t>
            </a:fld>
            <a:endParaRPr lang="en-US"/>
          </a:p>
        </p:txBody>
      </p:sp>
    </p:spTree>
    <p:extLst>
      <p:ext uri="{BB962C8B-B14F-4D97-AF65-F5344CB8AC3E}">
        <p14:creationId xmlns:p14="http://schemas.microsoft.com/office/powerpoint/2010/main" val="52997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5FF9E-6E72-8142-AED6-4B038B550A5F}" type="datetimeFigureOut">
              <a:rPr lang="en-US" smtClean="0"/>
              <a:t>11/6/22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8C9427-01F7-E747-87B0-4B0A06D3954C}" type="slidenum">
              <a:rPr lang="en-US" smtClean="0"/>
              <a:t>‹#›</a:t>
            </a:fld>
            <a:endParaRPr lang="en-US"/>
          </a:p>
        </p:txBody>
      </p:sp>
    </p:spTree>
    <p:extLst>
      <p:ext uri="{BB962C8B-B14F-4D97-AF65-F5344CB8AC3E}">
        <p14:creationId xmlns:p14="http://schemas.microsoft.com/office/powerpoint/2010/main" val="220317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CA5FF9E-6E72-8142-AED6-4B038B550A5F}" type="datetimeFigureOut">
              <a:rPr lang="en-US" smtClean="0"/>
              <a:t>11/6/22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08C9427-01F7-E747-87B0-4B0A06D3954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4987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CA5FF9E-6E72-8142-AED6-4B038B550A5F}" type="datetimeFigureOut">
              <a:rPr lang="en-US" smtClean="0"/>
              <a:t>11/6/22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08C9427-01F7-E747-87B0-4B0A06D3954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937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CA5FF9E-6E72-8142-AED6-4B038B550A5F}" type="datetimeFigureOut">
              <a:rPr lang="en-US" smtClean="0"/>
              <a:t>11/6/22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08C9427-01F7-E747-87B0-4B0A06D3954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34467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tp.ncbi.nlm.nih.gov/genomes/all/GCF/000/001/405/GCF_000001405.39_GRCh38.p1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ftp.ncbi.nlm.nih.gov/genomes/all/GCF/000/001/405/GCF_000001405.39_GRCh38.p13/GCF_000001405.39_GRCh38.p13_genomic.gtf.gz" TargetMode="External"/><Relationship Id="rId4" Type="http://schemas.openxmlformats.org/officeDocument/2006/relationships/hyperlink" Target="https://ftp.ncbi.nlm.nih.gov/genomes/all/GCF/000/001/405/GCF_000001405.39_GRCh38.p13/GCF_000001405.39_GRCh38.p13_genomic.fna.gz" TargetMode="Externa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bioproject/?term=prjna412001" TargetMode="External"/><Relationship Id="rId2" Type="http://schemas.openxmlformats.org/officeDocument/2006/relationships/hyperlink" Target="https://pubmed.ncbi.nlm.nih.gov/29652636-hif1-mediates-a-switch-in-pyruvate-kinase-isoforms-after-myocardial-infar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ncbi.nlm.nih.gov/biosample/7692722" TargetMode="External"/><Relationship Id="rId3" Type="http://schemas.openxmlformats.org/officeDocument/2006/relationships/hyperlink" Target="https://www.ncbi.nlm.nih.gov/taxonomy/10090" TargetMode="External"/><Relationship Id="rId7" Type="http://schemas.openxmlformats.org/officeDocument/2006/relationships/hyperlink" Target="https://www.ncbi.nlm.nih.gov/biosample/769272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ncbi.nlm.nih.gov/biosample/7692724" TargetMode="External"/><Relationship Id="rId11" Type="http://schemas.openxmlformats.org/officeDocument/2006/relationships/hyperlink" Target="https://www.ncbi.nlm.nih.gov/biosample/7692719" TargetMode="External"/><Relationship Id="rId5" Type="http://schemas.openxmlformats.org/officeDocument/2006/relationships/hyperlink" Target="https://www.ncbi.nlm.nih.gov/biosample/7692725" TargetMode="External"/><Relationship Id="rId10" Type="http://schemas.openxmlformats.org/officeDocument/2006/relationships/hyperlink" Target="https://www.ncbi.nlm.nih.gov/biosample/7692720" TargetMode="External"/><Relationship Id="rId4" Type="http://schemas.openxmlformats.org/officeDocument/2006/relationships/hyperlink" Target="https://www.ncbi.nlm.nih.gov/biosample/7692726" TargetMode="External"/><Relationship Id="rId9" Type="http://schemas.openxmlformats.org/officeDocument/2006/relationships/hyperlink" Target="https://www.ncbi.nlm.nih.gov/biosample/769272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bi.ac.uk/ena/browser/hom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ftp://ftp.sra.ebi.ac.uk/vol1/fastq/SRR606/002/SRR6068403/SRR6068403_1.fastq.gz" TargetMode="External"/><Relationship Id="rId4" Type="http://schemas.openxmlformats.org/officeDocument/2006/relationships/hyperlink" Target="ftp://ftp.sra.ebi.ac.uk/vol1/fastq/SRR606/002/SRR6068402/SRR6068402_1.fastq.gz"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2D49-CE94-AE41-BBF9-11FF5F31E27D}"/>
              </a:ext>
            </a:extLst>
          </p:cNvPr>
          <p:cNvSpPr>
            <a:spLocks noGrp="1"/>
          </p:cNvSpPr>
          <p:nvPr>
            <p:ph type="ctrTitle"/>
          </p:nvPr>
        </p:nvSpPr>
        <p:spPr/>
        <p:txBody>
          <a:bodyPr/>
          <a:lstStyle/>
          <a:p>
            <a:r>
              <a:rPr lang="en-US" sz="6600" dirty="0"/>
              <a:t>Transcriptome MANUAL</a:t>
            </a:r>
          </a:p>
        </p:txBody>
      </p:sp>
      <p:sp>
        <p:nvSpPr>
          <p:cNvPr id="3" name="Subtitle 2">
            <a:extLst>
              <a:ext uri="{FF2B5EF4-FFF2-40B4-BE49-F238E27FC236}">
                <a16:creationId xmlns:a16="http://schemas.microsoft.com/office/drawing/2014/main" id="{BCAC231F-477B-9F48-A1A9-470E6E6D877C}"/>
              </a:ext>
            </a:extLst>
          </p:cNvPr>
          <p:cNvSpPr>
            <a:spLocks noGrp="1"/>
          </p:cNvSpPr>
          <p:nvPr>
            <p:ph type="subTitle" idx="1"/>
          </p:nvPr>
        </p:nvSpPr>
        <p:spPr>
          <a:xfrm>
            <a:off x="2679906" y="3956279"/>
            <a:ext cx="6831673" cy="1715316"/>
          </a:xfrm>
        </p:spPr>
        <p:txBody>
          <a:bodyPr>
            <a:normAutofit/>
          </a:bodyPr>
          <a:lstStyle/>
          <a:p>
            <a:r>
              <a:rPr lang="en-US" dirty="0"/>
              <a:t>By Abdulahad Bayraktar</a:t>
            </a:r>
          </a:p>
          <a:p>
            <a:r>
              <a:rPr lang="en-US" sz="1600" dirty="0"/>
              <a:t>Centre for Host-Microbiome Interactions</a:t>
            </a:r>
            <a:br>
              <a:rPr lang="en-US" sz="1600" dirty="0"/>
            </a:br>
            <a:r>
              <a:rPr lang="en-US" sz="1600" dirty="0"/>
              <a:t>Faculty of Dentistry, Oral &amp; Craniofacial Sciences</a:t>
            </a:r>
            <a:br>
              <a:rPr lang="en-US" sz="1600" dirty="0"/>
            </a:br>
            <a:r>
              <a:rPr lang="en-US" sz="1600" dirty="0"/>
              <a:t>King’s College London</a:t>
            </a:r>
          </a:p>
          <a:p>
            <a:endParaRPr lang="en-US" dirty="0"/>
          </a:p>
        </p:txBody>
      </p:sp>
    </p:spTree>
    <p:extLst>
      <p:ext uri="{BB962C8B-B14F-4D97-AF65-F5344CB8AC3E}">
        <p14:creationId xmlns:p14="http://schemas.microsoft.com/office/powerpoint/2010/main" val="389466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98C9-A654-D542-B66E-07B58D2A1592}"/>
              </a:ext>
            </a:extLst>
          </p:cNvPr>
          <p:cNvSpPr>
            <a:spLocks noGrp="1"/>
          </p:cNvSpPr>
          <p:nvPr>
            <p:ph type="title"/>
          </p:nvPr>
        </p:nvSpPr>
        <p:spPr>
          <a:xfrm>
            <a:off x="1371600" y="0"/>
            <a:ext cx="9601200" cy="891251"/>
          </a:xfrm>
        </p:spPr>
        <p:txBody>
          <a:bodyPr/>
          <a:lstStyle/>
          <a:p>
            <a:r>
              <a:rPr lang="en-US" dirty="0"/>
              <a:t>Sample Download</a:t>
            </a:r>
          </a:p>
        </p:txBody>
      </p:sp>
      <p:sp>
        <p:nvSpPr>
          <p:cNvPr id="3" name="Content Placeholder 2">
            <a:extLst>
              <a:ext uri="{FF2B5EF4-FFF2-40B4-BE49-F238E27FC236}">
                <a16:creationId xmlns:a16="http://schemas.microsoft.com/office/drawing/2014/main" id="{EED5A50F-FDE2-A94F-8CBA-BBEE91089DCB}"/>
              </a:ext>
            </a:extLst>
          </p:cNvPr>
          <p:cNvSpPr>
            <a:spLocks noGrp="1"/>
          </p:cNvSpPr>
          <p:nvPr>
            <p:ph idx="1"/>
          </p:nvPr>
        </p:nvSpPr>
        <p:spPr>
          <a:xfrm>
            <a:off x="1219200" y="729205"/>
            <a:ext cx="10445262" cy="6128795"/>
          </a:xfrm>
        </p:spPr>
        <p:txBody>
          <a:bodyPr>
            <a:normAutofit lnSpcReduction="10000"/>
          </a:bodyPr>
          <a:lstStyle/>
          <a:p>
            <a:pPr>
              <a:spcBef>
                <a:spcPts val="200"/>
              </a:spcBef>
            </a:pPr>
            <a:r>
              <a:rPr lang="en-GB" sz="2300" dirty="0" err="1"/>
              <a:t>mkdir</a:t>
            </a:r>
            <a:r>
              <a:rPr lang="en-GB" sz="2300" dirty="0"/>
              <a:t> data</a:t>
            </a:r>
          </a:p>
          <a:p>
            <a:pPr>
              <a:spcBef>
                <a:spcPts val="200"/>
              </a:spcBef>
            </a:pPr>
            <a:r>
              <a:rPr lang="en-GB" sz="2300" dirty="0"/>
              <a:t>cd data</a:t>
            </a:r>
          </a:p>
          <a:p>
            <a:pPr marL="0" indent="0">
              <a:spcBef>
                <a:spcPts val="200"/>
              </a:spcBef>
              <a:buNone/>
            </a:pPr>
            <a:endParaRPr lang="en-GB" sz="2300" dirty="0"/>
          </a:p>
          <a:p>
            <a:pPr marL="0" indent="0">
              <a:spcBef>
                <a:spcPts val="200"/>
              </a:spcBef>
              <a:buNone/>
            </a:pPr>
            <a:r>
              <a:rPr lang="en-GB" sz="2300" b="1" u="sng" dirty="0"/>
              <a:t>SRA Way</a:t>
            </a:r>
          </a:p>
          <a:p>
            <a:pPr marL="457200" indent="-457200">
              <a:spcBef>
                <a:spcPts val="200"/>
              </a:spcBef>
              <a:buFont typeface="+mj-lt"/>
              <a:buAutoNum type="arabicPeriod"/>
            </a:pPr>
            <a:r>
              <a:rPr lang="en-GB" sz="2300" dirty="0"/>
              <a:t>prefetch </a:t>
            </a:r>
            <a:r>
              <a:rPr lang="en-GB" sz="2400" dirty="0"/>
              <a:t>SRR6068402</a:t>
            </a:r>
            <a:r>
              <a:rPr lang="en-GB" sz="2300" dirty="0"/>
              <a:t> –p</a:t>
            </a:r>
          </a:p>
          <a:p>
            <a:pPr marL="457200" indent="-457200">
              <a:spcBef>
                <a:spcPts val="200"/>
              </a:spcBef>
              <a:buFont typeface="+mj-lt"/>
              <a:buAutoNum type="arabicPeriod"/>
            </a:pPr>
            <a:r>
              <a:rPr lang="en-GB" sz="2300" dirty="0"/>
              <a:t>cd </a:t>
            </a:r>
            <a:r>
              <a:rPr lang="en-GB" sz="2400" dirty="0"/>
              <a:t>SRR6068402</a:t>
            </a:r>
            <a:endParaRPr lang="en-GB" sz="2300" dirty="0"/>
          </a:p>
          <a:p>
            <a:pPr marL="457200" indent="-457200">
              <a:spcBef>
                <a:spcPts val="200"/>
              </a:spcBef>
              <a:buFont typeface="+mj-lt"/>
              <a:buAutoNum type="arabicPeriod"/>
            </a:pPr>
            <a:r>
              <a:rPr lang="en-GB" dirty="0"/>
              <a:t>parallel-</a:t>
            </a:r>
            <a:r>
              <a:rPr lang="en-GB" dirty="0" err="1"/>
              <a:t>fastq</a:t>
            </a:r>
            <a:r>
              <a:rPr lang="en-GB" dirty="0"/>
              <a:t>-dump</a:t>
            </a:r>
            <a:r>
              <a:rPr lang="en-GB" sz="2300" dirty="0"/>
              <a:t> -s </a:t>
            </a:r>
            <a:r>
              <a:rPr lang="en-GB" sz="2400" dirty="0"/>
              <a:t>SRR6068402</a:t>
            </a:r>
            <a:r>
              <a:rPr lang="en-GB" sz="2300" dirty="0"/>
              <a:t>.sra --split-files --</a:t>
            </a:r>
            <a:r>
              <a:rPr lang="en-GB" sz="2300" dirty="0" err="1"/>
              <a:t>gzip</a:t>
            </a:r>
            <a:r>
              <a:rPr lang="en-GB" sz="2300" dirty="0"/>
              <a:t> &amp;</a:t>
            </a:r>
          </a:p>
          <a:p>
            <a:pPr>
              <a:spcBef>
                <a:spcPts val="200"/>
              </a:spcBef>
            </a:pPr>
            <a:endParaRPr lang="en-GB" dirty="0"/>
          </a:p>
          <a:p>
            <a:pPr>
              <a:spcBef>
                <a:spcPts val="200"/>
              </a:spcBef>
            </a:pPr>
            <a:r>
              <a:rPr lang="en-GB" sz="1800" dirty="0"/>
              <a:t>Or edit (using nano) a SH file and write:</a:t>
            </a:r>
          </a:p>
          <a:p>
            <a:pPr marL="0" indent="0">
              <a:spcBef>
                <a:spcPts val="200"/>
              </a:spcBef>
              <a:buNone/>
            </a:pPr>
            <a:r>
              <a:rPr lang="en-GB" sz="1800" dirty="0">
                <a:solidFill>
                  <a:srgbClr val="000000"/>
                </a:solidFill>
                <a:latin typeface="Menlo" panose="020B0609030804020204" pitchFamily="49" charset="0"/>
              </a:rPr>
              <a:t>#/bin/bash</a:t>
            </a:r>
          </a:p>
          <a:p>
            <a:pPr marL="0" indent="0">
              <a:spcBef>
                <a:spcPts val="200"/>
              </a:spcBef>
              <a:buNone/>
            </a:pPr>
            <a:r>
              <a:rPr lang="en-GB" sz="1800" dirty="0" err="1">
                <a:solidFill>
                  <a:srgbClr val="000000"/>
                </a:solidFill>
                <a:latin typeface="Menlo" panose="020B0609030804020204" pitchFamily="49" charset="0"/>
              </a:rPr>
              <a:t>data_pos</a:t>
            </a:r>
            <a:r>
              <a:rPr lang="en-GB" sz="1800" dirty="0">
                <a:solidFill>
                  <a:srgbClr val="000000"/>
                </a:solidFill>
                <a:latin typeface="Menlo" panose="020B0609030804020204" pitchFamily="49" charset="0"/>
              </a:rPr>
              <a:t>=$HOME/</a:t>
            </a:r>
            <a:r>
              <a:rPr lang="en-GB" sz="1800" dirty="0" err="1">
                <a:solidFill>
                  <a:srgbClr val="000000"/>
                </a:solidFill>
                <a:latin typeface="Menlo" panose="020B0609030804020204" pitchFamily="49" charset="0"/>
              </a:rPr>
              <a:t>transcriptome_module</a:t>
            </a:r>
            <a:r>
              <a:rPr lang="en-GB" sz="1800" dirty="0">
                <a:solidFill>
                  <a:srgbClr val="000000"/>
                </a:solidFill>
                <a:latin typeface="Menlo" panose="020B0609030804020204" pitchFamily="49" charset="0"/>
              </a:rPr>
              <a:t>/data/</a:t>
            </a:r>
          </a:p>
          <a:p>
            <a:pPr marL="0" indent="0">
              <a:spcBef>
                <a:spcPts val="200"/>
              </a:spcBef>
              <a:buNone/>
            </a:pPr>
            <a:r>
              <a:rPr lang="en-GB" sz="1800" dirty="0">
                <a:solidFill>
                  <a:srgbClr val="000000"/>
                </a:solidFill>
                <a:latin typeface="Menlo" panose="020B0609030804020204" pitchFamily="49" charset="0"/>
              </a:rPr>
              <a:t>cd $</a:t>
            </a:r>
            <a:r>
              <a:rPr lang="en-GB" sz="1800" dirty="0" err="1">
                <a:solidFill>
                  <a:srgbClr val="000000"/>
                </a:solidFill>
                <a:latin typeface="Menlo" panose="020B0609030804020204" pitchFamily="49" charset="0"/>
              </a:rPr>
              <a:t>data_pos</a:t>
            </a:r>
            <a:endParaRPr lang="en-GB" sz="1800" dirty="0">
              <a:solidFill>
                <a:srgbClr val="000000"/>
              </a:solidFill>
              <a:latin typeface="Menlo" panose="020B0609030804020204" pitchFamily="49" charset="0"/>
            </a:endParaRPr>
          </a:p>
          <a:p>
            <a:pPr marL="0" indent="0">
              <a:spcBef>
                <a:spcPts val="200"/>
              </a:spcBef>
              <a:buNone/>
            </a:pPr>
            <a:r>
              <a:rPr lang="en-GB" sz="1800" dirty="0">
                <a:solidFill>
                  <a:srgbClr val="000000"/>
                </a:solidFill>
                <a:latin typeface="Menlo" panose="020B0609030804020204" pitchFamily="49" charset="0"/>
              </a:rPr>
              <a:t>prefetch </a:t>
            </a:r>
            <a:r>
              <a:rPr lang="en-GB" sz="1800" dirty="0"/>
              <a:t>SRR6068402</a:t>
            </a:r>
            <a:r>
              <a:rPr lang="en-GB" sz="1800" dirty="0">
                <a:solidFill>
                  <a:srgbClr val="000000"/>
                </a:solidFill>
                <a:latin typeface="Menlo" panose="020B0609030804020204" pitchFamily="49" charset="0"/>
              </a:rPr>
              <a:t> –p</a:t>
            </a:r>
          </a:p>
          <a:p>
            <a:pPr marL="0" indent="0">
              <a:spcBef>
                <a:spcPts val="200"/>
              </a:spcBef>
              <a:buNone/>
            </a:pPr>
            <a:r>
              <a:rPr lang="en-GB" sz="1800" dirty="0">
                <a:solidFill>
                  <a:srgbClr val="000000"/>
                </a:solidFill>
                <a:latin typeface="Menlo" panose="020B0609030804020204" pitchFamily="49" charset="0"/>
              </a:rPr>
              <a:t>wait</a:t>
            </a:r>
          </a:p>
          <a:p>
            <a:pPr marL="0" indent="0">
              <a:spcBef>
                <a:spcPts val="200"/>
              </a:spcBef>
              <a:buNone/>
            </a:pPr>
            <a:r>
              <a:rPr lang="en-GB" sz="1800" dirty="0">
                <a:solidFill>
                  <a:srgbClr val="000000"/>
                </a:solidFill>
                <a:latin typeface="Menlo" panose="020B0609030804020204" pitchFamily="49" charset="0"/>
              </a:rPr>
              <a:t>cd $</a:t>
            </a:r>
            <a:r>
              <a:rPr lang="en-GB" sz="1800" dirty="0" err="1">
                <a:solidFill>
                  <a:srgbClr val="000000"/>
                </a:solidFill>
                <a:latin typeface="Menlo" panose="020B0609030804020204" pitchFamily="49" charset="0"/>
              </a:rPr>
              <a:t>data_pos</a:t>
            </a:r>
            <a:r>
              <a:rPr lang="en-GB" sz="1800" dirty="0">
                <a:solidFill>
                  <a:srgbClr val="000000"/>
                </a:solidFill>
                <a:latin typeface="Menlo" panose="020B0609030804020204" pitchFamily="49" charset="0"/>
              </a:rPr>
              <a:t>/</a:t>
            </a:r>
            <a:r>
              <a:rPr lang="en-GB" sz="1800" dirty="0"/>
              <a:t> SRR6068402</a:t>
            </a:r>
            <a:endParaRPr lang="en-GB" sz="1800" dirty="0">
              <a:solidFill>
                <a:srgbClr val="000000"/>
              </a:solidFill>
              <a:latin typeface="Menlo" panose="020B0609030804020204" pitchFamily="49" charset="0"/>
            </a:endParaRPr>
          </a:p>
          <a:p>
            <a:pPr marL="0" indent="0">
              <a:spcBef>
                <a:spcPts val="200"/>
              </a:spcBef>
              <a:buNone/>
            </a:pPr>
            <a:r>
              <a:rPr lang="en-GB" sz="1800" dirty="0"/>
              <a:t>parallel-</a:t>
            </a:r>
            <a:r>
              <a:rPr lang="en-GB" sz="1800" dirty="0" err="1"/>
              <a:t>fastq</a:t>
            </a:r>
            <a:r>
              <a:rPr lang="en-GB" sz="1800" dirty="0"/>
              <a:t>-dump</a:t>
            </a:r>
            <a:r>
              <a:rPr lang="en-GB" dirty="0"/>
              <a:t> -s</a:t>
            </a:r>
            <a:r>
              <a:rPr lang="en-GB" sz="1800" dirty="0">
                <a:solidFill>
                  <a:srgbClr val="000000"/>
                </a:solidFill>
                <a:latin typeface="Menlo" panose="020B0609030804020204" pitchFamily="49" charset="0"/>
              </a:rPr>
              <a:t> </a:t>
            </a:r>
            <a:r>
              <a:rPr lang="en-GB" sz="1800" dirty="0"/>
              <a:t>SRR6068402</a:t>
            </a:r>
            <a:r>
              <a:rPr lang="en-GB" sz="1800" dirty="0">
                <a:solidFill>
                  <a:srgbClr val="000000"/>
                </a:solidFill>
                <a:latin typeface="Menlo" panose="020B0609030804020204" pitchFamily="49" charset="0"/>
              </a:rPr>
              <a:t>.sra --split-files --</a:t>
            </a:r>
            <a:r>
              <a:rPr lang="en-GB" sz="1800" dirty="0" err="1">
                <a:solidFill>
                  <a:srgbClr val="000000"/>
                </a:solidFill>
                <a:latin typeface="Menlo" panose="020B0609030804020204" pitchFamily="49" charset="0"/>
              </a:rPr>
              <a:t>gzip</a:t>
            </a:r>
            <a:endParaRPr lang="en-GB" sz="1800" dirty="0">
              <a:solidFill>
                <a:srgbClr val="000000"/>
              </a:solidFill>
              <a:latin typeface="Menlo" panose="020B0609030804020204" pitchFamily="49" charset="0"/>
            </a:endParaRPr>
          </a:p>
          <a:p>
            <a:pPr marL="0" indent="0">
              <a:spcBef>
                <a:spcPts val="200"/>
              </a:spcBef>
              <a:buNone/>
            </a:pPr>
            <a:r>
              <a:rPr lang="en-GB" sz="1800" dirty="0">
                <a:solidFill>
                  <a:srgbClr val="000000"/>
                </a:solidFill>
                <a:latin typeface="Menlo" panose="020B0609030804020204" pitchFamily="49" charset="0"/>
              </a:rPr>
              <a:t>wait</a:t>
            </a:r>
          </a:p>
          <a:p>
            <a:pPr marL="0" indent="0">
              <a:spcBef>
                <a:spcPts val="200"/>
              </a:spcBef>
              <a:buNone/>
            </a:pPr>
            <a:r>
              <a:rPr lang="en-GB" sz="1800" dirty="0">
                <a:solidFill>
                  <a:srgbClr val="000000"/>
                </a:solidFill>
                <a:latin typeface="Menlo" panose="020B0609030804020204" pitchFamily="49" charset="0"/>
              </a:rPr>
              <a:t>…</a:t>
            </a:r>
          </a:p>
          <a:p>
            <a:endParaRPr lang="en-GB" dirty="0"/>
          </a:p>
        </p:txBody>
      </p:sp>
      <p:sp>
        <p:nvSpPr>
          <p:cNvPr id="8" name="Plaque 7">
            <a:extLst>
              <a:ext uri="{FF2B5EF4-FFF2-40B4-BE49-F238E27FC236}">
                <a16:creationId xmlns:a16="http://schemas.microsoft.com/office/drawing/2014/main" id="{ECEFB15B-78E2-7F49-9150-0C69FC636E1D}"/>
              </a:ext>
            </a:extLst>
          </p:cNvPr>
          <p:cNvSpPr/>
          <p:nvPr/>
        </p:nvSpPr>
        <p:spPr>
          <a:xfrm>
            <a:off x="5868366" y="891251"/>
            <a:ext cx="821802" cy="393540"/>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pwd</a:t>
            </a:r>
            <a:endParaRPr lang="en-US" dirty="0"/>
          </a:p>
        </p:txBody>
      </p:sp>
      <p:sp>
        <p:nvSpPr>
          <p:cNvPr id="9" name="TextBox 8">
            <a:extLst>
              <a:ext uri="{FF2B5EF4-FFF2-40B4-BE49-F238E27FC236}">
                <a16:creationId xmlns:a16="http://schemas.microsoft.com/office/drawing/2014/main" id="{C13C7AD4-A946-4745-B5A0-CC01A5FB2015}"/>
              </a:ext>
            </a:extLst>
          </p:cNvPr>
          <p:cNvSpPr txBox="1"/>
          <p:nvPr/>
        </p:nvSpPr>
        <p:spPr>
          <a:xfrm>
            <a:off x="6756932" y="891251"/>
            <a:ext cx="2459199" cy="369332"/>
          </a:xfrm>
          <a:prstGeom prst="rect">
            <a:avLst/>
          </a:prstGeom>
          <a:noFill/>
        </p:spPr>
        <p:txBody>
          <a:bodyPr wrap="none" rtlCol="0">
            <a:spAutoFit/>
          </a:bodyPr>
          <a:lstStyle/>
          <a:p>
            <a:r>
              <a:rPr lang="en-US" dirty="0"/>
              <a:t>To check where you are</a:t>
            </a:r>
          </a:p>
        </p:txBody>
      </p:sp>
      <p:sp>
        <p:nvSpPr>
          <p:cNvPr id="4" name="5-point Star 3">
            <a:extLst>
              <a:ext uri="{FF2B5EF4-FFF2-40B4-BE49-F238E27FC236}">
                <a16:creationId xmlns:a16="http://schemas.microsoft.com/office/drawing/2014/main" id="{B253DB34-A409-094A-978C-206260703177}"/>
              </a:ext>
            </a:extLst>
          </p:cNvPr>
          <p:cNvSpPr/>
          <p:nvPr/>
        </p:nvSpPr>
        <p:spPr>
          <a:xfrm>
            <a:off x="963827" y="2162432"/>
            <a:ext cx="255373" cy="23477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79D553B8-1ECB-914F-9278-C4484A058841}"/>
              </a:ext>
            </a:extLst>
          </p:cNvPr>
          <p:cNvSpPr/>
          <p:nvPr/>
        </p:nvSpPr>
        <p:spPr>
          <a:xfrm>
            <a:off x="6180672" y="1551008"/>
            <a:ext cx="255373" cy="23477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6C38B4C-5CF6-C243-8F65-931E86B23FAA}"/>
              </a:ext>
            </a:extLst>
          </p:cNvPr>
          <p:cNvSpPr txBox="1"/>
          <p:nvPr/>
        </p:nvSpPr>
        <p:spPr>
          <a:xfrm>
            <a:off x="6756932" y="1551008"/>
            <a:ext cx="2801601" cy="369332"/>
          </a:xfrm>
          <a:prstGeom prst="rect">
            <a:avLst/>
          </a:prstGeom>
          <a:noFill/>
        </p:spPr>
        <p:txBody>
          <a:bodyPr wrap="none" rtlCol="0">
            <a:spAutoFit/>
          </a:bodyPr>
          <a:lstStyle/>
          <a:p>
            <a:r>
              <a:rPr lang="en-US" dirty="0"/>
              <a:t>Add “-f yes” to re-download</a:t>
            </a:r>
          </a:p>
        </p:txBody>
      </p:sp>
    </p:spTree>
    <p:extLst>
      <p:ext uri="{BB962C8B-B14F-4D97-AF65-F5344CB8AC3E}">
        <p14:creationId xmlns:p14="http://schemas.microsoft.com/office/powerpoint/2010/main" val="201881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F69F-9644-1848-8F35-F3996AE36FBF}"/>
              </a:ext>
            </a:extLst>
          </p:cNvPr>
          <p:cNvSpPr>
            <a:spLocks noGrp="1"/>
          </p:cNvSpPr>
          <p:nvPr>
            <p:ph type="title"/>
          </p:nvPr>
        </p:nvSpPr>
        <p:spPr/>
        <p:txBody>
          <a:bodyPr/>
          <a:lstStyle/>
          <a:p>
            <a:r>
              <a:rPr lang="en-US" dirty="0"/>
              <a:t>Quality Control</a:t>
            </a:r>
          </a:p>
        </p:txBody>
      </p:sp>
      <p:sp>
        <p:nvSpPr>
          <p:cNvPr id="3" name="Content Placeholder 2">
            <a:extLst>
              <a:ext uri="{FF2B5EF4-FFF2-40B4-BE49-F238E27FC236}">
                <a16:creationId xmlns:a16="http://schemas.microsoft.com/office/drawing/2014/main" id="{816488A8-7066-C945-BEB3-65407CD23570}"/>
              </a:ext>
            </a:extLst>
          </p:cNvPr>
          <p:cNvSpPr>
            <a:spLocks noGrp="1"/>
          </p:cNvSpPr>
          <p:nvPr>
            <p:ph idx="1"/>
          </p:nvPr>
        </p:nvSpPr>
        <p:spPr>
          <a:xfrm>
            <a:off x="960699" y="1453662"/>
            <a:ext cx="10926501" cy="4413738"/>
          </a:xfrm>
        </p:spPr>
        <p:txBody>
          <a:bodyPr>
            <a:normAutofit/>
          </a:bodyPr>
          <a:lstStyle/>
          <a:p>
            <a:r>
              <a:rPr lang="en-GB" dirty="0"/>
              <a:t>cd </a:t>
            </a:r>
            <a:r>
              <a:rPr lang="en-GB" dirty="0" err="1"/>
              <a:t>transcriptome_module</a:t>
            </a:r>
            <a:r>
              <a:rPr lang="en-GB" dirty="0"/>
              <a:t>/data</a:t>
            </a:r>
          </a:p>
          <a:p>
            <a:r>
              <a:rPr lang="en-GB" dirty="0"/>
              <a:t>cd SRR6068402</a:t>
            </a:r>
          </a:p>
          <a:p>
            <a:r>
              <a:rPr lang="en-GB" dirty="0" err="1"/>
              <a:t>fastqc</a:t>
            </a:r>
            <a:r>
              <a:rPr lang="en-GB" dirty="0"/>
              <a:t> SRR6068402_1.fastq.gz</a:t>
            </a:r>
          </a:p>
          <a:p>
            <a:r>
              <a:rPr lang="en-GB" dirty="0" err="1"/>
              <a:t>fastqc</a:t>
            </a:r>
            <a:r>
              <a:rPr lang="en-GB" dirty="0"/>
              <a:t> SRR6068402 _1.fastq.gz</a:t>
            </a:r>
          </a:p>
          <a:p>
            <a:r>
              <a:rPr lang="en-GB" dirty="0" err="1"/>
              <a:t>multiqc</a:t>
            </a:r>
            <a:r>
              <a:rPr lang="en-GB" dirty="0"/>
              <a:t> . -f</a:t>
            </a:r>
          </a:p>
          <a:p>
            <a:pPr marL="0" indent="0">
              <a:buNone/>
            </a:pPr>
            <a:r>
              <a:rPr lang="en-US" dirty="0"/>
              <a:t> </a:t>
            </a:r>
          </a:p>
        </p:txBody>
      </p:sp>
    </p:spTree>
    <p:extLst>
      <p:ext uri="{BB962C8B-B14F-4D97-AF65-F5344CB8AC3E}">
        <p14:creationId xmlns:p14="http://schemas.microsoft.com/office/powerpoint/2010/main" val="343826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05BD-A954-7F4A-8A0F-7EA5BF1A93B2}"/>
              </a:ext>
            </a:extLst>
          </p:cNvPr>
          <p:cNvSpPr>
            <a:spLocks noGrp="1"/>
          </p:cNvSpPr>
          <p:nvPr>
            <p:ph type="title"/>
          </p:nvPr>
        </p:nvSpPr>
        <p:spPr/>
        <p:txBody>
          <a:bodyPr/>
          <a:lstStyle/>
          <a:p>
            <a:r>
              <a:rPr lang="en-US" dirty="0"/>
              <a:t>Quality Control</a:t>
            </a:r>
          </a:p>
        </p:txBody>
      </p:sp>
      <p:sp>
        <p:nvSpPr>
          <p:cNvPr id="3" name="Content Placeholder 2">
            <a:extLst>
              <a:ext uri="{FF2B5EF4-FFF2-40B4-BE49-F238E27FC236}">
                <a16:creationId xmlns:a16="http://schemas.microsoft.com/office/drawing/2014/main" id="{04B054D2-60B8-9645-A233-D6CA719BCFE0}"/>
              </a:ext>
            </a:extLst>
          </p:cNvPr>
          <p:cNvSpPr>
            <a:spLocks noGrp="1"/>
          </p:cNvSpPr>
          <p:nvPr>
            <p:ph idx="1"/>
          </p:nvPr>
        </p:nvSpPr>
        <p:spPr>
          <a:xfrm>
            <a:off x="972273" y="1539433"/>
            <a:ext cx="10741307" cy="4327967"/>
          </a:xfrm>
        </p:spPr>
        <p:txBody>
          <a:bodyPr/>
          <a:lstStyle/>
          <a:p>
            <a:pPr marL="0" indent="0">
              <a:buNone/>
            </a:pPr>
            <a:r>
              <a:rPr lang="en-GB" dirty="0"/>
              <a:t># To view them:</a:t>
            </a:r>
          </a:p>
          <a:p>
            <a:pPr marL="457200" indent="-457200">
              <a:buFont typeface="+mj-lt"/>
              <a:buAutoNum type="arabicPeriod"/>
            </a:pPr>
            <a:r>
              <a:rPr lang="en-GB" dirty="0"/>
              <a:t>Open a new terminal tab on local</a:t>
            </a:r>
          </a:p>
          <a:p>
            <a:pPr marL="457200" indent="-457200">
              <a:buFont typeface="+mj-lt"/>
              <a:buAutoNum type="arabicPeriod"/>
            </a:pPr>
            <a:r>
              <a:rPr lang="en-GB" dirty="0"/>
              <a:t>Command below to “pull” HTML files from server:</a:t>
            </a:r>
          </a:p>
          <a:p>
            <a:r>
              <a:rPr lang="en-GB" sz="1800" dirty="0" err="1"/>
              <a:t>rsync</a:t>
            </a:r>
            <a:r>
              <a:rPr lang="en-GB" sz="1800" dirty="0"/>
              <a:t> </a:t>
            </a:r>
            <a:r>
              <a:rPr lang="en-GB" sz="1400" dirty="0"/>
              <a:t>[K ID]@</a:t>
            </a:r>
            <a:r>
              <a:rPr lang="en-GB" sz="1400" dirty="0" err="1"/>
              <a:t>login.rosalind.kcl.ac.uk</a:t>
            </a:r>
            <a:r>
              <a:rPr lang="en-GB" sz="1400" dirty="0"/>
              <a:t>:~/</a:t>
            </a:r>
            <a:r>
              <a:rPr lang="en-GB" sz="1400" dirty="0" err="1"/>
              <a:t>transcriptome_module</a:t>
            </a:r>
            <a:r>
              <a:rPr lang="en-GB" sz="1400" dirty="0"/>
              <a:t>/data/</a:t>
            </a:r>
            <a:r>
              <a:rPr lang="en-GB" sz="1400" dirty="0" err="1"/>
              <a:t>multiqc_report.html</a:t>
            </a:r>
            <a:r>
              <a:rPr lang="en-GB" sz="1400" dirty="0"/>
              <a:t> .</a:t>
            </a:r>
          </a:p>
          <a:p>
            <a:r>
              <a:rPr lang="en-GB" sz="1800" dirty="0" err="1"/>
              <a:t>rsync</a:t>
            </a:r>
            <a:r>
              <a:rPr lang="en-GB" sz="1800" dirty="0"/>
              <a:t> </a:t>
            </a:r>
            <a:r>
              <a:rPr lang="en-GB" sz="1400" dirty="0"/>
              <a:t>[K ID]@</a:t>
            </a:r>
            <a:r>
              <a:rPr lang="en-GB" sz="1400" dirty="0" err="1"/>
              <a:t>login.rosalind.kcl.ac.uk</a:t>
            </a:r>
            <a:r>
              <a:rPr lang="en-GB" sz="1400" dirty="0"/>
              <a:t>:~/</a:t>
            </a:r>
            <a:r>
              <a:rPr lang="en-GB" sz="1400" dirty="0" err="1"/>
              <a:t>transcriptome_module</a:t>
            </a:r>
            <a:r>
              <a:rPr lang="en-GB" sz="1400" dirty="0"/>
              <a:t>/data/ SRR6068402/SRR6068402_1_fastqc.html .</a:t>
            </a:r>
          </a:p>
          <a:p>
            <a:r>
              <a:rPr lang="en-GB" sz="1800" dirty="0" err="1"/>
              <a:t>rsync</a:t>
            </a:r>
            <a:r>
              <a:rPr lang="en-GB" sz="1800" dirty="0"/>
              <a:t> </a:t>
            </a:r>
            <a:r>
              <a:rPr lang="en-GB" sz="1400" dirty="0"/>
              <a:t>[K ID]@</a:t>
            </a:r>
            <a:r>
              <a:rPr lang="en-GB" sz="1400" dirty="0" err="1"/>
              <a:t>login.rosalind.kcl.ac.uk</a:t>
            </a:r>
            <a:r>
              <a:rPr lang="en-GB" sz="1400" dirty="0"/>
              <a:t>:~/</a:t>
            </a:r>
            <a:r>
              <a:rPr lang="en-GB" sz="1400" dirty="0" err="1"/>
              <a:t>transcriptome_module</a:t>
            </a:r>
            <a:r>
              <a:rPr lang="en-GB" sz="1400" dirty="0"/>
              <a:t>/data/ SRR6068402/SRR6068402_2_fastqc.html .</a:t>
            </a:r>
          </a:p>
          <a:p>
            <a:endParaRPr lang="en-GB" sz="1400" dirty="0"/>
          </a:p>
          <a:p>
            <a:endParaRPr lang="en-GB" dirty="0"/>
          </a:p>
          <a:p>
            <a:endParaRPr lang="en-GB" dirty="0"/>
          </a:p>
          <a:p>
            <a:endParaRPr lang="en-US" dirty="0"/>
          </a:p>
        </p:txBody>
      </p:sp>
    </p:spTree>
    <p:extLst>
      <p:ext uri="{BB962C8B-B14F-4D97-AF65-F5344CB8AC3E}">
        <p14:creationId xmlns:p14="http://schemas.microsoft.com/office/powerpoint/2010/main" val="346022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2BAD-F33E-2C4C-9CDC-D2F1F1F39FDE}"/>
              </a:ext>
            </a:extLst>
          </p:cNvPr>
          <p:cNvSpPr>
            <a:spLocks noGrp="1"/>
          </p:cNvSpPr>
          <p:nvPr>
            <p:ph type="title"/>
          </p:nvPr>
        </p:nvSpPr>
        <p:spPr/>
        <p:txBody>
          <a:bodyPr/>
          <a:lstStyle/>
          <a:p>
            <a:r>
              <a:rPr lang="en-US" dirty="0"/>
              <a:t>! If needed - Adapter Removal &amp; Trimming</a:t>
            </a:r>
          </a:p>
        </p:txBody>
      </p:sp>
      <p:sp>
        <p:nvSpPr>
          <p:cNvPr id="3" name="Content Placeholder 2">
            <a:extLst>
              <a:ext uri="{FF2B5EF4-FFF2-40B4-BE49-F238E27FC236}">
                <a16:creationId xmlns:a16="http://schemas.microsoft.com/office/drawing/2014/main" id="{465616DC-0C83-D44C-B6E3-4BDAF9C562D0}"/>
              </a:ext>
            </a:extLst>
          </p:cNvPr>
          <p:cNvSpPr>
            <a:spLocks noGrp="1"/>
          </p:cNvSpPr>
          <p:nvPr>
            <p:ph idx="1"/>
          </p:nvPr>
        </p:nvSpPr>
        <p:spPr>
          <a:xfrm>
            <a:off x="983849" y="2025570"/>
            <a:ext cx="10961225" cy="4304818"/>
          </a:xfrm>
        </p:spPr>
        <p:txBody>
          <a:bodyPr/>
          <a:lstStyle/>
          <a:p>
            <a:pPr>
              <a:buFont typeface="Wingdings" pitchFamily="2" charset="2"/>
              <a:buChar char="v"/>
            </a:pPr>
            <a:r>
              <a:rPr lang="en-GB" sz="1600" dirty="0">
                <a:latin typeface="Times New Roman" panose="02020603050405020304" pitchFamily="18" charset="0"/>
                <a:cs typeface="Times New Roman" panose="02020603050405020304" pitchFamily="18" charset="0"/>
              </a:rPr>
              <a:t>Illumina Universal Adapter length is 58 bp</a:t>
            </a:r>
          </a:p>
          <a:p>
            <a:pPr marL="0" indent="0">
              <a:buNone/>
            </a:pPr>
            <a:endParaRPr lang="en-GB" sz="1400" dirty="0"/>
          </a:p>
          <a:p>
            <a:r>
              <a:rPr lang="en-GB" sz="1400" dirty="0" err="1"/>
              <a:t>cutadapt</a:t>
            </a:r>
            <a:r>
              <a:rPr lang="en-GB" sz="1400" dirty="0"/>
              <a:t> -j 4 -u -58 --</a:t>
            </a:r>
            <a:r>
              <a:rPr lang="en-GB" sz="1400" dirty="0" err="1"/>
              <a:t>nextseq</a:t>
            </a:r>
            <a:r>
              <a:rPr lang="en-GB" sz="1400" dirty="0"/>
              <a:t>-trim=10 -o SRR6068402/ SRR6068402 _1.noAdapter.fastq.gz SRR6068402/SRR6068402_1.fastq.gz</a:t>
            </a:r>
          </a:p>
          <a:p>
            <a:r>
              <a:rPr lang="en-GB" sz="1400" dirty="0" err="1"/>
              <a:t>cutadapt</a:t>
            </a:r>
            <a:r>
              <a:rPr lang="en-GB" sz="1400" dirty="0"/>
              <a:t> -j 4 -u -58 --</a:t>
            </a:r>
            <a:r>
              <a:rPr lang="en-GB" sz="1400" dirty="0" err="1"/>
              <a:t>nextseq</a:t>
            </a:r>
            <a:r>
              <a:rPr lang="en-GB" sz="1400" dirty="0"/>
              <a:t>-trim=10 -o SRR6068402/SRR6068402_2.noAdapter.fastq.gz SRR6068402/SRR6068402_2.fastq.gz</a:t>
            </a:r>
          </a:p>
          <a:p>
            <a:pPr>
              <a:buFont typeface="Wingdings" pitchFamily="2" charset="2"/>
              <a:buChar char="Ø"/>
            </a:pPr>
            <a:r>
              <a:rPr lang="en-GB" sz="1600" dirty="0">
                <a:latin typeface="Times New Roman" panose="02020603050405020304" pitchFamily="18" charset="0"/>
                <a:cs typeface="Times New Roman" panose="02020603050405020304" pitchFamily="18" charset="0"/>
              </a:rPr>
              <a:t>-j		: number of cores</a:t>
            </a:r>
          </a:p>
          <a:p>
            <a:pPr>
              <a:buFont typeface="Wingdings" pitchFamily="2" charset="2"/>
              <a:buChar char="Ø"/>
            </a:pPr>
            <a:r>
              <a:rPr lang="en-GB" sz="1600" dirty="0">
                <a:latin typeface="Times New Roman" panose="02020603050405020304" pitchFamily="18" charset="0"/>
                <a:cs typeface="Times New Roman" panose="02020603050405020304" pitchFamily="18" charset="0"/>
              </a:rPr>
              <a:t>-u 		: cut K bases from the beginning (i.e. -u K) or the end (i.e. -u -K)</a:t>
            </a:r>
          </a:p>
          <a:p>
            <a:pPr>
              <a:buFont typeface="Wingdings" pitchFamily="2" charset="2"/>
              <a:buChar char="Ø"/>
            </a:pPr>
            <a:r>
              <a:rPr lang="en-GB" sz="1600" dirty="0">
                <a:latin typeface="Times New Roman" panose="02020603050405020304" pitchFamily="18" charset="0"/>
                <a:cs typeface="Times New Roman" panose="02020603050405020304" pitchFamily="18" charset="0"/>
              </a:rPr>
              <a:t>--</a:t>
            </a:r>
            <a:r>
              <a:rPr lang="en-GB" sz="1600" dirty="0" err="1">
                <a:latin typeface="Times New Roman" panose="02020603050405020304" pitchFamily="18" charset="0"/>
                <a:cs typeface="Times New Roman" panose="02020603050405020304" pitchFamily="18" charset="0"/>
              </a:rPr>
              <a:t>nextseq</a:t>
            </a:r>
            <a:r>
              <a:rPr lang="en-GB" sz="1600" dirty="0">
                <a:latin typeface="Times New Roman" panose="02020603050405020304" pitchFamily="18" charset="0"/>
                <a:cs typeface="Times New Roman" panose="02020603050405020304" pitchFamily="18" charset="0"/>
              </a:rPr>
              <a:t>-trim=K	: trim K bases from 3’ end (use for </a:t>
            </a:r>
            <a:r>
              <a:rPr lang="en-GB" sz="1600" dirty="0" err="1">
                <a:latin typeface="Times New Roman" panose="02020603050405020304" pitchFamily="18" charset="0"/>
                <a:cs typeface="Times New Roman" panose="02020603050405020304" pitchFamily="18" charset="0"/>
              </a:rPr>
              <a:t>NextSeq</a:t>
            </a:r>
            <a:r>
              <a:rPr lang="en-GB" sz="1600" dirty="0">
                <a:latin typeface="Times New Roman" panose="02020603050405020304" pitchFamily="18" charset="0"/>
                <a:cs typeface="Times New Roman" panose="02020603050405020304" pitchFamily="18" charset="0"/>
              </a:rPr>
              <a:t> and the </a:t>
            </a:r>
            <a:r>
              <a:rPr lang="en-GB" sz="1600" dirty="0" err="1">
                <a:latin typeface="Times New Roman" panose="02020603050405020304" pitchFamily="18" charset="0"/>
                <a:cs typeface="Times New Roman" panose="02020603050405020304" pitchFamily="18" charset="0"/>
              </a:rPr>
              <a:t>NovaSeq</a:t>
            </a:r>
            <a:r>
              <a:rPr lang="en-GB" sz="1600" dirty="0">
                <a:latin typeface="Times New Roman" panose="02020603050405020304" pitchFamily="18" charset="0"/>
                <a:cs typeface="Times New Roman" panose="02020603050405020304" pitchFamily="18" charset="0"/>
              </a:rPr>
              <a:t>)		! Beware double hyphen </a:t>
            </a:r>
          </a:p>
          <a:p>
            <a:pPr>
              <a:buFont typeface="Wingdings" pitchFamily="2" charset="2"/>
              <a:buChar char="Ø"/>
            </a:pPr>
            <a:r>
              <a:rPr lang="en-GB" sz="1600" dirty="0">
                <a:latin typeface="Times New Roman" panose="02020603050405020304" pitchFamily="18" charset="0"/>
                <a:cs typeface="Times New Roman" panose="02020603050405020304" pitchFamily="18" charset="0"/>
              </a:rPr>
              <a:t>-o 	: the output</a:t>
            </a:r>
          </a:p>
          <a:p>
            <a:pPr>
              <a:buFont typeface="Wingdings" pitchFamily="2" charset="2"/>
              <a:buChar char="Ø"/>
            </a:pPr>
            <a:endParaRPr lang="en-GB" sz="1600" dirty="0">
              <a:latin typeface="Times New Roman" panose="02020603050405020304" pitchFamily="18" charset="0"/>
              <a:cs typeface="Times New Roman" panose="02020603050405020304" pitchFamily="18" charset="0"/>
            </a:endParaRPr>
          </a:p>
          <a:p>
            <a:pPr marL="0" indent="0">
              <a:buNone/>
            </a:pPr>
            <a:endParaRPr lang="en-GB" sz="1600" dirty="0"/>
          </a:p>
        </p:txBody>
      </p:sp>
    </p:spTree>
    <p:extLst>
      <p:ext uri="{BB962C8B-B14F-4D97-AF65-F5344CB8AC3E}">
        <p14:creationId xmlns:p14="http://schemas.microsoft.com/office/powerpoint/2010/main" val="69842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63DD-CB89-844E-A961-5BA856235CF8}"/>
              </a:ext>
            </a:extLst>
          </p:cNvPr>
          <p:cNvSpPr>
            <a:spLocks noGrp="1"/>
          </p:cNvSpPr>
          <p:nvPr>
            <p:ph type="title"/>
          </p:nvPr>
        </p:nvSpPr>
        <p:spPr/>
        <p:txBody>
          <a:bodyPr/>
          <a:lstStyle/>
          <a:p>
            <a:r>
              <a:rPr lang="en-US" dirty="0"/>
              <a:t>Quantification</a:t>
            </a:r>
          </a:p>
        </p:txBody>
      </p:sp>
      <p:sp>
        <p:nvSpPr>
          <p:cNvPr id="3" name="Content Placeholder 2">
            <a:extLst>
              <a:ext uri="{FF2B5EF4-FFF2-40B4-BE49-F238E27FC236}">
                <a16:creationId xmlns:a16="http://schemas.microsoft.com/office/drawing/2014/main" id="{8F001F2C-3C50-F640-A3CE-F18DEBAD45A6}"/>
              </a:ext>
            </a:extLst>
          </p:cNvPr>
          <p:cNvSpPr>
            <a:spLocks noGrp="1"/>
          </p:cNvSpPr>
          <p:nvPr>
            <p:ph idx="1"/>
          </p:nvPr>
        </p:nvSpPr>
        <p:spPr>
          <a:xfrm>
            <a:off x="1371599" y="2286000"/>
            <a:ext cx="10550769" cy="3581400"/>
          </a:xfrm>
        </p:spPr>
        <p:txBody>
          <a:bodyPr/>
          <a:lstStyle/>
          <a:p>
            <a:r>
              <a:rPr lang="en-GB" dirty="0"/>
              <a:t># Quantification (~ 15 mins)</a:t>
            </a:r>
          </a:p>
          <a:p>
            <a:r>
              <a:rPr lang="en-GB" sz="1600" dirty="0" err="1"/>
              <a:t>kallisto</a:t>
            </a:r>
            <a:r>
              <a:rPr lang="en-GB" sz="1600" dirty="0"/>
              <a:t> quant -</a:t>
            </a:r>
            <a:r>
              <a:rPr lang="en-GB" sz="1600" dirty="0" err="1"/>
              <a:t>i</a:t>
            </a:r>
            <a:r>
              <a:rPr lang="en-GB" sz="1600" dirty="0"/>
              <a:t> ../Homo_sapiens.GRCh38.cdna.all.idx -o SRR16290086 SRR16290086/SRR16290086_1.noAdapter.fastq.gz SRR16290086/SRR16290086_2.noAdapter.fastq.gz</a:t>
            </a:r>
            <a:endParaRPr lang="en-US" sz="1600" dirty="0"/>
          </a:p>
        </p:txBody>
      </p:sp>
      <p:pic>
        <p:nvPicPr>
          <p:cNvPr id="5" name="Picture 4" descr="Text&#10;&#10;Description automatically generated">
            <a:extLst>
              <a:ext uri="{FF2B5EF4-FFF2-40B4-BE49-F238E27FC236}">
                <a16:creationId xmlns:a16="http://schemas.microsoft.com/office/drawing/2014/main" id="{0836AFE2-C796-6744-8109-C0E4C832170C}"/>
              </a:ext>
            </a:extLst>
          </p:cNvPr>
          <p:cNvPicPr>
            <a:picLocks noChangeAspect="1"/>
          </p:cNvPicPr>
          <p:nvPr/>
        </p:nvPicPr>
        <p:blipFill>
          <a:blip r:embed="rId3"/>
          <a:stretch>
            <a:fillRect/>
          </a:stretch>
        </p:blipFill>
        <p:spPr>
          <a:xfrm>
            <a:off x="1572576" y="3657600"/>
            <a:ext cx="7112000" cy="2514600"/>
          </a:xfrm>
          <a:prstGeom prst="rect">
            <a:avLst/>
          </a:prstGeom>
        </p:spPr>
      </p:pic>
    </p:spTree>
    <p:extLst>
      <p:ext uri="{BB962C8B-B14F-4D97-AF65-F5344CB8AC3E}">
        <p14:creationId xmlns:p14="http://schemas.microsoft.com/office/powerpoint/2010/main" val="391934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AD4A-349B-3F42-BADE-1D2334EFC36B}"/>
              </a:ext>
            </a:extLst>
          </p:cNvPr>
          <p:cNvSpPr>
            <a:spLocks noGrp="1"/>
          </p:cNvSpPr>
          <p:nvPr>
            <p:ph type="title"/>
          </p:nvPr>
        </p:nvSpPr>
        <p:spPr/>
        <p:txBody>
          <a:bodyPr/>
          <a:lstStyle/>
          <a:p>
            <a:r>
              <a:rPr lang="en-US" dirty="0"/>
              <a:t>Import to R</a:t>
            </a:r>
          </a:p>
        </p:txBody>
      </p:sp>
      <p:sp>
        <p:nvSpPr>
          <p:cNvPr id="3" name="Content Placeholder 2">
            <a:extLst>
              <a:ext uri="{FF2B5EF4-FFF2-40B4-BE49-F238E27FC236}">
                <a16:creationId xmlns:a16="http://schemas.microsoft.com/office/drawing/2014/main" id="{B5E83B2B-5509-2A4A-A27A-0E50BD8BF28E}"/>
              </a:ext>
            </a:extLst>
          </p:cNvPr>
          <p:cNvSpPr>
            <a:spLocks noGrp="1"/>
          </p:cNvSpPr>
          <p:nvPr>
            <p:ph idx="1"/>
          </p:nvPr>
        </p:nvSpPr>
        <p:spPr>
          <a:xfrm>
            <a:off x="949125" y="1319515"/>
            <a:ext cx="10718156" cy="5104434"/>
          </a:xfrm>
        </p:spPr>
        <p:txBody>
          <a:bodyPr/>
          <a:lstStyle/>
          <a:p>
            <a:pPr marL="0" indent="0">
              <a:buNone/>
            </a:pPr>
            <a:r>
              <a:rPr lang="en-GB" dirty="0"/>
              <a:t># Move to working directory on local</a:t>
            </a:r>
          </a:p>
          <a:p>
            <a:r>
              <a:rPr lang="en-GB" sz="1600" dirty="0" err="1"/>
              <a:t>mkdir</a:t>
            </a:r>
            <a:r>
              <a:rPr lang="en-GB" sz="1600" dirty="0"/>
              <a:t> SRR16290086 &amp;&amp; </a:t>
            </a:r>
            <a:r>
              <a:rPr lang="en-GB" sz="1600" dirty="0" err="1"/>
              <a:t>mkdir</a:t>
            </a:r>
            <a:r>
              <a:rPr lang="en-GB" sz="1600" dirty="0"/>
              <a:t> SRR16290085</a:t>
            </a:r>
          </a:p>
          <a:p>
            <a:r>
              <a:rPr lang="en-GB" sz="1600" dirty="0" err="1"/>
              <a:t>rsync</a:t>
            </a:r>
            <a:r>
              <a:rPr lang="en-GB" sz="1600" dirty="0"/>
              <a:t> </a:t>
            </a:r>
            <a:r>
              <a:rPr lang="en-GB" sz="1400" dirty="0"/>
              <a:t>[K ID]@login.rosalind.kcl.ac.uk:~/</a:t>
            </a:r>
            <a:r>
              <a:rPr lang="en-GB" sz="1400" dirty="0" err="1"/>
              <a:t>transcriptome_module</a:t>
            </a:r>
            <a:r>
              <a:rPr lang="en-GB" sz="1400" dirty="0"/>
              <a:t>/data/SRR16290086/abundance.h5 SRR16290086/abundance.h5 .</a:t>
            </a:r>
          </a:p>
          <a:p>
            <a:r>
              <a:rPr lang="en-GB" sz="1600" dirty="0" err="1"/>
              <a:t>rsync</a:t>
            </a:r>
            <a:r>
              <a:rPr lang="en-GB" sz="1600" dirty="0"/>
              <a:t> </a:t>
            </a:r>
            <a:r>
              <a:rPr lang="en-GB" sz="1400" dirty="0"/>
              <a:t>[K ID]@</a:t>
            </a:r>
            <a:r>
              <a:rPr lang="en-GB" sz="1400" dirty="0" err="1"/>
              <a:t>login.rosalind.kcl.ac.uk</a:t>
            </a:r>
            <a:r>
              <a:rPr lang="en-GB" sz="1400" dirty="0"/>
              <a:t>:~/</a:t>
            </a:r>
            <a:r>
              <a:rPr lang="en-GB" sz="1400" dirty="0" err="1"/>
              <a:t>transcriptome_module</a:t>
            </a:r>
            <a:r>
              <a:rPr lang="en-GB" sz="1400" dirty="0"/>
              <a:t>/data/SRR16290085/abundance.h5 SRR16290085/abundance.h5 .</a:t>
            </a:r>
            <a:endParaRPr lang="en-GB" sz="1600" dirty="0"/>
          </a:p>
          <a:p>
            <a:endParaRPr lang="en-GB" sz="1600" dirty="0"/>
          </a:p>
          <a:p>
            <a:pPr marL="0" indent="0">
              <a:buNone/>
            </a:pPr>
            <a:r>
              <a:rPr lang="en-US" dirty="0"/>
              <a:t># then move to R</a:t>
            </a:r>
          </a:p>
        </p:txBody>
      </p:sp>
    </p:spTree>
    <p:extLst>
      <p:ext uri="{BB962C8B-B14F-4D97-AF65-F5344CB8AC3E}">
        <p14:creationId xmlns:p14="http://schemas.microsoft.com/office/powerpoint/2010/main" val="54714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BCD1-0281-C548-A787-8B8C344FA1F6}"/>
              </a:ext>
            </a:extLst>
          </p:cNvPr>
          <p:cNvSpPr>
            <a:spLocks noGrp="1"/>
          </p:cNvSpPr>
          <p:nvPr>
            <p:ph type="title"/>
          </p:nvPr>
        </p:nvSpPr>
        <p:spPr/>
        <p:txBody>
          <a:bodyPr/>
          <a:lstStyle/>
          <a:p>
            <a:r>
              <a:rPr lang="en-US" dirty="0"/>
              <a:t>XX References - STAR</a:t>
            </a:r>
          </a:p>
        </p:txBody>
      </p:sp>
      <p:sp>
        <p:nvSpPr>
          <p:cNvPr id="3" name="Content Placeholder 2">
            <a:extLst>
              <a:ext uri="{FF2B5EF4-FFF2-40B4-BE49-F238E27FC236}">
                <a16:creationId xmlns:a16="http://schemas.microsoft.com/office/drawing/2014/main" id="{392A2782-8E39-C34C-A96B-01E588D09772}"/>
              </a:ext>
            </a:extLst>
          </p:cNvPr>
          <p:cNvSpPr>
            <a:spLocks noGrp="1"/>
          </p:cNvSpPr>
          <p:nvPr>
            <p:ph idx="1"/>
          </p:nvPr>
        </p:nvSpPr>
        <p:spPr>
          <a:xfrm>
            <a:off x="949569" y="1348154"/>
            <a:ext cx="10984523" cy="5509846"/>
          </a:xfrm>
        </p:spPr>
        <p:txBody>
          <a:bodyPr>
            <a:normAutofit/>
          </a:bodyPr>
          <a:lstStyle/>
          <a:p>
            <a:r>
              <a:rPr lang="en-GB" sz="1600" dirty="0"/>
              <a:t># Find reference files</a:t>
            </a:r>
          </a:p>
          <a:p>
            <a:r>
              <a:rPr lang="en-GB" sz="1600" dirty="0"/>
              <a:t>1) Open NCBI, 2) select Assembly database £0 search human , 4) click on link to “FTP directory for </a:t>
            </a:r>
            <a:r>
              <a:rPr lang="en-GB" sz="1600" dirty="0" err="1"/>
              <a:t>RefSeq</a:t>
            </a:r>
            <a:r>
              <a:rPr lang="en-GB" sz="1600" dirty="0"/>
              <a:t> assembly”</a:t>
            </a:r>
          </a:p>
          <a:p>
            <a:pPr marL="0" indent="0">
              <a:buNone/>
            </a:pPr>
            <a:r>
              <a:rPr lang="en-GB" sz="1600" dirty="0"/>
              <a:t>or</a:t>
            </a:r>
          </a:p>
          <a:p>
            <a:r>
              <a:rPr lang="en-GB" sz="1600" dirty="0">
                <a:hlinkClick r:id="rId3"/>
              </a:rPr>
              <a:t>https://ftp.ncbi.nlm.nih.gov/genomes/all/GCF/000/001/405/GCF_000001405.39_GRCh38.p13</a:t>
            </a:r>
            <a:endParaRPr lang="en-GB" sz="1600" dirty="0"/>
          </a:p>
          <a:p>
            <a:r>
              <a:rPr lang="en-GB" sz="1600" dirty="0"/>
              <a:t># Download Human Genome as Reference - FASTA</a:t>
            </a:r>
          </a:p>
          <a:p>
            <a:r>
              <a:rPr lang="en-GB" sz="1600" dirty="0" err="1"/>
              <a:t>wget</a:t>
            </a:r>
            <a:r>
              <a:rPr lang="en-GB" sz="1600" dirty="0"/>
              <a:t> </a:t>
            </a:r>
            <a:r>
              <a:rPr lang="en-GB" sz="1600" dirty="0">
                <a:hlinkClick r:id="rId4"/>
              </a:rPr>
              <a:t>https://ftp.ncbi.nlm.nih.gov/genomes/all/GCF/000/001/405/GCF_000001405.39_GRCh38.p13/GCF_000001405.39_GRCh38.p13_genomic.fna.gz</a:t>
            </a:r>
            <a:endParaRPr lang="en-GB" sz="1600" dirty="0"/>
          </a:p>
          <a:p>
            <a:r>
              <a:rPr lang="en-GB" sz="1600" dirty="0"/>
              <a:t># Download Annotation file - GTF</a:t>
            </a:r>
          </a:p>
          <a:p>
            <a:r>
              <a:rPr lang="en-GB" sz="1600" dirty="0" err="1"/>
              <a:t>wget</a:t>
            </a:r>
            <a:r>
              <a:rPr lang="en-GB" sz="1600" dirty="0"/>
              <a:t> </a:t>
            </a:r>
            <a:r>
              <a:rPr lang="en-GB" sz="1600" dirty="0">
                <a:hlinkClick r:id="rId5"/>
              </a:rPr>
              <a:t>https://ftp.ncbi.nlm.nih.gov/genomes/all/GCF/000/001/405/GCF_000001405.39_GRCh38.p13/GCF_000001405.39_GRCh38.p13_genomic.gtf.gz</a:t>
            </a:r>
            <a:endParaRPr lang="en-GB" sz="1600" dirty="0"/>
          </a:p>
          <a:p>
            <a:r>
              <a:rPr lang="en-GB" sz="1600" dirty="0"/>
              <a:t># To check </a:t>
            </a:r>
            <a:r>
              <a:rPr lang="en-GB" sz="1600" dirty="0" err="1"/>
              <a:t>gzipped</a:t>
            </a:r>
            <a:r>
              <a:rPr lang="en-GB" sz="1600" dirty="0"/>
              <a:t> files</a:t>
            </a:r>
          </a:p>
          <a:p>
            <a:r>
              <a:rPr lang="en-GB" sz="1800" dirty="0" err="1"/>
              <a:t>zcat</a:t>
            </a:r>
            <a:r>
              <a:rPr lang="en-GB" sz="1800" dirty="0"/>
              <a:t> </a:t>
            </a:r>
            <a:r>
              <a:rPr lang="en-GB" sz="1800" dirty="0" err="1"/>
              <a:t>homo_sapiens.tar.gz</a:t>
            </a:r>
            <a:r>
              <a:rPr lang="en-GB" sz="1800" dirty="0"/>
              <a:t> | head</a:t>
            </a:r>
          </a:p>
          <a:p>
            <a:endParaRPr lang="en-GB" sz="1600" dirty="0"/>
          </a:p>
          <a:p>
            <a:endParaRPr lang="en-GB" sz="1600" dirty="0"/>
          </a:p>
          <a:p>
            <a:endParaRPr lang="en-GB" sz="1600" dirty="0"/>
          </a:p>
          <a:p>
            <a:endParaRPr lang="en-US" sz="1600" dirty="0"/>
          </a:p>
        </p:txBody>
      </p:sp>
    </p:spTree>
    <p:extLst>
      <p:ext uri="{BB962C8B-B14F-4D97-AF65-F5344CB8AC3E}">
        <p14:creationId xmlns:p14="http://schemas.microsoft.com/office/powerpoint/2010/main" val="239359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30B9-916C-204D-BEC7-3765F7953BF5}"/>
              </a:ext>
            </a:extLst>
          </p:cNvPr>
          <p:cNvSpPr>
            <a:spLocks noGrp="1"/>
          </p:cNvSpPr>
          <p:nvPr>
            <p:ph type="title"/>
          </p:nvPr>
        </p:nvSpPr>
        <p:spPr>
          <a:xfrm>
            <a:off x="1295400" y="222504"/>
            <a:ext cx="9601200" cy="509016"/>
          </a:xfrm>
        </p:spPr>
        <p:txBody>
          <a:bodyPr>
            <a:normAutofit fontScale="90000"/>
          </a:bodyPr>
          <a:lstStyle/>
          <a:p>
            <a:r>
              <a:rPr lang="en-US" dirty="0"/>
              <a:t>Outline</a:t>
            </a:r>
          </a:p>
        </p:txBody>
      </p:sp>
      <p:graphicFrame>
        <p:nvGraphicFramePr>
          <p:cNvPr id="7" name="Content Placeholder 6">
            <a:extLst>
              <a:ext uri="{FF2B5EF4-FFF2-40B4-BE49-F238E27FC236}">
                <a16:creationId xmlns:a16="http://schemas.microsoft.com/office/drawing/2014/main" id="{133F7949-7488-CC47-9B22-921B1FA1C100}"/>
              </a:ext>
            </a:extLst>
          </p:cNvPr>
          <p:cNvGraphicFramePr>
            <a:graphicFrameLocks noGrp="1"/>
          </p:cNvGraphicFramePr>
          <p:nvPr>
            <p:ph idx="1"/>
            <p:extLst>
              <p:ext uri="{D42A27DB-BD31-4B8C-83A1-F6EECF244321}">
                <p14:modId xmlns:p14="http://schemas.microsoft.com/office/powerpoint/2010/main" val="124015454"/>
              </p:ext>
            </p:extLst>
          </p:nvPr>
        </p:nvGraphicFramePr>
        <p:xfrm>
          <a:off x="1295400" y="1066800"/>
          <a:ext cx="4800600" cy="5126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A5AA3FA8-4646-7448-A096-A6083D63A005}"/>
              </a:ext>
            </a:extLst>
          </p:cNvPr>
          <p:cNvGraphicFramePr/>
          <p:nvPr>
            <p:extLst>
              <p:ext uri="{D42A27DB-BD31-4B8C-83A1-F6EECF244321}">
                <p14:modId xmlns:p14="http://schemas.microsoft.com/office/powerpoint/2010/main" val="1446794082"/>
              </p:ext>
            </p:extLst>
          </p:nvPr>
        </p:nvGraphicFramePr>
        <p:xfrm>
          <a:off x="6213856" y="1091185"/>
          <a:ext cx="5490464" cy="51023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7468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6551-BB81-A048-8FE1-692A9E78B7AF}"/>
              </a:ext>
            </a:extLst>
          </p:cNvPr>
          <p:cNvSpPr>
            <a:spLocks noGrp="1"/>
          </p:cNvSpPr>
          <p:nvPr>
            <p:ph type="title"/>
          </p:nvPr>
        </p:nvSpPr>
        <p:spPr/>
        <p:txBody>
          <a:bodyPr/>
          <a:lstStyle/>
          <a:p>
            <a:r>
              <a:rPr lang="en-GB" dirty="0"/>
              <a:t>Workspace</a:t>
            </a:r>
            <a:endParaRPr lang="en-US" dirty="0"/>
          </a:p>
        </p:txBody>
      </p:sp>
      <p:sp>
        <p:nvSpPr>
          <p:cNvPr id="3" name="Content Placeholder 2">
            <a:extLst>
              <a:ext uri="{FF2B5EF4-FFF2-40B4-BE49-F238E27FC236}">
                <a16:creationId xmlns:a16="http://schemas.microsoft.com/office/drawing/2014/main" id="{A739FFB7-8EE5-0047-9C00-9B9BE137AC56}"/>
              </a:ext>
            </a:extLst>
          </p:cNvPr>
          <p:cNvSpPr>
            <a:spLocks noGrp="1"/>
          </p:cNvSpPr>
          <p:nvPr>
            <p:ph idx="1"/>
          </p:nvPr>
        </p:nvSpPr>
        <p:spPr>
          <a:xfrm>
            <a:off x="1371600" y="2384233"/>
            <a:ext cx="9601200" cy="3657599"/>
          </a:xfrm>
        </p:spPr>
        <p:txBody>
          <a:bodyPr numCol="2">
            <a:normAutofit lnSpcReduction="10000"/>
          </a:bodyPr>
          <a:lstStyle/>
          <a:p>
            <a:pPr marL="457200" indent="-457200">
              <a:lnSpc>
                <a:spcPct val="100000"/>
              </a:lnSpc>
              <a:buFont typeface="+mj-lt"/>
              <a:buAutoNum type="arabicPeriod"/>
            </a:pPr>
            <a:r>
              <a:rPr lang="en-GB" sz="1500" b="1" dirty="0" err="1">
                <a:latin typeface="Baskerville" panose="02020502070401020303" pitchFamily="18" charset="0"/>
                <a:ea typeface="Baskerville" panose="02020502070401020303" pitchFamily="18" charset="0"/>
              </a:rPr>
              <a:t>mkdir</a:t>
            </a:r>
            <a:r>
              <a:rPr lang="en-GB" sz="1500" b="1" dirty="0">
                <a:latin typeface="Baskerville" panose="02020502070401020303" pitchFamily="18" charset="0"/>
                <a:ea typeface="Baskerville" panose="02020502070401020303" pitchFamily="18" charset="0"/>
              </a:rPr>
              <a:t> </a:t>
            </a:r>
            <a:r>
              <a:rPr lang="en-GB" sz="1500" dirty="0" err="1">
                <a:latin typeface="Baskerville" panose="02020502070401020303" pitchFamily="18" charset="0"/>
                <a:ea typeface="Baskerville" panose="02020502070401020303" pitchFamily="18" charset="0"/>
              </a:rPr>
              <a:t>transcriptome_module</a:t>
            </a:r>
            <a:endParaRPr lang="en-GB" sz="1500" dirty="0">
              <a:latin typeface="Baskerville" panose="02020502070401020303" pitchFamily="18" charset="0"/>
              <a:ea typeface="Baskerville" panose="02020502070401020303" pitchFamily="18" charset="0"/>
            </a:endParaRPr>
          </a:p>
          <a:p>
            <a:pPr marL="457200" indent="-457200">
              <a:lnSpc>
                <a:spcPct val="100000"/>
              </a:lnSpc>
              <a:buFont typeface="+mj-lt"/>
              <a:buAutoNum type="arabicPeriod"/>
            </a:pPr>
            <a:r>
              <a:rPr lang="en-GB" sz="1500" b="1" dirty="0">
                <a:latin typeface="Baskerville" panose="02020502070401020303" pitchFamily="18" charset="0"/>
                <a:ea typeface="Baskerville" panose="02020502070401020303" pitchFamily="18" charset="0"/>
              </a:rPr>
              <a:t>cd </a:t>
            </a:r>
            <a:r>
              <a:rPr lang="en-GB" sz="1500" dirty="0" err="1">
                <a:latin typeface="Baskerville" panose="02020502070401020303" pitchFamily="18" charset="0"/>
                <a:ea typeface="Baskerville" panose="02020502070401020303" pitchFamily="18" charset="0"/>
              </a:rPr>
              <a:t>transcriptome_module</a:t>
            </a:r>
            <a:r>
              <a:rPr lang="en-GB" sz="1500" dirty="0">
                <a:latin typeface="Baskerville" panose="02020502070401020303" pitchFamily="18" charset="0"/>
                <a:ea typeface="Baskerville" panose="02020502070401020303" pitchFamily="18" charset="0"/>
              </a:rPr>
              <a:t>/</a:t>
            </a:r>
          </a:p>
          <a:p>
            <a:pPr marL="457200" indent="-457200">
              <a:lnSpc>
                <a:spcPct val="100000"/>
              </a:lnSpc>
              <a:buFont typeface="+mj-lt"/>
              <a:buAutoNum type="arabicPeriod"/>
            </a:pPr>
            <a:r>
              <a:rPr lang="en-GB" sz="1500" b="1" dirty="0">
                <a:latin typeface="Baskerville" panose="02020502070401020303" pitchFamily="18" charset="0"/>
                <a:ea typeface="Baskerville" panose="02020502070401020303" pitchFamily="18" charset="0"/>
              </a:rPr>
              <a:t>module </a:t>
            </a:r>
            <a:r>
              <a:rPr lang="en-GB" sz="1500" b="1" dirty="0">
                <a:solidFill>
                  <a:srgbClr val="00B0F0"/>
                </a:solidFill>
                <a:latin typeface="Baskerville" panose="02020502070401020303" pitchFamily="18" charset="0"/>
                <a:ea typeface="Baskerville" panose="02020502070401020303" pitchFamily="18" charset="0"/>
              </a:rPr>
              <a:t>load</a:t>
            </a:r>
            <a:r>
              <a:rPr lang="en-GB" sz="1500" b="1" dirty="0">
                <a:latin typeface="Baskerville" panose="02020502070401020303" pitchFamily="18" charset="0"/>
                <a:ea typeface="Baskerville" panose="02020502070401020303" pitchFamily="18" charset="0"/>
              </a:rPr>
              <a:t> </a:t>
            </a:r>
            <a:r>
              <a:rPr lang="en-GB" sz="1500" dirty="0">
                <a:solidFill>
                  <a:srgbClr val="000000"/>
                </a:solidFill>
                <a:effectLst/>
                <a:latin typeface="Baskerville" panose="02020502070401020303" pitchFamily="18" charset="0"/>
                <a:ea typeface="Baskerville" panose="02020502070401020303" pitchFamily="18" charset="0"/>
              </a:rPr>
              <a:t>anaconda3</a:t>
            </a:r>
            <a:endParaRPr lang="en-GB" sz="1500" dirty="0">
              <a:latin typeface="Baskerville" panose="02020502070401020303" pitchFamily="18" charset="0"/>
              <a:ea typeface="Baskerville" panose="02020502070401020303" pitchFamily="18" charset="0"/>
            </a:endParaRPr>
          </a:p>
          <a:p>
            <a:pPr marL="457200" indent="-457200">
              <a:lnSpc>
                <a:spcPct val="100000"/>
              </a:lnSpc>
              <a:buFont typeface="+mj-lt"/>
              <a:buAutoNum type="arabicPeriod"/>
            </a:pPr>
            <a:r>
              <a:rPr lang="en-GB" sz="1500" b="1" dirty="0" err="1">
                <a:solidFill>
                  <a:schemeClr val="accent6">
                    <a:lumMod val="75000"/>
                  </a:schemeClr>
                </a:solidFill>
                <a:latin typeface="Baskerville" panose="02020502070401020303" pitchFamily="18" charset="0"/>
                <a:ea typeface="Baskerville" panose="02020502070401020303" pitchFamily="18" charset="0"/>
              </a:rPr>
              <a:t>conda</a:t>
            </a:r>
            <a:r>
              <a:rPr lang="en-GB" sz="1500" b="1" dirty="0">
                <a:latin typeface="Baskerville" panose="02020502070401020303" pitchFamily="18" charset="0"/>
                <a:ea typeface="Baskerville" panose="02020502070401020303" pitchFamily="18" charset="0"/>
              </a:rPr>
              <a:t> </a:t>
            </a:r>
            <a:r>
              <a:rPr lang="en-GB" sz="1500" b="1" dirty="0">
                <a:solidFill>
                  <a:srgbClr val="00B0F0"/>
                </a:solidFill>
                <a:latin typeface="Baskerville" panose="02020502070401020303" pitchFamily="18" charset="0"/>
                <a:ea typeface="Baskerville" panose="02020502070401020303" pitchFamily="18" charset="0"/>
              </a:rPr>
              <a:t>create</a:t>
            </a:r>
            <a:r>
              <a:rPr lang="en-GB" sz="1500" b="1" dirty="0">
                <a:latin typeface="Baskerville" panose="02020502070401020303" pitchFamily="18" charset="0"/>
                <a:ea typeface="Baskerville" panose="02020502070401020303" pitchFamily="18" charset="0"/>
              </a:rPr>
              <a:t> </a:t>
            </a:r>
            <a:r>
              <a:rPr lang="en-GB" sz="1500" b="1" dirty="0">
                <a:solidFill>
                  <a:schemeClr val="accent2">
                    <a:lumMod val="75000"/>
                  </a:schemeClr>
                </a:solidFill>
                <a:latin typeface="Baskerville" panose="02020502070401020303" pitchFamily="18" charset="0"/>
                <a:ea typeface="Baskerville" panose="02020502070401020303" pitchFamily="18" charset="0"/>
              </a:rPr>
              <a:t>-n </a:t>
            </a:r>
            <a:r>
              <a:rPr lang="en-GB" sz="1500" dirty="0">
                <a:latin typeface="Baskerville" panose="02020502070401020303" pitchFamily="18" charset="0"/>
                <a:ea typeface="Baskerville" panose="02020502070401020303" pitchFamily="18" charset="0"/>
              </a:rPr>
              <a:t>transcriptome</a:t>
            </a:r>
            <a:r>
              <a:rPr lang="en-GB" sz="1500" b="1" dirty="0">
                <a:latin typeface="Baskerville" panose="02020502070401020303" pitchFamily="18" charset="0"/>
                <a:ea typeface="Baskerville" panose="02020502070401020303" pitchFamily="18" charset="0"/>
              </a:rPr>
              <a:t> </a:t>
            </a:r>
            <a:r>
              <a:rPr lang="en-GB" sz="1500" b="1" dirty="0">
                <a:solidFill>
                  <a:schemeClr val="accent2">
                    <a:lumMod val="75000"/>
                  </a:schemeClr>
                </a:solidFill>
                <a:latin typeface="Baskerville" panose="02020502070401020303" pitchFamily="18" charset="0"/>
                <a:ea typeface="Baskerville" panose="02020502070401020303" pitchFamily="18" charset="0"/>
              </a:rPr>
              <a:t>python=</a:t>
            </a:r>
            <a:r>
              <a:rPr lang="en-GB" sz="1500" dirty="0">
                <a:latin typeface="Baskerville" panose="02020502070401020303" pitchFamily="18" charset="0"/>
                <a:ea typeface="Baskerville" panose="02020502070401020303" pitchFamily="18" charset="0"/>
              </a:rPr>
              <a:t>3.7</a:t>
            </a:r>
          </a:p>
          <a:p>
            <a:pPr marL="457200" indent="-457200">
              <a:lnSpc>
                <a:spcPct val="100000"/>
              </a:lnSpc>
              <a:buFont typeface="+mj-lt"/>
              <a:buAutoNum type="arabicPeriod"/>
            </a:pPr>
            <a:r>
              <a:rPr lang="en-GB" sz="1500" b="1" dirty="0" err="1">
                <a:solidFill>
                  <a:schemeClr val="accent6">
                    <a:lumMod val="75000"/>
                  </a:schemeClr>
                </a:solidFill>
                <a:latin typeface="Baskerville" panose="02020502070401020303" pitchFamily="18" charset="0"/>
                <a:ea typeface="Baskerville" panose="02020502070401020303" pitchFamily="18" charset="0"/>
              </a:rPr>
              <a:t>conda</a:t>
            </a:r>
            <a:r>
              <a:rPr lang="en-GB" sz="1500" b="1" dirty="0">
                <a:latin typeface="Baskerville" panose="02020502070401020303" pitchFamily="18" charset="0"/>
                <a:ea typeface="Baskerville" panose="02020502070401020303" pitchFamily="18" charset="0"/>
              </a:rPr>
              <a:t> </a:t>
            </a:r>
            <a:r>
              <a:rPr lang="en-GB" sz="1500" b="1" dirty="0">
                <a:solidFill>
                  <a:srgbClr val="00B0F0"/>
                </a:solidFill>
                <a:latin typeface="Baskerville" panose="02020502070401020303" pitchFamily="18" charset="0"/>
                <a:ea typeface="Baskerville" panose="02020502070401020303" pitchFamily="18" charset="0"/>
              </a:rPr>
              <a:t>activate</a:t>
            </a:r>
            <a:r>
              <a:rPr lang="en-GB" sz="1500" b="1" dirty="0">
                <a:latin typeface="Baskerville" panose="02020502070401020303" pitchFamily="18" charset="0"/>
                <a:ea typeface="Baskerville" panose="02020502070401020303" pitchFamily="18" charset="0"/>
              </a:rPr>
              <a:t> </a:t>
            </a:r>
            <a:r>
              <a:rPr lang="en-GB" sz="1500" dirty="0">
                <a:latin typeface="Baskerville" panose="02020502070401020303" pitchFamily="18" charset="0"/>
                <a:ea typeface="Baskerville" panose="02020502070401020303" pitchFamily="18" charset="0"/>
              </a:rPr>
              <a:t>transcriptome</a:t>
            </a:r>
          </a:p>
          <a:p>
            <a:pPr marL="457200" indent="-457200">
              <a:lnSpc>
                <a:spcPct val="100000"/>
              </a:lnSpc>
              <a:buFont typeface="+mj-lt"/>
              <a:buAutoNum type="arabicPeriod"/>
            </a:pPr>
            <a:r>
              <a:rPr lang="en-GB" sz="1500" b="1" dirty="0" err="1">
                <a:solidFill>
                  <a:schemeClr val="accent6">
                    <a:lumMod val="75000"/>
                  </a:schemeClr>
                </a:solidFill>
                <a:latin typeface="Baskerville" panose="02020502070401020303" pitchFamily="18" charset="0"/>
                <a:ea typeface="Baskerville" panose="02020502070401020303" pitchFamily="18" charset="0"/>
              </a:rPr>
              <a:t>conda</a:t>
            </a:r>
            <a:r>
              <a:rPr lang="en-GB" sz="1500" b="1" dirty="0">
                <a:latin typeface="Baskerville" panose="02020502070401020303" pitchFamily="18" charset="0"/>
                <a:ea typeface="Baskerville" panose="02020502070401020303" pitchFamily="18" charset="0"/>
              </a:rPr>
              <a:t> </a:t>
            </a:r>
            <a:r>
              <a:rPr lang="en-GB" sz="1500" b="1" dirty="0">
                <a:solidFill>
                  <a:srgbClr val="00B0F0"/>
                </a:solidFill>
                <a:latin typeface="Baskerville" panose="02020502070401020303" pitchFamily="18" charset="0"/>
                <a:ea typeface="Baskerville" panose="02020502070401020303" pitchFamily="18" charset="0"/>
              </a:rPr>
              <a:t>install</a:t>
            </a:r>
            <a:r>
              <a:rPr lang="en-GB" sz="1500" b="1" dirty="0">
                <a:latin typeface="Baskerville" panose="02020502070401020303" pitchFamily="18" charset="0"/>
                <a:ea typeface="Baskerville" panose="02020502070401020303" pitchFamily="18" charset="0"/>
              </a:rPr>
              <a:t> </a:t>
            </a:r>
            <a:r>
              <a:rPr lang="en-GB" sz="1500" b="1" dirty="0" err="1">
                <a:solidFill>
                  <a:srgbClr val="7030A0"/>
                </a:solidFill>
                <a:latin typeface="Baskerville" panose="02020502070401020303" pitchFamily="18" charset="0"/>
                <a:ea typeface="Baskerville" panose="02020502070401020303" pitchFamily="18" charset="0"/>
              </a:rPr>
              <a:t>kallisto</a:t>
            </a:r>
            <a:endParaRPr lang="en-GB" sz="1500" b="1" dirty="0">
              <a:solidFill>
                <a:srgbClr val="7030A0"/>
              </a:solidFill>
              <a:latin typeface="Baskerville" panose="02020502070401020303" pitchFamily="18" charset="0"/>
              <a:ea typeface="Baskerville" panose="02020502070401020303" pitchFamily="18" charset="0"/>
            </a:endParaRPr>
          </a:p>
          <a:p>
            <a:pPr marL="457200" indent="-457200">
              <a:lnSpc>
                <a:spcPct val="100000"/>
              </a:lnSpc>
              <a:buFont typeface="+mj-lt"/>
              <a:buAutoNum type="arabicPeriod"/>
            </a:pPr>
            <a:r>
              <a:rPr lang="en-GB" sz="1500" b="1" dirty="0" err="1">
                <a:solidFill>
                  <a:srgbClr val="7030A0"/>
                </a:solidFill>
                <a:latin typeface="Baskerville" panose="02020502070401020303" pitchFamily="18" charset="0"/>
                <a:ea typeface="Baskerville" panose="02020502070401020303" pitchFamily="18" charset="0"/>
              </a:rPr>
              <a:t>kallisto</a:t>
            </a:r>
            <a:endParaRPr lang="en-GB" sz="1500" b="1" dirty="0">
              <a:solidFill>
                <a:srgbClr val="7030A0"/>
              </a:solidFill>
              <a:latin typeface="Baskerville" panose="02020502070401020303" pitchFamily="18" charset="0"/>
              <a:ea typeface="Baskerville" panose="02020502070401020303" pitchFamily="18" charset="0"/>
            </a:endParaRPr>
          </a:p>
          <a:p>
            <a:pPr marL="457200" indent="-457200">
              <a:lnSpc>
                <a:spcPct val="100000"/>
              </a:lnSpc>
              <a:buFont typeface="+mj-lt"/>
              <a:buAutoNum type="arabicPeriod"/>
            </a:pPr>
            <a:r>
              <a:rPr lang="en-GB" sz="1500" b="1" dirty="0" err="1">
                <a:solidFill>
                  <a:schemeClr val="accent6">
                    <a:lumMod val="75000"/>
                  </a:schemeClr>
                </a:solidFill>
                <a:latin typeface="Baskerville" panose="02020502070401020303" pitchFamily="18" charset="0"/>
                <a:ea typeface="Baskerville" panose="02020502070401020303" pitchFamily="18" charset="0"/>
              </a:rPr>
              <a:t>conda</a:t>
            </a:r>
            <a:r>
              <a:rPr lang="en-GB" sz="1500" b="1" dirty="0">
                <a:latin typeface="Baskerville" panose="02020502070401020303" pitchFamily="18" charset="0"/>
                <a:ea typeface="Baskerville" panose="02020502070401020303" pitchFamily="18" charset="0"/>
              </a:rPr>
              <a:t> </a:t>
            </a:r>
            <a:r>
              <a:rPr lang="en-GB" sz="1500" b="1" dirty="0">
                <a:solidFill>
                  <a:srgbClr val="00B0F0"/>
                </a:solidFill>
                <a:latin typeface="Baskerville" panose="02020502070401020303" pitchFamily="18" charset="0"/>
                <a:ea typeface="Baskerville" panose="02020502070401020303" pitchFamily="18" charset="0"/>
              </a:rPr>
              <a:t>install</a:t>
            </a:r>
            <a:r>
              <a:rPr lang="en-GB" sz="1500" b="1" dirty="0">
                <a:latin typeface="Baskerville" panose="02020502070401020303" pitchFamily="18" charset="0"/>
                <a:ea typeface="Baskerville" panose="02020502070401020303" pitchFamily="18" charset="0"/>
              </a:rPr>
              <a:t> </a:t>
            </a:r>
            <a:r>
              <a:rPr lang="en-GB" sz="1500" b="1" dirty="0">
                <a:solidFill>
                  <a:srgbClr val="7030A0"/>
                </a:solidFill>
                <a:latin typeface="Baskerville" panose="02020502070401020303" pitchFamily="18" charset="0"/>
                <a:ea typeface="Baskerville" panose="02020502070401020303" pitchFamily="18" charset="0"/>
              </a:rPr>
              <a:t>kb-python </a:t>
            </a:r>
            <a:r>
              <a:rPr lang="en-GB" sz="1500" dirty="0">
                <a:solidFill>
                  <a:srgbClr val="7030A0"/>
                </a:solidFill>
                <a:latin typeface="Baskerville" panose="02020502070401020303" pitchFamily="18" charset="0"/>
                <a:ea typeface="Baskerville" panose="02020502070401020303" pitchFamily="18" charset="0"/>
              </a:rPr>
              <a:t>requests</a:t>
            </a:r>
          </a:p>
          <a:p>
            <a:pPr marL="457200" indent="-457200">
              <a:lnSpc>
                <a:spcPct val="100000"/>
              </a:lnSpc>
              <a:buFont typeface="+mj-lt"/>
              <a:buAutoNum type="arabicPeriod"/>
            </a:pPr>
            <a:r>
              <a:rPr lang="en-GB" sz="1500" b="1" dirty="0">
                <a:solidFill>
                  <a:srgbClr val="7030A0"/>
                </a:solidFill>
                <a:latin typeface="Baskerville" panose="02020502070401020303" pitchFamily="18" charset="0"/>
                <a:ea typeface="Baskerville" panose="02020502070401020303" pitchFamily="18" charset="0"/>
              </a:rPr>
              <a:t>kb </a:t>
            </a:r>
            <a:r>
              <a:rPr lang="en-GB" sz="1500" b="1" dirty="0">
                <a:solidFill>
                  <a:srgbClr val="00B0F0"/>
                </a:solidFill>
                <a:latin typeface="Baskerville" panose="02020502070401020303" pitchFamily="18" charset="0"/>
                <a:ea typeface="Baskerville" panose="02020502070401020303" pitchFamily="18" charset="0"/>
              </a:rPr>
              <a:t>info</a:t>
            </a:r>
            <a:endParaRPr lang="en-GB" sz="1500" b="1" dirty="0">
              <a:solidFill>
                <a:srgbClr val="7030A0"/>
              </a:solidFill>
              <a:latin typeface="Baskerville" panose="02020502070401020303" pitchFamily="18" charset="0"/>
              <a:ea typeface="Baskerville" panose="02020502070401020303" pitchFamily="18" charset="0"/>
            </a:endParaRPr>
          </a:p>
          <a:p>
            <a:pPr marL="457200" indent="-457200">
              <a:lnSpc>
                <a:spcPct val="100000"/>
              </a:lnSpc>
              <a:buFont typeface="+mj-lt"/>
              <a:buAutoNum type="arabicPeriod"/>
            </a:pPr>
            <a:r>
              <a:rPr lang="en-GB" sz="1500" b="1" dirty="0" err="1">
                <a:solidFill>
                  <a:schemeClr val="accent6">
                    <a:lumMod val="75000"/>
                  </a:schemeClr>
                </a:solidFill>
                <a:latin typeface="Baskerville" panose="02020502070401020303" pitchFamily="18" charset="0"/>
                <a:ea typeface="Baskerville" panose="02020502070401020303" pitchFamily="18" charset="0"/>
              </a:rPr>
              <a:t>conda</a:t>
            </a:r>
            <a:r>
              <a:rPr lang="en-GB" sz="1500" b="1" dirty="0">
                <a:latin typeface="Baskerville" panose="02020502070401020303" pitchFamily="18" charset="0"/>
                <a:ea typeface="Baskerville" panose="02020502070401020303" pitchFamily="18" charset="0"/>
              </a:rPr>
              <a:t> </a:t>
            </a:r>
            <a:r>
              <a:rPr lang="en-GB" sz="1500" b="1" dirty="0">
                <a:solidFill>
                  <a:srgbClr val="00B0F0"/>
                </a:solidFill>
                <a:latin typeface="Baskerville" panose="02020502070401020303" pitchFamily="18" charset="0"/>
                <a:ea typeface="Baskerville" panose="02020502070401020303" pitchFamily="18" charset="0"/>
              </a:rPr>
              <a:t>install</a:t>
            </a:r>
            <a:r>
              <a:rPr lang="en-GB" sz="1500" b="1" dirty="0">
                <a:latin typeface="Baskerville" panose="02020502070401020303" pitchFamily="18" charset="0"/>
                <a:ea typeface="Baskerville" panose="02020502070401020303" pitchFamily="18" charset="0"/>
              </a:rPr>
              <a:t> </a:t>
            </a:r>
            <a:r>
              <a:rPr lang="en-GB" sz="1500" b="1" dirty="0">
                <a:solidFill>
                  <a:schemeClr val="accent2">
                    <a:lumMod val="75000"/>
                  </a:schemeClr>
                </a:solidFill>
                <a:latin typeface="Baskerville" panose="02020502070401020303" pitchFamily="18" charset="0"/>
                <a:ea typeface="Baskerville" panose="02020502070401020303" pitchFamily="18" charset="0"/>
              </a:rPr>
              <a:t>-c </a:t>
            </a:r>
            <a:r>
              <a:rPr lang="en-GB" sz="1500" dirty="0" err="1">
                <a:latin typeface="Baskerville" panose="02020502070401020303" pitchFamily="18" charset="0"/>
                <a:ea typeface="Baskerville" panose="02020502070401020303" pitchFamily="18" charset="0"/>
              </a:rPr>
              <a:t>bioconda</a:t>
            </a:r>
            <a:r>
              <a:rPr lang="en-GB" sz="1500" b="1" dirty="0">
                <a:latin typeface="Baskerville" panose="02020502070401020303" pitchFamily="18" charset="0"/>
                <a:ea typeface="Baskerville" panose="02020502070401020303" pitchFamily="18" charset="0"/>
              </a:rPr>
              <a:t> </a:t>
            </a:r>
            <a:r>
              <a:rPr lang="en-GB" sz="1500" dirty="0" err="1">
                <a:latin typeface="Baskerville" panose="02020502070401020303" pitchFamily="18" charset="0"/>
                <a:ea typeface="Baskerville" panose="02020502070401020303" pitchFamily="18" charset="0"/>
              </a:rPr>
              <a:t>sra</a:t>
            </a:r>
            <a:r>
              <a:rPr lang="en-GB" sz="1500" dirty="0">
                <a:latin typeface="Baskerville" panose="02020502070401020303" pitchFamily="18" charset="0"/>
                <a:ea typeface="Baskerville" panose="02020502070401020303" pitchFamily="18" charset="0"/>
              </a:rPr>
              <a:t>-tools</a:t>
            </a:r>
          </a:p>
          <a:p>
            <a:pPr marL="457200" indent="-457200">
              <a:lnSpc>
                <a:spcPct val="100000"/>
              </a:lnSpc>
              <a:buFont typeface="+mj-lt"/>
              <a:buAutoNum type="arabicPeriod"/>
            </a:pPr>
            <a:r>
              <a:rPr lang="en-GB" sz="1500" b="1" dirty="0" err="1">
                <a:solidFill>
                  <a:srgbClr val="00B050"/>
                </a:solidFill>
                <a:latin typeface="Baskerville" panose="02020502070401020303" pitchFamily="18" charset="0"/>
                <a:ea typeface="Baskerville" panose="02020502070401020303" pitchFamily="18" charset="0"/>
              </a:rPr>
              <a:t>fastq</a:t>
            </a:r>
            <a:r>
              <a:rPr lang="en-GB" sz="1500" b="1" dirty="0">
                <a:solidFill>
                  <a:srgbClr val="00B050"/>
                </a:solidFill>
                <a:latin typeface="Baskerville" panose="02020502070401020303" pitchFamily="18" charset="0"/>
                <a:ea typeface="Baskerville" panose="02020502070401020303" pitchFamily="18" charset="0"/>
              </a:rPr>
              <a:t>-dump</a:t>
            </a:r>
          </a:p>
          <a:p>
            <a:pPr marL="457200" indent="-457200">
              <a:lnSpc>
                <a:spcPct val="100000"/>
              </a:lnSpc>
              <a:buFont typeface="+mj-lt"/>
              <a:buAutoNum type="arabicPeriod"/>
            </a:pPr>
            <a:r>
              <a:rPr lang="en-GB" sz="1500" b="1" dirty="0" err="1">
                <a:solidFill>
                  <a:schemeClr val="accent6">
                    <a:lumMod val="75000"/>
                  </a:schemeClr>
                </a:solidFill>
                <a:latin typeface="Baskerville" panose="02020502070401020303" pitchFamily="18" charset="0"/>
                <a:ea typeface="Baskerville" panose="02020502070401020303" pitchFamily="18" charset="0"/>
              </a:rPr>
              <a:t>conda</a:t>
            </a:r>
            <a:r>
              <a:rPr lang="en-GB" sz="1500" b="1" dirty="0">
                <a:latin typeface="Baskerville" panose="02020502070401020303" pitchFamily="18" charset="0"/>
                <a:ea typeface="Baskerville" panose="02020502070401020303" pitchFamily="18" charset="0"/>
              </a:rPr>
              <a:t> install -c </a:t>
            </a:r>
            <a:r>
              <a:rPr lang="en-GB" sz="1500" b="1" dirty="0" err="1">
                <a:latin typeface="Baskerville" panose="02020502070401020303" pitchFamily="18" charset="0"/>
                <a:ea typeface="Baskerville" panose="02020502070401020303" pitchFamily="18" charset="0"/>
              </a:rPr>
              <a:t>bioconda</a:t>
            </a:r>
            <a:r>
              <a:rPr lang="en-GB" sz="1500" b="1" dirty="0">
                <a:latin typeface="Baskerville" panose="02020502070401020303" pitchFamily="18" charset="0"/>
                <a:ea typeface="Baskerville" panose="02020502070401020303" pitchFamily="18" charset="0"/>
              </a:rPr>
              <a:t> </a:t>
            </a:r>
            <a:r>
              <a:rPr lang="en-GB" sz="1500" b="1" dirty="0" err="1">
                <a:latin typeface="Baskerville" panose="02020502070401020303" pitchFamily="18" charset="0"/>
                <a:ea typeface="Baskerville" panose="02020502070401020303" pitchFamily="18" charset="0"/>
              </a:rPr>
              <a:t>fastqc</a:t>
            </a:r>
            <a:endParaRPr lang="en-GB" sz="1500" b="1" dirty="0">
              <a:latin typeface="Baskerville" panose="02020502070401020303" pitchFamily="18" charset="0"/>
              <a:ea typeface="Baskerville" panose="02020502070401020303" pitchFamily="18" charset="0"/>
            </a:endParaRPr>
          </a:p>
          <a:p>
            <a:pPr marL="457200" indent="-457200">
              <a:lnSpc>
                <a:spcPct val="100000"/>
              </a:lnSpc>
              <a:buFont typeface="+mj-lt"/>
              <a:buAutoNum type="arabicPeriod"/>
            </a:pPr>
            <a:r>
              <a:rPr lang="en-GB" sz="1500" b="1" dirty="0">
                <a:solidFill>
                  <a:srgbClr val="000000"/>
                </a:solidFill>
                <a:effectLst/>
                <a:latin typeface="Baskerville" panose="02020502070401020303" pitchFamily="18" charset="0"/>
                <a:ea typeface="Baskerville" panose="02020502070401020303" pitchFamily="18" charset="0"/>
              </a:rPr>
              <a:t>module </a:t>
            </a:r>
            <a:r>
              <a:rPr lang="en-GB" sz="1500" b="1" dirty="0">
                <a:solidFill>
                  <a:srgbClr val="00B0F0"/>
                </a:solidFill>
                <a:effectLst/>
                <a:latin typeface="Baskerville" panose="02020502070401020303" pitchFamily="18" charset="0"/>
                <a:ea typeface="Baskerville" panose="02020502070401020303" pitchFamily="18" charset="0"/>
              </a:rPr>
              <a:t>load</a:t>
            </a:r>
            <a:r>
              <a:rPr lang="en-GB" sz="1500" b="1" dirty="0">
                <a:solidFill>
                  <a:srgbClr val="000000"/>
                </a:solidFill>
                <a:effectLst/>
                <a:latin typeface="Baskerville" panose="02020502070401020303" pitchFamily="18" charset="0"/>
                <a:ea typeface="Baskerville" panose="02020502070401020303" pitchFamily="18" charset="0"/>
              </a:rPr>
              <a:t> </a:t>
            </a:r>
            <a:r>
              <a:rPr lang="en-GB" sz="1500" dirty="0" err="1">
                <a:solidFill>
                  <a:srgbClr val="000000"/>
                </a:solidFill>
                <a:effectLst/>
                <a:latin typeface="Baskerville" panose="02020502070401020303" pitchFamily="18" charset="0"/>
                <a:ea typeface="Baskerville" panose="02020502070401020303" pitchFamily="18" charset="0"/>
              </a:rPr>
              <a:t>fastqc</a:t>
            </a:r>
            <a:endParaRPr lang="en-GB" sz="1500" dirty="0">
              <a:solidFill>
                <a:srgbClr val="000000"/>
              </a:solidFill>
              <a:effectLst/>
              <a:latin typeface="Baskerville" panose="02020502070401020303" pitchFamily="18" charset="0"/>
              <a:ea typeface="Baskerville" panose="02020502070401020303" pitchFamily="18" charset="0"/>
            </a:endParaRPr>
          </a:p>
          <a:p>
            <a:pPr marL="457200" indent="-457200">
              <a:lnSpc>
                <a:spcPct val="100000"/>
              </a:lnSpc>
              <a:buFont typeface="+mj-lt"/>
              <a:buAutoNum type="arabicPeriod"/>
            </a:pPr>
            <a:r>
              <a:rPr lang="en-GB" sz="1500" b="1" dirty="0" err="1">
                <a:solidFill>
                  <a:schemeClr val="bg2">
                    <a:lumMod val="50000"/>
                  </a:schemeClr>
                </a:solidFill>
                <a:latin typeface="Baskerville" panose="02020502070401020303" pitchFamily="18" charset="0"/>
                <a:ea typeface="Baskerville" panose="02020502070401020303" pitchFamily="18" charset="0"/>
              </a:rPr>
              <a:t>fastqc</a:t>
            </a:r>
            <a:endParaRPr lang="en-GB" sz="1500" b="1" dirty="0">
              <a:solidFill>
                <a:schemeClr val="bg2">
                  <a:lumMod val="50000"/>
                </a:schemeClr>
              </a:solidFill>
              <a:latin typeface="Baskerville" panose="02020502070401020303" pitchFamily="18" charset="0"/>
              <a:ea typeface="Baskerville" panose="02020502070401020303" pitchFamily="18" charset="0"/>
            </a:endParaRPr>
          </a:p>
          <a:p>
            <a:pPr marL="457200" indent="-457200">
              <a:lnSpc>
                <a:spcPct val="100000"/>
              </a:lnSpc>
              <a:buFont typeface="+mj-lt"/>
              <a:buAutoNum type="arabicPeriod"/>
            </a:pPr>
            <a:r>
              <a:rPr lang="en-GB" sz="1500" b="1" dirty="0" err="1">
                <a:solidFill>
                  <a:schemeClr val="accent6">
                    <a:lumMod val="75000"/>
                  </a:schemeClr>
                </a:solidFill>
                <a:latin typeface="Baskerville" panose="02020502070401020303" pitchFamily="18" charset="0"/>
                <a:ea typeface="Baskerville" panose="02020502070401020303" pitchFamily="18" charset="0"/>
              </a:rPr>
              <a:t>conda</a:t>
            </a:r>
            <a:r>
              <a:rPr lang="en-GB" sz="1500" b="1" dirty="0">
                <a:latin typeface="Baskerville" panose="02020502070401020303" pitchFamily="18" charset="0"/>
                <a:ea typeface="Baskerville" panose="02020502070401020303" pitchFamily="18" charset="0"/>
              </a:rPr>
              <a:t> </a:t>
            </a:r>
            <a:r>
              <a:rPr lang="en-GB" sz="1500" b="1" dirty="0">
                <a:solidFill>
                  <a:srgbClr val="00B0F0"/>
                </a:solidFill>
                <a:latin typeface="Baskerville" panose="02020502070401020303" pitchFamily="18" charset="0"/>
                <a:ea typeface="Baskerville" panose="02020502070401020303" pitchFamily="18" charset="0"/>
              </a:rPr>
              <a:t>install</a:t>
            </a:r>
            <a:r>
              <a:rPr lang="en-GB" sz="1500" b="1" dirty="0">
                <a:latin typeface="Baskerville" panose="02020502070401020303" pitchFamily="18" charset="0"/>
                <a:ea typeface="Baskerville" panose="02020502070401020303" pitchFamily="18" charset="0"/>
              </a:rPr>
              <a:t> </a:t>
            </a:r>
            <a:r>
              <a:rPr lang="en-GB" sz="1500" b="1" dirty="0">
                <a:solidFill>
                  <a:schemeClr val="accent2">
                    <a:lumMod val="75000"/>
                  </a:schemeClr>
                </a:solidFill>
                <a:latin typeface="Baskerville" panose="02020502070401020303" pitchFamily="18" charset="0"/>
                <a:ea typeface="Baskerville" panose="02020502070401020303" pitchFamily="18" charset="0"/>
              </a:rPr>
              <a:t>-c </a:t>
            </a:r>
            <a:r>
              <a:rPr lang="en-GB" sz="1500" dirty="0" err="1">
                <a:latin typeface="Baskerville" panose="02020502070401020303" pitchFamily="18" charset="0"/>
                <a:ea typeface="Baskerville" panose="02020502070401020303" pitchFamily="18" charset="0"/>
              </a:rPr>
              <a:t>bioconda</a:t>
            </a:r>
            <a:r>
              <a:rPr lang="en-GB" sz="1500" b="1" dirty="0">
                <a:latin typeface="Baskerville" panose="02020502070401020303" pitchFamily="18" charset="0"/>
                <a:ea typeface="Baskerville" panose="02020502070401020303" pitchFamily="18" charset="0"/>
              </a:rPr>
              <a:t> </a:t>
            </a:r>
            <a:r>
              <a:rPr lang="en-GB" sz="1500" dirty="0" err="1">
                <a:latin typeface="Baskerville" panose="02020502070401020303" pitchFamily="18" charset="0"/>
                <a:ea typeface="Baskerville" panose="02020502070401020303" pitchFamily="18" charset="0"/>
              </a:rPr>
              <a:t>multiqc</a:t>
            </a:r>
            <a:endParaRPr lang="en-GB" sz="1500" dirty="0">
              <a:latin typeface="Baskerville" panose="02020502070401020303" pitchFamily="18" charset="0"/>
              <a:ea typeface="Baskerville" panose="02020502070401020303" pitchFamily="18" charset="0"/>
            </a:endParaRPr>
          </a:p>
          <a:p>
            <a:pPr marL="457200" indent="-457200">
              <a:lnSpc>
                <a:spcPct val="100000"/>
              </a:lnSpc>
              <a:buFont typeface="+mj-lt"/>
              <a:buAutoNum type="arabicPeriod"/>
            </a:pPr>
            <a:r>
              <a:rPr lang="en-GB" sz="1500" b="1" dirty="0" err="1">
                <a:solidFill>
                  <a:schemeClr val="tx2">
                    <a:lumMod val="50000"/>
                    <a:lumOff val="50000"/>
                  </a:schemeClr>
                </a:solidFill>
                <a:latin typeface="Baskerville" panose="02020502070401020303" pitchFamily="18" charset="0"/>
                <a:ea typeface="Baskerville" panose="02020502070401020303" pitchFamily="18" charset="0"/>
              </a:rPr>
              <a:t>multiqc</a:t>
            </a:r>
            <a:endParaRPr lang="en-GB" sz="1500" b="1" dirty="0">
              <a:solidFill>
                <a:schemeClr val="tx2">
                  <a:lumMod val="50000"/>
                  <a:lumOff val="50000"/>
                </a:schemeClr>
              </a:solidFill>
              <a:latin typeface="Baskerville" panose="02020502070401020303" pitchFamily="18" charset="0"/>
              <a:ea typeface="Baskerville" panose="02020502070401020303" pitchFamily="18" charset="0"/>
            </a:endParaRPr>
          </a:p>
          <a:p>
            <a:pPr marL="457200" indent="-457200">
              <a:lnSpc>
                <a:spcPct val="100000"/>
              </a:lnSpc>
              <a:buFont typeface="+mj-lt"/>
              <a:buAutoNum type="arabicPeriod"/>
            </a:pPr>
            <a:r>
              <a:rPr lang="en-GB" sz="1500" b="1" dirty="0" err="1">
                <a:solidFill>
                  <a:schemeClr val="accent6">
                    <a:lumMod val="75000"/>
                  </a:schemeClr>
                </a:solidFill>
                <a:latin typeface="Baskerville" panose="02020502070401020303" pitchFamily="18" charset="0"/>
                <a:ea typeface="Baskerville" panose="02020502070401020303" pitchFamily="18" charset="0"/>
              </a:rPr>
              <a:t>conda</a:t>
            </a:r>
            <a:r>
              <a:rPr lang="en-GB" sz="1500" b="1" dirty="0">
                <a:latin typeface="Baskerville" panose="02020502070401020303" pitchFamily="18" charset="0"/>
                <a:ea typeface="Baskerville" panose="02020502070401020303" pitchFamily="18" charset="0"/>
              </a:rPr>
              <a:t> </a:t>
            </a:r>
            <a:r>
              <a:rPr lang="en-GB" sz="1500" b="1" dirty="0">
                <a:solidFill>
                  <a:srgbClr val="00B0F0"/>
                </a:solidFill>
                <a:latin typeface="Baskerville" panose="02020502070401020303" pitchFamily="18" charset="0"/>
                <a:ea typeface="Baskerville" panose="02020502070401020303" pitchFamily="18" charset="0"/>
              </a:rPr>
              <a:t>install</a:t>
            </a:r>
            <a:r>
              <a:rPr lang="en-GB" sz="1500" b="1" dirty="0">
                <a:latin typeface="Baskerville" panose="02020502070401020303" pitchFamily="18" charset="0"/>
                <a:ea typeface="Baskerville" panose="02020502070401020303" pitchFamily="18" charset="0"/>
              </a:rPr>
              <a:t> -c </a:t>
            </a:r>
            <a:r>
              <a:rPr lang="en-GB" sz="1500" dirty="0" err="1">
                <a:latin typeface="Baskerville" panose="02020502070401020303" pitchFamily="18" charset="0"/>
                <a:ea typeface="Baskerville" panose="02020502070401020303" pitchFamily="18" charset="0"/>
              </a:rPr>
              <a:t>bioconda</a:t>
            </a:r>
            <a:r>
              <a:rPr lang="en-GB" sz="1500" b="1" dirty="0">
                <a:latin typeface="Baskerville" panose="02020502070401020303" pitchFamily="18" charset="0"/>
                <a:ea typeface="Baskerville" panose="02020502070401020303" pitchFamily="18" charset="0"/>
              </a:rPr>
              <a:t> </a:t>
            </a:r>
            <a:r>
              <a:rPr lang="en-GB" sz="1500" dirty="0" err="1">
                <a:latin typeface="Baskerville" panose="02020502070401020303" pitchFamily="18" charset="0"/>
                <a:ea typeface="Baskerville" panose="02020502070401020303" pitchFamily="18" charset="0"/>
              </a:rPr>
              <a:t>cutadapt</a:t>
            </a:r>
            <a:endParaRPr lang="en-GB" sz="1500" dirty="0">
              <a:latin typeface="Baskerville" panose="02020502070401020303" pitchFamily="18" charset="0"/>
              <a:ea typeface="Baskerville" panose="02020502070401020303" pitchFamily="18" charset="0"/>
            </a:endParaRPr>
          </a:p>
          <a:p>
            <a:pPr marL="457200" indent="-457200">
              <a:lnSpc>
                <a:spcPct val="100000"/>
              </a:lnSpc>
              <a:buFont typeface="+mj-lt"/>
              <a:buAutoNum type="arabicPeriod"/>
            </a:pPr>
            <a:r>
              <a:rPr lang="en-GB" sz="1500" b="1" dirty="0" err="1">
                <a:solidFill>
                  <a:srgbClr val="002060"/>
                </a:solidFill>
                <a:latin typeface="Baskerville" panose="02020502070401020303" pitchFamily="18" charset="0"/>
                <a:ea typeface="Baskerville" panose="02020502070401020303" pitchFamily="18" charset="0"/>
              </a:rPr>
              <a:t>cutadapt</a:t>
            </a:r>
            <a:endParaRPr lang="en-GB" sz="1500" b="1" dirty="0">
              <a:solidFill>
                <a:srgbClr val="002060"/>
              </a:solidFill>
              <a:latin typeface="Baskerville" panose="02020502070401020303" pitchFamily="18" charset="0"/>
              <a:ea typeface="Baskerville" panose="02020502070401020303" pitchFamily="18" charset="0"/>
            </a:endParaRPr>
          </a:p>
          <a:p>
            <a:endParaRPr lang="en-US" b="1" dirty="0"/>
          </a:p>
        </p:txBody>
      </p:sp>
      <p:sp>
        <p:nvSpPr>
          <p:cNvPr id="4" name="TextBox 3">
            <a:extLst>
              <a:ext uri="{FF2B5EF4-FFF2-40B4-BE49-F238E27FC236}">
                <a16:creationId xmlns:a16="http://schemas.microsoft.com/office/drawing/2014/main" id="{03FB5705-E2BD-D344-965F-FB1F511F9E78}"/>
              </a:ext>
            </a:extLst>
          </p:cNvPr>
          <p:cNvSpPr txBox="1"/>
          <p:nvPr/>
        </p:nvSpPr>
        <p:spPr>
          <a:xfrm>
            <a:off x="1371600" y="1428750"/>
            <a:ext cx="7627716" cy="1077218"/>
          </a:xfrm>
          <a:prstGeom prst="rect">
            <a:avLst/>
          </a:prstGeom>
          <a:noFill/>
        </p:spPr>
        <p:txBody>
          <a:bodyPr wrap="square" rtlCol="0">
            <a:spAutoFit/>
          </a:bodyPr>
          <a:lstStyle/>
          <a:p>
            <a:r>
              <a:rPr lang="en-GB" sz="2000" dirty="0"/>
              <a:t>!! Beware that you have enough space to work</a:t>
            </a:r>
          </a:p>
          <a:p>
            <a:pPr marL="342900" indent="-342900">
              <a:buFont typeface="Wingdings" pitchFamily="2" charset="2"/>
              <a:buChar char="§"/>
            </a:pPr>
            <a:r>
              <a:rPr lang="en-GB" sz="2400" dirty="0"/>
              <a:t># Working Space</a:t>
            </a:r>
          </a:p>
          <a:p>
            <a:pPr marL="457200" indent="-457200">
              <a:buFont typeface="+mj-lt"/>
              <a:buAutoNum type="arabicPeriod"/>
            </a:pPr>
            <a:endParaRPr lang="en-GB" sz="2000" dirty="0"/>
          </a:p>
        </p:txBody>
      </p:sp>
    </p:spTree>
    <p:extLst>
      <p:ext uri="{BB962C8B-B14F-4D97-AF65-F5344CB8AC3E}">
        <p14:creationId xmlns:p14="http://schemas.microsoft.com/office/powerpoint/2010/main" val="408959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3ACB-D1CA-714E-8BE4-54EEFC9CA8FA}"/>
              </a:ext>
            </a:extLst>
          </p:cNvPr>
          <p:cNvSpPr>
            <a:spLocks noGrp="1"/>
          </p:cNvSpPr>
          <p:nvPr>
            <p:ph type="title"/>
          </p:nvPr>
        </p:nvSpPr>
        <p:spPr/>
        <p:txBody>
          <a:bodyPr/>
          <a:lstStyle/>
          <a:p>
            <a:r>
              <a:rPr lang="en-US" dirty="0"/>
              <a:t>Working environment check</a:t>
            </a:r>
          </a:p>
        </p:txBody>
      </p:sp>
      <p:sp>
        <p:nvSpPr>
          <p:cNvPr id="3" name="Content Placeholder 2">
            <a:extLst>
              <a:ext uri="{FF2B5EF4-FFF2-40B4-BE49-F238E27FC236}">
                <a16:creationId xmlns:a16="http://schemas.microsoft.com/office/drawing/2014/main" id="{61994D6B-8DE4-FC43-B671-0872B42D6C74}"/>
              </a:ext>
            </a:extLst>
          </p:cNvPr>
          <p:cNvSpPr>
            <a:spLocks noGrp="1"/>
          </p:cNvSpPr>
          <p:nvPr>
            <p:ph idx="1"/>
          </p:nvPr>
        </p:nvSpPr>
        <p:spPr/>
        <p:txBody>
          <a:bodyPr>
            <a:normAutofit lnSpcReduction="10000"/>
          </a:bodyPr>
          <a:lstStyle/>
          <a:p>
            <a:pPr>
              <a:lnSpc>
                <a:spcPct val="100000"/>
              </a:lnSpc>
            </a:pPr>
            <a:r>
              <a:rPr lang="en-GB" b="1" dirty="0">
                <a:latin typeface="Baskerville" panose="02020502070401020303" pitchFamily="18" charset="0"/>
                <a:ea typeface="Baskerville" panose="02020502070401020303" pitchFamily="18" charset="0"/>
              </a:rPr>
              <a:t>m</a:t>
            </a:r>
            <a:r>
              <a:rPr lang="en-GB" sz="2000" b="1" dirty="0">
                <a:latin typeface="Baskerville" panose="02020502070401020303" pitchFamily="18" charset="0"/>
                <a:ea typeface="Baskerville" panose="02020502070401020303" pitchFamily="18" charset="0"/>
              </a:rPr>
              <a:t>odule </a:t>
            </a:r>
            <a:r>
              <a:rPr lang="en-GB" sz="2000" b="1" dirty="0">
                <a:solidFill>
                  <a:srgbClr val="00B0F0"/>
                </a:solidFill>
                <a:latin typeface="Baskerville" panose="02020502070401020303" pitchFamily="18" charset="0"/>
                <a:ea typeface="Baskerville" panose="02020502070401020303" pitchFamily="18" charset="0"/>
              </a:rPr>
              <a:t>avail</a:t>
            </a:r>
          </a:p>
          <a:p>
            <a:pPr>
              <a:lnSpc>
                <a:spcPct val="100000"/>
              </a:lnSpc>
            </a:pPr>
            <a:r>
              <a:rPr lang="en-GB" b="1" dirty="0">
                <a:latin typeface="Baskerville" panose="02020502070401020303" pitchFamily="18" charset="0"/>
                <a:ea typeface="Baskerville" panose="02020502070401020303" pitchFamily="18" charset="0"/>
              </a:rPr>
              <a:t>module </a:t>
            </a:r>
            <a:r>
              <a:rPr lang="en-GB" b="1" dirty="0">
                <a:solidFill>
                  <a:srgbClr val="00B0F0"/>
                </a:solidFill>
                <a:latin typeface="Baskerville" panose="02020502070401020303" pitchFamily="18" charset="0"/>
                <a:ea typeface="Baskerville" panose="02020502070401020303" pitchFamily="18" charset="0"/>
              </a:rPr>
              <a:t>list</a:t>
            </a:r>
          </a:p>
          <a:p>
            <a:pPr>
              <a:lnSpc>
                <a:spcPct val="100000"/>
              </a:lnSpc>
            </a:pPr>
            <a:r>
              <a:rPr lang="en-GB" sz="2000" b="1" dirty="0" err="1">
                <a:solidFill>
                  <a:schemeClr val="accent6">
                    <a:lumMod val="75000"/>
                  </a:schemeClr>
                </a:solidFill>
                <a:latin typeface="Baskerville" panose="02020502070401020303" pitchFamily="18" charset="0"/>
                <a:ea typeface="Baskerville" panose="02020502070401020303" pitchFamily="18" charset="0"/>
              </a:rPr>
              <a:t>conda</a:t>
            </a:r>
            <a:r>
              <a:rPr lang="en-GB" b="1" dirty="0">
                <a:latin typeface="Baskerville" panose="02020502070401020303" pitchFamily="18" charset="0"/>
                <a:ea typeface="Baskerville" panose="02020502070401020303" pitchFamily="18" charset="0"/>
              </a:rPr>
              <a:t> </a:t>
            </a:r>
            <a:r>
              <a:rPr lang="en-GB" b="1" dirty="0">
                <a:solidFill>
                  <a:srgbClr val="00B0F0"/>
                </a:solidFill>
                <a:latin typeface="Baskerville" panose="02020502070401020303" pitchFamily="18" charset="0"/>
                <a:ea typeface="Baskerville" panose="02020502070401020303" pitchFamily="18" charset="0"/>
              </a:rPr>
              <a:t>env</a:t>
            </a:r>
            <a:r>
              <a:rPr lang="en-GB" b="1" dirty="0">
                <a:latin typeface="Baskerville" panose="02020502070401020303" pitchFamily="18" charset="0"/>
                <a:ea typeface="Baskerville" panose="02020502070401020303" pitchFamily="18" charset="0"/>
              </a:rPr>
              <a:t> </a:t>
            </a:r>
            <a:r>
              <a:rPr lang="en-GB" b="1" dirty="0">
                <a:solidFill>
                  <a:schemeClr val="accent5">
                    <a:lumMod val="50000"/>
                  </a:schemeClr>
                </a:solidFill>
                <a:latin typeface="Baskerville" panose="02020502070401020303" pitchFamily="18" charset="0"/>
                <a:ea typeface="Baskerville" panose="02020502070401020303" pitchFamily="18" charset="0"/>
              </a:rPr>
              <a:t>list</a:t>
            </a:r>
          </a:p>
          <a:p>
            <a:pPr>
              <a:lnSpc>
                <a:spcPct val="100000"/>
              </a:lnSpc>
            </a:pPr>
            <a:r>
              <a:rPr lang="en-GB" sz="2000" b="1" dirty="0" err="1">
                <a:solidFill>
                  <a:schemeClr val="accent6">
                    <a:lumMod val="75000"/>
                  </a:schemeClr>
                </a:solidFill>
                <a:latin typeface="Baskerville" panose="02020502070401020303" pitchFamily="18" charset="0"/>
                <a:ea typeface="Baskerville" panose="02020502070401020303" pitchFamily="18" charset="0"/>
              </a:rPr>
              <a:t>conda</a:t>
            </a:r>
            <a:r>
              <a:rPr lang="en-GB" sz="2000" b="1" dirty="0">
                <a:latin typeface="Baskerville" panose="02020502070401020303" pitchFamily="18" charset="0"/>
                <a:ea typeface="Baskerville" panose="02020502070401020303" pitchFamily="18" charset="0"/>
              </a:rPr>
              <a:t> </a:t>
            </a:r>
            <a:r>
              <a:rPr lang="en-GB" sz="2000" b="1" dirty="0">
                <a:solidFill>
                  <a:srgbClr val="00B0F0"/>
                </a:solidFill>
                <a:latin typeface="Baskerville" panose="02020502070401020303" pitchFamily="18" charset="0"/>
                <a:ea typeface="Baskerville" panose="02020502070401020303" pitchFamily="18" charset="0"/>
              </a:rPr>
              <a:t>list</a:t>
            </a:r>
          </a:p>
          <a:p>
            <a:pPr>
              <a:lnSpc>
                <a:spcPct val="100000"/>
              </a:lnSpc>
            </a:pPr>
            <a:r>
              <a:rPr lang="en-GB" sz="2000" b="1" dirty="0" err="1">
                <a:solidFill>
                  <a:schemeClr val="accent6">
                    <a:lumMod val="75000"/>
                  </a:schemeClr>
                </a:solidFill>
                <a:latin typeface="Baskerville" panose="02020502070401020303" pitchFamily="18" charset="0"/>
                <a:ea typeface="Baskerville" panose="02020502070401020303" pitchFamily="18" charset="0"/>
              </a:rPr>
              <a:t>conda</a:t>
            </a:r>
            <a:r>
              <a:rPr lang="en-GB" b="1" dirty="0">
                <a:latin typeface="Baskerville" panose="02020502070401020303" pitchFamily="18" charset="0"/>
                <a:ea typeface="Baskerville" panose="02020502070401020303" pitchFamily="18" charset="0"/>
              </a:rPr>
              <a:t> </a:t>
            </a:r>
            <a:r>
              <a:rPr lang="en-GB" b="1" dirty="0">
                <a:solidFill>
                  <a:srgbClr val="00B0F0"/>
                </a:solidFill>
                <a:latin typeface="Baskerville" panose="02020502070401020303" pitchFamily="18" charset="0"/>
                <a:ea typeface="Baskerville" panose="02020502070401020303" pitchFamily="18" charset="0"/>
              </a:rPr>
              <a:t>list</a:t>
            </a:r>
            <a:r>
              <a:rPr lang="en-GB" b="1" dirty="0">
                <a:latin typeface="Baskerville" panose="02020502070401020303" pitchFamily="18" charset="0"/>
                <a:ea typeface="Baskerville" panose="02020502070401020303" pitchFamily="18" charset="0"/>
              </a:rPr>
              <a:t> | grep </a:t>
            </a:r>
            <a:r>
              <a:rPr lang="en-GB" sz="2000" b="1" dirty="0" err="1">
                <a:solidFill>
                  <a:srgbClr val="7030A0"/>
                </a:solidFill>
                <a:latin typeface="Baskerville" panose="02020502070401020303" pitchFamily="18" charset="0"/>
                <a:ea typeface="Baskerville" panose="02020502070401020303" pitchFamily="18" charset="0"/>
              </a:rPr>
              <a:t>kallisto</a:t>
            </a:r>
            <a:endParaRPr lang="en-GB" sz="2000" dirty="0">
              <a:latin typeface="Baskerville" panose="02020502070401020303" pitchFamily="18" charset="0"/>
              <a:ea typeface="Baskerville" panose="02020502070401020303" pitchFamily="18" charset="0"/>
            </a:endParaRPr>
          </a:p>
          <a:p>
            <a:pPr>
              <a:lnSpc>
                <a:spcPct val="100000"/>
              </a:lnSpc>
            </a:pPr>
            <a:r>
              <a:rPr lang="en-GB" sz="2000" b="1" dirty="0" err="1">
                <a:solidFill>
                  <a:schemeClr val="accent6">
                    <a:lumMod val="75000"/>
                  </a:schemeClr>
                </a:solidFill>
                <a:latin typeface="Baskerville" panose="02020502070401020303" pitchFamily="18" charset="0"/>
                <a:ea typeface="Baskerville" panose="02020502070401020303" pitchFamily="18" charset="0"/>
              </a:rPr>
              <a:t>conda</a:t>
            </a:r>
            <a:r>
              <a:rPr lang="en-GB" b="1" dirty="0">
                <a:latin typeface="Baskerville" panose="02020502070401020303" pitchFamily="18" charset="0"/>
                <a:ea typeface="Baskerville" panose="02020502070401020303" pitchFamily="18" charset="0"/>
              </a:rPr>
              <a:t> </a:t>
            </a:r>
            <a:r>
              <a:rPr lang="en-GB" b="1" dirty="0">
                <a:solidFill>
                  <a:srgbClr val="00B0F0"/>
                </a:solidFill>
                <a:latin typeface="Baskerville" panose="02020502070401020303" pitchFamily="18" charset="0"/>
                <a:ea typeface="Baskerville" panose="02020502070401020303" pitchFamily="18" charset="0"/>
              </a:rPr>
              <a:t>list</a:t>
            </a:r>
            <a:r>
              <a:rPr lang="en-GB" b="1" dirty="0">
                <a:latin typeface="Baskerville" panose="02020502070401020303" pitchFamily="18" charset="0"/>
                <a:ea typeface="Baskerville" panose="02020502070401020303" pitchFamily="18" charset="0"/>
              </a:rPr>
              <a:t> | grep </a:t>
            </a:r>
            <a:r>
              <a:rPr lang="en-GB" sz="2000" b="1" dirty="0" err="1">
                <a:solidFill>
                  <a:schemeClr val="bg2">
                    <a:lumMod val="50000"/>
                  </a:schemeClr>
                </a:solidFill>
                <a:latin typeface="Baskerville" panose="02020502070401020303" pitchFamily="18" charset="0"/>
                <a:ea typeface="Baskerville" panose="02020502070401020303" pitchFamily="18" charset="0"/>
              </a:rPr>
              <a:t>fastqc</a:t>
            </a:r>
            <a:endParaRPr lang="en-GB" b="1" dirty="0">
              <a:latin typeface="Baskerville" panose="02020502070401020303" pitchFamily="18" charset="0"/>
              <a:ea typeface="Baskerville" panose="02020502070401020303" pitchFamily="18" charset="0"/>
            </a:endParaRPr>
          </a:p>
          <a:p>
            <a:pPr>
              <a:lnSpc>
                <a:spcPct val="100000"/>
              </a:lnSpc>
            </a:pPr>
            <a:r>
              <a:rPr lang="en-GB" sz="2000" b="1" dirty="0" err="1">
                <a:solidFill>
                  <a:schemeClr val="accent6">
                    <a:lumMod val="75000"/>
                  </a:schemeClr>
                </a:solidFill>
                <a:latin typeface="Baskerville" panose="02020502070401020303" pitchFamily="18" charset="0"/>
                <a:ea typeface="Baskerville" panose="02020502070401020303" pitchFamily="18" charset="0"/>
              </a:rPr>
              <a:t>conda</a:t>
            </a:r>
            <a:r>
              <a:rPr lang="en-GB" b="1" dirty="0">
                <a:latin typeface="Baskerville" panose="02020502070401020303" pitchFamily="18" charset="0"/>
                <a:ea typeface="Baskerville" panose="02020502070401020303" pitchFamily="18" charset="0"/>
              </a:rPr>
              <a:t> </a:t>
            </a:r>
            <a:r>
              <a:rPr lang="en-GB" b="1" dirty="0">
                <a:solidFill>
                  <a:srgbClr val="00B0F0"/>
                </a:solidFill>
                <a:latin typeface="Baskerville" panose="02020502070401020303" pitchFamily="18" charset="0"/>
                <a:ea typeface="Baskerville" panose="02020502070401020303" pitchFamily="18" charset="0"/>
              </a:rPr>
              <a:t>list</a:t>
            </a:r>
            <a:r>
              <a:rPr lang="en-GB" b="1" dirty="0">
                <a:latin typeface="Baskerville" panose="02020502070401020303" pitchFamily="18" charset="0"/>
                <a:ea typeface="Baskerville" panose="02020502070401020303" pitchFamily="18" charset="0"/>
              </a:rPr>
              <a:t> | grep </a:t>
            </a:r>
            <a:r>
              <a:rPr lang="en-GB" sz="2000" b="1" dirty="0" err="1">
                <a:solidFill>
                  <a:schemeClr val="tx2">
                    <a:lumMod val="50000"/>
                    <a:lumOff val="50000"/>
                  </a:schemeClr>
                </a:solidFill>
                <a:latin typeface="Baskerville" panose="02020502070401020303" pitchFamily="18" charset="0"/>
                <a:ea typeface="Baskerville" panose="02020502070401020303" pitchFamily="18" charset="0"/>
              </a:rPr>
              <a:t>multiqc</a:t>
            </a:r>
            <a:endParaRPr lang="en-GB" b="1" dirty="0">
              <a:latin typeface="Baskerville" panose="02020502070401020303" pitchFamily="18" charset="0"/>
              <a:ea typeface="Baskerville" panose="02020502070401020303" pitchFamily="18" charset="0"/>
            </a:endParaRPr>
          </a:p>
          <a:p>
            <a:pPr>
              <a:lnSpc>
                <a:spcPct val="100000"/>
              </a:lnSpc>
            </a:pPr>
            <a:r>
              <a:rPr lang="en-GB" sz="2000" b="1" dirty="0" err="1">
                <a:solidFill>
                  <a:schemeClr val="accent6">
                    <a:lumMod val="75000"/>
                  </a:schemeClr>
                </a:solidFill>
                <a:latin typeface="Baskerville" panose="02020502070401020303" pitchFamily="18" charset="0"/>
                <a:ea typeface="Baskerville" panose="02020502070401020303" pitchFamily="18" charset="0"/>
              </a:rPr>
              <a:t>conda</a:t>
            </a:r>
            <a:r>
              <a:rPr lang="en-GB" b="1" dirty="0">
                <a:latin typeface="Baskerville" panose="02020502070401020303" pitchFamily="18" charset="0"/>
                <a:ea typeface="Baskerville" panose="02020502070401020303" pitchFamily="18" charset="0"/>
              </a:rPr>
              <a:t> </a:t>
            </a:r>
            <a:r>
              <a:rPr lang="en-GB" b="1" dirty="0">
                <a:solidFill>
                  <a:srgbClr val="00B0F0"/>
                </a:solidFill>
                <a:latin typeface="Baskerville" panose="02020502070401020303" pitchFamily="18" charset="0"/>
                <a:ea typeface="Baskerville" panose="02020502070401020303" pitchFamily="18" charset="0"/>
              </a:rPr>
              <a:t>list</a:t>
            </a:r>
            <a:r>
              <a:rPr lang="en-GB" b="1" dirty="0">
                <a:latin typeface="Baskerville" panose="02020502070401020303" pitchFamily="18" charset="0"/>
                <a:ea typeface="Baskerville" panose="02020502070401020303" pitchFamily="18" charset="0"/>
              </a:rPr>
              <a:t> | grep </a:t>
            </a:r>
            <a:r>
              <a:rPr lang="en-GB" sz="2000" b="1" dirty="0" err="1">
                <a:solidFill>
                  <a:schemeClr val="bg2">
                    <a:lumMod val="50000"/>
                  </a:schemeClr>
                </a:solidFill>
                <a:latin typeface="Baskerville" panose="02020502070401020303" pitchFamily="18" charset="0"/>
                <a:ea typeface="Baskerville" panose="02020502070401020303" pitchFamily="18" charset="0"/>
              </a:rPr>
              <a:t>fastqc</a:t>
            </a:r>
            <a:endParaRPr lang="en-GB" b="1" dirty="0">
              <a:latin typeface="Baskerville" panose="02020502070401020303" pitchFamily="18" charset="0"/>
              <a:ea typeface="Baskerville" panose="02020502070401020303" pitchFamily="18" charset="0"/>
            </a:endParaRPr>
          </a:p>
          <a:p>
            <a:pPr>
              <a:lnSpc>
                <a:spcPct val="100000"/>
              </a:lnSpc>
            </a:pPr>
            <a:endParaRPr lang="en-GB" sz="2000" dirty="0">
              <a:latin typeface="Baskerville" panose="02020502070401020303" pitchFamily="18" charset="0"/>
              <a:ea typeface="Baskerville" panose="02020502070401020303" pitchFamily="18" charset="0"/>
            </a:endParaRPr>
          </a:p>
        </p:txBody>
      </p:sp>
    </p:spTree>
    <p:extLst>
      <p:ext uri="{BB962C8B-B14F-4D97-AF65-F5344CB8AC3E}">
        <p14:creationId xmlns:p14="http://schemas.microsoft.com/office/powerpoint/2010/main" val="281455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F33F-D92F-6749-9600-1A9A78A7415F}"/>
              </a:ext>
            </a:extLst>
          </p:cNvPr>
          <p:cNvSpPr>
            <a:spLocks noGrp="1"/>
          </p:cNvSpPr>
          <p:nvPr>
            <p:ph type="title"/>
          </p:nvPr>
        </p:nvSpPr>
        <p:spPr>
          <a:xfrm>
            <a:off x="1371600" y="685800"/>
            <a:ext cx="9601200" cy="814754"/>
          </a:xfrm>
        </p:spPr>
        <p:txBody>
          <a:bodyPr/>
          <a:lstStyle/>
          <a:p>
            <a:r>
              <a:rPr lang="en-US" dirty="0"/>
              <a:t>Reference and Indexing</a:t>
            </a:r>
          </a:p>
        </p:txBody>
      </p:sp>
      <p:sp>
        <p:nvSpPr>
          <p:cNvPr id="3" name="Content Placeholder 2">
            <a:extLst>
              <a:ext uri="{FF2B5EF4-FFF2-40B4-BE49-F238E27FC236}">
                <a16:creationId xmlns:a16="http://schemas.microsoft.com/office/drawing/2014/main" id="{9F203EFA-D4D4-3645-8EA3-EB7389095B00}"/>
              </a:ext>
            </a:extLst>
          </p:cNvPr>
          <p:cNvSpPr>
            <a:spLocks noGrp="1"/>
          </p:cNvSpPr>
          <p:nvPr>
            <p:ph idx="1"/>
          </p:nvPr>
        </p:nvSpPr>
        <p:spPr>
          <a:xfrm>
            <a:off x="1371600" y="1500554"/>
            <a:ext cx="9601200" cy="4366846"/>
          </a:xfrm>
        </p:spPr>
        <p:txBody>
          <a:bodyPr>
            <a:normAutofit/>
          </a:bodyPr>
          <a:lstStyle/>
          <a:p>
            <a:pPr marL="0" indent="0">
              <a:buNone/>
            </a:pPr>
            <a:r>
              <a:rPr lang="en-US" sz="1600" dirty="0"/>
              <a:t># </a:t>
            </a:r>
            <a:r>
              <a:rPr lang="en-US" sz="1600" dirty="0" err="1"/>
              <a:t>Ensembl</a:t>
            </a:r>
            <a:r>
              <a:rPr lang="en-US" sz="1600" dirty="0"/>
              <a:t> FTP Download</a:t>
            </a:r>
          </a:p>
          <a:p>
            <a:pPr marL="0" indent="0">
              <a:buNone/>
            </a:pPr>
            <a:r>
              <a:rPr lang="en-US" sz="1600" dirty="0"/>
              <a:t># Download all cDNA FASTA file for </a:t>
            </a:r>
            <a:r>
              <a:rPr lang="en-US" sz="1600" dirty="0" err="1"/>
              <a:t>kallisto</a:t>
            </a:r>
            <a:endParaRPr lang="en-US" sz="1600" dirty="0"/>
          </a:p>
          <a:p>
            <a:r>
              <a:rPr lang="en-US" sz="1400" b="1" dirty="0" err="1"/>
              <a:t>wget</a:t>
            </a:r>
            <a:r>
              <a:rPr lang="en-US" sz="1400" dirty="0"/>
              <a:t> http://</a:t>
            </a:r>
            <a:r>
              <a:rPr lang="en-US" sz="1400" dirty="0" err="1"/>
              <a:t>ftp.ensembl.org</a:t>
            </a:r>
            <a:r>
              <a:rPr lang="en-US" sz="1400" dirty="0"/>
              <a:t>/pub/release-108/</a:t>
            </a:r>
            <a:r>
              <a:rPr lang="en-US" sz="1400" dirty="0" err="1"/>
              <a:t>fasta</a:t>
            </a:r>
            <a:r>
              <a:rPr lang="en-US" sz="1400" dirty="0"/>
              <a:t>/</a:t>
            </a:r>
            <a:r>
              <a:rPr lang="en-US" sz="1400" dirty="0" err="1"/>
              <a:t>homo_sapiens</a:t>
            </a:r>
            <a:r>
              <a:rPr lang="en-US" sz="1400" dirty="0"/>
              <a:t>/</a:t>
            </a:r>
            <a:r>
              <a:rPr lang="en-US" sz="1400" dirty="0" err="1"/>
              <a:t>cdna</a:t>
            </a:r>
            <a:r>
              <a:rPr lang="en-US" sz="1400" dirty="0"/>
              <a:t>/Homo_sapiens.GRCh38.cdna.all.fa.gz </a:t>
            </a:r>
          </a:p>
          <a:p>
            <a:pPr marL="0" indent="0">
              <a:buNone/>
            </a:pPr>
            <a:r>
              <a:rPr lang="en-US" sz="1600" dirty="0"/>
              <a:t>#</a:t>
            </a:r>
            <a:r>
              <a:rPr lang="en-US" sz="1400" dirty="0"/>
              <a:t> </a:t>
            </a:r>
            <a:r>
              <a:rPr kumimoji="0" lang="en-US" sz="1600" b="0" i="0" u="none" strike="noStrike" kern="1200" cap="none" spc="0" normalizeH="0" baseline="0" noProof="0" dirty="0">
                <a:ln>
                  <a:noFill/>
                </a:ln>
                <a:solidFill>
                  <a:srgbClr val="191B0E"/>
                </a:solidFill>
                <a:effectLst/>
                <a:uLnTx/>
                <a:uFillTx/>
                <a:latin typeface="Franklin Gothic Book" panose="020B0503020102020204"/>
                <a:ea typeface="+mn-ea"/>
                <a:cs typeface="+mn-cs"/>
              </a:rPr>
              <a:t>Removing very short sequences</a:t>
            </a:r>
            <a:endParaRPr lang="en-US" sz="1400" dirty="0"/>
          </a:p>
          <a:p>
            <a:r>
              <a:rPr lang="en-GB" sz="1400" b="1" strike="sngStrike" dirty="0" err="1">
                <a:solidFill>
                  <a:srgbClr val="002060"/>
                </a:solidFill>
                <a:latin typeface="Athelas" panose="02000503000000020003" pitchFamily="2" charset="77"/>
              </a:rPr>
              <a:t>cutadapt</a:t>
            </a:r>
            <a:r>
              <a:rPr lang="en-GB" sz="1400" strike="sngStrike" dirty="0">
                <a:latin typeface="Athelas" panose="02000503000000020003" pitchFamily="2" charset="77"/>
              </a:rPr>
              <a:t> </a:t>
            </a:r>
            <a:r>
              <a:rPr lang="en-GB" sz="1400" strike="sngStrike" dirty="0">
                <a:solidFill>
                  <a:schemeClr val="accent2">
                    <a:lumMod val="75000"/>
                  </a:schemeClr>
                </a:solidFill>
                <a:latin typeface="Athelas" panose="02000503000000020003" pitchFamily="2" charset="77"/>
              </a:rPr>
              <a:t>–m </a:t>
            </a:r>
            <a:r>
              <a:rPr lang="en-GB" sz="1400" strike="sngStrike" dirty="0">
                <a:solidFill>
                  <a:schemeClr val="tx1"/>
                </a:solidFill>
                <a:latin typeface="Athelas" panose="02000503000000020003" pitchFamily="2" charset="77"/>
              </a:rPr>
              <a:t>100</a:t>
            </a:r>
            <a:r>
              <a:rPr lang="en-GB" sz="1400" strike="sngStrike" dirty="0">
                <a:latin typeface="Athelas" panose="02000503000000020003" pitchFamily="2" charset="77"/>
              </a:rPr>
              <a:t> </a:t>
            </a:r>
            <a:r>
              <a:rPr lang="en-GB" sz="1400" strike="sngStrike" dirty="0">
                <a:solidFill>
                  <a:schemeClr val="accent2">
                    <a:lumMod val="75000"/>
                  </a:schemeClr>
                </a:solidFill>
                <a:latin typeface="Athelas" panose="02000503000000020003" pitchFamily="2" charset="77"/>
              </a:rPr>
              <a:t>--format </a:t>
            </a:r>
            <a:r>
              <a:rPr lang="en-GB" sz="1400" strike="sngStrike" dirty="0" err="1">
                <a:latin typeface="Athelas" panose="02000503000000020003" pitchFamily="2" charset="77"/>
              </a:rPr>
              <a:t>fasta</a:t>
            </a:r>
            <a:r>
              <a:rPr lang="en-GB" sz="1400" strike="sngStrike" dirty="0">
                <a:latin typeface="Athelas" panose="02000503000000020003" pitchFamily="2" charset="77"/>
              </a:rPr>
              <a:t> </a:t>
            </a:r>
            <a:r>
              <a:rPr lang="en-GB" sz="1400" strike="sngStrike" dirty="0">
                <a:solidFill>
                  <a:schemeClr val="accent2">
                    <a:lumMod val="75000"/>
                  </a:schemeClr>
                </a:solidFill>
                <a:latin typeface="Athelas" panose="02000503000000020003" pitchFamily="2" charset="77"/>
              </a:rPr>
              <a:t>-o</a:t>
            </a:r>
            <a:r>
              <a:rPr lang="en-GB" sz="1400" strike="sngStrike" dirty="0">
                <a:latin typeface="Athelas" panose="02000503000000020003" pitchFamily="2" charset="77"/>
              </a:rPr>
              <a:t> </a:t>
            </a:r>
            <a:r>
              <a:rPr lang="en-US" sz="1400" strike="sngStrike" dirty="0">
                <a:latin typeface="Athelas" panose="02000503000000020003" pitchFamily="2" charset="77"/>
                <a:cs typeface="Aharoni" panose="02010803020104030203" pitchFamily="2" charset="-79"/>
              </a:rPr>
              <a:t>Homo_sapiens.GRCh38.cdna.all.edited.2.fa.gz Homo_sapiens.GRCh38.cdna.all.fa.gz </a:t>
            </a:r>
          </a:p>
          <a:p>
            <a:r>
              <a:rPr lang="en-GB" sz="1400" b="1" dirty="0" err="1">
                <a:solidFill>
                  <a:srgbClr val="002060"/>
                </a:solidFill>
                <a:latin typeface="Athelas" panose="02000503000000020003" pitchFamily="2" charset="77"/>
              </a:rPr>
              <a:t>cutadapt</a:t>
            </a:r>
            <a:r>
              <a:rPr lang="en-GB" sz="1400" dirty="0">
                <a:latin typeface="Athelas" panose="02000503000000020003" pitchFamily="2" charset="77"/>
              </a:rPr>
              <a:t> </a:t>
            </a:r>
            <a:r>
              <a:rPr lang="en-GB" sz="1400" dirty="0">
                <a:solidFill>
                  <a:schemeClr val="accent2">
                    <a:lumMod val="75000"/>
                  </a:schemeClr>
                </a:solidFill>
                <a:latin typeface="Athelas" panose="02000503000000020003" pitchFamily="2" charset="77"/>
              </a:rPr>
              <a:t>–u </a:t>
            </a:r>
            <a:r>
              <a:rPr lang="en-GB" sz="1400" dirty="0">
                <a:solidFill>
                  <a:schemeClr val="tx1"/>
                </a:solidFill>
                <a:latin typeface="Athelas" panose="02000503000000020003" pitchFamily="2" charset="77"/>
              </a:rPr>
              <a:t>32 </a:t>
            </a:r>
            <a:r>
              <a:rPr lang="en-GB" sz="1400" dirty="0">
                <a:solidFill>
                  <a:schemeClr val="accent2">
                    <a:lumMod val="75000"/>
                  </a:schemeClr>
                </a:solidFill>
                <a:latin typeface="Athelas" panose="02000503000000020003" pitchFamily="2" charset="77"/>
              </a:rPr>
              <a:t>--format </a:t>
            </a:r>
            <a:r>
              <a:rPr lang="en-GB" sz="1400" dirty="0" err="1">
                <a:latin typeface="Athelas" panose="02000503000000020003" pitchFamily="2" charset="77"/>
              </a:rPr>
              <a:t>fasta</a:t>
            </a:r>
            <a:r>
              <a:rPr lang="en-GB" sz="1400" dirty="0">
                <a:latin typeface="Athelas" panose="02000503000000020003" pitchFamily="2" charset="77"/>
              </a:rPr>
              <a:t> </a:t>
            </a:r>
            <a:r>
              <a:rPr lang="en-GB" sz="1400" dirty="0">
                <a:solidFill>
                  <a:schemeClr val="accent2">
                    <a:lumMod val="75000"/>
                  </a:schemeClr>
                </a:solidFill>
                <a:latin typeface="Athelas" panose="02000503000000020003" pitchFamily="2" charset="77"/>
              </a:rPr>
              <a:t>-o</a:t>
            </a:r>
            <a:r>
              <a:rPr lang="en-GB" sz="1400" dirty="0">
                <a:latin typeface="Athelas" panose="02000503000000020003" pitchFamily="2" charset="77"/>
              </a:rPr>
              <a:t> </a:t>
            </a:r>
            <a:r>
              <a:rPr lang="en-US" sz="1400" dirty="0">
                <a:latin typeface="Athelas" panose="02000503000000020003" pitchFamily="2" charset="77"/>
                <a:cs typeface="Aharoni" panose="02010803020104030203" pitchFamily="2" charset="-79"/>
              </a:rPr>
              <a:t>Homo_sapiens.GRCh38.cdna.all.edited.fa.gz Homo_sapiens.GRCh38.cdna.all.fa.gz </a:t>
            </a:r>
            <a:endParaRPr lang="en-GB" sz="1400" dirty="0">
              <a:latin typeface="Athelas" panose="02000503000000020003" pitchFamily="2" charset="77"/>
            </a:endParaRPr>
          </a:p>
          <a:p>
            <a:r>
              <a:rPr lang="en-GB" sz="1600" dirty="0"/>
              <a:t># Indexing the Reference ( !! ✕ dash, ✕ space, ✓ hyphen !! : </a:t>
            </a:r>
            <a:r>
              <a:rPr lang="en-GB" sz="1200" dirty="0"/>
              <a:t>&lt;hyphen&gt;</a:t>
            </a:r>
            <a:r>
              <a:rPr lang="en-GB" sz="1600" dirty="0" err="1"/>
              <a:t>i</a:t>
            </a:r>
            <a:r>
              <a:rPr lang="en-GB" sz="1600" dirty="0"/>
              <a:t>, </a:t>
            </a:r>
            <a:r>
              <a:rPr lang="en-GB" sz="1200" dirty="0"/>
              <a:t>&lt;double hyphen&gt;</a:t>
            </a:r>
            <a:r>
              <a:rPr lang="en-GB" sz="1600" dirty="0"/>
              <a:t>make-unique)</a:t>
            </a:r>
          </a:p>
          <a:p>
            <a:r>
              <a:rPr lang="en-GB" sz="1400" b="1" dirty="0" err="1">
                <a:solidFill>
                  <a:srgbClr val="7030A0"/>
                </a:solidFill>
                <a:latin typeface="Athelas" panose="02000503000000020003" pitchFamily="2" charset="77"/>
                <a:cs typeface="Aharoni" panose="02010803020104030203" pitchFamily="2" charset="-79"/>
              </a:rPr>
              <a:t>kallisto</a:t>
            </a:r>
            <a:r>
              <a:rPr lang="en-GB" sz="1400" dirty="0">
                <a:solidFill>
                  <a:schemeClr val="tx1"/>
                </a:solidFill>
                <a:latin typeface="Athelas" panose="02000503000000020003" pitchFamily="2" charset="77"/>
                <a:cs typeface="Aharoni" panose="02010803020104030203" pitchFamily="2" charset="-79"/>
              </a:rPr>
              <a:t> </a:t>
            </a:r>
            <a:r>
              <a:rPr lang="en-GB" sz="1400" dirty="0">
                <a:solidFill>
                  <a:srgbClr val="00B0F0"/>
                </a:solidFill>
                <a:latin typeface="Athelas" panose="02000503000000020003" pitchFamily="2" charset="77"/>
                <a:cs typeface="Aharoni" panose="02010803020104030203" pitchFamily="2" charset="-79"/>
              </a:rPr>
              <a:t>index</a:t>
            </a:r>
            <a:r>
              <a:rPr lang="en-GB" sz="1400" dirty="0">
                <a:solidFill>
                  <a:schemeClr val="tx1"/>
                </a:solidFill>
                <a:latin typeface="Athelas" panose="02000503000000020003" pitchFamily="2" charset="77"/>
                <a:cs typeface="Aharoni" panose="02010803020104030203" pitchFamily="2" charset="-79"/>
              </a:rPr>
              <a:t> </a:t>
            </a:r>
            <a:r>
              <a:rPr lang="en-GB" sz="1400" dirty="0">
                <a:solidFill>
                  <a:schemeClr val="accent2">
                    <a:lumMod val="75000"/>
                  </a:schemeClr>
                </a:solidFill>
                <a:latin typeface="Athelas" panose="02000503000000020003" pitchFamily="2" charset="77"/>
                <a:cs typeface="Aharoni" panose="02010803020104030203" pitchFamily="2" charset="-79"/>
              </a:rPr>
              <a:t>-</a:t>
            </a:r>
            <a:r>
              <a:rPr lang="en-GB" sz="1400" dirty="0" err="1">
                <a:solidFill>
                  <a:schemeClr val="accent2">
                    <a:lumMod val="75000"/>
                  </a:schemeClr>
                </a:solidFill>
                <a:latin typeface="Athelas" panose="02000503000000020003" pitchFamily="2" charset="77"/>
                <a:cs typeface="Aharoni" panose="02010803020104030203" pitchFamily="2" charset="-79"/>
              </a:rPr>
              <a:t>i</a:t>
            </a:r>
            <a:r>
              <a:rPr lang="en-GB" sz="1400" dirty="0">
                <a:solidFill>
                  <a:schemeClr val="accent2">
                    <a:lumMod val="75000"/>
                  </a:schemeClr>
                </a:solidFill>
                <a:latin typeface="Athelas" panose="02000503000000020003" pitchFamily="2" charset="77"/>
                <a:cs typeface="Aharoni" panose="02010803020104030203" pitchFamily="2" charset="-79"/>
              </a:rPr>
              <a:t> </a:t>
            </a:r>
            <a:r>
              <a:rPr lang="en-US" sz="1400" dirty="0">
                <a:latin typeface="Athelas" panose="02000503000000020003" pitchFamily="2" charset="77"/>
                <a:cs typeface="Aharoni" panose="02010803020104030203" pitchFamily="2" charset="-79"/>
              </a:rPr>
              <a:t>Homo_sapiens.GRCh38.cdna.all.edited.idx </a:t>
            </a:r>
            <a:r>
              <a:rPr lang="en-GB" sz="1400" dirty="0">
                <a:solidFill>
                  <a:schemeClr val="accent2">
                    <a:lumMod val="75000"/>
                  </a:schemeClr>
                </a:solidFill>
                <a:latin typeface="Athelas" panose="02000503000000020003" pitchFamily="2" charset="77"/>
                <a:cs typeface="Aharoni" panose="02010803020104030203" pitchFamily="2" charset="-79"/>
              </a:rPr>
              <a:t>--make-unique </a:t>
            </a:r>
            <a:r>
              <a:rPr lang="en-US" sz="1400" dirty="0">
                <a:latin typeface="Athelas" panose="02000503000000020003" pitchFamily="2" charset="77"/>
                <a:cs typeface="Aharoni" panose="02010803020104030203" pitchFamily="2" charset="-79"/>
              </a:rPr>
              <a:t>Homo_sapiens.GRCh38.cdna.all.edited.fa.gz </a:t>
            </a:r>
            <a:endParaRPr lang="en-US" sz="1400" dirty="0"/>
          </a:p>
          <a:p>
            <a:endParaRPr lang="en-US" sz="1400" dirty="0"/>
          </a:p>
          <a:p>
            <a:endParaRPr lang="en-US" sz="1400" dirty="0"/>
          </a:p>
        </p:txBody>
      </p:sp>
      <p:pic>
        <p:nvPicPr>
          <p:cNvPr id="5" name="Picture 4" descr="Text&#10;&#10;Description automatically generated">
            <a:extLst>
              <a:ext uri="{FF2B5EF4-FFF2-40B4-BE49-F238E27FC236}">
                <a16:creationId xmlns:a16="http://schemas.microsoft.com/office/drawing/2014/main" id="{4387B696-502A-D64C-B1B0-9836640E7027}"/>
              </a:ext>
            </a:extLst>
          </p:cNvPr>
          <p:cNvPicPr>
            <a:picLocks noChangeAspect="1"/>
          </p:cNvPicPr>
          <p:nvPr/>
        </p:nvPicPr>
        <p:blipFill>
          <a:blip r:embed="rId3"/>
          <a:stretch>
            <a:fillRect/>
          </a:stretch>
        </p:blipFill>
        <p:spPr>
          <a:xfrm>
            <a:off x="1371600" y="4489450"/>
            <a:ext cx="8748211" cy="2192704"/>
          </a:xfrm>
          <a:prstGeom prst="rect">
            <a:avLst/>
          </a:prstGeom>
        </p:spPr>
      </p:pic>
    </p:spTree>
    <p:extLst>
      <p:ext uri="{BB962C8B-B14F-4D97-AF65-F5344CB8AC3E}">
        <p14:creationId xmlns:p14="http://schemas.microsoft.com/office/powerpoint/2010/main" val="2787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18E4-9A05-FE4A-BE98-7B360A2FF17C}"/>
              </a:ext>
            </a:extLst>
          </p:cNvPr>
          <p:cNvSpPr>
            <a:spLocks noGrp="1"/>
          </p:cNvSpPr>
          <p:nvPr>
            <p:ph type="title"/>
          </p:nvPr>
        </p:nvSpPr>
        <p:spPr/>
        <p:txBody>
          <a:bodyPr/>
          <a:lstStyle/>
          <a:p>
            <a:r>
              <a:rPr lang="en-GB" dirty="0"/>
              <a:t>Sample Selection</a:t>
            </a:r>
            <a:endParaRPr lang="en-US" dirty="0"/>
          </a:p>
        </p:txBody>
      </p:sp>
      <p:sp>
        <p:nvSpPr>
          <p:cNvPr id="3" name="Content Placeholder 2">
            <a:extLst>
              <a:ext uri="{FF2B5EF4-FFF2-40B4-BE49-F238E27FC236}">
                <a16:creationId xmlns:a16="http://schemas.microsoft.com/office/drawing/2014/main" id="{6B1015EA-E18F-3C46-958D-9EB063A396BD}"/>
              </a:ext>
            </a:extLst>
          </p:cNvPr>
          <p:cNvSpPr>
            <a:spLocks noGrp="1"/>
          </p:cNvSpPr>
          <p:nvPr>
            <p:ph idx="1"/>
          </p:nvPr>
        </p:nvSpPr>
        <p:spPr>
          <a:xfrm>
            <a:off x="1371600" y="1428749"/>
            <a:ext cx="9601200" cy="4312294"/>
          </a:xfrm>
        </p:spPr>
        <p:txBody>
          <a:bodyPr>
            <a:normAutofit fontScale="70000" lnSpcReduction="20000"/>
          </a:bodyPr>
          <a:lstStyle/>
          <a:p>
            <a:r>
              <a:rPr lang="en-GB" b="1" dirty="0">
                <a:hlinkClick r:id="rId2"/>
              </a:rPr>
              <a:t>HIF1 mediates a switch in pyruvate kinase isoforms after myocardial infarction</a:t>
            </a:r>
            <a:endParaRPr lang="en-GB" b="1" dirty="0"/>
          </a:p>
          <a:p>
            <a:r>
              <a:rPr lang="en-GB" b="1" dirty="0">
                <a:hlinkClick r:id="rId3"/>
              </a:rPr>
              <a:t>PRJNA412001</a:t>
            </a:r>
            <a:endParaRPr lang="en-GB" b="1" dirty="0"/>
          </a:p>
          <a:p>
            <a:endParaRPr lang="en-GB" dirty="0"/>
          </a:p>
          <a:p>
            <a:r>
              <a:rPr lang="en-GB" b="1" u="sng" dirty="0"/>
              <a:t>Abstract:</a:t>
            </a:r>
            <a:r>
              <a:rPr lang="en-GB" dirty="0"/>
              <a:t> Alternative splicing of RNA is an underexplored area of transcriptional response. We expect that early changes in alternatively spliced genes may be important for responses to cardiac injury. Hypoxia inducible factor 1 (HIF1) is a key transcription factor that rapidly responds to loss of oxygen through alteration of metabolism and angiogenesis. The goal of this study was to investigate the transcriptional response after myocardial infarction (MI) and to identify novel, hypoxia-driven changes, including alternative splicing. After ligation of the left anterior descending artery in mice, we observed an abrupt loss of cardiac contractility and upregulation of hypoxic </a:t>
            </a:r>
            <a:r>
              <a:rPr lang="en-GB" dirty="0" err="1"/>
              <a:t>signaling</a:t>
            </a:r>
            <a:r>
              <a:rPr lang="en-GB" dirty="0"/>
              <a:t>. </a:t>
            </a:r>
            <a:r>
              <a:rPr lang="en-GB" sz="2600" dirty="0"/>
              <a:t>We then performed RNA sequencing on ischemic heart tissue 1 and 3 days after infarct to assess early transcriptional changes and identified 89 transcripts with altered splicing</a:t>
            </a:r>
            <a:r>
              <a:rPr lang="en-GB" dirty="0"/>
              <a:t>. Of particular interest was the switch in </a:t>
            </a:r>
            <a:r>
              <a:rPr lang="en-GB" dirty="0" err="1"/>
              <a:t>Pkm</a:t>
            </a:r>
            <a:r>
              <a:rPr lang="en-GB" dirty="0"/>
              <a:t> isoform expression (pyruvate kinase, muscle). The usually predominant Pkm1 isoform was less abundant in ischemic hearts, while Pkm2 and associated splicing factors (hnRNPA1, hnRNPA2B1, Ptbp1) rapidly increased. Despite increased Pkm2 expression, total pyruvate kinase activity remained reduced in ischemic myocardial tissue. We also demonstrated HIF1 binding to PKM by chromatin immunoprecipitation, indicating a direct role for HIF1 in mediating this isoform switch. Our study provides a new, detailed characterization of the early transcriptome after MI. From this analysis, we identified an HIF1-mediated alternative splicing event in the PKM gene. Pkm1 and Pkm2 play distinct roles in glycolytic metabolism and the upregulation of Pkm2 is likely to have important consequences for ATP synthesis in infarcted cardiac muscle.</a:t>
            </a:r>
          </a:p>
          <a:p>
            <a:endParaRPr lang="en-US" dirty="0"/>
          </a:p>
        </p:txBody>
      </p:sp>
    </p:spTree>
    <p:extLst>
      <p:ext uri="{BB962C8B-B14F-4D97-AF65-F5344CB8AC3E}">
        <p14:creationId xmlns:p14="http://schemas.microsoft.com/office/powerpoint/2010/main" val="30954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12C6-059F-BD4C-A58E-FC8B63F1706A}"/>
              </a:ext>
            </a:extLst>
          </p:cNvPr>
          <p:cNvSpPr>
            <a:spLocks noGrp="1"/>
          </p:cNvSpPr>
          <p:nvPr>
            <p:ph type="title"/>
          </p:nvPr>
        </p:nvSpPr>
        <p:spPr/>
        <p:txBody>
          <a:bodyPr/>
          <a:lstStyle/>
          <a:p>
            <a:r>
              <a:rPr lang="en-US" dirty="0"/>
              <a:t>Sample Quick Look</a:t>
            </a:r>
          </a:p>
        </p:txBody>
      </p:sp>
      <p:graphicFrame>
        <p:nvGraphicFramePr>
          <p:cNvPr id="4" name="Content Placeholder 3">
            <a:extLst>
              <a:ext uri="{FF2B5EF4-FFF2-40B4-BE49-F238E27FC236}">
                <a16:creationId xmlns:a16="http://schemas.microsoft.com/office/drawing/2014/main" id="{036CB17E-AF2B-724C-836D-58A7A3E85343}"/>
              </a:ext>
            </a:extLst>
          </p:cNvPr>
          <p:cNvGraphicFramePr>
            <a:graphicFrameLocks noGrp="1"/>
          </p:cNvGraphicFramePr>
          <p:nvPr>
            <p:ph idx="1"/>
            <p:extLst>
              <p:ext uri="{D42A27DB-BD31-4B8C-83A1-F6EECF244321}">
                <p14:modId xmlns:p14="http://schemas.microsoft.com/office/powerpoint/2010/main" val="2316534118"/>
              </p:ext>
            </p:extLst>
          </p:nvPr>
        </p:nvGraphicFramePr>
        <p:xfrm>
          <a:off x="6525841" y="1629508"/>
          <a:ext cx="5666159" cy="1463040"/>
        </p:xfrm>
        <a:graphic>
          <a:graphicData uri="http://schemas.openxmlformats.org/drawingml/2006/table">
            <a:tbl>
              <a:tblPr/>
              <a:tblGrid>
                <a:gridCol w="1210112">
                  <a:extLst>
                    <a:ext uri="{9D8B030D-6E8A-4147-A177-3AD203B41FA5}">
                      <a16:colId xmlns:a16="http://schemas.microsoft.com/office/drawing/2014/main" val="1046275059"/>
                    </a:ext>
                  </a:extLst>
                </a:gridCol>
                <a:gridCol w="4456047">
                  <a:extLst>
                    <a:ext uri="{9D8B030D-6E8A-4147-A177-3AD203B41FA5}">
                      <a16:colId xmlns:a16="http://schemas.microsoft.com/office/drawing/2014/main" val="1695036526"/>
                    </a:ext>
                  </a:extLst>
                </a:gridCol>
              </a:tblGrid>
              <a:tr h="0">
                <a:tc>
                  <a:txBody>
                    <a:bodyPr/>
                    <a:lstStyle/>
                    <a:p>
                      <a:pPr fontAlgn="t"/>
                      <a:r>
                        <a:rPr lang="en-GB">
                          <a:solidFill>
                            <a:srgbClr val="333333"/>
                          </a:solidFill>
                          <a:effectLst/>
                        </a:rPr>
                        <a:t>Accession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4F4F4"/>
                    </a:solidFill>
                  </a:tcPr>
                </a:tc>
                <a:tc>
                  <a:txBody>
                    <a:bodyPr/>
                    <a:lstStyle/>
                    <a:p>
                      <a:r>
                        <a:rPr lang="en-GB">
                          <a:effectLst/>
                        </a:rPr>
                        <a:t>PRJNA412001; GEO: GSE104187</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9372720"/>
                  </a:ext>
                </a:extLst>
              </a:tr>
              <a:tr h="0">
                <a:tc>
                  <a:txBody>
                    <a:bodyPr/>
                    <a:lstStyle/>
                    <a:p>
                      <a:pPr fontAlgn="t"/>
                      <a:r>
                        <a:rPr lang="en-GB">
                          <a:solidFill>
                            <a:srgbClr val="333333"/>
                          </a:solidFill>
                          <a:effectLst/>
                        </a:rPr>
                        <a:t>Data Type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4F4F4"/>
                    </a:solidFill>
                  </a:tcPr>
                </a:tc>
                <a:tc>
                  <a:txBody>
                    <a:bodyPr/>
                    <a:lstStyle/>
                    <a:p>
                      <a:r>
                        <a:rPr lang="en-GB">
                          <a:effectLst/>
                        </a:rPr>
                        <a:t>Transcriptome or Gene expression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70243929"/>
                  </a:ext>
                </a:extLst>
              </a:tr>
              <a:tr h="0">
                <a:tc>
                  <a:txBody>
                    <a:bodyPr/>
                    <a:lstStyle/>
                    <a:p>
                      <a:pPr fontAlgn="t"/>
                      <a:r>
                        <a:rPr lang="en-GB">
                          <a:solidFill>
                            <a:srgbClr val="333333"/>
                          </a:solidFill>
                          <a:effectLst/>
                        </a:rPr>
                        <a:t>Scope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4F4F4"/>
                    </a:solidFill>
                  </a:tcPr>
                </a:tc>
                <a:tc>
                  <a:txBody>
                    <a:bodyPr/>
                    <a:lstStyle/>
                    <a:p>
                      <a:r>
                        <a:rPr lang="en-GB">
                          <a:effectLst/>
                        </a:rPr>
                        <a:t>Multiisolate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20905832"/>
                  </a:ext>
                </a:extLst>
              </a:tr>
              <a:tr h="0">
                <a:tc>
                  <a:txBody>
                    <a:bodyPr/>
                    <a:lstStyle/>
                    <a:p>
                      <a:pPr fontAlgn="t"/>
                      <a:r>
                        <a:rPr lang="en-GB">
                          <a:solidFill>
                            <a:srgbClr val="333333"/>
                          </a:solidFill>
                          <a:effectLst/>
                        </a:rPr>
                        <a:t>Organism</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4F4F4"/>
                    </a:solidFill>
                  </a:tcPr>
                </a:tc>
                <a:tc>
                  <a:txBody>
                    <a:bodyPr/>
                    <a:lstStyle/>
                    <a:p>
                      <a:r>
                        <a:rPr lang="en-GB" b="1" u="none" strike="noStrike" dirty="0">
                          <a:solidFill>
                            <a:srgbClr val="385D8A"/>
                          </a:solidFill>
                          <a:effectLst/>
                          <a:hlinkClick r:id="rId3" tooltip="Mus musculus in Taxonomy"/>
                        </a:rPr>
                        <a:t>Mus musculus</a:t>
                      </a:r>
                      <a:r>
                        <a:rPr lang="en-GB" dirty="0">
                          <a:solidFill>
                            <a:srgbClr val="666666"/>
                          </a:solidFill>
                          <a:effectLst/>
                        </a:rPr>
                        <a:t>[Taxonomy ID: 10090]</a:t>
                      </a:r>
                      <a:endParaRPr lang="en-GB" dirty="0">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26434185"/>
                  </a:ext>
                </a:extLst>
              </a:tr>
            </a:tbl>
          </a:graphicData>
        </a:graphic>
      </p:graphicFrame>
      <p:sp>
        <p:nvSpPr>
          <p:cNvPr id="5" name="TextBox 4">
            <a:extLst>
              <a:ext uri="{FF2B5EF4-FFF2-40B4-BE49-F238E27FC236}">
                <a16:creationId xmlns:a16="http://schemas.microsoft.com/office/drawing/2014/main" id="{7D47CB89-5063-5245-BA94-D0D1E66358CC}"/>
              </a:ext>
            </a:extLst>
          </p:cNvPr>
          <p:cNvSpPr txBox="1"/>
          <p:nvPr/>
        </p:nvSpPr>
        <p:spPr>
          <a:xfrm>
            <a:off x="973015" y="1629508"/>
            <a:ext cx="5402383" cy="2677656"/>
          </a:xfrm>
          <a:prstGeom prst="rect">
            <a:avLst/>
          </a:prstGeom>
          <a:noFill/>
        </p:spPr>
        <p:txBody>
          <a:bodyPr wrap="square">
            <a:spAutoFit/>
          </a:bodyPr>
          <a:lstStyle/>
          <a:p>
            <a:r>
              <a:rPr lang="en-GB" sz="1400" b="1" i="0" u="sng" dirty="0">
                <a:solidFill>
                  <a:srgbClr val="000000"/>
                </a:solidFill>
                <a:effectLst/>
                <a:latin typeface="arial" panose="020B0604020202020204" pitchFamily="34" charset="0"/>
              </a:rPr>
              <a:t>Purpose:</a:t>
            </a:r>
            <a:r>
              <a:rPr lang="en-GB" sz="1400" b="0" i="0" dirty="0">
                <a:solidFill>
                  <a:srgbClr val="000000"/>
                </a:solidFill>
                <a:effectLst/>
                <a:latin typeface="arial" panose="020B0604020202020204" pitchFamily="34" charset="0"/>
              </a:rPr>
              <a:t> </a:t>
            </a:r>
            <a:r>
              <a:rPr lang="en-GB" sz="1400" dirty="0"/>
              <a:t>The goal of this study was to investigate the transcriptional response after myocardial infarction (MI) and to identify novel, hypoxia-driven changes, including alternative splicing</a:t>
            </a:r>
            <a:r>
              <a:rPr lang="en-GB" sz="1400" b="0" i="0" dirty="0">
                <a:solidFill>
                  <a:srgbClr val="000000"/>
                </a:solidFill>
                <a:effectLst/>
                <a:latin typeface="arial" panose="020B0604020202020204" pitchFamily="34" charset="0"/>
              </a:rPr>
              <a:t>.</a:t>
            </a:r>
          </a:p>
          <a:p>
            <a:endParaRPr lang="en-GB" sz="1400" dirty="0">
              <a:solidFill>
                <a:srgbClr val="000000"/>
              </a:solidFill>
              <a:latin typeface="arial" panose="020B0604020202020204" pitchFamily="34" charset="0"/>
            </a:endParaRPr>
          </a:p>
          <a:p>
            <a:r>
              <a:rPr lang="en-GB" sz="1400" b="1" i="0" u="sng" dirty="0">
                <a:solidFill>
                  <a:srgbClr val="000000"/>
                </a:solidFill>
                <a:effectLst/>
                <a:latin typeface="arial" panose="020B0604020202020204" pitchFamily="34" charset="0"/>
              </a:rPr>
              <a:t>Methods</a:t>
            </a:r>
            <a:r>
              <a:rPr lang="en-GB" sz="1400" b="1" u="sng" dirty="0">
                <a:solidFill>
                  <a:srgbClr val="000000"/>
                </a:solidFill>
                <a:latin typeface="arial" panose="020B0604020202020204" pitchFamily="34" charset="0"/>
              </a:rPr>
              <a:t>: </a:t>
            </a:r>
          </a:p>
          <a:p>
            <a:r>
              <a:rPr lang="en-GB" sz="1400" dirty="0">
                <a:solidFill>
                  <a:srgbClr val="000000"/>
                </a:solidFill>
                <a:latin typeface="arial" panose="020B0604020202020204" pitchFamily="34" charset="0"/>
              </a:rPr>
              <a:t>To mimic MI, permanent left anterior descending artery (LAD) ligation</a:t>
            </a:r>
          </a:p>
          <a:p>
            <a:r>
              <a:rPr lang="en-GB" sz="1400" dirty="0"/>
              <a:t>RNA sequencing on ischemic heart tissue 1 and 3 days after infarct</a:t>
            </a:r>
          </a:p>
          <a:p>
            <a:endParaRPr lang="en-GB" sz="1400" dirty="0"/>
          </a:p>
          <a:p>
            <a:r>
              <a:rPr lang="en-GB" sz="1400" b="1" u="sng" dirty="0"/>
              <a:t>Findings: </a:t>
            </a:r>
            <a:r>
              <a:rPr lang="en-US" sz="1400" dirty="0"/>
              <a:t>719 upregulated and 183 downregulated genes 1 day after MI. By 3 days after MI, 1,457 genes were upregulated and 1,645 genes were downregulated</a:t>
            </a:r>
          </a:p>
        </p:txBody>
      </p:sp>
      <p:graphicFrame>
        <p:nvGraphicFramePr>
          <p:cNvPr id="6" name="Table 11">
            <a:extLst>
              <a:ext uri="{FF2B5EF4-FFF2-40B4-BE49-F238E27FC236}">
                <a16:creationId xmlns:a16="http://schemas.microsoft.com/office/drawing/2014/main" id="{4FB93E73-6903-B545-8EE7-3ECC9A120E68}"/>
              </a:ext>
            </a:extLst>
          </p:cNvPr>
          <p:cNvGraphicFramePr>
            <a:graphicFrameLocks noGrp="1"/>
          </p:cNvGraphicFramePr>
          <p:nvPr>
            <p:extLst>
              <p:ext uri="{D42A27DB-BD31-4B8C-83A1-F6EECF244321}">
                <p14:modId xmlns:p14="http://schemas.microsoft.com/office/powerpoint/2010/main" val="907745483"/>
              </p:ext>
            </p:extLst>
          </p:nvPr>
        </p:nvGraphicFramePr>
        <p:xfrm>
          <a:off x="973014" y="4640919"/>
          <a:ext cx="5402383" cy="1828682"/>
        </p:xfrm>
        <a:graphic>
          <a:graphicData uri="http://schemas.openxmlformats.org/drawingml/2006/table">
            <a:tbl>
              <a:tblPr firstRow="1" bandRow="1">
                <a:tableStyleId>{5C22544A-7EE6-4342-B048-85BDC9FD1C3A}</a:tableStyleId>
              </a:tblPr>
              <a:tblGrid>
                <a:gridCol w="1073024">
                  <a:extLst>
                    <a:ext uri="{9D8B030D-6E8A-4147-A177-3AD203B41FA5}">
                      <a16:colId xmlns:a16="http://schemas.microsoft.com/office/drawing/2014/main" val="61835190"/>
                    </a:ext>
                  </a:extLst>
                </a:gridCol>
                <a:gridCol w="2000743">
                  <a:extLst>
                    <a:ext uri="{9D8B030D-6E8A-4147-A177-3AD203B41FA5}">
                      <a16:colId xmlns:a16="http://schemas.microsoft.com/office/drawing/2014/main" val="1786136932"/>
                    </a:ext>
                  </a:extLst>
                </a:gridCol>
                <a:gridCol w="2328616">
                  <a:extLst>
                    <a:ext uri="{9D8B030D-6E8A-4147-A177-3AD203B41FA5}">
                      <a16:colId xmlns:a16="http://schemas.microsoft.com/office/drawing/2014/main" val="3800132806"/>
                    </a:ext>
                  </a:extLst>
                </a:gridCol>
              </a:tblGrid>
              <a:tr h="450096">
                <a:tc>
                  <a:txBody>
                    <a:bodyPr/>
                    <a:lstStyle/>
                    <a:p>
                      <a:endParaRPr lang="en-US"/>
                    </a:p>
                  </a:txBody>
                  <a:tcPr/>
                </a:tc>
                <a:tc>
                  <a:txBody>
                    <a:bodyPr/>
                    <a:lstStyle/>
                    <a:p>
                      <a:r>
                        <a:rPr lang="en-US" dirty="0"/>
                        <a:t>Control group</a:t>
                      </a:r>
                    </a:p>
                  </a:txBody>
                  <a:tcPr/>
                </a:tc>
                <a:tc>
                  <a:txBody>
                    <a:bodyPr/>
                    <a:lstStyle/>
                    <a:p>
                      <a:r>
                        <a:rPr lang="en-US" dirty="0"/>
                        <a:t>MI group</a:t>
                      </a:r>
                    </a:p>
                  </a:txBody>
                  <a:tcPr/>
                </a:tc>
                <a:extLst>
                  <a:ext uri="{0D108BD9-81ED-4DB2-BD59-A6C34878D82A}">
                    <a16:rowId xmlns:a16="http://schemas.microsoft.com/office/drawing/2014/main" val="3957284560"/>
                  </a:ext>
                </a:extLst>
              </a:tr>
              <a:tr h="689293">
                <a:tc>
                  <a:txBody>
                    <a:bodyPr/>
                    <a:lstStyle/>
                    <a:p>
                      <a:r>
                        <a:rPr lang="en-US" dirty="0"/>
                        <a:t>Time_1 </a:t>
                      </a:r>
                    </a:p>
                  </a:txBody>
                  <a:tcPr/>
                </a:tc>
                <a:tc>
                  <a:txBody>
                    <a:bodyPr/>
                    <a:lstStyle/>
                    <a:p>
                      <a:r>
                        <a:rPr lang="en-GB" sz="1800" b="0" i="0" kern="1200" dirty="0">
                          <a:solidFill>
                            <a:schemeClr val="dk1"/>
                          </a:solidFill>
                          <a:effectLst/>
                          <a:latin typeface="+mn-lt"/>
                          <a:ea typeface="+mn-ea"/>
                          <a:cs typeface="+mn-cs"/>
                          <a:hlinkClick r:id="rId4"/>
                        </a:rPr>
                        <a:t>sham_1dMI_1</a:t>
                      </a:r>
                      <a:endParaRPr lang="en-GB" sz="1800" b="0" i="0" kern="1200" dirty="0">
                        <a:solidFill>
                          <a:schemeClr val="dk1"/>
                        </a:solidFill>
                        <a:effectLst/>
                        <a:latin typeface="+mn-lt"/>
                        <a:ea typeface="+mn-ea"/>
                        <a:cs typeface="+mn-cs"/>
                      </a:endParaRPr>
                    </a:p>
                    <a:p>
                      <a:r>
                        <a:rPr lang="en-GB" sz="1800" b="0" i="0" kern="1200" dirty="0">
                          <a:solidFill>
                            <a:schemeClr val="dk1"/>
                          </a:solidFill>
                          <a:effectLst/>
                          <a:latin typeface="+mn-lt"/>
                          <a:ea typeface="+mn-ea"/>
                          <a:cs typeface="+mn-cs"/>
                          <a:hlinkClick r:id="rId5"/>
                        </a:rPr>
                        <a:t>sham_1dMI_2</a:t>
                      </a:r>
                      <a:endParaRPr lang="en-US" dirty="0"/>
                    </a:p>
                  </a:txBody>
                  <a:tcPr/>
                </a:tc>
                <a:tc>
                  <a:txBody>
                    <a:bodyPr/>
                    <a:lstStyle/>
                    <a:p>
                      <a:r>
                        <a:rPr lang="en-GB" sz="1800" b="0" i="0" kern="1200" dirty="0">
                          <a:solidFill>
                            <a:schemeClr val="dk1"/>
                          </a:solidFill>
                          <a:effectLst/>
                          <a:latin typeface="+mn-lt"/>
                          <a:ea typeface="+mn-ea"/>
                          <a:cs typeface="+mn-cs"/>
                          <a:hlinkClick r:id="rId6"/>
                        </a:rPr>
                        <a:t>MI_1dMI_1</a:t>
                      </a:r>
                      <a:endParaRPr lang="en-GB" sz="1800" b="0" i="0" kern="1200" dirty="0">
                        <a:solidFill>
                          <a:schemeClr val="dk1"/>
                        </a:solidFill>
                        <a:effectLst/>
                        <a:latin typeface="+mn-lt"/>
                        <a:ea typeface="+mn-ea"/>
                        <a:cs typeface="+mn-cs"/>
                      </a:endParaRPr>
                    </a:p>
                    <a:p>
                      <a:r>
                        <a:rPr lang="en-GB" sz="1800" b="0" i="0" kern="1200" dirty="0">
                          <a:solidFill>
                            <a:schemeClr val="dk1"/>
                          </a:solidFill>
                          <a:effectLst/>
                          <a:latin typeface="+mn-lt"/>
                          <a:ea typeface="+mn-ea"/>
                          <a:cs typeface="+mn-cs"/>
                          <a:hlinkClick r:id="rId7"/>
                        </a:rPr>
                        <a:t>MI_1dMI_2</a:t>
                      </a:r>
                      <a:endParaRPr lang="en-US" dirty="0"/>
                    </a:p>
                  </a:txBody>
                  <a:tcPr/>
                </a:tc>
                <a:extLst>
                  <a:ext uri="{0D108BD9-81ED-4DB2-BD59-A6C34878D82A}">
                    <a16:rowId xmlns:a16="http://schemas.microsoft.com/office/drawing/2014/main" val="4014107243"/>
                  </a:ext>
                </a:extLst>
              </a:tr>
              <a:tr h="689293">
                <a:tc>
                  <a:txBody>
                    <a:bodyPr/>
                    <a:lstStyle/>
                    <a:p>
                      <a:r>
                        <a:rPr lang="en-US" dirty="0"/>
                        <a:t>Time_2</a:t>
                      </a:r>
                    </a:p>
                  </a:txBody>
                  <a:tcPr/>
                </a:tc>
                <a:tc>
                  <a:txBody>
                    <a:bodyPr/>
                    <a:lstStyle/>
                    <a:p>
                      <a:r>
                        <a:rPr lang="en-GB" sz="1800" b="0" i="0" kern="1200" dirty="0">
                          <a:solidFill>
                            <a:schemeClr val="dk1"/>
                          </a:solidFill>
                          <a:effectLst/>
                          <a:latin typeface="+mn-lt"/>
                          <a:ea typeface="+mn-ea"/>
                          <a:cs typeface="+mn-cs"/>
                          <a:hlinkClick r:id="rId8"/>
                        </a:rPr>
                        <a:t>sham_3dMI_1</a:t>
                      </a:r>
                      <a:endParaRPr lang="en-GB" sz="1800" b="0" i="0" kern="1200" dirty="0">
                        <a:solidFill>
                          <a:schemeClr val="dk1"/>
                        </a:solidFill>
                        <a:effectLst/>
                        <a:latin typeface="+mn-lt"/>
                        <a:ea typeface="+mn-ea"/>
                        <a:cs typeface="+mn-cs"/>
                      </a:endParaRPr>
                    </a:p>
                    <a:p>
                      <a:r>
                        <a:rPr lang="en-GB" sz="1800" b="0" i="0" kern="1200" dirty="0">
                          <a:solidFill>
                            <a:schemeClr val="dk1"/>
                          </a:solidFill>
                          <a:effectLst/>
                          <a:latin typeface="+mn-lt"/>
                          <a:ea typeface="+mn-ea"/>
                          <a:cs typeface="+mn-cs"/>
                          <a:hlinkClick r:id="rId9"/>
                        </a:rPr>
                        <a:t>sham_3dMI_2</a:t>
                      </a:r>
                      <a:endParaRPr lang="en-US" dirty="0"/>
                    </a:p>
                  </a:txBody>
                  <a:tcPr/>
                </a:tc>
                <a:tc>
                  <a:txBody>
                    <a:bodyPr/>
                    <a:lstStyle/>
                    <a:p>
                      <a:r>
                        <a:rPr lang="en-GB" sz="1800" b="0" i="0" kern="1200" dirty="0">
                          <a:solidFill>
                            <a:schemeClr val="dk1"/>
                          </a:solidFill>
                          <a:effectLst/>
                          <a:latin typeface="+mn-lt"/>
                          <a:ea typeface="+mn-ea"/>
                          <a:cs typeface="+mn-cs"/>
                          <a:hlinkClick r:id="rId10"/>
                        </a:rPr>
                        <a:t>MI_3dMI_1</a:t>
                      </a:r>
                      <a:endParaRPr lang="en-GB" sz="1800" b="0" i="0" kern="1200" dirty="0">
                        <a:solidFill>
                          <a:schemeClr val="dk1"/>
                        </a:solidFill>
                        <a:effectLst/>
                        <a:latin typeface="+mn-lt"/>
                        <a:ea typeface="+mn-ea"/>
                        <a:cs typeface="+mn-cs"/>
                      </a:endParaRPr>
                    </a:p>
                    <a:p>
                      <a:r>
                        <a:rPr lang="en-GB" sz="1800" b="0" i="0" kern="1200" dirty="0">
                          <a:solidFill>
                            <a:schemeClr val="dk1"/>
                          </a:solidFill>
                          <a:effectLst/>
                          <a:latin typeface="+mn-lt"/>
                          <a:ea typeface="+mn-ea"/>
                          <a:cs typeface="+mn-cs"/>
                          <a:hlinkClick r:id="rId11"/>
                        </a:rPr>
                        <a:t>MI_3dMI_2</a:t>
                      </a:r>
                      <a:endParaRPr lang="en-US" dirty="0"/>
                    </a:p>
                  </a:txBody>
                  <a:tcPr/>
                </a:tc>
                <a:extLst>
                  <a:ext uri="{0D108BD9-81ED-4DB2-BD59-A6C34878D82A}">
                    <a16:rowId xmlns:a16="http://schemas.microsoft.com/office/drawing/2014/main" val="4027990677"/>
                  </a:ext>
                </a:extLst>
              </a:tr>
            </a:tbl>
          </a:graphicData>
        </a:graphic>
      </p:graphicFrame>
      <p:sp>
        <p:nvSpPr>
          <p:cNvPr id="3" name="TextBox 2">
            <a:extLst>
              <a:ext uri="{FF2B5EF4-FFF2-40B4-BE49-F238E27FC236}">
                <a16:creationId xmlns:a16="http://schemas.microsoft.com/office/drawing/2014/main" id="{C9B3E3AA-92E2-2B41-B28D-3489595E7BBD}"/>
              </a:ext>
            </a:extLst>
          </p:cNvPr>
          <p:cNvSpPr txBox="1"/>
          <p:nvPr/>
        </p:nvSpPr>
        <p:spPr>
          <a:xfrm>
            <a:off x="9282896" y="4456253"/>
            <a:ext cx="184731" cy="369332"/>
          </a:xfrm>
          <a:prstGeom prst="rect">
            <a:avLst/>
          </a:prstGeom>
          <a:noFill/>
        </p:spPr>
        <p:txBody>
          <a:bodyPr wrap="square" rtlCol="0">
            <a:spAutoFit/>
          </a:bodyPr>
          <a:lstStyle/>
          <a:p>
            <a:endParaRPr lang="en-US" dirty="0"/>
          </a:p>
        </p:txBody>
      </p:sp>
      <p:graphicFrame>
        <p:nvGraphicFramePr>
          <p:cNvPr id="16" name="Table 16">
            <a:extLst>
              <a:ext uri="{FF2B5EF4-FFF2-40B4-BE49-F238E27FC236}">
                <a16:creationId xmlns:a16="http://schemas.microsoft.com/office/drawing/2014/main" id="{F48F6422-AA1A-BC4A-8DED-287483BF1DDA}"/>
              </a:ext>
            </a:extLst>
          </p:cNvPr>
          <p:cNvGraphicFramePr>
            <a:graphicFrameLocks noGrp="1"/>
          </p:cNvGraphicFramePr>
          <p:nvPr>
            <p:extLst>
              <p:ext uri="{D42A27DB-BD31-4B8C-83A1-F6EECF244321}">
                <p14:modId xmlns:p14="http://schemas.microsoft.com/office/powerpoint/2010/main" val="2965568056"/>
              </p:ext>
            </p:extLst>
          </p:nvPr>
        </p:nvGraphicFramePr>
        <p:xfrm>
          <a:off x="6525841" y="3323969"/>
          <a:ext cx="5402382" cy="3337560"/>
        </p:xfrm>
        <a:graphic>
          <a:graphicData uri="http://schemas.openxmlformats.org/drawingml/2006/table">
            <a:tbl>
              <a:tblPr firstRow="1" bandRow="1">
                <a:tableStyleId>{5C22544A-7EE6-4342-B048-85BDC9FD1C3A}</a:tableStyleId>
              </a:tblPr>
              <a:tblGrid>
                <a:gridCol w="1800794">
                  <a:extLst>
                    <a:ext uri="{9D8B030D-6E8A-4147-A177-3AD203B41FA5}">
                      <a16:colId xmlns:a16="http://schemas.microsoft.com/office/drawing/2014/main" val="1707893970"/>
                    </a:ext>
                  </a:extLst>
                </a:gridCol>
                <a:gridCol w="1800794">
                  <a:extLst>
                    <a:ext uri="{9D8B030D-6E8A-4147-A177-3AD203B41FA5}">
                      <a16:colId xmlns:a16="http://schemas.microsoft.com/office/drawing/2014/main" val="1667888203"/>
                    </a:ext>
                  </a:extLst>
                </a:gridCol>
                <a:gridCol w="1800794">
                  <a:extLst>
                    <a:ext uri="{9D8B030D-6E8A-4147-A177-3AD203B41FA5}">
                      <a16:colId xmlns:a16="http://schemas.microsoft.com/office/drawing/2014/main" val="783818159"/>
                    </a:ext>
                  </a:extLst>
                </a:gridCol>
              </a:tblGrid>
              <a:tr h="370840">
                <a:tc>
                  <a:txBody>
                    <a:bodyPr/>
                    <a:lstStyle/>
                    <a:p>
                      <a:r>
                        <a:rPr lang="en-US" dirty="0"/>
                        <a:t>Accession</a:t>
                      </a:r>
                    </a:p>
                  </a:txBody>
                  <a:tcPr/>
                </a:tc>
                <a:tc>
                  <a:txBody>
                    <a:bodyPr/>
                    <a:lstStyle/>
                    <a:p>
                      <a:r>
                        <a:rPr lang="en-US" dirty="0"/>
                        <a:t>SRA</a:t>
                      </a:r>
                    </a:p>
                  </a:txBody>
                  <a:tcPr/>
                </a:tc>
                <a:tc>
                  <a:txBody>
                    <a:bodyPr/>
                    <a:lstStyle/>
                    <a:p>
                      <a:r>
                        <a:rPr lang="en-US" dirty="0"/>
                        <a:t>Sample</a:t>
                      </a:r>
                    </a:p>
                  </a:txBody>
                  <a:tcPr/>
                </a:tc>
                <a:extLst>
                  <a:ext uri="{0D108BD9-81ED-4DB2-BD59-A6C34878D82A}">
                    <a16:rowId xmlns:a16="http://schemas.microsoft.com/office/drawing/2014/main" val="2589867157"/>
                  </a:ext>
                </a:extLst>
              </a:tr>
              <a:tr h="370840">
                <a:tc>
                  <a:txBody>
                    <a:bodyPr/>
                    <a:lstStyle/>
                    <a:p>
                      <a:r>
                        <a:rPr lang="en-GB" sz="1400" b="0" i="0" kern="1200" dirty="0">
                          <a:solidFill>
                            <a:schemeClr val="dk1"/>
                          </a:solidFill>
                          <a:effectLst/>
                          <a:latin typeface="+mn-lt"/>
                          <a:ea typeface="+mn-ea"/>
                          <a:cs typeface="+mn-cs"/>
                        </a:rPr>
                        <a:t>SAMN07692726</a:t>
                      </a:r>
                      <a:endParaRPr lang="en-US" sz="1400" dirty="0"/>
                    </a:p>
                  </a:txBody>
                  <a:tcPr/>
                </a:tc>
                <a:tc>
                  <a:txBody>
                    <a:bodyPr/>
                    <a:lstStyle/>
                    <a:p>
                      <a:r>
                        <a:rPr lang="en-US" sz="1400" dirty="0"/>
                        <a:t>SRR6068402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4"/>
                        </a:rPr>
                        <a:t>sham_1dMI_1</a:t>
                      </a:r>
                      <a:endParaRPr lang="en-GB"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896033433"/>
                  </a:ext>
                </a:extLst>
              </a:tr>
              <a:tr h="370840">
                <a:tc>
                  <a:txBody>
                    <a:bodyPr/>
                    <a:lstStyle/>
                    <a:p>
                      <a:r>
                        <a:rPr lang="en-GB" sz="1400" b="0" i="0" kern="1200" dirty="0">
                          <a:solidFill>
                            <a:schemeClr val="dk1"/>
                          </a:solidFill>
                          <a:effectLst/>
                          <a:latin typeface="+mn-lt"/>
                          <a:ea typeface="+mn-ea"/>
                          <a:cs typeface="+mn-cs"/>
                        </a:rPr>
                        <a:t>SAMN07692725</a:t>
                      </a:r>
                      <a:endParaRPr lang="en-US" sz="1400" dirty="0"/>
                    </a:p>
                  </a:txBody>
                  <a:tcPr/>
                </a:tc>
                <a:tc>
                  <a:txBody>
                    <a:bodyPr/>
                    <a:lstStyle/>
                    <a:p>
                      <a:r>
                        <a:rPr lang="en-US" sz="1400" dirty="0"/>
                        <a:t>SRR6068403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5"/>
                        </a:rPr>
                        <a:t>sham_1dMI_2</a:t>
                      </a:r>
                      <a:endParaRPr lang="en-US" sz="1400" dirty="0"/>
                    </a:p>
                  </a:txBody>
                  <a:tcPr/>
                </a:tc>
                <a:extLst>
                  <a:ext uri="{0D108BD9-81ED-4DB2-BD59-A6C34878D82A}">
                    <a16:rowId xmlns:a16="http://schemas.microsoft.com/office/drawing/2014/main" val="1112104836"/>
                  </a:ext>
                </a:extLst>
              </a:tr>
              <a:tr h="370840">
                <a:tc>
                  <a:txBody>
                    <a:bodyPr/>
                    <a:lstStyle/>
                    <a:p>
                      <a:r>
                        <a:rPr lang="en-GB" sz="1400" b="0" i="0" kern="1200" dirty="0">
                          <a:solidFill>
                            <a:schemeClr val="dk1"/>
                          </a:solidFill>
                          <a:effectLst/>
                          <a:latin typeface="+mn-lt"/>
                          <a:ea typeface="+mn-ea"/>
                          <a:cs typeface="+mn-cs"/>
                        </a:rPr>
                        <a:t>SAMN07692724</a:t>
                      </a:r>
                      <a:endParaRPr lang="en-US" sz="1400" dirty="0"/>
                    </a:p>
                  </a:txBody>
                  <a:tcPr/>
                </a:tc>
                <a:tc>
                  <a:txBody>
                    <a:bodyPr/>
                    <a:lstStyle/>
                    <a:p>
                      <a:r>
                        <a:rPr lang="en-US" sz="1400" dirty="0"/>
                        <a:t>SRR6068404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6"/>
                        </a:rPr>
                        <a:t>MI_1dMI_1</a:t>
                      </a:r>
                      <a:endParaRPr lang="en-GB"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937640525"/>
                  </a:ext>
                </a:extLst>
              </a:tr>
              <a:tr h="370840">
                <a:tc>
                  <a:txBody>
                    <a:bodyPr/>
                    <a:lstStyle/>
                    <a:p>
                      <a:r>
                        <a:rPr lang="en-GB" sz="1400" b="0" i="0" kern="1200" dirty="0">
                          <a:solidFill>
                            <a:schemeClr val="dk1"/>
                          </a:solidFill>
                          <a:effectLst/>
                          <a:latin typeface="+mn-lt"/>
                          <a:ea typeface="+mn-ea"/>
                          <a:cs typeface="+mn-cs"/>
                        </a:rPr>
                        <a:t>SAMN07692723</a:t>
                      </a:r>
                      <a:endParaRPr lang="en-US" sz="1400" dirty="0"/>
                    </a:p>
                  </a:txBody>
                  <a:tcPr/>
                </a:tc>
                <a:tc>
                  <a:txBody>
                    <a:bodyPr/>
                    <a:lstStyle/>
                    <a:p>
                      <a:r>
                        <a:rPr lang="en-US" sz="1400" dirty="0"/>
                        <a:t>SRR6068405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7"/>
                        </a:rPr>
                        <a:t>MI_1dMI_2</a:t>
                      </a:r>
                      <a:endParaRPr lang="en-US" sz="1400" dirty="0"/>
                    </a:p>
                  </a:txBody>
                  <a:tcPr/>
                </a:tc>
                <a:extLst>
                  <a:ext uri="{0D108BD9-81ED-4DB2-BD59-A6C34878D82A}">
                    <a16:rowId xmlns:a16="http://schemas.microsoft.com/office/drawing/2014/main" val="1991614188"/>
                  </a:ext>
                </a:extLst>
              </a:tr>
              <a:tr h="370840">
                <a:tc>
                  <a:txBody>
                    <a:bodyPr/>
                    <a:lstStyle/>
                    <a:p>
                      <a:r>
                        <a:rPr lang="en-GB" sz="1400" b="0" i="0" kern="1200" dirty="0">
                          <a:solidFill>
                            <a:schemeClr val="dk1"/>
                          </a:solidFill>
                          <a:effectLst/>
                          <a:latin typeface="+mn-lt"/>
                          <a:ea typeface="+mn-ea"/>
                          <a:cs typeface="+mn-cs"/>
                        </a:rPr>
                        <a:t>SAMN07692722</a:t>
                      </a:r>
                      <a:endParaRPr lang="en-US" sz="1400" dirty="0"/>
                    </a:p>
                  </a:txBody>
                  <a:tcPr/>
                </a:tc>
                <a:tc>
                  <a:txBody>
                    <a:bodyPr/>
                    <a:lstStyle/>
                    <a:p>
                      <a:r>
                        <a:rPr lang="en-US" sz="1400" dirty="0"/>
                        <a:t>SRR6068406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8"/>
                        </a:rPr>
                        <a:t>sham_3dMI_1</a:t>
                      </a:r>
                      <a:endParaRPr lang="en-GB"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234685169"/>
                  </a:ext>
                </a:extLst>
              </a:tr>
              <a:tr h="370840">
                <a:tc>
                  <a:txBody>
                    <a:bodyPr/>
                    <a:lstStyle/>
                    <a:p>
                      <a:r>
                        <a:rPr lang="en-GB" sz="1400" b="0" i="0" kern="1200" dirty="0">
                          <a:solidFill>
                            <a:schemeClr val="dk1"/>
                          </a:solidFill>
                          <a:effectLst/>
                          <a:latin typeface="+mn-lt"/>
                          <a:ea typeface="+mn-ea"/>
                          <a:cs typeface="+mn-cs"/>
                        </a:rPr>
                        <a:t>SAMN07692721</a:t>
                      </a:r>
                      <a:endParaRPr lang="en-US" sz="1400" dirty="0"/>
                    </a:p>
                  </a:txBody>
                  <a:tcPr/>
                </a:tc>
                <a:tc>
                  <a:txBody>
                    <a:bodyPr/>
                    <a:lstStyle/>
                    <a:p>
                      <a:r>
                        <a:rPr lang="en-US" sz="1400" dirty="0"/>
                        <a:t>SRR6068407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9"/>
                        </a:rPr>
                        <a:t>sham_3dMI_2</a:t>
                      </a:r>
                      <a:endParaRPr lang="en-US" sz="1400" dirty="0"/>
                    </a:p>
                  </a:txBody>
                  <a:tcPr/>
                </a:tc>
                <a:extLst>
                  <a:ext uri="{0D108BD9-81ED-4DB2-BD59-A6C34878D82A}">
                    <a16:rowId xmlns:a16="http://schemas.microsoft.com/office/drawing/2014/main" val="3423904465"/>
                  </a:ext>
                </a:extLst>
              </a:tr>
              <a:tr h="370840">
                <a:tc>
                  <a:txBody>
                    <a:bodyPr/>
                    <a:lstStyle/>
                    <a:p>
                      <a:r>
                        <a:rPr lang="en-GB" sz="1400" b="0" i="0" kern="1200" dirty="0">
                          <a:solidFill>
                            <a:schemeClr val="dk1"/>
                          </a:solidFill>
                          <a:effectLst/>
                          <a:latin typeface="+mn-lt"/>
                          <a:ea typeface="+mn-ea"/>
                          <a:cs typeface="+mn-cs"/>
                        </a:rPr>
                        <a:t>SAMN07692720</a:t>
                      </a:r>
                      <a:endParaRPr lang="en-US" sz="1400" dirty="0"/>
                    </a:p>
                  </a:txBody>
                  <a:tcPr/>
                </a:tc>
                <a:tc>
                  <a:txBody>
                    <a:bodyPr/>
                    <a:lstStyle/>
                    <a:p>
                      <a:r>
                        <a:rPr lang="en-US" sz="1400" dirty="0"/>
                        <a:t>SRR6068408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10"/>
                        </a:rPr>
                        <a:t>MI_3dMI_1</a:t>
                      </a:r>
                      <a:endParaRPr lang="en-GB"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014731319"/>
                  </a:ext>
                </a:extLst>
              </a:tr>
              <a:tr h="370840">
                <a:tc>
                  <a:txBody>
                    <a:bodyPr/>
                    <a:lstStyle/>
                    <a:p>
                      <a:r>
                        <a:rPr lang="en-GB" sz="1400" b="0" i="0" kern="1200" dirty="0">
                          <a:solidFill>
                            <a:schemeClr val="dk1"/>
                          </a:solidFill>
                          <a:effectLst/>
                          <a:latin typeface="+mn-lt"/>
                          <a:ea typeface="+mn-ea"/>
                          <a:cs typeface="+mn-cs"/>
                        </a:rPr>
                        <a:t>SAMN07692719</a:t>
                      </a:r>
                      <a:endParaRPr lang="en-US" sz="1400" dirty="0"/>
                    </a:p>
                  </a:txBody>
                  <a:tcPr/>
                </a:tc>
                <a:tc>
                  <a:txBody>
                    <a:bodyPr/>
                    <a:lstStyle/>
                    <a:p>
                      <a:r>
                        <a:rPr lang="en-US" sz="1400" dirty="0"/>
                        <a:t>SRR6068409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hlinkClick r:id="rId11"/>
                        </a:rPr>
                        <a:t>MI_3dMI_2</a:t>
                      </a:r>
                      <a:endParaRPr lang="en-US" sz="1400" dirty="0"/>
                    </a:p>
                  </a:txBody>
                  <a:tcPr/>
                </a:tc>
                <a:extLst>
                  <a:ext uri="{0D108BD9-81ED-4DB2-BD59-A6C34878D82A}">
                    <a16:rowId xmlns:a16="http://schemas.microsoft.com/office/drawing/2014/main" val="2306003368"/>
                  </a:ext>
                </a:extLst>
              </a:tr>
            </a:tbl>
          </a:graphicData>
        </a:graphic>
      </p:graphicFrame>
    </p:spTree>
    <p:extLst>
      <p:ext uri="{BB962C8B-B14F-4D97-AF65-F5344CB8AC3E}">
        <p14:creationId xmlns:p14="http://schemas.microsoft.com/office/powerpoint/2010/main" val="196357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F09E-9D77-6B42-9A45-6EB64E704E0F}"/>
              </a:ext>
            </a:extLst>
          </p:cNvPr>
          <p:cNvSpPr>
            <a:spLocks noGrp="1"/>
          </p:cNvSpPr>
          <p:nvPr>
            <p:ph type="title"/>
          </p:nvPr>
        </p:nvSpPr>
        <p:spPr/>
        <p:txBody>
          <a:bodyPr/>
          <a:lstStyle/>
          <a:p>
            <a:r>
              <a:rPr lang="en-US" dirty="0"/>
              <a:t>Sample Metadata</a:t>
            </a:r>
          </a:p>
        </p:txBody>
      </p:sp>
      <p:pic>
        <p:nvPicPr>
          <p:cNvPr id="7" name="Content Placeholder 6" descr="A picture containing graphical user interface&#10;&#10;Description automatically generated">
            <a:extLst>
              <a:ext uri="{FF2B5EF4-FFF2-40B4-BE49-F238E27FC236}">
                <a16:creationId xmlns:a16="http://schemas.microsoft.com/office/drawing/2014/main" id="{B0042EF4-7DB0-1846-9651-69D14DF35B54}"/>
              </a:ext>
            </a:extLst>
          </p:cNvPr>
          <p:cNvPicPr>
            <a:picLocks noGrp="1" noChangeAspect="1"/>
          </p:cNvPicPr>
          <p:nvPr>
            <p:ph idx="1"/>
          </p:nvPr>
        </p:nvPicPr>
        <p:blipFill>
          <a:blip r:embed="rId2"/>
          <a:stretch>
            <a:fillRect/>
          </a:stretch>
        </p:blipFill>
        <p:spPr>
          <a:xfrm>
            <a:off x="1729945" y="1557980"/>
            <a:ext cx="7783093" cy="4818106"/>
          </a:xfrm>
        </p:spPr>
      </p:pic>
    </p:spTree>
    <p:extLst>
      <p:ext uri="{BB962C8B-B14F-4D97-AF65-F5344CB8AC3E}">
        <p14:creationId xmlns:p14="http://schemas.microsoft.com/office/powerpoint/2010/main" val="183536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98C9-A654-D542-B66E-07B58D2A1592}"/>
              </a:ext>
            </a:extLst>
          </p:cNvPr>
          <p:cNvSpPr>
            <a:spLocks noGrp="1"/>
          </p:cNvSpPr>
          <p:nvPr>
            <p:ph type="title"/>
          </p:nvPr>
        </p:nvSpPr>
        <p:spPr>
          <a:xfrm>
            <a:off x="1371600" y="0"/>
            <a:ext cx="9601200" cy="891251"/>
          </a:xfrm>
        </p:spPr>
        <p:txBody>
          <a:bodyPr/>
          <a:lstStyle/>
          <a:p>
            <a:r>
              <a:rPr lang="en-US" dirty="0"/>
              <a:t>Sample Download</a:t>
            </a:r>
          </a:p>
        </p:txBody>
      </p:sp>
      <p:sp>
        <p:nvSpPr>
          <p:cNvPr id="3" name="Content Placeholder 2">
            <a:extLst>
              <a:ext uri="{FF2B5EF4-FFF2-40B4-BE49-F238E27FC236}">
                <a16:creationId xmlns:a16="http://schemas.microsoft.com/office/drawing/2014/main" id="{EED5A50F-FDE2-A94F-8CBA-BBEE91089DCB}"/>
              </a:ext>
            </a:extLst>
          </p:cNvPr>
          <p:cNvSpPr>
            <a:spLocks noGrp="1"/>
          </p:cNvSpPr>
          <p:nvPr>
            <p:ph idx="1"/>
          </p:nvPr>
        </p:nvSpPr>
        <p:spPr>
          <a:xfrm>
            <a:off x="1219200" y="729205"/>
            <a:ext cx="10445262" cy="6128795"/>
          </a:xfrm>
        </p:spPr>
        <p:txBody>
          <a:bodyPr>
            <a:normAutofit/>
          </a:bodyPr>
          <a:lstStyle/>
          <a:p>
            <a:pPr>
              <a:spcBef>
                <a:spcPts val="200"/>
              </a:spcBef>
            </a:pPr>
            <a:r>
              <a:rPr lang="en-GB" sz="2300" dirty="0" err="1"/>
              <a:t>mkdir</a:t>
            </a:r>
            <a:r>
              <a:rPr lang="en-GB" sz="2300" dirty="0"/>
              <a:t> data</a:t>
            </a:r>
          </a:p>
          <a:p>
            <a:pPr>
              <a:spcBef>
                <a:spcPts val="200"/>
              </a:spcBef>
            </a:pPr>
            <a:r>
              <a:rPr lang="en-GB" sz="2300" dirty="0"/>
              <a:t>cd data</a:t>
            </a:r>
          </a:p>
          <a:p>
            <a:pPr marL="0" indent="0">
              <a:spcBef>
                <a:spcPts val="200"/>
              </a:spcBef>
              <a:buNone/>
            </a:pPr>
            <a:endParaRPr lang="en-GB" sz="2300" dirty="0"/>
          </a:p>
          <a:p>
            <a:pPr marL="0" indent="0">
              <a:spcBef>
                <a:spcPts val="200"/>
              </a:spcBef>
              <a:buNone/>
            </a:pPr>
            <a:r>
              <a:rPr lang="en-GB" sz="2300" b="1" u="sng" dirty="0"/>
              <a:t>Best practice</a:t>
            </a:r>
          </a:p>
          <a:p>
            <a:pPr marL="0" indent="0">
              <a:spcBef>
                <a:spcPts val="200"/>
              </a:spcBef>
              <a:buNone/>
            </a:pPr>
            <a:r>
              <a:rPr lang="en-GB" sz="2300" dirty="0"/>
              <a:t>Check </a:t>
            </a:r>
            <a:r>
              <a:rPr lang="en-GB" sz="2300" dirty="0">
                <a:hlinkClick r:id="rId3"/>
              </a:rPr>
              <a:t>ERA database</a:t>
            </a:r>
            <a:r>
              <a:rPr lang="en-GB" sz="2300" dirty="0"/>
              <a:t> for the samples</a:t>
            </a:r>
          </a:p>
          <a:p>
            <a:r>
              <a:rPr lang="en-GB" sz="1600" b="1" dirty="0" err="1"/>
              <a:t>wget</a:t>
            </a:r>
            <a:r>
              <a:rPr lang="en-GB" sz="1600" dirty="0"/>
              <a:t> </a:t>
            </a:r>
            <a:r>
              <a:rPr lang="en-GB" sz="1600" dirty="0">
                <a:hlinkClick r:id="rId4"/>
              </a:rPr>
              <a:t>ftp://ftp.sra.ebi.ac.uk/vol1/fastq/SRR606/002/SRR6068402/SRR6068402_1.fastq.gz</a:t>
            </a:r>
            <a:endParaRPr lang="en-GB" sz="1600" dirty="0"/>
          </a:p>
          <a:p>
            <a:r>
              <a:rPr lang="en-GB" sz="1600" b="1" dirty="0" err="1">
                <a:solidFill>
                  <a:srgbClr val="000000"/>
                </a:solidFill>
                <a:effectLst/>
              </a:rPr>
              <a:t>wget</a:t>
            </a:r>
            <a:r>
              <a:rPr lang="en-GB" sz="1600" dirty="0">
                <a:solidFill>
                  <a:srgbClr val="000000"/>
                </a:solidFill>
                <a:effectLst/>
              </a:rPr>
              <a:t> </a:t>
            </a:r>
            <a:r>
              <a:rPr lang="en-GB" sz="1600" dirty="0">
                <a:solidFill>
                  <a:srgbClr val="000000"/>
                </a:solidFill>
                <a:effectLst/>
                <a:hlinkClick r:id="rId5"/>
              </a:rPr>
              <a:t>ftp://ftp.sra.ebi.ac.uk/vol1/fastq/SRR606/002/SRR6068403/SRR6068403_1.fastq.gz</a:t>
            </a:r>
            <a:endParaRPr lang="en-GB" sz="1600" dirty="0">
              <a:solidFill>
                <a:srgbClr val="000000"/>
              </a:solidFill>
              <a:effectLst/>
            </a:endParaRPr>
          </a:p>
          <a:p>
            <a:r>
              <a:rPr lang="en-GB" sz="1600" b="1" dirty="0" err="1">
                <a:solidFill>
                  <a:srgbClr val="000000"/>
                </a:solidFill>
                <a:effectLst/>
              </a:rPr>
              <a:t>wget</a:t>
            </a:r>
            <a:r>
              <a:rPr lang="en-GB" sz="1600" dirty="0">
                <a:solidFill>
                  <a:srgbClr val="000000"/>
                </a:solidFill>
                <a:effectLst/>
              </a:rPr>
              <a:t> </a:t>
            </a:r>
            <a:r>
              <a:rPr lang="en-GB" sz="1600" dirty="0">
                <a:solidFill>
                  <a:srgbClr val="000000"/>
                </a:solidFill>
                <a:effectLst/>
                <a:hlinkClick r:id="rId5"/>
              </a:rPr>
              <a:t>ftp://ftp.sra.ebi.ac.uk/vol1/fastq/SRR606/002/SRR6068403/SRR6068403_1.fastq.gz</a:t>
            </a:r>
            <a:endParaRPr lang="en-GB" sz="1600" dirty="0">
              <a:solidFill>
                <a:srgbClr val="000000"/>
              </a:solidFill>
              <a:effectLst/>
            </a:endParaRPr>
          </a:p>
          <a:p>
            <a:endParaRPr lang="en-GB" sz="1600" dirty="0">
              <a:solidFill>
                <a:srgbClr val="000000"/>
              </a:solidFill>
              <a:effectLst/>
            </a:endParaRPr>
          </a:p>
          <a:p>
            <a:endParaRPr lang="en-GB" sz="1600" dirty="0">
              <a:solidFill>
                <a:srgbClr val="000000"/>
              </a:solidFill>
              <a:effectLst/>
            </a:endParaRPr>
          </a:p>
          <a:p>
            <a:endParaRPr lang="en-GB" sz="1800" dirty="0"/>
          </a:p>
          <a:p>
            <a:pPr marL="0" indent="0">
              <a:spcBef>
                <a:spcPts val="200"/>
              </a:spcBef>
              <a:buNone/>
            </a:pPr>
            <a:endParaRPr lang="en-GB" sz="1800" dirty="0">
              <a:solidFill>
                <a:srgbClr val="000000"/>
              </a:solidFill>
              <a:latin typeface="Menlo" panose="020B0609030804020204" pitchFamily="49" charset="0"/>
            </a:endParaRPr>
          </a:p>
          <a:p>
            <a:endParaRPr lang="en-GB" dirty="0"/>
          </a:p>
        </p:txBody>
      </p:sp>
      <p:sp>
        <p:nvSpPr>
          <p:cNvPr id="8" name="Plaque 7">
            <a:extLst>
              <a:ext uri="{FF2B5EF4-FFF2-40B4-BE49-F238E27FC236}">
                <a16:creationId xmlns:a16="http://schemas.microsoft.com/office/drawing/2014/main" id="{ECEFB15B-78E2-7F49-9150-0C69FC636E1D}"/>
              </a:ext>
            </a:extLst>
          </p:cNvPr>
          <p:cNvSpPr/>
          <p:nvPr/>
        </p:nvSpPr>
        <p:spPr>
          <a:xfrm>
            <a:off x="5868366" y="891251"/>
            <a:ext cx="821802" cy="393540"/>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pwd</a:t>
            </a:r>
            <a:endParaRPr lang="en-US" dirty="0"/>
          </a:p>
        </p:txBody>
      </p:sp>
      <p:sp>
        <p:nvSpPr>
          <p:cNvPr id="9" name="TextBox 8">
            <a:extLst>
              <a:ext uri="{FF2B5EF4-FFF2-40B4-BE49-F238E27FC236}">
                <a16:creationId xmlns:a16="http://schemas.microsoft.com/office/drawing/2014/main" id="{C13C7AD4-A946-4745-B5A0-CC01A5FB2015}"/>
              </a:ext>
            </a:extLst>
          </p:cNvPr>
          <p:cNvSpPr txBox="1"/>
          <p:nvPr/>
        </p:nvSpPr>
        <p:spPr>
          <a:xfrm>
            <a:off x="6756932" y="891251"/>
            <a:ext cx="2459199" cy="369332"/>
          </a:xfrm>
          <a:prstGeom prst="rect">
            <a:avLst/>
          </a:prstGeom>
          <a:noFill/>
        </p:spPr>
        <p:txBody>
          <a:bodyPr wrap="none" rtlCol="0">
            <a:spAutoFit/>
          </a:bodyPr>
          <a:lstStyle/>
          <a:p>
            <a:r>
              <a:rPr lang="en-US" dirty="0"/>
              <a:t>To check where you are</a:t>
            </a:r>
          </a:p>
        </p:txBody>
      </p:sp>
    </p:spTree>
    <p:extLst>
      <p:ext uri="{BB962C8B-B14F-4D97-AF65-F5344CB8AC3E}">
        <p14:creationId xmlns:p14="http://schemas.microsoft.com/office/powerpoint/2010/main" val="364954867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{5A4EFB11-2DC5-4D44-B854-EF81BF37D102}tf10001072</Template>
  <TotalTime>10152</TotalTime>
  <Words>2145</Words>
  <Application>Microsoft Macintosh PowerPoint</Application>
  <PresentationFormat>Widescreen</PresentationFormat>
  <Paragraphs>257</Paragraphs>
  <Slides>16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Athelas</vt:lpstr>
      <vt:lpstr>Baskerville</vt:lpstr>
      <vt:lpstr>Calibri</vt:lpstr>
      <vt:lpstr>Franklin Gothic Book</vt:lpstr>
      <vt:lpstr>Menlo</vt:lpstr>
      <vt:lpstr>Times New Roman</vt:lpstr>
      <vt:lpstr>Wingdings</vt:lpstr>
      <vt:lpstr>Crop</vt:lpstr>
      <vt:lpstr>Transcriptome MANUAL</vt:lpstr>
      <vt:lpstr>Outline</vt:lpstr>
      <vt:lpstr>Workspace</vt:lpstr>
      <vt:lpstr>Working environment check</vt:lpstr>
      <vt:lpstr>Reference and Indexing</vt:lpstr>
      <vt:lpstr>Sample Selection</vt:lpstr>
      <vt:lpstr>Sample Quick Look</vt:lpstr>
      <vt:lpstr>Sample Metadata</vt:lpstr>
      <vt:lpstr>Sample Download</vt:lpstr>
      <vt:lpstr>Sample Download</vt:lpstr>
      <vt:lpstr>Quality Control</vt:lpstr>
      <vt:lpstr>Quality Control</vt:lpstr>
      <vt:lpstr>! If needed - Adapter Removal &amp; Trimming</vt:lpstr>
      <vt:lpstr>Quantification</vt:lpstr>
      <vt:lpstr>Import to R</vt:lpstr>
      <vt:lpstr>XX References - STAR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dc:title>
  <dc:creator>Abdulahad Bayraktar</dc:creator>
  <cp:lastModifiedBy>Abdulahad Bayraktar</cp:lastModifiedBy>
  <cp:revision>91</cp:revision>
  <dcterms:created xsi:type="dcterms:W3CDTF">2021-10-27T12:48:19Z</dcterms:created>
  <dcterms:modified xsi:type="dcterms:W3CDTF">2022-11-08T08:51:59Z</dcterms:modified>
</cp:coreProperties>
</file>