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notesMasterIdLst>
    <p:notesMasterId r:id="rId26"/>
  </p:notesMasterIdLst>
  <p:sldIdLst>
    <p:sldId id="256" r:id="rId2"/>
    <p:sldId id="280" r:id="rId3"/>
    <p:sldId id="258" r:id="rId4"/>
    <p:sldId id="259" r:id="rId5"/>
    <p:sldId id="257" r:id="rId6"/>
    <p:sldId id="262" r:id="rId7"/>
    <p:sldId id="260" r:id="rId8"/>
    <p:sldId id="261" r:id="rId9"/>
    <p:sldId id="265" r:id="rId10"/>
    <p:sldId id="263" r:id="rId11"/>
    <p:sldId id="266" r:id="rId12"/>
    <p:sldId id="267" r:id="rId13"/>
    <p:sldId id="268" r:id="rId14"/>
    <p:sldId id="271" r:id="rId15"/>
    <p:sldId id="269" r:id="rId16"/>
    <p:sldId id="273" r:id="rId17"/>
    <p:sldId id="274" r:id="rId18"/>
    <p:sldId id="270" r:id="rId19"/>
    <p:sldId id="272"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dulahad Bayraktar" initials="AB" lastIdx="1" clrIdx="0">
    <p:extLst>
      <p:ext uri="{19B8F6BF-5375-455C-9EA6-DF929625EA0E}">
        <p15:presenceInfo xmlns:p15="http://schemas.microsoft.com/office/powerpoint/2012/main" userId="14342820e4f904f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8"/>
    <p:restoredTop sz="88980"/>
  </p:normalViewPr>
  <p:slideViewPr>
    <p:cSldViewPr snapToGrid="0" snapToObjects="1">
      <p:cViewPr varScale="1">
        <p:scale>
          <a:sx n="113" d="100"/>
          <a:sy n="113" d="100"/>
        </p:scale>
        <p:origin x="10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01T17:16:27.718" idx="1">
    <p:pos x="10" y="10"/>
    <p:text/>
    <p:extLst>
      <p:ext uri="{C676402C-5697-4E1C-873F-D02D1690AC5C}">
        <p15:threadingInfo xmlns:p15="http://schemas.microsoft.com/office/powerpoint/2012/main" timeZoneBias="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BA54A4-9A14-244C-B80E-EECADC1C1E62}" type="datetimeFigureOut">
              <a:rPr lang="en-US" smtClean="0"/>
              <a:t>11/8/22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237149-36B6-AC4D-9680-AFD77BB933ED}" type="slidenum">
              <a:rPr lang="en-US" smtClean="0"/>
              <a:t>‹#›</a:t>
            </a:fld>
            <a:endParaRPr lang="en-US"/>
          </a:p>
        </p:txBody>
      </p:sp>
    </p:spTree>
    <p:extLst>
      <p:ext uri="{BB962C8B-B14F-4D97-AF65-F5344CB8AC3E}">
        <p14:creationId xmlns:p14="http://schemas.microsoft.com/office/powerpoint/2010/main" val="3736445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Phasing refers to the means of assigning genetic variants to the homologous paternal and maternal chromosomes. In medical genetics, phasing is very important for understanding, e.g., inheritance patterns, parental origin of </a:t>
            </a:r>
            <a:r>
              <a:rPr lang="en-GB" sz="1200" b="0" i="1" kern="1200" dirty="0">
                <a:solidFill>
                  <a:schemeClr val="tx1"/>
                </a:solidFill>
                <a:effectLst/>
                <a:latin typeface="+mn-lt"/>
                <a:ea typeface="+mn-ea"/>
                <a:cs typeface="+mn-cs"/>
              </a:rPr>
              <a:t>de novo</a:t>
            </a:r>
            <a:r>
              <a:rPr lang="en-GB" sz="1200" b="0" i="0" kern="1200" dirty="0">
                <a:solidFill>
                  <a:schemeClr val="tx1"/>
                </a:solidFill>
                <a:effectLst/>
                <a:latin typeface="+mn-lt"/>
                <a:ea typeface="+mn-ea"/>
                <a:cs typeface="+mn-cs"/>
              </a:rPr>
              <a:t> mutations, mosaicism, allele-specific expression and disease risk-haplotypes </a:t>
            </a:r>
            <a:endParaRPr lang="en-US" dirty="0"/>
          </a:p>
        </p:txBody>
      </p:sp>
      <p:sp>
        <p:nvSpPr>
          <p:cNvPr id="4" name="Slide Number Placeholder 3"/>
          <p:cNvSpPr>
            <a:spLocks noGrp="1"/>
          </p:cNvSpPr>
          <p:nvPr>
            <p:ph type="sldNum" sz="quarter" idx="5"/>
          </p:nvPr>
        </p:nvSpPr>
        <p:spPr/>
        <p:txBody>
          <a:bodyPr/>
          <a:lstStyle/>
          <a:p>
            <a:fld id="{A8237149-36B6-AC4D-9680-AFD77BB933ED}" type="slidenum">
              <a:rPr lang="en-US" smtClean="0"/>
              <a:t>8</a:t>
            </a:fld>
            <a:endParaRPr lang="en-US"/>
          </a:p>
        </p:txBody>
      </p:sp>
    </p:spTree>
    <p:extLst>
      <p:ext uri="{BB962C8B-B14F-4D97-AF65-F5344CB8AC3E}">
        <p14:creationId xmlns:p14="http://schemas.microsoft.com/office/powerpoint/2010/main" val="1050887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each position a </a:t>
            </a:r>
            <a:r>
              <a:rPr lang="en-GB" dirty="0" err="1"/>
              <a:t>BoxWhisker</a:t>
            </a:r>
            <a:r>
              <a:rPr lang="en-GB" dirty="0"/>
              <a:t> type plot is drawn. The elements of the plot are as follows:  The central red line is the median value  The yellow box represents the inter-quartile range (25-75%)  The upper and lower whiskers represent the 10% and 90% points  The blue line represents the mean quality</a:t>
            </a:r>
            <a:endParaRPr lang="en-US" dirty="0"/>
          </a:p>
        </p:txBody>
      </p:sp>
      <p:sp>
        <p:nvSpPr>
          <p:cNvPr id="4" name="Slide Number Placeholder 3"/>
          <p:cNvSpPr>
            <a:spLocks noGrp="1"/>
          </p:cNvSpPr>
          <p:nvPr>
            <p:ph type="sldNum" sz="quarter" idx="5"/>
          </p:nvPr>
        </p:nvSpPr>
        <p:spPr/>
        <p:txBody>
          <a:bodyPr/>
          <a:lstStyle/>
          <a:p>
            <a:fld id="{A8237149-36B6-AC4D-9680-AFD77BB933ED}" type="slidenum">
              <a:rPr lang="en-US" smtClean="0"/>
              <a:t>11</a:t>
            </a:fld>
            <a:endParaRPr lang="en-US"/>
          </a:p>
        </p:txBody>
      </p:sp>
    </p:spTree>
    <p:extLst>
      <p:ext uri="{BB962C8B-B14F-4D97-AF65-F5344CB8AC3E}">
        <p14:creationId xmlns:p14="http://schemas.microsoft.com/office/powerpoint/2010/main" val="397405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237149-36B6-AC4D-9680-AFD77BB933ED}" type="slidenum">
              <a:rPr lang="en-US" smtClean="0"/>
              <a:t>15</a:t>
            </a:fld>
            <a:endParaRPr lang="en-US"/>
          </a:p>
        </p:txBody>
      </p:sp>
    </p:spTree>
    <p:extLst>
      <p:ext uri="{BB962C8B-B14F-4D97-AF65-F5344CB8AC3E}">
        <p14:creationId xmlns:p14="http://schemas.microsoft.com/office/powerpoint/2010/main" val="1116640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B61BEF0D-F0BB-DE4B-95CE-6DB70DBA9567}" type="datetimeFigureOut">
              <a:rPr lang="en-US" smtClean="0"/>
              <a:pPr/>
              <a:t>11/8/22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635758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4526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4807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8891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61BEF0D-F0BB-DE4B-95CE-6DB70DBA9567}" type="datetimeFigureOut">
              <a:rPr lang="en-US" smtClean="0"/>
              <a:pPr/>
              <a:t>11/8/22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1682931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1595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8051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4606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4412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61BEF0D-F0BB-DE4B-95CE-6DB70DBA9567}" type="datetimeFigureOut">
              <a:rPr lang="en-US" smtClean="0"/>
              <a:pPr/>
              <a:t>11/8/22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76170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61BEF0D-F0BB-DE4B-95CE-6DB70DBA9567}" type="datetimeFigureOut">
              <a:rPr lang="en-US" smtClean="0"/>
              <a:pPr/>
              <a:t>11/8/22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444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61BEF0D-F0BB-DE4B-95CE-6DB70DBA9567}" type="datetimeFigureOut">
              <a:rPr lang="en-US" smtClean="0"/>
              <a:pPr/>
              <a:t>11/8/22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544B2C53-DE6C-6145-8524-65FDD95D641A}"/>
              </a:ext>
            </a:extLst>
          </p:cNvPr>
          <p:cNvSpPr/>
          <p:nvPr userDrawn="1"/>
        </p:nvSpPr>
        <p:spPr>
          <a:xfrm>
            <a:off x="11056537" y="-12180"/>
            <a:ext cx="896148" cy="799962"/>
          </a:xfrm>
          <a:prstGeom prst="rect">
            <a:avLst/>
          </a:prstGeom>
          <a:blipFill>
            <a:blip r:embed="rId1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561135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youtu.be/fCd6B5HRaZ8" TargetMode="External"/><Relationship Id="rId1" Type="http://schemas.openxmlformats.org/officeDocument/2006/relationships/slideLayout" Target="../slideLayouts/slideLayout2.xml"/><Relationship Id="rId5" Type="http://schemas.openxmlformats.org/officeDocument/2006/relationships/hyperlink" Target="https://youtu.be/_lD8JyAbwEo" TargetMode="External"/><Relationship Id="rId4" Type="http://schemas.openxmlformats.org/officeDocument/2006/relationships/hyperlink" Target="https://youtu.be/sv9fFeSd3k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DE00B-4F0C-D14A-BE46-403BAD0442AE}"/>
              </a:ext>
            </a:extLst>
          </p:cNvPr>
          <p:cNvSpPr>
            <a:spLocks noGrp="1"/>
          </p:cNvSpPr>
          <p:nvPr>
            <p:ph type="ctrTitle"/>
          </p:nvPr>
        </p:nvSpPr>
        <p:spPr>
          <a:xfrm>
            <a:off x="1075038" y="383060"/>
            <a:ext cx="10429574" cy="2262781"/>
          </a:xfrm>
        </p:spPr>
        <p:txBody>
          <a:bodyPr/>
          <a:lstStyle/>
          <a:p>
            <a:pPr algn="ctr"/>
            <a:r>
              <a:rPr lang="en-US" b="1" dirty="0"/>
              <a:t>Transcriptomics</a:t>
            </a:r>
          </a:p>
        </p:txBody>
      </p:sp>
      <p:sp>
        <p:nvSpPr>
          <p:cNvPr id="3" name="Subtitle 2">
            <a:extLst>
              <a:ext uri="{FF2B5EF4-FFF2-40B4-BE49-F238E27FC236}">
                <a16:creationId xmlns:a16="http://schemas.microsoft.com/office/drawing/2014/main" id="{BC835125-F6E7-A04C-B8B6-AB446F4F5CFC}"/>
              </a:ext>
            </a:extLst>
          </p:cNvPr>
          <p:cNvSpPr>
            <a:spLocks noGrp="1"/>
          </p:cNvSpPr>
          <p:nvPr>
            <p:ph type="subTitle" idx="1"/>
          </p:nvPr>
        </p:nvSpPr>
        <p:spPr>
          <a:xfrm>
            <a:off x="1990903" y="2695238"/>
            <a:ext cx="8915399" cy="3609083"/>
          </a:xfrm>
        </p:spPr>
        <p:txBody>
          <a:bodyPr>
            <a:normAutofit/>
          </a:bodyPr>
          <a:lstStyle/>
          <a:p>
            <a:pPr algn="r"/>
            <a:r>
              <a:rPr lang="en-US" sz="2000" b="1" dirty="0">
                <a:solidFill>
                  <a:schemeClr val="tx1"/>
                </a:solidFill>
              </a:rPr>
              <a:t>MSc Microbiome in Health and Disease</a:t>
            </a:r>
          </a:p>
          <a:p>
            <a:pPr algn="r"/>
            <a:r>
              <a:rPr lang="en-US" sz="2000" b="1" dirty="0">
                <a:solidFill>
                  <a:schemeClr val="tx1"/>
                </a:solidFill>
              </a:rPr>
              <a:t>7NNNMHD</a:t>
            </a:r>
          </a:p>
          <a:p>
            <a:pPr algn="r"/>
            <a:r>
              <a:rPr lang="en-US" sz="2000" b="1" dirty="0">
                <a:solidFill>
                  <a:schemeClr val="tx1"/>
                </a:solidFill>
              </a:rPr>
              <a:t>Module 2</a:t>
            </a:r>
          </a:p>
          <a:p>
            <a:pPr algn="r"/>
            <a:endParaRPr lang="en-US" sz="2000" dirty="0">
              <a:solidFill>
                <a:schemeClr val="tx1"/>
              </a:solidFill>
            </a:endParaRPr>
          </a:p>
          <a:p>
            <a:pPr algn="r"/>
            <a:r>
              <a:rPr lang="en-US" sz="2000" dirty="0">
                <a:solidFill>
                  <a:schemeClr val="tx1"/>
                </a:solidFill>
              </a:rPr>
              <a:t>Abdulahad Bayraktar</a:t>
            </a:r>
          </a:p>
          <a:p>
            <a:pPr algn="r"/>
            <a:r>
              <a:rPr lang="en-US" sz="1600" dirty="0" err="1">
                <a:solidFill>
                  <a:schemeClr val="tx1"/>
                </a:solidFill>
              </a:rPr>
              <a:t>Mardinoglu</a:t>
            </a:r>
            <a:r>
              <a:rPr lang="en-US" sz="1600" dirty="0">
                <a:solidFill>
                  <a:schemeClr val="tx1"/>
                </a:solidFill>
              </a:rPr>
              <a:t> Lab</a:t>
            </a:r>
          </a:p>
          <a:p>
            <a:pPr algn="r"/>
            <a:r>
              <a:rPr lang="en-US" sz="1600" dirty="0">
                <a:solidFill>
                  <a:schemeClr val="tx1"/>
                </a:solidFill>
              </a:rPr>
              <a:t>Centre for Host Microbiome Interactions</a:t>
            </a:r>
          </a:p>
          <a:p>
            <a:pPr algn="r"/>
            <a:r>
              <a:rPr lang="en-US" sz="1600" dirty="0">
                <a:solidFill>
                  <a:schemeClr val="tx1"/>
                </a:solidFill>
              </a:rPr>
              <a:t>King’s College London</a:t>
            </a:r>
          </a:p>
        </p:txBody>
      </p:sp>
    </p:spTree>
    <p:extLst>
      <p:ext uri="{BB962C8B-B14F-4D97-AF65-F5344CB8AC3E}">
        <p14:creationId xmlns:p14="http://schemas.microsoft.com/office/powerpoint/2010/main" val="3814577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B9EB4-17BB-8547-8671-DA445EC68001}"/>
              </a:ext>
            </a:extLst>
          </p:cNvPr>
          <p:cNvSpPr>
            <a:spLocks noGrp="1"/>
          </p:cNvSpPr>
          <p:nvPr>
            <p:ph type="title"/>
          </p:nvPr>
        </p:nvSpPr>
        <p:spPr/>
        <p:txBody>
          <a:bodyPr/>
          <a:lstStyle/>
          <a:p>
            <a:r>
              <a:rPr lang="en-US" dirty="0"/>
              <a:t>FASTQ</a:t>
            </a:r>
          </a:p>
        </p:txBody>
      </p:sp>
      <p:sp>
        <p:nvSpPr>
          <p:cNvPr id="6" name="Content Placeholder 2">
            <a:extLst>
              <a:ext uri="{FF2B5EF4-FFF2-40B4-BE49-F238E27FC236}">
                <a16:creationId xmlns:a16="http://schemas.microsoft.com/office/drawing/2014/main" id="{49170FBF-7B8B-8346-9475-821D1F6F1507}"/>
              </a:ext>
            </a:extLst>
          </p:cNvPr>
          <p:cNvSpPr>
            <a:spLocks noGrp="1"/>
          </p:cNvSpPr>
          <p:nvPr>
            <p:ph idx="1"/>
          </p:nvPr>
        </p:nvSpPr>
        <p:spPr/>
        <p:txBody>
          <a:bodyPr/>
          <a:lstStyle/>
          <a:p>
            <a:r>
              <a:rPr lang="en-US" dirty="0"/>
              <a:t>Raw data from sequencing machine</a:t>
            </a:r>
          </a:p>
          <a:p>
            <a:r>
              <a:rPr lang="en-US" dirty="0"/>
              <a:t>Standardized format</a:t>
            </a:r>
          </a:p>
          <a:p>
            <a:r>
              <a:rPr lang="en-US" dirty="0"/>
              <a:t>Text based:</a:t>
            </a:r>
          </a:p>
          <a:p>
            <a:pPr lvl="1"/>
            <a:r>
              <a:rPr lang="en-US" dirty="0"/>
              <a:t>Identifier/Name</a:t>
            </a:r>
          </a:p>
          <a:p>
            <a:pPr lvl="1"/>
            <a:r>
              <a:rPr lang="en-US" dirty="0"/>
              <a:t>Nucleotide sequences</a:t>
            </a:r>
          </a:p>
          <a:p>
            <a:pPr lvl="1"/>
            <a:r>
              <a:rPr lang="en-US" dirty="0"/>
              <a:t>Separator (+ sign)</a:t>
            </a:r>
          </a:p>
          <a:p>
            <a:pPr lvl="1"/>
            <a:r>
              <a:rPr lang="en-US" dirty="0"/>
              <a:t>Quality scores</a:t>
            </a:r>
          </a:p>
        </p:txBody>
      </p:sp>
      <p:pic>
        <p:nvPicPr>
          <p:cNvPr id="8" name="Picture 7" descr="Graphical user interface, text, application, email&#10;&#10;Description automatically generated">
            <a:extLst>
              <a:ext uri="{FF2B5EF4-FFF2-40B4-BE49-F238E27FC236}">
                <a16:creationId xmlns:a16="http://schemas.microsoft.com/office/drawing/2014/main" id="{938ABF74-7B58-854F-A346-3C89AB38ACEE}"/>
              </a:ext>
            </a:extLst>
          </p:cNvPr>
          <p:cNvPicPr>
            <a:picLocks noChangeAspect="1"/>
          </p:cNvPicPr>
          <p:nvPr/>
        </p:nvPicPr>
        <p:blipFill>
          <a:blip r:embed="rId2"/>
          <a:stretch>
            <a:fillRect/>
          </a:stretch>
        </p:blipFill>
        <p:spPr>
          <a:xfrm>
            <a:off x="5032594" y="2853127"/>
            <a:ext cx="6888473" cy="2447146"/>
          </a:xfrm>
          <a:prstGeom prst="rect">
            <a:avLst/>
          </a:prstGeom>
        </p:spPr>
      </p:pic>
    </p:spTree>
    <p:extLst>
      <p:ext uri="{BB962C8B-B14F-4D97-AF65-F5344CB8AC3E}">
        <p14:creationId xmlns:p14="http://schemas.microsoft.com/office/powerpoint/2010/main" val="1431128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E0B86-4BF4-174B-8C7C-46C3FFB88DC7}"/>
              </a:ext>
            </a:extLst>
          </p:cNvPr>
          <p:cNvSpPr>
            <a:spLocks noGrp="1"/>
          </p:cNvSpPr>
          <p:nvPr>
            <p:ph type="title"/>
          </p:nvPr>
        </p:nvSpPr>
        <p:spPr/>
        <p:txBody>
          <a:bodyPr/>
          <a:lstStyle/>
          <a:p>
            <a:r>
              <a:rPr lang="en-US" dirty="0"/>
              <a:t>Quality Control</a:t>
            </a:r>
          </a:p>
        </p:txBody>
      </p:sp>
      <p:sp>
        <p:nvSpPr>
          <p:cNvPr id="3" name="Content Placeholder 2">
            <a:extLst>
              <a:ext uri="{FF2B5EF4-FFF2-40B4-BE49-F238E27FC236}">
                <a16:creationId xmlns:a16="http://schemas.microsoft.com/office/drawing/2014/main" id="{E96B6345-CC89-AD43-A89B-4D4E73B6F790}"/>
              </a:ext>
            </a:extLst>
          </p:cNvPr>
          <p:cNvSpPr>
            <a:spLocks noGrp="1"/>
          </p:cNvSpPr>
          <p:nvPr>
            <p:ph idx="1"/>
          </p:nvPr>
        </p:nvSpPr>
        <p:spPr>
          <a:xfrm>
            <a:off x="1218096" y="1682044"/>
            <a:ext cx="8915400" cy="4986242"/>
          </a:xfrm>
        </p:spPr>
        <p:txBody>
          <a:bodyPr>
            <a:normAutofit lnSpcReduction="10000"/>
          </a:bodyPr>
          <a:lstStyle/>
          <a:p>
            <a:r>
              <a:rPr lang="en-US" dirty="0" err="1"/>
              <a:t>FastQC</a:t>
            </a:r>
            <a:endParaRPr lang="en-US" dirty="0"/>
          </a:p>
          <a:p>
            <a:endParaRPr lang="en-US" dirty="0"/>
          </a:p>
          <a:p>
            <a:pPr marL="0" indent="0">
              <a:buNone/>
            </a:pPr>
            <a:r>
              <a:rPr lang="en-US" dirty="0"/>
              <a:t>During the QC, we can see:</a:t>
            </a:r>
          </a:p>
          <a:p>
            <a:pPr lvl="1"/>
            <a:r>
              <a:rPr lang="en-US" dirty="0"/>
              <a:t>GC content</a:t>
            </a:r>
          </a:p>
          <a:p>
            <a:pPr lvl="1"/>
            <a:r>
              <a:rPr lang="en-US" dirty="0"/>
              <a:t>Depth of the sequence (coverage)</a:t>
            </a:r>
          </a:p>
          <a:p>
            <a:pPr lvl="1"/>
            <a:r>
              <a:rPr lang="en-US" dirty="0"/>
              <a:t>Accuracy</a:t>
            </a:r>
          </a:p>
          <a:p>
            <a:pPr lvl="1"/>
            <a:r>
              <a:rPr lang="en-US" dirty="0"/>
              <a:t>Duplicates, Duplication %</a:t>
            </a:r>
          </a:p>
          <a:p>
            <a:pPr lvl="1"/>
            <a:r>
              <a:rPr lang="en-US" dirty="0"/>
              <a:t>Single/multiple alignment %</a:t>
            </a:r>
          </a:p>
          <a:p>
            <a:pPr lvl="1"/>
            <a:endParaRPr lang="en-US" dirty="0"/>
          </a:p>
          <a:p>
            <a:pPr lvl="1"/>
            <a:endParaRPr lang="en-US" dirty="0"/>
          </a:p>
          <a:p>
            <a:r>
              <a:rPr lang="en-US" dirty="0"/>
              <a:t>Solution?</a:t>
            </a:r>
          </a:p>
          <a:p>
            <a:pPr lvl="1"/>
            <a:r>
              <a:rPr lang="en-US" dirty="0"/>
              <a:t>Trimming</a:t>
            </a:r>
          </a:p>
          <a:p>
            <a:pPr lvl="1"/>
            <a:r>
              <a:rPr lang="en-US" dirty="0"/>
              <a:t>Quality Filtering</a:t>
            </a:r>
          </a:p>
          <a:p>
            <a:pPr lvl="1"/>
            <a:endParaRPr lang="en-US" dirty="0"/>
          </a:p>
          <a:p>
            <a:endParaRPr lang="en-US" dirty="0"/>
          </a:p>
        </p:txBody>
      </p:sp>
      <p:pic>
        <p:nvPicPr>
          <p:cNvPr id="5" name="Picture 4">
            <a:extLst>
              <a:ext uri="{FF2B5EF4-FFF2-40B4-BE49-F238E27FC236}">
                <a16:creationId xmlns:a16="http://schemas.microsoft.com/office/drawing/2014/main" id="{88E226D4-142A-114B-B5C0-1E2A141B73E0}"/>
              </a:ext>
            </a:extLst>
          </p:cNvPr>
          <p:cNvPicPr>
            <a:picLocks noChangeAspect="1"/>
          </p:cNvPicPr>
          <p:nvPr/>
        </p:nvPicPr>
        <p:blipFill>
          <a:blip r:embed="rId3"/>
          <a:stretch>
            <a:fillRect/>
          </a:stretch>
        </p:blipFill>
        <p:spPr>
          <a:xfrm>
            <a:off x="6932141" y="3541947"/>
            <a:ext cx="4293421" cy="3126339"/>
          </a:xfrm>
          <a:prstGeom prst="rect">
            <a:avLst/>
          </a:prstGeom>
        </p:spPr>
      </p:pic>
      <p:pic>
        <p:nvPicPr>
          <p:cNvPr id="6" name="Picture 5">
            <a:extLst>
              <a:ext uri="{FF2B5EF4-FFF2-40B4-BE49-F238E27FC236}">
                <a16:creationId xmlns:a16="http://schemas.microsoft.com/office/drawing/2014/main" id="{485B4FBC-FBC1-244A-BF19-B92D8F6DF056}"/>
              </a:ext>
            </a:extLst>
          </p:cNvPr>
          <p:cNvPicPr>
            <a:picLocks noChangeAspect="1"/>
          </p:cNvPicPr>
          <p:nvPr/>
        </p:nvPicPr>
        <p:blipFill>
          <a:blip r:embed="rId4"/>
          <a:stretch>
            <a:fillRect/>
          </a:stretch>
        </p:blipFill>
        <p:spPr>
          <a:xfrm>
            <a:off x="7048768" y="488062"/>
            <a:ext cx="4176794" cy="3132596"/>
          </a:xfrm>
          <a:prstGeom prst="rect">
            <a:avLst/>
          </a:prstGeom>
        </p:spPr>
      </p:pic>
    </p:spTree>
    <p:extLst>
      <p:ext uri="{BB962C8B-B14F-4D97-AF65-F5344CB8AC3E}">
        <p14:creationId xmlns:p14="http://schemas.microsoft.com/office/powerpoint/2010/main" val="2796862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2E0A0-4C77-B24A-9266-CB1D36619D90}"/>
              </a:ext>
            </a:extLst>
          </p:cNvPr>
          <p:cNvSpPr>
            <a:spLocks noGrp="1"/>
          </p:cNvSpPr>
          <p:nvPr>
            <p:ph type="title"/>
          </p:nvPr>
        </p:nvSpPr>
        <p:spPr/>
        <p:txBody>
          <a:bodyPr/>
          <a:lstStyle/>
          <a:p>
            <a:r>
              <a:rPr lang="en-US" dirty="0"/>
              <a:t>Quality Control</a:t>
            </a:r>
          </a:p>
        </p:txBody>
      </p:sp>
      <p:sp>
        <p:nvSpPr>
          <p:cNvPr id="3" name="Content Placeholder 2">
            <a:extLst>
              <a:ext uri="{FF2B5EF4-FFF2-40B4-BE49-F238E27FC236}">
                <a16:creationId xmlns:a16="http://schemas.microsoft.com/office/drawing/2014/main" id="{11765BF8-144B-034A-85D8-D7EC3A1A9E7D}"/>
              </a:ext>
            </a:extLst>
          </p:cNvPr>
          <p:cNvSpPr>
            <a:spLocks noGrp="1"/>
          </p:cNvSpPr>
          <p:nvPr>
            <p:ph idx="1"/>
          </p:nvPr>
        </p:nvSpPr>
        <p:spPr>
          <a:xfrm>
            <a:off x="687388" y="1905000"/>
            <a:ext cx="8915400" cy="3777622"/>
          </a:xfrm>
        </p:spPr>
        <p:txBody>
          <a:bodyPr/>
          <a:lstStyle/>
          <a:p>
            <a:r>
              <a:rPr lang="en-US" dirty="0" err="1"/>
              <a:t>MultiQC</a:t>
            </a:r>
            <a:endParaRPr lang="en-US" dirty="0"/>
          </a:p>
        </p:txBody>
      </p:sp>
      <p:pic>
        <p:nvPicPr>
          <p:cNvPr id="4" name="Content Placeholder 5">
            <a:extLst>
              <a:ext uri="{FF2B5EF4-FFF2-40B4-BE49-F238E27FC236}">
                <a16:creationId xmlns:a16="http://schemas.microsoft.com/office/drawing/2014/main" id="{82D2287A-8B36-1948-B73A-A0E44282FF75}"/>
              </a:ext>
            </a:extLst>
          </p:cNvPr>
          <p:cNvPicPr>
            <a:picLocks noChangeAspect="1"/>
          </p:cNvPicPr>
          <p:nvPr/>
        </p:nvPicPr>
        <p:blipFill>
          <a:blip r:embed="rId2"/>
          <a:stretch>
            <a:fillRect/>
          </a:stretch>
        </p:blipFill>
        <p:spPr>
          <a:xfrm>
            <a:off x="2312050" y="1905000"/>
            <a:ext cx="8692114" cy="4351338"/>
          </a:xfrm>
          <a:prstGeom prst="rect">
            <a:avLst/>
          </a:prstGeom>
        </p:spPr>
      </p:pic>
    </p:spTree>
    <p:extLst>
      <p:ext uri="{BB962C8B-B14F-4D97-AF65-F5344CB8AC3E}">
        <p14:creationId xmlns:p14="http://schemas.microsoft.com/office/powerpoint/2010/main" val="3672720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309C69-3FCE-844E-BDD8-06FA4646FFF5}"/>
              </a:ext>
            </a:extLst>
          </p:cNvPr>
          <p:cNvSpPr>
            <a:spLocks noGrp="1"/>
          </p:cNvSpPr>
          <p:nvPr>
            <p:ph idx="1"/>
          </p:nvPr>
        </p:nvSpPr>
        <p:spPr>
          <a:xfrm>
            <a:off x="3768823" y="668821"/>
            <a:ext cx="3267119" cy="3777622"/>
          </a:xfrm>
        </p:spPr>
        <p:txBody>
          <a:bodyPr>
            <a:normAutofit/>
          </a:bodyPr>
          <a:lstStyle/>
          <a:p>
            <a:r>
              <a:rPr lang="en-US" sz="1800" dirty="0">
                <a:solidFill>
                  <a:schemeClr val="tx1"/>
                </a:solidFill>
              </a:rPr>
              <a:t>Coverage / Read depth</a:t>
            </a:r>
          </a:p>
          <a:p>
            <a:pPr lvl="1"/>
            <a:r>
              <a:rPr lang="en-US" sz="1400" dirty="0">
                <a:solidFill>
                  <a:schemeClr val="tx1"/>
                </a:solidFill>
              </a:rPr>
              <a:t>Redundancy</a:t>
            </a:r>
          </a:p>
          <a:p>
            <a:pPr lvl="1"/>
            <a:r>
              <a:rPr lang="en-US" sz="1400" dirty="0">
                <a:solidFill>
                  <a:schemeClr val="tx1"/>
                </a:solidFill>
              </a:rPr>
              <a:t>Percentage of average</a:t>
            </a:r>
          </a:p>
          <a:p>
            <a:pPr lvl="1"/>
            <a:r>
              <a:rPr lang="en-US" sz="1400" dirty="0">
                <a:solidFill>
                  <a:schemeClr val="tx1"/>
                </a:solidFill>
              </a:rPr>
              <a:t>Sequencing depth</a:t>
            </a:r>
          </a:p>
          <a:p>
            <a:pPr lvl="2"/>
            <a:r>
              <a:rPr lang="en-US" sz="1600" dirty="0">
                <a:solidFill>
                  <a:schemeClr val="tx1"/>
                </a:solidFill>
              </a:rPr>
              <a:t>Good: &gt; 30 X</a:t>
            </a:r>
          </a:p>
          <a:p>
            <a:pPr lvl="1"/>
            <a:endParaRPr lang="en-US" dirty="0">
              <a:solidFill>
                <a:schemeClr val="tx1"/>
              </a:solidFill>
            </a:endParaRPr>
          </a:p>
        </p:txBody>
      </p:sp>
      <p:pic>
        <p:nvPicPr>
          <p:cNvPr id="7" name="Picture 6" descr="Diagram&#10;&#10;Description automatically generated">
            <a:extLst>
              <a:ext uri="{FF2B5EF4-FFF2-40B4-BE49-F238E27FC236}">
                <a16:creationId xmlns:a16="http://schemas.microsoft.com/office/drawing/2014/main" id="{440D01F3-237F-DC43-8342-302A7ECD5588}"/>
              </a:ext>
            </a:extLst>
          </p:cNvPr>
          <p:cNvPicPr>
            <a:picLocks noChangeAspect="1"/>
          </p:cNvPicPr>
          <p:nvPr/>
        </p:nvPicPr>
        <p:blipFill>
          <a:blip r:embed="rId2"/>
          <a:stretch>
            <a:fillRect/>
          </a:stretch>
        </p:blipFill>
        <p:spPr>
          <a:xfrm>
            <a:off x="6172968" y="4457038"/>
            <a:ext cx="5064977" cy="2088088"/>
          </a:xfrm>
          <a:prstGeom prst="rect">
            <a:avLst/>
          </a:prstGeom>
        </p:spPr>
      </p:pic>
      <p:pic>
        <p:nvPicPr>
          <p:cNvPr id="5" name="Picture 4" descr="Text&#10;&#10;Description automatically generated">
            <a:extLst>
              <a:ext uri="{FF2B5EF4-FFF2-40B4-BE49-F238E27FC236}">
                <a16:creationId xmlns:a16="http://schemas.microsoft.com/office/drawing/2014/main" id="{B96F4321-E639-8B48-8FED-5F13E3AD8936}"/>
              </a:ext>
            </a:extLst>
          </p:cNvPr>
          <p:cNvPicPr>
            <a:picLocks noChangeAspect="1"/>
          </p:cNvPicPr>
          <p:nvPr/>
        </p:nvPicPr>
        <p:blipFill>
          <a:blip r:embed="rId3"/>
          <a:stretch>
            <a:fillRect/>
          </a:stretch>
        </p:blipFill>
        <p:spPr>
          <a:xfrm>
            <a:off x="841450" y="3178165"/>
            <a:ext cx="5367479" cy="3055726"/>
          </a:xfrm>
          <a:prstGeom prst="rect">
            <a:avLst/>
          </a:prstGeom>
        </p:spPr>
      </p:pic>
      <p:pic>
        <p:nvPicPr>
          <p:cNvPr id="9" name="Picture 8" descr="Graphical user interface, application, email&#10;&#10;Description automatically generated">
            <a:extLst>
              <a:ext uri="{FF2B5EF4-FFF2-40B4-BE49-F238E27FC236}">
                <a16:creationId xmlns:a16="http://schemas.microsoft.com/office/drawing/2014/main" id="{5D84765E-0491-8B44-8E05-0D30E31C74CF}"/>
              </a:ext>
            </a:extLst>
          </p:cNvPr>
          <p:cNvPicPr>
            <a:picLocks noChangeAspect="1"/>
          </p:cNvPicPr>
          <p:nvPr/>
        </p:nvPicPr>
        <p:blipFill>
          <a:blip r:embed="rId4"/>
          <a:stretch>
            <a:fillRect/>
          </a:stretch>
        </p:blipFill>
        <p:spPr>
          <a:xfrm>
            <a:off x="6789618" y="655449"/>
            <a:ext cx="4140773" cy="3055726"/>
          </a:xfrm>
          <a:prstGeom prst="rect">
            <a:avLst/>
          </a:prstGeom>
        </p:spPr>
      </p:pic>
      <p:sp>
        <p:nvSpPr>
          <p:cNvPr id="10" name="Content Placeholder 2">
            <a:extLst>
              <a:ext uri="{FF2B5EF4-FFF2-40B4-BE49-F238E27FC236}">
                <a16:creationId xmlns:a16="http://schemas.microsoft.com/office/drawing/2014/main" id="{ACB4B88F-2464-1245-8123-CAE855ADF82A}"/>
              </a:ext>
            </a:extLst>
          </p:cNvPr>
          <p:cNvSpPr txBox="1">
            <a:spLocks/>
          </p:cNvSpPr>
          <p:nvPr/>
        </p:nvSpPr>
        <p:spPr>
          <a:xfrm>
            <a:off x="954055" y="668821"/>
            <a:ext cx="3267119" cy="3777622"/>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800" dirty="0">
                <a:solidFill>
                  <a:schemeClr val="tx1"/>
                </a:solidFill>
              </a:rPr>
              <a:t>Reads per sample</a:t>
            </a:r>
          </a:p>
          <a:p>
            <a:pPr lvl="1"/>
            <a:r>
              <a:rPr lang="en-US" sz="1400" dirty="0">
                <a:solidFill>
                  <a:schemeClr val="tx1"/>
                </a:solidFill>
              </a:rPr>
              <a:t>Snapshot of highly expressed genes: 5-25 M</a:t>
            </a:r>
          </a:p>
          <a:p>
            <a:pPr lvl="1"/>
            <a:endParaRPr lang="en-US" dirty="0">
              <a:solidFill>
                <a:schemeClr val="tx1"/>
              </a:solidFill>
            </a:endParaRPr>
          </a:p>
        </p:txBody>
      </p:sp>
    </p:spTree>
    <p:extLst>
      <p:ext uri="{BB962C8B-B14F-4D97-AF65-F5344CB8AC3E}">
        <p14:creationId xmlns:p14="http://schemas.microsoft.com/office/powerpoint/2010/main" val="3769551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1E465-25C6-A941-B03A-DA70B18E6D5E}"/>
              </a:ext>
            </a:extLst>
          </p:cNvPr>
          <p:cNvSpPr>
            <a:spLocks noGrp="1"/>
          </p:cNvSpPr>
          <p:nvPr>
            <p:ph type="title"/>
          </p:nvPr>
        </p:nvSpPr>
        <p:spPr/>
        <p:txBody>
          <a:bodyPr/>
          <a:lstStyle/>
          <a:p>
            <a:r>
              <a:rPr lang="en-US" dirty="0"/>
              <a:t>Count and Normalized Counts</a:t>
            </a:r>
          </a:p>
        </p:txBody>
      </p:sp>
      <p:sp>
        <p:nvSpPr>
          <p:cNvPr id="3" name="Content Placeholder 2">
            <a:extLst>
              <a:ext uri="{FF2B5EF4-FFF2-40B4-BE49-F238E27FC236}">
                <a16:creationId xmlns:a16="http://schemas.microsoft.com/office/drawing/2014/main" id="{9E0609A8-F857-0B41-B1B8-27B625638CE7}"/>
              </a:ext>
            </a:extLst>
          </p:cNvPr>
          <p:cNvSpPr>
            <a:spLocks noGrp="1"/>
          </p:cNvSpPr>
          <p:nvPr>
            <p:ph idx="1"/>
          </p:nvPr>
        </p:nvSpPr>
        <p:spPr>
          <a:xfrm>
            <a:off x="893233" y="2133600"/>
            <a:ext cx="8915400" cy="3777622"/>
          </a:xfrm>
        </p:spPr>
        <p:txBody>
          <a:bodyPr>
            <a:normAutofit/>
          </a:bodyPr>
          <a:lstStyle/>
          <a:p>
            <a:r>
              <a:rPr lang="en-US" dirty="0"/>
              <a:t>Gene counts</a:t>
            </a:r>
          </a:p>
          <a:p>
            <a:pPr lvl="1"/>
            <a:r>
              <a:rPr lang="en-US" dirty="0"/>
              <a:t>Longer genes get more reads</a:t>
            </a:r>
          </a:p>
          <a:p>
            <a:pPr lvl="1"/>
            <a:endParaRPr lang="en-US" dirty="0"/>
          </a:p>
          <a:p>
            <a:pPr marL="0" indent="0">
              <a:buNone/>
            </a:pPr>
            <a:r>
              <a:rPr lang="en-US" dirty="0"/>
              <a:t>NORMALIZATION !!!</a:t>
            </a:r>
          </a:p>
          <a:p>
            <a:r>
              <a:rPr lang="en-US" dirty="0"/>
              <a:t>CPM (Counts Per Million reads)</a:t>
            </a:r>
          </a:p>
          <a:p>
            <a:r>
              <a:rPr lang="en-US" dirty="0"/>
              <a:t>RPKM (Reads per Kilobase of exons per Million reads)</a:t>
            </a:r>
          </a:p>
          <a:p>
            <a:r>
              <a:rPr lang="en-US" dirty="0"/>
              <a:t>FPKM (Fragments per Kilobase of exons per Million reads)</a:t>
            </a:r>
          </a:p>
          <a:p>
            <a:r>
              <a:rPr lang="en-US" b="1" dirty="0"/>
              <a:t>TPM (Transcript Per Million)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AF2949C-9913-C445-BC2B-B21AAFB5E525}"/>
                  </a:ext>
                </a:extLst>
              </p:cNvPr>
              <p:cNvSpPr txBox="1"/>
              <p:nvPr/>
            </p:nvSpPr>
            <p:spPr>
              <a:xfrm>
                <a:off x="6281291" y="1890890"/>
                <a:ext cx="4521879" cy="10713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𝑅𝑃𝐾𝑀</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𝑋</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10</m:t>
                              </m:r>
                            </m:e>
                            <m:sup>
                              <m:r>
                                <a:rPr lang="en-US" sz="3200" b="0" i="1" smtClean="0">
                                  <a:latin typeface="Cambria Math" panose="02040503050406030204" pitchFamily="18" charset="0"/>
                                </a:rPr>
                                <m:t>3</m:t>
                              </m:r>
                            </m:sup>
                          </m:sSup>
                        </m:num>
                        <m:den>
                          <m:r>
                            <a:rPr lang="en-US" sz="3200" b="0" i="1" smtClean="0">
                              <a:latin typeface="Cambria Math" panose="02040503050406030204" pitchFamily="18" charset="0"/>
                            </a:rPr>
                            <m:t>𝑁</m:t>
                          </m:r>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r>
                                <a:rPr lang="en-US" sz="3200" b="0" i="1" smtClean="0">
                                  <a:latin typeface="Cambria Math" panose="02040503050406030204" pitchFamily="18" charset="0"/>
                                </a:rPr>
                                <m:t>𝐿</m:t>
                              </m:r>
                            </m:e>
                            <m:sub>
                              <m:r>
                                <a:rPr lang="en-US" sz="3200" i="1">
                                  <a:latin typeface="Cambria Math" panose="02040503050406030204" pitchFamily="18" charset="0"/>
                                </a:rPr>
                                <m:t>𝑖</m:t>
                              </m:r>
                            </m:sub>
                          </m:sSub>
                        </m:den>
                      </m:f>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10</m:t>
                          </m:r>
                        </m:e>
                        <m:sup>
                          <m:r>
                            <a:rPr lang="en-US" sz="3200" b="0" i="1" smtClean="0">
                              <a:latin typeface="Cambria Math" panose="02040503050406030204" pitchFamily="18" charset="0"/>
                            </a:rPr>
                            <m:t>6</m:t>
                          </m:r>
                        </m:sup>
                      </m:sSup>
                    </m:oMath>
                  </m:oMathPara>
                </a14:m>
                <a:endParaRPr lang="en-US" sz="3200" dirty="0"/>
              </a:p>
            </p:txBody>
          </p:sp>
        </mc:Choice>
        <mc:Fallback xmlns="">
          <p:sp>
            <p:nvSpPr>
              <p:cNvPr id="4" name="TextBox 3">
                <a:extLst>
                  <a:ext uri="{FF2B5EF4-FFF2-40B4-BE49-F238E27FC236}">
                    <a16:creationId xmlns:a16="http://schemas.microsoft.com/office/drawing/2014/main" id="{8AF2949C-9913-C445-BC2B-B21AAFB5E525}"/>
                  </a:ext>
                </a:extLst>
              </p:cNvPr>
              <p:cNvSpPr txBox="1">
                <a:spLocks noRot="1" noChangeAspect="1" noMove="1" noResize="1" noEditPoints="1" noAdjustHandles="1" noChangeArrowheads="1" noChangeShapeType="1" noTextEdit="1"/>
              </p:cNvSpPr>
              <p:nvPr/>
            </p:nvSpPr>
            <p:spPr>
              <a:xfrm>
                <a:off x="6281291" y="1890890"/>
                <a:ext cx="4521879" cy="1071319"/>
              </a:xfrm>
              <a:prstGeom prst="rect">
                <a:avLst/>
              </a:prstGeom>
              <a:blipFill>
                <a:blip r:embed="rId2"/>
                <a:stretch>
                  <a:fillRect l="-1120" r="-280" b="-81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D2B0255-52E1-1A40-A9CF-601ECF965CAB}"/>
                  </a:ext>
                </a:extLst>
              </p:cNvPr>
              <p:cNvSpPr txBox="1"/>
              <p:nvPr/>
            </p:nvSpPr>
            <p:spPr>
              <a:xfrm>
                <a:off x="5616379" y="4859248"/>
                <a:ext cx="5682388" cy="13443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𝑇𝑃𝑀</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r>
                            <a:rPr lang="en-US" sz="3200" b="0" i="1" smtClean="0">
                              <a:latin typeface="Cambria Math" panose="02040503050406030204" pitchFamily="18" charset="0"/>
                            </a:rPr>
                            <m:t>𝑅𝑃𝐾</m:t>
                          </m:r>
                        </m:e>
                        <m:sub>
                          <m:r>
                            <a:rPr lang="en-US" sz="3200" i="1">
                              <a:latin typeface="Cambria Math" panose="02040503050406030204" pitchFamily="18" charset="0"/>
                            </a:rPr>
                            <m:t>𝑖</m:t>
                          </m:r>
                        </m:sub>
                      </m:sSub>
                      <m:r>
                        <a:rPr lang="en-US" sz="3200" b="0" i="1" smtClean="0">
                          <a:latin typeface="Cambria Math" panose="02040503050406030204" pitchFamily="18" charset="0"/>
                        </a:rPr>
                        <m:t>/</m:t>
                      </m:r>
                      <m:nary>
                        <m:naryPr>
                          <m:chr m:val="∑"/>
                          <m:ctrlPr>
                            <a:rPr lang="en-US" sz="3200" b="0" i="1" smtClean="0">
                              <a:latin typeface="Cambria Math" panose="02040503050406030204" pitchFamily="18" charset="0"/>
                            </a:rPr>
                          </m:ctrlPr>
                        </m:naryPr>
                        <m:sub>
                          <m:r>
                            <m:rPr>
                              <m:brk m:alnAt="23"/>
                            </m:rPr>
                            <a:rPr lang="en-US" sz="3200" b="0" i="1" smtClean="0">
                              <a:latin typeface="Cambria Math" panose="02040503050406030204" pitchFamily="18" charset="0"/>
                            </a:rPr>
                            <m:t>𝑖</m:t>
                          </m:r>
                        </m:sub>
                        <m:sup>
                          <m:r>
                            <a:rPr lang="en-US" sz="3200" b="0" i="1" smtClean="0">
                              <a:latin typeface="Cambria Math" panose="02040503050406030204" pitchFamily="18" charset="0"/>
                            </a:rPr>
                            <m:t>𝑛</m:t>
                          </m:r>
                        </m:sup>
                        <m:e>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𝑅𝑃𝐾</m:t>
                              </m:r>
                            </m:e>
                            <m:sub>
                              <m:r>
                                <a:rPr lang="en-US" sz="3200" i="1">
                                  <a:latin typeface="Cambria Math" panose="02040503050406030204" pitchFamily="18" charset="0"/>
                                </a:rPr>
                                <m:t>𝑖</m:t>
                              </m:r>
                            </m:sub>
                          </m:sSub>
                          <m:r>
                            <a:rPr lang="en-US" sz="3200" b="0" i="1" smtClean="0">
                              <a:latin typeface="Cambria Math" panose="02040503050406030204" pitchFamily="18" charset="0"/>
                            </a:rPr>
                            <m:t>)</m:t>
                          </m:r>
                        </m:e>
                      </m:nary>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10</m:t>
                          </m:r>
                        </m:e>
                        <m:sup>
                          <m:r>
                            <a:rPr lang="en-US" sz="3200" b="0" i="1" smtClean="0">
                              <a:latin typeface="Cambria Math" panose="02040503050406030204" pitchFamily="18" charset="0"/>
                            </a:rPr>
                            <m:t>6</m:t>
                          </m:r>
                        </m:sup>
                      </m:sSup>
                    </m:oMath>
                  </m:oMathPara>
                </a14:m>
                <a:endParaRPr lang="en-US" sz="3200" dirty="0"/>
              </a:p>
            </p:txBody>
          </p:sp>
        </mc:Choice>
        <mc:Fallback xmlns="">
          <p:sp>
            <p:nvSpPr>
              <p:cNvPr id="5" name="TextBox 4">
                <a:extLst>
                  <a:ext uri="{FF2B5EF4-FFF2-40B4-BE49-F238E27FC236}">
                    <a16:creationId xmlns:a16="http://schemas.microsoft.com/office/drawing/2014/main" id="{DD2B0255-52E1-1A40-A9CF-601ECF965CAB}"/>
                  </a:ext>
                </a:extLst>
              </p:cNvPr>
              <p:cNvSpPr txBox="1">
                <a:spLocks noRot="1" noChangeAspect="1" noMove="1" noResize="1" noEditPoints="1" noAdjustHandles="1" noChangeArrowheads="1" noChangeShapeType="1" noTextEdit="1"/>
              </p:cNvSpPr>
              <p:nvPr/>
            </p:nvSpPr>
            <p:spPr>
              <a:xfrm>
                <a:off x="5616379" y="4859248"/>
                <a:ext cx="5682388" cy="1344342"/>
              </a:xfrm>
              <a:prstGeom prst="rect">
                <a:avLst/>
              </a:prstGeom>
              <a:blipFill>
                <a:blip r:embed="rId3"/>
                <a:stretch>
                  <a:fillRect l="-893" t="-119626" b="-181308"/>
                </a:stretch>
              </a:blipFill>
            </p:spPr>
            <p:txBody>
              <a:bodyPr/>
              <a:lstStyle/>
              <a:p>
                <a:r>
                  <a:rPr lang="en-US">
                    <a:noFill/>
                  </a:rPr>
                  <a:t> </a:t>
                </a:r>
              </a:p>
            </p:txBody>
          </p:sp>
        </mc:Fallback>
      </mc:AlternateContent>
    </p:spTree>
    <p:extLst>
      <p:ext uri="{BB962C8B-B14F-4D97-AF65-F5344CB8AC3E}">
        <p14:creationId xmlns:p14="http://schemas.microsoft.com/office/powerpoint/2010/main" val="2340901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0DB30-9A18-1244-850A-DC5DDC978510}"/>
              </a:ext>
            </a:extLst>
          </p:cNvPr>
          <p:cNvSpPr>
            <a:spLocks noGrp="1"/>
          </p:cNvSpPr>
          <p:nvPr>
            <p:ph type="title"/>
          </p:nvPr>
        </p:nvSpPr>
        <p:spPr/>
        <p:txBody>
          <a:bodyPr/>
          <a:lstStyle/>
          <a:p>
            <a:r>
              <a:rPr lang="en-US" dirty="0"/>
              <a:t>Alignment &amp; Quantification Tools</a:t>
            </a:r>
          </a:p>
        </p:txBody>
      </p:sp>
      <p:sp>
        <p:nvSpPr>
          <p:cNvPr id="3" name="Content Placeholder 2">
            <a:extLst>
              <a:ext uri="{FF2B5EF4-FFF2-40B4-BE49-F238E27FC236}">
                <a16:creationId xmlns:a16="http://schemas.microsoft.com/office/drawing/2014/main" id="{1EC610CF-0A44-4A48-9A4D-8EB86531D62D}"/>
              </a:ext>
            </a:extLst>
          </p:cNvPr>
          <p:cNvSpPr>
            <a:spLocks noGrp="1"/>
          </p:cNvSpPr>
          <p:nvPr>
            <p:ph idx="1"/>
          </p:nvPr>
        </p:nvSpPr>
        <p:spPr/>
        <p:txBody>
          <a:bodyPr>
            <a:normAutofit fontScale="92500" lnSpcReduction="20000"/>
          </a:bodyPr>
          <a:lstStyle/>
          <a:p>
            <a:r>
              <a:rPr lang="en-US" dirty="0"/>
              <a:t>Genome mapping:</a:t>
            </a:r>
          </a:p>
          <a:p>
            <a:pPr lvl="1"/>
            <a:r>
              <a:rPr lang="en-US" b="1" dirty="0" err="1"/>
              <a:t>Kallisto</a:t>
            </a:r>
            <a:r>
              <a:rPr lang="en-US" b="1" dirty="0"/>
              <a:t> (pseudoalignment)</a:t>
            </a:r>
          </a:p>
          <a:p>
            <a:pPr lvl="1"/>
            <a:r>
              <a:rPr lang="en-US" dirty="0"/>
              <a:t>HISAT2</a:t>
            </a:r>
          </a:p>
          <a:p>
            <a:pPr lvl="1"/>
            <a:r>
              <a:rPr lang="en-US" dirty="0"/>
              <a:t>Bowtie2</a:t>
            </a:r>
          </a:p>
          <a:p>
            <a:pPr lvl="1"/>
            <a:endParaRPr lang="en-US" dirty="0"/>
          </a:p>
          <a:p>
            <a:r>
              <a:rPr lang="en-US" dirty="0"/>
              <a:t>Quantification</a:t>
            </a:r>
          </a:p>
          <a:p>
            <a:pPr lvl="1"/>
            <a:r>
              <a:rPr lang="en-US" b="1" dirty="0" err="1"/>
              <a:t>Kallisto</a:t>
            </a:r>
            <a:endParaRPr lang="en-US" dirty="0"/>
          </a:p>
          <a:p>
            <a:pPr lvl="1"/>
            <a:r>
              <a:rPr lang="en-US" dirty="0" err="1"/>
              <a:t>StringTie</a:t>
            </a:r>
            <a:endParaRPr lang="en-US" dirty="0"/>
          </a:p>
          <a:p>
            <a:pPr lvl="1"/>
            <a:r>
              <a:rPr lang="en-US" dirty="0" err="1"/>
              <a:t>Htseq</a:t>
            </a:r>
            <a:endParaRPr lang="en-US" dirty="0"/>
          </a:p>
          <a:p>
            <a:pPr lvl="1"/>
            <a:r>
              <a:rPr lang="en-US" dirty="0"/>
              <a:t>RSEM</a:t>
            </a:r>
          </a:p>
          <a:p>
            <a:pPr lvl="1"/>
            <a:r>
              <a:rPr lang="en-US" dirty="0"/>
              <a:t>Ballgown</a:t>
            </a:r>
          </a:p>
          <a:p>
            <a:pPr lvl="1"/>
            <a:endParaRPr lang="en-US" dirty="0"/>
          </a:p>
          <a:p>
            <a:endParaRPr lang="en-US" dirty="0"/>
          </a:p>
          <a:p>
            <a:endParaRPr lang="en-US" dirty="0"/>
          </a:p>
          <a:p>
            <a:endParaRPr lang="en-US" dirty="0"/>
          </a:p>
        </p:txBody>
      </p:sp>
      <p:pic>
        <p:nvPicPr>
          <p:cNvPr id="5" name="Picture 4" descr="Figure 2">
            <a:extLst>
              <a:ext uri="{FF2B5EF4-FFF2-40B4-BE49-F238E27FC236}">
                <a16:creationId xmlns:a16="http://schemas.microsoft.com/office/drawing/2014/main" id="{E9C8BA24-7FB7-1A4E-9BAD-4ACA90E748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2001" y="1759694"/>
            <a:ext cx="4303215" cy="4412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749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747A9-C222-4F4E-AE80-9768445B6866}"/>
              </a:ext>
            </a:extLst>
          </p:cNvPr>
          <p:cNvSpPr>
            <a:spLocks noGrp="1"/>
          </p:cNvSpPr>
          <p:nvPr>
            <p:ph type="title"/>
          </p:nvPr>
        </p:nvSpPr>
        <p:spPr/>
        <p:txBody>
          <a:bodyPr/>
          <a:lstStyle/>
          <a:p>
            <a:r>
              <a:rPr lang="en-US" dirty="0"/>
              <a:t>Sample Exploration Goals</a:t>
            </a:r>
          </a:p>
        </p:txBody>
      </p:sp>
      <p:sp>
        <p:nvSpPr>
          <p:cNvPr id="3" name="Content Placeholder 2">
            <a:extLst>
              <a:ext uri="{FF2B5EF4-FFF2-40B4-BE49-F238E27FC236}">
                <a16:creationId xmlns:a16="http://schemas.microsoft.com/office/drawing/2014/main" id="{261D13C9-0CD8-D741-8782-1F6591BBEEC1}"/>
              </a:ext>
            </a:extLst>
          </p:cNvPr>
          <p:cNvSpPr>
            <a:spLocks noGrp="1"/>
          </p:cNvSpPr>
          <p:nvPr>
            <p:ph idx="1"/>
          </p:nvPr>
        </p:nvSpPr>
        <p:spPr>
          <a:xfrm>
            <a:off x="688622" y="1905000"/>
            <a:ext cx="10247579" cy="3777622"/>
          </a:xfrm>
        </p:spPr>
        <p:txBody>
          <a:bodyPr/>
          <a:lstStyle/>
          <a:p>
            <a:pPr marL="0" indent="0">
              <a:buNone/>
            </a:pPr>
            <a:r>
              <a:rPr lang="en-US" dirty="0"/>
              <a:t>After we quantify and normalize the data, we must understand the data further for our study in respect to our research question/s/</a:t>
            </a:r>
          </a:p>
          <a:p>
            <a:pPr marL="0" indent="0">
              <a:buNone/>
            </a:pPr>
            <a:endParaRPr lang="en-US" dirty="0"/>
          </a:p>
          <a:p>
            <a:pPr marL="0" indent="0">
              <a:buNone/>
            </a:pPr>
            <a:r>
              <a:rPr lang="en-US" dirty="0"/>
              <a:t>Possible questions?</a:t>
            </a:r>
          </a:p>
        </p:txBody>
      </p:sp>
    </p:spTree>
    <p:extLst>
      <p:ext uri="{BB962C8B-B14F-4D97-AF65-F5344CB8AC3E}">
        <p14:creationId xmlns:p14="http://schemas.microsoft.com/office/powerpoint/2010/main" val="3456742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4526E-A3E2-3C4E-B484-24F3124A33AE}"/>
              </a:ext>
            </a:extLst>
          </p:cNvPr>
          <p:cNvSpPr>
            <a:spLocks noGrp="1"/>
          </p:cNvSpPr>
          <p:nvPr>
            <p:ph type="title"/>
          </p:nvPr>
        </p:nvSpPr>
        <p:spPr/>
        <p:txBody>
          <a:bodyPr/>
          <a:lstStyle/>
          <a:p>
            <a:r>
              <a:rPr lang="en-US" dirty="0"/>
              <a:t>Sample Exploration Methods</a:t>
            </a:r>
          </a:p>
        </p:txBody>
      </p:sp>
      <p:pic>
        <p:nvPicPr>
          <p:cNvPr id="4" name="Picture 3">
            <a:extLst>
              <a:ext uri="{FF2B5EF4-FFF2-40B4-BE49-F238E27FC236}">
                <a16:creationId xmlns:a16="http://schemas.microsoft.com/office/drawing/2014/main" id="{27C9CF75-69E9-2043-AC3F-B31EA96EDAED}"/>
              </a:ext>
            </a:extLst>
          </p:cNvPr>
          <p:cNvPicPr>
            <a:picLocks noChangeAspect="1"/>
          </p:cNvPicPr>
          <p:nvPr/>
        </p:nvPicPr>
        <p:blipFill>
          <a:blip r:embed="rId2"/>
          <a:stretch>
            <a:fillRect/>
          </a:stretch>
        </p:blipFill>
        <p:spPr>
          <a:xfrm>
            <a:off x="7978515" y="2749270"/>
            <a:ext cx="4027666" cy="2859335"/>
          </a:xfrm>
          <a:prstGeom prst="rect">
            <a:avLst/>
          </a:prstGeom>
        </p:spPr>
      </p:pic>
      <p:pic>
        <p:nvPicPr>
          <p:cNvPr id="5" name="Picture 2" descr="Image result for sample rnaseq heatmap correlation">
            <a:extLst>
              <a:ext uri="{FF2B5EF4-FFF2-40B4-BE49-F238E27FC236}">
                <a16:creationId xmlns:a16="http://schemas.microsoft.com/office/drawing/2014/main" id="{E5F0FC7A-238D-EF45-878F-95757C599D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451" y="2749270"/>
            <a:ext cx="2776600" cy="285933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4CD1C0C-62D8-F64C-B2A1-2999DE08C2A5}"/>
              </a:ext>
            </a:extLst>
          </p:cNvPr>
          <p:cNvPicPr>
            <a:picLocks noChangeAspect="1"/>
          </p:cNvPicPr>
          <p:nvPr/>
        </p:nvPicPr>
        <p:blipFill>
          <a:blip r:embed="rId4"/>
          <a:stretch>
            <a:fillRect/>
          </a:stretch>
        </p:blipFill>
        <p:spPr>
          <a:xfrm>
            <a:off x="4213486" y="2749270"/>
            <a:ext cx="3620518" cy="2828801"/>
          </a:xfrm>
          <a:prstGeom prst="rect">
            <a:avLst/>
          </a:prstGeom>
        </p:spPr>
      </p:pic>
      <p:sp>
        <p:nvSpPr>
          <p:cNvPr id="7" name="TextBox 6">
            <a:extLst>
              <a:ext uri="{FF2B5EF4-FFF2-40B4-BE49-F238E27FC236}">
                <a16:creationId xmlns:a16="http://schemas.microsoft.com/office/drawing/2014/main" id="{DD74BF82-BD02-4449-8471-EB300CF25F50}"/>
              </a:ext>
            </a:extLst>
          </p:cNvPr>
          <p:cNvSpPr txBox="1"/>
          <p:nvPr/>
        </p:nvSpPr>
        <p:spPr>
          <a:xfrm>
            <a:off x="994451" y="1905000"/>
            <a:ext cx="2981907" cy="615553"/>
          </a:xfrm>
          <a:prstGeom prst="rect">
            <a:avLst/>
          </a:prstGeom>
          <a:noFill/>
        </p:spPr>
        <p:txBody>
          <a:bodyPr wrap="none" rtlCol="0">
            <a:spAutoFit/>
          </a:bodyPr>
          <a:lstStyle/>
          <a:p>
            <a:pPr marL="285750" indent="-285750">
              <a:buFont typeface="Wingdings" pitchFamily="2" charset="2"/>
              <a:buChar char="Ø"/>
            </a:pPr>
            <a:r>
              <a:rPr lang="en-US" dirty="0"/>
              <a:t>Hierarchical Clustering</a:t>
            </a:r>
          </a:p>
          <a:p>
            <a:r>
              <a:rPr lang="en-US" sz="1600" dirty="0"/>
              <a:t>Sample correlation</a:t>
            </a:r>
          </a:p>
        </p:txBody>
      </p:sp>
      <p:sp>
        <p:nvSpPr>
          <p:cNvPr id="8" name="TextBox 7">
            <a:extLst>
              <a:ext uri="{FF2B5EF4-FFF2-40B4-BE49-F238E27FC236}">
                <a16:creationId xmlns:a16="http://schemas.microsoft.com/office/drawing/2014/main" id="{CA55EF25-A1D5-5340-8BB2-59361952EB77}"/>
              </a:ext>
            </a:extLst>
          </p:cNvPr>
          <p:cNvSpPr txBox="1"/>
          <p:nvPr/>
        </p:nvSpPr>
        <p:spPr>
          <a:xfrm>
            <a:off x="4271936" y="1924756"/>
            <a:ext cx="3943708" cy="861774"/>
          </a:xfrm>
          <a:prstGeom prst="rect">
            <a:avLst/>
          </a:prstGeom>
          <a:noFill/>
        </p:spPr>
        <p:txBody>
          <a:bodyPr wrap="none" rtlCol="0">
            <a:spAutoFit/>
          </a:bodyPr>
          <a:lstStyle/>
          <a:p>
            <a:pPr marL="285750" indent="-285750">
              <a:buFont typeface="Wingdings" pitchFamily="2" charset="2"/>
              <a:buChar char="Ø"/>
            </a:pPr>
            <a:r>
              <a:rPr lang="en-US" dirty="0"/>
              <a:t>Maximum Likelihood Estimation</a:t>
            </a:r>
          </a:p>
          <a:p>
            <a:r>
              <a:rPr lang="en-US" sz="1600" dirty="0"/>
              <a:t>Gene-wise dispersion estimation</a:t>
            </a:r>
          </a:p>
          <a:p>
            <a:r>
              <a:rPr lang="en-US" sz="1600" dirty="0"/>
              <a:t>Model fitting</a:t>
            </a:r>
          </a:p>
        </p:txBody>
      </p:sp>
      <p:sp>
        <p:nvSpPr>
          <p:cNvPr id="9" name="TextBox 8">
            <a:extLst>
              <a:ext uri="{FF2B5EF4-FFF2-40B4-BE49-F238E27FC236}">
                <a16:creationId xmlns:a16="http://schemas.microsoft.com/office/drawing/2014/main" id="{1E135557-32C3-264F-BEDC-947C68BE1427}"/>
              </a:ext>
            </a:extLst>
          </p:cNvPr>
          <p:cNvSpPr txBox="1"/>
          <p:nvPr/>
        </p:nvSpPr>
        <p:spPr>
          <a:xfrm>
            <a:off x="8486967" y="1905000"/>
            <a:ext cx="3547766" cy="615553"/>
          </a:xfrm>
          <a:prstGeom prst="rect">
            <a:avLst/>
          </a:prstGeom>
          <a:noFill/>
        </p:spPr>
        <p:txBody>
          <a:bodyPr wrap="none" rtlCol="0">
            <a:spAutoFit/>
          </a:bodyPr>
          <a:lstStyle/>
          <a:p>
            <a:pPr marL="285750" indent="-285750">
              <a:buFont typeface="Wingdings" pitchFamily="2" charset="2"/>
              <a:buChar char="Ø"/>
            </a:pPr>
            <a:r>
              <a:rPr lang="en-US" dirty="0"/>
              <a:t>Dimensionality Reduction</a:t>
            </a:r>
          </a:p>
          <a:p>
            <a:r>
              <a:rPr lang="en-US" sz="1600" dirty="0"/>
              <a:t>Group-wise/sample-wise distance</a:t>
            </a:r>
          </a:p>
        </p:txBody>
      </p:sp>
    </p:spTree>
    <p:extLst>
      <p:ext uri="{BB962C8B-B14F-4D97-AF65-F5344CB8AC3E}">
        <p14:creationId xmlns:p14="http://schemas.microsoft.com/office/powerpoint/2010/main" val="2896792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E73FE-6B82-6C46-8380-4FB192D8F451}"/>
              </a:ext>
            </a:extLst>
          </p:cNvPr>
          <p:cNvSpPr>
            <a:spLocks noGrp="1"/>
          </p:cNvSpPr>
          <p:nvPr>
            <p:ph type="title"/>
          </p:nvPr>
        </p:nvSpPr>
        <p:spPr/>
        <p:txBody>
          <a:bodyPr/>
          <a:lstStyle/>
          <a:p>
            <a:r>
              <a:rPr lang="en-US" dirty="0"/>
              <a:t>Differential Expression Analysis</a:t>
            </a:r>
          </a:p>
        </p:txBody>
      </p:sp>
      <p:sp>
        <p:nvSpPr>
          <p:cNvPr id="3" name="Content Placeholder 2">
            <a:extLst>
              <a:ext uri="{FF2B5EF4-FFF2-40B4-BE49-F238E27FC236}">
                <a16:creationId xmlns:a16="http://schemas.microsoft.com/office/drawing/2014/main" id="{FA00FC14-711F-4A4F-BFC1-3F826322C8E5}"/>
              </a:ext>
            </a:extLst>
          </p:cNvPr>
          <p:cNvSpPr>
            <a:spLocks noGrp="1"/>
          </p:cNvSpPr>
          <p:nvPr>
            <p:ph idx="1"/>
          </p:nvPr>
        </p:nvSpPr>
        <p:spPr/>
        <p:txBody>
          <a:bodyPr>
            <a:normAutofit fontScale="92500" lnSpcReduction="10000"/>
          </a:bodyPr>
          <a:lstStyle/>
          <a:p>
            <a:r>
              <a:rPr lang="en-US" dirty="0"/>
              <a:t>To understand the transcriptional changes due to the difference in the phenotype</a:t>
            </a:r>
          </a:p>
          <a:p>
            <a:r>
              <a:rPr lang="en-US" dirty="0"/>
              <a:t>Observe:</a:t>
            </a:r>
          </a:p>
          <a:p>
            <a:pPr lvl="1"/>
            <a:r>
              <a:rPr lang="en-US" dirty="0"/>
              <a:t>How big is the change?                   </a:t>
            </a:r>
            <a:r>
              <a:rPr lang="en-US" dirty="0">
                <a:sym typeface="Wingdings" pitchFamily="2" charset="2"/>
              </a:rPr>
              <a:t> log-based fold changes</a:t>
            </a:r>
            <a:endParaRPr lang="en-US" dirty="0"/>
          </a:p>
          <a:p>
            <a:pPr lvl="1"/>
            <a:r>
              <a:rPr lang="en-US" dirty="0"/>
              <a:t>Over- or under-expressed?              </a:t>
            </a:r>
          </a:p>
          <a:p>
            <a:pPr lvl="1"/>
            <a:r>
              <a:rPr lang="en-US" dirty="0"/>
              <a:t>Are they showing real difference? </a:t>
            </a:r>
            <a:r>
              <a:rPr lang="en-US" dirty="0">
                <a:sym typeface="Wingdings" pitchFamily="2" charset="2"/>
              </a:rPr>
              <a:t> p-value, q- value, False Discovery Rate (FDR)</a:t>
            </a:r>
            <a:endParaRPr lang="en-US" dirty="0"/>
          </a:p>
          <a:p>
            <a:r>
              <a:rPr lang="en-US" dirty="0"/>
              <a:t>Approaches:</a:t>
            </a:r>
          </a:p>
          <a:p>
            <a:pPr lvl="1"/>
            <a:r>
              <a:rPr lang="en-US" b="1" dirty="0"/>
              <a:t>DESeq2</a:t>
            </a:r>
          </a:p>
          <a:p>
            <a:pPr lvl="1"/>
            <a:r>
              <a:rPr lang="en-US" dirty="0" err="1"/>
              <a:t>EdgeR</a:t>
            </a:r>
            <a:endParaRPr lang="en-US" dirty="0"/>
          </a:p>
          <a:p>
            <a:pPr lvl="1"/>
            <a:r>
              <a:rPr lang="en-US" dirty="0" err="1"/>
              <a:t>Limma</a:t>
            </a:r>
            <a:endParaRPr lang="en-US" dirty="0"/>
          </a:p>
          <a:p>
            <a:pPr lvl="1"/>
            <a:r>
              <a:rPr lang="en-US" dirty="0"/>
              <a:t>Ballgown</a:t>
            </a:r>
          </a:p>
          <a:p>
            <a:endParaRPr lang="en-US" dirty="0"/>
          </a:p>
        </p:txBody>
      </p:sp>
    </p:spTree>
    <p:extLst>
      <p:ext uri="{BB962C8B-B14F-4D97-AF65-F5344CB8AC3E}">
        <p14:creationId xmlns:p14="http://schemas.microsoft.com/office/powerpoint/2010/main" val="3561595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03575-EDCE-F74C-8302-92D25C59D56F}"/>
              </a:ext>
            </a:extLst>
          </p:cNvPr>
          <p:cNvSpPr>
            <a:spLocks noGrp="1"/>
          </p:cNvSpPr>
          <p:nvPr>
            <p:ph type="title"/>
          </p:nvPr>
        </p:nvSpPr>
        <p:spPr/>
        <p:txBody>
          <a:bodyPr/>
          <a:lstStyle/>
          <a:p>
            <a:endParaRPr lang="en-US" dirty="0"/>
          </a:p>
        </p:txBody>
      </p:sp>
      <p:pic>
        <p:nvPicPr>
          <p:cNvPr id="5" name="Content Placeholder 3">
            <a:extLst>
              <a:ext uri="{FF2B5EF4-FFF2-40B4-BE49-F238E27FC236}">
                <a16:creationId xmlns:a16="http://schemas.microsoft.com/office/drawing/2014/main" id="{8D7F9EF7-8D09-AF4A-A638-640E35DEF708}"/>
              </a:ext>
            </a:extLst>
          </p:cNvPr>
          <p:cNvPicPr>
            <a:picLocks noChangeAspect="1"/>
          </p:cNvPicPr>
          <p:nvPr/>
        </p:nvPicPr>
        <p:blipFill rotWithShape="1">
          <a:blip r:embed="rId2"/>
          <a:srcRect t="3039" r="362"/>
          <a:stretch/>
        </p:blipFill>
        <p:spPr>
          <a:xfrm>
            <a:off x="6825924" y="3185890"/>
            <a:ext cx="4901533" cy="3195513"/>
          </a:xfrm>
          <a:prstGeom prst="rect">
            <a:avLst/>
          </a:prstGeom>
        </p:spPr>
      </p:pic>
      <p:pic>
        <p:nvPicPr>
          <p:cNvPr id="6" name="Picture 5">
            <a:extLst>
              <a:ext uri="{FF2B5EF4-FFF2-40B4-BE49-F238E27FC236}">
                <a16:creationId xmlns:a16="http://schemas.microsoft.com/office/drawing/2014/main" id="{F7C04BF0-2F94-2345-B1F3-EFEE8B5E655A}"/>
              </a:ext>
            </a:extLst>
          </p:cNvPr>
          <p:cNvPicPr>
            <a:picLocks noChangeAspect="1"/>
          </p:cNvPicPr>
          <p:nvPr/>
        </p:nvPicPr>
        <p:blipFill>
          <a:blip r:embed="rId3"/>
          <a:stretch>
            <a:fillRect/>
          </a:stretch>
        </p:blipFill>
        <p:spPr>
          <a:xfrm>
            <a:off x="162400" y="1905000"/>
            <a:ext cx="6886368" cy="3676041"/>
          </a:xfrm>
          <a:prstGeom prst="rect">
            <a:avLst/>
          </a:prstGeom>
        </p:spPr>
      </p:pic>
    </p:spTree>
    <p:extLst>
      <p:ext uri="{BB962C8B-B14F-4D97-AF65-F5344CB8AC3E}">
        <p14:creationId xmlns:p14="http://schemas.microsoft.com/office/powerpoint/2010/main" val="2701765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AC4A7-4E99-A743-949C-51E6646C3E6D}"/>
              </a:ext>
            </a:extLst>
          </p:cNvPr>
          <p:cNvSpPr>
            <a:spLocks noGrp="1"/>
          </p:cNvSpPr>
          <p:nvPr>
            <p:ph type="title"/>
          </p:nvPr>
        </p:nvSpPr>
        <p:spPr>
          <a:xfrm>
            <a:off x="1371600" y="685800"/>
            <a:ext cx="9601200" cy="815622"/>
          </a:xfrm>
        </p:spPr>
        <p:txBody>
          <a:bodyPr/>
          <a:lstStyle/>
          <a:p>
            <a:r>
              <a:rPr lang="en-US" dirty="0"/>
              <a:t>Outline</a:t>
            </a:r>
          </a:p>
        </p:txBody>
      </p:sp>
      <p:sp>
        <p:nvSpPr>
          <p:cNvPr id="3" name="Content Placeholder 2">
            <a:extLst>
              <a:ext uri="{FF2B5EF4-FFF2-40B4-BE49-F238E27FC236}">
                <a16:creationId xmlns:a16="http://schemas.microsoft.com/office/drawing/2014/main" id="{93C399A7-5CDF-A640-B0C6-1283AE933DF5}"/>
              </a:ext>
            </a:extLst>
          </p:cNvPr>
          <p:cNvSpPr>
            <a:spLocks noGrp="1"/>
          </p:cNvSpPr>
          <p:nvPr>
            <p:ph idx="1"/>
          </p:nvPr>
        </p:nvSpPr>
        <p:spPr>
          <a:xfrm>
            <a:off x="1371600" y="1648178"/>
            <a:ext cx="9601200" cy="4219222"/>
          </a:xfrm>
        </p:spPr>
        <p:txBody>
          <a:bodyPr/>
          <a:lstStyle/>
          <a:p>
            <a:r>
              <a:rPr lang="en-US" dirty="0"/>
              <a:t>Technology</a:t>
            </a:r>
          </a:p>
          <a:p>
            <a:r>
              <a:rPr lang="en-US" dirty="0"/>
              <a:t>Objectives</a:t>
            </a:r>
          </a:p>
          <a:p>
            <a:r>
              <a:rPr lang="en-US" dirty="0"/>
              <a:t>Workflow</a:t>
            </a:r>
          </a:p>
          <a:p>
            <a:r>
              <a:rPr lang="en-US" dirty="0"/>
              <a:t>Terms</a:t>
            </a:r>
          </a:p>
          <a:p>
            <a:r>
              <a:rPr lang="en-US" dirty="0"/>
              <a:t>Tools</a:t>
            </a:r>
          </a:p>
          <a:p>
            <a:r>
              <a:rPr lang="en-US" dirty="0"/>
              <a:t>Analyses</a:t>
            </a:r>
          </a:p>
        </p:txBody>
      </p:sp>
    </p:spTree>
    <p:extLst>
      <p:ext uri="{BB962C8B-B14F-4D97-AF65-F5344CB8AC3E}">
        <p14:creationId xmlns:p14="http://schemas.microsoft.com/office/powerpoint/2010/main" val="202932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BD83-3975-814C-9F83-F5A534199D68}"/>
              </a:ext>
            </a:extLst>
          </p:cNvPr>
          <p:cNvSpPr>
            <a:spLocks noGrp="1"/>
          </p:cNvSpPr>
          <p:nvPr>
            <p:ph type="title"/>
          </p:nvPr>
        </p:nvSpPr>
        <p:spPr/>
        <p:txBody>
          <a:bodyPr/>
          <a:lstStyle/>
          <a:p>
            <a:r>
              <a:rPr lang="en-US" dirty="0"/>
              <a:t>Functional Analysis</a:t>
            </a:r>
          </a:p>
        </p:txBody>
      </p:sp>
      <p:sp>
        <p:nvSpPr>
          <p:cNvPr id="3" name="Content Placeholder 2">
            <a:extLst>
              <a:ext uri="{FF2B5EF4-FFF2-40B4-BE49-F238E27FC236}">
                <a16:creationId xmlns:a16="http://schemas.microsoft.com/office/drawing/2014/main" id="{38497C50-1869-7647-B5E8-D3BCE9F157E4}"/>
              </a:ext>
            </a:extLst>
          </p:cNvPr>
          <p:cNvSpPr>
            <a:spLocks noGrp="1"/>
          </p:cNvSpPr>
          <p:nvPr>
            <p:ph idx="1"/>
          </p:nvPr>
        </p:nvSpPr>
        <p:spPr>
          <a:xfrm>
            <a:off x="1069848" y="2133600"/>
            <a:ext cx="10434764" cy="4100290"/>
          </a:xfrm>
        </p:spPr>
        <p:txBody>
          <a:bodyPr>
            <a:normAutofit/>
          </a:bodyPr>
          <a:lstStyle/>
          <a:p>
            <a:r>
              <a:rPr lang="en-US" dirty="0"/>
              <a:t>Differential Expression Analysis give us the gene-level statistics</a:t>
            </a:r>
          </a:p>
          <a:p>
            <a:r>
              <a:rPr lang="en-US" dirty="0"/>
              <a:t>To understand more on the effect of the changes, further analysis is needed</a:t>
            </a:r>
          </a:p>
          <a:p>
            <a:r>
              <a:rPr lang="en-US" dirty="0"/>
              <a:t>Gene-Set Enrichment Analysis</a:t>
            </a:r>
          </a:p>
          <a:p>
            <a:pPr lvl="1"/>
            <a:r>
              <a:rPr lang="en-US" dirty="0"/>
              <a:t>KEGG</a:t>
            </a:r>
          </a:p>
          <a:p>
            <a:pPr lvl="1"/>
            <a:r>
              <a:rPr lang="en-US" dirty="0"/>
              <a:t>Gene Ontology</a:t>
            </a:r>
          </a:p>
          <a:p>
            <a:pPr lvl="1"/>
            <a:r>
              <a:rPr lang="en-US" dirty="0" err="1"/>
              <a:t>WikiPathway</a:t>
            </a:r>
            <a:endParaRPr lang="en-US" dirty="0"/>
          </a:p>
          <a:p>
            <a:pPr lvl="1"/>
            <a:r>
              <a:rPr lang="en-US" dirty="0" err="1"/>
              <a:t>Reactome</a:t>
            </a:r>
            <a:endParaRPr lang="en-US" dirty="0"/>
          </a:p>
          <a:p>
            <a:pPr lvl="1"/>
            <a:r>
              <a:rPr lang="en-US" dirty="0"/>
              <a:t>David</a:t>
            </a:r>
          </a:p>
          <a:p>
            <a:pPr lvl="1"/>
            <a:r>
              <a:rPr lang="en-US" dirty="0"/>
              <a:t>Etc.</a:t>
            </a:r>
          </a:p>
          <a:p>
            <a:r>
              <a:rPr lang="en-US" dirty="0" err="1"/>
              <a:t>Cytoscape</a:t>
            </a:r>
            <a:endParaRPr lang="en-US" dirty="0"/>
          </a:p>
          <a:p>
            <a:endParaRPr lang="en-US" dirty="0"/>
          </a:p>
        </p:txBody>
      </p:sp>
    </p:spTree>
    <p:extLst>
      <p:ext uri="{BB962C8B-B14F-4D97-AF65-F5344CB8AC3E}">
        <p14:creationId xmlns:p14="http://schemas.microsoft.com/office/powerpoint/2010/main" val="3821999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EB14-7FF5-FB48-9AA9-8A54EEDC98CB}"/>
              </a:ext>
            </a:extLst>
          </p:cNvPr>
          <p:cNvSpPr>
            <a:spLocks noGrp="1"/>
          </p:cNvSpPr>
          <p:nvPr>
            <p:ph type="title"/>
          </p:nvPr>
        </p:nvSpPr>
        <p:spPr/>
        <p:txBody>
          <a:bodyPr/>
          <a:lstStyle/>
          <a:p>
            <a:r>
              <a:rPr lang="en-US" dirty="0" err="1"/>
              <a:t>Reactome</a:t>
            </a:r>
            <a:endParaRPr lang="en-US" dirty="0"/>
          </a:p>
        </p:txBody>
      </p:sp>
      <p:sp>
        <p:nvSpPr>
          <p:cNvPr id="3" name="Content Placeholder 2">
            <a:extLst>
              <a:ext uri="{FF2B5EF4-FFF2-40B4-BE49-F238E27FC236}">
                <a16:creationId xmlns:a16="http://schemas.microsoft.com/office/drawing/2014/main" id="{FD777F28-7799-2B48-90B9-F7015EE458C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30506EE-586B-234E-91A4-CADA16834578}"/>
              </a:ext>
            </a:extLst>
          </p:cNvPr>
          <p:cNvPicPr>
            <a:picLocks noChangeAspect="1"/>
          </p:cNvPicPr>
          <p:nvPr/>
        </p:nvPicPr>
        <p:blipFill>
          <a:blip r:embed="rId2"/>
          <a:stretch>
            <a:fillRect/>
          </a:stretch>
        </p:blipFill>
        <p:spPr>
          <a:xfrm>
            <a:off x="2007495" y="2133600"/>
            <a:ext cx="8442202" cy="4476926"/>
          </a:xfrm>
          <a:prstGeom prst="rect">
            <a:avLst/>
          </a:prstGeom>
        </p:spPr>
      </p:pic>
    </p:spTree>
    <p:extLst>
      <p:ext uri="{BB962C8B-B14F-4D97-AF65-F5344CB8AC3E}">
        <p14:creationId xmlns:p14="http://schemas.microsoft.com/office/powerpoint/2010/main" val="2282699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EC14B-7CFD-7F4C-AC6D-43B043FD1A5D}"/>
              </a:ext>
            </a:extLst>
          </p:cNvPr>
          <p:cNvSpPr>
            <a:spLocks noGrp="1"/>
          </p:cNvSpPr>
          <p:nvPr>
            <p:ph type="title"/>
          </p:nvPr>
        </p:nvSpPr>
        <p:spPr/>
        <p:txBody>
          <a:bodyPr/>
          <a:lstStyle/>
          <a:p>
            <a:r>
              <a:rPr lang="en-US" dirty="0"/>
              <a:t>DAVID</a:t>
            </a:r>
          </a:p>
        </p:txBody>
      </p:sp>
      <p:pic>
        <p:nvPicPr>
          <p:cNvPr id="4" name="Content Placeholder 3">
            <a:extLst>
              <a:ext uri="{FF2B5EF4-FFF2-40B4-BE49-F238E27FC236}">
                <a16:creationId xmlns:a16="http://schemas.microsoft.com/office/drawing/2014/main" id="{F0EA1CD1-AE97-4344-A6B7-28F22A38A273}"/>
              </a:ext>
            </a:extLst>
          </p:cNvPr>
          <p:cNvPicPr>
            <a:picLocks noGrp="1" noChangeAspect="1"/>
          </p:cNvPicPr>
          <p:nvPr>
            <p:ph idx="1"/>
          </p:nvPr>
        </p:nvPicPr>
        <p:blipFill>
          <a:blip r:embed="rId2"/>
          <a:stretch>
            <a:fillRect/>
          </a:stretch>
        </p:blipFill>
        <p:spPr>
          <a:xfrm>
            <a:off x="3375489" y="2286000"/>
            <a:ext cx="5593422" cy="3581400"/>
          </a:xfrm>
          <a:prstGeom prst="rect">
            <a:avLst/>
          </a:prstGeom>
        </p:spPr>
      </p:pic>
    </p:spTree>
    <p:extLst>
      <p:ext uri="{BB962C8B-B14F-4D97-AF65-F5344CB8AC3E}">
        <p14:creationId xmlns:p14="http://schemas.microsoft.com/office/powerpoint/2010/main" val="2836583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6F3E0-E62A-794D-A1AF-E0C5D4E09CC6}"/>
              </a:ext>
            </a:extLst>
          </p:cNvPr>
          <p:cNvSpPr>
            <a:spLocks noGrp="1"/>
          </p:cNvSpPr>
          <p:nvPr>
            <p:ph type="title"/>
          </p:nvPr>
        </p:nvSpPr>
        <p:spPr>
          <a:xfrm>
            <a:off x="697315" y="-118872"/>
            <a:ext cx="10058400" cy="1609344"/>
          </a:xfrm>
        </p:spPr>
        <p:txBody>
          <a:bodyPr/>
          <a:lstStyle/>
          <a:p>
            <a:r>
              <a:rPr lang="en-US" dirty="0" err="1"/>
              <a:t>Cytoscape</a:t>
            </a:r>
            <a:endParaRPr lang="en-US" dirty="0"/>
          </a:p>
        </p:txBody>
      </p:sp>
      <p:sp>
        <p:nvSpPr>
          <p:cNvPr id="3" name="Content Placeholder 2">
            <a:extLst>
              <a:ext uri="{FF2B5EF4-FFF2-40B4-BE49-F238E27FC236}">
                <a16:creationId xmlns:a16="http://schemas.microsoft.com/office/drawing/2014/main" id="{A255BDD7-4E25-CF4A-B5B8-7EC6710651E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5EE4AA9-3DA4-1742-BA1D-81D9782BD87F}"/>
              </a:ext>
            </a:extLst>
          </p:cNvPr>
          <p:cNvPicPr>
            <a:picLocks noChangeAspect="1"/>
          </p:cNvPicPr>
          <p:nvPr/>
        </p:nvPicPr>
        <p:blipFill>
          <a:blip r:embed="rId2"/>
          <a:stretch>
            <a:fillRect/>
          </a:stretch>
        </p:blipFill>
        <p:spPr>
          <a:xfrm>
            <a:off x="983369" y="1111909"/>
            <a:ext cx="9772346" cy="5746091"/>
          </a:xfrm>
          <a:prstGeom prst="rect">
            <a:avLst/>
          </a:prstGeom>
        </p:spPr>
      </p:pic>
    </p:spTree>
    <p:extLst>
      <p:ext uri="{BB962C8B-B14F-4D97-AF65-F5344CB8AC3E}">
        <p14:creationId xmlns:p14="http://schemas.microsoft.com/office/powerpoint/2010/main" val="2026523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3E1E68-E172-234E-BABE-6923D4A5B81F}"/>
              </a:ext>
            </a:extLst>
          </p:cNvPr>
          <p:cNvSpPr>
            <a:spLocks noGrp="1"/>
          </p:cNvSpPr>
          <p:nvPr>
            <p:ph idx="1"/>
          </p:nvPr>
        </p:nvSpPr>
        <p:spPr/>
        <p:txBody>
          <a:bodyPr/>
          <a:lstStyle/>
          <a:p>
            <a:pPr marL="0" indent="0">
              <a:buNone/>
            </a:pPr>
            <a:r>
              <a:rPr lang="en-US" dirty="0"/>
              <a:t>Special thanks to for their contributions in </a:t>
            </a:r>
            <a:r>
              <a:rPr lang="en-US"/>
              <a:t>the presentation:</a:t>
            </a:r>
            <a:endParaRPr lang="en-US" dirty="0"/>
          </a:p>
          <a:p>
            <a:r>
              <a:rPr lang="en-US" dirty="0"/>
              <a:t>Dr Cheng Zhang</a:t>
            </a:r>
          </a:p>
          <a:p>
            <a:r>
              <a:rPr lang="en-US" dirty="0"/>
              <a:t>Dr Muhammad </a:t>
            </a:r>
            <a:r>
              <a:rPr lang="en-US" dirty="0" err="1"/>
              <a:t>Arif</a:t>
            </a:r>
            <a:endParaRPr lang="en-US" dirty="0"/>
          </a:p>
          <a:p>
            <a:r>
              <a:rPr lang="en-US" dirty="0"/>
              <a:t>Dr </a:t>
            </a:r>
            <a:r>
              <a:rPr lang="en-US" dirty="0" err="1"/>
              <a:t>Ozlem</a:t>
            </a:r>
            <a:r>
              <a:rPr lang="en-US" dirty="0"/>
              <a:t> Altay</a:t>
            </a:r>
          </a:p>
          <a:p>
            <a:endParaRPr lang="en-US" dirty="0"/>
          </a:p>
        </p:txBody>
      </p:sp>
    </p:spTree>
    <p:extLst>
      <p:ext uri="{BB962C8B-B14F-4D97-AF65-F5344CB8AC3E}">
        <p14:creationId xmlns:p14="http://schemas.microsoft.com/office/powerpoint/2010/main" val="3840808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58E50-1D2A-A24C-9624-AAE6DFD47E0B}"/>
              </a:ext>
            </a:extLst>
          </p:cNvPr>
          <p:cNvSpPr>
            <a:spLocks noGrp="1"/>
          </p:cNvSpPr>
          <p:nvPr>
            <p:ph type="title"/>
          </p:nvPr>
        </p:nvSpPr>
        <p:spPr/>
        <p:txBody>
          <a:bodyPr/>
          <a:lstStyle/>
          <a:p>
            <a:r>
              <a:rPr lang="en-US"/>
              <a:t>Introduction</a:t>
            </a:r>
            <a:endParaRPr lang="en-US" dirty="0"/>
          </a:p>
        </p:txBody>
      </p:sp>
      <p:sp>
        <p:nvSpPr>
          <p:cNvPr id="3" name="Content Placeholder 2">
            <a:extLst>
              <a:ext uri="{FF2B5EF4-FFF2-40B4-BE49-F238E27FC236}">
                <a16:creationId xmlns:a16="http://schemas.microsoft.com/office/drawing/2014/main" id="{022BC6B4-C24D-914A-A664-8A92CCF9D61E}"/>
              </a:ext>
            </a:extLst>
          </p:cNvPr>
          <p:cNvSpPr>
            <a:spLocks noGrp="1"/>
          </p:cNvSpPr>
          <p:nvPr>
            <p:ph idx="1"/>
          </p:nvPr>
        </p:nvSpPr>
        <p:spPr>
          <a:xfrm>
            <a:off x="1371600" y="1682644"/>
            <a:ext cx="9601200" cy="4165000"/>
          </a:xfrm>
        </p:spPr>
        <p:txBody>
          <a:bodyPr>
            <a:normAutofit fontScale="85000" lnSpcReduction="20000"/>
          </a:bodyPr>
          <a:lstStyle/>
          <a:p>
            <a:r>
              <a:rPr lang="en-US" dirty="0"/>
              <a:t>Study of transcriptome:</a:t>
            </a:r>
          </a:p>
          <a:p>
            <a:pPr lvl="1"/>
            <a:r>
              <a:rPr lang="en-US" dirty="0"/>
              <a:t>RNA transcript</a:t>
            </a:r>
          </a:p>
          <a:p>
            <a:pPr lvl="1"/>
            <a:r>
              <a:rPr lang="en-US" dirty="0"/>
              <a:t>Under specific conditions</a:t>
            </a:r>
          </a:p>
          <a:p>
            <a:r>
              <a:rPr lang="en-US" dirty="0"/>
              <a:t>Methods:</a:t>
            </a:r>
          </a:p>
          <a:p>
            <a:pPr lvl="1"/>
            <a:r>
              <a:rPr lang="en-US" dirty="0"/>
              <a:t>qPCR </a:t>
            </a:r>
            <a:r>
              <a:rPr lang="en-US" dirty="0">
                <a:sym typeface="Wingdings" pitchFamily="2" charset="2"/>
              </a:rPr>
              <a:t> </a:t>
            </a:r>
            <a:r>
              <a:rPr lang="en-US" strike="sngStrike" dirty="0">
                <a:sym typeface="Wingdings" pitchFamily="2" charset="2"/>
              </a:rPr>
              <a:t>Sanger</a:t>
            </a:r>
            <a:endParaRPr lang="en-US" strike="sngStrike" dirty="0"/>
          </a:p>
          <a:p>
            <a:pPr lvl="1"/>
            <a:r>
              <a:rPr lang="en-US" dirty="0"/>
              <a:t>Microarrays</a:t>
            </a:r>
          </a:p>
          <a:p>
            <a:pPr lvl="1"/>
            <a:r>
              <a:rPr lang="en-US" dirty="0"/>
              <a:t>NGS</a:t>
            </a:r>
          </a:p>
          <a:p>
            <a:pPr lvl="2"/>
            <a:r>
              <a:rPr lang="en-US" dirty="0"/>
              <a:t>RNA-Seq (Illumina)</a:t>
            </a:r>
          </a:p>
          <a:p>
            <a:pPr lvl="2"/>
            <a:r>
              <a:rPr lang="en-US" dirty="0"/>
              <a:t>Nanopore</a:t>
            </a:r>
          </a:p>
          <a:p>
            <a:pPr lvl="2"/>
            <a:r>
              <a:rPr lang="en-US" dirty="0"/>
              <a:t>PacBio</a:t>
            </a:r>
          </a:p>
          <a:p>
            <a:pPr lvl="2"/>
            <a:r>
              <a:rPr lang="en-US" dirty="0"/>
              <a:t>Pyrosequencing</a:t>
            </a:r>
          </a:p>
          <a:p>
            <a:pPr lvl="2"/>
            <a:r>
              <a:rPr lang="en-US" dirty="0"/>
              <a:t>SOLID</a:t>
            </a:r>
          </a:p>
          <a:p>
            <a:pPr lvl="2"/>
            <a:r>
              <a:rPr lang="en-US" dirty="0"/>
              <a:t>Ion Torrent</a:t>
            </a:r>
          </a:p>
          <a:p>
            <a:pPr lvl="2"/>
            <a:r>
              <a:rPr lang="en-US" dirty="0" err="1"/>
              <a:t>cPAS</a:t>
            </a:r>
            <a:r>
              <a:rPr lang="en-US" dirty="0"/>
              <a:t>-BGI/MGI</a:t>
            </a:r>
          </a:p>
          <a:p>
            <a:pPr lvl="1"/>
            <a:r>
              <a:rPr lang="en-US" dirty="0"/>
              <a:t>New actors are competing</a:t>
            </a:r>
          </a:p>
          <a:p>
            <a:pPr lvl="2"/>
            <a:endParaRPr lang="en-US" dirty="0"/>
          </a:p>
          <a:p>
            <a:pPr lvl="2"/>
            <a:endParaRPr lang="en-US" dirty="0"/>
          </a:p>
        </p:txBody>
      </p:sp>
      <p:pic>
        <p:nvPicPr>
          <p:cNvPr id="4" name="Picture 2" descr="Image result for illumina  machine">
            <a:extLst>
              <a:ext uri="{FF2B5EF4-FFF2-40B4-BE49-F238E27FC236}">
                <a16:creationId xmlns:a16="http://schemas.microsoft.com/office/drawing/2014/main" id="{2E02EE39-E471-AF4C-B101-CBF7CE1766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6105" y="2196260"/>
            <a:ext cx="5278020" cy="25541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microarray">
            <a:extLst>
              <a:ext uri="{FF2B5EF4-FFF2-40B4-BE49-F238E27FC236}">
                <a16:creationId xmlns:a16="http://schemas.microsoft.com/office/drawing/2014/main" id="{EAA08CF4-AF7B-6045-A630-24C00DC303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0596" y="2151915"/>
            <a:ext cx="1982145" cy="1321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8478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2751-ED43-2B4C-90E2-13C494C1842C}"/>
              </a:ext>
            </a:extLst>
          </p:cNvPr>
          <p:cNvSpPr>
            <a:spLocks noGrp="1"/>
          </p:cNvSpPr>
          <p:nvPr>
            <p:ph type="title"/>
          </p:nvPr>
        </p:nvSpPr>
        <p:spPr>
          <a:xfrm>
            <a:off x="2589212" y="624110"/>
            <a:ext cx="8911687" cy="1280890"/>
          </a:xfrm>
        </p:spPr>
        <p:txBody>
          <a:bodyPr/>
          <a:lstStyle/>
          <a:p>
            <a:r>
              <a:rPr lang="en-US" dirty="0"/>
              <a:t>Pros – Cons of RNA-Seq</a:t>
            </a:r>
          </a:p>
        </p:txBody>
      </p:sp>
      <p:sp>
        <p:nvSpPr>
          <p:cNvPr id="3" name="Content Placeholder 2">
            <a:extLst>
              <a:ext uri="{FF2B5EF4-FFF2-40B4-BE49-F238E27FC236}">
                <a16:creationId xmlns:a16="http://schemas.microsoft.com/office/drawing/2014/main" id="{80F27995-4D6A-8347-8DC7-D09C6C90B149}"/>
              </a:ext>
            </a:extLst>
          </p:cNvPr>
          <p:cNvSpPr>
            <a:spLocks noGrp="1"/>
          </p:cNvSpPr>
          <p:nvPr>
            <p:ph idx="1"/>
          </p:nvPr>
        </p:nvSpPr>
        <p:spPr>
          <a:xfrm>
            <a:off x="1456267" y="1478845"/>
            <a:ext cx="10048345" cy="4755046"/>
          </a:xfrm>
        </p:spPr>
        <p:txBody>
          <a:bodyPr>
            <a:normAutofit fontScale="92500" lnSpcReduction="10000"/>
          </a:bodyPr>
          <a:lstStyle/>
          <a:p>
            <a:r>
              <a:rPr lang="en-US" dirty="0"/>
              <a:t>Compared to other technologies:</a:t>
            </a:r>
          </a:p>
          <a:p>
            <a:pPr lvl="1">
              <a:buFont typeface="System Font Regular"/>
              <a:buChar char="✔"/>
            </a:pPr>
            <a:r>
              <a:rPr lang="en-US" dirty="0"/>
              <a:t>Large scale + highest accuracy + comparably cheap = Dominating the market </a:t>
            </a:r>
          </a:p>
          <a:p>
            <a:pPr lvl="1">
              <a:buFont typeface="System Font Regular"/>
              <a:buChar char="✔"/>
            </a:pPr>
            <a:r>
              <a:rPr lang="en-US" dirty="0"/>
              <a:t>No prior knowledge is required in the design</a:t>
            </a:r>
          </a:p>
          <a:p>
            <a:pPr lvl="1">
              <a:buFont typeface="System Font Regular"/>
              <a:buChar char="✗"/>
            </a:pPr>
            <a:r>
              <a:rPr lang="en-US" dirty="0"/>
              <a:t>Expensive equipment</a:t>
            </a:r>
          </a:p>
          <a:p>
            <a:pPr lvl="1"/>
            <a:r>
              <a:rPr lang="en-US" dirty="0"/>
              <a:t>Either cheaper or faster (e.g. Oxford Nanopore, Pacific Biosciences)</a:t>
            </a:r>
          </a:p>
          <a:p>
            <a:r>
              <a:rPr lang="en-US" dirty="0"/>
              <a:t>Compared to proteomics</a:t>
            </a:r>
          </a:p>
          <a:p>
            <a:pPr lvl="1"/>
            <a:r>
              <a:rPr lang="en-US" dirty="0"/>
              <a:t>Less reflective of biological activity</a:t>
            </a:r>
          </a:p>
          <a:p>
            <a:pPr lvl="2"/>
            <a:r>
              <a:rPr lang="en-US" dirty="0"/>
              <a:t>Post-transcriptional regulations, RNA degradation etc.</a:t>
            </a:r>
          </a:p>
          <a:p>
            <a:pPr lvl="1"/>
            <a:r>
              <a:rPr lang="en-US" dirty="0"/>
              <a:t>Can be quantified better</a:t>
            </a:r>
          </a:p>
          <a:p>
            <a:pPr lvl="2"/>
            <a:r>
              <a:rPr lang="en-US" dirty="0"/>
              <a:t>DNA-RNA complementarity, replicability</a:t>
            </a:r>
          </a:p>
          <a:p>
            <a:pPr lvl="1"/>
            <a:r>
              <a:rPr lang="en-US" dirty="0"/>
              <a:t>Have more sources</a:t>
            </a:r>
          </a:p>
          <a:p>
            <a:pPr lvl="2"/>
            <a:r>
              <a:rPr lang="en-US" dirty="0"/>
              <a:t>Tools, databases/libraries, tutorials</a:t>
            </a:r>
          </a:p>
          <a:p>
            <a:pPr lvl="2"/>
            <a:endParaRPr lang="en-US" dirty="0"/>
          </a:p>
          <a:p>
            <a:pPr marL="0" indent="0">
              <a:buNone/>
            </a:pPr>
            <a:r>
              <a:rPr lang="en-US" dirty="0"/>
              <a:t>Goal: quantifying expressions from &gt;200K transcripts and &gt;20K genes</a:t>
            </a:r>
          </a:p>
          <a:p>
            <a:pPr lvl="2"/>
            <a:endParaRPr lang="en-US" dirty="0"/>
          </a:p>
        </p:txBody>
      </p:sp>
    </p:spTree>
    <p:extLst>
      <p:ext uri="{BB962C8B-B14F-4D97-AF65-F5344CB8AC3E}">
        <p14:creationId xmlns:p14="http://schemas.microsoft.com/office/powerpoint/2010/main" val="3569259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EB86D-7764-634C-B872-1E80579D5DA8}"/>
              </a:ext>
            </a:extLst>
          </p:cNvPr>
          <p:cNvSpPr>
            <a:spLocks noGrp="1"/>
          </p:cNvSpPr>
          <p:nvPr>
            <p:ph type="title"/>
          </p:nvPr>
        </p:nvSpPr>
        <p:spPr>
          <a:xfrm>
            <a:off x="1066800" y="158044"/>
            <a:ext cx="10058400" cy="733778"/>
          </a:xfrm>
        </p:spPr>
        <p:txBody>
          <a:bodyPr/>
          <a:lstStyle/>
          <a:p>
            <a:r>
              <a:rPr lang="en-US" dirty="0"/>
              <a:t>Motivations</a:t>
            </a:r>
          </a:p>
        </p:txBody>
      </p:sp>
      <p:sp>
        <p:nvSpPr>
          <p:cNvPr id="4" name="Content Placeholder 2">
            <a:extLst>
              <a:ext uri="{FF2B5EF4-FFF2-40B4-BE49-F238E27FC236}">
                <a16:creationId xmlns:a16="http://schemas.microsoft.com/office/drawing/2014/main" id="{C82C1898-F57F-E646-B46C-0DDEF213886A}"/>
              </a:ext>
            </a:extLst>
          </p:cNvPr>
          <p:cNvSpPr txBox="1">
            <a:spLocks/>
          </p:cNvSpPr>
          <p:nvPr/>
        </p:nvSpPr>
        <p:spPr>
          <a:xfrm>
            <a:off x="903111" y="1207911"/>
            <a:ext cx="10058400" cy="52267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Understand the characteristic of tissues and cells</a:t>
            </a:r>
          </a:p>
          <a:p>
            <a:r>
              <a:rPr lang="en-US" dirty="0"/>
              <a:t>Identify the variations due to phenotypical differences, on gene or transcript level</a:t>
            </a:r>
          </a:p>
          <a:p>
            <a:pPr lvl="1"/>
            <a:r>
              <a:rPr lang="en-US" dirty="0"/>
              <a:t>Biomarker Genes</a:t>
            </a:r>
          </a:p>
          <a:p>
            <a:pPr marL="0" indent="0">
              <a:buNone/>
            </a:pPr>
            <a:r>
              <a:rPr lang="en-US" dirty="0"/>
              <a:t>On downstream, these findings are used to:</a:t>
            </a:r>
          </a:p>
          <a:p>
            <a:r>
              <a:rPr lang="en-US" dirty="0"/>
              <a:t>Identify the perturbations of metabolites and their effects on functions</a:t>
            </a:r>
          </a:p>
          <a:p>
            <a:pPr lvl="1"/>
            <a:r>
              <a:rPr lang="en-US" dirty="0"/>
              <a:t>Functional patterns</a:t>
            </a:r>
          </a:p>
          <a:p>
            <a:pPr lvl="1"/>
            <a:r>
              <a:rPr lang="en-US" dirty="0"/>
              <a:t>Hallmark pathways</a:t>
            </a:r>
          </a:p>
          <a:p>
            <a:pPr marL="0" indent="0">
              <a:buNone/>
            </a:pPr>
            <a:endParaRPr lang="en-US" dirty="0"/>
          </a:p>
        </p:txBody>
      </p:sp>
    </p:spTree>
    <p:extLst>
      <p:ext uri="{BB962C8B-B14F-4D97-AF65-F5344CB8AC3E}">
        <p14:creationId xmlns:p14="http://schemas.microsoft.com/office/powerpoint/2010/main" val="1632431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0B628-9349-2F4B-98E2-7646C11EB646}"/>
              </a:ext>
            </a:extLst>
          </p:cNvPr>
          <p:cNvSpPr>
            <a:spLocks noGrp="1"/>
          </p:cNvSpPr>
          <p:nvPr>
            <p:ph type="title"/>
          </p:nvPr>
        </p:nvSpPr>
        <p:spPr/>
        <p:txBody>
          <a:bodyPr/>
          <a:lstStyle/>
          <a:p>
            <a:r>
              <a:rPr lang="en-US" dirty="0"/>
              <a:t>Workflow</a:t>
            </a:r>
          </a:p>
        </p:txBody>
      </p:sp>
      <p:grpSp>
        <p:nvGrpSpPr>
          <p:cNvPr id="4" name="Group 3">
            <a:extLst>
              <a:ext uri="{FF2B5EF4-FFF2-40B4-BE49-F238E27FC236}">
                <a16:creationId xmlns:a16="http://schemas.microsoft.com/office/drawing/2014/main" id="{D35B271B-E0E3-2944-9051-AE602195B84B}"/>
              </a:ext>
            </a:extLst>
          </p:cNvPr>
          <p:cNvGrpSpPr/>
          <p:nvPr/>
        </p:nvGrpSpPr>
        <p:grpSpPr>
          <a:xfrm>
            <a:off x="2213084" y="1634314"/>
            <a:ext cx="1401117" cy="2993203"/>
            <a:chOff x="949119" y="1469806"/>
            <a:chExt cx="1401117" cy="2993203"/>
          </a:xfrm>
        </p:grpSpPr>
        <p:sp>
          <p:nvSpPr>
            <p:cNvPr id="5" name="Rounded Rectangle 4">
              <a:extLst>
                <a:ext uri="{FF2B5EF4-FFF2-40B4-BE49-F238E27FC236}">
                  <a16:creationId xmlns:a16="http://schemas.microsoft.com/office/drawing/2014/main" id="{0E911EF2-5523-F14A-8A3D-330E69147D43}"/>
                </a:ext>
              </a:extLst>
            </p:cNvPr>
            <p:cNvSpPr/>
            <p:nvPr/>
          </p:nvSpPr>
          <p:spPr>
            <a:xfrm>
              <a:off x="971075" y="1469806"/>
              <a:ext cx="1379160" cy="44176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Wet-lab Experiments</a:t>
              </a:r>
            </a:p>
          </p:txBody>
        </p:sp>
        <p:sp>
          <p:nvSpPr>
            <p:cNvPr id="6" name="Rounded Rectangle 5">
              <a:extLst>
                <a:ext uri="{FF2B5EF4-FFF2-40B4-BE49-F238E27FC236}">
                  <a16:creationId xmlns:a16="http://schemas.microsoft.com/office/drawing/2014/main" id="{8331DEE9-7C6A-AD4D-9CA2-7EC1E221C220}"/>
                </a:ext>
              </a:extLst>
            </p:cNvPr>
            <p:cNvSpPr/>
            <p:nvPr/>
          </p:nvSpPr>
          <p:spPr>
            <a:xfrm>
              <a:off x="949120" y="2320286"/>
              <a:ext cx="1401116" cy="44176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RNA Extraction</a:t>
              </a:r>
            </a:p>
          </p:txBody>
        </p:sp>
        <p:sp>
          <p:nvSpPr>
            <p:cNvPr id="7" name="Rounded Rectangle 6">
              <a:extLst>
                <a:ext uri="{FF2B5EF4-FFF2-40B4-BE49-F238E27FC236}">
                  <a16:creationId xmlns:a16="http://schemas.microsoft.com/office/drawing/2014/main" id="{D195E622-0C35-954D-82C3-888B9F362D63}"/>
                </a:ext>
              </a:extLst>
            </p:cNvPr>
            <p:cNvSpPr/>
            <p:nvPr/>
          </p:nvSpPr>
          <p:spPr>
            <a:xfrm>
              <a:off x="949120" y="3170766"/>
              <a:ext cx="1401116" cy="44176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Library Preparation</a:t>
              </a:r>
            </a:p>
          </p:txBody>
        </p:sp>
        <p:sp>
          <p:nvSpPr>
            <p:cNvPr id="8" name="Rounded Rectangle 7">
              <a:extLst>
                <a:ext uri="{FF2B5EF4-FFF2-40B4-BE49-F238E27FC236}">
                  <a16:creationId xmlns:a16="http://schemas.microsoft.com/office/drawing/2014/main" id="{4FC5B0BD-2CD9-B74F-A87F-060B9D2EBA7E}"/>
                </a:ext>
              </a:extLst>
            </p:cNvPr>
            <p:cNvSpPr/>
            <p:nvPr/>
          </p:nvSpPr>
          <p:spPr>
            <a:xfrm>
              <a:off x="949119" y="4021246"/>
              <a:ext cx="1401116" cy="44176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Sequencing</a:t>
              </a:r>
            </a:p>
          </p:txBody>
        </p:sp>
        <p:cxnSp>
          <p:nvCxnSpPr>
            <p:cNvPr id="11" name="Straight Arrow Connector 10">
              <a:extLst>
                <a:ext uri="{FF2B5EF4-FFF2-40B4-BE49-F238E27FC236}">
                  <a16:creationId xmlns:a16="http://schemas.microsoft.com/office/drawing/2014/main" id="{2D1539C7-AFBF-9145-8C61-F649C2465E99}"/>
                </a:ext>
              </a:extLst>
            </p:cNvPr>
            <p:cNvCxnSpPr>
              <a:cxnSpLocks/>
              <a:stCxn id="5" idx="2"/>
              <a:endCxn id="6" idx="0"/>
            </p:cNvCxnSpPr>
            <p:nvPr/>
          </p:nvCxnSpPr>
          <p:spPr>
            <a:xfrm flipH="1">
              <a:off x="1649678" y="1911569"/>
              <a:ext cx="10977" cy="408717"/>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B5A5128-E18B-3E4C-BA5A-E4FC66A8128D}"/>
                </a:ext>
              </a:extLst>
            </p:cNvPr>
            <p:cNvCxnSpPr/>
            <p:nvPr/>
          </p:nvCxnSpPr>
          <p:spPr>
            <a:xfrm>
              <a:off x="1701590" y="2762049"/>
              <a:ext cx="0" cy="408717"/>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92B22D3-D7ED-B540-AC24-16613DBBA6D2}"/>
                </a:ext>
              </a:extLst>
            </p:cNvPr>
            <p:cNvCxnSpPr/>
            <p:nvPr/>
          </p:nvCxnSpPr>
          <p:spPr>
            <a:xfrm>
              <a:off x="1690253" y="3612529"/>
              <a:ext cx="0" cy="408717"/>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5CDCA8E0-AE97-5741-A178-79BBEE3B6CA7}"/>
              </a:ext>
            </a:extLst>
          </p:cNvPr>
          <p:cNvGrpSpPr/>
          <p:nvPr/>
        </p:nvGrpSpPr>
        <p:grpSpPr>
          <a:xfrm>
            <a:off x="5315759" y="444843"/>
            <a:ext cx="5715839" cy="1842331"/>
            <a:chOff x="3323706" y="1105516"/>
            <a:chExt cx="5248726" cy="964986"/>
          </a:xfrm>
        </p:grpSpPr>
        <p:sp>
          <p:nvSpPr>
            <p:cNvPr id="17" name="Rounded Rectangle 16">
              <a:extLst>
                <a:ext uri="{FF2B5EF4-FFF2-40B4-BE49-F238E27FC236}">
                  <a16:creationId xmlns:a16="http://schemas.microsoft.com/office/drawing/2014/main" id="{9A1385B4-9030-9F46-A603-6FB7FF8C3870}"/>
                </a:ext>
              </a:extLst>
            </p:cNvPr>
            <p:cNvSpPr/>
            <p:nvPr/>
          </p:nvSpPr>
          <p:spPr>
            <a:xfrm>
              <a:off x="3364257" y="1469805"/>
              <a:ext cx="1319963" cy="441763"/>
            </a:xfrm>
            <a:prstGeom prst="roundRect">
              <a:avLst/>
            </a:prstGeom>
            <a:solidFill>
              <a:schemeClr val="accent2">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Quality Control</a:t>
              </a:r>
            </a:p>
          </p:txBody>
        </p:sp>
        <p:sp>
          <p:nvSpPr>
            <p:cNvPr id="18" name="Rounded Rectangle 17">
              <a:extLst>
                <a:ext uri="{FF2B5EF4-FFF2-40B4-BE49-F238E27FC236}">
                  <a16:creationId xmlns:a16="http://schemas.microsoft.com/office/drawing/2014/main" id="{3FC8997C-4E68-EE48-92B9-EEBC4159C664}"/>
                </a:ext>
              </a:extLst>
            </p:cNvPr>
            <p:cNvSpPr/>
            <p:nvPr/>
          </p:nvSpPr>
          <p:spPr>
            <a:xfrm>
              <a:off x="7125963" y="1471258"/>
              <a:ext cx="1379161" cy="441763"/>
            </a:xfrm>
            <a:prstGeom prst="roundRect">
              <a:avLst/>
            </a:prstGeom>
            <a:solidFill>
              <a:schemeClr val="accent2">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Quantification</a:t>
              </a:r>
            </a:p>
          </p:txBody>
        </p:sp>
        <p:sp>
          <p:nvSpPr>
            <p:cNvPr id="19" name="Rounded Rectangle 18">
              <a:extLst>
                <a:ext uri="{FF2B5EF4-FFF2-40B4-BE49-F238E27FC236}">
                  <a16:creationId xmlns:a16="http://schemas.microsoft.com/office/drawing/2014/main" id="{E8B924C3-C9B1-EF4D-B1AC-11A3C3AAC4E7}"/>
                </a:ext>
              </a:extLst>
            </p:cNvPr>
            <p:cNvSpPr/>
            <p:nvPr/>
          </p:nvSpPr>
          <p:spPr>
            <a:xfrm>
              <a:off x="5275912" y="1469804"/>
              <a:ext cx="1319963" cy="441763"/>
            </a:xfrm>
            <a:prstGeom prst="roundRect">
              <a:avLst/>
            </a:prstGeom>
            <a:solidFill>
              <a:schemeClr val="accent2">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Genome Mapping</a:t>
              </a:r>
            </a:p>
          </p:txBody>
        </p:sp>
        <p:cxnSp>
          <p:nvCxnSpPr>
            <p:cNvPr id="20" name="Straight Arrow Connector 19">
              <a:extLst>
                <a:ext uri="{FF2B5EF4-FFF2-40B4-BE49-F238E27FC236}">
                  <a16:creationId xmlns:a16="http://schemas.microsoft.com/office/drawing/2014/main" id="{0ED323A6-D1F8-E440-90CB-454FC99329FC}"/>
                </a:ext>
              </a:extLst>
            </p:cNvPr>
            <p:cNvCxnSpPr>
              <a:cxnSpLocks/>
              <a:stCxn id="17" idx="3"/>
              <a:endCxn id="19" idx="1"/>
            </p:cNvCxnSpPr>
            <p:nvPr/>
          </p:nvCxnSpPr>
          <p:spPr>
            <a:xfrm flipV="1">
              <a:off x="4684220" y="1690686"/>
              <a:ext cx="591692" cy="1"/>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0927E89-C51D-9A49-8CE6-ADC2347A1429}"/>
                </a:ext>
              </a:extLst>
            </p:cNvPr>
            <p:cNvCxnSpPr>
              <a:cxnSpLocks/>
              <a:stCxn id="19" idx="3"/>
              <a:endCxn id="18" idx="1"/>
            </p:cNvCxnSpPr>
            <p:nvPr/>
          </p:nvCxnSpPr>
          <p:spPr>
            <a:xfrm>
              <a:off x="6595875" y="1690686"/>
              <a:ext cx="530088" cy="1454"/>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6BA03D22-6B62-3A4F-BE32-9AAEE39FD018}"/>
                </a:ext>
              </a:extLst>
            </p:cNvPr>
            <p:cNvSpPr/>
            <p:nvPr/>
          </p:nvSpPr>
          <p:spPr>
            <a:xfrm>
              <a:off x="3323706" y="1105516"/>
              <a:ext cx="5248726" cy="964986"/>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n w="0"/>
                <a:solidFill>
                  <a:schemeClr val="tx1"/>
                </a:solidFill>
                <a:effectLst>
                  <a:outerShdw blurRad="38100" dist="19050" dir="2700000" algn="tl" rotWithShape="0">
                    <a:schemeClr val="dk1">
                      <a:alpha val="40000"/>
                    </a:schemeClr>
                  </a:outerShdw>
                </a:effectLst>
              </a:endParaRPr>
            </a:p>
          </p:txBody>
        </p:sp>
      </p:grpSp>
      <p:grpSp>
        <p:nvGrpSpPr>
          <p:cNvPr id="23" name="Group 22">
            <a:extLst>
              <a:ext uri="{FF2B5EF4-FFF2-40B4-BE49-F238E27FC236}">
                <a16:creationId xmlns:a16="http://schemas.microsoft.com/office/drawing/2014/main" id="{7DBAA4EB-6545-2B43-A403-699625CA052A}"/>
              </a:ext>
            </a:extLst>
          </p:cNvPr>
          <p:cNvGrpSpPr/>
          <p:nvPr/>
        </p:nvGrpSpPr>
        <p:grpSpPr>
          <a:xfrm>
            <a:off x="4822792" y="2516460"/>
            <a:ext cx="6713016" cy="3790455"/>
            <a:chOff x="5759822" y="2208563"/>
            <a:chExt cx="6341669" cy="3790455"/>
          </a:xfrm>
        </p:grpSpPr>
        <p:sp>
          <p:nvSpPr>
            <p:cNvPr id="24" name="Rounded Rectangle 23">
              <a:extLst>
                <a:ext uri="{FF2B5EF4-FFF2-40B4-BE49-F238E27FC236}">
                  <a16:creationId xmlns:a16="http://schemas.microsoft.com/office/drawing/2014/main" id="{C38EBE69-E47E-8D4F-ACC1-9E6FCF3F3733}"/>
                </a:ext>
              </a:extLst>
            </p:cNvPr>
            <p:cNvSpPr/>
            <p:nvPr/>
          </p:nvSpPr>
          <p:spPr>
            <a:xfrm>
              <a:off x="8164471" y="2367122"/>
              <a:ext cx="1496699" cy="496690"/>
            </a:xfrm>
            <a:prstGeom prst="roundRect">
              <a:avLst/>
            </a:prstGeom>
            <a:solidFill>
              <a:schemeClr val="accent2">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Sample Exploration</a:t>
              </a:r>
            </a:p>
          </p:txBody>
        </p:sp>
        <p:sp>
          <p:nvSpPr>
            <p:cNvPr id="25" name="Rounded Rectangle 24">
              <a:extLst>
                <a:ext uri="{FF2B5EF4-FFF2-40B4-BE49-F238E27FC236}">
                  <a16:creationId xmlns:a16="http://schemas.microsoft.com/office/drawing/2014/main" id="{E9A37337-8843-CA43-A077-A3A5992DA407}"/>
                </a:ext>
              </a:extLst>
            </p:cNvPr>
            <p:cNvSpPr/>
            <p:nvPr/>
          </p:nvSpPr>
          <p:spPr>
            <a:xfrm>
              <a:off x="8043292" y="3069249"/>
              <a:ext cx="1754659" cy="996512"/>
            </a:xfrm>
            <a:prstGeom prst="round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Differential Expression</a:t>
              </a:r>
            </a:p>
          </p:txBody>
        </p:sp>
        <p:sp>
          <p:nvSpPr>
            <p:cNvPr id="26" name="Rounded Rectangle 25">
              <a:extLst>
                <a:ext uri="{FF2B5EF4-FFF2-40B4-BE49-F238E27FC236}">
                  <a16:creationId xmlns:a16="http://schemas.microsoft.com/office/drawing/2014/main" id="{425FB4ED-7EAD-7B4D-99D0-078A78D6D577}"/>
                </a:ext>
              </a:extLst>
            </p:cNvPr>
            <p:cNvSpPr/>
            <p:nvPr/>
          </p:nvSpPr>
          <p:spPr>
            <a:xfrm>
              <a:off x="6330320" y="4458375"/>
              <a:ext cx="1319963" cy="441763"/>
            </a:xfrm>
            <a:prstGeom prst="round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Functional Analysis</a:t>
              </a:r>
            </a:p>
          </p:txBody>
        </p:sp>
        <p:sp>
          <p:nvSpPr>
            <p:cNvPr id="27" name="Rounded Rectangle 26">
              <a:extLst>
                <a:ext uri="{FF2B5EF4-FFF2-40B4-BE49-F238E27FC236}">
                  <a16:creationId xmlns:a16="http://schemas.microsoft.com/office/drawing/2014/main" id="{F773B138-A752-DE4D-BA7A-153EBE31AC8C}"/>
                </a:ext>
              </a:extLst>
            </p:cNvPr>
            <p:cNvSpPr/>
            <p:nvPr/>
          </p:nvSpPr>
          <p:spPr>
            <a:xfrm>
              <a:off x="8178641" y="4458375"/>
              <a:ext cx="1319963" cy="44176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GEM</a:t>
              </a:r>
            </a:p>
          </p:txBody>
        </p:sp>
        <p:sp>
          <p:nvSpPr>
            <p:cNvPr id="28" name="Rounded Rectangle 27">
              <a:extLst>
                <a:ext uri="{FF2B5EF4-FFF2-40B4-BE49-F238E27FC236}">
                  <a16:creationId xmlns:a16="http://schemas.microsoft.com/office/drawing/2014/main" id="{4DBA3EAD-F46D-064A-8461-011BDE28E95D}"/>
                </a:ext>
              </a:extLst>
            </p:cNvPr>
            <p:cNvSpPr/>
            <p:nvPr/>
          </p:nvSpPr>
          <p:spPr>
            <a:xfrm>
              <a:off x="10244024" y="4435135"/>
              <a:ext cx="1319963" cy="441763"/>
            </a:xfrm>
            <a:prstGeom prst="round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Network Analysis</a:t>
              </a:r>
            </a:p>
          </p:txBody>
        </p:sp>
        <p:sp>
          <p:nvSpPr>
            <p:cNvPr id="29" name="TextBox 28">
              <a:extLst>
                <a:ext uri="{FF2B5EF4-FFF2-40B4-BE49-F238E27FC236}">
                  <a16:creationId xmlns:a16="http://schemas.microsoft.com/office/drawing/2014/main" id="{37A18BFE-705B-2044-9A0C-9B87468D1238}"/>
                </a:ext>
              </a:extLst>
            </p:cNvPr>
            <p:cNvSpPr txBox="1"/>
            <p:nvPr/>
          </p:nvSpPr>
          <p:spPr>
            <a:xfrm>
              <a:off x="6216767" y="5025751"/>
              <a:ext cx="829073" cy="369332"/>
            </a:xfrm>
            <a:prstGeom prst="rect">
              <a:avLst/>
            </a:prstGeom>
            <a:noFill/>
          </p:spPr>
          <p:txBody>
            <a:bodyPr wrap="none" rtlCol="0">
              <a:spAutoFit/>
            </a:bodyPr>
            <a:lstStyle/>
            <a:p>
              <a:r>
                <a:rPr lang="en-US" dirty="0"/>
                <a:t>KEGG</a:t>
              </a:r>
            </a:p>
          </p:txBody>
        </p:sp>
        <p:sp>
          <p:nvSpPr>
            <p:cNvPr id="30" name="TextBox 29">
              <a:extLst>
                <a:ext uri="{FF2B5EF4-FFF2-40B4-BE49-F238E27FC236}">
                  <a16:creationId xmlns:a16="http://schemas.microsoft.com/office/drawing/2014/main" id="{08969EC6-DBEA-964D-A3D3-AE90B74796C3}"/>
                </a:ext>
              </a:extLst>
            </p:cNvPr>
            <p:cNvSpPr txBox="1"/>
            <p:nvPr/>
          </p:nvSpPr>
          <p:spPr>
            <a:xfrm>
              <a:off x="7095899" y="5034232"/>
              <a:ext cx="522900" cy="369332"/>
            </a:xfrm>
            <a:prstGeom prst="rect">
              <a:avLst/>
            </a:prstGeom>
            <a:noFill/>
          </p:spPr>
          <p:txBody>
            <a:bodyPr wrap="none" rtlCol="0">
              <a:spAutoFit/>
            </a:bodyPr>
            <a:lstStyle/>
            <a:p>
              <a:r>
                <a:rPr lang="en-US" dirty="0"/>
                <a:t>GO</a:t>
              </a:r>
            </a:p>
          </p:txBody>
        </p:sp>
        <p:sp>
          <p:nvSpPr>
            <p:cNvPr id="31" name="TextBox 30">
              <a:extLst>
                <a:ext uri="{FF2B5EF4-FFF2-40B4-BE49-F238E27FC236}">
                  <a16:creationId xmlns:a16="http://schemas.microsoft.com/office/drawing/2014/main" id="{1B5BC4B9-0B77-AC4A-B37A-FE3E24D49358}"/>
                </a:ext>
              </a:extLst>
            </p:cNvPr>
            <p:cNvSpPr txBox="1"/>
            <p:nvPr/>
          </p:nvSpPr>
          <p:spPr>
            <a:xfrm>
              <a:off x="8089354" y="4917371"/>
              <a:ext cx="628698" cy="369332"/>
            </a:xfrm>
            <a:prstGeom prst="rect">
              <a:avLst/>
            </a:prstGeom>
            <a:noFill/>
          </p:spPr>
          <p:txBody>
            <a:bodyPr wrap="none" rtlCol="0">
              <a:spAutoFit/>
            </a:bodyPr>
            <a:lstStyle/>
            <a:p>
              <a:r>
                <a:rPr lang="en-US" dirty="0"/>
                <a:t>FBA</a:t>
              </a:r>
            </a:p>
          </p:txBody>
        </p:sp>
        <p:sp>
          <p:nvSpPr>
            <p:cNvPr id="32" name="TextBox 31">
              <a:extLst>
                <a:ext uri="{FF2B5EF4-FFF2-40B4-BE49-F238E27FC236}">
                  <a16:creationId xmlns:a16="http://schemas.microsoft.com/office/drawing/2014/main" id="{446DB5B2-A213-6A48-95D7-7BC8D8104F9D}"/>
                </a:ext>
              </a:extLst>
            </p:cNvPr>
            <p:cNvSpPr txBox="1"/>
            <p:nvPr/>
          </p:nvSpPr>
          <p:spPr>
            <a:xfrm>
              <a:off x="8464760" y="5029728"/>
              <a:ext cx="1388522" cy="646331"/>
            </a:xfrm>
            <a:prstGeom prst="rect">
              <a:avLst/>
            </a:prstGeom>
            <a:noFill/>
          </p:spPr>
          <p:txBody>
            <a:bodyPr wrap="none" rtlCol="0">
              <a:spAutoFit/>
            </a:bodyPr>
            <a:lstStyle/>
            <a:p>
              <a:pPr algn="ctr"/>
              <a:r>
                <a:rPr lang="en-US" dirty="0"/>
                <a:t>Reporter</a:t>
              </a:r>
            </a:p>
            <a:p>
              <a:pPr algn="ctr"/>
              <a:r>
                <a:rPr lang="en-US" dirty="0"/>
                <a:t>Metabolites</a:t>
              </a:r>
            </a:p>
          </p:txBody>
        </p:sp>
        <p:sp>
          <p:nvSpPr>
            <p:cNvPr id="33" name="TextBox 32">
              <a:extLst>
                <a:ext uri="{FF2B5EF4-FFF2-40B4-BE49-F238E27FC236}">
                  <a16:creationId xmlns:a16="http://schemas.microsoft.com/office/drawing/2014/main" id="{14B0A7FE-897C-3944-A24E-7687AC7269CB}"/>
                </a:ext>
              </a:extLst>
            </p:cNvPr>
            <p:cNvSpPr txBox="1"/>
            <p:nvPr/>
          </p:nvSpPr>
          <p:spPr>
            <a:xfrm>
              <a:off x="10172000" y="4979902"/>
              <a:ext cx="961902" cy="369332"/>
            </a:xfrm>
            <a:prstGeom prst="rect">
              <a:avLst/>
            </a:prstGeom>
            <a:noFill/>
          </p:spPr>
          <p:txBody>
            <a:bodyPr wrap="none" rtlCol="0">
              <a:spAutoFit/>
            </a:bodyPr>
            <a:lstStyle/>
            <a:p>
              <a:pPr algn="ctr"/>
              <a:r>
                <a:rPr lang="en-US" dirty="0"/>
                <a:t>Co-exp</a:t>
              </a:r>
            </a:p>
          </p:txBody>
        </p:sp>
        <p:sp>
          <p:nvSpPr>
            <p:cNvPr id="34" name="TextBox 33">
              <a:extLst>
                <a:ext uri="{FF2B5EF4-FFF2-40B4-BE49-F238E27FC236}">
                  <a16:creationId xmlns:a16="http://schemas.microsoft.com/office/drawing/2014/main" id="{9752BFF3-37F4-6A42-A21D-34ACCB20F89C}"/>
                </a:ext>
              </a:extLst>
            </p:cNvPr>
            <p:cNvSpPr txBox="1"/>
            <p:nvPr/>
          </p:nvSpPr>
          <p:spPr>
            <a:xfrm>
              <a:off x="11061877" y="4979902"/>
              <a:ext cx="450764" cy="369332"/>
            </a:xfrm>
            <a:prstGeom prst="rect">
              <a:avLst/>
            </a:prstGeom>
            <a:noFill/>
          </p:spPr>
          <p:txBody>
            <a:bodyPr wrap="none" rtlCol="0">
              <a:spAutoFit/>
            </a:bodyPr>
            <a:lstStyle/>
            <a:p>
              <a:pPr algn="ctr"/>
              <a:r>
                <a:rPr lang="en-US" dirty="0"/>
                <a:t>IN</a:t>
              </a:r>
            </a:p>
          </p:txBody>
        </p:sp>
        <p:sp>
          <p:nvSpPr>
            <p:cNvPr id="35" name="TextBox 34">
              <a:extLst>
                <a:ext uri="{FF2B5EF4-FFF2-40B4-BE49-F238E27FC236}">
                  <a16:creationId xmlns:a16="http://schemas.microsoft.com/office/drawing/2014/main" id="{AC50D094-9C05-914D-8AF5-FCE336C4C2F7}"/>
                </a:ext>
              </a:extLst>
            </p:cNvPr>
            <p:cNvSpPr txBox="1"/>
            <p:nvPr/>
          </p:nvSpPr>
          <p:spPr>
            <a:xfrm>
              <a:off x="10633981" y="5344007"/>
              <a:ext cx="665567" cy="369332"/>
            </a:xfrm>
            <a:prstGeom prst="rect">
              <a:avLst/>
            </a:prstGeom>
            <a:noFill/>
          </p:spPr>
          <p:txBody>
            <a:bodyPr wrap="none" rtlCol="0">
              <a:spAutoFit/>
            </a:bodyPr>
            <a:lstStyle/>
            <a:p>
              <a:pPr algn="ctr"/>
              <a:r>
                <a:rPr lang="en-US" dirty="0"/>
                <a:t>TRN</a:t>
              </a:r>
            </a:p>
          </p:txBody>
        </p:sp>
        <p:sp>
          <p:nvSpPr>
            <p:cNvPr id="36" name="Rounded Rectangle 35">
              <a:extLst>
                <a:ext uri="{FF2B5EF4-FFF2-40B4-BE49-F238E27FC236}">
                  <a16:creationId xmlns:a16="http://schemas.microsoft.com/office/drawing/2014/main" id="{6905C7E8-FA78-2C4A-9935-40A03F4A2A48}"/>
                </a:ext>
              </a:extLst>
            </p:cNvPr>
            <p:cNvSpPr/>
            <p:nvPr/>
          </p:nvSpPr>
          <p:spPr>
            <a:xfrm>
              <a:off x="7992048" y="4346259"/>
              <a:ext cx="1857146" cy="137594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n w="0"/>
                <a:solidFill>
                  <a:schemeClr val="tx1"/>
                </a:solidFill>
                <a:effectLst>
                  <a:outerShdw blurRad="38100" dist="19050" dir="2700000" algn="tl" rotWithShape="0">
                    <a:schemeClr val="dk1">
                      <a:alpha val="40000"/>
                    </a:schemeClr>
                  </a:outerShdw>
                </a:effectLst>
              </a:endParaRPr>
            </a:p>
          </p:txBody>
        </p:sp>
        <p:sp>
          <p:nvSpPr>
            <p:cNvPr id="37" name="Rounded Rectangle 36">
              <a:extLst>
                <a:ext uri="{FF2B5EF4-FFF2-40B4-BE49-F238E27FC236}">
                  <a16:creationId xmlns:a16="http://schemas.microsoft.com/office/drawing/2014/main" id="{6FF00C75-5C53-C54F-BCA5-B68BC9926A7C}"/>
                </a:ext>
              </a:extLst>
            </p:cNvPr>
            <p:cNvSpPr/>
            <p:nvPr/>
          </p:nvSpPr>
          <p:spPr>
            <a:xfrm>
              <a:off x="6045615" y="4334745"/>
              <a:ext cx="1857146" cy="137594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n w="0"/>
                <a:solidFill>
                  <a:schemeClr val="tx1"/>
                </a:solidFill>
                <a:effectLst>
                  <a:outerShdw blurRad="38100" dist="19050" dir="2700000" algn="tl" rotWithShape="0">
                    <a:schemeClr val="dk1">
                      <a:alpha val="40000"/>
                    </a:schemeClr>
                  </a:outerShdw>
                </a:effectLst>
              </a:endParaRPr>
            </a:p>
          </p:txBody>
        </p:sp>
        <p:sp>
          <p:nvSpPr>
            <p:cNvPr id="38" name="Rounded Rectangle 37">
              <a:extLst>
                <a:ext uri="{FF2B5EF4-FFF2-40B4-BE49-F238E27FC236}">
                  <a16:creationId xmlns:a16="http://schemas.microsoft.com/office/drawing/2014/main" id="{EF1A64D9-B28C-0E4C-B61E-8C4D29393E27}"/>
                </a:ext>
              </a:extLst>
            </p:cNvPr>
            <p:cNvSpPr/>
            <p:nvPr/>
          </p:nvSpPr>
          <p:spPr>
            <a:xfrm>
              <a:off x="9938481" y="4346259"/>
              <a:ext cx="1857146" cy="137594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n w="0"/>
                <a:solidFill>
                  <a:schemeClr val="tx1"/>
                </a:solidFill>
                <a:effectLst>
                  <a:outerShdw blurRad="38100" dist="19050" dir="2700000" algn="tl" rotWithShape="0">
                    <a:schemeClr val="dk1">
                      <a:alpha val="40000"/>
                    </a:schemeClr>
                  </a:outerShdw>
                </a:effectLst>
              </a:endParaRPr>
            </a:p>
          </p:txBody>
        </p:sp>
        <p:sp>
          <p:nvSpPr>
            <p:cNvPr id="39" name="Rounded Rectangle 38">
              <a:extLst>
                <a:ext uri="{FF2B5EF4-FFF2-40B4-BE49-F238E27FC236}">
                  <a16:creationId xmlns:a16="http://schemas.microsoft.com/office/drawing/2014/main" id="{BF76040A-F3BE-4548-9A47-6F96E70585EC}"/>
                </a:ext>
              </a:extLst>
            </p:cNvPr>
            <p:cNvSpPr/>
            <p:nvPr/>
          </p:nvSpPr>
          <p:spPr>
            <a:xfrm>
              <a:off x="5759822" y="2208563"/>
              <a:ext cx="6341669" cy="3790455"/>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n w="0"/>
                <a:solidFill>
                  <a:schemeClr val="tx1"/>
                </a:solidFill>
                <a:effectLst>
                  <a:outerShdw blurRad="38100" dist="19050" dir="2700000" algn="tl" rotWithShape="0">
                    <a:schemeClr val="dk1">
                      <a:alpha val="40000"/>
                    </a:schemeClr>
                  </a:outerShdw>
                </a:effectLst>
              </a:endParaRPr>
            </a:p>
          </p:txBody>
        </p:sp>
        <p:cxnSp>
          <p:nvCxnSpPr>
            <p:cNvPr id="40" name="Straight Arrow Connector 39">
              <a:extLst>
                <a:ext uri="{FF2B5EF4-FFF2-40B4-BE49-F238E27FC236}">
                  <a16:creationId xmlns:a16="http://schemas.microsoft.com/office/drawing/2014/main" id="{3BBB3963-10AF-1D4C-AC50-567E03886268}"/>
                </a:ext>
              </a:extLst>
            </p:cNvPr>
            <p:cNvCxnSpPr>
              <a:cxnSpLocks/>
              <a:stCxn id="24" idx="2"/>
              <a:endCxn id="25" idx="0"/>
            </p:cNvCxnSpPr>
            <p:nvPr/>
          </p:nvCxnSpPr>
          <p:spPr>
            <a:xfrm>
              <a:off x="8912821" y="2863812"/>
              <a:ext cx="7800" cy="205437"/>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4C716F8-1320-7C45-A0F9-5CF6394079DC}"/>
                </a:ext>
              </a:extLst>
            </p:cNvPr>
            <p:cNvCxnSpPr>
              <a:cxnSpLocks/>
              <a:stCxn id="25" idx="2"/>
              <a:endCxn id="36" idx="0"/>
            </p:cNvCxnSpPr>
            <p:nvPr/>
          </p:nvCxnSpPr>
          <p:spPr>
            <a:xfrm>
              <a:off x="8920621" y="4065761"/>
              <a:ext cx="0" cy="280498"/>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3FE40F0-7013-2C4B-97B8-6F41C7EE573A}"/>
                </a:ext>
              </a:extLst>
            </p:cNvPr>
            <p:cNvCxnSpPr>
              <a:cxnSpLocks/>
              <a:stCxn id="25" idx="2"/>
              <a:endCxn id="37" idx="0"/>
            </p:cNvCxnSpPr>
            <p:nvPr/>
          </p:nvCxnSpPr>
          <p:spPr>
            <a:xfrm flipH="1">
              <a:off x="6974188" y="4065761"/>
              <a:ext cx="1946433" cy="268984"/>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4BBAA62-E772-F04D-9F44-FD4E07DF1C2C}"/>
                </a:ext>
              </a:extLst>
            </p:cNvPr>
            <p:cNvCxnSpPr>
              <a:cxnSpLocks/>
              <a:stCxn id="25" idx="2"/>
              <a:endCxn id="38" idx="0"/>
            </p:cNvCxnSpPr>
            <p:nvPr/>
          </p:nvCxnSpPr>
          <p:spPr>
            <a:xfrm>
              <a:off x="8920621" y="4065761"/>
              <a:ext cx="1946432" cy="280498"/>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4" name="Straight Arrow Connector 43">
            <a:extLst>
              <a:ext uri="{FF2B5EF4-FFF2-40B4-BE49-F238E27FC236}">
                <a16:creationId xmlns:a16="http://schemas.microsoft.com/office/drawing/2014/main" id="{AF49F348-2E91-C34B-B971-795A781BA5FD}"/>
              </a:ext>
            </a:extLst>
          </p:cNvPr>
          <p:cNvCxnSpPr>
            <a:cxnSpLocks/>
            <a:stCxn id="22" idx="2"/>
            <a:endCxn id="39" idx="0"/>
          </p:cNvCxnSpPr>
          <p:nvPr/>
        </p:nvCxnSpPr>
        <p:spPr>
          <a:xfrm>
            <a:off x="8173679" y="2287174"/>
            <a:ext cx="5621" cy="229286"/>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C9200704-DDEE-6F4E-A2D6-9FDC4A38599F}"/>
              </a:ext>
            </a:extLst>
          </p:cNvPr>
          <p:cNvCxnSpPr>
            <a:cxnSpLocks/>
            <a:stCxn id="8" idx="3"/>
            <a:endCxn id="22" idx="1"/>
          </p:cNvCxnSpPr>
          <p:nvPr/>
        </p:nvCxnSpPr>
        <p:spPr>
          <a:xfrm flipV="1">
            <a:off x="3614200" y="1366009"/>
            <a:ext cx="1701559" cy="3040627"/>
          </a:xfrm>
          <a:prstGeom prst="bentConnector3">
            <a:avLst>
              <a:gd name="adj1" fmla="val 50000"/>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ounded Rectangle 46">
            <a:extLst>
              <a:ext uri="{FF2B5EF4-FFF2-40B4-BE49-F238E27FC236}">
                <a16:creationId xmlns:a16="http://schemas.microsoft.com/office/drawing/2014/main" id="{B6DE05A1-3614-5740-9AAF-A94F8F816A18}"/>
              </a:ext>
            </a:extLst>
          </p:cNvPr>
          <p:cNvSpPr/>
          <p:nvPr/>
        </p:nvSpPr>
        <p:spPr>
          <a:xfrm>
            <a:off x="894240" y="1456266"/>
            <a:ext cx="2938250" cy="3349301"/>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ln w="0"/>
                <a:solidFill>
                  <a:schemeClr val="tx1"/>
                </a:solidFill>
                <a:effectLst>
                  <a:outerShdw blurRad="38100" dist="19050" dir="2700000" algn="tl" rotWithShape="0">
                    <a:schemeClr val="dk1">
                      <a:alpha val="40000"/>
                    </a:schemeClr>
                  </a:outerShdw>
                </a:effectLst>
              </a:rPr>
              <a:t>Experimental </a:t>
            </a:r>
          </a:p>
          <a:p>
            <a:r>
              <a:rPr lang="en-US" sz="1600" b="1" dirty="0">
                <a:ln w="0"/>
                <a:solidFill>
                  <a:schemeClr val="tx1"/>
                </a:solidFill>
                <a:effectLst>
                  <a:outerShdw blurRad="38100" dist="19050" dir="2700000" algn="tl" rotWithShape="0">
                    <a:schemeClr val="dk1">
                      <a:alpha val="40000"/>
                    </a:schemeClr>
                  </a:outerShdw>
                </a:effectLst>
              </a:rPr>
              <a:t>Design</a:t>
            </a:r>
          </a:p>
        </p:txBody>
      </p:sp>
      <p:sp>
        <p:nvSpPr>
          <p:cNvPr id="101" name="Rectangle 100">
            <a:extLst>
              <a:ext uri="{FF2B5EF4-FFF2-40B4-BE49-F238E27FC236}">
                <a16:creationId xmlns:a16="http://schemas.microsoft.com/office/drawing/2014/main" id="{8CE9405E-EB7A-0D4C-9B16-63CEB374DAD9}"/>
              </a:ext>
            </a:extLst>
          </p:cNvPr>
          <p:cNvSpPr/>
          <p:nvPr/>
        </p:nvSpPr>
        <p:spPr>
          <a:xfrm>
            <a:off x="6992707" y="612443"/>
            <a:ext cx="1991251" cy="369332"/>
          </a:xfrm>
          <a:prstGeom prst="rect">
            <a:avLst/>
          </a:prstGeom>
        </p:spPr>
        <p:txBody>
          <a:bodyPr wrap="none">
            <a:spAutoFit/>
          </a:bodyPr>
          <a:lstStyle/>
          <a:p>
            <a:pPr algn="ctr"/>
            <a:r>
              <a:rPr lang="en-US" dirty="0">
                <a:ln w="0"/>
                <a:effectLst>
                  <a:outerShdw blurRad="38100" dist="19050" dir="2700000" algn="tl" rotWithShape="0">
                    <a:schemeClr val="dk1">
                      <a:alpha val="40000"/>
                    </a:schemeClr>
                  </a:outerShdw>
                </a:effectLst>
              </a:rPr>
              <a:t>Data Processing</a:t>
            </a:r>
          </a:p>
        </p:txBody>
      </p:sp>
      <p:sp>
        <p:nvSpPr>
          <p:cNvPr id="102" name="TextBox 101">
            <a:extLst>
              <a:ext uri="{FF2B5EF4-FFF2-40B4-BE49-F238E27FC236}">
                <a16:creationId xmlns:a16="http://schemas.microsoft.com/office/drawing/2014/main" id="{4B040A7B-D014-E547-A8BA-FA8F9A6B6E06}"/>
              </a:ext>
            </a:extLst>
          </p:cNvPr>
          <p:cNvSpPr txBox="1"/>
          <p:nvPr/>
        </p:nvSpPr>
        <p:spPr>
          <a:xfrm>
            <a:off x="5127134" y="3171709"/>
            <a:ext cx="1678665" cy="369332"/>
          </a:xfrm>
          <a:prstGeom prst="rect">
            <a:avLst/>
          </a:prstGeom>
          <a:noFill/>
        </p:spPr>
        <p:txBody>
          <a:bodyPr wrap="none" rtlCol="0">
            <a:spAutoFit/>
          </a:bodyPr>
          <a:lstStyle/>
          <a:p>
            <a:r>
              <a:rPr lang="en-US" b="1" dirty="0"/>
              <a:t>Data Analysis</a:t>
            </a:r>
          </a:p>
        </p:txBody>
      </p:sp>
    </p:spTree>
    <p:extLst>
      <p:ext uri="{BB962C8B-B14F-4D97-AF65-F5344CB8AC3E}">
        <p14:creationId xmlns:p14="http://schemas.microsoft.com/office/powerpoint/2010/main" val="4031233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4E3CA-909E-3744-AA22-3ED589668550}"/>
              </a:ext>
            </a:extLst>
          </p:cNvPr>
          <p:cNvSpPr>
            <a:spLocks noGrp="1"/>
          </p:cNvSpPr>
          <p:nvPr>
            <p:ph type="title"/>
          </p:nvPr>
        </p:nvSpPr>
        <p:spPr/>
        <p:txBody>
          <a:bodyPr/>
          <a:lstStyle/>
          <a:p>
            <a:r>
              <a:rPr lang="en-US" dirty="0"/>
              <a:t>RNA-Seq</a:t>
            </a:r>
          </a:p>
        </p:txBody>
      </p:sp>
      <p:sp>
        <p:nvSpPr>
          <p:cNvPr id="3" name="Content Placeholder 2">
            <a:extLst>
              <a:ext uri="{FF2B5EF4-FFF2-40B4-BE49-F238E27FC236}">
                <a16:creationId xmlns:a16="http://schemas.microsoft.com/office/drawing/2014/main" id="{D81F8AEC-539A-4948-BDEF-C0FF8C019D60}"/>
              </a:ext>
            </a:extLst>
          </p:cNvPr>
          <p:cNvSpPr>
            <a:spLocks noGrp="1"/>
          </p:cNvSpPr>
          <p:nvPr>
            <p:ph idx="1"/>
          </p:nvPr>
        </p:nvSpPr>
        <p:spPr>
          <a:xfrm>
            <a:off x="8211423" y="1134630"/>
            <a:ext cx="3935156" cy="782595"/>
          </a:xfrm>
        </p:spPr>
        <p:txBody>
          <a:bodyPr>
            <a:normAutofit fontScale="92500" lnSpcReduction="10000"/>
          </a:bodyPr>
          <a:lstStyle/>
          <a:p>
            <a:pPr marL="0" indent="0">
              <a:buNone/>
            </a:pPr>
            <a:r>
              <a:rPr lang="en-GB" dirty="0"/>
              <a:t>Illumina Sequencing by Synthesis</a:t>
            </a:r>
          </a:p>
          <a:p>
            <a:pPr marL="0" indent="0">
              <a:buNone/>
            </a:pPr>
            <a:r>
              <a:rPr lang="en-US" dirty="0">
                <a:hlinkClick r:id="rId2"/>
              </a:rPr>
              <a:t>https://youtu.be/fCd6B5HRaZ8</a:t>
            </a:r>
            <a:endParaRPr lang="en-US" dirty="0"/>
          </a:p>
          <a:p>
            <a:endParaRPr lang="en-US" dirty="0"/>
          </a:p>
        </p:txBody>
      </p:sp>
      <p:pic>
        <p:nvPicPr>
          <p:cNvPr id="4" name="Picture 2" descr="http://bioconnector.github.io/bims8382/img/aligncount.png">
            <a:extLst>
              <a:ext uri="{FF2B5EF4-FFF2-40B4-BE49-F238E27FC236}">
                <a16:creationId xmlns:a16="http://schemas.microsoft.com/office/drawing/2014/main" id="{DF7B6F1B-9396-924A-B0F3-A2BFF7B932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2158" y="1134630"/>
            <a:ext cx="6607334" cy="49090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B9EE2AB-CFF8-6841-93B4-DBA49E2FE0C9}"/>
              </a:ext>
            </a:extLst>
          </p:cNvPr>
          <p:cNvSpPr txBox="1"/>
          <p:nvPr/>
        </p:nvSpPr>
        <p:spPr>
          <a:xfrm>
            <a:off x="2592925" y="5886540"/>
            <a:ext cx="5945594" cy="307777"/>
          </a:xfrm>
          <a:prstGeom prst="rect">
            <a:avLst/>
          </a:prstGeom>
          <a:noFill/>
        </p:spPr>
        <p:txBody>
          <a:bodyPr wrap="square" rtlCol="0">
            <a:spAutoFit/>
          </a:bodyPr>
          <a:lstStyle/>
          <a:p>
            <a:r>
              <a:rPr lang="en-US" sz="1400" dirty="0"/>
              <a:t>SOURCE: </a:t>
            </a:r>
            <a:r>
              <a:rPr lang="en-US" sz="1200" dirty="0"/>
              <a:t>http://</a:t>
            </a:r>
            <a:r>
              <a:rPr lang="en-US" sz="1200" dirty="0" err="1"/>
              <a:t>bioconnector.github.io</a:t>
            </a:r>
            <a:r>
              <a:rPr lang="en-US" sz="1200" dirty="0"/>
              <a:t>/bims8382/r-</a:t>
            </a:r>
            <a:r>
              <a:rPr lang="en-US" sz="1200" dirty="0" err="1"/>
              <a:t>rnaseq</a:t>
            </a:r>
            <a:r>
              <a:rPr lang="en-US" sz="1200" dirty="0"/>
              <a:t>-</a:t>
            </a:r>
            <a:r>
              <a:rPr lang="en-US" sz="1200" dirty="0" err="1"/>
              <a:t>airway.html</a:t>
            </a:r>
            <a:endParaRPr lang="en-US" sz="1400" dirty="0"/>
          </a:p>
        </p:txBody>
      </p:sp>
      <p:sp>
        <p:nvSpPr>
          <p:cNvPr id="6" name="Rectangle 5">
            <a:extLst>
              <a:ext uri="{FF2B5EF4-FFF2-40B4-BE49-F238E27FC236}">
                <a16:creationId xmlns:a16="http://schemas.microsoft.com/office/drawing/2014/main" id="{3DF80EE2-7F91-5A42-86F7-331D55BE65BA}"/>
              </a:ext>
            </a:extLst>
          </p:cNvPr>
          <p:cNvSpPr/>
          <p:nvPr/>
        </p:nvSpPr>
        <p:spPr>
          <a:xfrm>
            <a:off x="8211423" y="3296305"/>
            <a:ext cx="3980577" cy="1569660"/>
          </a:xfrm>
          <a:prstGeom prst="rect">
            <a:avLst/>
          </a:prstGeom>
        </p:spPr>
        <p:txBody>
          <a:bodyPr wrap="none">
            <a:spAutoFit/>
          </a:bodyPr>
          <a:lstStyle/>
          <a:p>
            <a:r>
              <a:rPr lang="en-GB" sz="1600" u="sng" dirty="0"/>
              <a:t>Other Technologies</a:t>
            </a:r>
          </a:p>
          <a:p>
            <a:r>
              <a:rPr lang="en-GB" sz="1600" dirty="0"/>
              <a:t>Introduction to Nanopore Sequencing</a:t>
            </a:r>
          </a:p>
          <a:p>
            <a:r>
              <a:rPr lang="en-GB" sz="1600" dirty="0">
                <a:hlinkClick r:id="rId4"/>
              </a:rPr>
              <a:t>https://youtu.be/sv9fFeSd3kE</a:t>
            </a:r>
            <a:endParaRPr lang="en-GB" sz="1600" dirty="0"/>
          </a:p>
          <a:p>
            <a:endParaRPr lang="en-GB" sz="1600" dirty="0"/>
          </a:p>
          <a:p>
            <a:r>
              <a:rPr lang="en-GB" sz="1600" dirty="0"/>
              <a:t>PacBio Sequencing - How it works</a:t>
            </a:r>
            <a:endParaRPr lang="en-GB" sz="1600" dirty="0">
              <a:hlinkClick r:id="rId5"/>
            </a:endParaRPr>
          </a:p>
          <a:p>
            <a:r>
              <a:rPr lang="en-GB" sz="1600" dirty="0">
                <a:hlinkClick r:id="rId5"/>
              </a:rPr>
              <a:t>https://youtu.be/_lD8JyAbwEo</a:t>
            </a:r>
            <a:endParaRPr lang="en-GB" sz="1600" dirty="0"/>
          </a:p>
        </p:txBody>
      </p:sp>
    </p:spTree>
    <p:extLst>
      <p:ext uri="{BB962C8B-B14F-4D97-AF65-F5344CB8AC3E}">
        <p14:creationId xmlns:p14="http://schemas.microsoft.com/office/powerpoint/2010/main" val="1495323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12093-3957-F448-A5B7-2928319F7F4E}"/>
              </a:ext>
            </a:extLst>
          </p:cNvPr>
          <p:cNvSpPr>
            <a:spLocks noGrp="1"/>
          </p:cNvSpPr>
          <p:nvPr>
            <p:ph type="title"/>
          </p:nvPr>
        </p:nvSpPr>
        <p:spPr/>
        <p:txBody>
          <a:bodyPr/>
          <a:lstStyle/>
          <a:p>
            <a:r>
              <a:rPr lang="en-US" dirty="0"/>
              <a:t>Experimental Design</a:t>
            </a:r>
          </a:p>
        </p:txBody>
      </p:sp>
      <p:sp>
        <p:nvSpPr>
          <p:cNvPr id="4" name="Content Placeholder 2">
            <a:extLst>
              <a:ext uri="{FF2B5EF4-FFF2-40B4-BE49-F238E27FC236}">
                <a16:creationId xmlns:a16="http://schemas.microsoft.com/office/drawing/2014/main" id="{BFD28663-369C-7A41-A8C4-9EABEE19FC33}"/>
              </a:ext>
            </a:extLst>
          </p:cNvPr>
          <p:cNvSpPr>
            <a:spLocks noGrp="1"/>
          </p:cNvSpPr>
          <p:nvPr>
            <p:ph idx="1"/>
          </p:nvPr>
        </p:nvSpPr>
        <p:spPr>
          <a:xfrm>
            <a:off x="1704628" y="1835426"/>
            <a:ext cx="4557023" cy="4471856"/>
          </a:xfrm>
        </p:spPr>
        <p:txBody>
          <a:bodyPr>
            <a:normAutofit fontScale="92500" lnSpcReduction="20000"/>
          </a:bodyPr>
          <a:lstStyle/>
          <a:p>
            <a:r>
              <a:rPr lang="en-US" b="1" dirty="0">
                <a:solidFill>
                  <a:srgbClr val="FFC000"/>
                </a:solidFill>
              </a:rPr>
              <a:t>Long</a:t>
            </a:r>
            <a:r>
              <a:rPr lang="en-US" dirty="0"/>
              <a:t>- vs </a:t>
            </a:r>
            <a:r>
              <a:rPr lang="en-US" b="1" dirty="0">
                <a:solidFill>
                  <a:srgbClr val="00B050"/>
                </a:solidFill>
              </a:rPr>
              <a:t>Short-Read</a:t>
            </a:r>
            <a:r>
              <a:rPr lang="en-US" dirty="0"/>
              <a:t>:</a:t>
            </a:r>
          </a:p>
          <a:p>
            <a:pPr lvl="1"/>
            <a:r>
              <a:rPr lang="en-US" dirty="0"/>
              <a:t>Longer read provides:</a:t>
            </a:r>
          </a:p>
          <a:p>
            <a:pPr lvl="2"/>
            <a:r>
              <a:rPr lang="en-US" dirty="0"/>
              <a:t>Better assembly capabilities</a:t>
            </a:r>
          </a:p>
          <a:p>
            <a:pPr lvl="2"/>
            <a:r>
              <a:rPr lang="en-US" dirty="0"/>
              <a:t>Higher accuracy in complex regions</a:t>
            </a:r>
          </a:p>
          <a:p>
            <a:pPr lvl="3"/>
            <a:r>
              <a:rPr lang="en-US" dirty="0"/>
              <a:t>Structural variations</a:t>
            </a:r>
          </a:p>
          <a:p>
            <a:pPr lvl="3"/>
            <a:r>
              <a:rPr lang="en-US" dirty="0"/>
              <a:t>Tandem repeats</a:t>
            </a:r>
          </a:p>
          <a:p>
            <a:pPr lvl="3"/>
            <a:r>
              <a:rPr lang="en-US" dirty="0"/>
              <a:t>Phasing</a:t>
            </a:r>
          </a:p>
          <a:p>
            <a:pPr lvl="1"/>
            <a:r>
              <a:rPr lang="en-US" dirty="0"/>
              <a:t>Questionable</a:t>
            </a:r>
          </a:p>
          <a:p>
            <a:pPr lvl="2"/>
            <a:r>
              <a:rPr lang="en-US" dirty="0"/>
              <a:t>Practicality</a:t>
            </a:r>
          </a:p>
          <a:p>
            <a:pPr lvl="3"/>
            <a:r>
              <a:rPr lang="en-US" dirty="0"/>
              <a:t>Library preparation, equipment</a:t>
            </a:r>
          </a:p>
          <a:p>
            <a:pPr lvl="2"/>
            <a:r>
              <a:rPr lang="en-US" dirty="0"/>
              <a:t>Price</a:t>
            </a:r>
          </a:p>
          <a:p>
            <a:pPr lvl="1"/>
            <a:r>
              <a:rPr lang="en-US" dirty="0"/>
              <a:t>Cons?</a:t>
            </a:r>
          </a:p>
          <a:p>
            <a:pPr lvl="2"/>
            <a:r>
              <a:rPr lang="en-US" dirty="0"/>
              <a:t>High error rates</a:t>
            </a:r>
          </a:p>
          <a:p>
            <a:pPr lvl="2"/>
            <a:r>
              <a:rPr lang="en-US" dirty="0"/>
              <a:t>Less studied</a:t>
            </a:r>
          </a:p>
          <a:p>
            <a:pPr marL="914400" lvl="2" indent="0">
              <a:buNone/>
            </a:pPr>
            <a:endParaRPr lang="en-US" dirty="0"/>
          </a:p>
        </p:txBody>
      </p:sp>
      <p:sp>
        <p:nvSpPr>
          <p:cNvPr id="5" name="Content Placeholder 3">
            <a:extLst>
              <a:ext uri="{FF2B5EF4-FFF2-40B4-BE49-F238E27FC236}">
                <a16:creationId xmlns:a16="http://schemas.microsoft.com/office/drawing/2014/main" id="{5AA772D0-247F-4845-A3F2-471859083084}"/>
              </a:ext>
            </a:extLst>
          </p:cNvPr>
          <p:cNvSpPr txBox="1">
            <a:spLocks/>
          </p:cNvSpPr>
          <p:nvPr/>
        </p:nvSpPr>
        <p:spPr>
          <a:xfrm>
            <a:off x="6172200" y="1825625"/>
            <a:ext cx="5181600" cy="435133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rgbClr val="92D050"/>
                </a:solidFill>
              </a:rPr>
              <a:t>Single</a:t>
            </a:r>
            <a:r>
              <a:rPr lang="en-US" dirty="0"/>
              <a:t>- vs </a:t>
            </a:r>
            <a:r>
              <a:rPr lang="en-US" dirty="0">
                <a:solidFill>
                  <a:srgbClr val="00B050"/>
                </a:solidFill>
              </a:rPr>
              <a:t>Paired-End</a:t>
            </a:r>
            <a:r>
              <a:rPr lang="en-US" dirty="0"/>
              <a:t>:</a:t>
            </a:r>
          </a:p>
          <a:p>
            <a:pPr lvl="1"/>
            <a:r>
              <a:rPr lang="en-US" dirty="0"/>
              <a:t>Single: only one end of cDNA fragment generated.</a:t>
            </a:r>
          </a:p>
          <a:p>
            <a:pPr lvl="1"/>
            <a:r>
              <a:rPr lang="en-US" dirty="0"/>
              <a:t>Paired: cDNA fragment is generated from both ends</a:t>
            </a:r>
          </a:p>
        </p:txBody>
      </p:sp>
      <p:pic>
        <p:nvPicPr>
          <p:cNvPr id="7" name="Picture 6" descr="Graphical user interface, text, application, email&#10;&#10;Description automatically generated">
            <a:extLst>
              <a:ext uri="{FF2B5EF4-FFF2-40B4-BE49-F238E27FC236}">
                <a16:creationId xmlns:a16="http://schemas.microsoft.com/office/drawing/2014/main" id="{E3CC9D41-5274-9841-9D2B-A1E02C84AD38}"/>
              </a:ext>
            </a:extLst>
          </p:cNvPr>
          <p:cNvPicPr>
            <a:picLocks noChangeAspect="1"/>
          </p:cNvPicPr>
          <p:nvPr/>
        </p:nvPicPr>
        <p:blipFill>
          <a:blip r:embed="rId3"/>
          <a:stretch>
            <a:fillRect/>
          </a:stretch>
        </p:blipFill>
        <p:spPr>
          <a:xfrm>
            <a:off x="6096000" y="4071354"/>
            <a:ext cx="5062756" cy="2090896"/>
          </a:xfrm>
          <a:prstGeom prst="rect">
            <a:avLst/>
          </a:prstGeom>
        </p:spPr>
      </p:pic>
    </p:spTree>
    <p:extLst>
      <p:ext uri="{BB962C8B-B14F-4D97-AF65-F5344CB8AC3E}">
        <p14:creationId xmlns:p14="http://schemas.microsoft.com/office/powerpoint/2010/main" val="1862372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AF51-5E4B-C24F-9178-890D441E7FE5}"/>
              </a:ext>
            </a:extLst>
          </p:cNvPr>
          <p:cNvSpPr>
            <a:spLocks noGrp="1"/>
          </p:cNvSpPr>
          <p:nvPr>
            <p:ph type="title"/>
          </p:nvPr>
        </p:nvSpPr>
        <p:spPr/>
        <p:txBody>
          <a:bodyPr/>
          <a:lstStyle/>
          <a:p>
            <a:r>
              <a:rPr lang="en-US" dirty="0"/>
              <a:t>Data Formats</a:t>
            </a:r>
          </a:p>
        </p:txBody>
      </p:sp>
      <p:sp>
        <p:nvSpPr>
          <p:cNvPr id="3" name="Content Placeholder 2">
            <a:extLst>
              <a:ext uri="{FF2B5EF4-FFF2-40B4-BE49-F238E27FC236}">
                <a16:creationId xmlns:a16="http://schemas.microsoft.com/office/drawing/2014/main" id="{4E5CFBE0-6CB8-1C49-ADCD-27B105D98EED}"/>
              </a:ext>
            </a:extLst>
          </p:cNvPr>
          <p:cNvSpPr>
            <a:spLocks noGrp="1"/>
          </p:cNvSpPr>
          <p:nvPr>
            <p:ph idx="1"/>
          </p:nvPr>
        </p:nvSpPr>
        <p:spPr>
          <a:xfrm>
            <a:off x="1019904" y="1905000"/>
            <a:ext cx="8915400" cy="3777622"/>
          </a:xfrm>
        </p:spPr>
        <p:txBody>
          <a:bodyPr/>
          <a:lstStyle/>
          <a:p>
            <a:r>
              <a:rPr lang="en-US" dirty="0"/>
              <a:t>FASTA </a:t>
            </a:r>
          </a:p>
          <a:p>
            <a:pPr lvl="1"/>
            <a:r>
              <a:rPr lang="en-US" dirty="0"/>
              <a:t>Reference</a:t>
            </a:r>
          </a:p>
          <a:p>
            <a:r>
              <a:rPr lang="en-US" dirty="0"/>
              <a:t>FASTQ </a:t>
            </a:r>
          </a:p>
          <a:p>
            <a:pPr lvl="1"/>
            <a:r>
              <a:rPr lang="en-US" dirty="0"/>
              <a:t>Main output file for RNA-Seq</a:t>
            </a:r>
          </a:p>
          <a:p>
            <a:r>
              <a:rPr lang="en-US" dirty="0"/>
              <a:t>BAM</a:t>
            </a:r>
          </a:p>
          <a:p>
            <a:pPr lvl="1"/>
            <a:r>
              <a:rPr lang="en-US" dirty="0"/>
              <a:t>(Binary Alignment Mapping)</a:t>
            </a:r>
          </a:p>
          <a:p>
            <a:r>
              <a:rPr lang="en-US" dirty="0"/>
              <a:t>SAM </a:t>
            </a:r>
          </a:p>
          <a:p>
            <a:pPr lvl="1"/>
            <a:r>
              <a:rPr lang="en-US" dirty="0"/>
              <a:t>(Sequence Alignment Mapping)</a:t>
            </a:r>
          </a:p>
        </p:txBody>
      </p:sp>
      <p:pic>
        <p:nvPicPr>
          <p:cNvPr id="4" name="Picture 3">
            <a:extLst>
              <a:ext uri="{FF2B5EF4-FFF2-40B4-BE49-F238E27FC236}">
                <a16:creationId xmlns:a16="http://schemas.microsoft.com/office/drawing/2014/main" id="{0667B35C-4E2B-1649-95DD-94EF1A58CB90}"/>
              </a:ext>
            </a:extLst>
          </p:cNvPr>
          <p:cNvPicPr>
            <a:picLocks noChangeAspect="1"/>
          </p:cNvPicPr>
          <p:nvPr/>
        </p:nvPicPr>
        <p:blipFill>
          <a:blip r:embed="rId2"/>
          <a:stretch>
            <a:fillRect/>
          </a:stretch>
        </p:blipFill>
        <p:spPr>
          <a:xfrm>
            <a:off x="5477605" y="1904999"/>
            <a:ext cx="5890612" cy="3048001"/>
          </a:xfrm>
          <a:prstGeom prst="rect">
            <a:avLst/>
          </a:prstGeom>
        </p:spPr>
      </p:pic>
    </p:spTree>
    <p:extLst>
      <p:ext uri="{BB962C8B-B14F-4D97-AF65-F5344CB8AC3E}">
        <p14:creationId xmlns:p14="http://schemas.microsoft.com/office/powerpoint/2010/main" val="199170686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{5A4EFB11-2DC5-4D44-B854-EF81BF37D102}tf10001072</Template>
  <TotalTime>13710</TotalTime>
  <Words>816</Words>
  <Application>Microsoft Macintosh PowerPoint</Application>
  <PresentationFormat>Widescreen</PresentationFormat>
  <Paragraphs>219</Paragraphs>
  <Slides>24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System Font Regular</vt:lpstr>
      <vt:lpstr>Calibri</vt:lpstr>
      <vt:lpstr>Calibri Light</vt:lpstr>
      <vt:lpstr>Cambria Math</vt:lpstr>
      <vt:lpstr>Franklin Gothic Book</vt:lpstr>
      <vt:lpstr>Wingdings</vt:lpstr>
      <vt:lpstr>Wingdings 3</vt:lpstr>
      <vt:lpstr>Crop</vt:lpstr>
      <vt:lpstr>Transcriptomics</vt:lpstr>
      <vt:lpstr>Outline</vt:lpstr>
      <vt:lpstr>Introduction</vt:lpstr>
      <vt:lpstr>Pros – Cons of RNA-Seq</vt:lpstr>
      <vt:lpstr>Motivations</vt:lpstr>
      <vt:lpstr>Workflow</vt:lpstr>
      <vt:lpstr>RNA-Seq</vt:lpstr>
      <vt:lpstr>Experimental Design</vt:lpstr>
      <vt:lpstr>Data Formats</vt:lpstr>
      <vt:lpstr>FASTQ</vt:lpstr>
      <vt:lpstr>Quality Control</vt:lpstr>
      <vt:lpstr>Quality Control</vt:lpstr>
      <vt:lpstr>PowerPoint Presentation</vt:lpstr>
      <vt:lpstr>Count and Normalized Counts</vt:lpstr>
      <vt:lpstr>Alignment &amp; Quantification Tools</vt:lpstr>
      <vt:lpstr>Sample Exploration Goals</vt:lpstr>
      <vt:lpstr>Sample Exploration Methods</vt:lpstr>
      <vt:lpstr>Differential Expression Analysis</vt:lpstr>
      <vt:lpstr>PowerPoint Presentation</vt:lpstr>
      <vt:lpstr>Functional Analysis</vt:lpstr>
      <vt:lpstr>Reactome</vt:lpstr>
      <vt:lpstr>DAVID</vt:lpstr>
      <vt:lpstr>Cytoscape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Transcriptomics</dc:title>
  <dc:creator>Abdulahad Bayraktar</dc:creator>
  <cp:lastModifiedBy>Abdulahad Bayraktar</cp:lastModifiedBy>
  <cp:revision>34</cp:revision>
  <dcterms:created xsi:type="dcterms:W3CDTF">2020-11-01T21:47:09Z</dcterms:created>
  <dcterms:modified xsi:type="dcterms:W3CDTF">2022-11-08T08:52:08Z</dcterms:modified>
</cp:coreProperties>
</file>