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955" r:id="rId2"/>
    <p:sldId id="1019" r:id="rId3"/>
    <p:sldId id="1017" r:id="rId4"/>
    <p:sldId id="1020" r:id="rId5"/>
    <p:sldId id="1021" r:id="rId6"/>
    <p:sldId id="1013" r:id="rId7"/>
    <p:sldId id="993" r:id="rId8"/>
    <p:sldId id="992" r:id="rId9"/>
    <p:sldId id="1003" r:id="rId10"/>
    <p:sldId id="994" r:id="rId11"/>
    <p:sldId id="995" r:id="rId12"/>
    <p:sldId id="1000" r:id="rId13"/>
    <p:sldId id="996" r:id="rId14"/>
    <p:sldId id="997" r:id="rId15"/>
    <p:sldId id="1001" r:id="rId16"/>
    <p:sldId id="1002" r:id="rId17"/>
    <p:sldId id="1011" r:id="rId18"/>
    <p:sldId id="999" r:id="rId19"/>
    <p:sldId id="998" r:id="rId20"/>
    <p:sldId id="1012" r:id="rId21"/>
    <p:sldId id="959" r:id="rId22"/>
    <p:sldId id="1022" r:id="rId23"/>
    <p:sldId id="1023" r:id="rId24"/>
    <p:sldId id="262" r:id="rId25"/>
    <p:sldId id="971" r:id="rId26"/>
    <p:sldId id="968" r:id="rId27"/>
    <p:sldId id="969" r:id="rId28"/>
    <p:sldId id="970" r:id="rId29"/>
    <p:sldId id="276" r:id="rId30"/>
    <p:sldId id="260" r:id="rId31"/>
    <p:sldId id="991" r:id="rId32"/>
    <p:sldId id="989" r:id="rId33"/>
    <p:sldId id="280" r:id="rId34"/>
    <p:sldId id="1014" r:id="rId35"/>
    <p:sldId id="1024" r:id="rId36"/>
    <p:sldId id="1025" r:id="rId37"/>
    <p:sldId id="988" r:id="rId3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1"/>
    <p:restoredTop sz="60127"/>
  </p:normalViewPr>
  <p:slideViewPr>
    <p:cSldViewPr snapToGrid="0" snapToObjects="1">
      <p:cViewPr varScale="1">
        <p:scale>
          <a:sx n="71" d="100"/>
          <a:sy n="71" d="100"/>
        </p:scale>
        <p:origin x="2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D32B-9331-EC4F-B2E1-61EC69A1CD25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BC7D-E604-8941-A1B1-80E5D5439DC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714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F9C7-16AC-4655-B0DA-DCEB18BE1E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0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812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1417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497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3596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672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2868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1034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1803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6835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958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367F6-108D-4E26-8363-856CAFB0B210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5998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6112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2713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6209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3123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878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5191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1009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install.packages</a:t>
            </a:r>
            <a:r>
              <a:rPr lang="en-GB" dirty="0"/>
              <a:t>(c('</a:t>
            </a:r>
            <a:r>
              <a:rPr lang="en-GB" dirty="0" err="1"/>
              <a:t>readxl</a:t>
            </a:r>
            <a:r>
              <a:rPr lang="en-GB" dirty="0"/>
              <a:t>', '</a:t>
            </a:r>
            <a:r>
              <a:rPr lang="en-GB" dirty="0" err="1"/>
              <a:t>tidyverse</a:t>
            </a:r>
            <a:r>
              <a:rPr lang="en-GB" dirty="0"/>
              <a:t>', '</a:t>
            </a:r>
            <a:r>
              <a:rPr lang="en-GB" dirty="0" err="1"/>
              <a:t>dplyr</a:t>
            </a:r>
            <a:r>
              <a:rPr lang="en-GB" dirty="0"/>
              <a:t>', 'vegan', '</a:t>
            </a:r>
            <a:r>
              <a:rPr lang="en-GB" dirty="0" err="1"/>
              <a:t>ggpubr</a:t>
            </a:r>
            <a:r>
              <a:rPr lang="en-GB" dirty="0"/>
              <a:t>'))</a:t>
            </a:r>
          </a:p>
          <a:p>
            <a:r>
              <a:rPr lang="en-GB" dirty="0"/>
              <a:t>if (!</a:t>
            </a:r>
            <a:r>
              <a:rPr lang="en-GB" dirty="0" err="1"/>
              <a:t>requireNamespace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", quietly = TRUE))</a:t>
            </a:r>
          </a:p>
          <a:p>
            <a:r>
              <a:rPr lang="en-GB" dirty="0"/>
              <a:t>  </a:t>
            </a: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</a:t>
            </a:r>
          </a:p>
          <a:p>
            <a:r>
              <a:rPr lang="en-GB" dirty="0" err="1"/>
              <a:t>BiocManager</a:t>
            </a:r>
            <a:r>
              <a:rPr lang="en-GB" dirty="0"/>
              <a:t>::install(c('phyloseq', ask = F, update = F))</a:t>
            </a:r>
          </a:p>
          <a:p>
            <a:r>
              <a:rPr lang="en-GB" dirty="0"/>
              <a:t>if (!</a:t>
            </a:r>
            <a:r>
              <a:rPr lang="en-GB" dirty="0" err="1"/>
              <a:t>requireNamespace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", quietly = TRUE))</a:t>
            </a:r>
          </a:p>
          <a:p>
            <a:r>
              <a:rPr lang="en-GB" dirty="0"/>
              <a:t>  </a:t>
            </a: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</a:t>
            </a:r>
          </a:p>
          <a:p>
            <a:r>
              <a:rPr lang="en-GB" dirty="0" err="1"/>
              <a:t>BiocManager</a:t>
            </a:r>
            <a:r>
              <a:rPr lang="en-GB" dirty="0"/>
              <a:t>::install(c('microbiome'))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library(</a:t>
            </a:r>
            <a:r>
              <a:rPr lang="en-GB" dirty="0" err="1"/>
              <a:t>readxl</a:t>
            </a:r>
            <a:r>
              <a:rPr lang="en-GB" dirty="0"/>
              <a:t>)</a:t>
            </a:r>
          </a:p>
          <a:p>
            <a:r>
              <a:rPr lang="en-GB" dirty="0"/>
              <a:t>library(</a:t>
            </a:r>
            <a:r>
              <a:rPr lang="en-GB" dirty="0" err="1"/>
              <a:t>tidyr</a:t>
            </a:r>
            <a:r>
              <a:rPr lang="en-GB" dirty="0"/>
              <a:t>)</a:t>
            </a:r>
          </a:p>
          <a:p>
            <a:r>
              <a:rPr lang="en-GB" dirty="0"/>
              <a:t>library(</a:t>
            </a:r>
            <a:r>
              <a:rPr lang="en-GB" dirty="0" err="1"/>
              <a:t>dplyr</a:t>
            </a:r>
            <a:r>
              <a:rPr lang="en-GB" dirty="0"/>
              <a:t>)</a:t>
            </a:r>
          </a:p>
          <a:p>
            <a:r>
              <a:rPr lang="en-GB" dirty="0"/>
              <a:t>library(</a:t>
            </a:r>
            <a:r>
              <a:rPr lang="en-GB" dirty="0" err="1"/>
              <a:t>tibble</a:t>
            </a:r>
            <a:r>
              <a:rPr lang="en-GB" dirty="0"/>
              <a:t>)</a:t>
            </a:r>
          </a:p>
          <a:p>
            <a:r>
              <a:rPr lang="en-GB" dirty="0"/>
              <a:t>library(ggplot2)</a:t>
            </a:r>
          </a:p>
          <a:p>
            <a:r>
              <a:rPr lang="en-GB" dirty="0"/>
              <a:t>library(phyloseq)</a:t>
            </a:r>
          </a:p>
          <a:p>
            <a:r>
              <a:rPr lang="en-GB" dirty="0"/>
              <a:t>library(microbiome)</a:t>
            </a:r>
          </a:p>
          <a:p>
            <a:r>
              <a:rPr lang="en-GB" dirty="0"/>
              <a:t>library(vegan)</a:t>
            </a:r>
          </a:p>
          <a:p>
            <a:endParaRPr lang="en-GB" dirty="0"/>
          </a:p>
          <a:p>
            <a:r>
              <a:rPr lang="en-GB" dirty="0"/>
              <a:t>main=</a:t>
            </a:r>
            <a:r>
              <a:rPr lang="en-GB" dirty="0" err="1"/>
              <a:t>read.table</a:t>
            </a:r>
            <a:r>
              <a:rPr lang="en-GB" dirty="0"/>
              <a:t>('</a:t>
            </a:r>
            <a:r>
              <a:rPr lang="en-GB" dirty="0" err="1"/>
              <a:t>merged_estimated_number_read_UC_KCL_bb.txt',header</a:t>
            </a:r>
            <a:r>
              <a:rPr lang="en-GB" dirty="0"/>
              <a:t>=</a:t>
            </a:r>
            <a:r>
              <a:rPr lang="en-GB" dirty="0" err="1"/>
              <a:t>TRUE,sep</a:t>
            </a:r>
            <a:r>
              <a:rPr lang="en-GB" dirty="0"/>
              <a:t>="\t")</a:t>
            </a:r>
          </a:p>
          <a:p>
            <a:r>
              <a:rPr lang="en-GB" dirty="0"/>
              <a:t>t = separate(</a:t>
            </a:r>
            <a:r>
              <a:rPr lang="en-GB" dirty="0" err="1"/>
              <a:t>main,X.clade_name</a:t>
            </a:r>
            <a:r>
              <a:rPr lang="en-GB" dirty="0"/>
              <a:t>, into = c("</a:t>
            </a:r>
            <a:r>
              <a:rPr lang="en-GB" dirty="0" err="1"/>
              <a:t>Kingdom","Phylum</a:t>
            </a:r>
            <a:r>
              <a:rPr lang="en-GB" dirty="0"/>
              <a:t>", "Class", "Order", "Family", "Genus", "Species"), </a:t>
            </a:r>
            <a:r>
              <a:rPr lang="en-GB" dirty="0" err="1"/>
              <a:t>sep</a:t>
            </a:r>
            <a:r>
              <a:rPr lang="en-GB" dirty="0"/>
              <a:t>="\\|")</a:t>
            </a:r>
          </a:p>
          <a:p>
            <a:r>
              <a:rPr lang="en-GB" dirty="0"/>
              <a:t>t=t[!</a:t>
            </a:r>
            <a:r>
              <a:rPr lang="en-GB" dirty="0" err="1"/>
              <a:t>is.na</a:t>
            </a:r>
            <a:r>
              <a:rPr lang="en-GB" dirty="0"/>
              <a:t>(</a:t>
            </a:r>
            <a:r>
              <a:rPr lang="en-GB" dirty="0" err="1"/>
              <a:t>t$Species</a:t>
            </a:r>
            <a:r>
              <a:rPr lang="en-GB" dirty="0"/>
              <a:t>), ]</a:t>
            </a:r>
          </a:p>
          <a:p>
            <a:r>
              <a:rPr lang="en-GB" dirty="0"/>
              <a:t>t=t[!duplicated(</a:t>
            </a:r>
            <a:r>
              <a:rPr lang="en-GB" dirty="0" err="1"/>
              <a:t>t$Species</a:t>
            </a:r>
            <a:r>
              <a:rPr lang="en-GB" dirty="0"/>
              <a:t>),]</a:t>
            </a:r>
          </a:p>
          <a:p>
            <a:endParaRPr lang="en-GB" dirty="0"/>
          </a:p>
          <a:p>
            <a:r>
              <a:rPr lang="en-GB" dirty="0"/>
              <a:t>x=1:dim(t)[1]</a:t>
            </a:r>
          </a:p>
          <a:p>
            <a:r>
              <a:rPr lang="en-GB" dirty="0"/>
              <a:t>OTUs= paste("</a:t>
            </a:r>
            <a:r>
              <a:rPr lang="en-GB" dirty="0" err="1"/>
              <a:t>OTU",x</a:t>
            </a:r>
            <a:r>
              <a:rPr lang="en-GB" dirty="0"/>
              <a:t>)</a:t>
            </a:r>
          </a:p>
          <a:p>
            <a:r>
              <a:rPr lang="en-GB" dirty="0"/>
              <a:t>t=</a:t>
            </a:r>
            <a:r>
              <a:rPr lang="en-GB" dirty="0" err="1"/>
              <a:t>add_column</a:t>
            </a:r>
            <a:r>
              <a:rPr lang="en-GB" dirty="0"/>
              <a:t>(t, OTUs = OTUs, .before = "</a:t>
            </a:r>
            <a:r>
              <a:rPr lang="en-GB" dirty="0" err="1"/>
              <a:t>clade_taxid</a:t>
            </a:r>
            <a:r>
              <a:rPr lang="en-GB" dirty="0"/>
              <a:t>")</a:t>
            </a:r>
          </a:p>
          <a:p>
            <a:endParaRPr lang="en-GB" dirty="0"/>
          </a:p>
          <a:p>
            <a:r>
              <a:rPr lang="en-GB" dirty="0"/>
              <a:t>OTU =</a:t>
            </a:r>
            <a:r>
              <a:rPr lang="en-GB" dirty="0" err="1"/>
              <a:t>as.data.frame</a:t>
            </a:r>
            <a:r>
              <a:rPr lang="en-GB" dirty="0"/>
              <a:t>(t[,-which(names(t) %in% c("</a:t>
            </a:r>
            <a:r>
              <a:rPr lang="en-GB" dirty="0" err="1"/>
              <a:t>Kingdom","Phylum</a:t>
            </a:r>
            <a:r>
              <a:rPr lang="en-GB" dirty="0"/>
              <a:t>", "Class", "Order", "Family", "Genus","Type","</a:t>
            </a:r>
            <a:r>
              <a:rPr lang="en-GB" dirty="0" err="1"/>
              <a:t>clade_taxid</a:t>
            </a:r>
            <a:r>
              <a:rPr lang="en-GB" dirty="0"/>
              <a:t>"))])</a:t>
            </a:r>
          </a:p>
          <a:p>
            <a:r>
              <a:rPr lang="en-GB" dirty="0" err="1"/>
              <a:t>row.names</a:t>
            </a:r>
            <a:r>
              <a:rPr lang="en-GB" dirty="0"/>
              <a:t>(OTU) = OTU$OTUs</a:t>
            </a:r>
          </a:p>
          <a:p>
            <a:r>
              <a:rPr lang="en-GB" dirty="0"/>
              <a:t>OTU =</a:t>
            </a:r>
            <a:r>
              <a:rPr lang="en-GB" dirty="0" err="1"/>
              <a:t>as.data.frame</a:t>
            </a:r>
            <a:r>
              <a:rPr lang="en-GB" dirty="0"/>
              <a:t>(OTU[,-which(names(OTU) %in% c("</a:t>
            </a:r>
            <a:r>
              <a:rPr lang="en-GB" dirty="0" err="1"/>
              <a:t>OTUs","Species</a:t>
            </a:r>
            <a:r>
              <a:rPr lang="en-GB" dirty="0"/>
              <a:t>"))])</a:t>
            </a:r>
          </a:p>
          <a:p>
            <a:r>
              <a:rPr lang="en-GB" dirty="0"/>
              <a:t>OTU[</a:t>
            </a:r>
            <a:r>
              <a:rPr lang="en-GB" dirty="0" err="1"/>
              <a:t>is.na</a:t>
            </a:r>
            <a:r>
              <a:rPr lang="en-GB" dirty="0"/>
              <a:t>(OTU)] = 0</a:t>
            </a:r>
          </a:p>
          <a:p>
            <a:r>
              <a:rPr lang="en-GB" dirty="0"/>
              <a:t>names(OTU) = </a:t>
            </a:r>
            <a:r>
              <a:rPr lang="en-GB" dirty="0" err="1"/>
              <a:t>gsub</a:t>
            </a:r>
            <a:r>
              <a:rPr lang="en-GB" dirty="0"/>
              <a:t>(pattern = "_</a:t>
            </a:r>
            <a:r>
              <a:rPr lang="en-GB" dirty="0" err="1"/>
              <a:t>profile_count.txt</a:t>
            </a:r>
            <a:r>
              <a:rPr lang="en-GB" dirty="0"/>
              <a:t>", replacement = "", x = names(OTU))</a:t>
            </a:r>
          </a:p>
          <a:p>
            <a:r>
              <a:rPr lang="en-GB" dirty="0" err="1"/>
              <a:t>CountMatrix</a:t>
            </a:r>
            <a:r>
              <a:rPr lang="en-GB" dirty="0"/>
              <a:t> = OTU %&gt;% </a:t>
            </a:r>
            <a:r>
              <a:rPr lang="en-GB" dirty="0" err="1"/>
              <a:t>as.matrix</a:t>
            </a:r>
            <a:r>
              <a:rPr lang="en-GB" dirty="0"/>
              <a:t>()</a:t>
            </a:r>
          </a:p>
          <a:p>
            <a:r>
              <a:rPr lang="en-GB" dirty="0"/>
              <a:t>mode(</a:t>
            </a:r>
            <a:r>
              <a:rPr lang="en-GB" dirty="0" err="1"/>
              <a:t>CountMatrix</a:t>
            </a:r>
            <a:r>
              <a:rPr lang="en-GB" dirty="0"/>
              <a:t>) &lt;- 'integer'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TAX =</a:t>
            </a:r>
            <a:r>
              <a:rPr lang="en-GB" dirty="0" err="1"/>
              <a:t>as.data.frame</a:t>
            </a:r>
            <a:r>
              <a:rPr lang="en-GB" dirty="0"/>
              <a:t>(t[,which(names(t) %in% c("</a:t>
            </a:r>
            <a:r>
              <a:rPr lang="en-GB" dirty="0" err="1"/>
              <a:t>Kingdom","Phylum</a:t>
            </a:r>
            <a:r>
              <a:rPr lang="en-GB" dirty="0"/>
              <a:t>", "Class", "Order", "Family", "</a:t>
            </a:r>
            <a:r>
              <a:rPr lang="en-GB" dirty="0" err="1"/>
              <a:t>Genus","Species","OTUs</a:t>
            </a:r>
            <a:r>
              <a:rPr lang="en-GB" dirty="0"/>
              <a:t>"))])</a:t>
            </a:r>
          </a:p>
          <a:p>
            <a:r>
              <a:rPr lang="en-GB" dirty="0" err="1"/>
              <a:t>row.names</a:t>
            </a:r>
            <a:r>
              <a:rPr lang="en-GB" dirty="0"/>
              <a:t>(TAX) = TAX$OTUs</a:t>
            </a:r>
          </a:p>
          <a:p>
            <a:r>
              <a:rPr lang="en-GB" dirty="0"/>
              <a:t>TAX =</a:t>
            </a:r>
            <a:r>
              <a:rPr lang="en-GB" dirty="0" err="1"/>
              <a:t>as.data.frame</a:t>
            </a:r>
            <a:r>
              <a:rPr lang="en-GB" dirty="0"/>
              <a:t>(TAX[,-which(names(TAX) %in% c("OTUs"))])</a:t>
            </a:r>
          </a:p>
          <a:p>
            <a:r>
              <a:rPr lang="en-GB" dirty="0" err="1"/>
              <a:t>TaxaMatrix</a:t>
            </a:r>
            <a:r>
              <a:rPr lang="en-GB" dirty="0"/>
              <a:t> &lt;- TAX %&gt;% </a:t>
            </a:r>
            <a:r>
              <a:rPr lang="en-GB" dirty="0" err="1"/>
              <a:t>as.matrix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Metadata &lt;- </a:t>
            </a:r>
            <a:r>
              <a:rPr lang="en-GB" dirty="0" err="1"/>
              <a:t>read_xlsx</a:t>
            </a:r>
            <a:r>
              <a:rPr lang="en-GB" dirty="0"/>
              <a:t>("</a:t>
            </a:r>
            <a:r>
              <a:rPr lang="en-GB" dirty="0" err="1"/>
              <a:t>metadata_UC_KCLbb.xlsx</a:t>
            </a:r>
            <a:r>
              <a:rPr lang="en-GB" dirty="0"/>
              <a:t>", sheet=1) %&gt;% </a:t>
            </a:r>
            <a:r>
              <a:rPr lang="en-GB" dirty="0" err="1"/>
              <a:t>as.data.frame</a:t>
            </a:r>
            <a:r>
              <a:rPr lang="en-GB" dirty="0"/>
              <a:t>()</a:t>
            </a:r>
          </a:p>
          <a:p>
            <a:r>
              <a:rPr lang="en-GB" dirty="0" err="1"/>
              <a:t>rownames</a:t>
            </a:r>
            <a:r>
              <a:rPr lang="en-GB" dirty="0"/>
              <a:t>(Metadata) &lt;- </a:t>
            </a:r>
            <a:r>
              <a:rPr lang="en-GB" dirty="0" err="1"/>
              <a:t>Metadata$SampleID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otuTABLE</a:t>
            </a:r>
            <a:r>
              <a:rPr lang="en-GB" dirty="0"/>
              <a:t> &lt;- </a:t>
            </a:r>
            <a:r>
              <a:rPr lang="en-GB" dirty="0" err="1"/>
              <a:t>otu_table</a:t>
            </a:r>
            <a:r>
              <a:rPr lang="en-GB" dirty="0"/>
              <a:t>(</a:t>
            </a:r>
            <a:r>
              <a:rPr lang="en-GB" dirty="0" err="1"/>
              <a:t>CountMatrix</a:t>
            </a:r>
            <a:r>
              <a:rPr lang="en-GB" dirty="0"/>
              <a:t>, </a:t>
            </a:r>
            <a:r>
              <a:rPr lang="en-GB" dirty="0" err="1"/>
              <a:t>taxa_are_rows</a:t>
            </a:r>
            <a:r>
              <a:rPr lang="en-GB" dirty="0"/>
              <a:t> = TRUE)</a:t>
            </a:r>
          </a:p>
          <a:p>
            <a:r>
              <a:rPr lang="en-GB" dirty="0" err="1"/>
              <a:t>taxTABLE</a:t>
            </a:r>
            <a:r>
              <a:rPr lang="en-GB" dirty="0"/>
              <a:t> &lt;- </a:t>
            </a:r>
            <a:r>
              <a:rPr lang="en-GB" dirty="0" err="1"/>
              <a:t>tax_table</a:t>
            </a:r>
            <a:r>
              <a:rPr lang="en-GB" dirty="0"/>
              <a:t>(</a:t>
            </a:r>
            <a:r>
              <a:rPr lang="en-GB" dirty="0" err="1"/>
              <a:t>TaxaMatrix</a:t>
            </a:r>
            <a:r>
              <a:rPr lang="en-GB" dirty="0"/>
              <a:t>)</a:t>
            </a:r>
          </a:p>
          <a:p>
            <a:r>
              <a:rPr lang="en-GB" dirty="0" err="1"/>
              <a:t>sampleDATA</a:t>
            </a:r>
            <a:r>
              <a:rPr lang="en-GB" dirty="0"/>
              <a:t> &lt;- </a:t>
            </a:r>
            <a:r>
              <a:rPr lang="en-GB" dirty="0" err="1"/>
              <a:t>sample_data</a:t>
            </a:r>
            <a:r>
              <a:rPr lang="en-GB" dirty="0"/>
              <a:t>(Metadata)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phylo_obj</a:t>
            </a:r>
            <a:r>
              <a:rPr lang="en-GB" dirty="0"/>
              <a:t> &lt;- phyloseq(</a:t>
            </a:r>
            <a:r>
              <a:rPr lang="en-GB" dirty="0" err="1"/>
              <a:t>otuTABLE</a:t>
            </a:r>
            <a:r>
              <a:rPr lang="en-GB" dirty="0"/>
              <a:t>, </a:t>
            </a:r>
            <a:r>
              <a:rPr lang="en-GB" dirty="0" err="1"/>
              <a:t>taxTABLE</a:t>
            </a:r>
            <a:r>
              <a:rPr lang="en-GB" dirty="0"/>
              <a:t>, </a:t>
            </a:r>
            <a:r>
              <a:rPr lang="en-GB" dirty="0" err="1"/>
              <a:t>sampleDATA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###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16483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install.packages</a:t>
            </a:r>
            <a:r>
              <a:rPr lang="en-GB" dirty="0"/>
              <a:t>(c('</a:t>
            </a:r>
            <a:r>
              <a:rPr lang="en-GB" dirty="0" err="1"/>
              <a:t>readxl</a:t>
            </a:r>
            <a:r>
              <a:rPr lang="en-GB" dirty="0"/>
              <a:t>', '</a:t>
            </a:r>
            <a:r>
              <a:rPr lang="en-GB" dirty="0" err="1"/>
              <a:t>tidyverse</a:t>
            </a:r>
            <a:r>
              <a:rPr lang="en-GB" dirty="0"/>
              <a:t>', '</a:t>
            </a:r>
            <a:r>
              <a:rPr lang="en-GB" dirty="0" err="1"/>
              <a:t>dplyr</a:t>
            </a:r>
            <a:r>
              <a:rPr lang="en-GB" dirty="0"/>
              <a:t>', 'vegan', '</a:t>
            </a:r>
            <a:r>
              <a:rPr lang="en-GB" dirty="0" err="1"/>
              <a:t>ggpubr</a:t>
            </a:r>
            <a:r>
              <a:rPr lang="en-GB" dirty="0"/>
              <a:t>'))</a:t>
            </a:r>
          </a:p>
          <a:p>
            <a:r>
              <a:rPr lang="en-GB" dirty="0"/>
              <a:t>if (!</a:t>
            </a:r>
            <a:r>
              <a:rPr lang="en-GB" dirty="0" err="1"/>
              <a:t>requireNamespace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", quietly = TRUE))</a:t>
            </a:r>
          </a:p>
          <a:p>
            <a:r>
              <a:rPr lang="en-GB" dirty="0"/>
              <a:t>  </a:t>
            </a: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</a:t>
            </a:r>
          </a:p>
          <a:p>
            <a:r>
              <a:rPr lang="en-GB" dirty="0" err="1"/>
              <a:t>BiocManager</a:t>
            </a:r>
            <a:r>
              <a:rPr lang="en-GB" dirty="0"/>
              <a:t>::install(c('phyloseq', ask = F, update = F))</a:t>
            </a:r>
          </a:p>
          <a:p>
            <a:r>
              <a:rPr lang="en-GB" dirty="0"/>
              <a:t>if (!</a:t>
            </a:r>
            <a:r>
              <a:rPr lang="en-GB" dirty="0" err="1"/>
              <a:t>requireNamespace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", quietly = TRUE))</a:t>
            </a:r>
          </a:p>
          <a:p>
            <a:r>
              <a:rPr lang="en-GB" dirty="0"/>
              <a:t>  </a:t>
            </a: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</a:t>
            </a:r>
          </a:p>
          <a:p>
            <a:r>
              <a:rPr lang="en-GB" dirty="0" err="1"/>
              <a:t>BiocManager</a:t>
            </a:r>
            <a:r>
              <a:rPr lang="en-GB" dirty="0"/>
              <a:t>::install(c('microbiome'))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library(</a:t>
            </a:r>
            <a:r>
              <a:rPr lang="en-GB" dirty="0" err="1"/>
              <a:t>readxl</a:t>
            </a:r>
            <a:r>
              <a:rPr lang="en-GB" dirty="0"/>
              <a:t>)</a:t>
            </a:r>
          </a:p>
          <a:p>
            <a:r>
              <a:rPr lang="en-GB" dirty="0"/>
              <a:t>library(</a:t>
            </a:r>
            <a:r>
              <a:rPr lang="en-GB" dirty="0" err="1"/>
              <a:t>tidyr</a:t>
            </a:r>
            <a:r>
              <a:rPr lang="en-GB" dirty="0"/>
              <a:t>)</a:t>
            </a:r>
          </a:p>
          <a:p>
            <a:r>
              <a:rPr lang="en-GB" dirty="0"/>
              <a:t>library(</a:t>
            </a:r>
            <a:r>
              <a:rPr lang="en-GB" dirty="0" err="1"/>
              <a:t>dplyr</a:t>
            </a:r>
            <a:r>
              <a:rPr lang="en-GB" dirty="0"/>
              <a:t>)</a:t>
            </a:r>
          </a:p>
          <a:p>
            <a:r>
              <a:rPr lang="en-GB" dirty="0"/>
              <a:t>library(</a:t>
            </a:r>
            <a:r>
              <a:rPr lang="en-GB" dirty="0" err="1"/>
              <a:t>tibble</a:t>
            </a:r>
            <a:r>
              <a:rPr lang="en-GB" dirty="0"/>
              <a:t>)</a:t>
            </a:r>
          </a:p>
          <a:p>
            <a:r>
              <a:rPr lang="en-GB" dirty="0"/>
              <a:t>library(ggplot2)</a:t>
            </a:r>
          </a:p>
          <a:p>
            <a:r>
              <a:rPr lang="en-GB" dirty="0"/>
              <a:t>library(phyloseq)</a:t>
            </a:r>
          </a:p>
          <a:p>
            <a:r>
              <a:rPr lang="en-GB" dirty="0"/>
              <a:t>library(microbiome)</a:t>
            </a:r>
          </a:p>
          <a:p>
            <a:r>
              <a:rPr lang="en-GB" dirty="0"/>
              <a:t>library(vegan)</a:t>
            </a:r>
          </a:p>
          <a:p>
            <a:endParaRPr lang="en-GB" dirty="0"/>
          </a:p>
          <a:p>
            <a:r>
              <a:rPr lang="en-GB" dirty="0"/>
              <a:t>main=</a:t>
            </a:r>
            <a:r>
              <a:rPr lang="en-GB" dirty="0" err="1"/>
              <a:t>read.table</a:t>
            </a:r>
            <a:r>
              <a:rPr lang="en-GB" dirty="0"/>
              <a:t>('</a:t>
            </a:r>
            <a:r>
              <a:rPr lang="en-GB" dirty="0" err="1"/>
              <a:t>merged_estimated_number_read_UC_KCL_bb.txt',header</a:t>
            </a:r>
            <a:r>
              <a:rPr lang="en-GB" dirty="0"/>
              <a:t>=</a:t>
            </a:r>
            <a:r>
              <a:rPr lang="en-GB" dirty="0" err="1"/>
              <a:t>TRUE,sep</a:t>
            </a:r>
            <a:r>
              <a:rPr lang="en-GB" dirty="0"/>
              <a:t>="\t")</a:t>
            </a:r>
          </a:p>
          <a:p>
            <a:r>
              <a:rPr lang="en-GB" dirty="0"/>
              <a:t>t = separate(</a:t>
            </a:r>
            <a:r>
              <a:rPr lang="en-GB" dirty="0" err="1"/>
              <a:t>main,X.clade_name</a:t>
            </a:r>
            <a:r>
              <a:rPr lang="en-GB" dirty="0"/>
              <a:t>, into = c("</a:t>
            </a:r>
            <a:r>
              <a:rPr lang="en-GB" dirty="0" err="1"/>
              <a:t>Kingdom","Phylum</a:t>
            </a:r>
            <a:r>
              <a:rPr lang="en-GB" dirty="0"/>
              <a:t>", "Class", "Order", "Family", "Genus", "Species"), </a:t>
            </a:r>
            <a:r>
              <a:rPr lang="en-GB" dirty="0" err="1"/>
              <a:t>sep</a:t>
            </a:r>
            <a:r>
              <a:rPr lang="en-GB" dirty="0"/>
              <a:t>="\\|")</a:t>
            </a:r>
          </a:p>
          <a:p>
            <a:r>
              <a:rPr lang="en-GB" dirty="0"/>
              <a:t>t=t[!</a:t>
            </a:r>
            <a:r>
              <a:rPr lang="en-GB" dirty="0" err="1"/>
              <a:t>is.na</a:t>
            </a:r>
            <a:r>
              <a:rPr lang="en-GB" dirty="0"/>
              <a:t>(</a:t>
            </a:r>
            <a:r>
              <a:rPr lang="en-GB" dirty="0" err="1"/>
              <a:t>t$Species</a:t>
            </a:r>
            <a:r>
              <a:rPr lang="en-GB" dirty="0"/>
              <a:t>), ]</a:t>
            </a:r>
          </a:p>
          <a:p>
            <a:r>
              <a:rPr lang="en-GB" dirty="0"/>
              <a:t>t=t[!duplicated(</a:t>
            </a:r>
            <a:r>
              <a:rPr lang="en-GB" dirty="0" err="1"/>
              <a:t>t$Species</a:t>
            </a:r>
            <a:r>
              <a:rPr lang="en-GB" dirty="0"/>
              <a:t>),]</a:t>
            </a:r>
          </a:p>
          <a:p>
            <a:endParaRPr lang="en-GB" dirty="0"/>
          </a:p>
          <a:p>
            <a:r>
              <a:rPr lang="en-GB" dirty="0"/>
              <a:t>x=1:dim(t)[1]</a:t>
            </a:r>
          </a:p>
          <a:p>
            <a:r>
              <a:rPr lang="en-GB" dirty="0"/>
              <a:t>OTUs= paste("</a:t>
            </a:r>
            <a:r>
              <a:rPr lang="en-GB" dirty="0" err="1"/>
              <a:t>OTU",x</a:t>
            </a:r>
            <a:r>
              <a:rPr lang="en-GB" dirty="0"/>
              <a:t>)</a:t>
            </a:r>
          </a:p>
          <a:p>
            <a:r>
              <a:rPr lang="en-GB" dirty="0"/>
              <a:t>t=</a:t>
            </a:r>
            <a:r>
              <a:rPr lang="en-GB" dirty="0" err="1"/>
              <a:t>add_column</a:t>
            </a:r>
            <a:r>
              <a:rPr lang="en-GB" dirty="0"/>
              <a:t>(t, OTUs = OTUs, .before = "</a:t>
            </a:r>
            <a:r>
              <a:rPr lang="en-GB" dirty="0" err="1"/>
              <a:t>clade_taxid</a:t>
            </a:r>
            <a:r>
              <a:rPr lang="en-GB" dirty="0"/>
              <a:t>")</a:t>
            </a:r>
          </a:p>
          <a:p>
            <a:endParaRPr lang="en-GB" dirty="0"/>
          </a:p>
          <a:p>
            <a:r>
              <a:rPr lang="en-GB" dirty="0"/>
              <a:t>OTU =</a:t>
            </a:r>
            <a:r>
              <a:rPr lang="en-GB" dirty="0" err="1"/>
              <a:t>as.data.frame</a:t>
            </a:r>
            <a:r>
              <a:rPr lang="en-GB" dirty="0"/>
              <a:t>(t[,-which(names(t) %in% c("</a:t>
            </a:r>
            <a:r>
              <a:rPr lang="en-GB" dirty="0" err="1"/>
              <a:t>Kingdom","Phylum</a:t>
            </a:r>
            <a:r>
              <a:rPr lang="en-GB" dirty="0"/>
              <a:t>", "Class", "Order", "Family", "Genus","Type","</a:t>
            </a:r>
            <a:r>
              <a:rPr lang="en-GB" dirty="0" err="1"/>
              <a:t>clade_taxid</a:t>
            </a:r>
            <a:r>
              <a:rPr lang="en-GB" dirty="0"/>
              <a:t>"))])</a:t>
            </a:r>
          </a:p>
          <a:p>
            <a:r>
              <a:rPr lang="en-GB" dirty="0" err="1"/>
              <a:t>row.names</a:t>
            </a:r>
            <a:r>
              <a:rPr lang="en-GB" dirty="0"/>
              <a:t>(OTU) = OTU$OTUs</a:t>
            </a:r>
          </a:p>
          <a:p>
            <a:r>
              <a:rPr lang="en-GB" dirty="0"/>
              <a:t>OTU =</a:t>
            </a:r>
            <a:r>
              <a:rPr lang="en-GB" dirty="0" err="1"/>
              <a:t>as.data.frame</a:t>
            </a:r>
            <a:r>
              <a:rPr lang="en-GB" dirty="0"/>
              <a:t>(OTU[,-which(names(OTU) %in% c("</a:t>
            </a:r>
            <a:r>
              <a:rPr lang="en-GB" dirty="0" err="1"/>
              <a:t>OTUs","Species</a:t>
            </a:r>
            <a:r>
              <a:rPr lang="en-GB" dirty="0"/>
              <a:t>"))])</a:t>
            </a:r>
          </a:p>
          <a:p>
            <a:r>
              <a:rPr lang="en-GB" dirty="0"/>
              <a:t>OTU[</a:t>
            </a:r>
            <a:r>
              <a:rPr lang="en-GB" dirty="0" err="1"/>
              <a:t>is.na</a:t>
            </a:r>
            <a:r>
              <a:rPr lang="en-GB" dirty="0"/>
              <a:t>(OTU)] = 0</a:t>
            </a:r>
          </a:p>
          <a:p>
            <a:r>
              <a:rPr lang="en-GB" dirty="0"/>
              <a:t>names(OTU) = </a:t>
            </a:r>
            <a:r>
              <a:rPr lang="en-GB" dirty="0" err="1"/>
              <a:t>gsub</a:t>
            </a:r>
            <a:r>
              <a:rPr lang="en-GB" dirty="0"/>
              <a:t>(pattern = "_</a:t>
            </a:r>
            <a:r>
              <a:rPr lang="en-GB" dirty="0" err="1"/>
              <a:t>profile_count.txt</a:t>
            </a:r>
            <a:r>
              <a:rPr lang="en-GB" dirty="0"/>
              <a:t>", replacement = "", x = names(OTU))</a:t>
            </a:r>
          </a:p>
          <a:p>
            <a:r>
              <a:rPr lang="en-GB" dirty="0" err="1"/>
              <a:t>CountMatrix</a:t>
            </a:r>
            <a:r>
              <a:rPr lang="en-GB" dirty="0"/>
              <a:t> = OTU %&gt;% </a:t>
            </a:r>
            <a:r>
              <a:rPr lang="en-GB" dirty="0" err="1"/>
              <a:t>as.matrix</a:t>
            </a:r>
            <a:r>
              <a:rPr lang="en-GB" dirty="0"/>
              <a:t>()</a:t>
            </a:r>
          </a:p>
          <a:p>
            <a:r>
              <a:rPr lang="en-GB" dirty="0"/>
              <a:t>mode(</a:t>
            </a:r>
            <a:r>
              <a:rPr lang="en-GB" dirty="0" err="1"/>
              <a:t>CountMatrix</a:t>
            </a:r>
            <a:r>
              <a:rPr lang="en-GB" dirty="0"/>
              <a:t>) &lt;- 'integer'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TAX =</a:t>
            </a:r>
            <a:r>
              <a:rPr lang="en-GB" dirty="0" err="1"/>
              <a:t>as.data.frame</a:t>
            </a:r>
            <a:r>
              <a:rPr lang="en-GB" dirty="0"/>
              <a:t>(t[,which(names(t) %in% c("</a:t>
            </a:r>
            <a:r>
              <a:rPr lang="en-GB" dirty="0" err="1"/>
              <a:t>Kingdom","Phylum</a:t>
            </a:r>
            <a:r>
              <a:rPr lang="en-GB" dirty="0"/>
              <a:t>", "Class", "Order", "Family", "</a:t>
            </a:r>
            <a:r>
              <a:rPr lang="en-GB" dirty="0" err="1"/>
              <a:t>Genus","Species","OTUs</a:t>
            </a:r>
            <a:r>
              <a:rPr lang="en-GB" dirty="0"/>
              <a:t>"))])</a:t>
            </a:r>
          </a:p>
          <a:p>
            <a:r>
              <a:rPr lang="en-GB" dirty="0" err="1"/>
              <a:t>row.names</a:t>
            </a:r>
            <a:r>
              <a:rPr lang="en-GB" dirty="0"/>
              <a:t>(TAX) = TAX$OTUs</a:t>
            </a:r>
          </a:p>
          <a:p>
            <a:r>
              <a:rPr lang="en-GB" dirty="0"/>
              <a:t>TAX =</a:t>
            </a:r>
            <a:r>
              <a:rPr lang="en-GB" dirty="0" err="1"/>
              <a:t>as.data.frame</a:t>
            </a:r>
            <a:r>
              <a:rPr lang="en-GB" dirty="0"/>
              <a:t>(TAX[,-which(names(TAX) %in% c("OTUs"))])</a:t>
            </a:r>
          </a:p>
          <a:p>
            <a:r>
              <a:rPr lang="en-GB" dirty="0" err="1"/>
              <a:t>TaxaMatrix</a:t>
            </a:r>
            <a:r>
              <a:rPr lang="en-GB" dirty="0"/>
              <a:t> &lt;- TAX %&gt;% </a:t>
            </a:r>
            <a:r>
              <a:rPr lang="en-GB" dirty="0" err="1"/>
              <a:t>as.matrix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Metadata &lt;- </a:t>
            </a:r>
            <a:r>
              <a:rPr lang="en-GB" dirty="0" err="1"/>
              <a:t>read_xlsx</a:t>
            </a:r>
            <a:r>
              <a:rPr lang="en-GB" dirty="0"/>
              <a:t>("</a:t>
            </a:r>
            <a:r>
              <a:rPr lang="en-GB" dirty="0" err="1"/>
              <a:t>metadata_UC_KCLbb.xlsx</a:t>
            </a:r>
            <a:r>
              <a:rPr lang="en-GB" dirty="0"/>
              <a:t>", sheet=1) %&gt;% </a:t>
            </a:r>
            <a:r>
              <a:rPr lang="en-GB" dirty="0" err="1"/>
              <a:t>as.data.frame</a:t>
            </a:r>
            <a:r>
              <a:rPr lang="en-GB" dirty="0"/>
              <a:t>()</a:t>
            </a:r>
          </a:p>
          <a:p>
            <a:r>
              <a:rPr lang="en-GB" dirty="0" err="1"/>
              <a:t>rownames</a:t>
            </a:r>
            <a:r>
              <a:rPr lang="en-GB" dirty="0"/>
              <a:t>(Metadata) &lt;- </a:t>
            </a:r>
            <a:r>
              <a:rPr lang="en-GB" dirty="0" err="1"/>
              <a:t>Metadata$SampleID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otuTABLE</a:t>
            </a:r>
            <a:r>
              <a:rPr lang="en-GB" dirty="0"/>
              <a:t> &lt;- </a:t>
            </a:r>
            <a:r>
              <a:rPr lang="en-GB" dirty="0" err="1"/>
              <a:t>otu_table</a:t>
            </a:r>
            <a:r>
              <a:rPr lang="en-GB" dirty="0"/>
              <a:t>(</a:t>
            </a:r>
            <a:r>
              <a:rPr lang="en-GB" dirty="0" err="1"/>
              <a:t>CountMatrix</a:t>
            </a:r>
            <a:r>
              <a:rPr lang="en-GB" dirty="0"/>
              <a:t>, </a:t>
            </a:r>
            <a:r>
              <a:rPr lang="en-GB" dirty="0" err="1"/>
              <a:t>taxa_are_rows</a:t>
            </a:r>
            <a:r>
              <a:rPr lang="en-GB" dirty="0"/>
              <a:t> = TRUE)</a:t>
            </a:r>
          </a:p>
          <a:p>
            <a:r>
              <a:rPr lang="en-GB" dirty="0" err="1"/>
              <a:t>taxTABLE</a:t>
            </a:r>
            <a:r>
              <a:rPr lang="en-GB" dirty="0"/>
              <a:t> &lt;- </a:t>
            </a:r>
            <a:r>
              <a:rPr lang="en-GB" dirty="0" err="1"/>
              <a:t>tax_table</a:t>
            </a:r>
            <a:r>
              <a:rPr lang="en-GB" dirty="0"/>
              <a:t>(</a:t>
            </a:r>
            <a:r>
              <a:rPr lang="en-GB" dirty="0" err="1"/>
              <a:t>TaxaMatrix</a:t>
            </a:r>
            <a:r>
              <a:rPr lang="en-GB" dirty="0"/>
              <a:t>)</a:t>
            </a:r>
          </a:p>
          <a:p>
            <a:r>
              <a:rPr lang="en-GB" dirty="0" err="1"/>
              <a:t>sampleDATA</a:t>
            </a:r>
            <a:r>
              <a:rPr lang="en-GB" dirty="0"/>
              <a:t> &lt;- </a:t>
            </a:r>
            <a:r>
              <a:rPr lang="en-GB" dirty="0" err="1"/>
              <a:t>sample_data</a:t>
            </a:r>
            <a:r>
              <a:rPr lang="en-GB" dirty="0"/>
              <a:t>(Metadata)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phylo_obj</a:t>
            </a:r>
            <a:r>
              <a:rPr lang="en-GB" dirty="0"/>
              <a:t> &lt;- phyloseq(</a:t>
            </a:r>
            <a:r>
              <a:rPr lang="en-GB" dirty="0" err="1"/>
              <a:t>otuTABLE</a:t>
            </a:r>
            <a:r>
              <a:rPr lang="en-GB" dirty="0"/>
              <a:t>, </a:t>
            </a:r>
            <a:r>
              <a:rPr lang="en-GB" dirty="0" err="1"/>
              <a:t>taxTABLE</a:t>
            </a:r>
            <a:r>
              <a:rPr lang="en-GB" dirty="0"/>
              <a:t>, </a:t>
            </a:r>
            <a:r>
              <a:rPr lang="en-GB" dirty="0" err="1"/>
              <a:t>sampleDATA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###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4260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455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887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273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059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926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508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376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224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B48C-2817-974C-A514-A46978B0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C77AE-A374-974B-99C5-371448E5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B52B-5DE6-FE43-A095-3C2AF29C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C1033-9021-A843-B54C-D0EBA9B0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D3B8B-9D82-B841-AEB9-5B40E3B7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826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6D1A-875A-DB47-B45F-8321B164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FC2B6-25A7-7A40-B412-E159B643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7C1B-892D-9F45-8E0D-75A33B4C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3FFE-A34D-6147-B277-90842DCA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EBEB5-AA07-E64B-B9D0-6645B209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19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F9AB5-5BF8-9448-8F1F-CD7696209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4B5F-2CF0-DC44-9A05-F7EF2C9E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A77C-A663-0F4C-BA17-F50C14F5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924D-E9CA-144A-BFF6-830EBFD9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AC47-7492-E24F-9AEB-CE8598A2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29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FBA1-1DAD-C441-B346-5EB0B1C7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D96E-F94C-DD44-87DE-01CECCA0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7000-7DEC-604C-9A42-6117588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F190-F88F-634D-A375-95949FF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F951-A5ED-8648-ACD5-522B2C12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3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C1EA-4633-8343-8018-74DF34E4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0A43-6996-4349-8C1D-5D9390605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6972-4D40-CA41-9AF0-7699704E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9919-94B8-5943-A843-9039A917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9401-D57B-F340-81E4-042C8D2F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47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3C05-1898-8A4C-8E23-78DC12D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7FDD-C670-9A40-9F89-B016054D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7E91E-2B49-6543-BBC2-216DB3374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1D57-D54B-8349-9B00-D754F03D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086E-FA33-A64D-B946-D731716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E8CA-E9ED-E247-889D-50D1B7AA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66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13EC-66EC-6946-9694-C9C2E998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3707-6F2A-1A4B-8FFF-6F58D78B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98448-3B87-C94B-91A5-2A689EEF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7D18F-8598-A04B-917C-9069907AF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FB264-9416-6245-8014-6CF9230A0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6357E-A800-F040-9B4C-78B9E52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F8366-CC0C-7141-A4C9-67021B52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74A74-67F9-5746-82AE-9E612787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090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44E3-F85F-8E40-BCCE-977D572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04D14-3C89-5D47-A3B4-345FF23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67FC0-5DF5-BE4F-8236-843085B1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DEE1D-7032-CB4B-BFAA-9FA96381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774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C569-EF04-8B43-BD15-02E41325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9B49E-22C0-114A-AAC4-1E938A56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B299-353A-894C-9F86-A2E4B48A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219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55E0-73DA-1345-B740-9F0944E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DE9B-07E0-BE41-9845-493A3A57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9D4A-6EFE-A643-A899-A7B8DA67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E6776-CB0E-CF48-92F3-8B31FC63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8474-1B74-3841-8815-E593B2BE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5A2C-C11B-8340-B6FF-96DB22F3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631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7687-53E6-0343-AFC7-CA8AB334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92EED-BE20-2D46-AA8C-784A4C5A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96515-3D35-5140-91F3-58FF637C4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3442C-5865-8E44-AC01-41CDFFCD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F745-9773-CF4B-B1F3-A7C6792D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905C6-F23E-5744-B685-3D19039F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96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BA4A-E4EC-AD4A-BED8-59CC44BE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95AA-D31E-9344-B738-FAE69E4AB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A0A3-ED04-3D49-8CAD-762D4AF44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DF8E-D50D-3E47-921B-1C05942C1BB4}" type="datetimeFigureOut">
              <a:rPr lang="en-SE" smtClean="0"/>
              <a:t>2022-11-01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21F6-9BA7-A241-BB4B-66A11906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8B03-1211-B746-B7B6-D1106B91E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710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tp-trace.ncbi.nlm.nih.gov/sra/sdk/current/sratoolkit.current-centos_linux64.tar.g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tp-trace.ncbi.nlm.nih.gov/sra/sdk/current/sratoolkit.current-centos_linux64.tar.gz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ftp-trace.ncbi.nlm.nih.gov/sra/sdk/current/sratoolkit.current-centos_linux64.tar.gz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58" y="581399"/>
            <a:ext cx="4791075" cy="40671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4518" y="3527647"/>
            <a:ext cx="1933575" cy="1724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9071" y="6036445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68" y="3226098"/>
            <a:ext cx="1933575" cy="1724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6621" y="4303281"/>
            <a:ext cx="47910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/>
              <a:t>http://hulab.ucf.edu/research/projects/metagenomics/introduction.html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A05BD-69B9-4029-91CC-26CB4E315564}"/>
              </a:ext>
            </a:extLst>
          </p:cNvPr>
          <p:cNvSpPr/>
          <p:nvPr/>
        </p:nvSpPr>
        <p:spPr>
          <a:xfrm>
            <a:off x="6528049" y="4975626"/>
            <a:ext cx="5439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>
                    <a:lumMod val="75000"/>
                  </a:schemeClr>
                </a:solidFill>
              </a:rPr>
              <a:t>OZLEM ALTAY,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MD, PhD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73C4C3-98B0-4CE6-B295-F8AB1EC6B88C}"/>
              </a:ext>
            </a:extLst>
          </p:cNvPr>
          <p:cNvSpPr/>
          <p:nvPr/>
        </p:nvSpPr>
        <p:spPr>
          <a:xfrm>
            <a:off x="5951985" y="1772817"/>
            <a:ext cx="3406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METAGENOMICS</a:t>
            </a:r>
          </a:p>
        </p:txBody>
      </p:sp>
    </p:spTree>
    <p:extLst>
      <p:ext uri="{BB962C8B-B14F-4D97-AF65-F5344CB8AC3E}">
        <p14:creationId xmlns:p14="http://schemas.microsoft.com/office/powerpoint/2010/main" val="281455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891305-3045-6848-9CE7-E1FFC01D3752}"/>
              </a:ext>
            </a:extLst>
          </p:cNvPr>
          <p:cNvSpPr txBox="1"/>
          <p:nvPr/>
        </p:nvSpPr>
        <p:spPr>
          <a:xfrm>
            <a:off x="235527" y="695190"/>
            <a:ext cx="12247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wget --output-document sratoolkit.tar.gz </a:t>
            </a:r>
            <a:r>
              <a:rPr lang="en-SE" dirty="0">
                <a:hlinkClick r:id="rId3"/>
              </a:rPr>
              <a:t>http://ftp-trace.ncbi.nlm.nih.gov/sra/sdk/current/sratoolkit.current-centos_linux64.tar.gz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4399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26051-5EE4-CC4E-A6C2-A0CB251B7B6A}"/>
              </a:ext>
            </a:extLst>
          </p:cNvPr>
          <p:cNvSpPr txBox="1"/>
          <p:nvPr/>
        </p:nvSpPr>
        <p:spPr>
          <a:xfrm>
            <a:off x="277090" y="5981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tar -vxzf sratoolkit.tar.gz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9A52F-A3C9-004A-9D25-BCBAA680001A}"/>
              </a:ext>
            </a:extLst>
          </p:cNvPr>
          <p:cNvSpPr txBox="1"/>
          <p:nvPr/>
        </p:nvSpPr>
        <p:spPr>
          <a:xfrm>
            <a:off x="277090" y="154888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</a:rPr>
              <a:t>Decompress a file </a:t>
            </a:r>
            <a:r>
              <a:rPr lang="en-GB" dirty="0" err="1">
                <a:solidFill>
                  <a:srgbClr val="333333"/>
                </a:solidFill>
              </a:rPr>
              <a:t>gzipped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0" i="0" dirty="0">
                <a:solidFill>
                  <a:srgbClr val="333333"/>
                </a:solidFill>
                <a:effectLst/>
              </a:rPr>
              <a:t>TAR files end with the extension </a:t>
            </a:r>
            <a:r>
              <a:rPr lang="en-GB" b="1" i="0" dirty="0">
                <a:solidFill>
                  <a:srgbClr val="525252"/>
                </a:solidFill>
                <a:effectLst/>
              </a:rPr>
              <a:t>.</a:t>
            </a:r>
            <a:r>
              <a:rPr lang="en-GB" b="1" i="0" dirty="0" err="1">
                <a:solidFill>
                  <a:srgbClr val="525252"/>
                </a:solidFill>
                <a:effectLst/>
              </a:rPr>
              <a:t>tar.gz</a:t>
            </a:r>
            <a:r>
              <a:rPr lang="en-GB" b="0" i="0" dirty="0">
                <a:solidFill>
                  <a:srgbClr val="333333"/>
                </a:solidFill>
                <a:effectLst/>
              </a:rPr>
              <a:t> </a:t>
            </a:r>
          </a:p>
          <a:p>
            <a:endParaRPr lang="en-GB" dirty="0">
              <a:solidFill>
                <a:srgbClr val="333333"/>
              </a:solidFill>
            </a:endParaRPr>
          </a:p>
          <a:p>
            <a:br>
              <a:rPr lang="en-GB" dirty="0"/>
            </a:b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3E5FE-AC77-F74A-826A-4915B5EA7E68}"/>
              </a:ext>
            </a:extLst>
          </p:cNvPr>
          <p:cNvSpPr txBox="1"/>
          <p:nvPr/>
        </p:nvSpPr>
        <p:spPr>
          <a:xfrm>
            <a:off x="1496290" y="2923316"/>
            <a:ext cx="6885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compressed by the standard GNU zip</a:t>
            </a:r>
            <a:r>
              <a:rPr lang="en-GB" dirty="0"/>
              <a:t> (</a:t>
            </a:r>
            <a:r>
              <a:rPr lang="en-GB" dirty="0" err="1"/>
              <a:t>gzip</a:t>
            </a:r>
            <a:r>
              <a:rPr lang="en-GB" dirty="0"/>
              <a:t>) compression algorithm</a:t>
            </a:r>
            <a:endParaRPr lang="en-GB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B1E82-ABB3-8E41-A380-59825E04ABA7}"/>
              </a:ext>
            </a:extLst>
          </p:cNvPr>
          <p:cNvSpPr txBox="1"/>
          <p:nvPr/>
        </p:nvSpPr>
        <p:spPr>
          <a:xfrm>
            <a:off x="4156363" y="337760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GB" b="0" i="0" dirty="0">
                <a:solidFill>
                  <a:srgbClr val="202124"/>
                </a:solidFill>
                <a:effectLst/>
              </a:rPr>
            </a:br>
            <a:endParaRPr lang="en-GB" b="0" i="0" dirty="0">
              <a:solidFill>
                <a:srgbClr val="202124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rgbClr val="202124"/>
                </a:solidFill>
                <a:effectLst/>
              </a:rPr>
              <a:t>The GNU operating system is a complete free software system, upward-compatible with Unix. </a:t>
            </a:r>
          </a:p>
          <a:p>
            <a:pPr algn="l"/>
            <a:r>
              <a:rPr lang="en-GB" b="0" i="0" dirty="0">
                <a:solidFill>
                  <a:srgbClr val="202124"/>
                </a:solidFill>
                <a:effectLst/>
              </a:rPr>
              <a:t>GNU stands for “</a:t>
            </a:r>
            <a:r>
              <a:rPr lang="en-GB" b="1" i="0" dirty="0">
                <a:solidFill>
                  <a:srgbClr val="202124"/>
                </a:solidFill>
                <a:effectLst/>
              </a:rPr>
              <a:t>GNU's Not Unix</a:t>
            </a:r>
            <a:r>
              <a:rPr lang="en-GB" b="0" i="0" dirty="0">
                <a:solidFill>
                  <a:srgbClr val="202124"/>
                </a:solidFill>
                <a:effectLst/>
              </a:rPr>
              <a:t>”. 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794FEB68-F746-1C47-AE5B-0B7AAC123987}"/>
              </a:ext>
            </a:extLst>
          </p:cNvPr>
          <p:cNvSpPr/>
          <p:nvPr/>
        </p:nvSpPr>
        <p:spPr>
          <a:xfrm rot="10800000">
            <a:off x="277090" y="967448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99E05DBB-4B3F-8946-A083-6D6223344C54}"/>
              </a:ext>
            </a:extLst>
          </p:cNvPr>
          <p:cNvSpPr/>
          <p:nvPr/>
        </p:nvSpPr>
        <p:spPr>
          <a:xfrm rot="10800000">
            <a:off x="1662544" y="2321005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4F19E6F7-4E19-4C42-BD86-D7185E73246A}"/>
              </a:ext>
            </a:extLst>
          </p:cNvPr>
          <p:cNvSpPr/>
          <p:nvPr/>
        </p:nvSpPr>
        <p:spPr>
          <a:xfrm rot="10800000">
            <a:off x="4322617" y="3292648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47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26051-5EE4-CC4E-A6C2-A0CB251B7B6A}"/>
              </a:ext>
            </a:extLst>
          </p:cNvPr>
          <p:cNvSpPr txBox="1"/>
          <p:nvPr/>
        </p:nvSpPr>
        <p:spPr>
          <a:xfrm>
            <a:off x="277090" y="5981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tar -vxzf sratoolkit.tar.gz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71A09-F92D-8F46-802F-4E21DCD29501}"/>
              </a:ext>
            </a:extLst>
          </p:cNvPr>
          <p:cNvSpPr txBox="1"/>
          <p:nvPr/>
        </p:nvSpPr>
        <p:spPr>
          <a:xfrm>
            <a:off x="692727" y="1951672"/>
            <a:ext cx="9033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 = Verbose (optional). Displays the files as they are decompressed.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 = Extracts files from an archive.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 = Filters the archive through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Proxima Nova"/>
              </a:rPr>
              <a:t>gzip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GB" dirty="0">
                <a:solidFill>
                  <a:srgbClr val="333333"/>
                </a:solidFill>
                <a:latin typeface="Proxima Nova"/>
              </a:rPr>
              <a:t> = Informs the tar command that the next parameter is the file name of the archive.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Proxima Nova"/>
            </a:endParaRP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020B548E-EB86-3743-830B-3C04F8117A31}"/>
              </a:ext>
            </a:extLst>
          </p:cNvPr>
          <p:cNvSpPr/>
          <p:nvPr/>
        </p:nvSpPr>
        <p:spPr>
          <a:xfrm rot="10800000">
            <a:off x="692727" y="967448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6328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9DCBA5-E8CC-A14D-BFC4-BFE5ED57F575}"/>
              </a:ext>
            </a:extLst>
          </p:cNvPr>
          <p:cNvSpPr txBox="1"/>
          <p:nvPr/>
        </p:nvSpPr>
        <p:spPr>
          <a:xfrm>
            <a:off x="304799" y="528889"/>
            <a:ext cx="9434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export PATH=$PATH:$PWD/sratoolkit.2.11.2-centos_linux64/bin/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71144-4C3F-2B48-A044-EE1E348C85BA}"/>
              </a:ext>
            </a:extLst>
          </p:cNvPr>
          <p:cNvSpPr txBox="1"/>
          <p:nvPr/>
        </p:nvSpPr>
        <p:spPr>
          <a:xfrm>
            <a:off x="110833" y="1540271"/>
            <a:ext cx="10668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Add a Directory to PATH </a:t>
            </a:r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9E6B387A-03E3-DF44-B84B-71D7220B1F3F}"/>
              </a:ext>
            </a:extLst>
          </p:cNvPr>
          <p:cNvSpPr/>
          <p:nvPr/>
        </p:nvSpPr>
        <p:spPr>
          <a:xfrm rot="10800000">
            <a:off x="304796" y="898221"/>
            <a:ext cx="121920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CC72AE9C-5CEF-B544-86DC-4D6AA00D8991}"/>
              </a:ext>
            </a:extLst>
          </p:cNvPr>
          <p:cNvSpPr/>
          <p:nvPr/>
        </p:nvSpPr>
        <p:spPr>
          <a:xfrm rot="10800000">
            <a:off x="2216725" y="898221"/>
            <a:ext cx="418407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F279670D-7979-FB42-BBB5-FE56C0C682F4}"/>
              </a:ext>
            </a:extLst>
          </p:cNvPr>
          <p:cNvSpPr/>
          <p:nvPr/>
        </p:nvSpPr>
        <p:spPr>
          <a:xfrm rot="10800000">
            <a:off x="1523999" y="868183"/>
            <a:ext cx="692726" cy="2415343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8BB4F-9EB4-E24F-98CE-0D2D30FD9F8D}"/>
              </a:ext>
            </a:extLst>
          </p:cNvPr>
          <p:cNvSpPr txBox="1"/>
          <p:nvPr/>
        </p:nvSpPr>
        <p:spPr>
          <a:xfrm>
            <a:off x="1549997" y="3349685"/>
            <a:ext cx="26462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list of directories that </a:t>
            </a:r>
            <a:r>
              <a:rPr lang="en-GB" dirty="0"/>
              <a:t>tells the Unix shell where to look on the system when you request a particular program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49816-84EC-3440-A544-E6B9FEDB6823}"/>
              </a:ext>
            </a:extLst>
          </p:cNvPr>
          <p:cNvSpPr txBox="1"/>
          <p:nvPr/>
        </p:nvSpPr>
        <p:spPr>
          <a:xfrm>
            <a:off x="2105886" y="1384657"/>
            <a:ext cx="1066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Directory to run </a:t>
            </a:r>
          </a:p>
        </p:txBody>
      </p:sp>
    </p:spTree>
    <p:extLst>
      <p:ext uri="{BB962C8B-B14F-4D97-AF65-F5344CB8AC3E}">
        <p14:creationId xmlns:p14="http://schemas.microsoft.com/office/powerpoint/2010/main" val="259245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FDE6F-70FA-9F4C-A5AB-056BC8653A36}"/>
              </a:ext>
            </a:extLst>
          </p:cNvPr>
          <p:cNvSpPr txBox="1"/>
          <p:nvPr/>
        </p:nvSpPr>
        <p:spPr>
          <a:xfrm>
            <a:off x="304800" y="6119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vdb-config --interactive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E9F0E-262F-B44B-828B-DABAF46290D1}"/>
              </a:ext>
            </a:extLst>
          </p:cNvPr>
          <p:cNvSpPr txBox="1"/>
          <p:nvPr/>
        </p:nvSpPr>
        <p:spPr>
          <a:xfrm>
            <a:off x="872837" y="1983617"/>
            <a:ext cx="903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nspect or change the configuration of the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-toolkit</a:t>
            </a:r>
          </a:p>
          <a:p>
            <a:r>
              <a:rPr lang="en-GB" dirty="0"/>
              <a:t>Necessary step but no action will be taken</a:t>
            </a:r>
            <a:endParaRPr lang="en-SE" dirty="0"/>
          </a:p>
        </p:txBody>
      </p:sp>
      <p:pic>
        <p:nvPicPr>
          <p:cNvPr id="1026" name="Picture 2" descr="Setup of fastq-dump [Link to top page] Download Ubuntu Linux 64 bit  architecture - non-sudo tar archive from download site from NCBI tar xvfz  sratoolkit.2.10.8-ubuntu64.tar.gz cd sratoolkit.2.10.8/bin ./vdb-config -- interactive Bellow is the MAIN window of vdb ...">
            <a:extLst>
              <a:ext uri="{FF2B5EF4-FFF2-40B4-BE49-F238E27FC236}">
                <a16:creationId xmlns:a16="http://schemas.microsoft.com/office/drawing/2014/main" id="{210AB2B7-5A53-F644-8759-FD9B316D1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57" y="796636"/>
            <a:ext cx="5449506" cy="382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01FEE-7522-C748-90B9-EF861D63D8A4}"/>
              </a:ext>
            </a:extLst>
          </p:cNvPr>
          <p:cNvSpPr txBox="1"/>
          <p:nvPr/>
        </p:nvSpPr>
        <p:spPr>
          <a:xfrm>
            <a:off x="6707688" y="5066033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Just type              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BE82D-3F39-154C-B5D4-8390CA21265F}"/>
              </a:ext>
            </a:extLst>
          </p:cNvPr>
          <p:cNvSpPr txBox="1"/>
          <p:nvPr/>
        </p:nvSpPr>
        <p:spPr>
          <a:xfrm>
            <a:off x="6707688" y="5693395"/>
            <a:ext cx="6407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No capital</a:t>
            </a:r>
          </a:p>
        </p:txBody>
      </p:sp>
    </p:spTree>
    <p:extLst>
      <p:ext uri="{BB962C8B-B14F-4D97-AF65-F5344CB8AC3E}">
        <p14:creationId xmlns:p14="http://schemas.microsoft.com/office/powerpoint/2010/main" val="327647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B3EBB-9D2C-7545-9698-712817330946}"/>
              </a:ext>
            </a:extLst>
          </p:cNvPr>
          <p:cNvSpPr txBox="1"/>
          <p:nvPr/>
        </p:nvSpPr>
        <p:spPr>
          <a:xfrm>
            <a:off x="277091" y="473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which fastq-dump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AA3A2-FD3B-5E48-B637-EC1E20326F52}"/>
              </a:ext>
            </a:extLst>
          </p:cNvPr>
          <p:cNvSpPr txBox="1"/>
          <p:nvPr/>
        </p:nvSpPr>
        <p:spPr>
          <a:xfrm>
            <a:off x="207819" y="1582340"/>
            <a:ext cx="969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Check which version is installed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7EE80-392F-094F-9CFA-FD9397F23DBC}"/>
              </a:ext>
            </a:extLst>
          </p:cNvPr>
          <p:cNvSpPr txBox="1"/>
          <p:nvPr/>
        </p:nvSpPr>
        <p:spPr>
          <a:xfrm>
            <a:off x="831270" y="1397674"/>
            <a:ext cx="911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D</a:t>
            </a:r>
            <a:r>
              <a:rPr lang="en-GB" b="0" i="0" dirty="0">
                <a:effectLst/>
                <a:latin typeface="-apple-system"/>
              </a:rPr>
              <a:t>ownload the SRA file (in </a:t>
            </a:r>
            <a:r>
              <a:rPr lang="en-GB" dirty="0" err="1"/>
              <a:t>sra</a:t>
            </a:r>
            <a:r>
              <a:rPr lang="en-GB" b="0" i="0" dirty="0">
                <a:effectLst/>
                <a:latin typeface="-apple-system"/>
              </a:rPr>
              <a:t> format) and then convert them to </a:t>
            </a:r>
            <a:r>
              <a:rPr lang="en-GB" dirty="0" err="1"/>
              <a:t>fastq</a:t>
            </a:r>
            <a:r>
              <a:rPr lang="en-GB" b="0" i="0" dirty="0">
                <a:effectLst/>
                <a:latin typeface="-apple-system"/>
              </a:rPr>
              <a:t> file</a:t>
            </a:r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83B526DA-92DE-BB45-8101-F6870E5C2E3D}"/>
              </a:ext>
            </a:extLst>
          </p:cNvPr>
          <p:cNvSpPr/>
          <p:nvPr/>
        </p:nvSpPr>
        <p:spPr>
          <a:xfrm rot="10800000">
            <a:off x="277091" y="847403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Bent Up Arrow 9">
            <a:extLst>
              <a:ext uri="{FF2B5EF4-FFF2-40B4-BE49-F238E27FC236}">
                <a16:creationId xmlns:a16="http://schemas.microsoft.com/office/drawing/2014/main" id="{725EBBA5-03F8-4749-8A27-C4AFE32CDE7C}"/>
              </a:ext>
            </a:extLst>
          </p:cNvPr>
          <p:cNvSpPr/>
          <p:nvPr/>
        </p:nvSpPr>
        <p:spPr>
          <a:xfrm rot="10800000">
            <a:off x="831271" y="817370"/>
            <a:ext cx="1233055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6171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B3EBB-9D2C-7545-9698-712817330946}"/>
              </a:ext>
            </a:extLst>
          </p:cNvPr>
          <p:cNvSpPr txBox="1"/>
          <p:nvPr/>
        </p:nvSpPr>
        <p:spPr>
          <a:xfrm>
            <a:off x="277091" y="473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fastq-dump --stdout SRR390728 | head -n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AA3A2-FD3B-5E48-B637-EC1E20326F52}"/>
              </a:ext>
            </a:extLst>
          </p:cNvPr>
          <p:cNvSpPr txBox="1"/>
          <p:nvPr/>
        </p:nvSpPr>
        <p:spPr>
          <a:xfrm>
            <a:off x="277090" y="1706479"/>
            <a:ext cx="677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Check if fastq-dump is working properly</a:t>
            </a:r>
          </a:p>
        </p:txBody>
      </p:sp>
    </p:spTree>
    <p:extLst>
      <p:ext uri="{BB962C8B-B14F-4D97-AF65-F5344CB8AC3E}">
        <p14:creationId xmlns:p14="http://schemas.microsoft.com/office/powerpoint/2010/main" val="1142004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w to add a full set of free emojis to Microsoft Word - TechRepublic">
            <a:extLst>
              <a:ext uri="{FF2B5EF4-FFF2-40B4-BE49-F238E27FC236}">
                <a16:creationId xmlns:a16="http://schemas.microsoft.com/office/drawing/2014/main" id="{69A915C8-4A9E-624C-AD16-DA5F7C59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64" y="4421688"/>
            <a:ext cx="2289873" cy="228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DF040-3213-E247-8110-D02D5E41C5BD}"/>
              </a:ext>
            </a:extLst>
          </p:cNvPr>
          <p:cNvSpPr txBox="1"/>
          <p:nvPr/>
        </p:nvSpPr>
        <p:spPr>
          <a:xfrm>
            <a:off x="401782" y="1083439"/>
            <a:ext cx="115962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wget --output-document sratoolkit.tar.gz </a:t>
            </a:r>
            <a:r>
              <a:rPr lang="en-SE" dirty="0">
                <a:hlinkClick r:id="rId4"/>
              </a:rPr>
              <a:t>http://ftp-trace.ncbi.nlm.nih.gov/sra/sdk/current/sratoolkit.current-centos_linux64.tar.gz</a:t>
            </a:r>
            <a:endParaRPr lang="en-SE" dirty="0"/>
          </a:p>
          <a:p>
            <a:endParaRPr lang="en-SE" dirty="0"/>
          </a:p>
          <a:p>
            <a:r>
              <a:rPr lang="en-SE" dirty="0"/>
              <a:t>tar -vxzf sratoolkit.tar.gz</a:t>
            </a:r>
          </a:p>
          <a:p>
            <a:endParaRPr lang="en-SE" dirty="0"/>
          </a:p>
          <a:p>
            <a:r>
              <a:rPr lang="en-SE" dirty="0"/>
              <a:t>export PATH=$PATH:$PWD/sratoolkit.3.0.0-centos_linux64/bin/</a:t>
            </a:r>
          </a:p>
          <a:p>
            <a:endParaRPr lang="en-SE" dirty="0"/>
          </a:p>
          <a:p>
            <a:r>
              <a:rPr lang="en-SE" dirty="0"/>
              <a:t>vdb-config  --interactive</a:t>
            </a:r>
          </a:p>
          <a:p>
            <a:endParaRPr lang="en-SE" dirty="0"/>
          </a:p>
          <a:p>
            <a:r>
              <a:rPr lang="en-SE" dirty="0"/>
              <a:t>which fastq-dump</a:t>
            </a:r>
          </a:p>
          <a:p>
            <a:endParaRPr lang="en-SE" dirty="0"/>
          </a:p>
          <a:p>
            <a:r>
              <a:rPr lang="en-SE" dirty="0"/>
              <a:t>fastq-dump --stdout SRR390728 | head -n 8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2451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255319" y="2625804"/>
            <a:ext cx="11604171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INSTALL SAMPLES BY SRA TOOLKIT</a:t>
            </a:r>
          </a:p>
        </p:txBody>
      </p:sp>
    </p:spTree>
    <p:extLst>
      <p:ext uri="{BB962C8B-B14F-4D97-AF65-F5344CB8AC3E}">
        <p14:creationId xmlns:p14="http://schemas.microsoft.com/office/powerpoint/2010/main" val="77608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FD0765-567F-4D4D-A80C-7E3C34316F1E}"/>
              </a:ext>
            </a:extLst>
          </p:cNvPr>
          <p:cNvSpPr txBox="1"/>
          <p:nvPr/>
        </p:nvSpPr>
        <p:spPr>
          <a:xfrm>
            <a:off x="554182" y="639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fastq-dump -I --split-files --gzip ERR011335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41D33-6400-0542-BBAA-E6CB270012CC}"/>
              </a:ext>
            </a:extLst>
          </p:cNvPr>
          <p:cNvSpPr txBox="1"/>
          <p:nvPr/>
        </p:nvSpPr>
        <p:spPr>
          <a:xfrm>
            <a:off x="1988125" y="3544272"/>
            <a:ext cx="19534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If your SRA file is paired, you will still end up with a single </a:t>
            </a:r>
            <a:r>
              <a:rPr lang="en-GB" dirty="0" err="1"/>
              <a:t>fastq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 file, since, </a:t>
            </a:r>
            <a:r>
              <a:rPr lang="en-GB" dirty="0" err="1"/>
              <a:t>fastq</a:t>
            </a:r>
            <a:r>
              <a:rPr lang="en-GB" dirty="0"/>
              <a:t>-dump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, by default writes them as interleaved file. To change this, you can provide </a:t>
            </a:r>
            <a:r>
              <a:rPr lang="en-GB" dirty="0"/>
              <a:t>--split-files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 argument.</a:t>
            </a:r>
            <a:endParaRPr lang="en-SE" dirty="0"/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73B3FFAF-0C4F-C541-9BFC-0A2632F4C675}"/>
              </a:ext>
            </a:extLst>
          </p:cNvPr>
          <p:cNvSpPr/>
          <p:nvPr/>
        </p:nvSpPr>
        <p:spPr>
          <a:xfrm rot="10800000">
            <a:off x="1891141" y="957225"/>
            <a:ext cx="921330" cy="2454281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62202ADE-4840-FD40-83D2-22394FAD7EE4}"/>
              </a:ext>
            </a:extLst>
          </p:cNvPr>
          <p:cNvSpPr/>
          <p:nvPr/>
        </p:nvSpPr>
        <p:spPr>
          <a:xfrm rot="10800000">
            <a:off x="2964871" y="996767"/>
            <a:ext cx="52647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E3C4B-F0B5-2445-B64D-B8B98E12B5ED}"/>
              </a:ext>
            </a:extLst>
          </p:cNvPr>
          <p:cNvSpPr txBox="1"/>
          <p:nvPr/>
        </p:nvSpPr>
        <p:spPr>
          <a:xfrm>
            <a:off x="2812472" y="13747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file </a:t>
            </a:r>
          </a:p>
          <a:p>
            <a:r>
              <a:rPr lang="en-GB" dirty="0"/>
              <a:t>extension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DB531-C3C5-1A4D-B1AB-5EBCBBDB1B09}"/>
              </a:ext>
            </a:extLst>
          </p:cNvPr>
          <p:cNvSpPr txBox="1"/>
          <p:nvPr/>
        </p:nvSpPr>
        <p:spPr>
          <a:xfrm>
            <a:off x="3643743" y="10072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Sample name</a:t>
            </a:r>
            <a:endParaRPr lang="en-SE" dirty="0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29E4E74A-E640-5A4D-8DDE-0CAC31EBF21E}"/>
              </a:ext>
            </a:extLst>
          </p:cNvPr>
          <p:cNvSpPr/>
          <p:nvPr/>
        </p:nvSpPr>
        <p:spPr>
          <a:xfrm rot="10800000">
            <a:off x="3491344" y="966077"/>
            <a:ext cx="151014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555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ADFF-E204-45E4-B3A2-0E71601B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250092" y="-1"/>
            <a:ext cx="125046" cy="109415"/>
          </a:xfrm>
        </p:spPr>
        <p:txBody>
          <a:bodyPr>
            <a:normAutofit fontScale="90000"/>
          </a:bodyPr>
          <a:lstStyle/>
          <a:p>
            <a:r>
              <a:rPr lang="en-US" sz="800" dirty="0">
                <a:solidFill>
                  <a:srgbClr val="461E64"/>
                </a:solidFill>
              </a:rPr>
              <a:t>.</a:t>
            </a:r>
            <a:endParaRPr lang="en-SE" sz="800" dirty="0">
              <a:solidFill>
                <a:srgbClr val="461E6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6726-3C45-437E-B1B7-B1C050D9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0765" y="413939"/>
            <a:ext cx="45719" cy="11130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461E64"/>
                </a:solidFill>
              </a:rPr>
              <a:t>.</a:t>
            </a:r>
            <a:endParaRPr lang="en-SE" sz="800" dirty="0">
              <a:solidFill>
                <a:srgbClr val="461E6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88705-D68C-4EB6-A24D-C7535700F99E}"/>
              </a:ext>
            </a:extLst>
          </p:cNvPr>
          <p:cNvSpPr txBox="1"/>
          <p:nvPr/>
        </p:nvSpPr>
        <p:spPr>
          <a:xfrm>
            <a:off x="1060870" y="503246"/>
            <a:ext cx="6278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Select a topic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E777-9A35-4B79-B60D-CFD20B5EA5FB}"/>
              </a:ext>
            </a:extLst>
          </p:cNvPr>
          <p:cNvSpPr txBox="1"/>
          <p:nvPr/>
        </p:nvSpPr>
        <p:spPr>
          <a:xfrm>
            <a:off x="1072694" y="1216755"/>
            <a:ext cx="6278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Identify the research problem 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5A4C-101C-490D-A89D-A3FB6CA10689}"/>
              </a:ext>
            </a:extLst>
          </p:cNvPr>
          <p:cNvSpPr txBox="1"/>
          <p:nvPr/>
        </p:nvSpPr>
        <p:spPr>
          <a:xfrm>
            <a:off x="1072694" y="1930264"/>
            <a:ext cx="6266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Conduct a literature search 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20DE16-C70D-4950-B9F2-76B8FFE9FC56}"/>
              </a:ext>
            </a:extLst>
          </p:cNvPr>
          <p:cNvSpPr txBox="1"/>
          <p:nvPr/>
        </p:nvSpPr>
        <p:spPr>
          <a:xfrm>
            <a:off x="1072694" y="2643773"/>
            <a:ext cx="6266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Construct a hypothesis 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6685B-BC6F-4FDD-8E80-91BCD43578D5}"/>
              </a:ext>
            </a:extLst>
          </p:cNvPr>
          <p:cNvSpPr txBox="1"/>
          <p:nvPr/>
        </p:nvSpPr>
        <p:spPr>
          <a:xfrm>
            <a:off x="1072694" y="3357282"/>
            <a:ext cx="6266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Determine the design of the research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A78B69-BC5E-42A7-A821-0B62393C33A5}"/>
              </a:ext>
            </a:extLst>
          </p:cNvPr>
          <p:cNvSpPr txBox="1"/>
          <p:nvPr/>
        </p:nvSpPr>
        <p:spPr>
          <a:xfrm>
            <a:off x="1072694" y="4070791"/>
            <a:ext cx="738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Determine the research methods 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DA99E1-8202-4799-BE29-1DADF49B15F8}"/>
              </a:ext>
            </a:extLst>
          </p:cNvPr>
          <p:cNvSpPr txBox="1"/>
          <p:nvPr/>
        </p:nvSpPr>
        <p:spPr>
          <a:xfrm>
            <a:off x="1072694" y="4784300"/>
            <a:ext cx="738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461E64"/>
                </a:solidFill>
              </a:rPr>
              <a:t>Conduct the research and test the hypothesis </a:t>
            </a:r>
            <a:endParaRPr lang="en-SE" dirty="0">
              <a:solidFill>
                <a:srgbClr val="461E6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27CE8E-1B6C-4A18-B532-4670C1DE45EB}"/>
              </a:ext>
            </a:extLst>
          </p:cNvPr>
          <p:cNvSpPr txBox="1"/>
          <p:nvPr/>
        </p:nvSpPr>
        <p:spPr>
          <a:xfrm>
            <a:off x="1072694" y="5497809"/>
            <a:ext cx="753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461E64"/>
                </a:solidFill>
              </a:rPr>
              <a:t>Analyze the data </a:t>
            </a:r>
            <a:endParaRPr lang="en-SE" dirty="0">
              <a:solidFill>
                <a:srgbClr val="461E6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894A3C-42A7-4DD5-B62C-3AAB7B2C2912}"/>
              </a:ext>
            </a:extLst>
          </p:cNvPr>
          <p:cNvSpPr txBox="1"/>
          <p:nvPr/>
        </p:nvSpPr>
        <p:spPr>
          <a:xfrm>
            <a:off x="1072694" y="6211318"/>
            <a:ext cx="753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461E64"/>
                </a:solidFill>
              </a:rPr>
              <a:t>Formulate conclusions</a:t>
            </a:r>
            <a:endParaRPr lang="en-SE" dirty="0">
              <a:solidFill>
                <a:srgbClr val="461E64"/>
              </a:solidFill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8B2DF7B6-FBB3-41CB-BE3D-41CCB4BF9CFF}"/>
              </a:ext>
            </a:extLst>
          </p:cNvPr>
          <p:cNvSpPr/>
          <p:nvPr/>
        </p:nvSpPr>
        <p:spPr>
          <a:xfrm>
            <a:off x="-1" y="-904"/>
            <a:ext cx="12199797" cy="6858903"/>
          </a:xfrm>
          <a:prstGeom prst="frame">
            <a:avLst>
              <a:gd name="adj1" fmla="val 1641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5F4FF90-F6B4-49E7-A4B3-D0E635DA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771" y="107138"/>
            <a:ext cx="1344348" cy="10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FD0765-567F-4D4D-A80C-7E3C34316F1E}"/>
              </a:ext>
            </a:extLst>
          </p:cNvPr>
          <p:cNvSpPr txBox="1"/>
          <p:nvPr/>
        </p:nvSpPr>
        <p:spPr>
          <a:xfrm>
            <a:off x="554182" y="639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fastq-dump -I --split-files --gzip ERR011335</a:t>
            </a:r>
          </a:p>
        </p:txBody>
      </p:sp>
      <p:pic>
        <p:nvPicPr>
          <p:cNvPr id="10" name="Picture 2" descr="Custom Stickers">
            <a:extLst>
              <a:ext uri="{FF2B5EF4-FFF2-40B4-BE49-F238E27FC236}">
                <a16:creationId xmlns:a16="http://schemas.microsoft.com/office/drawing/2014/main" id="{DA648282-954D-464B-AF82-592C3FA2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044" y="4219475"/>
            <a:ext cx="2134530" cy="21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F37B7F-18B9-284E-B037-A5B1801DD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82491"/>
              </p:ext>
            </p:extLst>
          </p:nvPr>
        </p:nvGraphicFramePr>
        <p:xfrm>
          <a:off x="3117406" y="1825623"/>
          <a:ext cx="1367508" cy="4392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7508">
                  <a:extLst>
                    <a:ext uri="{9D8B030D-6E8A-4147-A177-3AD203B41FA5}">
                      <a16:colId xmlns:a16="http://schemas.microsoft.com/office/drawing/2014/main" val="2926504846"/>
                    </a:ext>
                  </a:extLst>
                </a:gridCol>
              </a:tblGrid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ERR011273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2758786530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ERR011275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2790029445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ERR011277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1217029677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ERR011279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2867237732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ERR011281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4090576075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ERR011283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2742330968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ERR011285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2026215265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ERR011287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1294186571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ERR011289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3286257143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ERR011291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3258822184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ERR011295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23764423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ERR011297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988971947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ERR011299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2167139317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ERR011303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2800062778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ERR011307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957337513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ERR011313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1179632719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ERR011315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2214773740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ERR011317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3386249996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ERR011321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964312693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ERR011325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691170512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ERR011327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1371981191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ERR011329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4182740439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ERR011331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352621082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ERR011333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54661726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ERR011335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2054599486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ERR011341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772424411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ERR011345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1930535531"/>
                  </a:ext>
                </a:extLst>
              </a:tr>
              <a:tr h="156882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</a:rPr>
                        <a:t>ERR011349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6980" marR="26980" marT="0" marB="0" anchor="ctr"/>
                </a:tc>
                <a:extLst>
                  <a:ext uri="{0D108BD9-81ED-4DB2-BD59-A6C34878D82A}">
                    <a16:rowId xmlns:a16="http://schemas.microsoft.com/office/drawing/2014/main" val="250945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9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67236" y="1469545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1487D4"/>
                </a:solidFill>
                <a:latin typeface="Myriad Pro"/>
              </a:rPr>
              <a:t>MetaPhlAn</a:t>
            </a:r>
            <a:r>
              <a:rPr lang="en-US" sz="2800" b="1" dirty="0">
                <a:solidFill>
                  <a:srgbClr val="1487D4"/>
                </a:solidFill>
                <a:latin typeface="Myriad Pro"/>
              </a:rPr>
              <a:t>: </a:t>
            </a:r>
            <a:r>
              <a:rPr lang="en-US" sz="2000" b="1" dirty="0">
                <a:solidFill>
                  <a:srgbClr val="1487D4"/>
                </a:solidFill>
                <a:latin typeface="Myriad Pro"/>
              </a:rPr>
              <a:t>Metagenomic Phylogenetic Analysis</a:t>
            </a:r>
            <a:endParaRPr lang="en-US" sz="2800" b="1" dirty="0">
              <a:solidFill>
                <a:srgbClr val="1487D4"/>
              </a:solidFill>
              <a:latin typeface="Myriad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6133" y="876735"/>
            <a:ext cx="3172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Compositional profiling</a:t>
            </a:r>
            <a:endParaRPr lang="en-US" sz="2400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11" name="Resim 3">
            <a:extLst>
              <a:ext uri="{FF2B5EF4-FFF2-40B4-BE49-F238E27FC236}">
                <a16:creationId xmlns:a16="http://schemas.microsoft.com/office/drawing/2014/main" id="{D7E4488F-7DEC-48AB-A6CD-77541E026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5" y="2042876"/>
            <a:ext cx="5684998" cy="358154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7B7A97-CEFA-A745-B3D7-841ADA3B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71" y="46922"/>
            <a:ext cx="5820229" cy="12516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84B7C5-CC69-5745-979A-57396228EC1B}"/>
              </a:ext>
            </a:extLst>
          </p:cNvPr>
          <p:cNvSpPr txBox="1"/>
          <p:nvPr/>
        </p:nvSpPr>
        <p:spPr>
          <a:xfrm>
            <a:off x="5873725" y="30080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solidFill>
                  <a:srgbClr val="24292F"/>
                </a:solidFill>
                <a:latin typeface="-apple-system"/>
              </a:rPr>
              <a:t>P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rofiling the composition of microbial communities (Bacteria, Archaea and Eukaryotes) from metagenomic shotgun sequencing data (i.e. not 16S) with species-level. </a:t>
            </a:r>
          </a:p>
          <a:p>
            <a:pPr algn="l"/>
            <a:endParaRPr lang="en-GB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89812-6C56-4541-B63E-33B597218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44785" y="1661689"/>
            <a:ext cx="3457367" cy="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78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67236" y="1469545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1487D4"/>
                </a:solidFill>
                <a:latin typeface="Myriad Pro"/>
              </a:rPr>
              <a:t>MetaPhlAn</a:t>
            </a:r>
            <a:r>
              <a:rPr lang="en-US" sz="2800" b="1" dirty="0">
                <a:solidFill>
                  <a:srgbClr val="1487D4"/>
                </a:solidFill>
                <a:latin typeface="Myriad Pro"/>
              </a:rPr>
              <a:t>: </a:t>
            </a:r>
            <a:r>
              <a:rPr lang="en-US" sz="2000" b="1" dirty="0">
                <a:solidFill>
                  <a:srgbClr val="1487D4"/>
                </a:solidFill>
                <a:latin typeface="Myriad Pro"/>
              </a:rPr>
              <a:t>Metagenomic Phylogenetic Analysis</a:t>
            </a:r>
            <a:endParaRPr lang="en-US" sz="2800" b="1" dirty="0">
              <a:solidFill>
                <a:srgbClr val="1487D4"/>
              </a:solidFill>
              <a:latin typeface="Myriad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6133" y="876735"/>
            <a:ext cx="3172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Compositional profiling</a:t>
            </a:r>
            <a:endParaRPr lang="en-US" sz="2400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11" name="Resim 3">
            <a:extLst>
              <a:ext uri="{FF2B5EF4-FFF2-40B4-BE49-F238E27FC236}">
                <a16:creationId xmlns:a16="http://schemas.microsoft.com/office/drawing/2014/main" id="{D7E4488F-7DEC-48AB-A6CD-77541E026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5" y="2042876"/>
            <a:ext cx="5684998" cy="358154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7B7A97-CEFA-A745-B3D7-841ADA3B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71" y="46922"/>
            <a:ext cx="5820229" cy="12516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84B7C5-CC69-5745-979A-57396228EC1B}"/>
              </a:ext>
            </a:extLst>
          </p:cNvPr>
          <p:cNvSpPr txBox="1"/>
          <p:nvPr/>
        </p:nvSpPr>
        <p:spPr>
          <a:xfrm>
            <a:off x="6095463" y="28288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MetaPhlAn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relies on ~5.1M unique clade-specific marker genes </a:t>
            </a:r>
          </a:p>
          <a:p>
            <a:pPr algn="l"/>
            <a:endParaRPr lang="en-GB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identified from ~1M microbial genomes (~236,600 references and 771,500 metagenomic assembled genomes) spanning 26,970 species-level genome bins (SGB)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89812-6C56-4541-B63E-33B597218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44785" y="1661689"/>
            <a:ext cx="3457367" cy="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67236" y="1469545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1487D4"/>
                </a:solidFill>
                <a:latin typeface="Myriad Pro"/>
              </a:rPr>
              <a:t>MetaPhlAn</a:t>
            </a:r>
            <a:r>
              <a:rPr lang="en-US" sz="2800" b="1" dirty="0">
                <a:solidFill>
                  <a:srgbClr val="1487D4"/>
                </a:solidFill>
                <a:latin typeface="Myriad Pro"/>
              </a:rPr>
              <a:t>: </a:t>
            </a:r>
            <a:r>
              <a:rPr lang="en-US" sz="2000" b="1" dirty="0">
                <a:solidFill>
                  <a:srgbClr val="1487D4"/>
                </a:solidFill>
                <a:latin typeface="Myriad Pro"/>
              </a:rPr>
              <a:t>Metagenomic Phylogenetic Analysis</a:t>
            </a:r>
            <a:endParaRPr lang="en-US" sz="2800" b="1" dirty="0">
              <a:solidFill>
                <a:srgbClr val="1487D4"/>
              </a:solidFill>
              <a:latin typeface="Myriad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6133" y="876735"/>
            <a:ext cx="3172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Compositional profiling</a:t>
            </a:r>
            <a:endParaRPr lang="en-US" sz="2400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11" name="Resim 3">
            <a:extLst>
              <a:ext uri="{FF2B5EF4-FFF2-40B4-BE49-F238E27FC236}">
                <a16:creationId xmlns:a16="http://schemas.microsoft.com/office/drawing/2014/main" id="{D7E4488F-7DEC-48AB-A6CD-77541E026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5" y="2042876"/>
            <a:ext cx="5684998" cy="358154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7B7A97-CEFA-A745-B3D7-841ADA3B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71" y="46922"/>
            <a:ext cx="5820229" cy="12516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84B7C5-CC69-5745-979A-57396228EC1B}"/>
              </a:ext>
            </a:extLst>
          </p:cNvPr>
          <p:cNvSpPr txBox="1"/>
          <p:nvPr/>
        </p:nvSpPr>
        <p:spPr>
          <a:xfrm>
            <a:off x="5830182" y="228676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unambiguous taxonomic assignments;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an accurate estimation of organismal relative abundance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SGB-level resolution for bacteria, archaea and eukaryotes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strain identification and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orders of magnitude speedups compared to existing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metagenomic strain-level population genomics</a:t>
            </a:r>
          </a:p>
          <a:p>
            <a:br>
              <a:rPr lang="en-GB" dirty="0"/>
            </a:br>
            <a:endParaRPr lang="en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89812-6C56-4541-B63E-33B597218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44785" y="1661689"/>
            <a:ext cx="3457367" cy="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4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30" y="2321004"/>
            <a:ext cx="6096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630984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624112" y="2610683"/>
            <a:ext cx="107405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defaults</a:t>
            </a:r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conda</a:t>
            </a:r>
            <a:r>
              <a:rPr lang="en-GB" dirty="0"/>
              <a:t>-forge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create --name </a:t>
            </a:r>
            <a:r>
              <a:rPr lang="en-GB" dirty="0" err="1"/>
              <a:t>mpa</a:t>
            </a:r>
            <a:r>
              <a:rPr lang="en-GB" dirty="0"/>
              <a:t> -c </a:t>
            </a:r>
            <a:r>
              <a:rPr lang="en-GB" dirty="0" err="1"/>
              <a:t>conda</a:t>
            </a:r>
            <a:r>
              <a:rPr lang="en-GB" dirty="0"/>
              <a:t>-forge -c </a:t>
            </a:r>
            <a:r>
              <a:rPr lang="en-GB" dirty="0" err="1"/>
              <a:t>bioconda</a:t>
            </a:r>
            <a:r>
              <a:rPr lang="en-GB" dirty="0"/>
              <a:t> python=3.7 Metaphlan</a:t>
            </a:r>
          </a:p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GB" dirty="0"/>
          </a:p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01817-F4D0-D742-A715-9A9BB31D3A03}"/>
              </a:ext>
            </a:extLst>
          </p:cNvPr>
          <p:cNvSpPr txBox="1"/>
          <p:nvPr/>
        </p:nvSpPr>
        <p:spPr>
          <a:xfrm>
            <a:off x="725712" y="1070818"/>
            <a:ext cx="10638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https://</a:t>
            </a:r>
            <a:r>
              <a:rPr lang="en-GB" dirty="0" err="1"/>
              <a:t>repo.anaconda.com</a:t>
            </a:r>
            <a:r>
              <a:rPr lang="en-GB" dirty="0"/>
              <a:t>/</a:t>
            </a:r>
            <a:r>
              <a:rPr lang="en-GB" dirty="0" err="1"/>
              <a:t>miniconda</a:t>
            </a:r>
            <a:r>
              <a:rPr lang="en-GB" dirty="0"/>
              <a:t>/Miniconda3-latest-Linux-x86_64.sh -O ~/miniconda3/</a:t>
            </a:r>
            <a:r>
              <a:rPr lang="en-GB" dirty="0" err="1"/>
              <a:t>miniconda.sh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>
                <a:effectLst/>
              </a:rPr>
              <a:t>bash</a:t>
            </a:r>
            <a:r>
              <a:rPr lang="en-GB" dirty="0"/>
              <a:t> </a:t>
            </a:r>
            <a:r>
              <a:rPr lang="en-GB" dirty="0">
                <a:effectLst/>
              </a:rPr>
              <a:t>Miniconda3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latest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Linux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x86_64</a:t>
            </a:r>
            <a:r>
              <a:rPr lang="en-GB" dirty="0">
                <a:solidFill>
                  <a:srgbClr val="666666"/>
                </a:solidFill>
                <a:effectLst/>
              </a:rPr>
              <a:t>.</a:t>
            </a:r>
            <a:r>
              <a:rPr lang="en-GB" dirty="0">
                <a:effectLst/>
              </a:rPr>
              <a:t>sh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38308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543405" y="1174188"/>
            <a:ext cx="51386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distribution of packages built for data science.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bunch of data science packages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all set to start working with data</a:t>
            </a:r>
          </a:p>
          <a:p>
            <a:endParaRPr lang="en-GB" dirty="0"/>
          </a:p>
          <a:p>
            <a:r>
              <a:rPr lang="en-GB" dirty="0"/>
              <a:t>Reduce future issues dealing with the various libraries you’ll be using</a:t>
            </a:r>
          </a:p>
          <a:p>
            <a:br>
              <a:rPr lang="en-GB" dirty="0"/>
            </a:br>
            <a:r>
              <a:rPr lang="en-GB" b="1" dirty="0" err="1"/>
              <a:t>conda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environments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Isolating projects that use different versions of Python and/or different version of packages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Install, uninstall, and update packages in our project environments.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1026" name="Picture 2" descr="Using Miniconda encourages good environment management practices.">
            <a:extLst>
              <a:ext uri="{FF2B5EF4-FFF2-40B4-BE49-F238E27FC236}">
                <a16:creationId xmlns:a16="http://schemas.microsoft.com/office/drawing/2014/main" id="{80FB7FA4-85AB-8044-8369-1EB13828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64" y="543992"/>
            <a:ext cx="4157011" cy="279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9AF8F-9F6F-3247-9CDD-5C00F342DFC5}"/>
              </a:ext>
            </a:extLst>
          </p:cNvPr>
          <p:cNvSpPr txBox="1"/>
          <p:nvPr/>
        </p:nvSpPr>
        <p:spPr>
          <a:xfrm>
            <a:off x="7183677" y="3321278"/>
            <a:ext cx="61001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800" dirty="0"/>
              <a:t>https://towardsdatascience.com/managing-project-specific-environments-with-conda-b8b50aa8be0e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D51958-C7D1-D340-856D-2DA399452352}"/>
              </a:ext>
            </a:extLst>
          </p:cNvPr>
          <p:cNvCxnSpPr/>
          <p:nvPr/>
        </p:nvCxnSpPr>
        <p:spPr>
          <a:xfrm>
            <a:off x="8492647" y="2192055"/>
            <a:ext cx="0" cy="275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33D47D-4960-7245-BADE-19BECB5907E2}"/>
              </a:ext>
            </a:extLst>
          </p:cNvPr>
          <p:cNvSpPr txBox="1"/>
          <p:nvPr/>
        </p:nvSpPr>
        <p:spPr>
          <a:xfrm>
            <a:off x="7393488" y="4986249"/>
            <a:ext cx="6645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package</a:t>
            </a:r>
          </a:p>
          <a:p>
            <a:r>
              <a:rPr lang="en-GB" dirty="0"/>
              <a:t>Environment manager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B7024-61AD-194C-89D3-DA0EDA0346E6}"/>
              </a:ext>
            </a:extLst>
          </p:cNvPr>
          <p:cNvSpPr txBox="1"/>
          <p:nvPr/>
        </p:nvSpPr>
        <p:spPr>
          <a:xfrm>
            <a:off x="162839" y="328500"/>
            <a:ext cx="7020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CONDA - MINICONDA - ANACONDA</a:t>
            </a:r>
          </a:p>
        </p:txBody>
      </p:sp>
    </p:spTree>
    <p:extLst>
      <p:ext uri="{BB962C8B-B14F-4D97-AF65-F5344CB8AC3E}">
        <p14:creationId xmlns:p14="http://schemas.microsoft.com/office/powerpoint/2010/main" val="198756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967F8A-45AE-6645-8E17-3EB585383955}"/>
              </a:ext>
            </a:extLst>
          </p:cNvPr>
          <p:cNvSpPr txBox="1"/>
          <p:nvPr/>
        </p:nvSpPr>
        <p:spPr>
          <a:xfrm>
            <a:off x="281836" y="1418665"/>
            <a:ext cx="77097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Lato" panose="020F0502020204030204" pitchFamily="34" charset="0"/>
              </a:rPr>
              <a:t>L</a:t>
            </a:r>
            <a:r>
              <a:rPr lang="en-GB" b="0" i="0" dirty="0">
                <a:effectLst/>
                <a:latin typeface="Lato" panose="020F0502020204030204" pitchFamily="34" charset="0"/>
              </a:rPr>
              <a:t>ocations where packages are stored.</a:t>
            </a:r>
          </a:p>
          <a:p>
            <a:endParaRPr lang="en-GB" dirty="0">
              <a:latin typeface="Lato" panose="020F0502020204030204" pitchFamily="34" charset="0"/>
            </a:endParaRPr>
          </a:p>
          <a:p>
            <a:r>
              <a:rPr lang="en-GB" dirty="0"/>
              <a:t>They serve as the base for hosting and managing packages. </a:t>
            </a:r>
            <a:r>
              <a:rPr lang="en-GB" b="0" i="0" dirty="0">
                <a:effectLst/>
                <a:latin typeface="Lato" panose="020F0502020204030204" pitchFamily="34" charset="0"/>
              </a:rPr>
              <a:t> 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B4C02-36D7-9844-AC6A-182AB923D97E}"/>
              </a:ext>
            </a:extLst>
          </p:cNvPr>
          <p:cNvSpPr txBox="1"/>
          <p:nvPr/>
        </p:nvSpPr>
        <p:spPr>
          <a:xfrm>
            <a:off x="281836" y="717208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 err="1">
                <a:effectLst/>
                <a:latin typeface="Lato" panose="020F0502020204030204" pitchFamily="34" charset="0"/>
              </a:rPr>
              <a:t>Conda</a:t>
            </a:r>
            <a:r>
              <a:rPr lang="en-GB" b="1" i="0" u="sng" dirty="0">
                <a:effectLst/>
                <a:latin typeface="Lato" panose="020F0502020204030204" pitchFamily="34" charset="0"/>
              </a:rPr>
              <a:t> channels </a:t>
            </a:r>
            <a:endParaRPr lang="en-SE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B256E-E58F-8443-9DE5-31BE5520DF70}"/>
              </a:ext>
            </a:extLst>
          </p:cNvPr>
          <p:cNvSpPr txBox="1"/>
          <p:nvPr/>
        </p:nvSpPr>
        <p:spPr>
          <a:xfrm>
            <a:off x="281836" y="2633147"/>
            <a:ext cx="972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Lato" panose="020F0502020204030203" pitchFamily="34" charset="0"/>
              </a:rPr>
              <a:t>Different channels can have the same package, so 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conda</a:t>
            </a:r>
            <a:r>
              <a:rPr lang="en-GB" b="0" i="0" dirty="0">
                <a:effectLst/>
                <a:latin typeface="Lato" panose="020F0502020204030203" pitchFamily="34" charset="0"/>
              </a:rPr>
              <a:t> must handle these channel collisions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34596-F8DE-A640-8E50-66FF20458816}"/>
              </a:ext>
            </a:extLst>
          </p:cNvPr>
          <p:cNvSpPr txBox="1"/>
          <p:nvPr/>
        </p:nvSpPr>
        <p:spPr>
          <a:xfrm>
            <a:off x="281836" y="3108966"/>
            <a:ext cx="11073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Lato" panose="020F0502020204030203" pitchFamily="34" charset="0"/>
              </a:rPr>
              <a:t>By default, 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conda</a:t>
            </a:r>
            <a:r>
              <a:rPr lang="en-GB" b="0" i="0" dirty="0">
                <a:effectLst/>
                <a:latin typeface="Lato" panose="020F0502020204030203" pitchFamily="34" charset="0"/>
              </a:rPr>
              <a:t> prefers packages from a higher priority channel over any version from a lower priority channel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83128-E1AC-3549-9F84-497628D8A6A3}"/>
              </a:ext>
            </a:extLst>
          </p:cNvPr>
          <p:cNvSpPr txBox="1"/>
          <p:nvPr/>
        </p:nvSpPr>
        <p:spPr>
          <a:xfrm>
            <a:off x="281836" y="4706934"/>
            <a:ext cx="61001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effectLst/>
              </a:rPr>
              <a:t>conda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effectLst/>
              </a:rPr>
              <a:t>config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effectLst/>
              </a:rPr>
              <a:t>--add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effectLst/>
              </a:rPr>
              <a:t>channels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  <a:effectLst/>
              </a:rPr>
              <a:t>new_channel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D273D-6C91-E842-9770-1C8F4D9C6CDB}"/>
              </a:ext>
            </a:extLst>
          </p:cNvPr>
          <p:cNvSpPr txBox="1"/>
          <p:nvPr/>
        </p:nvSpPr>
        <p:spPr>
          <a:xfrm>
            <a:off x="2336105" y="5381572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A</a:t>
            </a:r>
            <a:r>
              <a:rPr lang="en-GB" b="0" i="0" dirty="0">
                <a:effectLst/>
                <a:latin typeface="Lato" panose="020F0502020204030203" pitchFamily="34" charset="0"/>
              </a:rPr>
              <a:t>dds the channel "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new_channel</a:t>
            </a:r>
            <a:r>
              <a:rPr lang="en-GB" b="0" i="0" dirty="0">
                <a:effectLst/>
                <a:latin typeface="Lato" panose="020F0502020204030203" pitchFamily="34" charset="0"/>
              </a:rPr>
              <a:t>" to the top of the channel list, making it the highest priority</a:t>
            </a:r>
            <a:endParaRPr lang="en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0D4EB-E633-6C43-B010-26D4F9214B08}"/>
              </a:ext>
            </a:extLst>
          </p:cNvPr>
          <p:cNvSpPr txBox="1"/>
          <p:nvPr/>
        </p:nvSpPr>
        <p:spPr>
          <a:xfrm>
            <a:off x="7610606" y="6606239"/>
            <a:ext cx="4782855" cy="251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00" dirty="0"/>
              <a:t>https://conda.io/projects/conda/en/latest/user-guide/tasks/manage-channels.html</a:t>
            </a:r>
          </a:p>
        </p:txBody>
      </p:sp>
    </p:spTree>
    <p:extLst>
      <p:ext uri="{BB962C8B-B14F-4D97-AF65-F5344CB8AC3E}">
        <p14:creationId xmlns:p14="http://schemas.microsoft.com/office/powerpoint/2010/main" val="2887884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8C7B3-C2B0-E74F-9449-FA088B46D74B}"/>
              </a:ext>
            </a:extLst>
          </p:cNvPr>
          <p:cNvSpPr txBox="1"/>
          <p:nvPr/>
        </p:nvSpPr>
        <p:spPr>
          <a:xfrm>
            <a:off x="519830" y="441635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conda</a:t>
            </a:r>
            <a:r>
              <a:rPr lang="en-GB" b="1" dirty="0"/>
              <a:t> create </a:t>
            </a:r>
            <a:endParaRPr lang="en-S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9416A-47C9-0B4D-A002-DA399F0BB672}"/>
              </a:ext>
            </a:extLst>
          </p:cNvPr>
          <p:cNvSpPr txBox="1"/>
          <p:nvPr/>
        </p:nvSpPr>
        <p:spPr>
          <a:xfrm>
            <a:off x="519830" y="1190343"/>
            <a:ext cx="96387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effectLst/>
                <a:latin typeface="Lato" panose="020F0502020204030203" pitchFamily="34" charset="0"/>
              </a:rPr>
              <a:t>Environment</a:t>
            </a:r>
          </a:p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b="0" i="0" dirty="0">
                <a:effectLst/>
                <a:latin typeface="Lato" panose="020F0502020204030203" pitchFamily="34" charset="0"/>
              </a:rPr>
              <a:t>With 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conda</a:t>
            </a:r>
            <a:r>
              <a:rPr lang="en-GB" b="0" i="0" dirty="0">
                <a:effectLst/>
                <a:latin typeface="Lato" panose="020F0502020204030203" pitchFamily="34" charset="0"/>
              </a:rPr>
              <a:t>, you can create, export, list, remove, and update environments that have different versions of Python and/or packages installed in them.</a:t>
            </a:r>
          </a:p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b="0" i="0" dirty="0">
                <a:effectLst/>
                <a:latin typeface="Lato" panose="020F0502020204030203" pitchFamily="34" charset="0"/>
              </a:rPr>
              <a:t>Switching or moving between environments is called activating the environment. </a:t>
            </a:r>
          </a:p>
          <a:p>
            <a:endParaRPr lang="en-GB" b="0" i="0" dirty="0">
              <a:effectLst/>
              <a:latin typeface="Lato" panose="020F0502020204030203" pitchFamily="34" charset="0"/>
            </a:endParaRPr>
          </a:p>
          <a:p>
            <a:r>
              <a:rPr lang="en-GB" b="0" i="0" dirty="0">
                <a:effectLst/>
                <a:latin typeface="Lato" panose="020F0502020204030203" pitchFamily="34" charset="0"/>
              </a:rPr>
              <a:t>You can also share an environment file.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997B3-3642-F54A-AB7F-E83712DD2D85}"/>
              </a:ext>
            </a:extLst>
          </p:cNvPr>
          <p:cNvSpPr txBox="1"/>
          <p:nvPr/>
        </p:nvSpPr>
        <p:spPr>
          <a:xfrm>
            <a:off x="281836" y="4706934"/>
            <a:ext cx="61001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conda</a:t>
            </a:r>
            <a:r>
              <a:rPr lang="en-GB" dirty="0">
                <a:solidFill>
                  <a:schemeClr val="tx1"/>
                </a:solidFill>
              </a:rPr>
              <a:t> create --name </a:t>
            </a:r>
            <a:r>
              <a:rPr lang="en-GB" dirty="0" err="1">
                <a:solidFill>
                  <a:schemeClr val="tx1"/>
                </a:solidFill>
              </a:rPr>
              <a:t>mpa</a:t>
            </a:r>
            <a:r>
              <a:rPr lang="en-GB" dirty="0">
                <a:solidFill>
                  <a:schemeClr val="tx1"/>
                </a:solidFill>
              </a:rPr>
              <a:t> -c </a:t>
            </a:r>
            <a:r>
              <a:rPr lang="en-GB" dirty="0" err="1">
                <a:solidFill>
                  <a:schemeClr val="tx1"/>
                </a:solidFill>
              </a:rPr>
              <a:t>bioconda</a:t>
            </a:r>
            <a:r>
              <a:rPr lang="en-GB" dirty="0">
                <a:solidFill>
                  <a:schemeClr val="tx1"/>
                </a:solidFill>
              </a:rPr>
              <a:t> python=3.7 </a:t>
            </a:r>
            <a:r>
              <a:rPr lang="en-GB" dirty="0" err="1">
                <a:solidFill>
                  <a:schemeClr val="tx1"/>
                </a:solidFill>
              </a:rPr>
              <a:t>metaphlan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Bent Up Arrow 9">
            <a:extLst>
              <a:ext uri="{FF2B5EF4-FFF2-40B4-BE49-F238E27FC236}">
                <a16:creationId xmlns:a16="http://schemas.microsoft.com/office/drawing/2014/main" id="{EEB1DEE7-5DA0-E94A-A5C3-238D973F855B}"/>
              </a:ext>
            </a:extLst>
          </p:cNvPr>
          <p:cNvSpPr/>
          <p:nvPr/>
        </p:nvSpPr>
        <p:spPr>
          <a:xfrm rot="10800000">
            <a:off x="394569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D183D-9FA8-774B-BBFC-17B7C1151B40}"/>
              </a:ext>
            </a:extLst>
          </p:cNvPr>
          <p:cNvSpPr txBox="1"/>
          <p:nvPr/>
        </p:nvSpPr>
        <p:spPr>
          <a:xfrm>
            <a:off x="118997" y="5601397"/>
            <a:ext cx="112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Create env</a:t>
            </a:r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276BA0BD-E2E1-694A-8AA2-4155B69E3020}"/>
              </a:ext>
            </a:extLst>
          </p:cNvPr>
          <p:cNvSpPr/>
          <p:nvPr/>
        </p:nvSpPr>
        <p:spPr>
          <a:xfrm rot="10800000">
            <a:off x="1515649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FFE1E-53D0-CD40-9D35-C9FAC68A95FA}"/>
              </a:ext>
            </a:extLst>
          </p:cNvPr>
          <p:cNvSpPr txBox="1"/>
          <p:nvPr/>
        </p:nvSpPr>
        <p:spPr>
          <a:xfrm>
            <a:off x="1240077" y="5601397"/>
            <a:ext cx="112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Env</a:t>
            </a:r>
          </a:p>
          <a:p>
            <a:r>
              <a:rPr lang="en-SE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65832-E10C-0D48-B27D-159404882657}"/>
              </a:ext>
            </a:extLst>
          </p:cNvPr>
          <p:cNvSpPr txBox="1"/>
          <p:nvPr/>
        </p:nvSpPr>
        <p:spPr>
          <a:xfrm>
            <a:off x="2771383" y="5601397"/>
            <a:ext cx="11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Channel</a:t>
            </a:r>
          </a:p>
        </p:txBody>
      </p:sp>
      <p:sp>
        <p:nvSpPr>
          <p:cNvPr id="16" name="Bent Up Arrow 15">
            <a:extLst>
              <a:ext uri="{FF2B5EF4-FFF2-40B4-BE49-F238E27FC236}">
                <a16:creationId xmlns:a16="http://schemas.microsoft.com/office/drawing/2014/main" id="{4530E0A6-7535-DD49-BF3D-AAD9ED2C2613}"/>
              </a:ext>
            </a:extLst>
          </p:cNvPr>
          <p:cNvSpPr/>
          <p:nvPr/>
        </p:nvSpPr>
        <p:spPr>
          <a:xfrm rot="10800000">
            <a:off x="2771383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9C90A09B-BD0C-374C-9276-6712DC7EA024}"/>
              </a:ext>
            </a:extLst>
          </p:cNvPr>
          <p:cNvSpPr/>
          <p:nvPr/>
        </p:nvSpPr>
        <p:spPr>
          <a:xfrm rot="10800000">
            <a:off x="3892462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75B2C4-6F83-244C-A418-4C0F0060EEB0}"/>
              </a:ext>
            </a:extLst>
          </p:cNvPr>
          <p:cNvSpPr txBox="1"/>
          <p:nvPr/>
        </p:nvSpPr>
        <p:spPr>
          <a:xfrm>
            <a:off x="3829830" y="5601397"/>
            <a:ext cx="112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Phyton version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E983A-C50C-ED49-BACC-9A2A38824F58}"/>
              </a:ext>
            </a:extLst>
          </p:cNvPr>
          <p:cNvSpPr txBox="1"/>
          <p:nvPr/>
        </p:nvSpPr>
        <p:spPr>
          <a:xfrm>
            <a:off x="5076173" y="5601397"/>
            <a:ext cx="11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PACKAGE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CAC81C2C-ACE6-044D-A388-F0C083353BC5}"/>
              </a:ext>
            </a:extLst>
          </p:cNvPr>
          <p:cNvSpPr/>
          <p:nvPr/>
        </p:nvSpPr>
        <p:spPr>
          <a:xfrm rot="10800000">
            <a:off x="5148196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1756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RUN METAPHLAN</a:t>
            </a:r>
          </a:p>
        </p:txBody>
      </p:sp>
    </p:spTree>
    <p:extLst>
      <p:ext uri="{BB962C8B-B14F-4D97-AF65-F5344CB8AC3E}">
        <p14:creationId xmlns:p14="http://schemas.microsoft.com/office/powerpoint/2010/main" val="77288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7BBE-7DE9-A24C-9490-13BCDD74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NCBI Pubmed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198D-1564-D64A-953F-AD700BE8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9714"/>
            <a:ext cx="10515600" cy="266450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Keywords: metagenomics, ulcerative colitis, shotgun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58382-9948-1448-8A19-3953CC2E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23" y="1524000"/>
            <a:ext cx="11825405" cy="30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28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638110" y="1382205"/>
            <a:ext cx="11945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metaphlan</a:t>
            </a:r>
            <a:r>
              <a:rPr lang="en-GB" dirty="0"/>
              <a:t> </a:t>
            </a:r>
            <a:r>
              <a:rPr lang="en-SE" dirty="0"/>
              <a:t>ERR011335_1</a:t>
            </a:r>
            <a:r>
              <a:rPr lang="en-GB" dirty="0"/>
              <a:t>.</a:t>
            </a:r>
            <a:r>
              <a:rPr lang="en-GB" dirty="0" err="1"/>
              <a:t>fastq.gz</a:t>
            </a:r>
            <a:r>
              <a:rPr lang="en-GB" dirty="0"/>
              <a:t> --</a:t>
            </a:r>
            <a:r>
              <a:rPr lang="en-GB" dirty="0" err="1"/>
              <a:t>input_type</a:t>
            </a:r>
            <a:r>
              <a:rPr lang="en-GB" dirty="0"/>
              <a:t> fastq &gt; </a:t>
            </a:r>
            <a:r>
              <a:rPr lang="en-SE" dirty="0"/>
              <a:t>ERR011335</a:t>
            </a:r>
            <a:r>
              <a:rPr lang="en-GB" dirty="0"/>
              <a:t>_</a:t>
            </a:r>
            <a:r>
              <a:rPr lang="en-GB" dirty="0" err="1"/>
              <a:t>profile_count.txt</a:t>
            </a:r>
            <a:r>
              <a:rPr lang="en-GB" dirty="0"/>
              <a:t> -t </a:t>
            </a:r>
            <a:r>
              <a:rPr lang="en-GB" dirty="0" err="1"/>
              <a:t>rel_ab_w_read_stats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090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DOWNLOAD FILE TO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1764301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nt Up Arrow 5">
            <a:extLst>
              <a:ext uri="{FF2B5EF4-FFF2-40B4-BE49-F238E27FC236}">
                <a16:creationId xmlns:a16="http://schemas.microsoft.com/office/drawing/2014/main" id="{E18CC20C-1B32-0446-A820-9E2187AD2DA9}"/>
              </a:ext>
            </a:extLst>
          </p:cNvPr>
          <p:cNvSpPr/>
          <p:nvPr/>
        </p:nvSpPr>
        <p:spPr>
          <a:xfrm rot="10800000">
            <a:off x="554180" y="1286195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A0D4951F-9D7C-3A49-A4B0-8093512F9C74}"/>
              </a:ext>
            </a:extLst>
          </p:cNvPr>
          <p:cNvSpPr/>
          <p:nvPr/>
        </p:nvSpPr>
        <p:spPr>
          <a:xfrm rot="10800000">
            <a:off x="928253" y="1311627"/>
            <a:ext cx="3255819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62285B90-E68F-ED4D-B761-697C4595E783}"/>
              </a:ext>
            </a:extLst>
          </p:cNvPr>
          <p:cNvSpPr/>
          <p:nvPr/>
        </p:nvSpPr>
        <p:spPr>
          <a:xfrm rot="10800000">
            <a:off x="4211779" y="1286195"/>
            <a:ext cx="532014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9B731C51-AA7A-744D-9C5A-499C025E0C3B}"/>
              </a:ext>
            </a:extLst>
          </p:cNvPr>
          <p:cNvSpPr/>
          <p:nvPr/>
        </p:nvSpPr>
        <p:spPr>
          <a:xfrm rot="10800000">
            <a:off x="9123210" y="1361254"/>
            <a:ext cx="15240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6C72F-613C-F541-92C0-C02DA88B5C30}"/>
              </a:ext>
            </a:extLst>
          </p:cNvPr>
          <p:cNvSpPr txBox="1"/>
          <p:nvPr/>
        </p:nvSpPr>
        <p:spPr>
          <a:xfrm>
            <a:off x="131616" y="1942007"/>
            <a:ext cx="845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</a:t>
            </a:r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ecure copy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1D0FA-CE46-5043-846B-A02F3EBA3C72}"/>
              </a:ext>
            </a:extLst>
          </p:cNvPr>
          <p:cNvSpPr txBox="1"/>
          <p:nvPr/>
        </p:nvSpPr>
        <p:spPr>
          <a:xfrm>
            <a:off x="990603" y="1771241"/>
            <a:ext cx="845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file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EFA59-2F8D-2440-ACF0-1D0AD4D87153}"/>
              </a:ext>
            </a:extLst>
          </p:cNvPr>
          <p:cNvSpPr txBox="1"/>
          <p:nvPr/>
        </p:nvSpPr>
        <p:spPr>
          <a:xfrm>
            <a:off x="9275613" y="3218077"/>
            <a:ext cx="845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 keeps the file name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A4D5F-1198-7A48-B3CA-36EBB67FB0A2}"/>
              </a:ext>
            </a:extLst>
          </p:cNvPr>
          <p:cNvSpPr txBox="1"/>
          <p:nvPr/>
        </p:nvSpPr>
        <p:spPr>
          <a:xfrm>
            <a:off x="9275613" y="2082643"/>
            <a:ext cx="152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 file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615A1-08DD-F242-924A-83F43DD59609}"/>
              </a:ext>
            </a:extLst>
          </p:cNvPr>
          <p:cNvSpPr txBox="1"/>
          <p:nvPr/>
        </p:nvSpPr>
        <p:spPr>
          <a:xfrm>
            <a:off x="4031671" y="185035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File path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229DD5-96DC-4148-95EA-C31A65C654BB}"/>
              </a:ext>
            </a:extLst>
          </p:cNvPr>
          <p:cNvSpPr txBox="1"/>
          <p:nvPr/>
        </p:nvSpPr>
        <p:spPr>
          <a:xfrm>
            <a:off x="484244" y="884415"/>
            <a:ext cx="12888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effectLst/>
                <a:latin typeface="Helvetica Neue" panose="02000503000000020004" pitchFamily="2" charset="0"/>
              </a:rPr>
              <a:t>scp</a:t>
            </a:r>
            <a:r>
              <a:rPr lang="en-GB" dirty="0">
                <a:effectLst/>
                <a:latin typeface="Helvetica Neue" panose="02000503000000020004" pitchFamily="2" charset="0"/>
              </a:rPr>
              <a:t> -r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oaltay@rackham.uppmax.uu.se</a:t>
            </a:r>
            <a:r>
              <a:rPr lang="en-GB" dirty="0">
                <a:effectLst/>
                <a:latin typeface="Helvetica Neue" panose="02000503000000020004" pitchFamily="2" charset="0"/>
              </a:rPr>
              <a:t>:/home/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oaltay</a:t>
            </a:r>
            <a:r>
              <a:rPr lang="en-GB" dirty="0">
                <a:effectLst/>
                <a:latin typeface="Helvetica Neue" panose="02000503000000020004" pitchFamily="2" charset="0"/>
              </a:rPr>
              <a:t>/</a:t>
            </a:r>
            <a:r>
              <a:rPr lang="en-SE" dirty="0"/>
              <a:t>ERR011335</a:t>
            </a:r>
            <a:r>
              <a:rPr lang="en-GB" dirty="0"/>
              <a:t>_</a:t>
            </a:r>
            <a:r>
              <a:rPr lang="en-GB" dirty="0" err="1"/>
              <a:t>profile_count.txt</a:t>
            </a:r>
            <a:r>
              <a:rPr lang="en-GB" dirty="0"/>
              <a:t>  . 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9B8FBD-B4DE-7C4F-B1EA-4A1B7052193F}"/>
              </a:ext>
            </a:extLst>
          </p:cNvPr>
          <p:cNvSpPr txBox="1"/>
          <p:nvPr/>
        </p:nvSpPr>
        <p:spPr>
          <a:xfrm>
            <a:off x="180768" y="288488"/>
            <a:ext cx="669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your terminal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7720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MERGE OUTPUT</a:t>
            </a:r>
          </a:p>
        </p:txBody>
      </p:sp>
    </p:spTree>
    <p:extLst>
      <p:ext uri="{BB962C8B-B14F-4D97-AF65-F5344CB8AC3E}">
        <p14:creationId xmlns:p14="http://schemas.microsoft.com/office/powerpoint/2010/main" val="4171192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40AE7-613F-1342-850C-2578A02580B9}"/>
              </a:ext>
            </a:extLst>
          </p:cNvPr>
          <p:cNvSpPr txBox="1"/>
          <p:nvPr/>
        </p:nvSpPr>
        <p:spPr>
          <a:xfrm>
            <a:off x="413358" y="626301"/>
            <a:ext cx="1078490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200" dirty="0"/>
          </a:p>
          <a:p>
            <a:r>
              <a:rPr lang="en-GB" sz="1200" dirty="0"/>
              <a:t>files&lt;-</a:t>
            </a:r>
            <a:r>
              <a:rPr lang="en-GB" sz="1200" dirty="0" err="1"/>
              <a:t>list.files</a:t>
            </a:r>
            <a:r>
              <a:rPr lang="en-GB" sz="1200" dirty="0"/>
              <a:t>()</a:t>
            </a:r>
          </a:p>
          <a:p>
            <a:r>
              <a:rPr lang="en-GB" sz="1200" dirty="0"/>
              <a:t>index&lt;-grep("</a:t>
            </a:r>
            <a:r>
              <a:rPr lang="en-GB" sz="1200" dirty="0" err="1">
                <a:highlight>
                  <a:srgbClr val="FFFF00"/>
                </a:highlight>
              </a:rPr>
              <a:t>count.txt</a:t>
            </a:r>
            <a:r>
              <a:rPr lang="en-GB" sz="1200" dirty="0" err="1"/>
              <a:t>",files</a:t>
            </a:r>
            <a:r>
              <a:rPr lang="en-GB" sz="1200" dirty="0"/>
              <a:t>)</a:t>
            </a:r>
          </a:p>
          <a:p>
            <a:r>
              <a:rPr lang="en-GB" sz="1200" dirty="0"/>
              <a:t>files&lt;-</a:t>
            </a:r>
            <a:r>
              <a:rPr lang="en-GB" sz="1200" dirty="0" err="1"/>
              <a:t>as.matrix</a:t>
            </a:r>
            <a:r>
              <a:rPr lang="en-GB" sz="1200" dirty="0"/>
              <a:t>(files[index])</a:t>
            </a:r>
          </a:p>
          <a:p>
            <a:endParaRPr lang="en-GB" sz="1200" dirty="0"/>
          </a:p>
          <a:p>
            <a:r>
              <a:rPr lang="en-GB" sz="1200" dirty="0" err="1"/>
              <a:t>uni_info</a:t>
            </a:r>
            <a:r>
              <a:rPr lang="en-GB" sz="1200" dirty="0"/>
              <a:t>&lt;-NULL</a:t>
            </a:r>
          </a:p>
          <a:p>
            <a:endParaRPr lang="en-GB" sz="1200" dirty="0"/>
          </a:p>
          <a:p>
            <a:r>
              <a:rPr lang="en-GB" sz="1200" dirty="0"/>
              <a:t>for (i in 1:length(files)){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data_each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</a:t>
            </a:r>
            <a:r>
              <a:rPr lang="en-GB" sz="1200" dirty="0" err="1"/>
              <a:t>read.csv</a:t>
            </a:r>
            <a:r>
              <a:rPr lang="en-GB" sz="1200" dirty="0"/>
              <a:t>(files[i],header=</a:t>
            </a:r>
            <a:r>
              <a:rPr lang="en-GB" sz="1200" dirty="0" err="1"/>
              <a:t>T,skip</a:t>
            </a:r>
            <a:r>
              <a:rPr lang="en-GB" sz="1200" dirty="0"/>
              <a:t>=4,sep="\t")) #create a matrix by reading each files....keep the header, skip 4 rows, separate with tab 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info_each</a:t>
            </a:r>
            <a:r>
              <a:rPr lang="en-GB" sz="1200" dirty="0"/>
              <a:t>&lt;-</a:t>
            </a:r>
            <a:r>
              <a:rPr lang="en-GB" sz="1200" dirty="0" err="1"/>
              <a:t>data_each</a:t>
            </a:r>
            <a:r>
              <a:rPr lang="en-GB" sz="1200" dirty="0"/>
              <a:t>[,c</a:t>
            </a:r>
            <a:r>
              <a:rPr lang="en-GB" sz="1200" dirty="0">
                <a:highlight>
                  <a:srgbClr val="FFFF00"/>
                </a:highlight>
              </a:rPr>
              <a:t>("</a:t>
            </a:r>
            <a:r>
              <a:rPr lang="en-GB" sz="1200" dirty="0" err="1">
                <a:highlight>
                  <a:srgbClr val="FFFF00"/>
                </a:highlight>
              </a:rPr>
              <a:t>X.clade_name</a:t>
            </a:r>
            <a:r>
              <a:rPr lang="en-GB" sz="1200" dirty="0"/>
              <a:t>"  ,"</a:t>
            </a:r>
            <a:r>
              <a:rPr lang="en-GB" sz="1200" dirty="0" err="1">
                <a:highlight>
                  <a:srgbClr val="FFFF00"/>
                </a:highlight>
              </a:rPr>
              <a:t>clade_taxid</a:t>
            </a:r>
            <a:r>
              <a:rPr lang="en-GB" sz="1200" dirty="0"/>
              <a:t>")]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uni_info</a:t>
            </a:r>
            <a:r>
              <a:rPr lang="en-GB" sz="1200" dirty="0"/>
              <a:t>&lt;-</a:t>
            </a:r>
            <a:r>
              <a:rPr lang="en-GB" sz="1200" dirty="0" err="1"/>
              <a:t>rbind</a:t>
            </a:r>
            <a:r>
              <a:rPr lang="en-GB" sz="1200" dirty="0"/>
              <a:t>(</a:t>
            </a:r>
            <a:r>
              <a:rPr lang="en-GB" sz="1200" dirty="0" err="1"/>
              <a:t>uni_info,info_each</a:t>
            </a:r>
            <a:r>
              <a:rPr lang="en-GB" sz="1200" dirty="0"/>
              <a:t>)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 err="1"/>
              <a:t>uni_info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(unique(</a:t>
            </a:r>
            <a:r>
              <a:rPr lang="en-GB" sz="1200" dirty="0" err="1"/>
              <a:t>uni_info</a:t>
            </a:r>
            <a:r>
              <a:rPr lang="en-GB" sz="1200" dirty="0"/>
              <a:t>))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result&lt;-NULL</a:t>
            </a:r>
          </a:p>
          <a:p>
            <a:r>
              <a:rPr lang="en-GB" sz="1200" dirty="0"/>
              <a:t>for (j in 1:length(files)){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data_each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</a:t>
            </a:r>
            <a:r>
              <a:rPr lang="en-GB" sz="1200" dirty="0" err="1"/>
              <a:t>read.csv</a:t>
            </a:r>
            <a:r>
              <a:rPr lang="en-GB" sz="1200" dirty="0"/>
              <a:t>(files[j],header=</a:t>
            </a:r>
            <a:r>
              <a:rPr lang="en-GB" sz="1200" dirty="0" err="1"/>
              <a:t>T,skip</a:t>
            </a:r>
            <a:r>
              <a:rPr lang="en-GB" sz="1200" dirty="0"/>
              <a:t>=4,sep="\t")) #all are character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loc</a:t>
            </a:r>
            <a:r>
              <a:rPr lang="en-GB" sz="1200" dirty="0"/>
              <a:t>&lt;-match(</a:t>
            </a:r>
            <a:r>
              <a:rPr lang="en-GB" sz="1200" dirty="0" err="1"/>
              <a:t>uni_info</a:t>
            </a:r>
            <a:r>
              <a:rPr lang="en-GB" sz="1200" dirty="0"/>
              <a:t>[,"</a:t>
            </a:r>
            <a:r>
              <a:rPr lang="en-GB" sz="1200" dirty="0" err="1">
                <a:highlight>
                  <a:srgbClr val="FFFF00"/>
                </a:highlight>
              </a:rPr>
              <a:t>X.clade_name</a:t>
            </a:r>
            <a:r>
              <a:rPr lang="en-GB" sz="1200" dirty="0"/>
              <a:t>"],</a:t>
            </a:r>
            <a:r>
              <a:rPr lang="en-GB" sz="1200" dirty="0" err="1"/>
              <a:t>data_each</a:t>
            </a:r>
            <a:r>
              <a:rPr lang="en-GB" sz="1200" dirty="0"/>
              <a:t>[,"</a:t>
            </a:r>
            <a:r>
              <a:rPr lang="en-GB" sz="1200" dirty="0" err="1">
                <a:highlight>
                  <a:srgbClr val="FFFF00"/>
                </a:highlight>
              </a:rPr>
              <a:t>X.clade_name</a:t>
            </a:r>
            <a:r>
              <a:rPr lang="en-GB" sz="1200" dirty="0"/>
              <a:t>"])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value_each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</a:t>
            </a:r>
            <a:r>
              <a:rPr lang="en-GB" sz="1200" dirty="0" err="1"/>
              <a:t>data_each</a:t>
            </a:r>
            <a:r>
              <a:rPr lang="en-GB" sz="1200" dirty="0"/>
              <a:t>[</a:t>
            </a:r>
            <a:r>
              <a:rPr lang="en-GB" sz="1200" dirty="0" err="1"/>
              <a:t>loc</a:t>
            </a:r>
            <a:r>
              <a:rPr lang="en-GB" sz="1200" dirty="0"/>
              <a:t>,"</a:t>
            </a:r>
            <a:r>
              <a:rPr lang="en-GB" sz="1200" dirty="0" err="1">
                <a:highlight>
                  <a:srgbClr val="FFFF00"/>
                </a:highlight>
              </a:rPr>
              <a:t>estimated_number_of_reads_from_the_clade</a:t>
            </a:r>
            <a:r>
              <a:rPr lang="en-GB" sz="1200" dirty="0"/>
              <a:t>"])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colnames</a:t>
            </a:r>
            <a:r>
              <a:rPr lang="en-GB" sz="1200" dirty="0"/>
              <a:t>(</a:t>
            </a:r>
            <a:r>
              <a:rPr lang="en-GB" sz="1200" dirty="0" err="1"/>
              <a:t>value_each</a:t>
            </a:r>
            <a:r>
              <a:rPr lang="en-GB" sz="1200" dirty="0"/>
              <a:t>)&lt;-</a:t>
            </a:r>
            <a:r>
              <a:rPr lang="en-GB" sz="1200" dirty="0" err="1"/>
              <a:t>gsub</a:t>
            </a:r>
            <a:r>
              <a:rPr lang="en-GB" sz="1200" dirty="0">
                <a:highlight>
                  <a:srgbClr val="FFFF00"/>
                </a:highlight>
              </a:rPr>
              <a:t>("_</a:t>
            </a:r>
            <a:r>
              <a:rPr lang="en-GB" sz="1200" dirty="0" err="1">
                <a:highlight>
                  <a:srgbClr val="FFFF00"/>
                </a:highlight>
              </a:rPr>
              <a:t>profile_count.t</a:t>
            </a:r>
            <a:r>
              <a:rPr lang="en-GB" sz="1200" dirty="0" err="1"/>
              <a:t>xt</a:t>
            </a:r>
            <a:r>
              <a:rPr lang="en-GB" sz="1200" dirty="0"/>
              <a:t> ","",files[j])</a:t>
            </a:r>
          </a:p>
          <a:p>
            <a:r>
              <a:rPr lang="en-GB" sz="1200" dirty="0"/>
              <a:t>  result&lt;-</a:t>
            </a:r>
            <a:r>
              <a:rPr lang="en-GB" sz="1200" dirty="0" err="1"/>
              <a:t>cbind</a:t>
            </a:r>
            <a:r>
              <a:rPr lang="en-GB" sz="1200" dirty="0"/>
              <a:t>(</a:t>
            </a:r>
            <a:r>
              <a:rPr lang="en-GB" sz="1200" dirty="0" err="1"/>
              <a:t>result,value_each</a:t>
            </a:r>
            <a:r>
              <a:rPr lang="en-GB" sz="1200" dirty="0"/>
              <a:t>)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result&lt;-</a:t>
            </a:r>
            <a:r>
              <a:rPr lang="en-GB" sz="1200" dirty="0" err="1"/>
              <a:t>cbind</a:t>
            </a:r>
            <a:r>
              <a:rPr lang="en-GB" sz="1200" dirty="0"/>
              <a:t>(</a:t>
            </a:r>
            <a:r>
              <a:rPr lang="en-GB" sz="1200" dirty="0" err="1"/>
              <a:t>uni_info,result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 err="1"/>
              <a:t>write.table</a:t>
            </a:r>
            <a:r>
              <a:rPr lang="en-GB" sz="1200" dirty="0"/>
              <a:t>(</a:t>
            </a:r>
            <a:r>
              <a:rPr lang="en-GB" sz="1200" dirty="0" err="1"/>
              <a:t>result,file</a:t>
            </a:r>
            <a:r>
              <a:rPr lang="en-GB" sz="1200" dirty="0"/>
              <a:t>="</a:t>
            </a:r>
            <a:r>
              <a:rPr lang="en-GB" sz="1200" dirty="0">
                <a:highlight>
                  <a:srgbClr val="FFFF00"/>
                </a:highlight>
              </a:rPr>
              <a:t>merged_estimated_number_read.txt</a:t>
            </a:r>
            <a:r>
              <a:rPr lang="en-GB" sz="1200" dirty="0"/>
              <a:t>",</a:t>
            </a:r>
            <a:r>
              <a:rPr lang="en-GB" sz="1200" dirty="0" err="1"/>
              <a:t>sep</a:t>
            </a:r>
            <a:r>
              <a:rPr lang="en-GB" sz="1200" dirty="0"/>
              <a:t>="\t",</a:t>
            </a:r>
            <a:r>
              <a:rPr lang="en-GB" sz="1200" dirty="0" err="1"/>
              <a:t>row.names</a:t>
            </a:r>
            <a:r>
              <a:rPr lang="en-GB" sz="1200" dirty="0"/>
              <a:t>=</a:t>
            </a:r>
            <a:r>
              <a:rPr lang="en-GB" sz="1200" dirty="0" err="1"/>
              <a:t>F,col.names</a:t>
            </a:r>
            <a:r>
              <a:rPr lang="en-GB" sz="1200" dirty="0"/>
              <a:t>=</a:t>
            </a:r>
            <a:r>
              <a:rPr lang="en-GB" sz="1200" dirty="0" err="1"/>
              <a:t>T,quote</a:t>
            </a:r>
            <a:r>
              <a:rPr lang="en-GB" sz="1200" dirty="0"/>
              <a:t>=F)</a:t>
            </a:r>
          </a:p>
          <a:p>
            <a:endParaRPr lang="en-GB" sz="1200" dirty="0"/>
          </a:p>
          <a:p>
            <a:endParaRPr lang="en-SE" sz="1200" dirty="0"/>
          </a:p>
        </p:txBody>
      </p:sp>
      <p:pic>
        <p:nvPicPr>
          <p:cNvPr id="10242" name="Picture 2" descr="How Managers and Their Teams use Emoji Differently at Work">
            <a:extLst>
              <a:ext uri="{FF2B5EF4-FFF2-40B4-BE49-F238E27FC236}">
                <a16:creationId xmlns:a16="http://schemas.microsoft.com/office/drawing/2014/main" id="{57CC61B5-AC5B-4147-A60E-574C2DB4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3955354"/>
            <a:ext cx="30099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47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D03A-B24B-7E43-98AB-B83E28CF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9" y="26576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50" dirty="0" err="1"/>
              <a:t>install.packages</a:t>
            </a:r>
            <a:r>
              <a:rPr lang="en-GB" sz="1050" dirty="0"/>
              <a:t>(c('</a:t>
            </a:r>
            <a:r>
              <a:rPr lang="en-GB" sz="1050" dirty="0" err="1"/>
              <a:t>readxl</a:t>
            </a:r>
            <a:r>
              <a:rPr lang="en-GB" sz="1050" dirty="0"/>
              <a:t>', '</a:t>
            </a:r>
            <a:r>
              <a:rPr lang="en-GB" sz="1050" dirty="0" err="1"/>
              <a:t>tidyverse</a:t>
            </a:r>
            <a:r>
              <a:rPr lang="en-GB" sz="1050" dirty="0"/>
              <a:t>', '</a:t>
            </a:r>
            <a:r>
              <a:rPr lang="en-GB" sz="1050" dirty="0" err="1"/>
              <a:t>dplyr</a:t>
            </a:r>
            <a:r>
              <a:rPr lang="en-GB" sz="1050" dirty="0"/>
              <a:t>', 'vegan', '</a:t>
            </a:r>
            <a:r>
              <a:rPr lang="en-GB" sz="1050" dirty="0" err="1"/>
              <a:t>ggpubr</a:t>
            </a:r>
            <a:r>
              <a:rPr lang="en-GB" sz="1050" dirty="0"/>
              <a:t>'))</a:t>
            </a:r>
          </a:p>
          <a:p>
            <a:pPr marL="0" indent="0">
              <a:buNone/>
            </a:pPr>
            <a:r>
              <a:rPr lang="en-GB" sz="1050" dirty="0"/>
              <a:t>if (!</a:t>
            </a:r>
            <a:r>
              <a:rPr lang="en-GB" sz="1050" dirty="0" err="1"/>
              <a:t>requireNamespace</a:t>
            </a:r>
            <a:r>
              <a:rPr lang="en-GB" sz="1050" dirty="0"/>
              <a:t>("</a:t>
            </a:r>
            <a:r>
              <a:rPr lang="en-GB" sz="1050" dirty="0" err="1"/>
              <a:t>BiocManager</a:t>
            </a:r>
            <a:r>
              <a:rPr lang="en-GB" sz="1050" dirty="0"/>
              <a:t>", quietly = TRUE))</a:t>
            </a:r>
          </a:p>
          <a:p>
            <a:pPr marL="0" indent="0">
              <a:buNone/>
            </a:pPr>
            <a:r>
              <a:rPr lang="en-GB" sz="1050" dirty="0"/>
              <a:t>  </a:t>
            </a:r>
            <a:r>
              <a:rPr lang="en-GB" sz="1050" dirty="0" err="1"/>
              <a:t>install.packages</a:t>
            </a:r>
            <a:r>
              <a:rPr lang="en-GB" sz="1050" dirty="0"/>
              <a:t>("</a:t>
            </a:r>
            <a:r>
              <a:rPr lang="en-GB" sz="1050" dirty="0" err="1"/>
              <a:t>BiocManager</a:t>
            </a:r>
            <a:r>
              <a:rPr lang="en-GB" sz="1050" dirty="0"/>
              <a:t>")</a:t>
            </a:r>
          </a:p>
          <a:p>
            <a:pPr marL="0" indent="0">
              <a:buNone/>
            </a:pPr>
            <a:r>
              <a:rPr lang="en-GB" sz="1050" dirty="0" err="1"/>
              <a:t>BiocManager</a:t>
            </a:r>
            <a:r>
              <a:rPr lang="en-GB" sz="1050" dirty="0"/>
              <a:t>::install(c('phyloseq', ask = F, update = F))</a:t>
            </a:r>
          </a:p>
          <a:p>
            <a:pPr marL="0" indent="0">
              <a:buNone/>
            </a:pPr>
            <a:r>
              <a:rPr lang="en-GB" sz="1050" dirty="0"/>
              <a:t>if (!</a:t>
            </a:r>
            <a:r>
              <a:rPr lang="en-GB" sz="1050" dirty="0" err="1"/>
              <a:t>requireNamespace</a:t>
            </a:r>
            <a:r>
              <a:rPr lang="en-GB" sz="1050" dirty="0"/>
              <a:t>("</a:t>
            </a:r>
            <a:r>
              <a:rPr lang="en-GB" sz="1050" dirty="0" err="1"/>
              <a:t>BiocManager</a:t>
            </a:r>
            <a:r>
              <a:rPr lang="en-GB" sz="1050" dirty="0"/>
              <a:t>", quietly = TRUE))</a:t>
            </a:r>
          </a:p>
          <a:p>
            <a:pPr marL="0" indent="0">
              <a:buNone/>
            </a:pPr>
            <a:r>
              <a:rPr lang="en-GB" sz="1050" dirty="0"/>
              <a:t>  </a:t>
            </a:r>
            <a:r>
              <a:rPr lang="en-GB" sz="1050" dirty="0" err="1"/>
              <a:t>install.packages</a:t>
            </a:r>
            <a:r>
              <a:rPr lang="en-GB" sz="1050" dirty="0"/>
              <a:t>("</a:t>
            </a:r>
            <a:r>
              <a:rPr lang="en-GB" sz="1050" dirty="0" err="1"/>
              <a:t>BiocManager</a:t>
            </a:r>
            <a:r>
              <a:rPr lang="en-GB" sz="1050" dirty="0"/>
              <a:t>")</a:t>
            </a:r>
          </a:p>
          <a:p>
            <a:pPr marL="0" indent="0">
              <a:buNone/>
            </a:pPr>
            <a:r>
              <a:rPr lang="en-GB" sz="1050" dirty="0" err="1"/>
              <a:t>BiocManager</a:t>
            </a:r>
            <a:r>
              <a:rPr lang="en-GB" sz="1050" dirty="0"/>
              <a:t>::install(c('microbiome'))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/>
              <a:t>library(</a:t>
            </a:r>
            <a:r>
              <a:rPr lang="en-GB" sz="1050" dirty="0" err="1"/>
              <a:t>readxl</a:t>
            </a:r>
            <a:r>
              <a:rPr lang="en-GB" sz="1050" dirty="0"/>
              <a:t>)</a:t>
            </a:r>
          </a:p>
          <a:p>
            <a:pPr marL="0" indent="0">
              <a:buNone/>
            </a:pPr>
            <a:r>
              <a:rPr lang="en-GB" sz="1050" dirty="0"/>
              <a:t>library(</a:t>
            </a:r>
            <a:r>
              <a:rPr lang="en-GB" sz="1050" dirty="0" err="1"/>
              <a:t>tidyr</a:t>
            </a:r>
            <a:r>
              <a:rPr lang="en-GB" sz="1050" dirty="0"/>
              <a:t>)</a:t>
            </a:r>
          </a:p>
          <a:p>
            <a:pPr marL="0" indent="0">
              <a:buNone/>
            </a:pPr>
            <a:r>
              <a:rPr lang="en-GB" sz="1050" dirty="0"/>
              <a:t>library(</a:t>
            </a:r>
            <a:r>
              <a:rPr lang="en-GB" sz="1050" dirty="0" err="1"/>
              <a:t>dplyr</a:t>
            </a:r>
            <a:r>
              <a:rPr lang="en-GB" sz="1050" dirty="0"/>
              <a:t>)</a:t>
            </a:r>
          </a:p>
          <a:p>
            <a:pPr marL="0" indent="0">
              <a:buNone/>
            </a:pPr>
            <a:r>
              <a:rPr lang="en-GB" sz="1050" dirty="0"/>
              <a:t>library(</a:t>
            </a:r>
            <a:r>
              <a:rPr lang="en-GB" sz="1050" dirty="0" err="1"/>
              <a:t>tibble</a:t>
            </a:r>
            <a:r>
              <a:rPr lang="en-GB" sz="1050" dirty="0"/>
              <a:t>)</a:t>
            </a:r>
          </a:p>
          <a:p>
            <a:pPr marL="0" indent="0">
              <a:buNone/>
            </a:pPr>
            <a:r>
              <a:rPr lang="en-GB" sz="1050" dirty="0"/>
              <a:t>library(ggplot2)</a:t>
            </a:r>
          </a:p>
          <a:p>
            <a:pPr marL="0" indent="0">
              <a:buNone/>
            </a:pPr>
            <a:r>
              <a:rPr lang="en-GB" sz="1050" dirty="0"/>
              <a:t>library(phyloseq)</a:t>
            </a:r>
          </a:p>
          <a:p>
            <a:pPr marL="0" indent="0">
              <a:buNone/>
            </a:pPr>
            <a:r>
              <a:rPr lang="en-GB" sz="1050" dirty="0"/>
              <a:t>library(microbiome)</a:t>
            </a:r>
          </a:p>
          <a:p>
            <a:pPr marL="0" indent="0">
              <a:buNone/>
            </a:pPr>
            <a:r>
              <a:rPr lang="en-GB" sz="1050" dirty="0"/>
              <a:t>library(vegan)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/>
              <a:t>main=</a:t>
            </a:r>
            <a:r>
              <a:rPr lang="en-GB" sz="1050" dirty="0" err="1"/>
              <a:t>read.table</a:t>
            </a:r>
            <a:r>
              <a:rPr lang="en-GB" sz="1050" dirty="0"/>
              <a:t>('</a:t>
            </a:r>
            <a:r>
              <a:rPr lang="en-GB" sz="1050" dirty="0" err="1"/>
              <a:t>merged_estimated_number_read_UC_KCL_bb.txt',header</a:t>
            </a:r>
            <a:r>
              <a:rPr lang="en-GB" sz="1050" dirty="0"/>
              <a:t>=</a:t>
            </a:r>
            <a:r>
              <a:rPr lang="en-GB" sz="1050" dirty="0" err="1"/>
              <a:t>TRUE,sep</a:t>
            </a:r>
            <a:r>
              <a:rPr lang="en-GB" sz="1050" dirty="0"/>
              <a:t>="\t")</a:t>
            </a:r>
          </a:p>
          <a:p>
            <a:pPr marL="0" indent="0">
              <a:buNone/>
            </a:pPr>
            <a:r>
              <a:rPr lang="en-GB" sz="1050" dirty="0"/>
              <a:t>t = separate(</a:t>
            </a:r>
            <a:r>
              <a:rPr lang="en-GB" sz="1050" dirty="0" err="1"/>
              <a:t>main,X.clade_name</a:t>
            </a:r>
            <a:r>
              <a:rPr lang="en-GB" sz="1050" dirty="0"/>
              <a:t>, into = c("</a:t>
            </a:r>
            <a:r>
              <a:rPr lang="en-GB" sz="1050" dirty="0" err="1"/>
              <a:t>Kingdom","Phylum</a:t>
            </a:r>
            <a:r>
              <a:rPr lang="en-GB" sz="1050" dirty="0"/>
              <a:t>", "Class", "Order", "Family", "Genus", "Species"), </a:t>
            </a:r>
            <a:r>
              <a:rPr lang="en-GB" sz="1050" dirty="0" err="1"/>
              <a:t>sep</a:t>
            </a:r>
            <a:r>
              <a:rPr lang="en-GB" sz="1050" dirty="0"/>
              <a:t>="\\|")</a:t>
            </a:r>
          </a:p>
          <a:p>
            <a:pPr marL="0" indent="0">
              <a:buNone/>
            </a:pPr>
            <a:r>
              <a:rPr lang="en-GB" sz="1050" dirty="0"/>
              <a:t>t=t[!</a:t>
            </a:r>
            <a:r>
              <a:rPr lang="en-GB" sz="1050" dirty="0" err="1"/>
              <a:t>is.na</a:t>
            </a:r>
            <a:r>
              <a:rPr lang="en-GB" sz="1050" dirty="0"/>
              <a:t>(</a:t>
            </a:r>
            <a:r>
              <a:rPr lang="en-GB" sz="1050" dirty="0" err="1"/>
              <a:t>t$Species</a:t>
            </a:r>
            <a:r>
              <a:rPr lang="en-GB" sz="1050" dirty="0"/>
              <a:t>), ]</a:t>
            </a:r>
          </a:p>
          <a:p>
            <a:pPr marL="0" indent="0">
              <a:buNone/>
            </a:pPr>
            <a:r>
              <a:rPr lang="en-GB" sz="1050" dirty="0"/>
              <a:t>t=t[!duplicated(</a:t>
            </a:r>
            <a:r>
              <a:rPr lang="en-GB" sz="1050" dirty="0" err="1"/>
              <a:t>t$Species</a:t>
            </a:r>
            <a:r>
              <a:rPr lang="en-GB" sz="1050" dirty="0"/>
              <a:t>),]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/>
              <a:t>x=1:dim(t)[1]</a:t>
            </a:r>
          </a:p>
          <a:p>
            <a:pPr marL="0" indent="0">
              <a:buNone/>
            </a:pPr>
            <a:r>
              <a:rPr lang="en-GB" sz="1050" dirty="0"/>
              <a:t>OTUs= paste("</a:t>
            </a:r>
            <a:r>
              <a:rPr lang="en-GB" sz="1050" dirty="0" err="1"/>
              <a:t>OTU",x</a:t>
            </a:r>
            <a:r>
              <a:rPr lang="en-GB" sz="1050" dirty="0"/>
              <a:t>)</a:t>
            </a:r>
          </a:p>
          <a:p>
            <a:pPr marL="0" indent="0">
              <a:buNone/>
            </a:pPr>
            <a:r>
              <a:rPr lang="en-GB" sz="1050" dirty="0"/>
              <a:t>t=</a:t>
            </a:r>
            <a:r>
              <a:rPr lang="en-GB" sz="1050" dirty="0" err="1"/>
              <a:t>add_column</a:t>
            </a:r>
            <a:r>
              <a:rPr lang="en-GB" sz="1050" dirty="0"/>
              <a:t>(t, OTUs = OTUs, .before = "</a:t>
            </a:r>
            <a:r>
              <a:rPr lang="en-GB" sz="1050" dirty="0" err="1"/>
              <a:t>clade_taxid</a:t>
            </a:r>
            <a:r>
              <a:rPr lang="en-GB" sz="1050" dirty="0"/>
              <a:t>")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endParaRPr lang="en-SE" sz="1050" dirty="0"/>
          </a:p>
        </p:txBody>
      </p:sp>
    </p:spTree>
    <p:extLst>
      <p:ext uri="{BB962C8B-B14F-4D97-AF65-F5344CB8AC3E}">
        <p14:creationId xmlns:p14="http://schemas.microsoft.com/office/powerpoint/2010/main" val="1606803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D03A-B24B-7E43-98AB-B83E28CF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9" y="26576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200" dirty="0"/>
              <a:t>OTU =</a:t>
            </a:r>
            <a:r>
              <a:rPr lang="en-GB" sz="4200" dirty="0" err="1"/>
              <a:t>as.data.frame</a:t>
            </a:r>
            <a:r>
              <a:rPr lang="en-GB" sz="4200" dirty="0"/>
              <a:t>(t[,-which(names(t) %in% c("</a:t>
            </a:r>
            <a:r>
              <a:rPr lang="en-GB" sz="4200" dirty="0" err="1"/>
              <a:t>Kingdom","Phylum</a:t>
            </a:r>
            <a:r>
              <a:rPr lang="en-GB" sz="4200" dirty="0"/>
              <a:t>", "Class", "Order", "Family", "Genus","Type","</a:t>
            </a:r>
            <a:r>
              <a:rPr lang="en-GB" sz="4200" dirty="0" err="1"/>
              <a:t>clade_taxid</a:t>
            </a:r>
            <a:r>
              <a:rPr lang="en-GB" sz="4200" dirty="0"/>
              <a:t>"))])</a:t>
            </a:r>
          </a:p>
          <a:p>
            <a:pPr marL="0" indent="0">
              <a:buNone/>
            </a:pPr>
            <a:r>
              <a:rPr lang="en-GB" sz="4200" dirty="0" err="1"/>
              <a:t>row.names</a:t>
            </a:r>
            <a:r>
              <a:rPr lang="en-GB" sz="4200" dirty="0"/>
              <a:t>(OTU) = OTU$OTUs</a:t>
            </a:r>
          </a:p>
          <a:p>
            <a:pPr marL="0" indent="0">
              <a:buNone/>
            </a:pPr>
            <a:r>
              <a:rPr lang="en-GB" sz="4200" dirty="0"/>
              <a:t>OTU =</a:t>
            </a:r>
            <a:r>
              <a:rPr lang="en-GB" sz="4200" dirty="0" err="1"/>
              <a:t>as.data.frame</a:t>
            </a:r>
            <a:r>
              <a:rPr lang="en-GB" sz="4200" dirty="0"/>
              <a:t>(OTU[,-which(names(OTU) %in% c("</a:t>
            </a:r>
            <a:r>
              <a:rPr lang="en-GB" sz="4200" dirty="0" err="1"/>
              <a:t>OTUs","Species</a:t>
            </a:r>
            <a:r>
              <a:rPr lang="en-GB" sz="4200" dirty="0"/>
              <a:t>"))])</a:t>
            </a:r>
          </a:p>
          <a:p>
            <a:pPr marL="0" indent="0">
              <a:buNone/>
            </a:pPr>
            <a:r>
              <a:rPr lang="en-GB" sz="4200" dirty="0"/>
              <a:t>OTU[</a:t>
            </a:r>
            <a:r>
              <a:rPr lang="en-GB" sz="4200" dirty="0" err="1"/>
              <a:t>is.na</a:t>
            </a:r>
            <a:r>
              <a:rPr lang="en-GB" sz="4200" dirty="0"/>
              <a:t>(OTU)] = 0</a:t>
            </a:r>
          </a:p>
          <a:p>
            <a:pPr marL="0" indent="0">
              <a:buNone/>
            </a:pPr>
            <a:r>
              <a:rPr lang="en-GB" sz="4200" dirty="0"/>
              <a:t>names(OTU) = </a:t>
            </a:r>
            <a:r>
              <a:rPr lang="en-GB" sz="4200" dirty="0" err="1"/>
              <a:t>gsub</a:t>
            </a:r>
            <a:r>
              <a:rPr lang="en-GB" sz="4200" dirty="0"/>
              <a:t>(pattern = "_</a:t>
            </a:r>
            <a:r>
              <a:rPr lang="en-GB" sz="4200" dirty="0" err="1"/>
              <a:t>profile_count.txt</a:t>
            </a:r>
            <a:r>
              <a:rPr lang="en-GB" sz="4200" dirty="0"/>
              <a:t>", replacement = "", x = names(OTU))</a:t>
            </a:r>
          </a:p>
          <a:p>
            <a:pPr marL="0" indent="0">
              <a:buNone/>
            </a:pPr>
            <a:r>
              <a:rPr lang="en-GB" sz="4200" dirty="0" err="1"/>
              <a:t>CountMatrix</a:t>
            </a:r>
            <a:r>
              <a:rPr lang="en-GB" sz="4200" dirty="0"/>
              <a:t> = OTU %&gt;% </a:t>
            </a:r>
            <a:r>
              <a:rPr lang="en-GB" sz="4200" dirty="0" err="1"/>
              <a:t>as.matrix</a:t>
            </a:r>
            <a:r>
              <a:rPr lang="en-GB" sz="4200" dirty="0"/>
              <a:t>()</a:t>
            </a:r>
          </a:p>
          <a:p>
            <a:pPr marL="0" indent="0">
              <a:buNone/>
            </a:pPr>
            <a:r>
              <a:rPr lang="en-GB" sz="4200" dirty="0"/>
              <a:t>mode(</a:t>
            </a:r>
            <a:r>
              <a:rPr lang="en-GB" sz="4200" dirty="0" err="1"/>
              <a:t>CountMatrix</a:t>
            </a:r>
            <a:r>
              <a:rPr lang="en-GB" sz="4200" dirty="0"/>
              <a:t>) &lt;- 'integer'</a:t>
            </a:r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r>
              <a:rPr lang="en-GB" sz="4200" dirty="0"/>
              <a:t>TAX =</a:t>
            </a:r>
            <a:r>
              <a:rPr lang="en-GB" sz="4200" dirty="0" err="1"/>
              <a:t>as.data.frame</a:t>
            </a:r>
            <a:r>
              <a:rPr lang="en-GB" sz="4200" dirty="0"/>
              <a:t>(t[,which(names(t) %in% c("</a:t>
            </a:r>
            <a:r>
              <a:rPr lang="en-GB" sz="4200" dirty="0" err="1"/>
              <a:t>Kingdom","Phylum</a:t>
            </a:r>
            <a:r>
              <a:rPr lang="en-GB" sz="4200" dirty="0"/>
              <a:t>", "Class", "Order", "Family", "</a:t>
            </a:r>
            <a:r>
              <a:rPr lang="en-GB" sz="4200" dirty="0" err="1"/>
              <a:t>Genus","Species","OTUs</a:t>
            </a:r>
            <a:r>
              <a:rPr lang="en-GB" sz="4200" dirty="0"/>
              <a:t>"))])</a:t>
            </a:r>
          </a:p>
          <a:p>
            <a:pPr marL="0" indent="0">
              <a:buNone/>
            </a:pPr>
            <a:r>
              <a:rPr lang="en-GB" sz="4200" dirty="0" err="1"/>
              <a:t>row.names</a:t>
            </a:r>
            <a:r>
              <a:rPr lang="en-GB" sz="4200" dirty="0"/>
              <a:t>(TAX) = TAX$OTUs</a:t>
            </a:r>
          </a:p>
          <a:p>
            <a:pPr marL="0" indent="0">
              <a:buNone/>
            </a:pPr>
            <a:r>
              <a:rPr lang="en-GB" sz="4200" dirty="0"/>
              <a:t>TAX =</a:t>
            </a:r>
            <a:r>
              <a:rPr lang="en-GB" sz="4200" dirty="0" err="1"/>
              <a:t>as.data.frame</a:t>
            </a:r>
            <a:r>
              <a:rPr lang="en-GB" sz="4200" dirty="0"/>
              <a:t>(TAX[,-which(names(TAX) %in% c("OTUs"))])</a:t>
            </a:r>
          </a:p>
          <a:p>
            <a:pPr marL="0" indent="0">
              <a:buNone/>
            </a:pPr>
            <a:r>
              <a:rPr lang="en-GB" sz="4200" dirty="0" err="1"/>
              <a:t>TaxaMatrix</a:t>
            </a:r>
            <a:r>
              <a:rPr lang="en-GB" sz="4200" dirty="0"/>
              <a:t> &lt;- TAX %&gt;% </a:t>
            </a:r>
            <a:r>
              <a:rPr lang="en-GB" sz="4200" dirty="0" err="1"/>
              <a:t>as.matrix</a:t>
            </a:r>
            <a:r>
              <a:rPr lang="en-GB" sz="4200" dirty="0"/>
              <a:t>()</a:t>
            </a:r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r>
              <a:rPr lang="en-GB" sz="4200" dirty="0"/>
              <a:t>Metadata &lt;- </a:t>
            </a:r>
            <a:r>
              <a:rPr lang="en-GB" sz="4200" dirty="0" err="1"/>
              <a:t>read_xlsx</a:t>
            </a:r>
            <a:r>
              <a:rPr lang="en-GB" sz="4200" dirty="0"/>
              <a:t>("</a:t>
            </a:r>
            <a:r>
              <a:rPr lang="en-GB" sz="4200" dirty="0" err="1"/>
              <a:t>metadata_UC_KCLbb.xlsx</a:t>
            </a:r>
            <a:r>
              <a:rPr lang="en-GB" sz="4200" dirty="0"/>
              <a:t>", sheet=1) %&gt;% </a:t>
            </a:r>
            <a:r>
              <a:rPr lang="en-GB" sz="4200" dirty="0" err="1"/>
              <a:t>as.data.frame</a:t>
            </a:r>
            <a:r>
              <a:rPr lang="en-GB" sz="4200" dirty="0"/>
              <a:t>()</a:t>
            </a:r>
          </a:p>
          <a:p>
            <a:pPr marL="0" indent="0">
              <a:buNone/>
            </a:pPr>
            <a:r>
              <a:rPr lang="en-GB" sz="4200" dirty="0" err="1"/>
              <a:t>rownames</a:t>
            </a:r>
            <a:r>
              <a:rPr lang="en-GB" sz="4200" dirty="0"/>
              <a:t>(Metadata) &lt;- </a:t>
            </a:r>
            <a:r>
              <a:rPr lang="en-GB" sz="4200" dirty="0" err="1"/>
              <a:t>Metadata$SampleID</a:t>
            </a:r>
            <a:endParaRPr lang="en-GB" sz="4200" dirty="0"/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r>
              <a:rPr lang="en-GB" sz="4200" dirty="0" err="1"/>
              <a:t>otuTABLE</a:t>
            </a:r>
            <a:r>
              <a:rPr lang="en-GB" sz="4200" dirty="0"/>
              <a:t> &lt;- </a:t>
            </a:r>
            <a:r>
              <a:rPr lang="en-GB" sz="4200" dirty="0" err="1"/>
              <a:t>otu_table</a:t>
            </a:r>
            <a:r>
              <a:rPr lang="en-GB" sz="4200" dirty="0"/>
              <a:t>(</a:t>
            </a:r>
            <a:r>
              <a:rPr lang="en-GB" sz="4200" dirty="0" err="1"/>
              <a:t>CountMatrix</a:t>
            </a:r>
            <a:r>
              <a:rPr lang="en-GB" sz="4200" dirty="0"/>
              <a:t>, </a:t>
            </a:r>
            <a:r>
              <a:rPr lang="en-GB" sz="4200" dirty="0" err="1"/>
              <a:t>taxa_are_rows</a:t>
            </a:r>
            <a:r>
              <a:rPr lang="en-GB" sz="4200" dirty="0"/>
              <a:t> = TRUE)</a:t>
            </a:r>
          </a:p>
          <a:p>
            <a:pPr marL="0" indent="0">
              <a:buNone/>
            </a:pPr>
            <a:r>
              <a:rPr lang="en-GB" sz="4200" dirty="0" err="1"/>
              <a:t>taxTABLE</a:t>
            </a:r>
            <a:r>
              <a:rPr lang="en-GB" sz="4200" dirty="0"/>
              <a:t> &lt;- </a:t>
            </a:r>
            <a:r>
              <a:rPr lang="en-GB" sz="4200" dirty="0" err="1"/>
              <a:t>tax_table</a:t>
            </a:r>
            <a:r>
              <a:rPr lang="en-GB" sz="4200" dirty="0"/>
              <a:t>(</a:t>
            </a:r>
            <a:r>
              <a:rPr lang="en-GB" sz="4200" dirty="0" err="1"/>
              <a:t>TaxaMatrix</a:t>
            </a:r>
            <a:r>
              <a:rPr lang="en-GB" sz="4200" dirty="0"/>
              <a:t>)</a:t>
            </a:r>
          </a:p>
          <a:p>
            <a:pPr marL="0" indent="0">
              <a:buNone/>
            </a:pPr>
            <a:r>
              <a:rPr lang="en-GB" sz="4200" dirty="0" err="1"/>
              <a:t>sampleDATA</a:t>
            </a:r>
            <a:r>
              <a:rPr lang="en-GB" sz="4200" dirty="0"/>
              <a:t> &lt;- </a:t>
            </a:r>
            <a:r>
              <a:rPr lang="en-GB" sz="4200" dirty="0" err="1"/>
              <a:t>sample_data</a:t>
            </a:r>
            <a:r>
              <a:rPr lang="en-GB" sz="4200" dirty="0"/>
              <a:t>(Metadata)</a:t>
            </a:r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r>
              <a:rPr lang="en-GB" sz="4200" dirty="0" err="1"/>
              <a:t>phylo_obj</a:t>
            </a:r>
            <a:r>
              <a:rPr lang="en-GB" sz="4200" dirty="0"/>
              <a:t> &lt;- phyloseq(</a:t>
            </a:r>
            <a:r>
              <a:rPr lang="en-GB" sz="4200" dirty="0" err="1"/>
              <a:t>otuTABLE</a:t>
            </a:r>
            <a:r>
              <a:rPr lang="en-GB" sz="4200" dirty="0"/>
              <a:t>, </a:t>
            </a:r>
            <a:r>
              <a:rPr lang="en-GB" sz="4200" dirty="0" err="1"/>
              <a:t>taxTABLE</a:t>
            </a:r>
            <a:r>
              <a:rPr lang="en-GB" sz="4200" dirty="0"/>
              <a:t>, </a:t>
            </a:r>
            <a:r>
              <a:rPr lang="en-GB" sz="4200" dirty="0" err="1"/>
              <a:t>sampleDATA</a:t>
            </a:r>
            <a:r>
              <a:rPr lang="en-GB" sz="4200" dirty="0"/>
              <a:t>)</a:t>
            </a:r>
            <a:br>
              <a:rPr lang="en-GB" sz="4200"/>
            </a:br>
            <a:r>
              <a:rPr lang="en-GB" sz="4200"/>
              <a:t>save(file = "phyloseq_object_read_2022.Rdata",phylo_obj,OTUdata,SampleData,TAXAData)</a:t>
            </a:r>
            <a:endParaRPr lang="en-GB" sz="4200" dirty="0"/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500314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 by hyeorty1 on emaze">
            <a:extLst>
              <a:ext uri="{FF2B5EF4-FFF2-40B4-BE49-F238E27FC236}">
                <a16:creationId xmlns:a16="http://schemas.microsoft.com/office/drawing/2014/main" id="{0C6D07AD-FF05-D542-8501-979F47A2E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2" y="1097663"/>
            <a:ext cx="5889178" cy="39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7B282-846F-744C-B55D-9071DC6B2664}"/>
              </a:ext>
            </a:extLst>
          </p:cNvPr>
          <p:cNvSpPr txBox="1"/>
          <p:nvPr/>
        </p:nvSpPr>
        <p:spPr>
          <a:xfrm>
            <a:off x="7213600" y="3625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HAVVA OZLEM ALTAY</a:t>
            </a:r>
          </a:p>
          <a:p>
            <a:endParaRPr lang="en-SE" dirty="0"/>
          </a:p>
          <a:p>
            <a:r>
              <a:rPr lang="en-SE" dirty="0"/>
              <a:t>havva.altay@scilifelab.se</a:t>
            </a:r>
          </a:p>
        </p:txBody>
      </p:sp>
    </p:spTree>
    <p:extLst>
      <p:ext uri="{BB962C8B-B14F-4D97-AF65-F5344CB8AC3E}">
        <p14:creationId xmlns:p14="http://schemas.microsoft.com/office/powerpoint/2010/main" val="112488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77C6-C6AC-0A4F-AC74-5D50F45E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C3CCDF-BDBE-DB42-9158-CCE090C9D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61" y="365125"/>
            <a:ext cx="11042757" cy="5233534"/>
          </a:xfrm>
        </p:spPr>
      </p:pic>
    </p:spTree>
    <p:extLst>
      <p:ext uri="{BB962C8B-B14F-4D97-AF65-F5344CB8AC3E}">
        <p14:creationId xmlns:p14="http://schemas.microsoft.com/office/powerpoint/2010/main" val="173260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270B-1C18-D94A-A525-3BDDF097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C6D6C-BA89-6A40-B99A-60C98ECA4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57" y="365125"/>
            <a:ext cx="10515600" cy="27284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61E38-FB3A-E347-B408-FD82EEDA2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3429000"/>
            <a:ext cx="10515600" cy="32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lege - College vs real world - devRant">
            <a:extLst>
              <a:ext uri="{FF2B5EF4-FFF2-40B4-BE49-F238E27FC236}">
                <a16:creationId xmlns:a16="http://schemas.microsoft.com/office/drawing/2014/main" id="{920F8BDC-C272-514E-912F-373178A2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4" y="469427"/>
            <a:ext cx="5107169" cy="61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2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INSTALL SRA TOOLKIT</a:t>
            </a:r>
          </a:p>
        </p:txBody>
      </p:sp>
    </p:spTree>
    <p:extLst>
      <p:ext uri="{BB962C8B-B14F-4D97-AF65-F5344CB8AC3E}">
        <p14:creationId xmlns:p14="http://schemas.microsoft.com/office/powerpoint/2010/main" val="70676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70A1C0-CB23-AA4F-A68E-7E6883FA88EC}"/>
              </a:ext>
            </a:extLst>
          </p:cNvPr>
          <p:cNvSpPr txBox="1"/>
          <p:nvPr/>
        </p:nvSpPr>
        <p:spPr>
          <a:xfrm>
            <a:off x="401782" y="1083439"/>
            <a:ext cx="115962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wget --output-document sratoolkit.tar.gz </a:t>
            </a:r>
            <a:r>
              <a:rPr lang="en-SE" dirty="0">
                <a:hlinkClick r:id="rId2"/>
              </a:rPr>
              <a:t>http://ftp-trace.ncbi.nlm.nih.gov/sra/sdk/current/sratoolkit.current-centos_linux64.tar.gz</a:t>
            </a:r>
            <a:endParaRPr lang="en-SE" dirty="0"/>
          </a:p>
          <a:p>
            <a:endParaRPr lang="en-SE" dirty="0"/>
          </a:p>
          <a:p>
            <a:r>
              <a:rPr lang="en-SE" dirty="0"/>
              <a:t>tar -vxzf sratoolkit.tar.gz</a:t>
            </a:r>
          </a:p>
          <a:p>
            <a:endParaRPr lang="en-SE" dirty="0"/>
          </a:p>
          <a:p>
            <a:r>
              <a:rPr lang="en-SE" dirty="0"/>
              <a:t>export PATH=$PATH:$PWD/sratoolkit.3.0.0-centos_linux64/bin/</a:t>
            </a:r>
          </a:p>
          <a:p>
            <a:endParaRPr lang="en-SE" dirty="0"/>
          </a:p>
          <a:p>
            <a:r>
              <a:rPr lang="en-SE" dirty="0"/>
              <a:t>vdb-config --interactive</a:t>
            </a:r>
          </a:p>
          <a:p>
            <a:endParaRPr lang="en-SE" dirty="0"/>
          </a:p>
          <a:p>
            <a:r>
              <a:rPr lang="en-SE" dirty="0"/>
              <a:t>which fastq-dump</a:t>
            </a:r>
          </a:p>
          <a:p>
            <a:endParaRPr lang="en-SE" dirty="0"/>
          </a:p>
          <a:p>
            <a:r>
              <a:rPr lang="en-SE" dirty="0"/>
              <a:t>fastq-dump --stdout SRR390728 | head -n 8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4070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970D27-BA78-5947-B3B8-8D072A3EF2EB}"/>
              </a:ext>
            </a:extLst>
          </p:cNvPr>
          <p:cNvSpPr txBox="1"/>
          <p:nvPr/>
        </p:nvSpPr>
        <p:spPr>
          <a:xfrm>
            <a:off x="1524000" y="18450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94E52"/>
                </a:solidFill>
                <a:latin typeface="-apple-system"/>
              </a:rPr>
              <a:t>C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onfigured to connect to NCBI SRA and download via FTP.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D4480-9C2E-7D48-BBE0-B160A5949D9B}"/>
              </a:ext>
            </a:extLst>
          </p:cNvPr>
          <p:cNvSpPr txBox="1"/>
          <p:nvPr/>
        </p:nvSpPr>
        <p:spPr>
          <a:xfrm>
            <a:off x="803564" y="11522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SRA toolkit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1454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3058</Words>
  <Application>Microsoft Macintosh PowerPoint</Application>
  <PresentationFormat>Widescreen</PresentationFormat>
  <Paragraphs>416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-apple-system</vt:lpstr>
      <vt:lpstr>Arial</vt:lpstr>
      <vt:lpstr>Arial</vt:lpstr>
      <vt:lpstr>Calibri</vt:lpstr>
      <vt:lpstr>Calibri Light</vt:lpstr>
      <vt:lpstr>Courier New</vt:lpstr>
      <vt:lpstr>Helvetica</vt:lpstr>
      <vt:lpstr>Helvetica Neue</vt:lpstr>
      <vt:lpstr>Lato</vt:lpstr>
      <vt:lpstr>Myriad Pro</vt:lpstr>
      <vt:lpstr>Proxima Nova</vt:lpstr>
      <vt:lpstr>Wingdings</vt:lpstr>
      <vt:lpstr>Office Theme</vt:lpstr>
      <vt:lpstr>PowerPoint Presentation</vt:lpstr>
      <vt:lpstr>.</vt:lpstr>
      <vt:lpstr>NCBI Pubmed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ozlem altay</dc:creator>
  <cp:lastModifiedBy>ozlem altay</cp:lastModifiedBy>
  <cp:revision>37</cp:revision>
  <dcterms:created xsi:type="dcterms:W3CDTF">2021-10-20T19:19:23Z</dcterms:created>
  <dcterms:modified xsi:type="dcterms:W3CDTF">2022-11-01T12:14:55Z</dcterms:modified>
</cp:coreProperties>
</file>