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42"/>
  </p:notesMasterIdLst>
  <p:sldIdLst>
    <p:sldId id="291" r:id="rId2"/>
    <p:sldId id="305" r:id="rId3"/>
    <p:sldId id="259" r:id="rId4"/>
    <p:sldId id="307" r:id="rId5"/>
    <p:sldId id="308" r:id="rId6"/>
    <p:sldId id="309" r:id="rId7"/>
    <p:sldId id="310" r:id="rId8"/>
    <p:sldId id="311" r:id="rId9"/>
    <p:sldId id="312" r:id="rId10"/>
    <p:sldId id="313" r:id="rId11"/>
    <p:sldId id="314" r:id="rId12"/>
    <p:sldId id="315" r:id="rId13"/>
    <p:sldId id="341" r:id="rId14"/>
    <p:sldId id="317" r:id="rId15"/>
    <p:sldId id="318" r:id="rId16"/>
    <p:sldId id="316" r:id="rId17"/>
    <p:sldId id="319" r:id="rId18"/>
    <p:sldId id="320" r:id="rId19"/>
    <p:sldId id="321" r:id="rId20"/>
    <p:sldId id="322" r:id="rId21"/>
    <p:sldId id="342" r:id="rId22"/>
    <p:sldId id="346" r:id="rId23"/>
    <p:sldId id="343" r:id="rId24"/>
    <p:sldId id="344" r:id="rId25"/>
    <p:sldId id="347" r:id="rId26"/>
    <p:sldId id="323" r:id="rId27"/>
    <p:sldId id="324" r:id="rId28"/>
    <p:sldId id="345" r:id="rId29"/>
    <p:sldId id="325" r:id="rId30"/>
    <p:sldId id="326" r:id="rId31"/>
    <p:sldId id="328" r:id="rId32"/>
    <p:sldId id="329" r:id="rId33"/>
    <p:sldId id="330" r:id="rId34"/>
    <p:sldId id="333" r:id="rId35"/>
    <p:sldId id="334" r:id="rId36"/>
    <p:sldId id="335" r:id="rId37"/>
    <p:sldId id="336" r:id="rId38"/>
    <p:sldId id="349" r:id="rId39"/>
    <p:sldId id="350" r:id="rId40"/>
    <p:sldId id="348" r:id="rId41"/>
  </p:sldIdLst>
  <p:sldSz cx="12244388"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4">
          <p15:clr>
            <a:srgbClr val="A4A3A4"/>
          </p15:clr>
        </p15:guide>
        <p15:guide id="2" orient="horz" pos="569">
          <p15:clr>
            <a:srgbClr val="A4A3A4"/>
          </p15:clr>
        </p15:guide>
        <p15:guide id="3" orient="horz" pos="683">
          <p15:clr>
            <a:srgbClr val="A4A3A4"/>
          </p15:clr>
        </p15:guide>
        <p15:guide id="4" orient="horz" pos="4088">
          <p15:clr>
            <a:srgbClr val="A4A3A4"/>
          </p15:clr>
        </p15:guide>
        <p15:guide id="5" orient="horz" pos="110">
          <p15:clr>
            <a:srgbClr val="A4A3A4"/>
          </p15:clr>
        </p15:guide>
        <p15:guide id="6" pos="7410">
          <p15:clr>
            <a:srgbClr val="A4A3A4"/>
          </p15:clr>
        </p15:guide>
        <p15:guide id="7" pos="296">
          <p15:clr>
            <a:srgbClr val="A4A3A4"/>
          </p15:clr>
        </p15:guide>
        <p15:guide id="8" pos="3766" userDrawn="1">
          <p15:clr>
            <a:srgbClr val="A4A3A4"/>
          </p15:clr>
        </p15:guide>
        <p15:guide id="9" pos="3925" userDrawn="1">
          <p15:clr>
            <a:srgbClr val="A4A3A4"/>
          </p15:clr>
        </p15:guide>
        <p15:guide id="10" orient="horz" pos="37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A6469"/>
    <a:srgbClr val="CDD7DC"/>
    <a:srgbClr val="CDC3B9"/>
    <a:srgbClr val="5F5550"/>
    <a:srgbClr val="C83296"/>
    <a:srgbClr val="FF5F05"/>
    <a:srgbClr val="002395"/>
    <a:srgbClr val="0A2D50"/>
    <a:srgbClr val="FC5E7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2"/>
    <p:restoredTop sz="85366"/>
  </p:normalViewPr>
  <p:slideViewPr>
    <p:cSldViewPr snapToGrid="0" snapToObjects="1">
      <p:cViewPr varScale="1">
        <p:scale>
          <a:sx n="122" d="100"/>
          <a:sy n="122" d="100"/>
        </p:scale>
        <p:origin x="1112" y="192"/>
      </p:cViewPr>
      <p:guideLst>
        <p:guide orient="horz" pos="3154"/>
        <p:guide orient="horz" pos="569"/>
        <p:guide orient="horz" pos="683"/>
        <p:guide orient="horz" pos="4088"/>
        <p:guide orient="horz" pos="110"/>
        <p:guide pos="7410"/>
        <p:guide pos="296"/>
        <p:guide pos="3766"/>
        <p:guide pos="3925"/>
        <p:guide orient="horz" pos="374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E8380-8495-497D-B6EF-3FF2DD78596E}" type="datetimeFigureOut">
              <a:rPr lang="en-GB" smtClean="0"/>
              <a:t>30/10/2022</a:t>
            </a:fld>
            <a:endParaRPr lang="en-GB"/>
          </a:p>
        </p:txBody>
      </p:sp>
      <p:sp>
        <p:nvSpPr>
          <p:cNvPr id="4" name="Slide Image Placeholder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1F7DE7-2C37-4912-A6C1-DE320183B30B}" type="slidenum">
              <a:rPr lang="en-GB" smtClean="0"/>
              <a:t>‹#›</a:t>
            </a:fld>
            <a:endParaRPr lang="en-GB"/>
          </a:p>
        </p:txBody>
      </p:sp>
    </p:spTree>
    <p:extLst>
      <p:ext uri="{BB962C8B-B14F-4D97-AF65-F5344CB8AC3E}">
        <p14:creationId xmlns:p14="http://schemas.microsoft.com/office/powerpoint/2010/main" val="150865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*Software has to make assumptions regarding the format and data types in plaintext files</a:t>
            </a:r>
          </a:p>
        </p:txBody>
      </p:sp>
      <p:sp>
        <p:nvSpPr>
          <p:cNvPr id="4" name="Slide Number Placeholder 3"/>
          <p:cNvSpPr>
            <a:spLocks noGrp="1"/>
          </p:cNvSpPr>
          <p:nvPr>
            <p:ph type="sldNum" sz="quarter" idx="5"/>
          </p:nvPr>
        </p:nvSpPr>
        <p:spPr/>
        <p:txBody>
          <a:bodyPr/>
          <a:lstStyle/>
          <a:p>
            <a:fld id="{A51F7DE7-2C37-4912-A6C1-DE320183B30B}" type="slidenum">
              <a:rPr lang="en-GB" smtClean="0"/>
              <a:t>4</a:t>
            </a:fld>
            <a:endParaRPr lang="en-GB"/>
          </a:p>
        </p:txBody>
      </p:sp>
    </p:spTree>
    <p:extLst>
      <p:ext uri="{BB962C8B-B14F-4D97-AF65-F5344CB8AC3E}">
        <p14:creationId xmlns:p14="http://schemas.microsoft.com/office/powerpoint/2010/main" val="2422041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X %in% Y - which elements of X are in Y? Returns a logical vector of length X</a:t>
            </a:r>
          </a:p>
          <a:p>
            <a:r>
              <a:rPr lang="en-GB" dirty="0"/>
              <a:t>X == Y – is X the same as Y? Returns a logical of length one</a:t>
            </a:r>
          </a:p>
        </p:txBody>
      </p:sp>
      <p:sp>
        <p:nvSpPr>
          <p:cNvPr id="4" name="Slide Number Placeholder 3"/>
          <p:cNvSpPr>
            <a:spLocks noGrp="1"/>
          </p:cNvSpPr>
          <p:nvPr>
            <p:ph type="sldNum" sz="quarter" idx="5"/>
          </p:nvPr>
        </p:nvSpPr>
        <p:spPr/>
        <p:txBody>
          <a:bodyPr/>
          <a:lstStyle/>
          <a:p>
            <a:fld id="{A51F7DE7-2C37-4912-A6C1-DE320183B30B}" type="slidenum">
              <a:rPr lang="en-GB" smtClean="0"/>
              <a:t>21</a:t>
            </a:fld>
            <a:endParaRPr lang="en-GB"/>
          </a:p>
        </p:txBody>
      </p:sp>
    </p:spTree>
    <p:extLst>
      <p:ext uri="{BB962C8B-B14F-4D97-AF65-F5344CB8AC3E}">
        <p14:creationId xmlns:p14="http://schemas.microsoft.com/office/powerpoint/2010/main" val="2450749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my_term</a:t>
            </a:r>
            <a:r>
              <a:rPr lang="en-US" dirty="0"/>
              <a:t> &lt;- ""</a:t>
            </a:r>
          </a:p>
          <a:p>
            <a:r>
              <a:rPr lang="en-US" dirty="0" err="1"/>
              <a:t>i</a:t>
            </a:r>
            <a:r>
              <a:rPr lang="en-US" dirty="0"/>
              <a:t> &lt;- 1</a:t>
            </a:r>
          </a:p>
          <a:p>
            <a:r>
              <a:rPr lang="en-US" dirty="0"/>
              <a:t>while(!</a:t>
            </a:r>
            <a:r>
              <a:rPr lang="en-US" dirty="0" err="1"/>
              <a:t>grepl</a:t>
            </a:r>
            <a:r>
              <a:rPr lang="en-US" dirty="0"/>
              <a:t>("retinoic", </a:t>
            </a:r>
            <a:r>
              <a:rPr lang="en-US" dirty="0" err="1"/>
              <a:t>my_term</a:t>
            </a:r>
            <a:r>
              <a:rPr lang="en-US" dirty="0"/>
              <a:t>)) {</a:t>
            </a:r>
          </a:p>
          <a:p>
            <a:r>
              <a:rPr lang="en-US" dirty="0"/>
              <a:t>  </a:t>
            </a:r>
            <a:r>
              <a:rPr lang="en-US" dirty="0" err="1"/>
              <a:t>my_term</a:t>
            </a:r>
            <a:r>
              <a:rPr lang="en-US" dirty="0"/>
              <a:t> &lt;- </a:t>
            </a:r>
            <a:r>
              <a:rPr lang="en-US" dirty="0" err="1"/>
              <a:t>my_plaintext$Term</a:t>
            </a:r>
            <a:r>
              <a:rPr lang="en-US" dirty="0"/>
              <a:t>[</a:t>
            </a:r>
            <a:r>
              <a:rPr lang="en-US" dirty="0" err="1"/>
              <a:t>i</a:t>
            </a:r>
            <a:r>
              <a:rPr lang="en-US" dirty="0"/>
              <a:t>]</a:t>
            </a:r>
          </a:p>
          <a:p>
            <a:r>
              <a:rPr lang="en-US" dirty="0"/>
              <a:t>  cat(</a:t>
            </a:r>
            <a:r>
              <a:rPr lang="en-US" dirty="0" err="1"/>
              <a:t>my_term</a:t>
            </a:r>
            <a:r>
              <a:rPr lang="en-US" dirty="0"/>
              <a:t>, "\n")</a:t>
            </a:r>
          </a:p>
          <a:p>
            <a:r>
              <a:rPr lang="en-US" dirty="0"/>
              <a:t>  </a:t>
            </a:r>
            <a:r>
              <a:rPr lang="en-US" dirty="0" err="1"/>
              <a:t>i</a:t>
            </a:r>
            <a:r>
              <a:rPr lang="en-US" dirty="0"/>
              <a:t> &lt;- </a:t>
            </a:r>
            <a:r>
              <a:rPr lang="en-US" dirty="0" err="1"/>
              <a:t>i</a:t>
            </a:r>
            <a:r>
              <a:rPr lang="en-US" dirty="0"/>
              <a:t> + 1</a:t>
            </a:r>
          </a:p>
          <a:p>
            <a:r>
              <a:rPr lang="en-US" dirty="0"/>
              <a:t>}</a:t>
            </a:r>
            <a:endParaRPr lang="en-GB" dirty="0"/>
          </a:p>
        </p:txBody>
      </p:sp>
      <p:sp>
        <p:nvSpPr>
          <p:cNvPr id="4" name="Slide Number Placeholder 3"/>
          <p:cNvSpPr>
            <a:spLocks noGrp="1"/>
          </p:cNvSpPr>
          <p:nvPr>
            <p:ph type="sldNum" sz="quarter" idx="5"/>
          </p:nvPr>
        </p:nvSpPr>
        <p:spPr/>
        <p:txBody>
          <a:bodyPr/>
          <a:lstStyle/>
          <a:p>
            <a:fld id="{A51F7DE7-2C37-4912-A6C1-DE320183B30B}" type="slidenum">
              <a:rPr lang="en-GB" smtClean="0"/>
              <a:t>28</a:t>
            </a:fld>
            <a:endParaRPr lang="en-GB"/>
          </a:p>
        </p:txBody>
      </p:sp>
    </p:spTree>
    <p:extLst>
      <p:ext uri="{BB962C8B-B14F-4D97-AF65-F5344CB8AC3E}">
        <p14:creationId xmlns:p14="http://schemas.microsoft.com/office/powerpoint/2010/main" val="1031037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such file or directory. Check that we typed the filename correctly and that R knows where to look for it</a:t>
            </a:r>
          </a:p>
        </p:txBody>
      </p:sp>
      <p:sp>
        <p:nvSpPr>
          <p:cNvPr id="4" name="Slide Number Placeholder 3"/>
          <p:cNvSpPr>
            <a:spLocks noGrp="1"/>
          </p:cNvSpPr>
          <p:nvPr>
            <p:ph type="sldNum" sz="quarter" idx="5"/>
          </p:nvPr>
        </p:nvSpPr>
        <p:spPr/>
        <p:txBody>
          <a:bodyPr/>
          <a:lstStyle/>
          <a:p>
            <a:fld id="{A51F7DE7-2C37-4912-A6C1-DE320183B30B}" type="slidenum">
              <a:rPr lang="en-GB" smtClean="0"/>
              <a:t>30</a:t>
            </a:fld>
            <a:endParaRPr lang="en-GB"/>
          </a:p>
        </p:txBody>
      </p:sp>
    </p:spTree>
    <p:extLst>
      <p:ext uri="{BB962C8B-B14F-4D97-AF65-F5344CB8AC3E}">
        <p14:creationId xmlns:p14="http://schemas.microsoft.com/office/powerpoint/2010/main" val="2909500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items in the list can’t be converted to integer</a:t>
            </a:r>
          </a:p>
          <a:p>
            <a:r>
              <a:rPr lang="en-GB" dirty="0"/>
              <a:t>We probably can’t ignore this warning because we have lost data</a:t>
            </a:r>
          </a:p>
        </p:txBody>
      </p:sp>
      <p:sp>
        <p:nvSpPr>
          <p:cNvPr id="4" name="Slide Number Placeholder 3"/>
          <p:cNvSpPr>
            <a:spLocks noGrp="1"/>
          </p:cNvSpPr>
          <p:nvPr>
            <p:ph type="sldNum" sz="quarter" idx="5"/>
          </p:nvPr>
        </p:nvSpPr>
        <p:spPr/>
        <p:txBody>
          <a:bodyPr/>
          <a:lstStyle/>
          <a:p>
            <a:fld id="{A51F7DE7-2C37-4912-A6C1-DE320183B30B}" type="slidenum">
              <a:rPr lang="en-GB" smtClean="0"/>
              <a:t>31</a:t>
            </a:fld>
            <a:endParaRPr lang="en-GB"/>
          </a:p>
        </p:txBody>
      </p:sp>
    </p:spTree>
    <p:extLst>
      <p:ext uri="{BB962C8B-B14F-4D97-AF65-F5344CB8AC3E}">
        <p14:creationId xmlns:p14="http://schemas.microsoft.com/office/powerpoint/2010/main" val="535404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 is giving information about the package and other packages that are being loaded by it</a:t>
            </a:r>
          </a:p>
          <a:p>
            <a:r>
              <a:rPr lang="en-GB" dirty="0"/>
              <a:t>We are safe to ignore this warning. But always make sure that the output is sensible when using the package functions</a:t>
            </a:r>
          </a:p>
          <a:p>
            <a:r>
              <a:rPr lang="en-GB" dirty="0"/>
              <a:t>Code can still run with a warning. We saw an output. With an error, execution stops and there is no output.</a:t>
            </a:r>
          </a:p>
        </p:txBody>
      </p:sp>
      <p:sp>
        <p:nvSpPr>
          <p:cNvPr id="4" name="Slide Number Placeholder 3"/>
          <p:cNvSpPr>
            <a:spLocks noGrp="1"/>
          </p:cNvSpPr>
          <p:nvPr>
            <p:ph type="sldNum" sz="quarter" idx="5"/>
          </p:nvPr>
        </p:nvSpPr>
        <p:spPr/>
        <p:txBody>
          <a:bodyPr/>
          <a:lstStyle/>
          <a:p>
            <a:fld id="{A51F7DE7-2C37-4912-A6C1-DE320183B30B}" type="slidenum">
              <a:rPr lang="en-GB" smtClean="0"/>
              <a:t>32</a:t>
            </a:fld>
            <a:endParaRPr lang="en-GB"/>
          </a:p>
        </p:txBody>
      </p:sp>
    </p:spTree>
    <p:extLst>
      <p:ext uri="{BB962C8B-B14F-4D97-AF65-F5344CB8AC3E}">
        <p14:creationId xmlns:p14="http://schemas.microsoft.com/office/powerpoint/2010/main" val="829293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Log of a negative number is undefined, so R will warn you and return </a:t>
            </a:r>
            <a:r>
              <a:rPr lang="en-GB" dirty="0" err="1"/>
              <a:t>NaN</a:t>
            </a:r>
            <a:endParaRPr lang="en-GB" dirty="0"/>
          </a:p>
          <a:p>
            <a:r>
              <a:rPr lang="en-GB" dirty="0"/>
              <a:t>ggplot2 is misspelled</a:t>
            </a:r>
          </a:p>
          <a:p>
            <a:r>
              <a:rPr lang="en-GB" dirty="0" err="1"/>
              <a:t>dplyr</a:t>
            </a:r>
            <a:r>
              <a:rPr lang="en-GB" dirty="0"/>
              <a:t> filter verb received a logical array of the wrong length</a:t>
            </a:r>
          </a:p>
        </p:txBody>
      </p:sp>
      <p:sp>
        <p:nvSpPr>
          <p:cNvPr id="4" name="Slide Number Placeholder 3"/>
          <p:cNvSpPr>
            <a:spLocks noGrp="1"/>
          </p:cNvSpPr>
          <p:nvPr>
            <p:ph type="sldNum" sz="quarter" idx="5"/>
          </p:nvPr>
        </p:nvSpPr>
        <p:spPr/>
        <p:txBody>
          <a:bodyPr/>
          <a:lstStyle/>
          <a:p>
            <a:fld id="{A51F7DE7-2C37-4912-A6C1-DE320183B30B}" type="slidenum">
              <a:rPr lang="en-GB" smtClean="0"/>
              <a:t>34</a:t>
            </a:fld>
            <a:endParaRPr lang="en-GB"/>
          </a:p>
        </p:txBody>
      </p:sp>
    </p:spTree>
    <p:extLst>
      <p:ext uri="{BB962C8B-B14F-4D97-AF65-F5344CB8AC3E}">
        <p14:creationId xmlns:p14="http://schemas.microsoft.com/office/powerpoint/2010/main" val="2889461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GB" b="0" i="0" dirty="0">
                <a:solidFill>
                  <a:srgbClr val="232629"/>
                </a:solidFill>
                <a:effectLst/>
                <a:latin typeface="inherit"/>
              </a:rPr>
              <a:t>In </a:t>
            </a:r>
            <a:r>
              <a:rPr lang="en-GB" b="0" i="0" dirty="0" err="1">
                <a:solidFill>
                  <a:srgbClr val="232629"/>
                </a:solidFill>
                <a:effectLst/>
                <a:latin typeface="inherit"/>
              </a:rPr>
              <a:t>RegEx</a:t>
            </a:r>
            <a:r>
              <a:rPr lang="en-GB" b="0" i="0" dirty="0">
                <a:solidFill>
                  <a:srgbClr val="232629"/>
                </a:solidFill>
                <a:effectLst/>
                <a:latin typeface="inherit"/>
              </a:rPr>
              <a:t>, {</a:t>
            </a:r>
            <a:r>
              <a:rPr lang="en-GB" b="0" i="0" dirty="0" err="1">
                <a:solidFill>
                  <a:srgbClr val="232629"/>
                </a:solidFill>
                <a:effectLst/>
                <a:latin typeface="inherit"/>
              </a:rPr>
              <a:t>i,f</a:t>
            </a:r>
            <a:r>
              <a:rPr lang="en-GB" b="0" i="0" dirty="0">
                <a:solidFill>
                  <a:srgbClr val="232629"/>
                </a:solidFill>
                <a:effectLst/>
                <a:latin typeface="inherit"/>
              </a:rPr>
              <a:t>} means "between </a:t>
            </a:r>
            <a:r>
              <a:rPr lang="en-GB" b="0" i="0" dirty="0" err="1">
                <a:solidFill>
                  <a:srgbClr val="232629"/>
                </a:solidFill>
                <a:effectLst/>
                <a:latin typeface="inherit"/>
              </a:rPr>
              <a:t>i</a:t>
            </a:r>
            <a:r>
              <a:rPr lang="en-GB" b="0" i="0" dirty="0">
                <a:solidFill>
                  <a:srgbClr val="232629"/>
                </a:solidFill>
                <a:effectLst/>
                <a:latin typeface="inherit"/>
              </a:rPr>
              <a:t> to f matches". Let's take a look at the following examples:</a:t>
            </a:r>
          </a:p>
          <a:p>
            <a:pPr marL="0" marR="0" lvl="0" indent="0" algn="l" defTabSz="914400" rtl="0" eaLnBrk="1" fontAlgn="base" latinLnBrk="0" hangingPunct="1">
              <a:lnSpc>
                <a:spcPct val="100000"/>
              </a:lnSpc>
              <a:spcBef>
                <a:spcPts val="0"/>
              </a:spcBef>
              <a:spcAft>
                <a:spcPts val="0"/>
              </a:spcAft>
              <a:buClrTx/>
              <a:buSzTx/>
              <a:buFontTx/>
              <a:buNone/>
              <a:tabLst/>
              <a:defRPr/>
            </a:pPr>
            <a:r>
              <a:rPr lang="en-GB" b="0" i="0" dirty="0">
                <a:solidFill>
                  <a:srgbClr val="232629"/>
                </a:solidFill>
                <a:effectLst/>
                <a:latin typeface="inherit"/>
              </a:rPr>
              <a:t>{3,7} means between 3 to 7 matches</a:t>
            </a:r>
          </a:p>
          <a:p>
            <a:pPr marL="0" marR="0" lvl="0" indent="0" algn="l" defTabSz="914400" rtl="0" eaLnBrk="1" fontAlgn="base" latinLnBrk="0" hangingPunct="1">
              <a:lnSpc>
                <a:spcPct val="100000"/>
              </a:lnSpc>
              <a:spcBef>
                <a:spcPts val="0"/>
              </a:spcBef>
              <a:spcAft>
                <a:spcPts val="0"/>
              </a:spcAft>
              <a:buClrTx/>
              <a:buSzTx/>
              <a:buFontTx/>
              <a:buNone/>
              <a:tabLst/>
              <a:defRPr/>
            </a:pPr>
            <a:r>
              <a:rPr lang="en-GB" b="0" i="0" dirty="0">
                <a:solidFill>
                  <a:srgbClr val="232629"/>
                </a:solidFill>
                <a:effectLst/>
                <a:latin typeface="inherit"/>
              </a:rPr>
              <a:t>+ is the shorthand for {1,}</a:t>
            </a:r>
          </a:p>
          <a:p>
            <a:pPr marL="0" marR="0" lvl="0" indent="0" algn="l" defTabSz="914400" rtl="0" eaLnBrk="1" fontAlgn="base" latinLnBrk="0" hangingPunct="1">
              <a:lnSpc>
                <a:spcPct val="100000"/>
              </a:lnSpc>
              <a:spcBef>
                <a:spcPts val="0"/>
              </a:spcBef>
              <a:spcAft>
                <a:spcPts val="0"/>
              </a:spcAft>
              <a:buClrTx/>
              <a:buSzTx/>
              <a:buFontTx/>
              <a:buNone/>
              <a:tabLst/>
              <a:defRPr/>
            </a:pPr>
            <a:r>
              <a:rPr lang="en-GB" b="0" i="0" dirty="0">
                <a:solidFill>
                  <a:srgbClr val="232629"/>
                </a:solidFill>
                <a:effectLst/>
                <a:latin typeface="inherit"/>
              </a:rPr>
              <a:t>* is the shorthand for {,}</a:t>
            </a:r>
          </a:p>
          <a:p>
            <a:pPr marL="0" marR="0" lvl="0" indent="0" algn="l" defTabSz="914400" rtl="0" eaLnBrk="1" fontAlgn="base" latinLnBrk="0" hangingPunct="1">
              <a:lnSpc>
                <a:spcPct val="100000"/>
              </a:lnSpc>
              <a:spcBef>
                <a:spcPts val="0"/>
              </a:spcBef>
              <a:spcAft>
                <a:spcPts val="0"/>
              </a:spcAft>
              <a:buClrTx/>
              <a:buSzTx/>
              <a:buFontTx/>
              <a:buNone/>
              <a:tabLst/>
              <a:defRPr/>
            </a:pPr>
            <a:r>
              <a:rPr lang="en-GB" dirty="0"/>
              <a:t>Which means +</a:t>
            </a:r>
            <a:r>
              <a:rPr lang="en-GB" b="0" i="0" dirty="0">
                <a:solidFill>
                  <a:srgbClr val="232629"/>
                </a:solidFill>
                <a:effectLst/>
                <a:latin typeface="-apple-system"/>
              </a:rPr>
              <a:t> requires at least 1 match while </a:t>
            </a:r>
            <a:r>
              <a:rPr lang="en-GB" dirty="0"/>
              <a:t>*</a:t>
            </a:r>
            <a:r>
              <a:rPr lang="en-GB" b="0" i="0" dirty="0">
                <a:solidFill>
                  <a:srgbClr val="232629"/>
                </a:solidFill>
                <a:effectLst/>
                <a:latin typeface="-apple-system"/>
              </a:rPr>
              <a:t> accepts any number of matches or no matches at all </a:t>
            </a:r>
            <a:endParaRPr lang="en-GB" b="0" i="0" dirty="0">
              <a:solidFill>
                <a:srgbClr val="232629"/>
              </a:solidFill>
              <a:effectLst/>
              <a:latin typeface="inherit"/>
            </a:endParaRPr>
          </a:p>
          <a:p>
            <a:pPr algn="l" fontAlgn="base"/>
            <a:endParaRPr lang="en-GB" b="0" i="0" dirty="0">
              <a:solidFill>
                <a:srgbClr val="232629"/>
              </a:solidFill>
              <a:effectLst/>
              <a:latin typeface="inherit"/>
            </a:endParaRPr>
          </a:p>
          <a:p>
            <a:endParaRPr lang="en-SE" dirty="0"/>
          </a:p>
        </p:txBody>
      </p:sp>
      <p:sp>
        <p:nvSpPr>
          <p:cNvPr id="4" name="Slide Number Placeholder 3"/>
          <p:cNvSpPr>
            <a:spLocks noGrp="1"/>
          </p:cNvSpPr>
          <p:nvPr>
            <p:ph type="sldNum" sz="quarter" idx="5"/>
          </p:nvPr>
        </p:nvSpPr>
        <p:spPr/>
        <p:txBody>
          <a:bodyPr/>
          <a:lstStyle/>
          <a:p>
            <a:fld id="{A51F7DE7-2C37-4912-A6C1-DE320183B30B}" type="slidenum">
              <a:rPr lang="en-GB" smtClean="0"/>
              <a:t>36</a:t>
            </a:fld>
            <a:endParaRPr lang="en-GB"/>
          </a:p>
        </p:txBody>
      </p:sp>
    </p:spTree>
    <p:extLst>
      <p:ext uri="{BB962C8B-B14F-4D97-AF65-F5344CB8AC3E}">
        <p14:creationId xmlns:p14="http://schemas.microsoft.com/office/powerpoint/2010/main" val="1302214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1F7DE7-2C37-4912-A6C1-DE320183B30B}" type="slidenum">
              <a:rPr lang="en-GB" smtClean="0"/>
              <a:t>5</a:t>
            </a:fld>
            <a:endParaRPr lang="en-GB"/>
          </a:p>
        </p:txBody>
      </p:sp>
    </p:spTree>
    <p:extLst>
      <p:ext uri="{BB962C8B-B14F-4D97-AF65-F5344CB8AC3E}">
        <p14:creationId xmlns:p14="http://schemas.microsoft.com/office/powerpoint/2010/main" val="54480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1F7DE7-2C37-4912-A6C1-DE320183B30B}" type="slidenum">
              <a:rPr lang="en-GB" smtClean="0"/>
              <a:t>6</a:t>
            </a:fld>
            <a:endParaRPr lang="en-GB"/>
          </a:p>
        </p:txBody>
      </p:sp>
    </p:spTree>
    <p:extLst>
      <p:ext uri="{BB962C8B-B14F-4D97-AF65-F5344CB8AC3E}">
        <p14:creationId xmlns:p14="http://schemas.microsoft.com/office/powerpoint/2010/main" val="436933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e.g. Maths operators only work on numeric classes</a:t>
            </a:r>
          </a:p>
          <a:p>
            <a:r>
              <a:rPr lang="en-GB" dirty="0"/>
              <a:t>Plotting functions won’t work because R doesn’t know to treat the data as numbers</a:t>
            </a:r>
          </a:p>
        </p:txBody>
      </p:sp>
      <p:sp>
        <p:nvSpPr>
          <p:cNvPr id="4" name="Slide Number Placeholder 3"/>
          <p:cNvSpPr>
            <a:spLocks noGrp="1"/>
          </p:cNvSpPr>
          <p:nvPr>
            <p:ph type="sldNum" sz="quarter" idx="5"/>
          </p:nvPr>
        </p:nvSpPr>
        <p:spPr/>
        <p:txBody>
          <a:bodyPr/>
          <a:lstStyle/>
          <a:p>
            <a:fld id="{A51F7DE7-2C37-4912-A6C1-DE320183B30B}" type="slidenum">
              <a:rPr lang="en-GB" smtClean="0"/>
              <a:t>8</a:t>
            </a:fld>
            <a:endParaRPr lang="en-GB"/>
          </a:p>
        </p:txBody>
      </p:sp>
    </p:spTree>
    <p:extLst>
      <p:ext uri="{BB962C8B-B14F-4D97-AF65-F5344CB8AC3E}">
        <p14:creationId xmlns:p14="http://schemas.microsoft.com/office/powerpoint/2010/main" val="2041715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only convert characters to </a:t>
            </a:r>
            <a:r>
              <a:rPr lang="en-GB" dirty="0" err="1"/>
              <a:t>numerics</a:t>
            </a:r>
            <a:r>
              <a:rPr lang="en-GB" dirty="0"/>
              <a:t> if it’s obvious to R that it should be a number</a:t>
            </a:r>
          </a:p>
        </p:txBody>
      </p:sp>
      <p:sp>
        <p:nvSpPr>
          <p:cNvPr id="4" name="Slide Number Placeholder 3"/>
          <p:cNvSpPr>
            <a:spLocks noGrp="1"/>
          </p:cNvSpPr>
          <p:nvPr>
            <p:ph type="sldNum" sz="quarter" idx="5"/>
          </p:nvPr>
        </p:nvSpPr>
        <p:spPr/>
        <p:txBody>
          <a:bodyPr/>
          <a:lstStyle/>
          <a:p>
            <a:fld id="{A51F7DE7-2C37-4912-A6C1-DE320183B30B}" type="slidenum">
              <a:rPr lang="en-GB" smtClean="0"/>
              <a:t>9</a:t>
            </a:fld>
            <a:endParaRPr lang="en-GB"/>
          </a:p>
        </p:txBody>
      </p:sp>
    </p:spTree>
    <p:extLst>
      <p:ext uri="{BB962C8B-B14F-4D97-AF65-F5344CB8AC3E}">
        <p14:creationId xmlns:p14="http://schemas.microsoft.com/office/powerpoint/2010/main" val="1670675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stackoverflow.com</a:t>
            </a:r>
            <a:r>
              <a:rPr lang="en-GB" dirty="0"/>
              <a:t>/questions/61016049/meaning-of-operator-in-r-language</a:t>
            </a:r>
            <a:endParaRPr lang="en-SE" dirty="0"/>
          </a:p>
        </p:txBody>
      </p:sp>
      <p:sp>
        <p:nvSpPr>
          <p:cNvPr id="4" name="Slide Number Placeholder 3"/>
          <p:cNvSpPr>
            <a:spLocks noGrp="1"/>
          </p:cNvSpPr>
          <p:nvPr>
            <p:ph type="sldNum" sz="quarter" idx="5"/>
          </p:nvPr>
        </p:nvSpPr>
        <p:spPr/>
        <p:txBody>
          <a:bodyPr/>
          <a:lstStyle/>
          <a:p>
            <a:fld id="{A51F7DE7-2C37-4912-A6C1-DE320183B30B}" type="slidenum">
              <a:rPr lang="en-GB" smtClean="0"/>
              <a:t>13</a:t>
            </a:fld>
            <a:endParaRPr lang="en-GB"/>
          </a:p>
        </p:txBody>
      </p:sp>
    </p:spTree>
    <p:extLst>
      <p:ext uri="{BB962C8B-B14F-4D97-AF65-F5344CB8AC3E}">
        <p14:creationId xmlns:p14="http://schemas.microsoft.com/office/powerpoint/2010/main" val="2185101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A51F7DE7-2C37-4912-A6C1-DE320183B30B}" type="slidenum">
              <a:rPr lang="en-GB" smtClean="0"/>
              <a:t>15</a:t>
            </a:fld>
            <a:endParaRPr lang="en-GB"/>
          </a:p>
        </p:txBody>
      </p:sp>
    </p:spTree>
    <p:extLst>
      <p:ext uri="{BB962C8B-B14F-4D97-AF65-F5344CB8AC3E}">
        <p14:creationId xmlns:p14="http://schemas.microsoft.com/office/powerpoint/2010/main" val="1557047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Combines the function of $ and [</a:t>
            </a:r>
            <a:r>
              <a:rPr lang="en-GB" dirty="0" err="1"/>
              <a:t>i</a:t>
            </a:r>
            <a:r>
              <a:rPr lang="en-GB" dirty="0"/>
              <a:t>, ]</a:t>
            </a:r>
          </a:p>
        </p:txBody>
      </p:sp>
      <p:sp>
        <p:nvSpPr>
          <p:cNvPr id="4" name="Slide Number Placeholder 3"/>
          <p:cNvSpPr>
            <a:spLocks noGrp="1"/>
          </p:cNvSpPr>
          <p:nvPr>
            <p:ph type="sldNum" sz="quarter" idx="5"/>
          </p:nvPr>
        </p:nvSpPr>
        <p:spPr/>
        <p:txBody>
          <a:bodyPr/>
          <a:lstStyle/>
          <a:p>
            <a:fld id="{A51F7DE7-2C37-4912-A6C1-DE320183B30B}" type="slidenum">
              <a:rPr lang="en-GB" smtClean="0"/>
              <a:t>18</a:t>
            </a:fld>
            <a:endParaRPr lang="en-GB"/>
          </a:p>
        </p:txBody>
      </p:sp>
    </p:spTree>
    <p:extLst>
      <p:ext uri="{BB962C8B-B14F-4D97-AF65-F5344CB8AC3E}">
        <p14:creationId xmlns:p14="http://schemas.microsoft.com/office/powerpoint/2010/main" val="412687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Supports any kind of </a:t>
            </a:r>
            <a:r>
              <a:rPr lang="en-GB" dirty="0" err="1"/>
              <a:t>subsetting</a:t>
            </a:r>
            <a:r>
              <a:rPr lang="en-GB" dirty="0"/>
              <a:t> using a logical vector</a:t>
            </a:r>
          </a:p>
        </p:txBody>
      </p:sp>
      <p:sp>
        <p:nvSpPr>
          <p:cNvPr id="4" name="Slide Number Placeholder 3"/>
          <p:cNvSpPr>
            <a:spLocks noGrp="1"/>
          </p:cNvSpPr>
          <p:nvPr>
            <p:ph type="sldNum" sz="quarter" idx="5"/>
          </p:nvPr>
        </p:nvSpPr>
        <p:spPr/>
        <p:txBody>
          <a:bodyPr/>
          <a:lstStyle/>
          <a:p>
            <a:fld id="{A51F7DE7-2C37-4912-A6C1-DE320183B30B}" type="slidenum">
              <a:rPr lang="en-GB" smtClean="0"/>
              <a:t>19</a:t>
            </a:fld>
            <a:endParaRPr lang="en-GB"/>
          </a:p>
        </p:txBody>
      </p:sp>
    </p:spTree>
    <p:extLst>
      <p:ext uri="{BB962C8B-B14F-4D97-AF65-F5344CB8AC3E}">
        <p14:creationId xmlns:p14="http://schemas.microsoft.com/office/powerpoint/2010/main" val="3774273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Users/mac1/Desktop/KCL%20LOGO%20WOB.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file://localhost/Users/mac1/Desktop/KCL_box_red_485_rgb.png"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UK Cover slide">
    <p:bg>
      <p:bgPr>
        <a:solidFill>
          <a:srgbClr val="CDD7DC"/>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05DBA87-7AB9-4144-A17F-43A9C30380F1}"/>
              </a:ext>
            </a:extLst>
          </p:cNvPr>
          <p:cNvGrpSpPr/>
          <p:nvPr userDrawn="1"/>
        </p:nvGrpSpPr>
        <p:grpSpPr>
          <a:xfrm>
            <a:off x="2756303" y="869792"/>
            <a:ext cx="6721435" cy="5118415"/>
            <a:chOff x="1211282" y="869792"/>
            <a:chExt cx="6721435" cy="5118415"/>
          </a:xfrm>
        </p:grpSpPr>
        <p:sp>
          <p:nvSpPr>
            <p:cNvPr id="4" name="Rectangle 3">
              <a:extLst>
                <a:ext uri="{FF2B5EF4-FFF2-40B4-BE49-F238E27FC236}">
                  <a16:creationId xmlns:a16="http://schemas.microsoft.com/office/drawing/2014/main" id="{7ECAA9C9-0BE4-5F43-B408-44CF4ECDD428}"/>
                </a:ext>
              </a:extLst>
            </p:cNvPr>
            <p:cNvSpPr/>
            <p:nvPr userDrawn="1"/>
          </p:nvSpPr>
          <p:spPr>
            <a:xfrm>
              <a:off x="1211282" y="869792"/>
              <a:ext cx="6721435" cy="5118415"/>
            </a:xfrm>
            <a:prstGeom prst="rect">
              <a:avLst/>
            </a:prstGeom>
            <a:solidFill>
              <a:srgbClr val="E223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KCL-LOGO-INTERNATIONAL.png">
              <a:extLst>
                <a:ext uri="{FF2B5EF4-FFF2-40B4-BE49-F238E27FC236}">
                  <a16:creationId xmlns:a16="http://schemas.microsoft.com/office/drawing/2014/main" id="{B036F538-478A-B641-903C-F7985F6DF1D7}"/>
                </a:ext>
              </a:extLst>
            </p:cNvPr>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2024655" y="1671090"/>
              <a:ext cx="5127602" cy="3554053"/>
            </a:xfrm>
            <a:prstGeom prst="rect">
              <a:avLst/>
            </a:prstGeom>
          </p:spPr>
        </p:pic>
      </p:grpSp>
    </p:spTree>
    <p:extLst>
      <p:ext uri="{BB962C8B-B14F-4D97-AF65-F5344CB8AC3E}">
        <p14:creationId xmlns:p14="http://schemas.microsoft.com/office/powerpoint/2010/main" val="85148114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5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x1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2063" y="1088723"/>
            <a:ext cx="11280263" cy="46805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2063" y="5949280"/>
            <a:ext cx="11280263"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6D46D31-4F81-C84C-9C9E-CC304FB2B6EB}" type="datetimeFigureOut">
              <a:rPr lang="en-US" smtClean="0"/>
              <a:pPr/>
              <a:t>10/30/22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pPr/>
              <a:t>‹#›</a:t>
            </a:fld>
            <a:endParaRPr lang="en-US"/>
          </a:p>
        </p:txBody>
      </p:sp>
      <p:sp>
        <p:nvSpPr>
          <p:cNvPr id="9" name="Title 8"/>
          <p:cNvSpPr>
            <a:spLocks noGrp="1"/>
          </p:cNvSpPr>
          <p:nvPr>
            <p:ph type="title"/>
          </p:nvPr>
        </p:nvSpPr>
        <p:spPr/>
        <p:txBody>
          <a:bodyPr/>
          <a:lstStyle/>
          <a:p>
            <a:r>
              <a:rPr lang="en-GB"/>
              <a:t>Click to edit Master title style</a:t>
            </a:r>
            <a:endParaRPr lang="en-US"/>
          </a:p>
        </p:txBody>
      </p:sp>
      <p:cxnSp>
        <p:nvCxnSpPr>
          <p:cNvPr id="12" name="Straight Connector 11"/>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61591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x 6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2065" y="1088720"/>
            <a:ext cx="3615497"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482063" y="5949280"/>
            <a:ext cx="11280263"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6D46D31-4F81-C84C-9C9E-CC304FB2B6EB}" type="datetimeFigureOut">
              <a:rPr lang="en-US" smtClean="0"/>
              <a:pPr/>
              <a:t>10/30/22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pPr/>
              <a:t>‹#›</a:t>
            </a:fld>
            <a:endParaRPr lang="en-US"/>
          </a:p>
        </p:txBody>
      </p:sp>
      <p:sp>
        <p:nvSpPr>
          <p:cNvPr id="17" name="Picture Placeholder 2"/>
          <p:cNvSpPr>
            <a:spLocks noGrp="1"/>
          </p:cNvSpPr>
          <p:nvPr>
            <p:ph type="pic" idx="13"/>
          </p:nvPr>
        </p:nvSpPr>
        <p:spPr>
          <a:xfrm>
            <a:off x="482065" y="3519000"/>
            <a:ext cx="3615497"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8146827" y="1088720"/>
            <a:ext cx="3618554"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8146827" y="3519000"/>
            <a:ext cx="3618554"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dirty="0"/>
          </a:p>
        </p:txBody>
      </p:sp>
      <p:sp>
        <p:nvSpPr>
          <p:cNvPr id="24" name="Picture Placeholder 2"/>
          <p:cNvSpPr>
            <a:spLocks noGrp="1"/>
          </p:cNvSpPr>
          <p:nvPr>
            <p:ph type="pic" idx="16"/>
          </p:nvPr>
        </p:nvSpPr>
        <p:spPr>
          <a:xfrm>
            <a:off x="4314446" y="1088720"/>
            <a:ext cx="3618554"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5" name="Picture Placeholder 2"/>
          <p:cNvSpPr>
            <a:spLocks noGrp="1"/>
          </p:cNvSpPr>
          <p:nvPr>
            <p:ph type="pic" idx="17"/>
          </p:nvPr>
        </p:nvSpPr>
        <p:spPr>
          <a:xfrm>
            <a:off x="4314446" y="3519000"/>
            <a:ext cx="3618554"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cxnSp>
        <p:nvCxnSpPr>
          <p:cNvPr id="20" name="Straight Connector 19"/>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902188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x 4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2064" y="1088720"/>
            <a:ext cx="5519616"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2063" y="5949280"/>
            <a:ext cx="11280263"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6D46D31-4F81-C84C-9C9E-CC304FB2B6EB}" type="datetimeFigureOut">
              <a:rPr lang="en-US" smtClean="0"/>
              <a:pPr/>
              <a:t>10/30/22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pPr/>
              <a:t>‹#›</a:t>
            </a:fld>
            <a:endParaRPr lang="en-US"/>
          </a:p>
        </p:txBody>
      </p:sp>
      <p:sp>
        <p:nvSpPr>
          <p:cNvPr id="17" name="Picture Placeholder 2"/>
          <p:cNvSpPr>
            <a:spLocks noGrp="1"/>
          </p:cNvSpPr>
          <p:nvPr>
            <p:ph type="pic" idx="13"/>
          </p:nvPr>
        </p:nvSpPr>
        <p:spPr>
          <a:xfrm>
            <a:off x="482064" y="3519000"/>
            <a:ext cx="5519616"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6242709" y="1088720"/>
            <a:ext cx="55226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6242709" y="3519000"/>
            <a:ext cx="55226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a:p>
        </p:txBody>
      </p:sp>
      <p:cxnSp>
        <p:nvCxnSpPr>
          <p:cNvPr id="14" name="Straight Connector 13"/>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79050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s 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2063" y="1088721"/>
            <a:ext cx="53991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6D46D31-4F81-C84C-9C9E-CC304FB2B6EB}" type="datetimeFigureOut">
              <a:rPr lang="en-US" smtClean="0"/>
              <a:pPr/>
              <a:t>10/30/22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pPr/>
              <a:t>‹#›</a:t>
            </a:fld>
            <a:endParaRPr lang="en-US"/>
          </a:p>
        </p:txBody>
      </p:sp>
      <p:sp>
        <p:nvSpPr>
          <p:cNvPr id="9" name="Picture Placeholder 8"/>
          <p:cNvSpPr>
            <a:spLocks noGrp="1"/>
          </p:cNvSpPr>
          <p:nvPr>
            <p:ph type="pic" sz="quarter" idx="13"/>
          </p:nvPr>
        </p:nvSpPr>
        <p:spPr>
          <a:xfrm>
            <a:off x="6367144" y="1089025"/>
            <a:ext cx="5395183" cy="4860925"/>
          </a:xfrm>
        </p:spPr>
        <p:txBody>
          <a:bodyPr/>
          <a:lstStyle/>
          <a:p>
            <a:r>
              <a:rPr lang="en-GB"/>
              <a:t>Drag picture to placeholder or click icon to add</a:t>
            </a:r>
            <a:endParaRPr lang="en-US"/>
          </a:p>
        </p:txBody>
      </p:sp>
      <p:cxnSp>
        <p:nvCxnSpPr>
          <p:cNvPr id="12" name="Straight Connector 11"/>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573607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s 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63225" y="1088721"/>
            <a:ext cx="53991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6D46D31-4F81-C84C-9C9E-CC304FB2B6EB}" type="datetimeFigureOut">
              <a:rPr lang="en-US" smtClean="0"/>
              <a:pPr/>
              <a:t>10/30/22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pPr/>
              <a:t>‹#›</a:t>
            </a:fld>
            <a:endParaRPr lang="en-US"/>
          </a:p>
        </p:txBody>
      </p:sp>
      <p:sp>
        <p:nvSpPr>
          <p:cNvPr id="9" name="Picture Placeholder 8"/>
          <p:cNvSpPr>
            <a:spLocks noGrp="1"/>
          </p:cNvSpPr>
          <p:nvPr>
            <p:ph type="pic" sz="quarter" idx="13"/>
          </p:nvPr>
        </p:nvSpPr>
        <p:spPr>
          <a:xfrm>
            <a:off x="482065" y="1089025"/>
            <a:ext cx="5395183" cy="4860925"/>
          </a:xfrm>
        </p:spPr>
        <p:txBody>
          <a:bodyPr/>
          <a:lstStyle/>
          <a:p>
            <a:r>
              <a:rPr lang="en-GB"/>
              <a:t>Drag picture to placeholder or click icon to add</a:t>
            </a:r>
            <a:endParaRPr lang="en-US"/>
          </a:p>
        </p:txBody>
      </p:sp>
      <p:cxnSp>
        <p:nvCxnSpPr>
          <p:cNvPr id="12" name="Straight Connector 11"/>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44910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lumns - text/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2063" y="1088721"/>
            <a:ext cx="53991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6D46D31-4F81-C84C-9C9E-CC304FB2B6EB}" type="datetimeFigureOut">
              <a:rPr lang="en-US" smtClean="0"/>
              <a:pPr/>
              <a:t>10/30/22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pPr/>
              <a:t>‹#›</a:t>
            </a:fld>
            <a:endParaRPr lang="en-US"/>
          </a:p>
        </p:txBody>
      </p:sp>
      <p:sp>
        <p:nvSpPr>
          <p:cNvPr id="11" name="Picture Placeholder 10"/>
          <p:cNvSpPr>
            <a:spLocks noGrp="1"/>
          </p:cNvSpPr>
          <p:nvPr>
            <p:ph type="pic" sz="quarter" idx="13"/>
          </p:nvPr>
        </p:nvSpPr>
        <p:spPr>
          <a:xfrm>
            <a:off x="6362890" y="1089025"/>
            <a:ext cx="5399435" cy="4860925"/>
          </a:xfrm>
        </p:spPr>
        <p:txBody>
          <a:bodyPr/>
          <a:lstStyle/>
          <a:p>
            <a:r>
              <a:rPr lang="en-GB"/>
              <a:t>Drag picture to placeholder or click icon to add</a:t>
            </a:r>
            <a:endParaRPr lang="en-US"/>
          </a:p>
        </p:txBody>
      </p:sp>
      <p:cxnSp>
        <p:nvCxnSpPr>
          <p:cNvPr id="12" name="Straight Connector 11"/>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221199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lumns - text/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63225" y="1088721"/>
            <a:ext cx="53991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6D46D31-4F81-C84C-9C9E-CC304FB2B6EB}" type="datetimeFigureOut">
              <a:rPr lang="en-US" smtClean="0"/>
              <a:pPr/>
              <a:t>10/30/22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pPr/>
              <a:t>‹#›</a:t>
            </a:fld>
            <a:endParaRPr lang="en-US"/>
          </a:p>
        </p:txBody>
      </p:sp>
      <p:sp>
        <p:nvSpPr>
          <p:cNvPr id="11" name="Picture Placeholder 10"/>
          <p:cNvSpPr>
            <a:spLocks noGrp="1"/>
          </p:cNvSpPr>
          <p:nvPr>
            <p:ph type="pic" sz="quarter" idx="13"/>
          </p:nvPr>
        </p:nvSpPr>
        <p:spPr>
          <a:xfrm>
            <a:off x="482063" y="1088356"/>
            <a:ext cx="5399435" cy="4860925"/>
          </a:xfrm>
        </p:spPr>
        <p:txBody>
          <a:bodyPr/>
          <a:lstStyle/>
          <a:p>
            <a:r>
              <a:rPr lang="en-GB"/>
              <a:t>Drag picture to placeholder or click icon to add</a:t>
            </a:r>
            <a:endParaRPr lang="en-US"/>
          </a:p>
        </p:txBody>
      </p:sp>
      <p:cxnSp>
        <p:nvCxnSpPr>
          <p:cNvPr id="12" name="Straight Connector 11"/>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814121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End page">
    <p:bg>
      <p:bgPr>
        <a:solidFill>
          <a:srgbClr val="5A6469"/>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2063" y="3420000"/>
            <a:ext cx="11280263" cy="2520000"/>
          </a:xfrm>
        </p:spPr>
        <p:txBody>
          <a:bodyPr anchor="b" anchorCtr="0">
            <a:normAutofit/>
          </a:bodyPr>
          <a:lstStyle>
            <a:lvl1pPr>
              <a:defRPr sz="1600">
                <a:solidFill>
                  <a:srgbClr val="FFFFFF"/>
                </a:solidFill>
                <a:latin typeface="+mn-lt"/>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2063" y="6121400"/>
            <a:ext cx="11280263" cy="360000"/>
          </a:xfrm>
        </p:spPr>
        <p:txBody>
          <a:bodyPr anchor="b" anchorCtr="0">
            <a:normAutofit/>
          </a:bodyPr>
          <a:lstStyle>
            <a:lvl1pPr marL="0" indent="0" algn="l">
              <a:buNone/>
              <a:defRPr sz="1200">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7" name="Group 6"/>
          <p:cNvGrpSpPr>
            <a:grpSpLocks noChangeAspect="1"/>
          </p:cNvGrpSpPr>
          <p:nvPr userDrawn="1"/>
        </p:nvGrpSpPr>
        <p:grpSpPr>
          <a:xfrm>
            <a:off x="10534388" y="0"/>
            <a:ext cx="1710000" cy="1303021"/>
            <a:chOff x="7949775" y="1"/>
            <a:chExt cx="1194225" cy="910000"/>
          </a:xfrm>
        </p:grpSpPr>
        <p:sp>
          <p:nvSpPr>
            <p:cNvPr id="8" name="Rectangle 7"/>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KCL-LOGO-UK-1.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70278288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vider -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2063" y="4689283"/>
            <a:ext cx="11280263"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2063" y="5598000"/>
            <a:ext cx="11280263"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99781830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vid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2063" y="4689283"/>
            <a:ext cx="11280263"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2063" y="5598000"/>
            <a:ext cx="11280263"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61409198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ivider - teal">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2063" y="4689283"/>
            <a:ext cx="11280263"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2063" y="5598000"/>
            <a:ext cx="11280263"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3265612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ivider - sea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2063" y="4689283"/>
            <a:ext cx="11280263"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2063" y="5598000"/>
            <a:ext cx="11280263"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6508156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0" indent="0">
              <a:lnSpc>
                <a:spcPct val="120000"/>
              </a:lnSpc>
              <a:spcBef>
                <a:spcPts val="0"/>
              </a:spcBef>
              <a:buNone/>
              <a:defRPr sz="2000">
                <a:solidFill>
                  <a:srgbClr val="0A2D50"/>
                </a:solidFill>
                <a:latin typeface="Impact"/>
                <a:cs typeface="Impact"/>
              </a:defRPr>
            </a:lvl1pPr>
            <a:lvl2pPr marL="0" indent="0">
              <a:lnSpc>
                <a:spcPct val="120000"/>
              </a:lnSpc>
              <a:spcBef>
                <a:spcPts val="0"/>
              </a:spcBef>
              <a:buNone/>
              <a:defRPr sz="2000">
                <a:latin typeface="Georgia"/>
                <a:cs typeface="Georgia"/>
              </a:defRPr>
            </a:lvl2pPr>
            <a:lvl3pPr marL="269875" indent="-269875">
              <a:lnSpc>
                <a:spcPct val="120000"/>
              </a:lnSpc>
              <a:spcBef>
                <a:spcPts val="0"/>
              </a:spcBef>
              <a:defRPr sz="2000">
                <a:latin typeface="Georgia"/>
                <a:cs typeface="Georgia"/>
              </a:defRPr>
            </a:lvl3pPr>
            <a:lvl4pPr marL="539750" indent="-269875">
              <a:lnSpc>
                <a:spcPct val="120000"/>
              </a:lnSpc>
              <a:spcBef>
                <a:spcPts val="0"/>
              </a:spcBef>
              <a:defRPr sz="2000">
                <a:latin typeface="Georgia"/>
                <a:cs typeface="Georgia"/>
              </a:defRPr>
            </a:lvl4pPr>
            <a:lvl5pPr marL="809625" indent="-269875">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fld id="{46D46D31-4F81-C84C-9C9E-CC304FB2B6EB}" type="datetimeFigureOut">
              <a:rPr lang="en-US" smtClean="0"/>
              <a:pPr/>
              <a:t>10/30/22</a:t>
            </a:fld>
            <a:endParaRPr lang="en-US" dirty="0"/>
          </a:p>
        </p:txBody>
      </p:sp>
      <p:sp>
        <p:nvSpPr>
          <p:cNvPr id="5" name="Footer Placeholder 4"/>
          <p:cNvSpPr>
            <a:spLocks noGrp="1"/>
          </p:cNvSpPr>
          <p:nvPr>
            <p:ph type="ftr" sz="quarter" idx="11"/>
          </p:nvPr>
        </p:nvSpPr>
        <p:spPr/>
        <p:txBody>
          <a:bodyPr/>
          <a:lstStyle>
            <a:lvl1pPr>
              <a:defRPr sz="1000">
                <a:latin typeface="Georgia"/>
                <a:cs typeface="Georgia"/>
              </a:defRPr>
            </a:lvl1pPr>
          </a:lstStyle>
          <a:p>
            <a:endParaRPr lang="en-US" dirty="0"/>
          </a:p>
        </p:txBody>
      </p:sp>
      <p:sp>
        <p:nvSpPr>
          <p:cNvPr id="6" name="Slide Number Placeholder 5"/>
          <p:cNvSpPr>
            <a:spLocks noGrp="1"/>
          </p:cNvSpPr>
          <p:nvPr>
            <p:ph type="sldNum" sz="quarter" idx="12"/>
          </p:nvPr>
        </p:nvSpPr>
        <p:spPr>
          <a:xfrm>
            <a:off x="10798200" y="6498000"/>
            <a:ext cx="964125" cy="360000"/>
          </a:xfrm>
        </p:spPr>
        <p:txBody>
          <a:bodyPr/>
          <a:lstStyle>
            <a:lvl1pPr>
              <a:defRPr sz="1000">
                <a:latin typeface="Georgia"/>
                <a:cs typeface="Georgia"/>
              </a:defRPr>
            </a:lvl1pPr>
          </a:lstStyle>
          <a:p>
            <a:fld id="{8A04D54F-FA85-F344-8424-FB00D2AE8D01}" type="slidenum">
              <a:rPr lang="en-US" smtClean="0"/>
              <a:pPr/>
              <a:t>‹#›</a:t>
            </a:fld>
            <a:endParaRPr lang="en-US"/>
          </a:p>
        </p:txBody>
      </p:sp>
      <p:cxnSp>
        <p:nvCxnSpPr>
          <p:cNvPr id="7" name="Straight Connector 6"/>
          <p:cNvCxnSpPr/>
          <p:nvPr/>
        </p:nvCxnSpPr>
        <p:spPr>
          <a:xfrm>
            <a:off x="482063" y="909220"/>
            <a:ext cx="11280263"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431048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269875" indent="-269875">
              <a:lnSpc>
                <a:spcPct val="120000"/>
              </a:lnSpc>
              <a:spcBef>
                <a:spcPts val="0"/>
              </a:spcBef>
              <a:defRPr sz="2000">
                <a:latin typeface="Georgia"/>
                <a:cs typeface="Georgia"/>
              </a:defRPr>
            </a:lvl1pPr>
            <a:lvl2pPr marL="539750" indent="-269875">
              <a:lnSpc>
                <a:spcPct val="120000"/>
              </a:lnSpc>
              <a:spcBef>
                <a:spcPts val="0"/>
              </a:spcBef>
              <a:defRPr sz="2000">
                <a:latin typeface="Georgia"/>
                <a:cs typeface="Georgia"/>
              </a:defRPr>
            </a:lvl2pPr>
            <a:lvl3pPr marL="809625" indent="-269875">
              <a:lnSpc>
                <a:spcPct val="120000"/>
              </a:lnSpc>
              <a:spcBef>
                <a:spcPts val="0"/>
              </a:spcBef>
              <a:defRPr sz="2000">
                <a:latin typeface="Georgia"/>
                <a:cs typeface="Georgia"/>
              </a:defRPr>
            </a:lvl3pPr>
            <a:lvl4pPr marL="1079500" indent="-269875">
              <a:lnSpc>
                <a:spcPct val="120000"/>
              </a:lnSpc>
              <a:spcBef>
                <a:spcPts val="0"/>
              </a:spcBef>
              <a:defRPr sz="2000">
                <a:latin typeface="Georgia"/>
                <a:cs typeface="Georgia"/>
              </a:defRPr>
            </a:lvl4pPr>
            <a:lvl5pPr marL="1341438" indent="-261938">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fld id="{46D46D31-4F81-C84C-9C9E-CC304FB2B6EB}" type="datetimeFigureOut">
              <a:rPr lang="en-US" smtClean="0"/>
              <a:pPr/>
              <a:t>10/30/22</a:t>
            </a:fld>
            <a:endParaRPr lang="en-US" dirty="0"/>
          </a:p>
        </p:txBody>
      </p:sp>
      <p:sp>
        <p:nvSpPr>
          <p:cNvPr id="5" name="Footer Placeholder 4"/>
          <p:cNvSpPr>
            <a:spLocks noGrp="1"/>
          </p:cNvSpPr>
          <p:nvPr>
            <p:ph type="ftr" sz="quarter" idx="11"/>
          </p:nvPr>
        </p:nvSpPr>
        <p:spPr/>
        <p:txBody>
          <a:bodyPr/>
          <a:lstStyle>
            <a:lvl1pPr>
              <a:defRPr sz="1000">
                <a:latin typeface="Georgia"/>
                <a:cs typeface="Georgia"/>
              </a:defRPr>
            </a:lvl1pPr>
          </a:lstStyle>
          <a:p>
            <a:endParaRPr lang="en-US"/>
          </a:p>
        </p:txBody>
      </p:sp>
      <p:sp>
        <p:nvSpPr>
          <p:cNvPr id="6" name="Slide Number Placeholder 5"/>
          <p:cNvSpPr>
            <a:spLocks noGrp="1"/>
          </p:cNvSpPr>
          <p:nvPr>
            <p:ph type="sldNum" sz="quarter" idx="12"/>
          </p:nvPr>
        </p:nvSpPr>
        <p:spPr>
          <a:xfrm>
            <a:off x="10798200" y="6498000"/>
            <a:ext cx="964125" cy="360000"/>
          </a:xfrm>
        </p:spPr>
        <p:txBody>
          <a:bodyPr/>
          <a:lstStyle>
            <a:lvl1pPr>
              <a:defRPr sz="1000">
                <a:latin typeface="Georgia"/>
                <a:cs typeface="Georgia"/>
              </a:defRPr>
            </a:lvl1pPr>
          </a:lstStyle>
          <a:p>
            <a:fld id="{8A04D54F-FA85-F344-8424-FB00D2AE8D01}" type="slidenum">
              <a:rPr lang="en-US" smtClean="0"/>
              <a:pPr/>
              <a:t>‹#›</a:t>
            </a:fld>
            <a:endParaRPr lang="en-US"/>
          </a:p>
        </p:txBody>
      </p:sp>
      <p:cxnSp>
        <p:nvCxnSpPr>
          <p:cNvPr id="11" name="Straight Connector 10"/>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127089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lumns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2063" y="1088721"/>
            <a:ext cx="53991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3225" y="1088721"/>
            <a:ext cx="53991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6D46D31-4F81-C84C-9C9E-CC304FB2B6EB}" type="datetimeFigureOut">
              <a:rPr lang="en-US" smtClean="0"/>
              <a:pPr/>
              <a:t>10/30/22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pPr/>
              <a:t>‹#›</a:t>
            </a:fld>
            <a:endParaRPr lang="en-US"/>
          </a:p>
        </p:txBody>
      </p:sp>
      <p:cxnSp>
        <p:nvCxnSpPr>
          <p:cNvPr id="12" name="Straight Connector 11"/>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204128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lumns - bullets only">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82063" y="1088721"/>
            <a:ext cx="53991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3225" y="1088721"/>
            <a:ext cx="53991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6D46D31-4F81-C84C-9C9E-CC304FB2B6EB}" type="datetimeFigureOut">
              <a:rPr lang="en-US" smtClean="0"/>
              <a:pPr/>
              <a:t>10/30/22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pPr/>
              <a:t>‹#›</a:t>
            </a:fld>
            <a:endParaRPr lang="en-US"/>
          </a:p>
        </p:txBody>
      </p:sp>
      <p:cxnSp>
        <p:nvCxnSpPr>
          <p:cNvPr id="11" name="Straight Connector 10"/>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389756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2063" y="180000"/>
            <a:ext cx="11280263" cy="720000"/>
          </a:xfrm>
          <a:prstGeom prst="rect">
            <a:avLst/>
          </a:prstGeom>
        </p:spPr>
        <p:txBody>
          <a:bodyPr vert="horz" lIns="0" tIns="0" rIns="0" bIns="0" rtlCol="0" anchor="t" anchorCtr="0">
            <a:normAutofit/>
          </a:bodyPr>
          <a:lstStyle/>
          <a:p>
            <a:r>
              <a:rPr lang="en-GB"/>
              <a:t>Click to edit Master title style</a:t>
            </a:r>
            <a:endParaRPr lang="en-US" dirty="0"/>
          </a:p>
        </p:txBody>
      </p:sp>
      <p:sp>
        <p:nvSpPr>
          <p:cNvPr id="3" name="Text Placeholder 2"/>
          <p:cNvSpPr>
            <a:spLocks noGrp="1"/>
          </p:cNvSpPr>
          <p:nvPr>
            <p:ph type="body" idx="1"/>
          </p:nvPr>
        </p:nvSpPr>
        <p:spPr>
          <a:xfrm>
            <a:off x="482063" y="1089220"/>
            <a:ext cx="11280263" cy="4856400"/>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82063" y="6498000"/>
            <a:ext cx="964125"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fld id="{46D46D31-4F81-C84C-9C9E-CC304FB2B6EB}" type="datetimeFigureOut">
              <a:rPr lang="en-US" smtClean="0"/>
              <a:pPr/>
              <a:t>10/30/22</a:t>
            </a:fld>
            <a:endParaRPr lang="en-US" dirty="0"/>
          </a:p>
        </p:txBody>
      </p:sp>
      <p:sp>
        <p:nvSpPr>
          <p:cNvPr id="5" name="Footer Placeholder 4"/>
          <p:cNvSpPr>
            <a:spLocks noGrp="1"/>
          </p:cNvSpPr>
          <p:nvPr>
            <p:ph type="ftr" sz="quarter" idx="3"/>
          </p:nvPr>
        </p:nvSpPr>
        <p:spPr>
          <a:xfrm>
            <a:off x="1446188" y="6498000"/>
            <a:ext cx="9352013"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endParaRPr lang="en-US" dirty="0"/>
          </a:p>
        </p:txBody>
      </p:sp>
      <p:sp>
        <p:nvSpPr>
          <p:cNvPr id="6" name="Slide Number Placeholder 5"/>
          <p:cNvSpPr>
            <a:spLocks noGrp="1"/>
          </p:cNvSpPr>
          <p:nvPr>
            <p:ph type="sldNum" sz="quarter" idx="4"/>
          </p:nvPr>
        </p:nvSpPr>
        <p:spPr>
          <a:xfrm>
            <a:off x="10798200" y="6498000"/>
            <a:ext cx="964125" cy="360000"/>
          </a:xfrm>
          <a:prstGeom prst="rect">
            <a:avLst/>
          </a:prstGeom>
        </p:spPr>
        <p:txBody>
          <a:bodyPr vert="horz" lIns="91440" tIns="0" rIns="0" bIns="0" rtlCol="0" anchor="t" anchorCtr="0"/>
          <a:lstStyle>
            <a:lvl1pPr algn="r">
              <a:defRPr sz="1000">
                <a:solidFill>
                  <a:schemeClr val="tx2"/>
                </a:solidFill>
                <a:latin typeface="Georgia"/>
                <a:cs typeface="Georgia"/>
              </a:defRPr>
            </a:lvl1pPr>
          </a:lstStyle>
          <a:p>
            <a:fld id="{8A04D54F-FA85-F344-8424-FB00D2AE8D01}" type="slidenum">
              <a:rPr lang="en-US" smtClean="0"/>
              <a:pPr/>
              <a:t>‹#›</a:t>
            </a:fld>
            <a:endParaRPr lang="en-US" dirty="0"/>
          </a:p>
        </p:txBody>
      </p:sp>
    </p:spTree>
    <p:extLst>
      <p:ext uri="{BB962C8B-B14F-4D97-AF65-F5344CB8AC3E}">
        <p14:creationId xmlns:p14="http://schemas.microsoft.com/office/powerpoint/2010/main" val="2760339100"/>
      </p:ext>
    </p:extLst>
  </p:cSld>
  <p:clrMap bg1="lt1" tx1="dk1" bg2="lt2" tx2="dk2" accent1="accent1" accent2="accent2" accent3="accent3" accent4="accent4" accent5="accent5" accent6="accent6" hlink="hlink" folHlink="folHlink"/>
  <p:sldLayoutIdLst>
    <p:sldLayoutId id="2147483686" r:id="rId1"/>
    <p:sldLayoutId id="2147483693" r:id="rId2"/>
    <p:sldLayoutId id="2147483694" r:id="rId3"/>
    <p:sldLayoutId id="2147483695" r:id="rId4"/>
    <p:sldLayoutId id="2147483707"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8" r:id="rId17"/>
  </p:sldLayoutIdLst>
  <p:transition>
    <p:fade/>
  </p:transition>
  <p:txStyles>
    <p:titleStyle>
      <a:lvl1pPr algn="l" defTabSz="457200" rtl="0" eaLnBrk="1" latinLnBrk="0" hangingPunct="1">
        <a:spcBef>
          <a:spcPct val="0"/>
        </a:spcBef>
        <a:buNone/>
        <a:defRPr sz="3200" kern="1200">
          <a:solidFill>
            <a:srgbClr val="0A2D50"/>
          </a:solidFill>
          <a:latin typeface="Impact"/>
          <a:ea typeface="+mj-ea"/>
          <a:cs typeface="Impact"/>
        </a:defRPr>
      </a:lvl1pPr>
    </p:titleStyle>
    <p:bodyStyle>
      <a:lvl1pPr marL="26987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1pPr>
      <a:lvl2pPr marL="53975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2pPr>
      <a:lvl3pPr marL="80962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3pPr>
      <a:lvl4pPr marL="107950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4pPr>
      <a:lvl5pPr marL="1341438" indent="-261938"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6.xml"/><Relationship Id="rId4" Type="http://schemas.openxmlformats.org/officeDocument/2006/relationships/image" Target="file://localhost/Users/mac1/Desktop/KCL_box_red_485_rgb.p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community.rstudio.com/"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cran.r-project.org/web/packages/dplyr/vignettes/dplyr.html"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doi.org/10.1038/d41586-021-02211-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63380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DC7D-9D70-48FC-AD0B-E5D404820AE5}"/>
              </a:ext>
            </a:extLst>
          </p:cNvPr>
          <p:cNvSpPr>
            <a:spLocks noGrp="1"/>
          </p:cNvSpPr>
          <p:nvPr>
            <p:ph type="title"/>
          </p:nvPr>
        </p:nvSpPr>
        <p:spPr/>
        <p:txBody>
          <a:bodyPr/>
          <a:lstStyle/>
          <a:p>
            <a:r>
              <a:rPr lang="en-GB" dirty="0"/>
              <a:t>Exercise 2</a:t>
            </a:r>
          </a:p>
        </p:txBody>
      </p:sp>
      <p:sp>
        <p:nvSpPr>
          <p:cNvPr id="3" name="Content Placeholder 2">
            <a:extLst>
              <a:ext uri="{FF2B5EF4-FFF2-40B4-BE49-F238E27FC236}">
                <a16:creationId xmlns:a16="http://schemas.microsoft.com/office/drawing/2014/main" id="{AE5E146F-2EDB-4145-820B-B7B95C738477}"/>
              </a:ext>
            </a:extLst>
          </p:cNvPr>
          <p:cNvSpPr>
            <a:spLocks noGrp="1"/>
          </p:cNvSpPr>
          <p:nvPr>
            <p:ph idx="1"/>
          </p:nvPr>
        </p:nvSpPr>
        <p:spPr/>
        <p:txBody>
          <a:bodyPr/>
          <a:lstStyle/>
          <a:p>
            <a:r>
              <a:rPr lang="en-US" dirty="0"/>
              <a:t>Use </a:t>
            </a:r>
            <a:r>
              <a:rPr lang="en-US" dirty="0">
                <a:solidFill>
                  <a:srgbClr val="0070C0"/>
                </a:solidFill>
                <a:latin typeface="Courier New" panose="02070309020205020404" pitchFamily="49" charset="0"/>
                <a:cs typeface="Courier New" panose="02070309020205020404" pitchFamily="49" charset="0"/>
              </a:rPr>
              <a:t>glimpse()</a:t>
            </a:r>
            <a:r>
              <a:rPr lang="en-US" dirty="0"/>
              <a:t> from the </a:t>
            </a:r>
            <a:r>
              <a:rPr lang="en-US" dirty="0" err="1">
                <a:solidFill>
                  <a:srgbClr val="0070C0"/>
                </a:solidFill>
                <a:latin typeface="Courier New" panose="02070309020205020404" pitchFamily="49" charset="0"/>
                <a:cs typeface="Courier New" panose="02070309020205020404" pitchFamily="49" charset="0"/>
              </a:rPr>
              <a:t>dplyr</a:t>
            </a:r>
            <a:r>
              <a:rPr lang="en-US" dirty="0"/>
              <a:t> package to check the data types of each of the columns in </a:t>
            </a:r>
            <a:r>
              <a:rPr lang="en-US" dirty="0" err="1">
                <a:solidFill>
                  <a:srgbClr val="0070C0"/>
                </a:solidFill>
                <a:latin typeface="Courier New" panose="02070309020205020404" pitchFamily="49" charset="0"/>
                <a:cs typeface="Courier New" panose="02070309020205020404" pitchFamily="49" charset="0"/>
              </a:rPr>
              <a:t>my_plaintext</a:t>
            </a:r>
            <a:r>
              <a:rPr lang="en-US" dirty="0"/>
              <a:t>, </a:t>
            </a:r>
            <a:r>
              <a:rPr lang="en-US" dirty="0" err="1">
                <a:solidFill>
                  <a:srgbClr val="0070C0"/>
                </a:solidFill>
                <a:latin typeface="Courier New" panose="02070309020205020404" pitchFamily="49" charset="0"/>
                <a:cs typeface="Courier New" panose="02070309020205020404" pitchFamily="49" charset="0"/>
              </a:rPr>
              <a:t>my_excel</a:t>
            </a:r>
            <a:r>
              <a:rPr lang="en-US" dirty="0"/>
              <a:t>, and </a:t>
            </a:r>
            <a:r>
              <a:rPr lang="en-US" dirty="0" err="1">
                <a:solidFill>
                  <a:srgbClr val="0070C0"/>
                </a:solidFill>
                <a:latin typeface="Courier New" panose="02070309020205020404" pitchFamily="49" charset="0"/>
                <a:cs typeface="Courier New" panose="02070309020205020404" pitchFamily="49" charset="0"/>
              </a:rPr>
              <a:t>my_rdata</a:t>
            </a:r>
            <a:r>
              <a:rPr lang="en-US" dirty="0"/>
              <a:t>. Do the data types make sense?</a:t>
            </a:r>
          </a:p>
          <a:p>
            <a:r>
              <a:rPr lang="en-US" b="1" dirty="0"/>
              <a:t>In </a:t>
            </a:r>
            <a:r>
              <a:rPr lang="en-US" dirty="0" err="1">
                <a:solidFill>
                  <a:srgbClr val="0070C0"/>
                </a:solidFill>
                <a:latin typeface="Courier New" panose="02070309020205020404" pitchFamily="49" charset="0"/>
                <a:cs typeface="Courier New" panose="02070309020205020404" pitchFamily="49" charset="0"/>
              </a:rPr>
              <a:t>my_excel</a:t>
            </a:r>
            <a:r>
              <a:rPr lang="en-US" b="1" dirty="0"/>
              <a:t>, the Odds Ratio and Combined Score columns are numbers stored as characters. Complete the code to convert these columns into numeric data types using </a:t>
            </a:r>
            <a:r>
              <a:rPr lang="en-US" dirty="0" err="1">
                <a:solidFill>
                  <a:srgbClr val="0070C0"/>
                </a:solidFill>
                <a:latin typeface="Courier New" panose="02070309020205020404" pitchFamily="49" charset="0"/>
                <a:cs typeface="Courier New" panose="02070309020205020404" pitchFamily="49" charset="0"/>
              </a:rPr>
              <a:t>as.numeric</a:t>
            </a:r>
            <a:r>
              <a:rPr lang="en-US" dirty="0">
                <a:solidFill>
                  <a:srgbClr val="0070C0"/>
                </a:solidFill>
                <a:latin typeface="Courier New" panose="02070309020205020404" pitchFamily="49" charset="0"/>
                <a:cs typeface="Courier New" panose="02070309020205020404" pitchFamily="49" charset="0"/>
              </a:rPr>
              <a:t>()</a:t>
            </a:r>
            <a:r>
              <a:rPr lang="en-US" b="1" dirty="0"/>
              <a:t>.</a:t>
            </a:r>
          </a:p>
          <a:p>
            <a:endParaRPr lang="en-GB"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27049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F878-1FCC-4026-8A3A-9BE7BB84A9AA}"/>
              </a:ext>
            </a:extLst>
          </p:cNvPr>
          <p:cNvSpPr>
            <a:spLocks noGrp="1"/>
          </p:cNvSpPr>
          <p:nvPr>
            <p:ph type="title"/>
          </p:nvPr>
        </p:nvSpPr>
        <p:spPr/>
        <p:txBody>
          <a:bodyPr/>
          <a:lstStyle/>
          <a:p>
            <a:r>
              <a:rPr lang="en-GB" dirty="0" err="1"/>
              <a:t>Subsetting</a:t>
            </a:r>
            <a:r>
              <a:rPr lang="en-GB" dirty="0"/>
              <a:t> data I: base R</a:t>
            </a:r>
          </a:p>
        </p:txBody>
      </p:sp>
      <p:sp>
        <p:nvSpPr>
          <p:cNvPr id="3" name="Content Placeholder 2">
            <a:extLst>
              <a:ext uri="{FF2B5EF4-FFF2-40B4-BE49-F238E27FC236}">
                <a16:creationId xmlns:a16="http://schemas.microsoft.com/office/drawing/2014/main" id="{3AABC7F5-7583-4545-9042-F10005F484ED}"/>
              </a:ext>
            </a:extLst>
          </p:cNvPr>
          <p:cNvSpPr>
            <a:spLocks noGrp="1"/>
          </p:cNvSpPr>
          <p:nvPr>
            <p:ph idx="1"/>
          </p:nvPr>
        </p:nvSpPr>
        <p:spPr/>
        <p:txBody>
          <a:bodyPr/>
          <a:lstStyle/>
          <a:p>
            <a:r>
              <a:rPr lang="en-GB" dirty="0"/>
              <a:t>We need to know how to choose the data we’re actually interested in.</a:t>
            </a:r>
          </a:p>
          <a:p>
            <a:endParaRPr lang="en-GB" dirty="0"/>
          </a:p>
          <a:p>
            <a:r>
              <a:rPr lang="en-GB" dirty="0"/>
              <a:t>Selecting data of interest is called </a:t>
            </a:r>
            <a:r>
              <a:rPr lang="en-GB" dirty="0" err="1"/>
              <a:t>subsetting</a:t>
            </a:r>
            <a:r>
              <a:rPr lang="en-GB" dirty="0"/>
              <a:t>.</a:t>
            </a:r>
          </a:p>
          <a:p>
            <a:endParaRPr lang="en-GB" dirty="0"/>
          </a:p>
          <a:p>
            <a:r>
              <a:rPr lang="en-GB" dirty="0"/>
              <a:t>In base R, we can subset by column name or by index.</a:t>
            </a:r>
          </a:p>
          <a:p>
            <a:endParaRPr lang="en-GB" dirty="0"/>
          </a:p>
          <a:p>
            <a:r>
              <a:rPr lang="en-GB" dirty="0" err="1"/>
              <a:t>Subsetting</a:t>
            </a:r>
            <a:r>
              <a:rPr lang="en-GB" dirty="0"/>
              <a:t> by column name is done by using the </a:t>
            </a:r>
            <a:r>
              <a:rPr lang="en-GB" dirty="0">
                <a:solidFill>
                  <a:srgbClr val="0070C0"/>
                </a:solidFill>
                <a:latin typeface="Courier New" panose="02070309020205020404" pitchFamily="49" charset="0"/>
                <a:cs typeface="Courier New" panose="02070309020205020404" pitchFamily="49" charset="0"/>
              </a:rPr>
              <a:t>$</a:t>
            </a:r>
            <a:r>
              <a:rPr lang="en-GB" dirty="0"/>
              <a:t> operator.</a:t>
            </a:r>
          </a:p>
          <a:p>
            <a:endParaRPr lang="en-GB" dirty="0"/>
          </a:p>
          <a:p>
            <a:r>
              <a:rPr lang="en-GB" dirty="0" err="1"/>
              <a:t>Subsetting</a:t>
            </a:r>
            <a:r>
              <a:rPr lang="en-GB" dirty="0"/>
              <a:t> by index is done by using the </a:t>
            </a:r>
            <a:r>
              <a:rPr lang="en-GB" dirty="0">
                <a:solidFill>
                  <a:srgbClr val="0070C0"/>
                </a:solidFill>
                <a:latin typeface="Courier New" panose="02070309020205020404" pitchFamily="49" charset="0"/>
                <a:cs typeface="Courier New" panose="02070309020205020404" pitchFamily="49" charset="0"/>
              </a:rPr>
              <a:t>[</a:t>
            </a:r>
            <a:r>
              <a:rPr lang="en-GB" dirty="0" err="1">
                <a:solidFill>
                  <a:srgbClr val="0070C0"/>
                </a:solidFill>
                <a:latin typeface="Courier New" panose="02070309020205020404" pitchFamily="49" charset="0"/>
                <a:cs typeface="Courier New" panose="02070309020205020404" pitchFamily="49" charset="0"/>
              </a:rPr>
              <a:t>i,j</a:t>
            </a:r>
            <a:r>
              <a:rPr lang="en-GB" dirty="0">
                <a:solidFill>
                  <a:srgbClr val="0070C0"/>
                </a:solidFill>
                <a:latin typeface="Courier New" panose="02070309020205020404" pitchFamily="49" charset="0"/>
                <a:cs typeface="Courier New" panose="02070309020205020404" pitchFamily="49" charset="0"/>
              </a:rPr>
              <a:t>]</a:t>
            </a:r>
            <a:r>
              <a:rPr lang="en-GB" dirty="0"/>
              <a:t> operator.</a:t>
            </a:r>
          </a:p>
        </p:txBody>
      </p:sp>
    </p:spTree>
    <p:extLst>
      <p:ext uri="{BB962C8B-B14F-4D97-AF65-F5344CB8AC3E}">
        <p14:creationId xmlns:p14="http://schemas.microsoft.com/office/powerpoint/2010/main" val="13858049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F878-1FCC-4026-8A3A-9BE7BB84A9AA}"/>
              </a:ext>
            </a:extLst>
          </p:cNvPr>
          <p:cNvSpPr>
            <a:spLocks noGrp="1"/>
          </p:cNvSpPr>
          <p:nvPr>
            <p:ph type="title"/>
          </p:nvPr>
        </p:nvSpPr>
        <p:spPr/>
        <p:txBody>
          <a:bodyPr/>
          <a:lstStyle/>
          <a:p>
            <a:r>
              <a:rPr lang="en-GB" dirty="0" err="1"/>
              <a:t>Subsetting</a:t>
            </a:r>
            <a:r>
              <a:rPr lang="en-GB" dirty="0"/>
              <a:t> data I: base R</a:t>
            </a:r>
          </a:p>
        </p:txBody>
      </p:sp>
      <p:sp>
        <p:nvSpPr>
          <p:cNvPr id="3" name="Content Placeholder 2">
            <a:extLst>
              <a:ext uri="{FF2B5EF4-FFF2-40B4-BE49-F238E27FC236}">
                <a16:creationId xmlns:a16="http://schemas.microsoft.com/office/drawing/2014/main" id="{3AABC7F5-7583-4545-9042-F10005F484ED}"/>
              </a:ext>
            </a:extLst>
          </p:cNvPr>
          <p:cNvSpPr>
            <a:spLocks noGrp="1"/>
          </p:cNvSpPr>
          <p:nvPr>
            <p:ph idx="1"/>
          </p:nvPr>
        </p:nvSpPr>
        <p:spPr>
          <a:xfrm>
            <a:off x="482063" y="1089219"/>
            <a:ext cx="11280263" cy="5243341"/>
          </a:xfrm>
        </p:spPr>
        <p:txBody>
          <a:bodyPr/>
          <a:lstStyle/>
          <a:p>
            <a:r>
              <a:rPr lang="en-GB" dirty="0" err="1"/>
              <a:t>Subsetting</a:t>
            </a:r>
            <a:r>
              <a:rPr lang="en-GB" dirty="0"/>
              <a:t> by column name is done by using the </a:t>
            </a:r>
            <a:r>
              <a:rPr lang="en-GB" dirty="0">
                <a:solidFill>
                  <a:srgbClr val="0070C0"/>
                </a:solidFill>
                <a:latin typeface="Courier New" panose="02070309020205020404" pitchFamily="49" charset="0"/>
                <a:cs typeface="Courier New" panose="02070309020205020404" pitchFamily="49" charset="0"/>
              </a:rPr>
              <a:t>$</a:t>
            </a:r>
            <a:r>
              <a:rPr lang="en-GB" dirty="0"/>
              <a:t> operator.</a:t>
            </a:r>
          </a:p>
          <a:p>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my_plaintext$Term</a:t>
            </a:r>
            <a:r>
              <a:rPr lang="en-GB" dirty="0">
                <a:solidFill>
                  <a:srgbClr val="0070C0"/>
                </a:solidFill>
                <a:latin typeface="Courier New" panose="02070309020205020404" pitchFamily="49" charset="0"/>
                <a:cs typeface="Courier New" panose="02070309020205020404" pitchFamily="49" charset="0"/>
              </a:rPr>
              <a:t> </a:t>
            </a:r>
            <a:r>
              <a:rPr lang="en-GB" dirty="0"/>
              <a:t>gives us the </a:t>
            </a:r>
            <a:r>
              <a:rPr lang="en-GB" dirty="0">
                <a:solidFill>
                  <a:srgbClr val="0070C0"/>
                </a:solidFill>
                <a:latin typeface="Courier New" panose="02070309020205020404" pitchFamily="49" charset="0"/>
                <a:cs typeface="Courier New" panose="02070309020205020404" pitchFamily="49" charset="0"/>
              </a:rPr>
              <a:t>Term </a:t>
            </a:r>
            <a:r>
              <a:rPr lang="en-GB" dirty="0"/>
              <a:t>column</a:t>
            </a:r>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a:p>
            <a:r>
              <a:rPr lang="en-GB" dirty="0" err="1"/>
              <a:t>Subsetting</a:t>
            </a:r>
            <a:r>
              <a:rPr lang="en-GB" dirty="0"/>
              <a:t> by index is done by using the </a:t>
            </a:r>
            <a:r>
              <a:rPr lang="en-GB" dirty="0">
                <a:solidFill>
                  <a:srgbClr val="0070C0"/>
                </a:solidFill>
                <a:latin typeface="Courier New" panose="02070309020205020404" pitchFamily="49" charset="0"/>
                <a:cs typeface="Courier New" panose="02070309020205020404" pitchFamily="49" charset="0"/>
              </a:rPr>
              <a:t>[</a:t>
            </a:r>
            <a:r>
              <a:rPr lang="en-GB" dirty="0" err="1">
                <a:solidFill>
                  <a:srgbClr val="0070C0"/>
                </a:solidFill>
                <a:latin typeface="Courier New" panose="02070309020205020404" pitchFamily="49" charset="0"/>
                <a:cs typeface="Courier New" panose="02070309020205020404" pitchFamily="49" charset="0"/>
              </a:rPr>
              <a:t>i,j</a:t>
            </a:r>
            <a:r>
              <a:rPr lang="en-GB" dirty="0">
                <a:solidFill>
                  <a:srgbClr val="0070C0"/>
                </a:solidFill>
                <a:latin typeface="Courier New" panose="02070309020205020404" pitchFamily="49" charset="0"/>
                <a:cs typeface="Courier New" panose="02070309020205020404" pitchFamily="49" charset="0"/>
              </a:rPr>
              <a:t>]</a:t>
            </a:r>
            <a:r>
              <a:rPr lang="en-GB" dirty="0"/>
              <a:t> operator.</a:t>
            </a:r>
          </a:p>
          <a:p>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[3,2] </a:t>
            </a:r>
            <a:r>
              <a:rPr lang="en-GB" dirty="0"/>
              <a:t>gives us the element in the </a:t>
            </a:r>
            <a:r>
              <a:rPr lang="en-GB" dirty="0">
                <a:solidFill>
                  <a:srgbClr val="0070C0"/>
                </a:solidFill>
                <a:latin typeface="Courier New" panose="02070309020205020404" pitchFamily="49" charset="0"/>
                <a:cs typeface="Courier New" panose="02070309020205020404" pitchFamily="49" charset="0"/>
              </a:rPr>
              <a:t>3</a:t>
            </a:r>
            <a:r>
              <a:rPr lang="en-GB" dirty="0"/>
              <a:t>rd row and </a:t>
            </a:r>
            <a:r>
              <a:rPr lang="en-GB" dirty="0">
                <a:solidFill>
                  <a:srgbClr val="0070C0"/>
                </a:solidFill>
                <a:latin typeface="Courier New" panose="02070309020205020404" pitchFamily="49" charset="0"/>
                <a:cs typeface="Courier New" panose="02070309020205020404" pitchFamily="49" charset="0"/>
              </a:rPr>
              <a:t>2</a:t>
            </a:r>
            <a:r>
              <a:rPr lang="en-GB" dirty="0"/>
              <a:t>nd column</a:t>
            </a:r>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[3, ] </a:t>
            </a:r>
            <a:r>
              <a:rPr lang="en-GB" dirty="0"/>
              <a:t>gives us the entire </a:t>
            </a:r>
            <a:r>
              <a:rPr lang="en-GB" dirty="0">
                <a:solidFill>
                  <a:srgbClr val="0070C0"/>
                </a:solidFill>
                <a:latin typeface="Courier New" panose="02070309020205020404" pitchFamily="49" charset="0"/>
                <a:cs typeface="Courier New" panose="02070309020205020404" pitchFamily="49" charset="0"/>
              </a:rPr>
              <a:t>3</a:t>
            </a:r>
            <a:r>
              <a:rPr lang="en-GB" dirty="0"/>
              <a:t>rd row</a:t>
            </a:r>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 ,2] </a:t>
            </a:r>
            <a:r>
              <a:rPr lang="en-GB" dirty="0"/>
              <a:t>gives us the entire </a:t>
            </a:r>
            <a:r>
              <a:rPr lang="en-GB" dirty="0">
                <a:solidFill>
                  <a:srgbClr val="0070C0"/>
                </a:solidFill>
                <a:latin typeface="Courier New" panose="02070309020205020404" pitchFamily="49" charset="0"/>
                <a:cs typeface="Courier New" panose="02070309020205020404" pitchFamily="49" charset="0"/>
              </a:rPr>
              <a:t>2</a:t>
            </a:r>
            <a:r>
              <a:rPr lang="en-GB" dirty="0"/>
              <a:t>nd column</a:t>
            </a:r>
            <a:endParaRPr lang="en-GB" dirty="0">
              <a:solidFill>
                <a:srgbClr val="0070C0"/>
              </a:solidFill>
              <a:latin typeface="Courier New" panose="02070309020205020404" pitchFamily="49" charset="0"/>
              <a:cs typeface="Courier New" panose="02070309020205020404" pitchFamily="49" charset="0"/>
            </a:endParaRPr>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[1:3,1:3] </a:t>
            </a:r>
            <a:r>
              <a:rPr lang="en-GB" dirty="0"/>
              <a:t>What does this do?</a:t>
            </a:r>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a:p>
            <a:r>
              <a:rPr lang="en-GB" dirty="0"/>
              <a:t>Using both </a:t>
            </a:r>
            <a:r>
              <a:rPr lang="en-GB" dirty="0">
                <a:solidFill>
                  <a:srgbClr val="0070C0"/>
                </a:solidFill>
                <a:latin typeface="Courier New" panose="02070309020205020404" pitchFamily="49" charset="0"/>
                <a:cs typeface="Courier New" panose="02070309020205020404" pitchFamily="49" charset="0"/>
              </a:rPr>
              <a:t>$ </a:t>
            </a:r>
            <a:r>
              <a:rPr lang="en-GB" dirty="0"/>
              <a:t>and </a:t>
            </a:r>
            <a:r>
              <a:rPr lang="en-GB" dirty="0">
                <a:solidFill>
                  <a:srgbClr val="0070C0"/>
                </a:solidFill>
                <a:latin typeface="Courier New" panose="02070309020205020404" pitchFamily="49" charset="0"/>
                <a:cs typeface="Courier New" panose="02070309020205020404" pitchFamily="49" charset="0"/>
              </a:rPr>
              <a:t>[</a:t>
            </a:r>
            <a:r>
              <a:rPr lang="en-GB" dirty="0" err="1">
                <a:solidFill>
                  <a:srgbClr val="0070C0"/>
                </a:solidFill>
                <a:latin typeface="Courier New" panose="02070309020205020404" pitchFamily="49" charset="0"/>
                <a:cs typeface="Courier New" panose="02070309020205020404" pitchFamily="49" charset="0"/>
              </a:rPr>
              <a:t>i</a:t>
            </a:r>
            <a:r>
              <a:rPr lang="en-GB" dirty="0">
                <a:solidFill>
                  <a:srgbClr val="0070C0"/>
                </a:solidFill>
                <a:latin typeface="Courier New" panose="02070309020205020404" pitchFamily="49" charset="0"/>
                <a:cs typeface="Courier New" panose="02070309020205020404" pitchFamily="49" charset="0"/>
              </a:rPr>
              <a:t>] </a:t>
            </a:r>
            <a:r>
              <a:rPr lang="en-GB" dirty="0"/>
              <a:t>operators is possible.</a:t>
            </a:r>
          </a:p>
          <a:p>
            <a:endParaRPr lang="en-GB" dirty="0">
              <a:solidFill>
                <a:srgbClr val="0070C0"/>
              </a:solidFill>
              <a:latin typeface="Courier New" panose="02070309020205020404" pitchFamily="49" charset="0"/>
              <a:cs typeface="Courier New" panose="02070309020205020404" pitchFamily="49" charset="0"/>
            </a:endParaRPr>
          </a:p>
          <a:p>
            <a:pPr marL="0" indent="0">
              <a:buNone/>
            </a:pPr>
            <a:r>
              <a:rPr lang="en-GB" dirty="0" err="1">
                <a:solidFill>
                  <a:srgbClr val="0070C0"/>
                </a:solidFill>
                <a:latin typeface="Courier New" panose="02070309020205020404" pitchFamily="49" charset="0"/>
                <a:cs typeface="Courier New" panose="02070309020205020404" pitchFamily="49" charset="0"/>
              </a:rPr>
              <a:t>my_plaintext$Term</a:t>
            </a:r>
            <a:r>
              <a:rPr lang="en-GB" dirty="0">
                <a:solidFill>
                  <a:srgbClr val="0070C0"/>
                </a:solidFill>
                <a:latin typeface="Courier New" panose="02070309020205020404" pitchFamily="49" charset="0"/>
                <a:cs typeface="Courier New" panose="02070309020205020404" pitchFamily="49" charset="0"/>
              </a:rPr>
              <a:t>[2] </a:t>
            </a:r>
            <a:r>
              <a:rPr lang="en-GB" dirty="0"/>
              <a:t>What does this do?</a:t>
            </a:r>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43860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F878-1FCC-4026-8A3A-9BE7BB84A9AA}"/>
              </a:ext>
            </a:extLst>
          </p:cNvPr>
          <p:cNvSpPr>
            <a:spLocks noGrp="1"/>
          </p:cNvSpPr>
          <p:nvPr>
            <p:ph type="title"/>
          </p:nvPr>
        </p:nvSpPr>
        <p:spPr/>
        <p:txBody>
          <a:bodyPr/>
          <a:lstStyle/>
          <a:p>
            <a:r>
              <a:rPr lang="en-GB" dirty="0" err="1"/>
              <a:t>Subsetting</a:t>
            </a:r>
            <a:r>
              <a:rPr lang="en-GB" dirty="0"/>
              <a:t> data I: base R</a:t>
            </a:r>
          </a:p>
        </p:txBody>
      </p:sp>
      <p:sp>
        <p:nvSpPr>
          <p:cNvPr id="3" name="Content Placeholder 2">
            <a:extLst>
              <a:ext uri="{FF2B5EF4-FFF2-40B4-BE49-F238E27FC236}">
                <a16:creationId xmlns:a16="http://schemas.microsoft.com/office/drawing/2014/main" id="{3AABC7F5-7583-4545-9042-F10005F484ED}"/>
              </a:ext>
            </a:extLst>
          </p:cNvPr>
          <p:cNvSpPr>
            <a:spLocks noGrp="1"/>
          </p:cNvSpPr>
          <p:nvPr>
            <p:ph idx="1"/>
          </p:nvPr>
        </p:nvSpPr>
        <p:spPr>
          <a:xfrm>
            <a:off x="482063" y="1089219"/>
            <a:ext cx="11280263" cy="5243341"/>
          </a:xfrm>
        </p:spPr>
        <p:txBody>
          <a:bodyPr/>
          <a:lstStyle/>
          <a:p>
            <a:r>
              <a:rPr lang="en-GB" dirty="0" err="1"/>
              <a:t>Subsetting</a:t>
            </a:r>
            <a:r>
              <a:rPr lang="en-GB" dirty="0"/>
              <a:t> by column name is done by using the </a:t>
            </a:r>
            <a:r>
              <a:rPr lang="en-GB" dirty="0">
                <a:solidFill>
                  <a:srgbClr val="0070C0"/>
                </a:solidFill>
                <a:latin typeface="Courier New" panose="02070309020205020404" pitchFamily="49" charset="0"/>
                <a:cs typeface="Courier New" panose="02070309020205020404" pitchFamily="49" charset="0"/>
              </a:rPr>
              <a:t>$</a:t>
            </a:r>
            <a:r>
              <a:rPr lang="en-GB" dirty="0"/>
              <a:t> operator.</a:t>
            </a:r>
          </a:p>
          <a:p>
            <a:endParaRPr lang="en-GB" dirty="0"/>
          </a:p>
          <a:p>
            <a:r>
              <a:rPr lang="en-GB" dirty="0" err="1">
                <a:solidFill>
                  <a:srgbClr val="0070C0"/>
                </a:solidFill>
                <a:latin typeface="Courier New" panose="02070309020205020404" pitchFamily="49" charset="0"/>
                <a:cs typeface="Courier New" panose="02070309020205020404" pitchFamily="49" charset="0"/>
              </a:rPr>
              <a:t>my_plaintext$Term</a:t>
            </a:r>
            <a:r>
              <a:rPr lang="en-GB" dirty="0">
                <a:solidFill>
                  <a:srgbClr val="0070C0"/>
                </a:solidFill>
                <a:latin typeface="Courier New" panose="02070309020205020404" pitchFamily="49" charset="0"/>
                <a:cs typeface="Courier New" panose="02070309020205020404" pitchFamily="49" charset="0"/>
              </a:rPr>
              <a:t> </a:t>
            </a:r>
            <a:r>
              <a:rPr lang="en-GB" dirty="0"/>
              <a:t>gives us the </a:t>
            </a:r>
            <a:r>
              <a:rPr lang="en-GB" dirty="0">
                <a:solidFill>
                  <a:srgbClr val="0070C0"/>
                </a:solidFill>
                <a:latin typeface="Courier New" panose="02070309020205020404" pitchFamily="49" charset="0"/>
                <a:cs typeface="Courier New" panose="02070309020205020404" pitchFamily="49" charset="0"/>
              </a:rPr>
              <a:t>Term </a:t>
            </a:r>
            <a:r>
              <a:rPr lang="en-GB" dirty="0"/>
              <a:t>column</a:t>
            </a:r>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a:p>
            <a:r>
              <a:rPr lang="en-GB" dirty="0" err="1"/>
              <a:t>Subsetting</a:t>
            </a:r>
            <a:r>
              <a:rPr lang="en-GB" dirty="0"/>
              <a:t> by index is done by using the </a:t>
            </a:r>
            <a:r>
              <a:rPr lang="en-GB" dirty="0">
                <a:solidFill>
                  <a:srgbClr val="0070C0"/>
                </a:solidFill>
                <a:latin typeface="Courier New" panose="02070309020205020404" pitchFamily="49" charset="0"/>
                <a:cs typeface="Courier New" panose="02070309020205020404" pitchFamily="49" charset="0"/>
              </a:rPr>
              <a:t>[</a:t>
            </a:r>
            <a:r>
              <a:rPr lang="en-GB" dirty="0" err="1">
                <a:solidFill>
                  <a:srgbClr val="0070C0"/>
                </a:solidFill>
                <a:latin typeface="Courier New" panose="02070309020205020404" pitchFamily="49" charset="0"/>
                <a:cs typeface="Courier New" panose="02070309020205020404" pitchFamily="49" charset="0"/>
              </a:rPr>
              <a:t>i,j</a:t>
            </a:r>
            <a:r>
              <a:rPr lang="en-GB" dirty="0">
                <a:solidFill>
                  <a:srgbClr val="0070C0"/>
                </a:solidFill>
                <a:latin typeface="Courier New" panose="02070309020205020404" pitchFamily="49" charset="0"/>
                <a:cs typeface="Courier New" panose="02070309020205020404" pitchFamily="49" charset="0"/>
              </a:rPr>
              <a:t>]</a:t>
            </a:r>
            <a:r>
              <a:rPr lang="en-GB" dirty="0"/>
              <a:t> operator.</a:t>
            </a:r>
          </a:p>
          <a:p>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[3,2] </a:t>
            </a:r>
            <a:r>
              <a:rPr lang="en-GB" dirty="0"/>
              <a:t>gives us the element in the </a:t>
            </a:r>
            <a:r>
              <a:rPr lang="en-GB" dirty="0">
                <a:solidFill>
                  <a:srgbClr val="0070C0"/>
                </a:solidFill>
                <a:latin typeface="Courier New" panose="02070309020205020404" pitchFamily="49" charset="0"/>
                <a:cs typeface="Courier New" panose="02070309020205020404" pitchFamily="49" charset="0"/>
              </a:rPr>
              <a:t>3</a:t>
            </a:r>
            <a:r>
              <a:rPr lang="en-GB" dirty="0"/>
              <a:t>rd row and </a:t>
            </a:r>
            <a:r>
              <a:rPr lang="en-GB" dirty="0">
                <a:solidFill>
                  <a:srgbClr val="0070C0"/>
                </a:solidFill>
                <a:latin typeface="Courier New" panose="02070309020205020404" pitchFamily="49" charset="0"/>
                <a:cs typeface="Courier New" panose="02070309020205020404" pitchFamily="49" charset="0"/>
              </a:rPr>
              <a:t>2</a:t>
            </a:r>
            <a:r>
              <a:rPr lang="en-GB" dirty="0"/>
              <a:t>nd column</a:t>
            </a:r>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[3, ] </a:t>
            </a:r>
            <a:r>
              <a:rPr lang="en-GB" dirty="0"/>
              <a:t>gives us the entire </a:t>
            </a:r>
            <a:r>
              <a:rPr lang="en-GB" dirty="0">
                <a:solidFill>
                  <a:srgbClr val="0070C0"/>
                </a:solidFill>
                <a:latin typeface="Courier New" panose="02070309020205020404" pitchFamily="49" charset="0"/>
                <a:cs typeface="Courier New" panose="02070309020205020404" pitchFamily="49" charset="0"/>
              </a:rPr>
              <a:t>3</a:t>
            </a:r>
            <a:r>
              <a:rPr lang="en-GB" dirty="0"/>
              <a:t>rd row</a:t>
            </a:r>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 ,2] </a:t>
            </a:r>
            <a:r>
              <a:rPr lang="en-GB" dirty="0"/>
              <a:t>gives us the entire </a:t>
            </a:r>
            <a:r>
              <a:rPr lang="en-GB" dirty="0">
                <a:solidFill>
                  <a:srgbClr val="0070C0"/>
                </a:solidFill>
                <a:latin typeface="Courier New" panose="02070309020205020404" pitchFamily="49" charset="0"/>
                <a:cs typeface="Courier New" panose="02070309020205020404" pitchFamily="49" charset="0"/>
              </a:rPr>
              <a:t>2</a:t>
            </a:r>
            <a:r>
              <a:rPr lang="en-GB" dirty="0"/>
              <a:t>nd column</a:t>
            </a:r>
            <a:endParaRPr lang="en-GB" dirty="0">
              <a:solidFill>
                <a:srgbClr val="0070C0"/>
              </a:solidFill>
              <a:latin typeface="Courier New" panose="02070309020205020404" pitchFamily="49" charset="0"/>
              <a:cs typeface="Courier New" panose="02070309020205020404" pitchFamily="49" charset="0"/>
            </a:endParaRPr>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[1:3,1:3] </a:t>
            </a:r>
            <a:r>
              <a:rPr lang="en-GB" dirty="0"/>
              <a:t>What does this do?</a:t>
            </a:r>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a:p>
            <a:r>
              <a:rPr lang="en-GB" dirty="0"/>
              <a:t>Using both </a:t>
            </a:r>
            <a:r>
              <a:rPr lang="en-GB" dirty="0">
                <a:solidFill>
                  <a:srgbClr val="0070C0"/>
                </a:solidFill>
                <a:latin typeface="Courier New" panose="02070309020205020404" pitchFamily="49" charset="0"/>
                <a:cs typeface="Courier New" panose="02070309020205020404" pitchFamily="49" charset="0"/>
              </a:rPr>
              <a:t>$ </a:t>
            </a:r>
            <a:r>
              <a:rPr lang="en-GB" dirty="0"/>
              <a:t>and </a:t>
            </a:r>
            <a:r>
              <a:rPr lang="en-GB" dirty="0">
                <a:solidFill>
                  <a:srgbClr val="0070C0"/>
                </a:solidFill>
                <a:latin typeface="Courier New" panose="02070309020205020404" pitchFamily="49" charset="0"/>
                <a:cs typeface="Courier New" panose="02070309020205020404" pitchFamily="49" charset="0"/>
              </a:rPr>
              <a:t>[</a:t>
            </a:r>
            <a:r>
              <a:rPr lang="en-GB" dirty="0" err="1">
                <a:solidFill>
                  <a:srgbClr val="0070C0"/>
                </a:solidFill>
                <a:latin typeface="Courier New" panose="02070309020205020404" pitchFamily="49" charset="0"/>
                <a:cs typeface="Courier New" panose="02070309020205020404" pitchFamily="49" charset="0"/>
              </a:rPr>
              <a:t>i</a:t>
            </a:r>
            <a:r>
              <a:rPr lang="en-GB" dirty="0">
                <a:solidFill>
                  <a:srgbClr val="0070C0"/>
                </a:solidFill>
                <a:latin typeface="Courier New" panose="02070309020205020404" pitchFamily="49" charset="0"/>
                <a:cs typeface="Courier New" panose="02070309020205020404" pitchFamily="49" charset="0"/>
              </a:rPr>
              <a:t>] </a:t>
            </a:r>
            <a:r>
              <a:rPr lang="en-GB" dirty="0"/>
              <a:t>operators is possible.</a:t>
            </a:r>
          </a:p>
          <a:p>
            <a:endParaRPr lang="en-GB" dirty="0">
              <a:solidFill>
                <a:srgbClr val="0070C0"/>
              </a:solidFill>
              <a:latin typeface="Courier New" panose="02070309020205020404" pitchFamily="49" charset="0"/>
              <a:cs typeface="Courier New" panose="02070309020205020404" pitchFamily="49" charset="0"/>
            </a:endParaRPr>
          </a:p>
          <a:p>
            <a:pPr marL="0" indent="0">
              <a:buNone/>
            </a:pPr>
            <a:r>
              <a:rPr lang="en-GB" dirty="0" err="1">
                <a:solidFill>
                  <a:srgbClr val="0070C0"/>
                </a:solidFill>
                <a:latin typeface="Courier New" panose="02070309020205020404" pitchFamily="49" charset="0"/>
                <a:cs typeface="Courier New" panose="02070309020205020404" pitchFamily="49" charset="0"/>
              </a:rPr>
              <a:t>my_plaintext$Term</a:t>
            </a:r>
            <a:r>
              <a:rPr lang="en-GB" dirty="0">
                <a:solidFill>
                  <a:srgbClr val="0070C0"/>
                </a:solidFill>
                <a:latin typeface="Courier New" panose="02070309020205020404" pitchFamily="49" charset="0"/>
                <a:cs typeface="Courier New" panose="02070309020205020404" pitchFamily="49" charset="0"/>
              </a:rPr>
              <a:t>[2] </a:t>
            </a:r>
            <a:r>
              <a:rPr lang="en-GB" dirty="0"/>
              <a:t>What does this do?</a:t>
            </a:r>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a16="http://schemas.microsoft.com/office/drawing/2014/main" id="{83573EE3-BD5C-4D18-AF59-A8CC340A5391}"/>
              </a:ext>
            </a:extLst>
          </p:cNvPr>
          <p:cNvSpPr/>
          <p:nvPr/>
        </p:nvSpPr>
        <p:spPr>
          <a:xfrm>
            <a:off x="407194" y="900000"/>
            <a:ext cx="11430000" cy="5651023"/>
          </a:xfrm>
          <a:prstGeom prst="rect">
            <a:avLst/>
          </a:prstGeom>
          <a:solidFill>
            <a:srgbClr val="FFFFFF">
              <a:alpha val="92941"/>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GB" sz="2000" dirty="0">
                <a:solidFill>
                  <a:srgbClr val="FF0000"/>
                </a:solidFill>
              </a:rPr>
              <a:t>The </a:t>
            </a:r>
            <a:r>
              <a:rPr lang="en-GB" sz="2000" dirty="0">
                <a:solidFill>
                  <a:srgbClr val="0070C0"/>
                </a:solidFill>
                <a:latin typeface="Courier New" panose="02070309020205020404" pitchFamily="49" charset="0"/>
                <a:cs typeface="Courier New" panose="02070309020205020404" pitchFamily="49" charset="0"/>
              </a:rPr>
              <a:t>@</a:t>
            </a:r>
            <a:r>
              <a:rPr lang="en-GB" sz="2000" dirty="0">
                <a:solidFill>
                  <a:srgbClr val="FF0000"/>
                </a:solidFill>
              </a:rPr>
              <a:t> operator helps us access slots in objects with formal classes such as </a:t>
            </a:r>
            <a:r>
              <a:rPr lang="en-GB" sz="2000" dirty="0" err="1">
                <a:solidFill>
                  <a:srgbClr val="0070C0"/>
                </a:solidFill>
                <a:latin typeface="Courier New" panose="02070309020205020404" pitchFamily="49" charset="0"/>
                <a:cs typeface="Courier New" panose="02070309020205020404" pitchFamily="49" charset="0"/>
              </a:rPr>
              <a:t>phyloseq</a:t>
            </a:r>
            <a:r>
              <a:rPr lang="en-GB" sz="2000" dirty="0">
                <a:solidFill>
                  <a:srgbClr val="FF0000"/>
                </a:solidFill>
              </a:rPr>
              <a:t> objects.</a:t>
            </a:r>
          </a:p>
          <a:p>
            <a:pPr marL="285750" indent="-285750">
              <a:buFont typeface="Arial" panose="020B0604020202020204" pitchFamily="34" charset="0"/>
              <a:buChar char="•"/>
            </a:pPr>
            <a:endParaRPr lang="en-GB" sz="2000" dirty="0">
              <a:solidFill>
                <a:srgbClr val="FF0000"/>
              </a:solidFill>
            </a:endParaRPr>
          </a:p>
          <a:p>
            <a:pPr marL="285750" indent="-285750">
              <a:buFont typeface="Arial" panose="020B0604020202020204" pitchFamily="34" charset="0"/>
              <a:buChar char="•"/>
            </a:pPr>
            <a:r>
              <a:rPr lang="en-GB" sz="2000" dirty="0">
                <a:solidFill>
                  <a:srgbClr val="FF0000"/>
                </a:solidFill>
              </a:rPr>
              <a:t>These objects are special, so you should not attempt to manually edit slots that you access with </a:t>
            </a:r>
            <a:r>
              <a:rPr lang="en-GB" sz="2000" dirty="0">
                <a:solidFill>
                  <a:srgbClr val="0070C0"/>
                </a:solidFill>
                <a:latin typeface="Courier New" panose="02070309020205020404" pitchFamily="49" charset="0"/>
                <a:cs typeface="Courier New" panose="02070309020205020404" pitchFamily="49" charset="0"/>
              </a:rPr>
              <a:t>@</a:t>
            </a:r>
            <a:r>
              <a:rPr lang="en-GB" sz="2000" dirty="0">
                <a:solidFill>
                  <a:srgbClr val="FF0000"/>
                </a:solidFill>
              </a:rPr>
              <a:t>.</a:t>
            </a:r>
          </a:p>
        </p:txBody>
      </p:sp>
    </p:spTree>
    <p:extLst>
      <p:ext uri="{BB962C8B-B14F-4D97-AF65-F5344CB8AC3E}">
        <p14:creationId xmlns:p14="http://schemas.microsoft.com/office/powerpoint/2010/main" val="5937650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F878-1FCC-4026-8A3A-9BE7BB84A9AA}"/>
              </a:ext>
            </a:extLst>
          </p:cNvPr>
          <p:cNvSpPr>
            <a:spLocks noGrp="1"/>
          </p:cNvSpPr>
          <p:nvPr>
            <p:ph type="title"/>
          </p:nvPr>
        </p:nvSpPr>
        <p:spPr/>
        <p:txBody>
          <a:bodyPr/>
          <a:lstStyle/>
          <a:p>
            <a:r>
              <a:rPr lang="en-GB" dirty="0" err="1"/>
              <a:t>Subsetting</a:t>
            </a:r>
            <a:r>
              <a:rPr lang="en-GB" dirty="0"/>
              <a:t> data I: base R</a:t>
            </a:r>
          </a:p>
        </p:txBody>
      </p:sp>
      <p:sp>
        <p:nvSpPr>
          <p:cNvPr id="3" name="Content Placeholder 2">
            <a:extLst>
              <a:ext uri="{FF2B5EF4-FFF2-40B4-BE49-F238E27FC236}">
                <a16:creationId xmlns:a16="http://schemas.microsoft.com/office/drawing/2014/main" id="{3AABC7F5-7583-4545-9042-F10005F484ED}"/>
              </a:ext>
            </a:extLst>
          </p:cNvPr>
          <p:cNvSpPr>
            <a:spLocks noGrp="1"/>
          </p:cNvSpPr>
          <p:nvPr>
            <p:ph idx="1"/>
          </p:nvPr>
        </p:nvSpPr>
        <p:spPr>
          <a:xfrm>
            <a:off x="482062" y="1089219"/>
            <a:ext cx="11280263" cy="5243341"/>
          </a:xfrm>
        </p:spPr>
        <p:txBody>
          <a:bodyPr/>
          <a:lstStyle/>
          <a:p>
            <a:r>
              <a:rPr lang="en-GB" dirty="0"/>
              <a:t>It is possible to specify </a:t>
            </a:r>
            <a:r>
              <a:rPr lang="en-GB" dirty="0" err="1">
                <a:solidFill>
                  <a:srgbClr val="0070C0"/>
                </a:solidFill>
                <a:latin typeface="Courier New" panose="02070309020205020404" pitchFamily="49" charset="0"/>
                <a:cs typeface="Courier New" panose="02070309020205020404" pitchFamily="49" charset="0"/>
              </a:rPr>
              <a:t>i</a:t>
            </a:r>
            <a:r>
              <a:rPr lang="en-GB" dirty="0"/>
              <a:t> using rules rather than numbers.</a:t>
            </a:r>
          </a:p>
          <a:p>
            <a:endParaRPr lang="en-GB" dirty="0"/>
          </a:p>
          <a:p>
            <a:r>
              <a:rPr lang="en-GB" dirty="0"/>
              <a:t>Use </a:t>
            </a:r>
            <a:r>
              <a:rPr lang="en-GB" dirty="0">
                <a:solidFill>
                  <a:srgbClr val="0070C0"/>
                </a:solidFill>
                <a:latin typeface="Courier New" panose="02070309020205020404" pitchFamily="49" charset="0"/>
                <a:cs typeface="Courier New" panose="02070309020205020404" pitchFamily="49" charset="0"/>
              </a:rPr>
              <a:t>which() </a:t>
            </a:r>
            <a:r>
              <a:rPr lang="en-GB" dirty="0"/>
              <a:t>to specify the indices of interest using numeric rules.</a:t>
            </a:r>
            <a:endParaRPr lang="en-GB" dirty="0">
              <a:solidFill>
                <a:srgbClr val="0070C0"/>
              </a:solidFill>
              <a:latin typeface="Courier New" panose="02070309020205020404" pitchFamily="49" charset="0"/>
              <a:cs typeface="Courier New" panose="02070309020205020404" pitchFamily="49" charset="0"/>
            </a:endParaRPr>
          </a:p>
          <a:p>
            <a:pPr marL="0" indent="0">
              <a:buNone/>
            </a:pPr>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idx</a:t>
            </a:r>
            <a:r>
              <a:rPr lang="en-GB" dirty="0">
                <a:solidFill>
                  <a:srgbClr val="0070C0"/>
                </a:solidFill>
                <a:latin typeface="Courier New" panose="02070309020205020404" pitchFamily="49" charset="0"/>
                <a:cs typeface="Courier New" panose="02070309020205020404" pitchFamily="49" charset="0"/>
              </a:rPr>
              <a:t> &lt;- which(</a:t>
            </a:r>
            <a:r>
              <a:rPr lang="en-GB" dirty="0" err="1">
                <a:solidFill>
                  <a:srgbClr val="0070C0"/>
                </a:solidFill>
                <a:latin typeface="Courier New" panose="02070309020205020404" pitchFamily="49" charset="0"/>
                <a:cs typeface="Courier New" panose="02070309020205020404" pitchFamily="49" charset="0"/>
              </a:rPr>
              <a:t>my_plaintext$Adjusted.P.value</a:t>
            </a:r>
            <a:r>
              <a:rPr lang="en-GB" dirty="0">
                <a:solidFill>
                  <a:srgbClr val="0070C0"/>
                </a:solidFill>
                <a:latin typeface="Courier New" panose="02070309020205020404" pitchFamily="49" charset="0"/>
                <a:cs typeface="Courier New" panose="02070309020205020404" pitchFamily="49" charset="0"/>
              </a:rPr>
              <a:t> &lt; 1e-9)</a:t>
            </a:r>
            <a:br>
              <a:rPr lang="en-GB" dirty="0">
                <a:solidFill>
                  <a:srgbClr val="0070C0"/>
                </a:solidFill>
                <a:latin typeface="Courier New" panose="02070309020205020404" pitchFamily="49" charset="0"/>
                <a:cs typeface="Courier New" panose="02070309020205020404" pitchFamily="49" charset="0"/>
              </a:rPr>
            </a:br>
            <a:r>
              <a:rPr lang="en-GB" dirty="0"/>
              <a:t>stores the indices with adjusted p-value less than 10</a:t>
            </a:r>
            <a:r>
              <a:rPr lang="en-GB" baseline="30000" dirty="0"/>
              <a:t>-9 </a:t>
            </a:r>
            <a:r>
              <a:rPr lang="en-GB" dirty="0"/>
              <a:t>in a variable called </a:t>
            </a:r>
            <a:r>
              <a:rPr lang="en-GB" dirty="0" err="1">
                <a:solidFill>
                  <a:srgbClr val="0070C0"/>
                </a:solidFill>
                <a:latin typeface="Courier New" panose="02070309020205020404" pitchFamily="49" charset="0"/>
                <a:cs typeface="Courier New" panose="02070309020205020404" pitchFamily="49" charset="0"/>
              </a:rPr>
              <a:t>idx</a:t>
            </a:r>
            <a:endParaRPr lang="en-GB" dirty="0">
              <a:solidFill>
                <a:srgbClr val="0070C0"/>
              </a:solidFill>
              <a:latin typeface="Courier New" panose="02070309020205020404" pitchFamily="49" charset="0"/>
              <a:cs typeface="Courier New" panose="02070309020205020404" pitchFamily="49" charset="0"/>
            </a:endParaRPr>
          </a:p>
          <a:p>
            <a:pPr marL="0" indent="0">
              <a:buNone/>
            </a:pPr>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a:t>
            </a:r>
            <a:r>
              <a:rPr lang="en-GB" dirty="0" err="1">
                <a:solidFill>
                  <a:srgbClr val="0070C0"/>
                </a:solidFill>
                <a:latin typeface="Courier New" panose="02070309020205020404" pitchFamily="49" charset="0"/>
                <a:cs typeface="Courier New" panose="02070309020205020404" pitchFamily="49" charset="0"/>
              </a:rPr>
              <a:t>idx</a:t>
            </a:r>
            <a:r>
              <a:rPr lang="en-GB" dirty="0">
                <a:solidFill>
                  <a:srgbClr val="0070C0"/>
                </a:solidFill>
                <a:latin typeface="Courier New" panose="02070309020205020404" pitchFamily="49" charset="0"/>
                <a:cs typeface="Courier New" panose="02070309020205020404" pitchFamily="49" charset="0"/>
              </a:rPr>
              <a:t>, ]</a:t>
            </a:r>
            <a:r>
              <a:rPr lang="en-GB" dirty="0"/>
              <a:t> returns entire rows for which adjusted p-value is less than 10</a:t>
            </a:r>
            <a:r>
              <a:rPr lang="en-GB" baseline="30000" dirty="0"/>
              <a:t>-9</a:t>
            </a:r>
            <a:endParaRPr lang="en-GB"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037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F878-1FCC-4026-8A3A-9BE7BB84A9AA}"/>
              </a:ext>
            </a:extLst>
          </p:cNvPr>
          <p:cNvSpPr>
            <a:spLocks noGrp="1"/>
          </p:cNvSpPr>
          <p:nvPr>
            <p:ph type="title"/>
          </p:nvPr>
        </p:nvSpPr>
        <p:spPr/>
        <p:txBody>
          <a:bodyPr/>
          <a:lstStyle/>
          <a:p>
            <a:r>
              <a:rPr lang="en-GB" dirty="0" err="1"/>
              <a:t>Subsetting</a:t>
            </a:r>
            <a:r>
              <a:rPr lang="en-GB" dirty="0"/>
              <a:t> data I: base R</a:t>
            </a:r>
          </a:p>
        </p:txBody>
      </p:sp>
      <p:sp>
        <p:nvSpPr>
          <p:cNvPr id="3" name="Content Placeholder 2">
            <a:extLst>
              <a:ext uri="{FF2B5EF4-FFF2-40B4-BE49-F238E27FC236}">
                <a16:creationId xmlns:a16="http://schemas.microsoft.com/office/drawing/2014/main" id="{3AABC7F5-7583-4545-9042-F10005F484ED}"/>
              </a:ext>
            </a:extLst>
          </p:cNvPr>
          <p:cNvSpPr>
            <a:spLocks noGrp="1"/>
          </p:cNvSpPr>
          <p:nvPr>
            <p:ph idx="1"/>
          </p:nvPr>
        </p:nvSpPr>
        <p:spPr>
          <a:xfrm>
            <a:off x="482062" y="1089219"/>
            <a:ext cx="11280263" cy="5243341"/>
          </a:xfrm>
        </p:spPr>
        <p:txBody>
          <a:bodyPr/>
          <a:lstStyle/>
          <a:p>
            <a:r>
              <a:rPr lang="en-GB" dirty="0"/>
              <a:t>It is possible to specify </a:t>
            </a:r>
            <a:r>
              <a:rPr lang="en-GB" dirty="0" err="1">
                <a:solidFill>
                  <a:srgbClr val="0070C0"/>
                </a:solidFill>
                <a:latin typeface="Courier New" panose="02070309020205020404" pitchFamily="49" charset="0"/>
                <a:cs typeface="Courier New" panose="02070309020205020404" pitchFamily="49" charset="0"/>
              </a:rPr>
              <a:t>i</a:t>
            </a:r>
            <a:r>
              <a:rPr lang="en-GB" dirty="0"/>
              <a:t> using rules rather than numbers.</a:t>
            </a:r>
          </a:p>
          <a:p>
            <a:endParaRPr lang="en-GB" dirty="0"/>
          </a:p>
          <a:p>
            <a:r>
              <a:rPr lang="en-GB" dirty="0"/>
              <a:t>Use </a:t>
            </a:r>
            <a:r>
              <a:rPr lang="en-GB" dirty="0">
                <a:solidFill>
                  <a:srgbClr val="0070C0"/>
                </a:solidFill>
                <a:latin typeface="Courier New" panose="02070309020205020404" pitchFamily="49" charset="0"/>
                <a:cs typeface="Courier New" panose="02070309020205020404" pitchFamily="49" charset="0"/>
              </a:rPr>
              <a:t>grep() </a:t>
            </a:r>
            <a:r>
              <a:rPr lang="en-GB" dirty="0"/>
              <a:t>to specify the indices of interest by matching text.</a:t>
            </a:r>
            <a:endParaRPr lang="en-GB" dirty="0">
              <a:solidFill>
                <a:srgbClr val="0070C0"/>
              </a:solidFill>
              <a:latin typeface="Courier New" panose="02070309020205020404" pitchFamily="49" charset="0"/>
              <a:cs typeface="Courier New" panose="02070309020205020404" pitchFamily="49" charset="0"/>
            </a:endParaRPr>
          </a:p>
          <a:p>
            <a:pPr marL="0" indent="0">
              <a:buNone/>
            </a:pPr>
            <a:endParaRPr lang="en-GB" dirty="0"/>
          </a:p>
          <a:p>
            <a:pPr marL="0" indent="0">
              <a:buNone/>
            </a:pPr>
            <a:r>
              <a:rPr lang="en-GB" dirty="0">
                <a:solidFill>
                  <a:srgbClr val="0070C0"/>
                </a:solidFill>
                <a:latin typeface="Courier New" panose="02070309020205020404" pitchFamily="49" charset="0"/>
                <a:cs typeface="Courier New" panose="02070309020205020404" pitchFamily="49" charset="0"/>
              </a:rPr>
              <a:t>idx2 &lt;- grep(“neuron”, </a:t>
            </a:r>
            <a:r>
              <a:rPr lang="en-GB" dirty="0" err="1">
                <a:solidFill>
                  <a:srgbClr val="0070C0"/>
                </a:solidFill>
                <a:latin typeface="Courier New" panose="02070309020205020404" pitchFamily="49" charset="0"/>
                <a:cs typeface="Courier New" panose="02070309020205020404" pitchFamily="49" charset="0"/>
              </a:rPr>
              <a:t>my_plaintext$Term</a:t>
            </a:r>
            <a:r>
              <a:rPr lang="en-GB" dirty="0">
                <a:solidFill>
                  <a:srgbClr val="0070C0"/>
                </a:solidFill>
                <a:latin typeface="Courier New" panose="02070309020205020404" pitchFamily="49" charset="0"/>
                <a:cs typeface="Courier New" panose="02070309020205020404" pitchFamily="49" charset="0"/>
              </a:rPr>
              <a:t>)</a:t>
            </a:r>
            <a:br>
              <a:rPr lang="en-GB" dirty="0">
                <a:solidFill>
                  <a:srgbClr val="0070C0"/>
                </a:solidFill>
                <a:latin typeface="Courier New" panose="02070309020205020404" pitchFamily="49" charset="0"/>
                <a:cs typeface="Courier New" panose="02070309020205020404" pitchFamily="49" charset="0"/>
              </a:rPr>
            </a:br>
            <a:r>
              <a:rPr lang="en-GB" dirty="0"/>
              <a:t>stores the indices of the terms containing “neuron” in a variable called </a:t>
            </a:r>
            <a:r>
              <a:rPr lang="en-GB" dirty="0">
                <a:solidFill>
                  <a:srgbClr val="0070C0"/>
                </a:solidFill>
                <a:latin typeface="Courier New" panose="02070309020205020404" pitchFamily="49" charset="0"/>
                <a:cs typeface="Courier New" panose="02070309020205020404" pitchFamily="49" charset="0"/>
              </a:rPr>
              <a:t>idx2</a:t>
            </a:r>
          </a:p>
          <a:p>
            <a:pPr marL="0" indent="0">
              <a:buNone/>
            </a:pPr>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[idx2, ]</a:t>
            </a:r>
            <a:r>
              <a:rPr lang="en-GB" dirty="0"/>
              <a:t> returns entire rows in which the terms contain “neuron”</a:t>
            </a:r>
            <a:endParaRPr lang="en-GB"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821739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F878-1FCC-4026-8A3A-9BE7BB84A9AA}"/>
              </a:ext>
            </a:extLst>
          </p:cNvPr>
          <p:cNvSpPr>
            <a:spLocks noGrp="1"/>
          </p:cNvSpPr>
          <p:nvPr>
            <p:ph type="title"/>
          </p:nvPr>
        </p:nvSpPr>
        <p:spPr/>
        <p:txBody>
          <a:bodyPr/>
          <a:lstStyle/>
          <a:p>
            <a:r>
              <a:rPr lang="en-GB" dirty="0"/>
              <a:t>Exercise 3</a:t>
            </a:r>
          </a:p>
        </p:txBody>
      </p:sp>
      <p:sp>
        <p:nvSpPr>
          <p:cNvPr id="3" name="Content Placeholder 2">
            <a:extLst>
              <a:ext uri="{FF2B5EF4-FFF2-40B4-BE49-F238E27FC236}">
                <a16:creationId xmlns:a16="http://schemas.microsoft.com/office/drawing/2014/main" id="{3AABC7F5-7583-4545-9042-F10005F484ED}"/>
              </a:ext>
            </a:extLst>
          </p:cNvPr>
          <p:cNvSpPr>
            <a:spLocks noGrp="1"/>
          </p:cNvSpPr>
          <p:nvPr>
            <p:ph idx="1"/>
          </p:nvPr>
        </p:nvSpPr>
        <p:spPr>
          <a:xfrm>
            <a:off x="482063" y="1089219"/>
            <a:ext cx="11280263" cy="5243341"/>
          </a:xfrm>
        </p:spPr>
        <p:txBody>
          <a:bodyPr/>
          <a:lstStyle/>
          <a:p>
            <a:r>
              <a:rPr lang="en-US" dirty="0"/>
              <a:t>Use base R functions to extract the rows in </a:t>
            </a:r>
            <a:r>
              <a:rPr lang="en-US" dirty="0" err="1">
                <a:solidFill>
                  <a:srgbClr val="0070C0"/>
                </a:solidFill>
                <a:latin typeface="Courier New" panose="02070309020205020404" pitchFamily="49" charset="0"/>
                <a:cs typeface="Courier New" panose="02070309020205020404" pitchFamily="49" charset="0"/>
              </a:rPr>
              <a:t>my_excel</a:t>
            </a:r>
            <a:r>
              <a:rPr lang="en-US" dirty="0">
                <a:solidFill>
                  <a:srgbClr val="0070C0"/>
                </a:solidFill>
                <a:latin typeface="Courier New" panose="02070309020205020404" pitchFamily="49" charset="0"/>
                <a:cs typeface="Courier New" panose="02070309020205020404" pitchFamily="49" charset="0"/>
              </a:rPr>
              <a:t> </a:t>
            </a:r>
            <a:r>
              <a:rPr lang="en-US" dirty="0"/>
              <a:t>which have Odds Ratio greater than 200.</a:t>
            </a:r>
            <a:endParaRPr lang="en-US" dirty="0">
              <a:solidFill>
                <a:srgbClr val="0070C0"/>
              </a:solidFill>
              <a:latin typeface="Courier New" panose="02070309020205020404" pitchFamily="49" charset="0"/>
              <a:cs typeface="Courier New" panose="02070309020205020404" pitchFamily="49" charset="0"/>
            </a:endParaRPr>
          </a:p>
          <a:p>
            <a:r>
              <a:rPr lang="en-US" dirty="0"/>
              <a:t>Use base R functions to extract the rows in </a:t>
            </a:r>
            <a:r>
              <a:rPr lang="en-US" dirty="0" err="1">
                <a:solidFill>
                  <a:srgbClr val="0070C0"/>
                </a:solidFill>
                <a:latin typeface="Courier New" panose="02070309020205020404" pitchFamily="49" charset="0"/>
                <a:cs typeface="Courier New" panose="02070309020205020404" pitchFamily="49" charset="0"/>
              </a:rPr>
              <a:t>my_excel</a:t>
            </a:r>
            <a:r>
              <a:rPr lang="en-US" dirty="0">
                <a:solidFill>
                  <a:srgbClr val="0070C0"/>
                </a:solidFill>
                <a:latin typeface="Courier New" panose="02070309020205020404" pitchFamily="49" charset="0"/>
                <a:cs typeface="Courier New" panose="02070309020205020404" pitchFamily="49" charset="0"/>
              </a:rPr>
              <a:t> </a:t>
            </a:r>
            <a:r>
              <a:rPr lang="en-US" dirty="0"/>
              <a:t>in which Term contains the text "membrane".</a:t>
            </a:r>
          </a:p>
        </p:txBody>
      </p:sp>
    </p:spTree>
    <p:extLst>
      <p:ext uri="{BB962C8B-B14F-4D97-AF65-F5344CB8AC3E}">
        <p14:creationId xmlns:p14="http://schemas.microsoft.com/office/powerpoint/2010/main" val="201819084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E8CD-2448-4BC6-8A83-536EA00A875B}"/>
              </a:ext>
            </a:extLst>
          </p:cNvPr>
          <p:cNvSpPr>
            <a:spLocks noGrp="1"/>
          </p:cNvSpPr>
          <p:nvPr>
            <p:ph type="title"/>
          </p:nvPr>
        </p:nvSpPr>
        <p:spPr/>
        <p:txBody>
          <a:bodyPr/>
          <a:lstStyle/>
          <a:p>
            <a:r>
              <a:rPr lang="en-GB" dirty="0" err="1"/>
              <a:t>Subsetting</a:t>
            </a:r>
            <a:r>
              <a:rPr lang="en-GB" dirty="0"/>
              <a:t> data II: </a:t>
            </a:r>
            <a:r>
              <a:rPr lang="en-GB" dirty="0" err="1">
                <a:solidFill>
                  <a:srgbClr val="0070C0"/>
                </a:solidFill>
                <a:latin typeface="Courier New" panose="02070309020205020404" pitchFamily="49" charset="0"/>
                <a:ea typeface="+mn-ea"/>
                <a:cs typeface="Courier New" panose="02070309020205020404" pitchFamily="49" charset="0"/>
              </a:rPr>
              <a:t>dplyr</a:t>
            </a:r>
            <a:endParaRPr lang="en-GB" dirty="0">
              <a:solidFill>
                <a:srgbClr val="0070C0"/>
              </a:solidFill>
              <a:latin typeface="Courier New" panose="02070309020205020404" pitchFamily="49" charset="0"/>
              <a:ea typeface="+mn-ea"/>
              <a:cs typeface="Courier New" panose="02070309020205020404" pitchFamily="49" charset="0"/>
            </a:endParaRPr>
          </a:p>
        </p:txBody>
      </p:sp>
      <p:sp>
        <p:nvSpPr>
          <p:cNvPr id="3" name="Content Placeholder 2">
            <a:extLst>
              <a:ext uri="{FF2B5EF4-FFF2-40B4-BE49-F238E27FC236}">
                <a16:creationId xmlns:a16="http://schemas.microsoft.com/office/drawing/2014/main" id="{54900752-FD2B-4FC9-A123-4EF09CA9A66E}"/>
              </a:ext>
            </a:extLst>
          </p:cNvPr>
          <p:cNvSpPr>
            <a:spLocks noGrp="1"/>
          </p:cNvSpPr>
          <p:nvPr>
            <p:ph idx="1"/>
          </p:nvPr>
        </p:nvSpPr>
        <p:spPr/>
        <p:txBody>
          <a:bodyPr/>
          <a:lstStyle/>
          <a:p>
            <a:r>
              <a:rPr lang="en-GB" dirty="0"/>
              <a:t>We can use </a:t>
            </a:r>
            <a:r>
              <a:rPr lang="en-GB" dirty="0" err="1">
                <a:solidFill>
                  <a:srgbClr val="0070C0"/>
                </a:solidFill>
                <a:latin typeface="Courier New" panose="02070309020205020404" pitchFamily="49" charset="0"/>
                <a:cs typeface="Courier New" panose="02070309020205020404" pitchFamily="49" charset="0"/>
              </a:rPr>
              <a:t>dplyr</a:t>
            </a:r>
            <a:r>
              <a:rPr lang="en-GB" dirty="0"/>
              <a:t> to subset data in a more readable way.</a:t>
            </a:r>
          </a:p>
          <a:p>
            <a:endParaRPr lang="en-GB" dirty="0"/>
          </a:p>
          <a:p>
            <a:r>
              <a:rPr lang="en-GB" dirty="0" err="1">
                <a:solidFill>
                  <a:srgbClr val="0070C0"/>
                </a:solidFill>
                <a:latin typeface="Courier New" panose="02070309020205020404" pitchFamily="49" charset="0"/>
                <a:cs typeface="Courier New" panose="02070309020205020404" pitchFamily="49" charset="0"/>
              </a:rPr>
              <a:t>dplyr</a:t>
            </a:r>
            <a:r>
              <a:rPr lang="en-GB" dirty="0"/>
              <a:t> features the pipe operator </a:t>
            </a:r>
            <a:r>
              <a:rPr lang="en-GB" dirty="0">
                <a:solidFill>
                  <a:srgbClr val="0070C0"/>
                </a:solidFill>
                <a:latin typeface="Courier New" panose="02070309020205020404" pitchFamily="49" charset="0"/>
                <a:cs typeface="Courier New" panose="02070309020205020404" pitchFamily="49" charset="0"/>
              </a:rPr>
              <a:t>%&gt;%.</a:t>
            </a:r>
            <a:r>
              <a:rPr lang="en-GB" dirty="0"/>
              <a:t> This is a binary operator that takes the output of the left-hand side and uses it as the input for the right-hand side.</a:t>
            </a:r>
          </a:p>
          <a:p>
            <a:endParaRPr lang="en-GB" dirty="0"/>
          </a:p>
          <a:p>
            <a:r>
              <a:rPr lang="en-GB" dirty="0"/>
              <a:t>Use the pipe operator </a:t>
            </a:r>
            <a:r>
              <a:rPr lang="en-GB" dirty="0">
                <a:solidFill>
                  <a:srgbClr val="0070C0"/>
                </a:solidFill>
                <a:latin typeface="Courier New" panose="02070309020205020404" pitchFamily="49" charset="0"/>
                <a:cs typeface="Courier New" panose="02070309020205020404" pitchFamily="49" charset="0"/>
              </a:rPr>
              <a:t>%&gt;%</a:t>
            </a:r>
            <a:r>
              <a:rPr lang="en-GB" dirty="0"/>
              <a:t> to use </a:t>
            </a:r>
            <a:r>
              <a:rPr lang="en-GB" dirty="0">
                <a:solidFill>
                  <a:srgbClr val="0070C0"/>
                </a:solidFill>
                <a:latin typeface="Courier New" panose="02070309020205020404" pitchFamily="49" charset="0"/>
                <a:cs typeface="Courier New" panose="02070309020205020404" pitchFamily="49" charset="0"/>
              </a:rPr>
              <a:t>glimpse()</a:t>
            </a:r>
            <a:r>
              <a:rPr lang="en-GB" dirty="0"/>
              <a:t> on </a:t>
            </a:r>
            <a:r>
              <a:rPr lang="en-GB" dirty="0" err="1">
                <a:solidFill>
                  <a:srgbClr val="0070C0"/>
                </a:solidFill>
                <a:latin typeface="Courier New" panose="02070309020205020404" pitchFamily="49" charset="0"/>
                <a:cs typeface="Courier New" panose="02070309020205020404" pitchFamily="49" charset="0"/>
              </a:rPr>
              <a:t>my</a:t>
            </a:r>
            <a:r>
              <a:rPr lang="en-GB" dirty="0" err="1"/>
              <a:t>_</a:t>
            </a:r>
            <a:r>
              <a:rPr lang="en-GB" dirty="0" err="1">
                <a:solidFill>
                  <a:srgbClr val="0070C0"/>
                </a:solidFill>
                <a:latin typeface="Courier New" panose="02070309020205020404" pitchFamily="49" charset="0"/>
                <a:cs typeface="Courier New" panose="02070309020205020404" pitchFamily="49" charset="0"/>
              </a:rPr>
              <a:t>plaintext</a:t>
            </a:r>
            <a:r>
              <a:rPr lang="en-GB" dirty="0"/>
              <a:t>.</a:t>
            </a:r>
          </a:p>
          <a:p>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 %&gt;% glimpse()</a:t>
            </a:r>
            <a:endParaRPr lang="en-GB" dirty="0"/>
          </a:p>
        </p:txBody>
      </p:sp>
    </p:spTree>
    <p:extLst>
      <p:ext uri="{BB962C8B-B14F-4D97-AF65-F5344CB8AC3E}">
        <p14:creationId xmlns:p14="http://schemas.microsoft.com/office/powerpoint/2010/main" val="10831110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E8CD-2448-4BC6-8A83-536EA00A875B}"/>
              </a:ext>
            </a:extLst>
          </p:cNvPr>
          <p:cNvSpPr>
            <a:spLocks noGrp="1"/>
          </p:cNvSpPr>
          <p:nvPr>
            <p:ph type="title"/>
          </p:nvPr>
        </p:nvSpPr>
        <p:spPr/>
        <p:txBody>
          <a:bodyPr/>
          <a:lstStyle/>
          <a:p>
            <a:r>
              <a:rPr lang="en-GB" dirty="0" err="1"/>
              <a:t>Subsetting</a:t>
            </a:r>
            <a:r>
              <a:rPr lang="en-GB" dirty="0"/>
              <a:t> data II: </a:t>
            </a:r>
            <a:r>
              <a:rPr lang="en-GB" dirty="0" err="1">
                <a:solidFill>
                  <a:srgbClr val="0070C0"/>
                </a:solidFill>
                <a:latin typeface="Courier New" panose="02070309020205020404" pitchFamily="49" charset="0"/>
                <a:ea typeface="+mn-ea"/>
                <a:cs typeface="Courier New" panose="02070309020205020404" pitchFamily="49" charset="0"/>
              </a:rPr>
              <a:t>dplyr</a:t>
            </a:r>
            <a:endParaRPr lang="en-GB" dirty="0">
              <a:solidFill>
                <a:srgbClr val="0070C0"/>
              </a:solidFill>
              <a:latin typeface="Courier New" panose="02070309020205020404" pitchFamily="49" charset="0"/>
              <a:ea typeface="+mn-ea"/>
              <a:cs typeface="Courier New" panose="02070309020205020404" pitchFamily="49" charset="0"/>
            </a:endParaRPr>
          </a:p>
        </p:txBody>
      </p:sp>
      <p:sp>
        <p:nvSpPr>
          <p:cNvPr id="3" name="Content Placeholder 2">
            <a:extLst>
              <a:ext uri="{FF2B5EF4-FFF2-40B4-BE49-F238E27FC236}">
                <a16:creationId xmlns:a16="http://schemas.microsoft.com/office/drawing/2014/main" id="{54900752-FD2B-4FC9-A123-4EF09CA9A66E}"/>
              </a:ext>
            </a:extLst>
          </p:cNvPr>
          <p:cNvSpPr>
            <a:spLocks noGrp="1"/>
          </p:cNvSpPr>
          <p:nvPr>
            <p:ph idx="1"/>
          </p:nvPr>
        </p:nvSpPr>
        <p:spPr/>
        <p:txBody>
          <a:bodyPr/>
          <a:lstStyle/>
          <a:p>
            <a:r>
              <a:rPr lang="en-GB" dirty="0"/>
              <a:t>We can use </a:t>
            </a:r>
            <a:r>
              <a:rPr lang="en-GB" dirty="0" err="1">
                <a:solidFill>
                  <a:srgbClr val="0070C0"/>
                </a:solidFill>
                <a:latin typeface="Courier New" panose="02070309020205020404" pitchFamily="49" charset="0"/>
                <a:cs typeface="Courier New" panose="02070309020205020404" pitchFamily="49" charset="0"/>
              </a:rPr>
              <a:t>dplyr</a:t>
            </a:r>
            <a:r>
              <a:rPr lang="en-GB" dirty="0"/>
              <a:t> to subset data in a more readable way.</a:t>
            </a:r>
          </a:p>
          <a:p>
            <a:endParaRPr lang="en-GB" dirty="0"/>
          </a:p>
          <a:p>
            <a:r>
              <a:rPr lang="en-GB" dirty="0" err="1">
                <a:solidFill>
                  <a:srgbClr val="0070C0"/>
                </a:solidFill>
                <a:latin typeface="Courier New" panose="02070309020205020404" pitchFamily="49" charset="0"/>
                <a:cs typeface="Courier New" panose="02070309020205020404" pitchFamily="49" charset="0"/>
              </a:rPr>
              <a:t>dplyr</a:t>
            </a:r>
            <a:r>
              <a:rPr lang="en-GB" dirty="0"/>
              <a:t> features the </a:t>
            </a:r>
            <a:r>
              <a:rPr lang="en-GB" dirty="0">
                <a:solidFill>
                  <a:srgbClr val="0070C0"/>
                </a:solidFill>
                <a:latin typeface="Courier New" panose="02070309020205020404" pitchFamily="49" charset="0"/>
                <a:cs typeface="Courier New" panose="02070309020205020404" pitchFamily="49" charset="0"/>
              </a:rPr>
              <a:t>select()</a:t>
            </a:r>
            <a:r>
              <a:rPr lang="en-GB" dirty="0"/>
              <a:t> verb. This allows you to subset entire columns by name or by number.</a:t>
            </a:r>
          </a:p>
          <a:p>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 %&gt;% select(Term, 3, </a:t>
            </a:r>
            <a:r>
              <a:rPr lang="en-GB" dirty="0" err="1">
                <a:solidFill>
                  <a:srgbClr val="0070C0"/>
                </a:solidFill>
                <a:latin typeface="Courier New" panose="02070309020205020404" pitchFamily="49" charset="0"/>
                <a:cs typeface="Courier New" panose="02070309020205020404" pitchFamily="49" charset="0"/>
              </a:rPr>
              <a:t>Odds.Ratio</a:t>
            </a:r>
            <a:r>
              <a:rPr lang="en-GB" dirty="0">
                <a:solidFill>
                  <a:srgbClr val="0070C0"/>
                </a:solidFill>
                <a:latin typeface="Courier New" panose="02070309020205020404" pitchFamily="49" charset="0"/>
                <a:cs typeface="Courier New" panose="02070309020205020404" pitchFamily="49" charset="0"/>
              </a:rPr>
              <a:t>)</a:t>
            </a:r>
            <a:endParaRPr lang="en-GB" dirty="0"/>
          </a:p>
        </p:txBody>
      </p:sp>
    </p:spTree>
    <p:extLst>
      <p:ext uri="{BB962C8B-B14F-4D97-AF65-F5344CB8AC3E}">
        <p14:creationId xmlns:p14="http://schemas.microsoft.com/office/powerpoint/2010/main" val="363220957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E8CD-2448-4BC6-8A83-536EA00A875B}"/>
              </a:ext>
            </a:extLst>
          </p:cNvPr>
          <p:cNvSpPr>
            <a:spLocks noGrp="1"/>
          </p:cNvSpPr>
          <p:nvPr>
            <p:ph type="title"/>
          </p:nvPr>
        </p:nvSpPr>
        <p:spPr/>
        <p:txBody>
          <a:bodyPr/>
          <a:lstStyle/>
          <a:p>
            <a:r>
              <a:rPr lang="en-GB" dirty="0" err="1"/>
              <a:t>Subsetting</a:t>
            </a:r>
            <a:r>
              <a:rPr lang="en-GB" dirty="0"/>
              <a:t> data II: </a:t>
            </a:r>
            <a:r>
              <a:rPr lang="en-GB" dirty="0" err="1">
                <a:solidFill>
                  <a:srgbClr val="0070C0"/>
                </a:solidFill>
                <a:latin typeface="Courier New" panose="02070309020205020404" pitchFamily="49" charset="0"/>
                <a:ea typeface="+mn-ea"/>
                <a:cs typeface="Courier New" panose="02070309020205020404" pitchFamily="49" charset="0"/>
              </a:rPr>
              <a:t>dplyr</a:t>
            </a:r>
            <a:endParaRPr lang="en-GB" dirty="0">
              <a:solidFill>
                <a:srgbClr val="0070C0"/>
              </a:solidFill>
              <a:latin typeface="Courier New" panose="02070309020205020404" pitchFamily="49" charset="0"/>
              <a:ea typeface="+mn-ea"/>
              <a:cs typeface="Courier New" panose="02070309020205020404" pitchFamily="49" charset="0"/>
            </a:endParaRPr>
          </a:p>
        </p:txBody>
      </p:sp>
      <p:sp>
        <p:nvSpPr>
          <p:cNvPr id="3" name="Content Placeholder 2">
            <a:extLst>
              <a:ext uri="{FF2B5EF4-FFF2-40B4-BE49-F238E27FC236}">
                <a16:creationId xmlns:a16="http://schemas.microsoft.com/office/drawing/2014/main" id="{54900752-FD2B-4FC9-A123-4EF09CA9A66E}"/>
              </a:ext>
            </a:extLst>
          </p:cNvPr>
          <p:cNvSpPr>
            <a:spLocks noGrp="1"/>
          </p:cNvSpPr>
          <p:nvPr>
            <p:ph idx="1"/>
          </p:nvPr>
        </p:nvSpPr>
        <p:spPr/>
        <p:txBody>
          <a:bodyPr/>
          <a:lstStyle/>
          <a:p>
            <a:r>
              <a:rPr lang="en-GB" dirty="0"/>
              <a:t>We can use </a:t>
            </a:r>
            <a:r>
              <a:rPr lang="en-GB" dirty="0" err="1">
                <a:solidFill>
                  <a:srgbClr val="0070C0"/>
                </a:solidFill>
                <a:latin typeface="Courier New" panose="02070309020205020404" pitchFamily="49" charset="0"/>
                <a:cs typeface="Courier New" panose="02070309020205020404" pitchFamily="49" charset="0"/>
              </a:rPr>
              <a:t>dplyr</a:t>
            </a:r>
            <a:r>
              <a:rPr lang="en-GB" dirty="0"/>
              <a:t> to subset data in a more readable way.</a:t>
            </a:r>
          </a:p>
          <a:p>
            <a:endParaRPr lang="en-GB" dirty="0"/>
          </a:p>
          <a:p>
            <a:r>
              <a:rPr lang="en-GB" dirty="0" err="1">
                <a:solidFill>
                  <a:srgbClr val="0070C0"/>
                </a:solidFill>
                <a:latin typeface="Courier New" panose="02070309020205020404" pitchFamily="49" charset="0"/>
                <a:cs typeface="Courier New" panose="02070309020205020404" pitchFamily="49" charset="0"/>
              </a:rPr>
              <a:t>dplyr</a:t>
            </a:r>
            <a:r>
              <a:rPr lang="en-GB" dirty="0"/>
              <a:t> features the </a:t>
            </a:r>
            <a:r>
              <a:rPr lang="en-GB" dirty="0">
                <a:solidFill>
                  <a:srgbClr val="0070C0"/>
                </a:solidFill>
                <a:latin typeface="Courier New" panose="02070309020205020404" pitchFamily="49" charset="0"/>
                <a:cs typeface="Courier New" panose="02070309020205020404" pitchFamily="49" charset="0"/>
              </a:rPr>
              <a:t>filter()</a:t>
            </a:r>
            <a:r>
              <a:rPr lang="en-GB" dirty="0"/>
              <a:t> verb. This allows you to subset rows according to numeric or character rules. </a:t>
            </a:r>
          </a:p>
          <a:p>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 %&gt;% filter(</a:t>
            </a:r>
            <a:r>
              <a:rPr lang="en-GB" dirty="0" err="1">
                <a:solidFill>
                  <a:srgbClr val="0070C0"/>
                </a:solidFill>
                <a:latin typeface="Courier New" panose="02070309020205020404" pitchFamily="49" charset="0"/>
                <a:cs typeface="Courier New" panose="02070309020205020404" pitchFamily="49" charset="0"/>
              </a:rPr>
              <a:t>Combined.Score</a:t>
            </a:r>
            <a:r>
              <a:rPr lang="en-GB" dirty="0">
                <a:solidFill>
                  <a:srgbClr val="0070C0"/>
                </a:solidFill>
                <a:latin typeface="Courier New" panose="02070309020205020404" pitchFamily="49" charset="0"/>
                <a:cs typeface="Courier New" panose="02070309020205020404" pitchFamily="49" charset="0"/>
              </a:rPr>
              <a:t>&gt; 1000)</a:t>
            </a:r>
            <a:endParaRPr lang="en-GB" dirty="0"/>
          </a:p>
          <a:p>
            <a:endParaRPr lang="en-GB" dirty="0"/>
          </a:p>
        </p:txBody>
      </p:sp>
    </p:spTree>
    <p:extLst>
      <p:ext uri="{BB962C8B-B14F-4D97-AF65-F5344CB8AC3E}">
        <p14:creationId xmlns:p14="http://schemas.microsoft.com/office/powerpoint/2010/main" val="11745152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DD7DC">
            <a:alpha val="50000"/>
          </a:srgbClr>
        </a:solidFill>
        <a:effectLst/>
      </p:bgPr>
    </p:bg>
    <p:spTree>
      <p:nvGrpSpPr>
        <p:cNvPr id="1" name=""/>
        <p:cNvGrpSpPr/>
        <p:nvPr/>
      </p:nvGrpSpPr>
      <p:grpSpPr>
        <a:xfrm>
          <a:off x="0" y="0"/>
          <a:ext cx="0" cy="0"/>
          <a:chOff x="0" y="0"/>
          <a:chExt cx="0" cy="0"/>
        </a:xfrm>
      </p:grpSpPr>
      <p:pic>
        <p:nvPicPr>
          <p:cNvPr id="11" name="_DSC1517.jpg">
            <a:extLst>
              <a:ext uri="{FF2B5EF4-FFF2-40B4-BE49-F238E27FC236}">
                <a16:creationId xmlns:a16="http://schemas.microsoft.com/office/drawing/2014/main" id="{BBE4F63D-11DF-944B-BECE-98FAF64861EF}"/>
              </a:ext>
            </a:extLst>
          </p:cNvPr>
          <p:cNvPicPr>
            <a:picLocks noChangeAspect="1"/>
          </p:cNvPicPr>
          <p:nvPr/>
        </p:nvPicPr>
        <p:blipFill rotWithShape="1">
          <a:blip r:embed="rId2"/>
          <a:srcRect l="167" t="16360" r="167"/>
          <a:stretch/>
        </p:blipFill>
        <p:spPr>
          <a:xfrm>
            <a:off x="-1" y="0"/>
            <a:ext cx="12244389" cy="6858000"/>
          </a:xfrm>
          <a:prstGeom prst="rect">
            <a:avLst/>
          </a:prstGeom>
        </p:spPr>
      </p:pic>
      <p:grpSp>
        <p:nvGrpSpPr>
          <p:cNvPr id="8" name="Group 7">
            <a:extLst>
              <a:ext uri="{FF2B5EF4-FFF2-40B4-BE49-F238E27FC236}">
                <a16:creationId xmlns:a16="http://schemas.microsoft.com/office/drawing/2014/main" id="{49CDD194-1527-4B40-A500-9A31309D7B23}"/>
              </a:ext>
            </a:extLst>
          </p:cNvPr>
          <p:cNvGrpSpPr>
            <a:grpSpLocks noChangeAspect="1"/>
          </p:cNvGrpSpPr>
          <p:nvPr/>
        </p:nvGrpSpPr>
        <p:grpSpPr>
          <a:xfrm>
            <a:off x="10534388" y="0"/>
            <a:ext cx="1710000" cy="1303021"/>
            <a:chOff x="7949775" y="1"/>
            <a:chExt cx="1194225" cy="910000"/>
          </a:xfrm>
        </p:grpSpPr>
        <p:sp>
          <p:nvSpPr>
            <p:cNvPr id="9" name="Rectangle 8">
              <a:extLst>
                <a:ext uri="{FF2B5EF4-FFF2-40B4-BE49-F238E27FC236}">
                  <a16:creationId xmlns:a16="http://schemas.microsoft.com/office/drawing/2014/main" id="{BB2ACF25-581A-8F4C-9474-7A61DC85B1E4}"/>
                </a:ext>
              </a:extLst>
            </p:cNvPr>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KCL-LOGO-UK-1.png">
              <a:extLst>
                <a:ext uri="{FF2B5EF4-FFF2-40B4-BE49-F238E27FC236}">
                  <a16:creationId xmlns:a16="http://schemas.microsoft.com/office/drawing/2014/main" id="{1ABDF81F-3A71-C940-A37C-C208BB932C30}"/>
                </a:ext>
              </a:extLst>
            </p:cNvPr>
            <p:cNvPicPr>
              <a:picLocks noChangeAspect="1"/>
            </p:cNvPicPr>
            <p:nvPr userDrawn="1"/>
          </p:nvPicPr>
          <p:blipFill>
            <a:blip r:embed="rId3" r:link="rId4">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
        <p:nvSpPr>
          <p:cNvPr id="12" name="Rectangle 11">
            <a:extLst>
              <a:ext uri="{FF2B5EF4-FFF2-40B4-BE49-F238E27FC236}">
                <a16:creationId xmlns:a16="http://schemas.microsoft.com/office/drawing/2014/main" id="{97536864-A815-5E44-898D-E8C2CDDC46D0}"/>
              </a:ext>
            </a:extLst>
          </p:cNvPr>
          <p:cNvSpPr/>
          <p:nvPr/>
        </p:nvSpPr>
        <p:spPr>
          <a:xfrm>
            <a:off x="0" y="3460750"/>
            <a:ext cx="12244388" cy="3397250"/>
          </a:xfrm>
          <a:prstGeom prst="rect">
            <a:avLst/>
          </a:prstGeom>
          <a:gradFill flip="none" rotWithShape="1">
            <a:gsLst>
              <a:gs pos="0">
                <a:schemeClr val="tx1">
                  <a:lumMod val="100000"/>
                  <a:alpha val="50000"/>
                </a:schemeClr>
              </a:gs>
              <a:gs pos="100000">
                <a:srgbClr val="FFFFFF">
                  <a:alpha val="0"/>
                  <a:lumMod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Subtitle 2">
            <a:extLst>
              <a:ext uri="{FF2B5EF4-FFF2-40B4-BE49-F238E27FC236}">
                <a16:creationId xmlns:a16="http://schemas.microsoft.com/office/drawing/2014/main" id="{CD7633F8-8F33-8144-B9BF-0B4C6F31ECB0}"/>
              </a:ext>
            </a:extLst>
          </p:cNvPr>
          <p:cNvSpPr txBox="1">
            <a:spLocks/>
          </p:cNvSpPr>
          <p:nvPr/>
        </p:nvSpPr>
        <p:spPr>
          <a:xfrm>
            <a:off x="360000" y="5920728"/>
            <a:ext cx="8424000" cy="792042"/>
          </a:xfrm>
          <a:prstGeom prst="rect">
            <a:avLst/>
          </a:prstGeom>
        </p:spPr>
        <p:txBody>
          <a:bodyPr vert="horz" lIns="0" tIns="0" rIns="0" bIns="0" rtlCol="0">
            <a:normAutofit/>
          </a:bodyPr>
          <a:lstStyle>
            <a:lvl1pPr marL="0" indent="0" algn="l" defTabSz="457200" rtl="0" eaLnBrk="1" latinLnBrk="0" hangingPunct="1">
              <a:lnSpc>
                <a:spcPct val="120000"/>
              </a:lnSpc>
              <a:spcBef>
                <a:spcPts val="0"/>
              </a:spcBef>
              <a:buClr>
                <a:srgbClr val="0A2D50"/>
              </a:buClr>
              <a:buFont typeface="Arial"/>
              <a:buNone/>
              <a:defRPr sz="2000" kern="1200">
                <a:solidFill>
                  <a:srgbClr val="FFFFFF"/>
                </a:solidFill>
                <a:latin typeface="Georgia"/>
                <a:ea typeface="+mn-ea"/>
                <a:cs typeface="Georgia"/>
              </a:defRPr>
            </a:lvl1pPr>
            <a:lvl2pPr marL="457200" indent="0" algn="ctr" defTabSz="457200" rtl="0" eaLnBrk="1" latinLnBrk="0" hangingPunct="1">
              <a:lnSpc>
                <a:spcPct val="120000"/>
              </a:lnSpc>
              <a:spcBef>
                <a:spcPts val="0"/>
              </a:spcBef>
              <a:buClr>
                <a:srgbClr val="0A2D50"/>
              </a:buClr>
              <a:buFont typeface="Arial"/>
              <a:buNone/>
              <a:defRPr sz="2000" kern="1200">
                <a:solidFill>
                  <a:schemeClr val="tx1">
                    <a:tint val="75000"/>
                  </a:schemeClr>
                </a:solidFill>
                <a:latin typeface="Georgia"/>
                <a:ea typeface="+mn-ea"/>
                <a:cs typeface="Georgia"/>
              </a:defRPr>
            </a:lvl2pPr>
            <a:lvl3pPr marL="914400" indent="0" algn="ctr" defTabSz="457200" rtl="0" eaLnBrk="1" latinLnBrk="0" hangingPunct="1">
              <a:lnSpc>
                <a:spcPct val="120000"/>
              </a:lnSpc>
              <a:spcBef>
                <a:spcPts val="0"/>
              </a:spcBef>
              <a:buClr>
                <a:srgbClr val="0A2D50"/>
              </a:buClr>
              <a:buFont typeface="Arial"/>
              <a:buNone/>
              <a:defRPr sz="2000" kern="1200">
                <a:solidFill>
                  <a:schemeClr val="tx1">
                    <a:tint val="75000"/>
                  </a:schemeClr>
                </a:solidFill>
                <a:latin typeface="Georgia"/>
                <a:ea typeface="+mn-ea"/>
                <a:cs typeface="Georgia"/>
              </a:defRPr>
            </a:lvl3pPr>
            <a:lvl4pPr marL="1371600" indent="0" algn="ctr" defTabSz="457200" rtl="0" eaLnBrk="1" latinLnBrk="0" hangingPunct="1">
              <a:lnSpc>
                <a:spcPct val="120000"/>
              </a:lnSpc>
              <a:spcBef>
                <a:spcPts val="0"/>
              </a:spcBef>
              <a:buClr>
                <a:srgbClr val="0A2D50"/>
              </a:buClr>
              <a:buFont typeface="Arial"/>
              <a:buNone/>
              <a:defRPr sz="2000" kern="1200">
                <a:solidFill>
                  <a:schemeClr val="tx1">
                    <a:tint val="75000"/>
                  </a:schemeClr>
                </a:solidFill>
                <a:latin typeface="Georgia"/>
                <a:ea typeface="+mn-ea"/>
                <a:cs typeface="Georgia"/>
              </a:defRPr>
            </a:lvl4pPr>
            <a:lvl5pPr marL="1828800" indent="0" algn="ctr" defTabSz="457200" rtl="0" eaLnBrk="1" latinLnBrk="0" hangingPunct="1">
              <a:lnSpc>
                <a:spcPct val="120000"/>
              </a:lnSpc>
              <a:spcBef>
                <a:spcPts val="0"/>
              </a:spcBef>
              <a:buClr>
                <a:srgbClr val="0A2D50"/>
              </a:buClr>
              <a:buFont typeface="Arial"/>
              <a:buNone/>
              <a:defRPr sz="2000" kern="1200">
                <a:solidFill>
                  <a:schemeClr val="tx1">
                    <a:tint val="75000"/>
                  </a:schemeClr>
                </a:solidFill>
                <a:latin typeface="Georgia"/>
                <a:ea typeface="+mn-ea"/>
                <a:cs typeface="Georgia"/>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GB" dirty="0"/>
              <a:t>MSc Microbiome in Health and Disease | Module 2</a:t>
            </a:r>
          </a:p>
          <a:p>
            <a:r>
              <a:rPr lang="en-GB" dirty="0"/>
              <a:t>Simon Lam, </a:t>
            </a:r>
            <a:r>
              <a:rPr lang="en-GB" dirty="0" err="1"/>
              <a:t>Xiya</a:t>
            </a:r>
            <a:r>
              <a:rPr lang="en-GB" dirty="0"/>
              <a:t> Song</a:t>
            </a:r>
            <a:endParaRPr lang="en-US" dirty="0"/>
          </a:p>
        </p:txBody>
      </p:sp>
      <p:sp>
        <p:nvSpPr>
          <p:cNvPr id="15" name="Title 1">
            <a:extLst>
              <a:ext uri="{FF2B5EF4-FFF2-40B4-BE49-F238E27FC236}">
                <a16:creationId xmlns:a16="http://schemas.microsoft.com/office/drawing/2014/main" id="{424B4E27-939F-C74E-809C-E801CF86F7D1}"/>
              </a:ext>
            </a:extLst>
          </p:cNvPr>
          <p:cNvSpPr txBox="1">
            <a:spLocks/>
          </p:cNvSpPr>
          <p:nvPr/>
        </p:nvSpPr>
        <p:spPr>
          <a:xfrm>
            <a:off x="360000" y="4439505"/>
            <a:ext cx="8424000" cy="1405400"/>
          </a:xfrm>
          <a:prstGeom prst="rect">
            <a:avLst/>
          </a:prstGeom>
        </p:spPr>
        <p:txBody>
          <a:bodyPr vert="horz" lIns="0" tIns="0" rIns="0" bIns="0" rtlCol="0" anchor="b" anchorCtr="0">
            <a:noAutofit/>
          </a:bodyPr>
          <a:lstStyle>
            <a:lvl1pPr algn="l" defTabSz="457200" rtl="0" eaLnBrk="1" latinLnBrk="0" hangingPunct="1">
              <a:spcBef>
                <a:spcPct val="0"/>
              </a:spcBef>
              <a:buNone/>
              <a:defRPr sz="4500" kern="1200">
                <a:solidFill>
                  <a:srgbClr val="FFFFFF"/>
                </a:solidFill>
                <a:latin typeface="Impact"/>
                <a:ea typeface="+mj-ea"/>
                <a:cs typeface="Impact"/>
              </a:defRPr>
            </a:lvl1pPr>
          </a:lstStyle>
          <a:p>
            <a:br>
              <a:rPr lang="en-GB" dirty="0"/>
            </a:br>
            <a:r>
              <a:rPr lang="en-GB" dirty="0"/>
              <a:t>Choices of a programmer</a:t>
            </a:r>
            <a:endParaRPr lang="en-US" dirty="0"/>
          </a:p>
        </p:txBody>
      </p:sp>
    </p:spTree>
    <p:extLst>
      <p:ext uri="{BB962C8B-B14F-4D97-AF65-F5344CB8AC3E}">
        <p14:creationId xmlns:p14="http://schemas.microsoft.com/office/powerpoint/2010/main" val="418403182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F878-1FCC-4026-8A3A-9BE7BB84A9AA}"/>
              </a:ext>
            </a:extLst>
          </p:cNvPr>
          <p:cNvSpPr>
            <a:spLocks noGrp="1"/>
          </p:cNvSpPr>
          <p:nvPr>
            <p:ph type="title"/>
          </p:nvPr>
        </p:nvSpPr>
        <p:spPr/>
        <p:txBody>
          <a:bodyPr/>
          <a:lstStyle/>
          <a:p>
            <a:r>
              <a:rPr lang="en-GB" dirty="0"/>
              <a:t>Exercise 4</a:t>
            </a:r>
          </a:p>
        </p:txBody>
      </p:sp>
      <p:sp>
        <p:nvSpPr>
          <p:cNvPr id="3" name="Content Placeholder 2">
            <a:extLst>
              <a:ext uri="{FF2B5EF4-FFF2-40B4-BE49-F238E27FC236}">
                <a16:creationId xmlns:a16="http://schemas.microsoft.com/office/drawing/2014/main" id="{3AABC7F5-7583-4545-9042-F10005F484ED}"/>
              </a:ext>
            </a:extLst>
          </p:cNvPr>
          <p:cNvSpPr>
            <a:spLocks noGrp="1"/>
          </p:cNvSpPr>
          <p:nvPr>
            <p:ph idx="1"/>
          </p:nvPr>
        </p:nvSpPr>
        <p:spPr>
          <a:xfrm>
            <a:off x="482063" y="1089219"/>
            <a:ext cx="11280263" cy="5243341"/>
          </a:xfrm>
        </p:spPr>
        <p:txBody>
          <a:bodyPr/>
          <a:lstStyle/>
          <a:p>
            <a:r>
              <a:rPr lang="en-US" dirty="0"/>
              <a:t>Use </a:t>
            </a:r>
            <a:r>
              <a:rPr lang="en-US" dirty="0" err="1">
                <a:solidFill>
                  <a:srgbClr val="0070C0"/>
                </a:solidFill>
                <a:latin typeface="Courier New" panose="02070309020205020404" pitchFamily="49" charset="0"/>
                <a:cs typeface="Courier New" panose="02070309020205020404" pitchFamily="49" charset="0"/>
              </a:rPr>
              <a:t>dplyr</a:t>
            </a:r>
            <a:r>
              <a:rPr lang="en-US" dirty="0"/>
              <a:t> functions to extract the rows in </a:t>
            </a:r>
            <a:r>
              <a:rPr lang="en-US" dirty="0" err="1">
                <a:solidFill>
                  <a:srgbClr val="0070C0"/>
                </a:solidFill>
                <a:latin typeface="Courier New" panose="02070309020205020404" pitchFamily="49" charset="0"/>
                <a:cs typeface="Courier New" panose="02070309020205020404" pitchFamily="49" charset="0"/>
              </a:rPr>
              <a:t>my_excel</a:t>
            </a:r>
            <a:r>
              <a:rPr lang="en-US" dirty="0">
                <a:solidFill>
                  <a:srgbClr val="0070C0"/>
                </a:solidFill>
                <a:latin typeface="Courier New" panose="02070309020205020404" pitchFamily="49" charset="0"/>
                <a:cs typeface="Courier New" panose="02070309020205020404" pitchFamily="49" charset="0"/>
              </a:rPr>
              <a:t> </a:t>
            </a:r>
            <a:r>
              <a:rPr lang="en-US" dirty="0"/>
              <a:t>which have Odds Ratio greater than 200.</a:t>
            </a:r>
            <a:endParaRPr lang="en-US" dirty="0">
              <a:solidFill>
                <a:srgbClr val="0070C0"/>
              </a:solidFill>
              <a:latin typeface="Courier New" panose="02070309020205020404" pitchFamily="49" charset="0"/>
              <a:cs typeface="Courier New" panose="02070309020205020404" pitchFamily="49" charset="0"/>
            </a:endParaRPr>
          </a:p>
          <a:p>
            <a:r>
              <a:rPr lang="en-US" dirty="0"/>
              <a:t>Use </a:t>
            </a:r>
            <a:r>
              <a:rPr lang="en-US" dirty="0" err="1">
                <a:solidFill>
                  <a:srgbClr val="0070C0"/>
                </a:solidFill>
                <a:latin typeface="Courier New" panose="02070309020205020404" pitchFamily="49" charset="0"/>
                <a:cs typeface="Courier New" panose="02070309020205020404" pitchFamily="49" charset="0"/>
              </a:rPr>
              <a:t>dplyr</a:t>
            </a:r>
            <a:r>
              <a:rPr lang="en-US" dirty="0"/>
              <a:t> functions to extract the rows in </a:t>
            </a:r>
            <a:r>
              <a:rPr lang="en-US" dirty="0" err="1">
                <a:solidFill>
                  <a:srgbClr val="0070C0"/>
                </a:solidFill>
                <a:latin typeface="Courier New" panose="02070309020205020404" pitchFamily="49" charset="0"/>
                <a:cs typeface="Courier New" panose="02070309020205020404" pitchFamily="49" charset="0"/>
              </a:rPr>
              <a:t>my_excel</a:t>
            </a:r>
            <a:r>
              <a:rPr lang="en-US" dirty="0">
                <a:solidFill>
                  <a:srgbClr val="0070C0"/>
                </a:solidFill>
                <a:latin typeface="Courier New" panose="02070309020205020404" pitchFamily="49" charset="0"/>
                <a:cs typeface="Courier New" panose="02070309020205020404" pitchFamily="49" charset="0"/>
              </a:rPr>
              <a:t> </a:t>
            </a:r>
            <a:r>
              <a:rPr lang="en-US" dirty="0"/>
              <a:t>in which Term contains the text "membrane".</a:t>
            </a:r>
          </a:p>
          <a:p>
            <a:endParaRPr lang="en-US" dirty="0"/>
          </a:p>
          <a:p>
            <a:r>
              <a:rPr lang="en-US" dirty="0"/>
              <a:t>Free practice: write code to extract all Terms in </a:t>
            </a:r>
            <a:r>
              <a:rPr lang="en-US" dirty="0" err="1">
                <a:solidFill>
                  <a:srgbClr val="0070C0"/>
                </a:solidFill>
                <a:latin typeface="Courier New" panose="02070309020205020404" pitchFamily="49" charset="0"/>
                <a:cs typeface="Courier New" panose="02070309020205020404" pitchFamily="49" charset="0"/>
              </a:rPr>
              <a:t>my_excel</a:t>
            </a:r>
            <a:r>
              <a:rPr lang="en-US" dirty="0">
                <a:solidFill>
                  <a:srgbClr val="0070C0"/>
                </a:solidFill>
                <a:latin typeface="Courier New" panose="02070309020205020404" pitchFamily="49" charset="0"/>
                <a:cs typeface="Courier New" panose="02070309020205020404" pitchFamily="49" charset="0"/>
              </a:rPr>
              <a:t> </a:t>
            </a:r>
            <a:r>
              <a:rPr lang="en-US" dirty="0"/>
              <a:t>containing the text "neuron" for which P-value us less than 10</a:t>
            </a:r>
            <a:r>
              <a:rPr lang="en-US" baseline="30000" dirty="0"/>
              <a:t>-4</a:t>
            </a:r>
            <a:r>
              <a:rPr lang="en-US" dirty="0"/>
              <a:t>. It's your choice whether you use base R functions or </a:t>
            </a:r>
            <a:r>
              <a:rPr lang="en-US" dirty="0" err="1">
                <a:solidFill>
                  <a:srgbClr val="0070C0"/>
                </a:solidFill>
                <a:latin typeface="Courier New" panose="02070309020205020404" pitchFamily="49" charset="0"/>
                <a:cs typeface="Courier New" panose="02070309020205020404" pitchFamily="49" charset="0"/>
              </a:rPr>
              <a:t>dplyr</a:t>
            </a:r>
            <a:r>
              <a:rPr lang="en-US" dirty="0"/>
              <a:t> functions!</a:t>
            </a:r>
          </a:p>
        </p:txBody>
      </p:sp>
    </p:spTree>
    <p:extLst>
      <p:ext uri="{BB962C8B-B14F-4D97-AF65-F5344CB8AC3E}">
        <p14:creationId xmlns:p14="http://schemas.microsoft.com/office/powerpoint/2010/main" val="37115836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1A719-BDE8-4BA9-AFBA-AC8B52AE91AB}"/>
              </a:ext>
            </a:extLst>
          </p:cNvPr>
          <p:cNvSpPr>
            <a:spLocks noGrp="1"/>
          </p:cNvSpPr>
          <p:nvPr>
            <p:ph type="title"/>
          </p:nvPr>
        </p:nvSpPr>
        <p:spPr/>
        <p:txBody>
          <a:bodyPr/>
          <a:lstStyle/>
          <a:p>
            <a:r>
              <a:rPr lang="en-GB" dirty="0"/>
              <a:t>Operators and control structures</a:t>
            </a:r>
          </a:p>
        </p:txBody>
      </p:sp>
      <p:sp>
        <p:nvSpPr>
          <p:cNvPr id="3" name="Content Placeholder 2">
            <a:extLst>
              <a:ext uri="{FF2B5EF4-FFF2-40B4-BE49-F238E27FC236}">
                <a16:creationId xmlns:a16="http://schemas.microsoft.com/office/drawing/2014/main" id="{DE6A6608-C817-4827-81B1-B90D4B9AA9D3}"/>
              </a:ext>
            </a:extLst>
          </p:cNvPr>
          <p:cNvSpPr>
            <a:spLocks noGrp="1"/>
          </p:cNvSpPr>
          <p:nvPr>
            <p:ph idx="1"/>
          </p:nvPr>
        </p:nvSpPr>
        <p:spPr/>
        <p:txBody>
          <a:bodyPr>
            <a:normAutofit/>
          </a:bodyPr>
          <a:lstStyle/>
          <a:p>
            <a:r>
              <a:rPr lang="en-GB" dirty="0"/>
              <a:t>Binary operators</a:t>
            </a:r>
          </a:p>
          <a:p>
            <a:pPr lvl="1"/>
            <a:r>
              <a:rPr lang="en-GB" dirty="0">
                <a:solidFill>
                  <a:srgbClr val="0070C0"/>
                </a:solidFill>
                <a:latin typeface="Courier New" panose="02070309020205020404" pitchFamily="49" charset="0"/>
                <a:cs typeface="Courier New" panose="02070309020205020404" pitchFamily="49" charset="0"/>
              </a:rPr>
              <a:t>+</a:t>
            </a:r>
            <a:r>
              <a:rPr lang="en-GB" dirty="0"/>
              <a:t>, </a:t>
            </a:r>
            <a:r>
              <a:rPr lang="en-GB" dirty="0">
                <a:solidFill>
                  <a:srgbClr val="0070C0"/>
                </a:solidFill>
                <a:latin typeface="Courier New" panose="02070309020205020404" pitchFamily="49" charset="0"/>
                <a:cs typeface="Courier New" panose="02070309020205020404" pitchFamily="49" charset="0"/>
              </a:rPr>
              <a:t>-</a:t>
            </a:r>
            <a:r>
              <a:rPr lang="en-GB" dirty="0"/>
              <a:t>, </a:t>
            </a:r>
            <a:r>
              <a:rPr lang="en-GB" dirty="0">
                <a:solidFill>
                  <a:srgbClr val="0070C0"/>
                </a:solidFill>
                <a:latin typeface="Courier New" panose="02070309020205020404" pitchFamily="49" charset="0"/>
                <a:cs typeface="Courier New" panose="02070309020205020404" pitchFamily="49" charset="0"/>
              </a:rPr>
              <a:t>*</a:t>
            </a:r>
            <a:r>
              <a:rPr lang="en-GB" dirty="0"/>
              <a:t>, </a:t>
            </a:r>
            <a:r>
              <a:rPr lang="en-GB" dirty="0">
                <a:solidFill>
                  <a:srgbClr val="0070C0"/>
                </a:solidFill>
                <a:latin typeface="Courier New" panose="02070309020205020404" pitchFamily="49" charset="0"/>
                <a:cs typeface="Courier New" panose="02070309020205020404" pitchFamily="49" charset="0"/>
              </a:rPr>
              <a:t>/</a:t>
            </a:r>
            <a:r>
              <a:rPr lang="en-GB" dirty="0"/>
              <a:t>, </a:t>
            </a:r>
            <a:r>
              <a:rPr lang="en-GB" dirty="0">
                <a:solidFill>
                  <a:srgbClr val="0070C0"/>
                </a:solidFill>
                <a:latin typeface="Courier New" panose="02070309020205020404" pitchFamily="49" charset="0"/>
                <a:cs typeface="Courier New" panose="02070309020205020404" pitchFamily="49" charset="0"/>
              </a:rPr>
              <a:t>^</a:t>
            </a:r>
            <a:r>
              <a:rPr lang="en-GB" dirty="0"/>
              <a:t> – standard maths operators</a:t>
            </a:r>
          </a:p>
          <a:p>
            <a:pPr lvl="1"/>
            <a:r>
              <a:rPr lang="en-GB" dirty="0">
                <a:solidFill>
                  <a:srgbClr val="0070C0"/>
                </a:solidFill>
                <a:latin typeface="Courier New" panose="02070309020205020404" pitchFamily="49" charset="0"/>
                <a:cs typeface="Courier New" panose="02070309020205020404" pitchFamily="49" charset="0"/>
              </a:rPr>
              <a:t>%%</a:t>
            </a:r>
            <a:r>
              <a:rPr lang="en-GB" dirty="0"/>
              <a:t> – modulo (remainder after a division) (</a:t>
            </a:r>
            <a:r>
              <a:rPr lang="en-GB" dirty="0" err="1"/>
              <a:t>eg.</a:t>
            </a:r>
            <a:r>
              <a:rPr lang="en-GB" dirty="0"/>
              <a:t> </a:t>
            </a:r>
            <a:r>
              <a:rPr lang="en-SE" dirty="0"/>
              <a:t>75</a:t>
            </a:r>
            <a:r>
              <a:rPr lang="en-GB" dirty="0">
                <a:solidFill>
                  <a:srgbClr val="0070C0"/>
                </a:solidFill>
                <a:latin typeface="Courier New" panose="02070309020205020404" pitchFamily="49" charset="0"/>
                <a:cs typeface="Courier New" panose="02070309020205020404" pitchFamily="49" charset="0"/>
              </a:rPr>
              <a:t>%%</a:t>
            </a:r>
            <a:r>
              <a:rPr lang="en-SE" dirty="0"/>
              <a:t>4 = 3</a:t>
            </a:r>
            <a:r>
              <a:rPr lang="en-GB" dirty="0"/>
              <a:t>)</a:t>
            </a:r>
          </a:p>
          <a:p>
            <a:pPr lvl="1"/>
            <a:r>
              <a:rPr lang="en-GB" dirty="0">
                <a:solidFill>
                  <a:srgbClr val="0070C0"/>
                </a:solidFill>
                <a:latin typeface="Courier New" panose="02070309020205020404" pitchFamily="49" charset="0"/>
                <a:cs typeface="Courier New" panose="02070309020205020404" pitchFamily="49" charset="0"/>
              </a:rPr>
              <a:t>%in% </a:t>
            </a:r>
            <a:r>
              <a:rPr lang="en-GB" dirty="0"/>
              <a:t>– element matching</a:t>
            </a:r>
          </a:p>
          <a:p>
            <a:pPr lvl="1"/>
            <a:r>
              <a:rPr lang="en-GB" dirty="0">
                <a:solidFill>
                  <a:srgbClr val="0070C0"/>
                </a:solidFill>
                <a:latin typeface="Courier New" panose="02070309020205020404" pitchFamily="49" charset="0"/>
                <a:cs typeface="Courier New" panose="02070309020205020404" pitchFamily="49" charset="0"/>
              </a:rPr>
              <a:t>== </a:t>
            </a:r>
            <a:r>
              <a:rPr lang="en-GB" dirty="0"/>
              <a:t>– comparison</a:t>
            </a:r>
          </a:p>
          <a:p>
            <a:pPr marL="0" indent="0">
              <a:buNone/>
            </a:pPr>
            <a:endParaRPr lang="en-GB" dirty="0"/>
          </a:p>
          <a:p>
            <a:r>
              <a:rPr lang="en-GB" dirty="0"/>
              <a:t>Conditionals</a:t>
            </a:r>
          </a:p>
          <a:p>
            <a:pPr lvl="1"/>
            <a:r>
              <a:rPr lang="en-GB" dirty="0">
                <a:solidFill>
                  <a:srgbClr val="0070C0"/>
                </a:solidFill>
                <a:latin typeface="Courier New" panose="02070309020205020404" pitchFamily="49" charset="0"/>
                <a:cs typeface="Courier New" panose="02070309020205020404" pitchFamily="49" charset="0"/>
              </a:rPr>
              <a:t>if() </a:t>
            </a:r>
            <a:r>
              <a:rPr lang="en-GB" dirty="0"/>
              <a:t>– run different code depending on specific conditions</a:t>
            </a:r>
          </a:p>
          <a:p>
            <a:pPr lvl="1"/>
            <a:r>
              <a:rPr lang="en-GB" dirty="0">
                <a:solidFill>
                  <a:srgbClr val="0070C0"/>
                </a:solidFill>
                <a:latin typeface="Courier New" panose="02070309020205020404" pitchFamily="49" charset="0"/>
                <a:cs typeface="Courier New" panose="02070309020205020404" pitchFamily="49" charset="0"/>
              </a:rPr>
              <a:t>else() </a:t>
            </a:r>
            <a:r>
              <a:rPr lang="en-GB" dirty="0"/>
              <a:t>– useful for chaining multiple if() statements</a:t>
            </a:r>
          </a:p>
          <a:p>
            <a:pPr lvl="1"/>
            <a:endParaRPr lang="en-GB" dirty="0"/>
          </a:p>
          <a:p>
            <a:r>
              <a:rPr lang="en-GB" dirty="0"/>
              <a:t>Loops</a:t>
            </a:r>
          </a:p>
          <a:p>
            <a:pPr lvl="1"/>
            <a:r>
              <a:rPr lang="en-GB" dirty="0">
                <a:solidFill>
                  <a:srgbClr val="0070C0"/>
                </a:solidFill>
                <a:latin typeface="Courier New" panose="02070309020205020404" pitchFamily="49" charset="0"/>
                <a:cs typeface="Courier New" panose="02070309020205020404" pitchFamily="49" charset="0"/>
              </a:rPr>
              <a:t>for() </a:t>
            </a:r>
            <a:r>
              <a:rPr lang="en-GB" dirty="0"/>
              <a:t>– iterate over a list</a:t>
            </a:r>
          </a:p>
          <a:p>
            <a:pPr lvl="1"/>
            <a:r>
              <a:rPr lang="en-GB" dirty="0">
                <a:solidFill>
                  <a:srgbClr val="0070C0"/>
                </a:solidFill>
                <a:latin typeface="Courier New" panose="02070309020205020404" pitchFamily="49" charset="0"/>
                <a:cs typeface="Courier New" panose="02070309020205020404" pitchFamily="49" charset="0"/>
              </a:rPr>
              <a:t>while() </a:t>
            </a:r>
            <a:r>
              <a:rPr lang="en-GB" dirty="0"/>
              <a:t>– iterate until a condition is satisfied</a:t>
            </a:r>
          </a:p>
          <a:p>
            <a:pPr marL="0" indent="0">
              <a:buNone/>
            </a:pPr>
            <a:endParaRPr lang="en-GB" dirty="0"/>
          </a:p>
        </p:txBody>
      </p:sp>
    </p:spTree>
    <p:extLst>
      <p:ext uri="{BB962C8B-B14F-4D97-AF65-F5344CB8AC3E}">
        <p14:creationId xmlns:p14="http://schemas.microsoft.com/office/powerpoint/2010/main" val="118091914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9169-32AF-F84C-AC5B-237248BD054D}"/>
              </a:ext>
            </a:extLst>
          </p:cNvPr>
          <p:cNvSpPr>
            <a:spLocks noGrp="1"/>
          </p:cNvSpPr>
          <p:nvPr>
            <p:ph type="title"/>
          </p:nvPr>
        </p:nvSpPr>
        <p:spPr/>
        <p:txBody>
          <a:bodyPr/>
          <a:lstStyle/>
          <a:p>
            <a:r>
              <a:rPr lang="en-GB" dirty="0"/>
              <a:t>Exercise 5</a:t>
            </a:r>
          </a:p>
        </p:txBody>
      </p:sp>
      <p:sp>
        <p:nvSpPr>
          <p:cNvPr id="3" name="Content Placeholder 2">
            <a:extLst>
              <a:ext uri="{FF2B5EF4-FFF2-40B4-BE49-F238E27FC236}">
                <a16:creationId xmlns:a16="http://schemas.microsoft.com/office/drawing/2014/main" id="{0AB17708-A23E-F54C-A897-1112FFA557B7}"/>
              </a:ext>
            </a:extLst>
          </p:cNvPr>
          <p:cNvSpPr>
            <a:spLocks noGrp="1"/>
          </p:cNvSpPr>
          <p:nvPr>
            <p:ph idx="1"/>
          </p:nvPr>
        </p:nvSpPr>
        <p:spPr/>
        <p:txBody>
          <a:bodyPr/>
          <a:lstStyle/>
          <a:p>
            <a:r>
              <a:rPr lang="en-GB" dirty="0"/>
              <a:t>Is there a term in </a:t>
            </a: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 </a:t>
            </a:r>
            <a:r>
              <a:rPr lang="en-GB" dirty="0"/>
              <a:t>called "Chemical carcinogenesis"? How about "Chronic inflammation"?</a:t>
            </a:r>
          </a:p>
        </p:txBody>
      </p:sp>
    </p:spTree>
    <p:extLst>
      <p:ext uri="{BB962C8B-B14F-4D97-AF65-F5344CB8AC3E}">
        <p14:creationId xmlns:p14="http://schemas.microsoft.com/office/powerpoint/2010/main" val="345870027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1A9F-67CD-454E-8708-970ADB73F10D}"/>
              </a:ext>
            </a:extLst>
          </p:cNvPr>
          <p:cNvSpPr>
            <a:spLocks noGrp="1"/>
          </p:cNvSpPr>
          <p:nvPr>
            <p:ph type="title"/>
          </p:nvPr>
        </p:nvSpPr>
        <p:spPr/>
        <p:txBody>
          <a:bodyPr/>
          <a:lstStyle/>
          <a:p>
            <a:r>
              <a:rPr lang="en-GB" dirty="0">
                <a:solidFill>
                  <a:srgbClr val="0070C0"/>
                </a:solidFill>
                <a:latin typeface="Courier New" panose="02070309020205020404" pitchFamily="49" charset="0"/>
                <a:ea typeface="+mn-ea"/>
                <a:cs typeface="Courier New" panose="02070309020205020404" pitchFamily="49" charset="0"/>
              </a:rPr>
              <a:t>if()</a:t>
            </a:r>
            <a:r>
              <a:rPr lang="en-GB" dirty="0"/>
              <a:t> and</a:t>
            </a:r>
            <a:r>
              <a:rPr lang="en-GB" dirty="0">
                <a:solidFill>
                  <a:srgbClr val="0070C0"/>
                </a:solidFill>
                <a:latin typeface="Courier New" panose="02070309020205020404" pitchFamily="49" charset="0"/>
                <a:ea typeface="+mn-ea"/>
                <a:cs typeface="Courier New" panose="02070309020205020404" pitchFamily="49" charset="0"/>
              </a:rPr>
              <a:t> else()</a:t>
            </a:r>
            <a:r>
              <a:rPr lang="en-GB" dirty="0"/>
              <a:t> </a:t>
            </a:r>
          </a:p>
        </p:txBody>
      </p:sp>
      <p:sp>
        <p:nvSpPr>
          <p:cNvPr id="3" name="Content Placeholder 2">
            <a:extLst>
              <a:ext uri="{FF2B5EF4-FFF2-40B4-BE49-F238E27FC236}">
                <a16:creationId xmlns:a16="http://schemas.microsoft.com/office/drawing/2014/main" id="{338C31B7-6285-4960-8C72-52AAF7DC9F78}"/>
              </a:ext>
            </a:extLst>
          </p:cNvPr>
          <p:cNvSpPr>
            <a:spLocks noGrp="1"/>
          </p:cNvSpPr>
          <p:nvPr>
            <p:ph idx="1"/>
          </p:nvPr>
        </p:nvSpPr>
        <p:spPr/>
        <p:txBody>
          <a:bodyPr/>
          <a:lstStyle/>
          <a:p>
            <a:r>
              <a:rPr lang="en-GB" dirty="0"/>
              <a:t>Run a different code block with </a:t>
            </a:r>
            <a:r>
              <a:rPr lang="en-GB" dirty="0">
                <a:solidFill>
                  <a:srgbClr val="0070C0"/>
                </a:solidFill>
                <a:latin typeface="Courier New" panose="02070309020205020404" pitchFamily="49" charset="0"/>
                <a:cs typeface="Courier New" panose="02070309020205020404" pitchFamily="49" charset="0"/>
              </a:rPr>
              <a:t>if() </a:t>
            </a:r>
            <a:r>
              <a:rPr lang="en-GB" dirty="0"/>
              <a:t>depending on conditions you set.</a:t>
            </a:r>
          </a:p>
          <a:p>
            <a:r>
              <a:rPr lang="en-GB" dirty="0"/>
              <a:t>Use </a:t>
            </a:r>
            <a:r>
              <a:rPr lang="en-GB" dirty="0">
                <a:solidFill>
                  <a:srgbClr val="0070C0"/>
                </a:solidFill>
                <a:latin typeface="Courier New" panose="02070309020205020404" pitchFamily="49" charset="0"/>
                <a:cs typeface="Courier New" panose="02070309020205020404" pitchFamily="49" charset="0"/>
              </a:rPr>
              <a:t>else() </a:t>
            </a:r>
            <a:r>
              <a:rPr lang="en-GB" dirty="0"/>
              <a:t>after the closing brace to specify alternative code to run if the condition is not met.</a:t>
            </a:r>
          </a:p>
          <a:p>
            <a:endParaRPr lang="en-GB" dirty="0"/>
          </a:p>
          <a:p>
            <a:pPr marL="0" indent="0">
              <a:buNone/>
            </a:pPr>
            <a:r>
              <a:rPr lang="en-GB" dirty="0">
                <a:solidFill>
                  <a:srgbClr val="0070C0"/>
                </a:solidFill>
                <a:latin typeface="Courier New" panose="02070309020205020404" pitchFamily="49" charset="0"/>
                <a:cs typeface="Courier New" panose="02070309020205020404" pitchFamily="49" charset="0"/>
              </a:rPr>
              <a:t>if(</a:t>
            </a:r>
            <a:r>
              <a:rPr lang="en-GB" dirty="0" err="1">
                <a:solidFill>
                  <a:srgbClr val="0070C0"/>
                </a:solidFill>
                <a:latin typeface="Courier New" panose="02070309020205020404" pitchFamily="49" charset="0"/>
                <a:cs typeface="Courier New" panose="02070309020205020404" pitchFamily="49" charset="0"/>
              </a:rPr>
              <a:t>my_pvalue</a:t>
            </a:r>
            <a:r>
              <a:rPr lang="en-GB" dirty="0">
                <a:solidFill>
                  <a:srgbClr val="0070C0"/>
                </a:solidFill>
                <a:latin typeface="Courier New" panose="02070309020205020404" pitchFamily="49" charset="0"/>
                <a:cs typeface="Courier New" panose="02070309020205020404" pitchFamily="49" charset="0"/>
              </a:rPr>
              <a:t> &lt; 10e-9) {               # specify the condition</a:t>
            </a:r>
          </a:p>
          <a:p>
            <a:pPr marL="0" indent="0">
              <a:buNone/>
            </a:pPr>
            <a:r>
              <a:rPr lang="en-GB" dirty="0">
                <a:solidFill>
                  <a:srgbClr val="0070C0"/>
                </a:solidFill>
                <a:latin typeface="Courier New" panose="02070309020205020404" pitchFamily="49" charset="0"/>
                <a:cs typeface="Courier New" panose="02070309020205020404" pitchFamily="49" charset="0"/>
              </a:rPr>
              <a:t>  ...                                 # do this if the condition is met</a:t>
            </a:r>
          </a:p>
          <a:p>
            <a:pPr marL="0" indent="0">
              <a:buNone/>
            </a:pPr>
            <a:r>
              <a:rPr lang="en-GB" dirty="0">
                <a:solidFill>
                  <a:srgbClr val="0070C0"/>
                </a:solidFill>
                <a:latin typeface="Courier New" panose="02070309020205020404" pitchFamily="49" charset="0"/>
                <a:cs typeface="Courier New" panose="02070309020205020404" pitchFamily="49" charset="0"/>
              </a:rPr>
              <a:t>} else {</a:t>
            </a:r>
          </a:p>
          <a:p>
            <a:pPr marL="0" indent="0">
              <a:buNone/>
            </a:pPr>
            <a:r>
              <a:rPr lang="en-GB" dirty="0">
                <a:solidFill>
                  <a:srgbClr val="0070C0"/>
                </a:solidFill>
                <a:latin typeface="Courier New" panose="02070309020205020404" pitchFamily="49" charset="0"/>
                <a:cs typeface="Courier New" panose="02070309020205020404" pitchFamily="49" charset="0"/>
              </a:rPr>
              <a:t>  ...                                 # otherwise this</a:t>
            </a:r>
          </a:p>
          <a:p>
            <a:pPr marL="0" indent="0">
              <a:buNone/>
            </a:pPr>
            <a:r>
              <a:rPr lang="en-GB" dirty="0">
                <a:solidFill>
                  <a:srgbClr val="0070C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5471195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1A9F-67CD-454E-8708-970ADB73F10D}"/>
              </a:ext>
            </a:extLst>
          </p:cNvPr>
          <p:cNvSpPr>
            <a:spLocks noGrp="1"/>
          </p:cNvSpPr>
          <p:nvPr>
            <p:ph type="title"/>
          </p:nvPr>
        </p:nvSpPr>
        <p:spPr/>
        <p:txBody>
          <a:bodyPr/>
          <a:lstStyle/>
          <a:p>
            <a:r>
              <a:rPr lang="en-GB" dirty="0">
                <a:solidFill>
                  <a:srgbClr val="0070C0"/>
                </a:solidFill>
                <a:latin typeface="Courier New" panose="02070309020205020404" pitchFamily="49" charset="0"/>
                <a:ea typeface="+mn-ea"/>
                <a:cs typeface="Courier New" panose="02070309020205020404" pitchFamily="49" charset="0"/>
              </a:rPr>
              <a:t>if()</a:t>
            </a:r>
            <a:r>
              <a:rPr lang="en-GB" dirty="0"/>
              <a:t> and</a:t>
            </a:r>
            <a:r>
              <a:rPr lang="en-GB" dirty="0">
                <a:solidFill>
                  <a:srgbClr val="0070C0"/>
                </a:solidFill>
                <a:latin typeface="Courier New" panose="02070309020205020404" pitchFamily="49" charset="0"/>
                <a:ea typeface="+mn-ea"/>
                <a:cs typeface="Courier New" panose="02070309020205020404" pitchFamily="49" charset="0"/>
              </a:rPr>
              <a:t> else()</a:t>
            </a:r>
            <a:r>
              <a:rPr lang="en-GB" dirty="0"/>
              <a:t> </a:t>
            </a:r>
          </a:p>
        </p:txBody>
      </p:sp>
      <p:sp>
        <p:nvSpPr>
          <p:cNvPr id="3" name="Content Placeholder 2">
            <a:extLst>
              <a:ext uri="{FF2B5EF4-FFF2-40B4-BE49-F238E27FC236}">
                <a16:creationId xmlns:a16="http://schemas.microsoft.com/office/drawing/2014/main" id="{338C31B7-6285-4960-8C72-52AAF7DC9F78}"/>
              </a:ext>
            </a:extLst>
          </p:cNvPr>
          <p:cNvSpPr>
            <a:spLocks noGrp="1"/>
          </p:cNvSpPr>
          <p:nvPr>
            <p:ph idx="1"/>
          </p:nvPr>
        </p:nvSpPr>
        <p:spPr/>
        <p:txBody>
          <a:bodyPr/>
          <a:lstStyle/>
          <a:p>
            <a:r>
              <a:rPr lang="en-GB" dirty="0"/>
              <a:t>Run a different code block with </a:t>
            </a:r>
            <a:r>
              <a:rPr lang="en-GB" dirty="0">
                <a:solidFill>
                  <a:srgbClr val="0070C0"/>
                </a:solidFill>
                <a:latin typeface="Courier New" panose="02070309020205020404" pitchFamily="49" charset="0"/>
                <a:cs typeface="Courier New" panose="02070309020205020404" pitchFamily="49" charset="0"/>
              </a:rPr>
              <a:t>if() </a:t>
            </a:r>
            <a:r>
              <a:rPr lang="en-GB" dirty="0"/>
              <a:t>depending on conditions you set.</a:t>
            </a:r>
          </a:p>
          <a:p>
            <a:r>
              <a:rPr lang="en-GB" dirty="0"/>
              <a:t>Use </a:t>
            </a:r>
            <a:r>
              <a:rPr lang="en-GB" dirty="0">
                <a:solidFill>
                  <a:srgbClr val="0070C0"/>
                </a:solidFill>
                <a:latin typeface="Courier New" panose="02070309020205020404" pitchFamily="49" charset="0"/>
                <a:cs typeface="Courier New" panose="02070309020205020404" pitchFamily="49" charset="0"/>
              </a:rPr>
              <a:t>else if() </a:t>
            </a:r>
            <a:r>
              <a:rPr lang="en-GB" dirty="0"/>
              <a:t>after the closing brace to specify an alternative </a:t>
            </a:r>
            <a:r>
              <a:rPr lang="en-GB" dirty="0">
                <a:solidFill>
                  <a:srgbClr val="0070C0"/>
                </a:solidFill>
                <a:latin typeface="Courier New" panose="02070309020205020404" pitchFamily="49" charset="0"/>
                <a:cs typeface="Courier New" panose="02070309020205020404" pitchFamily="49" charset="0"/>
              </a:rPr>
              <a:t>if()</a:t>
            </a:r>
            <a:r>
              <a:rPr lang="en-GB" dirty="0"/>
              <a:t> statement.</a:t>
            </a:r>
          </a:p>
          <a:p>
            <a:endParaRPr lang="en-GB" dirty="0"/>
          </a:p>
          <a:p>
            <a:pPr marL="0" indent="0">
              <a:buNone/>
            </a:pPr>
            <a:r>
              <a:rPr lang="en-GB" dirty="0">
                <a:solidFill>
                  <a:srgbClr val="0070C0"/>
                </a:solidFill>
                <a:latin typeface="Courier New" panose="02070309020205020404" pitchFamily="49" charset="0"/>
                <a:cs typeface="Courier New" panose="02070309020205020404" pitchFamily="49" charset="0"/>
              </a:rPr>
              <a:t>if(</a:t>
            </a:r>
            <a:r>
              <a:rPr lang="en-GB" dirty="0" err="1">
                <a:solidFill>
                  <a:srgbClr val="0070C0"/>
                </a:solidFill>
                <a:latin typeface="Courier New" panose="02070309020205020404" pitchFamily="49" charset="0"/>
                <a:cs typeface="Courier New" panose="02070309020205020404" pitchFamily="49" charset="0"/>
              </a:rPr>
              <a:t>my_pvalue</a:t>
            </a:r>
            <a:r>
              <a:rPr lang="en-GB" dirty="0">
                <a:solidFill>
                  <a:srgbClr val="0070C0"/>
                </a:solidFill>
                <a:latin typeface="Courier New" panose="02070309020205020404" pitchFamily="49" charset="0"/>
                <a:cs typeface="Courier New" panose="02070309020205020404" pitchFamily="49" charset="0"/>
              </a:rPr>
              <a:t> &lt; 10e-9) {                       # if 1</a:t>
            </a:r>
          </a:p>
          <a:p>
            <a:pPr marL="0" indent="0">
              <a:buNone/>
            </a:pPr>
            <a:r>
              <a:rPr lang="en-GB" dirty="0">
                <a:solidFill>
                  <a:srgbClr val="0070C0"/>
                </a:solidFill>
                <a:latin typeface="Courier New" panose="02070309020205020404" pitchFamily="49" charset="0"/>
                <a:cs typeface="Courier New" panose="02070309020205020404" pitchFamily="49" charset="0"/>
              </a:rPr>
              <a:t>  ...                                         # then 1</a:t>
            </a:r>
          </a:p>
          <a:p>
            <a:pPr marL="0" indent="0">
              <a:buNone/>
            </a:pPr>
            <a:r>
              <a:rPr lang="en-GB" dirty="0">
                <a:solidFill>
                  <a:srgbClr val="0070C0"/>
                </a:solidFill>
                <a:latin typeface="Courier New" panose="02070309020205020404" pitchFamily="49" charset="0"/>
                <a:cs typeface="Courier New" panose="02070309020205020404" pitchFamily="49" charset="0"/>
              </a:rPr>
              <a:t>} else if(</a:t>
            </a:r>
            <a:r>
              <a:rPr lang="en-GB" dirty="0" err="1">
                <a:solidFill>
                  <a:srgbClr val="0070C0"/>
                </a:solidFill>
                <a:latin typeface="Courier New" panose="02070309020205020404" pitchFamily="49" charset="0"/>
                <a:cs typeface="Courier New" panose="02070309020205020404" pitchFamily="49" charset="0"/>
              </a:rPr>
              <a:t>my_pvalue</a:t>
            </a:r>
            <a:r>
              <a:rPr lang="en-GB" dirty="0">
                <a:solidFill>
                  <a:srgbClr val="0070C0"/>
                </a:solidFill>
                <a:latin typeface="Courier New" panose="02070309020205020404" pitchFamily="49" charset="0"/>
                <a:cs typeface="Courier New" panose="02070309020205020404" pitchFamily="49" charset="0"/>
              </a:rPr>
              <a:t> &lt; 10e-4 {                 # else 1 / if 2</a:t>
            </a:r>
          </a:p>
          <a:p>
            <a:pPr marL="0" indent="0">
              <a:buNone/>
            </a:pPr>
            <a:r>
              <a:rPr lang="en-GB" dirty="0">
                <a:solidFill>
                  <a:srgbClr val="0070C0"/>
                </a:solidFill>
                <a:latin typeface="Courier New" panose="02070309020205020404" pitchFamily="49" charset="0"/>
                <a:cs typeface="Courier New" panose="02070309020205020404" pitchFamily="49" charset="0"/>
              </a:rPr>
              <a:t>  ...                                         # then 2</a:t>
            </a:r>
          </a:p>
          <a:p>
            <a:pPr marL="0" indent="0">
              <a:buNone/>
            </a:pPr>
            <a:r>
              <a:rPr lang="en-GB" dirty="0">
                <a:solidFill>
                  <a:srgbClr val="0070C0"/>
                </a:solidFill>
                <a:latin typeface="Courier New" panose="02070309020205020404" pitchFamily="49" charset="0"/>
                <a:cs typeface="Courier New" panose="02070309020205020404" pitchFamily="49" charset="0"/>
              </a:rPr>
              <a:t>} else {                                      # else 2</a:t>
            </a:r>
          </a:p>
          <a:p>
            <a:pPr marL="0" indent="0">
              <a:buNone/>
            </a:pPr>
            <a:r>
              <a:rPr lang="en-GB" dirty="0">
                <a:solidFill>
                  <a:srgbClr val="0070C0"/>
                </a:solidFill>
                <a:latin typeface="Courier New" panose="02070309020205020404" pitchFamily="49" charset="0"/>
                <a:cs typeface="Courier New" panose="02070309020205020404" pitchFamily="49" charset="0"/>
              </a:rPr>
              <a:t>  ...</a:t>
            </a:r>
          </a:p>
          <a:p>
            <a:pPr marL="0" indent="0">
              <a:buNone/>
            </a:pPr>
            <a:r>
              <a:rPr lang="en-GB" dirty="0">
                <a:solidFill>
                  <a:srgbClr val="0070C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4153256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3B09-36F9-AC47-A9E3-8E2A5EF333BA}"/>
              </a:ext>
            </a:extLst>
          </p:cNvPr>
          <p:cNvSpPr>
            <a:spLocks noGrp="1"/>
          </p:cNvSpPr>
          <p:nvPr>
            <p:ph type="title"/>
          </p:nvPr>
        </p:nvSpPr>
        <p:spPr/>
        <p:txBody>
          <a:bodyPr/>
          <a:lstStyle/>
          <a:p>
            <a:r>
              <a:rPr lang="en-GB" dirty="0"/>
              <a:t>Exercise 6</a:t>
            </a:r>
          </a:p>
        </p:txBody>
      </p:sp>
      <p:sp>
        <p:nvSpPr>
          <p:cNvPr id="3" name="Content Placeholder 2">
            <a:extLst>
              <a:ext uri="{FF2B5EF4-FFF2-40B4-BE49-F238E27FC236}">
                <a16:creationId xmlns:a16="http://schemas.microsoft.com/office/drawing/2014/main" id="{735A546A-E3BA-D74D-8828-649215911F12}"/>
              </a:ext>
            </a:extLst>
          </p:cNvPr>
          <p:cNvSpPr>
            <a:spLocks noGrp="1"/>
          </p:cNvSpPr>
          <p:nvPr>
            <p:ph idx="1"/>
          </p:nvPr>
        </p:nvSpPr>
        <p:spPr/>
        <p:txBody>
          <a:bodyPr/>
          <a:lstStyle/>
          <a:p>
            <a:r>
              <a:rPr lang="en-GB" dirty="0"/>
              <a:t>Change the code to print significance stars to the screen: “***” for p-values better than 0.001, “**” for p-values better than 0.01, “*” for p-values better than 0.05, and “</a:t>
            </a:r>
            <a:r>
              <a:rPr lang="en-GB" dirty="0" err="1"/>
              <a:t>n.s</a:t>
            </a:r>
            <a:r>
              <a:rPr lang="en-GB" dirty="0"/>
              <a:t>.” for p-values worse or equal to 0.05. Change the value of </a:t>
            </a:r>
            <a:r>
              <a:rPr lang="en-GB" dirty="0">
                <a:solidFill>
                  <a:srgbClr val="0070C0"/>
                </a:solidFill>
                <a:latin typeface="Courier New" panose="02070309020205020404" pitchFamily="49" charset="0"/>
                <a:cs typeface="Courier New" panose="02070309020205020404" pitchFamily="49" charset="0"/>
              </a:rPr>
              <a:t>my_pvalue2 </a:t>
            </a:r>
            <a:r>
              <a:rPr lang="en-GB" dirty="0"/>
              <a:t>to test your code.</a:t>
            </a:r>
          </a:p>
        </p:txBody>
      </p:sp>
    </p:spTree>
    <p:extLst>
      <p:ext uri="{BB962C8B-B14F-4D97-AF65-F5344CB8AC3E}">
        <p14:creationId xmlns:p14="http://schemas.microsoft.com/office/powerpoint/2010/main" val="129834593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F878-1FCC-4026-8A3A-9BE7BB84A9AA}"/>
              </a:ext>
            </a:extLst>
          </p:cNvPr>
          <p:cNvSpPr>
            <a:spLocks noGrp="1"/>
          </p:cNvSpPr>
          <p:nvPr>
            <p:ph type="title"/>
          </p:nvPr>
        </p:nvSpPr>
        <p:spPr/>
        <p:txBody>
          <a:bodyPr/>
          <a:lstStyle/>
          <a:p>
            <a:r>
              <a:rPr lang="en-GB" dirty="0">
                <a:solidFill>
                  <a:srgbClr val="0070C0"/>
                </a:solidFill>
                <a:latin typeface="Courier New" panose="02070309020205020404" pitchFamily="49" charset="0"/>
                <a:ea typeface="+mn-ea"/>
                <a:cs typeface="Courier New" panose="02070309020205020404" pitchFamily="49" charset="0"/>
              </a:rPr>
              <a:t>for()</a:t>
            </a:r>
            <a:r>
              <a:rPr lang="en-GB" dirty="0"/>
              <a:t> loop</a:t>
            </a:r>
          </a:p>
        </p:txBody>
      </p:sp>
      <p:sp>
        <p:nvSpPr>
          <p:cNvPr id="3" name="Content Placeholder 2">
            <a:extLst>
              <a:ext uri="{FF2B5EF4-FFF2-40B4-BE49-F238E27FC236}">
                <a16:creationId xmlns:a16="http://schemas.microsoft.com/office/drawing/2014/main" id="{3AABC7F5-7583-4545-9042-F10005F484ED}"/>
              </a:ext>
            </a:extLst>
          </p:cNvPr>
          <p:cNvSpPr>
            <a:spLocks noGrp="1"/>
          </p:cNvSpPr>
          <p:nvPr>
            <p:ph idx="1"/>
          </p:nvPr>
        </p:nvSpPr>
        <p:spPr>
          <a:xfrm>
            <a:off x="482063" y="1089219"/>
            <a:ext cx="11280263" cy="5243341"/>
          </a:xfrm>
        </p:spPr>
        <p:txBody>
          <a:bodyPr/>
          <a:lstStyle/>
          <a:p>
            <a:r>
              <a:rPr lang="en-US" dirty="0"/>
              <a:t>We need to be able to repetitively perform a set of actions for each subset of interest. This is called iterating over a list. We use a </a:t>
            </a:r>
            <a:r>
              <a:rPr lang="en-US" dirty="0">
                <a:solidFill>
                  <a:srgbClr val="0070C0"/>
                </a:solidFill>
                <a:latin typeface="Courier New" panose="02070309020205020404" pitchFamily="49" charset="0"/>
                <a:cs typeface="Courier New" panose="02070309020205020404" pitchFamily="49" charset="0"/>
              </a:rPr>
              <a:t>for()</a:t>
            </a:r>
            <a:r>
              <a:rPr lang="en-US" dirty="0"/>
              <a:t> loop to do this.</a:t>
            </a:r>
          </a:p>
          <a:p>
            <a:endParaRPr lang="en-US" dirty="0"/>
          </a:p>
          <a:p>
            <a:r>
              <a:rPr lang="en-US" dirty="0"/>
              <a:t>First, </a:t>
            </a:r>
            <a:r>
              <a:rPr lang="en-US" dirty="0" err="1"/>
              <a:t>initialise</a:t>
            </a:r>
            <a:r>
              <a:rPr lang="en-US" dirty="0"/>
              <a:t> a list containing the subsets of interest.</a:t>
            </a:r>
          </a:p>
          <a:p>
            <a:pPr marL="0" indent="0">
              <a:buNone/>
            </a:pPr>
            <a:r>
              <a:rPr lang="en-US" dirty="0" err="1">
                <a:solidFill>
                  <a:srgbClr val="0070C0"/>
                </a:solidFill>
                <a:latin typeface="Courier New" panose="02070309020205020404" pitchFamily="49" charset="0"/>
                <a:cs typeface="Courier New" panose="02070309020205020404" pitchFamily="49" charset="0"/>
              </a:rPr>
              <a:t>my_interest</a:t>
            </a:r>
            <a:r>
              <a:rPr lang="en-US" dirty="0">
                <a:solidFill>
                  <a:srgbClr val="0070C0"/>
                </a:solidFill>
                <a:latin typeface="Courier New" panose="02070309020205020404" pitchFamily="49" charset="0"/>
                <a:cs typeface="Courier New" panose="02070309020205020404" pitchFamily="49" charset="0"/>
              </a:rPr>
              <a:t> &lt;- c("neuron", "membrane", "development")</a:t>
            </a:r>
          </a:p>
          <a:p>
            <a:endParaRPr lang="en-US" dirty="0"/>
          </a:p>
          <a:p>
            <a:r>
              <a:rPr lang="en-US" dirty="0"/>
              <a:t>The basic </a:t>
            </a:r>
            <a:r>
              <a:rPr lang="en-US" dirty="0">
                <a:solidFill>
                  <a:srgbClr val="0070C0"/>
                </a:solidFill>
                <a:latin typeface="Courier New" panose="02070309020205020404" pitchFamily="49" charset="0"/>
                <a:cs typeface="Courier New" panose="02070309020205020404" pitchFamily="49" charset="0"/>
              </a:rPr>
              <a:t>for() </a:t>
            </a:r>
            <a:r>
              <a:rPr lang="en-US" dirty="0"/>
              <a:t>loop performs its actions once per list item.</a:t>
            </a:r>
          </a:p>
          <a:p>
            <a:pPr marL="0" indent="0">
              <a:buNone/>
            </a:pPr>
            <a:r>
              <a:rPr lang="en-US" dirty="0">
                <a:solidFill>
                  <a:srgbClr val="0070C0"/>
                </a:solidFill>
                <a:latin typeface="Courier New" panose="02070309020205020404" pitchFamily="49" charset="0"/>
                <a:cs typeface="Courier New" panose="02070309020205020404" pitchFamily="49" charset="0"/>
              </a:rPr>
              <a:t>for(item in </a:t>
            </a:r>
            <a:r>
              <a:rPr lang="en-US" dirty="0" err="1">
                <a:solidFill>
                  <a:srgbClr val="0070C0"/>
                </a:solidFill>
                <a:latin typeface="Courier New" panose="02070309020205020404" pitchFamily="49" charset="0"/>
                <a:cs typeface="Courier New" panose="02070309020205020404" pitchFamily="49" charset="0"/>
              </a:rPr>
              <a:t>my_interest</a:t>
            </a:r>
            <a:r>
              <a:rPr lang="en-US" dirty="0">
                <a:solidFill>
                  <a:srgbClr val="0070C0"/>
                </a:solidFill>
                <a:latin typeface="Courier New" panose="02070309020205020404" pitchFamily="49" charset="0"/>
                <a:cs typeface="Courier New" panose="02070309020205020404" pitchFamily="49" charset="0"/>
              </a:rPr>
              <a:t>) {</a:t>
            </a:r>
          </a:p>
          <a:p>
            <a:pPr marL="0" indent="0">
              <a:buNone/>
            </a:pPr>
            <a:r>
              <a:rPr lang="en-US" dirty="0">
                <a:solidFill>
                  <a:srgbClr val="0070C0"/>
                </a:solidFill>
                <a:latin typeface="Courier New" panose="02070309020205020404" pitchFamily="49" charset="0"/>
                <a:cs typeface="Courier New" panose="02070309020205020404" pitchFamily="49" charset="0"/>
              </a:rPr>
              <a:t>      cat("I am interested in", item, "\n")</a:t>
            </a:r>
          </a:p>
          <a:p>
            <a:pPr marL="0" indent="0">
              <a:buNone/>
            </a:pPr>
            <a:r>
              <a:rPr lang="en-US" dirty="0">
                <a:solidFill>
                  <a:srgbClr val="0070C0"/>
                </a:solidFill>
                <a:latin typeface="Courier New" panose="02070309020205020404" pitchFamily="49" charset="0"/>
                <a:cs typeface="Courier New" panose="02070309020205020404" pitchFamily="49" charset="0"/>
              </a:rPr>
              <a:t>      cat(</a:t>
            </a:r>
            <a:r>
              <a:rPr lang="en-US" dirty="0" err="1">
                <a:solidFill>
                  <a:srgbClr val="0070C0"/>
                </a:solidFill>
                <a:latin typeface="Courier New" panose="02070309020205020404" pitchFamily="49" charset="0"/>
                <a:cs typeface="Courier New" panose="02070309020205020404" pitchFamily="49" charset="0"/>
              </a:rPr>
              <a:t>toupper</a:t>
            </a:r>
            <a:r>
              <a:rPr lang="en-US" dirty="0">
                <a:solidFill>
                  <a:srgbClr val="0070C0"/>
                </a:solidFill>
                <a:latin typeface="Courier New" panose="02070309020205020404" pitchFamily="49" charset="0"/>
                <a:cs typeface="Courier New" panose="02070309020205020404" pitchFamily="49" charset="0"/>
              </a:rPr>
              <a:t>(item), "IS NOW IN UPPERCASE\n")</a:t>
            </a:r>
          </a:p>
          <a:p>
            <a:pPr marL="0" indent="0">
              <a:buNone/>
            </a:pPr>
            <a:r>
              <a:rPr lang="en-US" dirty="0">
                <a:solidFill>
                  <a:srgbClr val="0070C0"/>
                </a:solidFill>
                <a:latin typeface="Courier New" panose="02070309020205020404" pitchFamily="49" charset="0"/>
                <a:cs typeface="Courier New" panose="02070309020205020404" pitchFamily="49" charset="0"/>
              </a:rPr>
              <a:t>}</a:t>
            </a:r>
          </a:p>
          <a:p>
            <a:r>
              <a:rPr lang="en-US" dirty="0"/>
              <a:t>When we are inside the loop, we use the </a:t>
            </a:r>
            <a:r>
              <a:rPr lang="en-US" dirty="0">
                <a:solidFill>
                  <a:srgbClr val="0070C0"/>
                </a:solidFill>
                <a:latin typeface="Courier New" panose="02070309020205020404" pitchFamily="49" charset="0"/>
                <a:cs typeface="Courier New" panose="02070309020205020404" pitchFamily="49" charset="0"/>
              </a:rPr>
              <a:t>item</a:t>
            </a:r>
            <a:r>
              <a:rPr lang="en-US" dirty="0"/>
              <a:t> variable to access the list item we’re on. This is called the counter variable. We define its name inside the </a:t>
            </a:r>
            <a:r>
              <a:rPr lang="en-US" dirty="0">
                <a:solidFill>
                  <a:srgbClr val="0070C0"/>
                </a:solidFill>
                <a:latin typeface="Courier New" panose="02070309020205020404" pitchFamily="49" charset="0"/>
                <a:cs typeface="Courier New" panose="02070309020205020404" pitchFamily="49" charset="0"/>
              </a:rPr>
              <a:t>for()</a:t>
            </a:r>
            <a:r>
              <a:rPr lang="en-US" dirty="0"/>
              <a:t> loop call.</a:t>
            </a:r>
          </a:p>
          <a:p>
            <a:endParaRPr lang="en-US" dirty="0"/>
          </a:p>
          <a:p>
            <a:endParaRPr lang="en-US" dirty="0"/>
          </a:p>
        </p:txBody>
      </p:sp>
    </p:spTree>
    <p:extLst>
      <p:ext uri="{BB962C8B-B14F-4D97-AF65-F5344CB8AC3E}">
        <p14:creationId xmlns:p14="http://schemas.microsoft.com/office/powerpoint/2010/main" val="380115011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F878-1FCC-4026-8A3A-9BE7BB84A9AA}"/>
              </a:ext>
            </a:extLst>
          </p:cNvPr>
          <p:cNvSpPr>
            <a:spLocks noGrp="1"/>
          </p:cNvSpPr>
          <p:nvPr>
            <p:ph type="title"/>
          </p:nvPr>
        </p:nvSpPr>
        <p:spPr/>
        <p:txBody>
          <a:bodyPr/>
          <a:lstStyle/>
          <a:p>
            <a:r>
              <a:rPr lang="en-GB" dirty="0">
                <a:solidFill>
                  <a:srgbClr val="0070C0"/>
                </a:solidFill>
                <a:latin typeface="Courier New" panose="02070309020205020404" pitchFamily="49" charset="0"/>
                <a:ea typeface="+mn-ea"/>
                <a:cs typeface="Courier New" panose="02070309020205020404" pitchFamily="49" charset="0"/>
              </a:rPr>
              <a:t>for()</a:t>
            </a:r>
            <a:r>
              <a:rPr lang="en-GB" dirty="0"/>
              <a:t> loop</a:t>
            </a:r>
          </a:p>
        </p:txBody>
      </p:sp>
      <p:sp>
        <p:nvSpPr>
          <p:cNvPr id="3" name="Content Placeholder 2">
            <a:extLst>
              <a:ext uri="{FF2B5EF4-FFF2-40B4-BE49-F238E27FC236}">
                <a16:creationId xmlns:a16="http://schemas.microsoft.com/office/drawing/2014/main" id="{3AABC7F5-7583-4545-9042-F10005F484ED}"/>
              </a:ext>
            </a:extLst>
          </p:cNvPr>
          <p:cNvSpPr>
            <a:spLocks noGrp="1"/>
          </p:cNvSpPr>
          <p:nvPr>
            <p:ph idx="1"/>
          </p:nvPr>
        </p:nvSpPr>
        <p:spPr>
          <a:xfrm>
            <a:off x="482063" y="1089219"/>
            <a:ext cx="11280263" cy="5243341"/>
          </a:xfrm>
        </p:spPr>
        <p:txBody>
          <a:bodyPr/>
          <a:lstStyle/>
          <a:p>
            <a:r>
              <a:rPr lang="en-US" dirty="0"/>
              <a:t>We need to be able to repetitively perform a set of actions for each subset of interest. This is called iterating over a list. We use a </a:t>
            </a:r>
            <a:r>
              <a:rPr lang="en-US" dirty="0">
                <a:solidFill>
                  <a:srgbClr val="0070C0"/>
                </a:solidFill>
                <a:latin typeface="Courier New" panose="02070309020205020404" pitchFamily="49" charset="0"/>
                <a:cs typeface="Courier New" panose="02070309020205020404" pitchFamily="49" charset="0"/>
              </a:rPr>
              <a:t>for()</a:t>
            </a:r>
            <a:r>
              <a:rPr lang="en-US" dirty="0"/>
              <a:t> loop to do this.</a:t>
            </a:r>
          </a:p>
          <a:p>
            <a:endParaRPr lang="en-US" dirty="0"/>
          </a:p>
          <a:p>
            <a:r>
              <a:rPr lang="en-US" dirty="0"/>
              <a:t>We can iterate over a numerical range</a:t>
            </a:r>
          </a:p>
          <a:p>
            <a:pPr marL="0" indent="0">
              <a:buNone/>
            </a:pPr>
            <a:r>
              <a:rPr lang="en-US" dirty="0">
                <a:solidFill>
                  <a:srgbClr val="0070C0"/>
                </a:solidFill>
                <a:latin typeface="Courier New" panose="02070309020205020404" pitchFamily="49" charset="0"/>
                <a:cs typeface="Courier New" panose="02070309020205020404" pitchFamily="49" charset="0"/>
              </a:rPr>
              <a:t>for(</a:t>
            </a:r>
            <a:r>
              <a:rPr lang="en-US" dirty="0" err="1">
                <a:solidFill>
                  <a:srgbClr val="0070C0"/>
                </a:solidFill>
                <a:latin typeface="Courier New" panose="02070309020205020404" pitchFamily="49" charset="0"/>
                <a:cs typeface="Courier New" panose="02070309020205020404" pitchFamily="49" charset="0"/>
              </a:rPr>
              <a:t>i</a:t>
            </a:r>
            <a:r>
              <a:rPr lang="en-US" dirty="0">
                <a:solidFill>
                  <a:srgbClr val="0070C0"/>
                </a:solidFill>
                <a:latin typeface="Courier New" panose="02070309020205020404" pitchFamily="49" charset="0"/>
                <a:cs typeface="Courier New" panose="02070309020205020404" pitchFamily="49" charset="0"/>
              </a:rPr>
              <a:t> in 1:10) {</a:t>
            </a:r>
          </a:p>
          <a:p>
            <a:pPr marL="0" indent="0">
              <a:buNone/>
            </a:pPr>
            <a:r>
              <a:rPr lang="en-US" dirty="0">
                <a:solidFill>
                  <a:srgbClr val="0070C0"/>
                </a:solidFill>
                <a:latin typeface="Courier New" panose="02070309020205020404" pitchFamily="49" charset="0"/>
                <a:cs typeface="Courier New" panose="02070309020205020404" pitchFamily="49" charset="0"/>
              </a:rPr>
              <a:t>    cat("I am thinking of the number", </a:t>
            </a:r>
            <a:r>
              <a:rPr lang="en-US" dirty="0" err="1">
                <a:solidFill>
                  <a:srgbClr val="0070C0"/>
                </a:solidFill>
                <a:latin typeface="Courier New" panose="02070309020205020404" pitchFamily="49" charset="0"/>
                <a:cs typeface="Courier New" panose="02070309020205020404" pitchFamily="49" charset="0"/>
              </a:rPr>
              <a:t>i</a:t>
            </a:r>
            <a:r>
              <a:rPr lang="en-US" dirty="0">
                <a:solidFill>
                  <a:srgbClr val="0070C0"/>
                </a:solidFill>
                <a:latin typeface="Courier New" panose="02070309020205020404" pitchFamily="49" charset="0"/>
                <a:cs typeface="Courier New" panose="02070309020205020404" pitchFamily="49" charset="0"/>
              </a:rPr>
              <a:t>, "\n")</a:t>
            </a:r>
            <a:endParaRPr lang="en-US" dirty="0"/>
          </a:p>
          <a:p>
            <a:pPr marL="0" indent="0">
              <a:buNone/>
            </a:pPr>
            <a:r>
              <a:rPr lang="en-US" dirty="0">
                <a:solidFill>
                  <a:srgbClr val="0070C0"/>
                </a:solidFill>
                <a:latin typeface="Courier New" panose="02070309020205020404" pitchFamily="49" charset="0"/>
                <a:cs typeface="Courier New" panose="02070309020205020404" pitchFamily="49" charset="0"/>
              </a:rPr>
              <a:t>  }</a:t>
            </a:r>
          </a:p>
          <a:p>
            <a:r>
              <a:rPr lang="en-US" dirty="0"/>
              <a:t>We can use the counter </a:t>
            </a:r>
            <a:r>
              <a:rPr lang="en-US" dirty="0" err="1">
                <a:solidFill>
                  <a:srgbClr val="0070C0"/>
                </a:solidFill>
                <a:latin typeface="Courier New" panose="02070309020205020404" pitchFamily="49" charset="0"/>
                <a:cs typeface="Courier New" panose="02070309020205020404" pitchFamily="49" charset="0"/>
              </a:rPr>
              <a:t>i</a:t>
            </a:r>
            <a:r>
              <a:rPr lang="en-US" dirty="0"/>
              <a:t> as an index to subset data </a:t>
            </a:r>
          </a:p>
          <a:p>
            <a:endParaRPr lang="en-US" dirty="0"/>
          </a:p>
          <a:p>
            <a:pPr marL="0" indent="0">
              <a:buNone/>
            </a:pPr>
            <a:r>
              <a:rPr lang="en-US" dirty="0">
                <a:solidFill>
                  <a:srgbClr val="0070C0"/>
                </a:solidFill>
                <a:latin typeface="Courier New" panose="02070309020205020404" pitchFamily="49" charset="0"/>
                <a:cs typeface="Courier New" panose="02070309020205020404" pitchFamily="49" charset="0"/>
              </a:rPr>
              <a:t>for(</a:t>
            </a:r>
            <a:r>
              <a:rPr lang="en-US" dirty="0" err="1">
                <a:solidFill>
                  <a:srgbClr val="0070C0"/>
                </a:solidFill>
                <a:latin typeface="Courier New" panose="02070309020205020404" pitchFamily="49" charset="0"/>
                <a:cs typeface="Courier New" panose="02070309020205020404" pitchFamily="49" charset="0"/>
              </a:rPr>
              <a:t>i</a:t>
            </a:r>
            <a:r>
              <a:rPr lang="en-US" dirty="0">
                <a:solidFill>
                  <a:srgbClr val="0070C0"/>
                </a:solidFill>
                <a:latin typeface="Courier New" panose="02070309020205020404" pitchFamily="49" charset="0"/>
                <a:cs typeface="Courier New" panose="02070309020205020404" pitchFamily="49" charset="0"/>
              </a:rPr>
              <a:t> in 1:10) {</a:t>
            </a:r>
          </a:p>
          <a:p>
            <a:pPr marL="0" indent="0">
              <a:buNone/>
            </a:pPr>
            <a:r>
              <a:rPr lang="en-US" dirty="0">
                <a:solidFill>
                  <a:srgbClr val="0070C0"/>
                </a:solidFill>
                <a:latin typeface="Courier New" panose="02070309020205020404" pitchFamily="49" charset="0"/>
                <a:cs typeface="Courier New" panose="02070309020205020404" pitchFamily="49" charset="0"/>
              </a:rPr>
              <a:t>      cat("The", </a:t>
            </a:r>
            <a:r>
              <a:rPr lang="en-US" dirty="0" err="1">
                <a:solidFill>
                  <a:srgbClr val="0070C0"/>
                </a:solidFill>
                <a:latin typeface="Courier New" panose="02070309020205020404" pitchFamily="49" charset="0"/>
                <a:cs typeface="Courier New" panose="02070309020205020404" pitchFamily="49" charset="0"/>
              </a:rPr>
              <a:t>i</a:t>
            </a:r>
            <a:r>
              <a:rPr lang="en-US" dirty="0">
                <a:solidFill>
                  <a:srgbClr val="0070C0"/>
                </a:solidFill>
                <a:latin typeface="Courier New" panose="02070309020205020404" pitchFamily="49" charset="0"/>
                <a:cs typeface="Courier New" panose="02070309020205020404" pitchFamily="49" charset="0"/>
              </a:rPr>
              <a:t>, "</a:t>
            </a:r>
            <a:r>
              <a:rPr lang="en-US" dirty="0" err="1">
                <a:solidFill>
                  <a:srgbClr val="0070C0"/>
                </a:solidFill>
                <a:latin typeface="Courier New" panose="02070309020205020404" pitchFamily="49" charset="0"/>
                <a:cs typeface="Courier New" panose="02070309020205020404" pitchFamily="49" charset="0"/>
              </a:rPr>
              <a:t>th</a:t>
            </a:r>
            <a:r>
              <a:rPr lang="en-US" dirty="0">
                <a:solidFill>
                  <a:srgbClr val="0070C0"/>
                </a:solidFill>
                <a:latin typeface="Courier New" panose="02070309020205020404" pitchFamily="49" charset="0"/>
                <a:cs typeface="Courier New" panose="02070309020205020404" pitchFamily="49" charset="0"/>
              </a:rPr>
              <a:t> column in </a:t>
            </a:r>
            <a:r>
              <a:rPr lang="en-US" dirty="0" err="1">
                <a:solidFill>
                  <a:srgbClr val="0070C0"/>
                </a:solidFill>
                <a:latin typeface="Courier New" panose="02070309020205020404" pitchFamily="49" charset="0"/>
                <a:cs typeface="Courier New" panose="02070309020205020404" pitchFamily="49" charset="0"/>
              </a:rPr>
              <a:t>my_plaintext</a:t>
            </a:r>
            <a:r>
              <a:rPr lang="en-US" dirty="0">
                <a:solidFill>
                  <a:srgbClr val="0070C0"/>
                </a:solidFill>
                <a:latin typeface="Courier New" panose="02070309020205020404" pitchFamily="49" charset="0"/>
                <a:cs typeface="Courier New" panose="02070309020205020404" pitchFamily="49" charset="0"/>
              </a:rPr>
              <a:t> is called",</a:t>
            </a:r>
            <a:br>
              <a:rPr lang="en-US" dirty="0">
                <a:solidFill>
                  <a:srgbClr val="0070C0"/>
                </a:solidFill>
                <a:latin typeface="Courier New" panose="02070309020205020404" pitchFamily="49" charset="0"/>
                <a:cs typeface="Courier New" panose="02070309020205020404" pitchFamily="49" charset="0"/>
              </a:rPr>
            </a:br>
            <a:r>
              <a:rPr lang="en-US" dirty="0">
                <a:solidFill>
                  <a:srgbClr val="0070C0"/>
                </a:solidFill>
                <a:latin typeface="Courier New" panose="02070309020205020404" pitchFamily="49" charset="0"/>
                <a:cs typeface="Courier New" panose="02070309020205020404" pitchFamily="49" charset="0"/>
              </a:rPr>
              <a:t>          names(</a:t>
            </a:r>
            <a:r>
              <a:rPr lang="en-US" dirty="0" err="1">
                <a:solidFill>
                  <a:srgbClr val="0070C0"/>
                </a:solidFill>
                <a:latin typeface="Courier New" panose="02070309020205020404" pitchFamily="49" charset="0"/>
                <a:cs typeface="Courier New" panose="02070309020205020404" pitchFamily="49" charset="0"/>
              </a:rPr>
              <a:t>my_plaintext</a:t>
            </a:r>
            <a:r>
              <a:rPr lang="en-US" dirty="0">
                <a:solidFill>
                  <a:srgbClr val="0070C0"/>
                </a:solidFill>
                <a:latin typeface="Courier New" panose="02070309020205020404" pitchFamily="49" charset="0"/>
                <a:cs typeface="Courier New" panose="02070309020205020404" pitchFamily="49" charset="0"/>
              </a:rPr>
              <a:t>)[</a:t>
            </a:r>
            <a:r>
              <a:rPr lang="en-US" dirty="0" err="1">
                <a:solidFill>
                  <a:srgbClr val="0070C0"/>
                </a:solidFill>
                <a:latin typeface="Courier New" panose="02070309020205020404" pitchFamily="49" charset="0"/>
                <a:cs typeface="Courier New" panose="02070309020205020404" pitchFamily="49" charset="0"/>
              </a:rPr>
              <a:t>i</a:t>
            </a:r>
            <a:r>
              <a:rPr lang="en-US" dirty="0">
                <a:solidFill>
                  <a:srgbClr val="0070C0"/>
                </a:solidFill>
                <a:latin typeface="Courier New" panose="02070309020205020404" pitchFamily="49" charset="0"/>
                <a:cs typeface="Courier New" panose="02070309020205020404" pitchFamily="49" charset="0"/>
              </a:rPr>
              <a:t>], "\n")</a:t>
            </a:r>
          </a:p>
          <a:p>
            <a:pPr marL="0" indent="0">
              <a:buNone/>
            </a:pPr>
            <a:r>
              <a:rPr lang="en-US" dirty="0">
                <a:solidFill>
                  <a:srgbClr val="0070C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217617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F878-1FCC-4026-8A3A-9BE7BB84A9AA}"/>
              </a:ext>
            </a:extLst>
          </p:cNvPr>
          <p:cNvSpPr>
            <a:spLocks noGrp="1"/>
          </p:cNvSpPr>
          <p:nvPr>
            <p:ph type="title"/>
          </p:nvPr>
        </p:nvSpPr>
        <p:spPr/>
        <p:txBody>
          <a:bodyPr/>
          <a:lstStyle/>
          <a:p>
            <a:r>
              <a:rPr lang="en-GB" dirty="0">
                <a:solidFill>
                  <a:srgbClr val="0070C0"/>
                </a:solidFill>
                <a:latin typeface="Courier New" panose="02070309020205020404" pitchFamily="49" charset="0"/>
                <a:ea typeface="+mn-ea"/>
                <a:cs typeface="Courier New" panose="02070309020205020404" pitchFamily="49" charset="0"/>
              </a:rPr>
              <a:t>for()</a:t>
            </a:r>
            <a:r>
              <a:rPr lang="en-GB" dirty="0"/>
              <a:t> loop</a:t>
            </a:r>
          </a:p>
        </p:txBody>
      </p:sp>
      <p:sp>
        <p:nvSpPr>
          <p:cNvPr id="3" name="Content Placeholder 2">
            <a:extLst>
              <a:ext uri="{FF2B5EF4-FFF2-40B4-BE49-F238E27FC236}">
                <a16:creationId xmlns:a16="http://schemas.microsoft.com/office/drawing/2014/main" id="{3AABC7F5-7583-4545-9042-F10005F484ED}"/>
              </a:ext>
            </a:extLst>
          </p:cNvPr>
          <p:cNvSpPr>
            <a:spLocks noGrp="1"/>
          </p:cNvSpPr>
          <p:nvPr>
            <p:ph idx="1"/>
          </p:nvPr>
        </p:nvSpPr>
        <p:spPr>
          <a:xfrm>
            <a:off x="482063" y="1089219"/>
            <a:ext cx="11280263" cy="5243341"/>
          </a:xfrm>
        </p:spPr>
        <p:txBody>
          <a:bodyPr/>
          <a:lstStyle/>
          <a:p>
            <a:r>
              <a:rPr lang="en-US" dirty="0"/>
              <a:t>We need to be able to repetitively perform a set of actions for each subset of interest. This is called iterating over a list. We use a </a:t>
            </a:r>
            <a:r>
              <a:rPr lang="en-US" dirty="0">
                <a:solidFill>
                  <a:srgbClr val="0070C0"/>
                </a:solidFill>
                <a:latin typeface="Courier New" panose="02070309020205020404" pitchFamily="49" charset="0"/>
                <a:cs typeface="Courier New" panose="02070309020205020404" pitchFamily="49" charset="0"/>
              </a:rPr>
              <a:t>for()</a:t>
            </a:r>
            <a:r>
              <a:rPr lang="en-US" dirty="0"/>
              <a:t> loop to do this.</a:t>
            </a:r>
          </a:p>
          <a:p>
            <a:endParaRPr lang="en-US" dirty="0"/>
          </a:p>
          <a:p>
            <a:r>
              <a:rPr lang="en-US" dirty="0"/>
              <a:t>We can iterate over a numerical range</a:t>
            </a:r>
          </a:p>
          <a:p>
            <a:pPr marL="0" indent="0">
              <a:buNone/>
            </a:pPr>
            <a:r>
              <a:rPr lang="en-US" dirty="0">
                <a:solidFill>
                  <a:srgbClr val="0070C0"/>
                </a:solidFill>
                <a:latin typeface="Courier New" panose="02070309020205020404" pitchFamily="49" charset="0"/>
                <a:cs typeface="Courier New" panose="02070309020205020404" pitchFamily="49" charset="0"/>
              </a:rPr>
              <a:t>for(</a:t>
            </a:r>
            <a:r>
              <a:rPr lang="en-US" dirty="0" err="1">
                <a:solidFill>
                  <a:srgbClr val="0070C0"/>
                </a:solidFill>
                <a:latin typeface="Courier New" panose="02070309020205020404" pitchFamily="49" charset="0"/>
                <a:cs typeface="Courier New" panose="02070309020205020404" pitchFamily="49" charset="0"/>
              </a:rPr>
              <a:t>i</a:t>
            </a:r>
            <a:r>
              <a:rPr lang="en-US" dirty="0">
                <a:solidFill>
                  <a:srgbClr val="0070C0"/>
                </a:solidFill>
                <a:latin typeface="Courier New" panose="02070309020205020404" pitchFamily="49" charset="0"/>
                <a:cs typeface="Courier New" panose="02070309020205020404" pitchFamily="49" charset="0"/>
              </a:rPr>
              <a:t> in 1:10) {</a:t>
            </a:r>
          </a:p>
          <a:p>
            <a:pPr marL="0" indent="0">
              <a:buNone/>
            </a:pPr>
            <a:r>
              <a:rPr lang="en-US" dirty="0">
                <a:solidFill>
                  <a:srgbClr val="0070C0"/>
                </a:solidFill>
                <a:latin typeface="Courier New" panose="02070309020205020404" pitchFamily="49" charset="0"/>
                <a:cs typeface="Courier New" panose="02070309020205020404" pitchFamily="49" charset="0"/>
              </a:rPr>
              <a:t>    cat("I am thinking of the number", </a:t>
            </a:r>
            <a:r>
              <a:rPr lang="en-US" dirty="0" err="1">
                <a:solidFill>
                  <a:srgbClr val="0070C0"/>
                </a:solidFill>
                <a:latin typeface="Courier New" panose="02070309020205020404" pitchFamily="49" charset="0"/>
                <a:cs typeface="Courier New" panose="02070309020205020404" pitchFamily="49" charset="0"/>
              </a:rPr>
              <a:t>i</a:t>
            </a:r>
            <a:r>
              <a:rPr lang="en-US" dirty="0">
                <a:solidFill>
                  <a:srgbClr val="0070C0"/>
                </a:solidFill>
                <a:latin typeface="Courier New" panose="02070309020205020404" pitchFamily="49" charset="0"/>
                <a:cs typeface="Courier New" panose="02070309020205020404" pitchFamily="49" charset="0"/>
              </a:rPr>
              <a:t>, "\n")</a:t>
            </a:r>
            <a:endParaRPr lang="en-US" dirty="0"/>
          </a:p>
          <a:p>
            <a:pPr marL="0" indent="0">
              <a:buNone/>
            </a:pPr>
            <a:r>
              <a:rPr lang="en-US" dirty="0">
                <a:solidFill>
                  <a:srgbClr val="0070C0"/>
                </a:solidFill>
                <a:latin typeface="Courier New" panose="02070309020205020404" pitchFamily="49" charset="0"/>
                <a:cs typeface="Courier New" panose="02070309020205020404" pitchFamily="49" charset="0"/>
              </a:rPr>
              <a:t>  }</a:t>
            </a:r>
          </a:p>
          <a:p>
            <a:r>
              <a:rPr lang="en-US" dirty="0"/>
              <a:t>We can use the counter </a:t>
            </a:r>
            <a:r>
              <a:rPr lang="en-US" dirty="0" err="1">
                <a:solidFill>
                  <a:srgbClr val="0070C0"/>
                </a:solidFill>
                <a:latin typeface="Courier New" panose="02070309020205020404" pitchFamily="49" charset="0"/>
                <a:cs typeface="Courier New" panose="02070309020205020404" pitchFamily="49" charset="0"/>
              </a:rPr>
              <a:t>i</a:t>
            </a:r>
            <a:r>
              <a:rPr lang="en-US" dirty="0"/>
              <a:t> as an index to subset data </a:t>
            </a:r>
          </a:p>
          <a:p>
            <a:endParaRPr lang="en-US" dirty="0"/>
          </a:p>
          <a:p>
            <a:pPr marL="0" indent="0">
              <a:buNone/>
            </a:pPr>
            <a:r>
              <a:rPr lang="en-US" dirty="0">
                <a:solidFill>
                  <a:srgbClr val="0070C0"/>
                </a:solidFill>
                <a:latin typeface="Courier New" panose="02070309020205020404" pitchFamily="49" charset="0"/>
                <a:cs typeface="Courier New" panose="02070309020205020404" pitchFamily="49" charset="0"/>
              </a:rPr>
              <a:t>for(</a:t>
            </a:r>
            <a:r>
              <a:rPr lang="en-US" dirty="0" err="1">
                <a:solidFill>
                  <a:srgbClr val="0070C0"/>
                </a:solidFill>
                <a:latin typeface="Courier New" panose="02070309020205020404" pitchFamily="49" charset="0"/>
                <a:cs typeface="Courier New" panose="02070309020205020404" pitchFamily="49" charset="0"/>
              </a:rPr>
              <a:t>i</a:t>
            </a:r>
            <a:r>
              <a:rPr lang="en-US" dirty="0">
                <a:solidFill>
                  <a:srgbClr val="0070C0"/>
                </a:solidFill>
                <a:latin typeface="Courier New" panose="02070309020205020404" pitchFamily="49" charset="0"/>
                <a:cs typeface="Courier New" panose="02070309020205020404" pitchFamily="49" charset="0"/>
              </a:rPr>
              <a:t> in 1:10) {</a:t>
            </a:r>
          </a:p>
          <a:p>
            <a:pPr marL="0" indent="0">
              <a:buNone/>
            </a:pPr>
            <a:r>
              <a:rPr lang="en-US" dirty="0">
                <a:solidFill>
                  <a:srgbClr val="0070C0"/>
                </a:solidFill>
                <a:latin typeface="Courier New" panose="02070309020205020404" pitchFamily="49" charset="0"/>
                <a:cs typeface="Courier New" panose="02070309020205020404" pitchFamily="49" charset="0"/>
              </a:rPr>
              <a:t>      cat("The", </a:t>
            </a:r>
            <a:r>
              <a:rPr lang="en-US" dirty="0" err="1">
                <a:solidFill>
                  <a:srgbClr val="0070C0"/>
                </a:solidFill>
                <a:latin typeface="Courier New" panose="02070309020205020404" pitchFamily="49" charset="0"/>
                <a:cs typeface="Courier New" panose="02070309020205020404" pitchFamily="49" charset="0"/>
              </a:rPr>
              <a:t>i</a:t>
            </a:r>
            <a:r>
              <a:rPr lang="en-US" dirty="0">
                <a:solidFill>
                  <a:srgbClr val="0070C0"/>
                </a:solidFill>
                <a:latin typeface="Courier New" panose="02070309020205020404" pitchFamily="49" charset="0"/>
                <a:cs typeface="Courier New" panose="02070309020205020404" pitchFamily="49" charset="0"/>
              </a:rPr>
              <a:t>, "</a:t>
            </a:r>
            <a:r>
              <a:rPr lang="en-US" dirty="0" err="1">
                <a:solidFill>
                  <a:srgbClr val="0070C0"/>
                </a:solidFill>
                <a:latin typeface="Courier New" panose="02070309020205020404" pitchFamily="49" charset="0"/>
                <a:cs typeface="Courier New" panose="02070309020205020404" pitchFamily="49" charset="0"/>
              </a:rPr>
              <a:t>th</a:t>
            </a:r>
            <a:r>
              <a:rPr lang="en-US" dirty="0">
                <a:solidFill>
                  <a:srgbClr val="0070C0"/>
                </a:solidFill>
                <a:latin typeface="Courier New" panose="02070309020205020404" pitchFamily="49" charset="0"/>
                <a:cs typeface="Courier New" panose="02070309020205020404" pitchFamily="49" charset="0"/>
              </a:rPr>
              <a:t> column in </a:t>
            </a:r>
            <a:r>
              <a:rPr lang="en-US" dirty="0" err="1">
                <a:solidFill>
                  <a:srgbClr val="0070C0"/>
                </a:solidFill>
                <a:latin typeface="Courier New" panose="02070309020205020404" pitchFamily="49" charset="0"/>
                <a:cs typeface="Courier New" panose="02070309020205020404" pitchFamily="49" charset="0"/>
              </a:rPr>
              <a:t>my_plaintext</a:t>
            </a:r>
            <a:r>
              <a:rPr lang="en-US" dirty="0">
                <a:solidFill>
                  <a:srgbClr val="0070C0"/>
                </a:solidFill>
                <a:latin typeface="Courier New" panose="02070309020205020404" pitchFamily="49" charset="0"/>
                <a:cs typeface="Courier New" panose="02070309020205020404" pitchFamily="49" charset="0"/>
              </a:rPr>
              <a:t> is called",</a:t>
            </a:r>
            <a:br>
              <a:rPr lang="en-US" dirty="0">
                <a:solidFill>
                  <a:srgbClr val="0070C0"/>
                </a:solidFill>
                <a:latin typeface="Courier New" panose="02070309020205020404" pitchFamily="49" charset="0"/>
                <a:cs typeface="Courier New" panose="02070309020205020404" pitchFamily="49" charset="0"/>
              </a:rPr>
            </a:br>
            <a:r>
              <a:rPr lang="en-US" dirty="0">
                <a:solidFill>
                  <a:srgbClr val="0070C0"/>
                </a:solidFill>
                <a:latin typeface="Courier New" panose="02070309020205020404" pitchFamily="49" charset="0"/>
                <a:cs typeface="Courier New" panose="02070309020205020404" pitchFamily="49" charset="0"/>
              </a:rPr>
              <a:t>          names(</a:t>
            </a:r>
            <a:r>
              <a:rPr lang="en-US" dirty="0" err="1">
                <a:solidFill>
                  <a:srgbClr val="0070C0"/>
                </a:solidFill>
                <a:latin typeface="Courier New" panose="02070309020205020404" pitchFamily="49" charset="0"/>
                <a:cs typeface="Courier New" panose="02070309020205020404" pitchFamily="49" charset="0"/>
              </a:rPr>
              <a:t>my_plaintext</a:t>
            </a:r>
            <a:r>
              <a:rPr lang="en-US" dirty="0">
                <a:solidFill>
                  <a:srgbClr val="0070C0"/>
                </a:solidFill>
                <a:latin typeface="Courier New" panose="02070309020205020404" pitchFamily="49" charset="0"/>
                <a:cs typeface="Courier New" panose="02070309020205020404" pitchFamily="49" charset="0"/>
              </a:rPr>
              <a:t>)[</a:t>
            </a:r>
            <a:r>
              <a:rPr lang="en-US" dirty="0" err="1">
                <a:solidFill>
                  <a:srgbClr val="0070C0"/>
                </a:solidFill>
                <a:latin typeface="Courier New" panose="02070309020205020404" pitchFamily="49" charset="0"/>
                <a:cs typeface="Courier New" panose="02070309020205020404" pitchFamily="49" charset="0"/>
              </a:rPr>
              <a:t>i</a:t>
            </a:r>
            <a:r>
              <a:rPr lang="en-US" dirty="0">
                <a:solidFill>
                  <a:srgbClr val="0070C0"/>
                </a:solidFill>
                <a:latin typeface="Courier New" panose="02070309020205020404" pitchFamily="49" charset="0"/>
                <a:cs typeface="Courier New" panose="02070309020205020404" pitchFamily="49" charset="0"/>
              </a:rPr>
              <a:t>], "\n")</a:t>
            </a:r>
          </a:p>
          <a:p>
            <a:pPr marL="0" indent="0">
              <a:buNone/>
            </a:pPr>
            <a:r>
              <a:rPr lang="en-US" dirty="0">
                <a:solidFill>
                  <a:srgbClr val="0070C0"/>
                </a:solidFill>
                <a:latin typeface="Courier New" panose="02070309020205020404" pitchFamily="49" charset="0"/>
                <a:cs typeface="Courier New" panose="02070309020205020404" pitchFamily="49" charset="0"/>
              </a:rPr>
              <a:t>  }</a:t>
            </a:r>
          </a:p>
        </p:txBody>
      </p:sp>
      <p:sp>
        <p:nvSpPr>
          <p:cNvPr id="4" name="Rectangle 3">
            <a:extLst>
              <a:ext uri="{FF2B5EF4-FFF2-40B4-BE49-F238E27FC236}">
                <a16:creationId xmlns:a16="http://schemas.microsoft.com/office/drawing/2014/main" id="{2DFADBBD-2B11-46B5-99A6-6BA55D5E06F3}"/>
              </a:ext>
            </a:extLst>
          </p:cNvPr>
          <p:cNvSpPr/>
          <p:nvPr/>
        </p:nvSpPr>
        <p:spPr>
          <a:xfrm>
            <a:off x="407194" y="900000"/>
            <a:ext cx="11430000" cy="5651023"/>
          </a:xfrm>
          <a:prstGeom prst="rect">
            <a:avLst/>
          </a:prstGeom>
          <a:solidFill>
            <a:srgbClr val="FFFFFF">
              <a:alpha val="92941"/>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GB" sz="2000" dirty="0">
                <a:solidFill>
                  <a:srgbClr val="FF0000"/>
                </a:solidFill>
              </a:rPr>
              <a:t>Use a </a:t>
            </a:r>
            <a:r>
              <a:rPr lang="en-GB" sz="2000" dirty="0">
                <a:solidFill>
                  <a:srgbClr val="0070C0"/>
                </a:solidFill>
                <a:latin typeface="Courier New" panose="02070309020205020404" pitchFamily="49" charset="0"/>
                <a:cs typeface="Courier New" panose="02070309020205020404" pitchFamily="49" charset="0"/>
              </a:rPr>
              <a:t>while() </a:t>
            </a:r>
            <a:r>
              <a:rPr lang="en-GB" sz="2000" dirty="0">
                <a:solidFill>
                  <a:srgbClr val="FF0000"/>
                </a:solidFill>
              </a:rPr>
              <a:t>loop if you want to iterate until a condition is met.</a:t>
            </a:r>
          </a:p>
          <a:p>
            <a:pPr marL="285750" indent="-285750">
              <a:lnSpc>
                <a:spcPct val="150000"/>
              </a:lnSpc>
              <a:buFont typeface="Arial" panose="020B0604020202020204" pitchFamily="34" charset="0"/>
              <a:buChar char="•"/>
            </a:pPr>
            <a:endParaRPr lang="en-GB" sz="2000" dirty="0">
              <a:solidFill>
                <a:srgbClr val="FF0000"/>
              </a:solidFill>
            </a:endParaRPr>
          </a:p>
          <a:p>
            <a:pPr>
              <a:lnSpc>
                <a:spcPct val="150000"/>
              </a:lnSpc>
            </a:pPr>
            <a:r>
              <a:rPr lang="en-US" sz="2000" dirty="0" err="1">
                <a:solidFill>
                  <a:srgbClr val="0070C0"/>
                </a:solidFill>
                <a:latin typeface="Courier New" panose="02070309020205020404" pitchFamily="49" charset="0"/>
                <a:cs typeface="Courier New" panose="02070309020205020404" pitchFamily="49" charset="0"/>
              </a:rPr>
              <a:t>my_term</a:t>
            </a:r>
            <a:r>
              <a:rPr lang="en-US" sz="2000" dirty="0">
                <a:solidFill>
                  <a:srgbClr val="0070C0"/>
                </a:solidFill>
                <a:latin typeface="Courier New" panose="02070309020205020404" pitchFamily="49" charset="0"/>
                <a:cs typeface="Courier New" panose="02070309020205020404" pitchFamily="49" charset="0"/>
              </a:rPr>
              <a:t> &lt;- ""                         # </a:t>
            </a:r>
            <a:r>
              <a:rPr lang="en-US" sz="2000" dirty="0" err="1">
                <a:solidFill>
                  <a:srgbClr val="0070C0"/>
                </a:solidFill>
                <a:latin typeface="Courier New" panose="02070309020205020404" pitchFamily="49" charset="0"/>
                <a:cs typeface="Courier New" panose="02070309020205020404" pitchFamily="49" charset="0"/>
              </a:rPr>
              <a:t>initialise</a:t>
            </a:r>
            <a:r>
              <a:rPr lang="en-US" sz="2000" dirty="0">
                <a:solidFill>
                  <a:srgbClr val="0070C0"/>
                </a:solidFill>
                <a:latin typeface="Courier New" panose="02070309020205020404" pitchFamily="49" charset="0"/>
                <a:cs typeface="Courier New" panose="02070309020205020404" pitchFamily="49" charset="0"/>
              </a:rPr>
              <a:t> a test variable</a:t>
            </a:r>
          </a:p>
          <a:p>
            <a:pPr>
              <a:lnSpc>
                <a:spcPct val="150000"/>
              </a:lnSpc>
            </a:pPr>
            <a:r>
              <a:rPr lang="en-US" sz="2000" dirty="0" err="1">
                <a:solidFill>
                  <a:srgbClr val="0070C0"/>
                </a:solidFill>
                <a:latin typeface="Courier New" panose="02070309020205020404" pitchFamily="49" charset="0"/>
                <a:cs typeface="Courier New" panose="02070309020205020404" pitchFamily="49" charset="0"/>
              </a:rPr>
              <a:t>i</a:t>
            </a:r>
            <a:r>
              <a:rPr lang="en-US" sz="2000" dirty="0">
                <a:solidFill>
                  <a:srgbClr val="0070C0"/>
                </a:solidFill>
                <a:latin typeface="Courier New" panose="02070309020205020404" pitchFamily="49" charset="0"/>
                <a:cs typeface="Courier New" panose="02070309020205020404" pitchFamily="49" charset="0"/>
              </a:rPr>
              <a:t> &lt;- 1                                # </a:t>
            </a:r>
            <a:r>
              <a:rPr lang="en-US" sz="2000" dirty="0" err="1">
                <a:solidFill>
                  <a:srgbClr val="0070C0"/>
                </a:solidFill>
                <a:latin typeface="Courier New" panose="02070309020205020404" pitchFamily="49" charset="0"/>
                <a:cs typeface="Courier New" panose="02070309020205020404" pitchFamily="49" charset="0"/>
              </a:rPr>
              <a:t>initialise</a:t>
            </a:r>
            <a:r>
              <a:rPr lang="en-US" sz="2000" dirty="0">
                <a:solidFill>
                  <a:srgbClr val="0070C0"/>
                </a:solidFill>
                <a:latin typeface="Courier New" panose="02070309020205020404" pitchFamily="49" charset="0"/>
                <a:cs typeface="Courier New" panose="02070309020205020404" pitchFamily="49" charset="0"/>
              </a:rPr>
              <a:t> a counter</a:t>
            </a:r>
          </a:p>
          <a:p>
            <a:pPr>
              <a:lnSpc>
                <a:spcPct val="150000"/>
              </a:lnSpc>
            </a:pPr>
            <a:r>
              <a:rPr lang="en-US" sz="2000" dirty="0">
                <a:solidFill>
                  <a:srgbClr val="0070C0"/>
                </a:solidFill>
                <a:latin typeface="Courier New" panose="02070309020205020404" pitchFamily="49" charset="0"/>
                <a:cs typeface="Courier New" panose="02070309020205020404" pitchFamily="49" charset="0"/>
              </a:rPr>
              <a:t>while(!</a:t>
            </a:r>
            <a:r>
              <a:rPr lang="en-US" sz="2000" dirty="0" err="1">
                <a:solidFill>
                  <a:srgbClr val="0070C0"/>
                </a:solidFill>
                <a:latin typeface="Courier New" panose="02070309020205020404" pitchFamily="49" charset="0"/>
                <a:cs typeface="Courier New" panose="02070309020205020404" pitchFamily="49" charset="0"/>
              </a:rPr>
              <a:t>grepl</a:t>
            </a:r>
            <a:r>
              <a:rPr lang="en-US" sz="2000" dirty="0">
                <a:solidFill>
                  <a:srgbClr val="0070C0"/>
                </a:solidFill>
                <a:latin typeface="Courier New" panose="02070309020205020404" pitchFamily="49" charset="0"/>
                <a:cs typeface="Courier New" panose="02070309020205020404" pitchFamily="49" charset="0"/>
              </a:rPr>
              <a:t>("retinoic", </a:t>
            </a:r>
            <a:r>
              <a:rPr lang="en-US" sz="2000" dirty="0" err="1">
                <a:solidFill>
                  <a:srgbClr val="0070C0"/>
                </a:solidFill>
                <a:latin typeface="Courier New" panose="02070309020205020404" pitchFamily="49" charset="0"/>
                <a:cs typeface="Courier New" panose="02070309020205020404" pitchFamily="49" charset="0"/>
              </a:rPr>
              <a:t>my_term</a:t>
            </a:r>
            <a:r>
              <a:rPr lang="en-US" sz="2000" dirty="0">
                <a:solidFill>
                  <a:srgbClr val="0070C0"/>
                </a:solidFill>
                <a:latin typeface="Courier New" panose="02070309020205020404" pitchFamily="49" charset="0"/>
                <a:cs typeface="Courier New" panose="02070309020205020404" pitchFamily="49" charset="0"/>
              </a:rPr>
              <a:t>)) {  # iterate until we find “retinoic”:</a:t>
            </a:r>
          </a:p>
          <a:p>
            <a:pPr>
              <a:lnSpc>
                <a:spcPct val="150000"/>
              </a:lnSpc>
            </a:pPr>
            <a:r>
              <a:rPr lang="en-US" sz="2000" dirty="0">
                <a:solidFill>
                  <a:srgbClr val="0070C0"/>
                </a:solidFill>
                <a:latin typeface="Courier New" panose="02070309020205020404" pitchFamily="49" charset="0"/>
                <a:cs typeface="Courier New" panose="02070309020205020404" pitchFamily="49" charset="0"/>
              </a:rPr>
              <a:t>  </a:t>
            </a:r>
            <a:r>
              <a:rPr lang="en-US" sz="2000" dirty="0" err="1">
                <a:solidFill>
                  <a:srgbClr val="0070C0"/>
                </a:solidFill>
                <a:latin typeface="Courier New" panose="02070309020205020404" pitchFamily="49" charset="0"/>
                <a:cs typeface="Courier New" panose="02070309020205020404" pitchFamily="49" charset="0"/>
              </a:rPr>
              <a:t>my_term</a:t>
            </a:r>
            <a:r>
              <a:rPr lang="en-US" sz="2000" dirty="0">
                <a:solidFill>
                  <a:srgbClr val="0070C0"/>
                </a:solidFill>
                <a:latin typeface="Courier New" panose="02070309020205020404" pitchFamily="49" charset="0"/>
                <a:cs typeface="Courier New" panose="02070309020205020404" pitchFamily="49" charset="0"/>
              </a:rPr>
              <a:t> &lt;- </a:t>
            </a:r>
            <a:r>
              <a:rPr lang="en-US" sz="2000" dirty="0" err="1">
                <a:solidFill>
                  <a:srgbClr val="0070C0"/>
                </a:solidFill>
                <a:latin typeface="Courier New" panose="02070309020205020404" pitchFamily="49" charset="0"/>
                <a:cs typeface="Courier New" panose="02070309020205020404" pitchFamily="49" charset="0"/>
              </a:rPr>
              <a:t>my_plaintext$Term</a:t>
            </a:r>
            <a:r>
              <a:rPr lang="en-US" sz="2000" dirty="0">
                <a:solidFill>
                  <a:srgbClr val="0070C0"/>
                </a:solidFill>
                <a:latin typeface="Courier New" panose="02070309020205020404" pitchFamily="49" charset="0"/>
                <a:cs typeface="Courier New" panose="02070309020205020404" pitchFamily="49" charset="0"/>
              </a:rPr>
              <a:t>[</a:t>
            </a:r>
            <a:r>
              <a:rPr lang="en-US" sz="2000" dirty="0" err="1">
                <a:solidFill>
                  <a:srgbClr val="0070C0"/>
                </a:solidFill>
                <a:latin typeface="Courier New" panose="02070309020205020404" pitchFamily="49" charset="0"/>
                <a:cs typeface="Courier New" panose="02070309020205020404" pitchFamily="49" charset="0"/>
              </a:rPr>
              <a:t>i</a:t>
            </a:r>
            <a:r>
              <a:rPr lang="en-US" sz="2000" dirty="0">
                <a:solidFill>
                  <a:srgbClr val="0070C0"/>
                </a:solidFill>
                <a:latin typeface="Courier New" panose="02070309020205020404" pitchFamily="49" charset="0"/>
                <a:cs typeface="Courier New" panose="02070309020205020404" pitchFamily="49" charset="0"/>
              </a:rPr>
              <a:t>]       # update the test variable</a:t>
            </a:r>
          </a:p>
          <a:p>
            <a:pPr>
              <a:lnSpc>
                <a:spcPct val="150000"/>
              </a:lnSpc>
            </a:pPr>
            <a:r>
              <a:rPr lang="en-US" sz="2000" dirty="0">
                <a:solidFill>
                  <a:srgbClr val="0070C0"/>
                </a:solidFill>
                <a:latin typeface="Courier New" panose="02070309020205020404" pitchFamily="49" charset="0"/>
                <a:cs typeface="Courier New" panose="02070309020205020404" pitchFamily="49" charset="0"/>
              </a:rPr>
              <a:t>  cat(</a:t>
            </a:r>
            <a:r>
              <a:rPr lang="en-US" sz="2000" dirty="0" err="1">
                <a:solidFill>
                  <a:srgbClr val="0070C0"/>
                </a:solidFill>
                <a:latin typeface="Courier New" panose="02070309020205020404" pitchFamily="49" charset="0"/>
                <a:cs typeface="Courier New" panose="02070309020205020404" pitchFamily="49" charset="0"/>
              </a:rPr>
              <a:t>my_term</a:t>
            </a:r>
            <a:r>
              <a:rPr lang="en-US" sz="2000" dirty="0">
                <a:solidFill>
                  <a:srgbClr val="0070C0"/>
                </a:solidFill>
                <a:latin typeface="Courier New" panose="02070309020205020404" pitchFamily="49" charset="0"/>
                <a:cs typeface="Courier New" panose="02070309020205020404" pitchFamily="49" charset="0"/>
              </a:rPr>
              <a:t>, "\n")                    # print to the screen</a:t>
            </a:r>
          </a:p>
          <a:p>
            <a:pPr>
              <a:lnSpc>
                <a:spcPct val="150000"/>
              </a:lnSpc>
            </a:pPr>
            <a:r>
              <a:rPr lang="en-US" sz="2000" dirty="0">
                <a:solidFill>
                  <a:srgbClr val="0070C0"/>
                </a:solidFill>
                <a:latin typeface="Courier New" panose="02070309020205020404" pitchFamily="49" charset="0"/>
                <a:cs typeface="Courier New" panose="02070309020205020404" pitchFamily="49" charset="0"/>
              </a:rPr>
              <a:t>  </a:t>
            </a:r>
            <a:r>
              <a:rPr lang="en-US" sz="2000" dirty="0" err="1">
                <a:solidFill>
                  <a:srgbClr val="0070C0"/>
                </a:solidFill>
                <a:latin typeface="Courier New" panose="02070309020205020404" pitchFamily="49" charset="0"/>
                <a:cs typeface="Courier New" panose="02070309020205020404" pitchFamily="49" charset="0"/>
              </a:rPr>
              <a:t>i</a:t>
            </a:r>
            <a:r>
              <a:rPr lang="en-US" sz="2000" dirty="0">
                <a:solidFill>
                  <a:srgbClr val="0070C0"/>
                </a:solidFill>
                <a:latin typeface="Courier New" panose="02070309020205020404" pitchFamily="49" charset="0"/>
                <a:cs typeface="Courier New" panose="02070309020205020404" pitchFamily="49" charset="0"/>
              </a:rPr>
              <a:t> &lt;- </a:t>
            </a:r>
            <a:r>
              <a:rPr lang="en-US" sz="2000" dirty="0" err="1">
                <a:solidFill>
                  <a:srgbClr val="0070C0"/>
                </a:solidFill>
                <a:latin typeface="Courier New" panose="02070309020205020404" pitchFamily="49" charset="0"/>
                <a:cs typeface="Courier New" panose="02070309020205020404" pitchFamily="49" charset="0"/>
              </a:rPr>
              <a:t>i</a:t>
            </a:r>
            <a:r>
              <a:rPr lang="en-US" sz="2000" dirty="0">
                <a:solidFill>
                  <a:srgbClr val="0070C0"/>
                </a:solidFill>
                <a:latin typeface="Courier New" panose="02070309020205020404" pitchFamily="49" charset="0"/>
                <a:cs typeface="Courier New" panose="02070309020205020404" pitchFamily="49" charset="0"/>
              </a:rPr>
              <a:t> + 1                            # increment counter</a:t>
            </a:r>
          </a:p>
          <a:p>
            <a:pPr>
              <a:lnSpc>
                <a:spcPct val="150000"/>
              </a:lnSpc>
            </a:pPr>
            <a:r>
              <a:rPr lang="en-US" sz="2000" dirty="0">
                <a:solidFill>
                  <a:srgbClr val="0070C0"/>
                </a:solidFill>
                <a:latin typeface="Courier New" panose="02070309020205020404" pitchFamily="49" charset="0"/>
                <a:cs typeface="Courier New" panose="02070309020205020404" pitchFamily="49" charset="0"/>
              </a:rPr>
              <a:t>}</a:t>
            </a:r>
          </a:p>
          <a:p>
            <a:pPr>
              <a:lnSpc>
                <a:spcPct val="150000"/>
              </a:lnSpc>
            </a:pPr>
            <a:endParaRPr lang="en-US" sz="2000"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402236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2A4E3-95DB-0342-BE06-26BDB7BCA960}"/>
              </a:ext>
            </a:extLst>
          </p:cNvPr>
          <p:cNvSpPr>
            <a:spLocks noGrp="1"/>
          </p:cNvSpPr>
          <p:nvPr>
            <p:ph type="title"/>
          </p:nvPr>
        </p:nvSpPr>
        <p:spPr/>
        <p:txBody>
          <a:bodyPr/>
          <a:lstStyle/>
          <a:p>
            <a:r>
              <a:rPr lang="en-GB" dirty="0"/>
              <a:t>Exercise 7</a:t>
            </a:r>
          </a:p>
        </p:txBody>
      </p:sp>
      <p:sp>
        <p:nvSpPr>
          <p:cNvPr id="3" name="Content Placeholder 2">
            <a:extLst>
              <a:ext uri="{FF2B5EF4-FFF2-40B4-BE49-F238E27FC236}">
                <a16:creationId xmlns:a16="http://schemas.microsoft.com/office/drawing/2014/main" id="{A6B2159D-6E9D-6F45-A0A2-9B53A4BA0E2C}"/>
              </a:ext>
            </a:extLst>
          </p:cNvPr>
          <p:cNvSpPr>
            <a:spLocks noGrp="1"/>
          </p:cNvSpPr>
          <p:nvPr>
            <p:ph idx="1"/>
          </p:nvPr>
        </p:nvSpPr>
        <p:spPr/>
        <p:txBody>
          <a:bodyPr/>
          <a:lstStyle/>
          <a:p>
            <a:r>
              <a:rPr lang="en-GB" b="1" dirty="0"/>
              <a:t>Use a </a:t>
            </a:r>
            <a:r>
              <a:rPr lang="en-GB" dirty="0">
                <a:solidFill>
                  <a:srgbClr val="0070C0"/>
                </a:solidFill>
                <a:latin typeface="Courier New" panose="02070309020205020404" pitchFamily="49" charset="0"/>
                <a:cs typeface="Courier New" panose="02070309020205020404" pitchFamily="49" charset="0"/>
              </a:rPr>
              <a:t>for()</a:t>
            </a:r>
            <a:r>
              <a:rPr lang="en-GB" dirty="0"/>
              <a:t> </a:t>
            </a:r>
            <a:r>
              <a:rPr lang="en-GB" b="1" dirty="0"/>
              <a:t>loop to find all of the Terms in </a:t>
            </a:r>
            <a:r>
              <a:rPr lang="en-GB" dirty="0" err="1">
                <a:solidFill>
                  <a:srgbClr val="0070C0"/>
                </a:solidFill>
                <a:latin typeface="Courier New" panose="02070309020205020404" pitchFamily="49" charset="0"/>
                <a:cs typeface="Courier New" panose="02070309020205020404" pitchFamily="49" charset="0"/>
              </a:rPr>
              <a:t>my_excel</a:t>
            </a:r>
            <a:r>
              <a:rPr lang="en-GB" dirty="0">
                <a:solidFill>
                  <a:srgbClr val="0070C0"/>
                </a:solidFill>
                <a:latin typeface="Courier New" panose="02070309020205020404" pitchFamily="49" charset="0"/>
                <a:cs typeface="Courier New" panose="02070309020205020404" pitchFamily="49" charset="0"/>
              </a:rPr>
              <a:t> </a:t>
            </a:r>
            <a:r>
              <a:rPr lang="en-GB" b="1" dirty="0"/>
              <a:t>which contain: a) "neuron", b) "membrane", c) "development". </a:t>
            </a:r>
            <a:r>
              <a:rPr lang="en-GB" dirty="0"/>
              <a:t>It's your choice whether you want to use base R functions or </a:t>
            </a:r>
            <a:r>
              <a:rPr lang="en-GB" dirty="0" err="1">
                <a:solidFill>
                  <a:srgbClr val="0070C0"/>
                </a:solidFill>
                <a:latin typeface="Courier New" panose="02070309020205020404" pitchFamily="49" charset="0"/>
                <a:cs typeface="Courier New" panose="02070309020205020404" pitchFamily="49" charset="0"/>
              </a:rPr>
              <a:t>dplyr</a:t>
            </a:r>
            <a:r>
              <a:rPr lang="en-GB" dirty="0"/>
              <a:t> for the </a:t>
            </a:r>
            <a:r>
              <a:rPr lang="en-GB" dirty="0" err="1"/>
              <a:t>subsetting</a:t>
            </a:r>
            <a:r>
              <a:rPr lang="en-GB" dirty="0"/>
              <a:t>!</a:t>
            </a:r>
          </a:p>
        </p:txBody>
      </p:sp>
    </p:spTree>
    <p:extLst>
      <p:ext uri="{BB962C8B-B14F-4D97-AF65-F5344CB8AC3E}">
        <p14:creationId xmlns:p14="http://schemas.microsoft.com/office/powerpoint/2010/main" val="96445097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choices: Contents</a:t>
            </a:r>
            <a:endParaRPr lang="en-US" i="1"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Reading and writing data to/from file</a:t>
            </a:r>
          </a:p>
          <a:p>
            <a:pPr marL="457200" indent="-457200">
              <a:buFont typeface="+mj-lt"/>
              <a:buAutoNum type="arabicPeriod"/>
            </a:pPr>
            <a:r>
              <a:rPr lang="en-US" dirty="0"/>
              <a:t>Data types in R</a:t>
            </a:r>
          </a:p>
          <a:p>
            <a:pPr marL="457200" indent="-457200">
              <a:buFont typeface="+mj-lt"/>
              <a:buAutoNum type="arabicPeriod"/>
            </a:pPr>
            <a:r>
              <a:rPr lang="en-US" dirty="0" err="1"/>
              <a:t>Subsetting</a:t>
            </a:r>
            <a:r>
              <a:rPr lang="en-US" dirty="0"/>
              <a:t> data I: base R</a:t>
            </a:r>
          </a:p>
          <a:p>
            <a:pPr marL="457200" indent="-457200">
              <a:buFont typeface="+mj-lt"/>
              <a:buAutoNum type="arabicPeriod"/>
            </a:pPr>
            <a:r>
              <a:rPr lang="en-US" dirty="0" err="1"/>
              <a:t>Subsetting</a:t>
            </a:r>
            <a:r>
              <a:rPr lang="en-US" dirty="0"/>
              <a:t> data II: </a:t>
            </a:r>
            <a:r>
              <a:rPr lang="en-US" dirty="0" err="1">
                <a:solidFill>
                  <a:srgbClr val="0070C0"/>
                </a:solidFill>
                <a:latin typeface="Courier New" panose="02070309020205020404" pitchFamily="49" charset="0"/>
                <a:cs typeface="Courier New" panose="02070309020205020404" pitchFamily="49" charset="0"/>
              </a:rPr>
              <a:t>dplyr</a:t>
            </a:r>
            <a:endParaRPr lang="en-US" dirty="0">
              <a:solidFill>
                <a:srgbClr val="0070C0"/>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dirty="0"/>
              <a:t>Operators and control structures</a:t>
            </a:r>
          </a:p>
          <a:p>
            <a:pPr marL="457200" indent="-457200">
              <a:buFont typeface="+mj-lt"/>
              <a:buAutoNum type="arabicPeriod"/>
            </a:pPr>
            <a:r>
              <a:rPr lang="en-US" dirty="0"/>
              <a:t>Error handling</a:t>
            </a:r>
          </a:p>
          <a:p>
            <a:pPr marL="457200" indent="-457200">
              <a:buFont typeface="+mj-lt"/>
              <a:buAutoNum type="arabicPeriod"/>
            </a:pPr>
            <a:r>
              <a:rPr lang="en-US" dirty="0"/>
              <a:t>Extension: regular expressions, </a:t>
            </a:r>
            <a:r>
              <a:rPr lang="en-US" dirty="0" err="1"/>
              <a:t>dplyr</a:t>
            </a:r>
            <a:r>
              <a:rPr lang="en-US" dirty="0"/>
              <a:t> advanced</a:t>
            </a:r>
          </a:p>
          <a:p>
            <a:endParaRPr lang="en-US" dirty="0"/>
          </a:p>
        </p:txBody>
      </p:sp>
      <p:pic>
        <p:nvPicPr>
          <p:cNvPr id="5" name="Picture 4" descr="A picture containing table&#10;&#10;Description automatically generated">
            <a:extLst>
              <a:ext uri="{FF2B5EF4-FFF2-40B4-BE49-F238E27FC236}">
                <a16:creationId xmlns:a16="http://schemas.microsoft.com/office/drawing/2014/main" id="{D8BE4F43-4CAD-A4DC-28BE-4AC8B96967E1}"/>
              </a:ext>
            </a:extLst>
          </p:cNvPr>
          <p:cNvPicPr>
            <a:picLocks noChangeAspect="1"/>
          </p:cNvPicPr>
          <p:nvPr/>
        </p:nvPicPr>
        <p:blipFill>
          <a:blip r:embed="rId2"/>
          <a:stretch>
            <a:fillRect/>
          </a:stretch>
        </p:blipFill>
        <p:spPr>
          <a:xfrm>
            <a:off x="6819239" y="900000"/>
            <a:ext cx="4688819" cy="4131407"/>
          </a:xfrm>
          <a:prstGeom prst="rect">
            <a:avLst/>
          </a:prstGeom>
        </p:spPr>
      </p:pic>
    </p:spTree>
    <p:extLst>
      <p:ext uri="{BB962C8B-B14F-4D97-AF65-F5344CB8AC3E}">
        <p14:creationId xmlns:p14="http://schemas.microsoft.com/office/powerpoint/2010/main" val="152651263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9EAE-FEE8-2742-BC2F-1AD5F494C0E2}"/>
              </a:ext>
            </a:extLst>
          </p:cNvPr>
          <p:cNvSpPr>
            <a:spLocks noGrp="1"/>
          </p:cNvSpPr>
          <p:nvPr>
            <p:ph type="title"/>
          </p:nvPr>
        </p:nvSpPr>
        <p:spPr/>
        <p:txBody>
          <a:bodyPr/>
          <a:lstStyle/>
          <a:p>
            <a:r>
              <a:rPr lang="en-GB" dirty="0"/>
              <a:t>Error handling</a:t>
            </a:r>
          </a:p>
        </p:txBody>
      </p:sp>
      <p:sp>
        <p:nvSpPr>
          <p:cNvPr id="3" name="Content Placeholder 2">
            <a:extLst>
              <a:ext uri="{FF2B5EF4-FFF2-40B4-BE49-F238E27FC236}">
                <a16:creationId xmlns:a16="http://schemas.microsoft.com/office/drawing/2014/main" id="{2643FE66-E1E4-6346-97E4-1C5F53B09A0E}"/>
              </a:ext>
            </a:extLst>
          </p:cNvPr>
          <p:cNvSpPr>
            <a:spLocks noGrp="1"/>
          </p:cNvSpPr>
          <p:nvPr>
            <p:ph idx="1"/>
          </p:nvPr>
        </p:nvSpPr>
        <p:spPr/>
        <p:txBody>
          <a:bodyPr/>
          <a:lstStyle/>
          <a:p>
            <a:r>
              <a:rPr lang="en-GB" dirty="0"/>
              <a:t>Programmers encounter more errors than outputs!</a:t>
            </a:r>
          </a:p>
          <a:p>
            <a:endParaRPr lang="en-GB" dirty="0"/>
          </a:p>
          <a:p>
            <a:r>
              <a:rPr lang="en-GB" dirty="0"/>
              <a:t>We need to be able to understand </a:t>
            </a:r>
            <a:r>
              <a:rPr lang="en-GB" b="1" dirty="0"/>
              <a:t>errors</a:t>
            </a:r>
            <a:r>
              <a:rPr lang="en-GB" dirty="0"/>
              <a:t> when we encounter them.</a:t>
            </a:r>
          </a:p>
          <a:p>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read.csv</a:t>
            </a:r>
            <a:r>
              <a:rPr lang="en-GB" dirty="0">
                <a:solidFill>
                  <a:srgbClr val="0070C0"/>
                </a:solidFill>
                <a:latin typeface="Courier New" panose="02070309020205020404" pitchFamily="49" charset="0"/>
                <a:cs typeface="Courier New" panose="02070309020205020404" pitchFamily="49" charset="0"/>
              </a:rPr>
              <a:t>(file = "</a:t>
            </a:r>
            <a:r>
              <a:rPr lang="en-GB" dirty="0" err="1">
                <a:solidFill>
                  <a:srgbClr val="0070C0"/>
                </a:solidFill>
                <a:latin typeface="Courier New" panose="02070309020205020404" pitchFamily="49" charset="0"/>
                <a:cs typeface="Courier New" panose="02070309020205020404" pitchFamily="49" charset="0"/>
              </a:rPr>
              <a:t>non_existent_file.csv</a:t>
            </a:r>
            <a:r>
              <a:rPr lang="en-GB" dirty="0">
                <a:solidFill>
                  <a:srgbClr val="0070C0"/>
                </a:solidFill>
                <a:latin typeface="Courier New" panose="02070309020205020404" pitchFamily="49" charset="0"/>
                <a:cs typeface="Courier New" panose="02070309020205020404" pitchFamily="49" charset="0"/>
              </a:rPr>
              <a:t>")</a:t>
            </a:r>
          </a:p>
          <a:p>
            <a:pPr marL="0" indent="0">
              <a:buNone/>
            </a:pPr>
            <a:r>
              <a:rPr lang="en-GB" dirty="0">
                <a:solidFill>
                  <a:srgbClr val="FF0000"/>
                </a:solidFill>
                <a:latin typeface="Courier New" panose="02070309020205020404" pitchFamily="49" charset="0"/>
                <a:cs typeface="Courier New" panose="02070309020205020404" pitchFamily="49" charset="0"/>
              </a:rPr>
              <a:t>Error in file(file, "rt") : cannot open the connection</a:t>
            </a:r>
          </a:p>
          <a:p>
            <a:pPr marL="0" indent="0">
              <a:buNone/>
            </a:pPr>
            <a:r>
              <a:rPr lang="en-GB" dirty="0">
                <a:solidFill>
                  <a:srgbClr val="FF0000"/>
                </a:solidFill>
                <a:latin typeface="Courier New" panose="02070309020205020404" pitchFamily="49" charset="0"/>
                <a:cs typeface="Courier New" panose="02070309020205020404" pitchFamily="49" charset="0"/>
              </a:rPr>
              <a:t>In addition: Warning message:</a:t>
            </a:r>
          </a:p>
          <a:p>
            <a:pPr marL="0" indent="0">
              <a:buNone/>
            </a:pPr>
            <a:r>
              <a:rPr lang="en-GB" dirty="0">
                <a:solidFill>
                  <a:srgbClr val="FF0000"/>
                </a:solidFill>
                <a:latin typeface="Courier New" panose="02070309020205020404" pitchFamily="49" charset="0"/>
                <a:cs typeface="Courier New" panose="02070309020205020404" pitchFamily="49" charset="0"/>
              </a:rPr>
              <a:t>In file(file, "rt") :</a:t>
            </a:r>
          </a:p>
          <a:p>
            <a:pPr marL="0" indent="0">
              <a:buNone/>
            </a:pPr>
            <a:r>
              <a:rPr lang="en-GB" dirty="0">
                <a:solidFill>
                  <a:srgbClr val="FF0000"/>
                </a:solidFill>
                <a:latin typeface="Courier New" panose="02070309020205020404" pitchFamily="49" charset="0"/>
                <a:cs typeface="Courier New" panose="02070309020205020404" pitchFamily="49" charset="0"/>
              </a:rPr>
              <a:t>  cannot open file '</a:t>
            </a:r>
            <a:r>
              <a:rPr lang="en-GB" dirty="0" err="1">
                <a:solidFill>
                  <a:srgbClr val="FF0000"/>
                </a:solidFill>
                <a:latin typeface="Courier New" panose="02070309020205020404" pitchFamily="49" charset="0"/>
                <a:cs typeface="Courier New" panose="02070309020205020404" pitchFamily="49" charset="0"/>
              </a:rPr>
              <a:t>non_existent_file.csv</a:t>
            </a:r>
            <a:r>
              <a:rPr lang="en-GB" dirty="0">
                <a:solidFill>
                  <a:srgbClr val="FF0000"/>
                </a:solidFill>
                <a:latin typeface="Courier New" panose="02070309020205020404" pitchFamily="49" charset="0"/>
                <a:cs typeface="Courier New" panose="02070309020205020404" pitchFamily="49" charset="0"/>
              </a:rPr>
              <a:t>': No such file or directory</a:t>
            </a:r>
          </a:p>
          <a:p>
            <a:endParaRPr lang="en-GB" dirty="0"/>
          </a:p>
          <a:p>
            <a:r>
              <a:rPr lang="en-GB" dirty="0"/>
              <a:t>Why did this happen?</a:t>
            </a:r>
          </a:p>
        </p:txBody>
      </p:sp>
    </p:spTree>
    <p:extLst>
      <p:ext uri="{BB962C8B-B14F-4D97-AF65-F5344CB8AC3E}">
        <p14:creationId xmlns:p14="http://schemas.microsoft.com/office/powerpoint/2010/main" val="152050830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9EAE-FEE8-2742-BC2F-1AD5F494C0E2}"/>
              </a:ext>
            </a:extLst>
          </p:cNvPr>
          <p:cNvSpPr>
            <a:spLocks noGrp="1"/>
          </p:cNvSpPr>
          <p:nvPr>
            <p:ph type="title"/>
          </p:nvPr>
        </p:nvSpPr>
        <p:spPr/>
        <p:txBody>
          <a:bodyPr/>
          <a:lstStyle/>
          <a:p>
            <a:r>
              <a:rPr lang="en-GB" dirty="0"/>
              <a:t>Error handling</a:t>
            </a:r>
          </a:p>
        </p:txBody>
      </p:sp>
      <p:sp>
        <p:nvSpPr>
          <p:cNvPr id="3" name="Content Placeholder 2">
            <a:extLst>
              <a:ext uri="{FF2B5EF4-FFF2-40B4-BE49-F238E27FC236}">
                <a16:creationId xmlns:a16="http://schemas.microsoft.com/office/drawing/2014/main" id="{2643FE66-E1E4-6346-97E4-1C5F53B09A0E}"/>
              </a:ext>
            </a:extLst>
          </p:cNvPr>
          <p:cNvSpPr>
            <a:spLocks noGrp="1"/>
          </p:cNvSpPr>
          <p:nvPr>
            <p:ph idx="1"/>
          </p:nvPr>
        </p:nvSpPr>
        <p:spPr/>
        <p:txBody>
          <a:bodyPr/>
          <a:lstStyle/>
          <a:p>
            <a:r>
              <a:rPr lang="en-GB" dirty="0"/>
              <a:t>We need to be able to understand </a:t>
            </a:r>
            <a:r>
              <a:rPr lang="en-GB" b="1" dirty="0"/>
              <a:t>warnings</a:t>
            </a:r>
            <a:r>
              <a:rPr lang="en-GB" dirty="0"/>
              <a:t> when we encounter them.</a:t>
            </a:r>
          </a:p>
          <a:p>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my_warning</a:t>
            </a:r>
            <a:r>
              <a:rPr lang="en-GB" dirty="0">
                <a:solidFill>
                  <a:srgbClr val="0070C0"/>
                </a:solidFill>
                <a:latin typeface="Courier New" panose="02070309020205020404" pitchFamily="49" charset="0"/>
                <a:cs typeface="Courier New" panose="02070309020205020404" pitchFamily="49" charset="0"/>
              </a:rPr>
              <a:t> &lt;- c("hello", 1, 3e-9, FALSE)</a:t>
            </a:r>
          </a:p>
          <a:p>
            <a:pPr marL="0" indent="0">
              <a:buNone/>
            </a:pPr>
            <a:r>
              <a:rPr lang="en-GB" dirty="0" err="1">
                <a:solidFill>
                  <a:srgbClr val="0070C0"/>
                </a:solidFill>
                <a:latin typeface="Courier New" panose="02070309020205020404" pitchFamily="49" charset="0"/>
                <a:cs typeface="Courier New" panose="02070309020205020404" pitchFamily="49" charset="0"/>
              </a:rPr>
              <a:t>as.integer</a:t>
            </a:r>
            <a:r>
              <a:rPr lang="en-GB" dirty="0">
                <a:solidFill>
                  <a:srgbClr val="0070C0"/>
                </a:solidFill>
                <a:latin typeface="Courier New" panose="02070309020205020404" pitchFamily="49" charset="0"/>
                <a:cs typeface="Courier New" panose="02070309020205020404" pitchFamily="49" charset="0"/>
              </a:rPr>
              <a:t>(</a:t>
            </a:r>
            <a:r>
              <a:rPr lang="en-GB" dirty="0" err="1">
                <a:solidFill>
                  <a:srgbClr val="0070C0"/>
                </a:solidFill>
                <a:latin typeface="Courier New" panose="02070309020205020404" pitchFamily="49" charset="0"/>
                <a:cs typeface="Courier New" panose="02070309020205020404" pitchFamily="49" charset="0"/>
              </a:rPr>
              <a:t>my_warning</a:t>
            </a:r>
            <a:r>
              <a:rPr lang="en-GB" dirty="0">
                <a:solidFill>
                  <a:srgbClr val="0070C0"/>
                </a:solidFill>
                <a:latin typeface="Courier New" panose="02070309020205020404" pitchFamily="49" charset="0"/>
                <a:cs typeface="Courier New" panose="02070309020205020404" pitchFamily="49" charset="0"/>
              </a:rPr>
              <a:t>)</a:t>
            </a:r>
          </a:p>
          <a:p>
            <a:pPr marL="0" indent="0">
              <a:buNone/>
            </a:pPr>
            <a:r>
              <a:rPr lang="en-GB" dirty="0">
                <a:solidFill>
                  <a:srgbClr val="FF0000"/>
                </a:solidFill>
                <a:latin typeface="Courier New" panose="02070309020205020404" pitchFamily="49" charset="0"/>
                <a:cs typeface="Courier New" panose="02070309020205020404" pitchFamily="49" charset="0"/>
              </a:rPr>
              <a:t>[1] NA  1  0 NA</a:t>
            </a:r>
          </a:p>
          <a:p>
            <a:pPr marL="0" indent="0">
              <a:buNone/>
            </a:pPr>
            <a:r>
              <a:rPr lang="en-GB" dirty="0">
                <a:solidFill>
                  <a:srgbClr val="FF0000"/>
                </a:solidFill>
                <a:latin typeface="Courier New" panose="02070309020205020404" pitchFamily="49" charset="0"/>
                <a:cs typeface="Courier New" panose="02070309020205020404" pitchFamily="49" charset="0"/>
              </a:rPr>
              <a:t>Warning message:</a:t>
            </a:r>
          </a:p>
          <a:p>
            <a:pPr marL="0" indent="0">
              <a:buNone/>
            </a:pPr>
            <a:r>
              <a:rPr lang="en-GB" dirty="0">
                <a:solidFill>
                  <a:srgbClr val="FF0000"/>
                </a:solidFill>
                <a:latin typeface="Courier New" panose="02070309020205020404" pitchFamily="49" charset="0"/>
                <a:cs typeface="Courier New" panose="02070309020205020404" pitchFamily="49" charset="0"/>
              </a:rPr>
              <a:t>NAs introduced by coercion</a:t>
            </a:r>
            <a:endParaRPr lang="en-GB" dirty="0"/>
          </a:p>
          <a:p>
            <a:endParaRPr lang="en-GB" dirty="0"/>
          </a:p>
          <a:p>
            <a:r>
              <a:rPr lang="en-GB" dirty="0"/>
              <a:t>Why did this happen?</a:t>
            </a:r>
          </a:p>
          <a:p>
            <a:r>
              <a:rPr lang="en-GB" dirty="0"/>
              <a:t>Can we ignore this warning?</a:t>
            </a:r>
          </a:p>
        </p:txBody>
      </p:sp>
    </p:spTree>
    <p:extLst>
      <p:ext uri="{BB962C8B-B14F-4D97-AF65-F5344CB8AC3E}">
        <p14:creationId xmlns:p14="http://schemas.microsoft.com/office/powerpoint/2010/main" val="174902992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9EAE-FEE8-2742-BC2F-1AD5F494C0E2}"/>
              </a:ext>
            </a:extLst>
          </p:cNvPr>
          <p:cNvSpPr>
            <a:spLocks noGrp="1"/>
          </p:cNvSpPr>
          <p:nvPr>
            <p:ph type="title"/>
          </p:nvPr>
        </p:nvSpPr>
        <p:spPr/>
        <p:txBody>
          <a:bodyPr/>
          <a:lstStyle/>
          <a:p>
            <a:r>
              <a:rPr lang="en-GB" dirty="0"/>
              <a:t>Error handling</a:t>
            </a:r>
          </a:p>
        </p:txBody>
      </p:sp>
      <p:sp>
        <p:nvSpPr>
          <p:cNvPr id="3" name="Content Placeholder 2">
            <a:extLst>
              <a:ext uri="{FF2B5EF4-FFF2-40B4-BE49-F238E27FC236}">
                <a16:creationId xmlns:a16="http://schemas.microsoft.com/office/drawing/2014/main" id="{2643FE66-E1E4-6346-97E4-1C5F53B09A0E}"/>
              </a:ext>
            </a:extLst>
          </p:cNvPr>
          <p:cNvSpPr>
            <a:spLocks noGrp="1"/>
          </p:cNvSpPr>
          <p:nvPr>
            <p:ph idx="1"/>
          </p:nvPr>
        </p:nvSpPr>
        <p:spPr>
          <a:xfrm>
            <a:off x="482063" y="1089220"/>
            <a:ext cx="11280263" cy="5588780"/>
          </a:xfrm>
        </p:spPr>
        <p:txBody>
          <a:bodyPr/>
          <a:lstStyle/>
          <a:p>
            <a:r>
              <a:rPr lang="en-GB" dirty="0"/>
              <a:t>We need to be able to understand </a:t>
            </a:r>
            <a:r>
              <a:rPr lang="en-GB" b="1" dirty="0"/>
              <a:t>warnings</a:t>
            </a:r>
            <a:r>
              <a:rPr lang="en-GB" dirty="0"/>
              <a:t> when we encounter them.</a:t>
            </a:r>
          </a:p>
          <a:p>
            <a:endParaRPr lang="en-GB" dirty="0"/>
          </a:p>
          <a:p>
            <a:pPr marL="0" indent="0">
              <a:buNone/>
            </a:pPr>
            <a:r>
              <a:rPr lang="en-GB" dirty="0">
                <a:solidFill>
                  <a:srgbClr val="0070C0"/>
                </a:solidFill>
                <a:latin typeface="Courier New" panose="02070309020205020404" pitchFamily="49" charset="0"/>
                <a:cs typeface="Courier New" panose="02070309020205020404" pitchFamily="49" charset="0"/>
              </a:rPr>
              <a:t>library(</a:t>
            </a:r>
            <a:r>
              <a:rPr lang="en-GB" dirty="0" err="1">
                <a:solidFill>
                  <a:srgbClr val="0070C0"/>
                </a:solidFill>
                <a:latin typeface="Courier New" panose="02070309020205020404" pitchFamily="49" charset="0"/>
                <a:cs typeface="Courier New" panose="02070309020205020404" pitchFamily="49" charset="0"/>
              </a:rPr>
              <a:t>ggpubr</a:t>
            </a:r>
            <a:r>
              <a:rPr lang="en-GB" dirty="0">
                <a:solidFill>
                  <a:srgbClr val="0070C0"/>
                </a:solidFill>
                <a:latin typeface="Courier New" panose="02070309020205020404" pitchFamily="49" charset="0"/>
                <a:cs typeface="Courier New" panose="02070309020205020404" pitchFamily="49" charset="0"/>
              </a:rPr>
              <a:t>)</a:t>
            </a:r>
          </a:p>
          <a:p>
            <a:pPr marL="0" indent="0">
              <a:buNone/>
            </a:pPr>
            <a:r>
              <a:rPr lang="en-GB" dirty="0">
                <a:solidFill>
                  <a:srgbClr val="FF0000"/>
                </a:solidFill>
                <a:latin typeface="Courier New" panose="02070309020205020404" pitchFamily="49" charset="0"/>
                <a:cs typeface="Courier New" panose="02070309020205020404" pitchFamily="49" charset="0"/>
              </a:rPr>
              <a:t>Loading required package: </a:t>
            </a:r>
            <a:r>
              <a:rPr lang="en-GB" dirty="0" err="1">
                <a:solidFill>
                  <a:srgbClr val="FF0000"/>
                </a:solidFill>
                <a:latin typeface="Courier New" panose="02070309020205020404" pitchFamily="49" charset="0"/>
                <a:cs typeface="Courier New" panose="02070309020205020404" pitchFamily="49" charset="0"/>
              </a:rPr>
              <a:t>magrittr</a:t>
            </a:r>
            <a:endParaRPr lang="en-GB" dirty="0">
              <a:solidFill>
                <a:srgbClr val="FF0000"/>
              </a:solidFill>
              <a:latin typeface="Courier New" panose="02070309020205020404" pitchFamily="49" charset="0"/>
              <a:cs typeface="Courier New" panose="02070309020205020404" pitchFamily="49" charset="0"/>
            </a:endParaRPr>
          </a:p>
          <a:p>
            <a:pPr marL="0" indent="0">
              <a:buNone/>
            </a:pPr>
            <a:r>
              <a:rPr lang="en-GB" dirty="0">
                <a:solidFill>
                  <a:srgbClr val="FF0000"/>
                </a:solidFill>
                <a:latin typeface="Courier New" panose="02070309020205020404" pitchFamily="49" charset="0"/>
                <a:cs typeface="Courier New" panose="02070309020205020404" pitchFamily="49" charset="0"/>
              </a:rPr>
              <a:t>Warning message:</a:t>
            </a:r>
          </a:p>
          <a:p>
            <a:pPr marL="0" indent="0">
              <a:buNone/>
            </a:pPr>
            <a:r>
              <a:rPr lang="en-GB" dirty="0">
                <a:solidFill>
                  <a:srgbClr val="FF0000"/>
                </a:solidFill>
                <a:latin typeface="Courier New" panose="02070309020205020404" pitchFamily="49" charset="0"/>
                <a:cs typeface="Courier New" panose="02070309020205020404" pitchFamily="49" charset="0"/>
              </a:rPr>
              <a:t>package ‘</a:t>
            </a:r>
            <a:r>
              <a:rPr lang="en-GB" dirty="0" err="1">
                <a:solidFill>
                  <a:srgbClr val="FF0000"/>
                </a:solidFill>
                <a:latin typeface="Courier New" panose="02070309020205020404" pitchFamily="49" charset="0"/>
                <a:cs typeface="Courier New" panose="02070309020205020404" pitchFamily="49" charset="0"/>
              </a:rPr>
              <a:t>ggpubr</a:t>
            </a:r>
            <a:r>
              <a:rPr lang="en-GB" dirty="0">
                <a:solidFill>
                  <a:srgbClr val="FF0000"/>
                </a:solidFill>
                <a:latin typeface="Courier New" panose="02070309020205020404" pitchFamily="49" charset="0"/>
                <a:cs typeface="Courier New" panose="02070309020205020404" pitchFamily="49" charset="0"/>
              </a:rPr>
              <a:t>’ was built under R version 3.6.3 </a:t>
            </a:r>
            <a:endParaRPr lang="en-GB" dirty="0">
              <a:solidFill>
                <a:srgbClr val="FF0000"/>
              </a:solidFill>
            </a:endParaRPr>
          </a:p>
          <a:p>
            <a:endParaRPr lang="en-GB" dirty="0"/>
          </a:p>
          <a:p>
            <a:r>
              <a:rPr lang="en-GB" dirty="0"/>
              <a:t>Why did this happen?</a:t>
            </a:r>
          </a:p>
          <a:p>
            <a:r>
              <a:rPr lang="en-GB" dirty="0"/>
              <a:t>Can we ignore this warning?</a:t>
            </a:r>
          </a:p>
          <a:p>
            <a:r>
              <a:rPr lang="en-GB" dirty="0"/>
              <a:t>How are warnings different from errors?</a:t>
            </a:r>
          </a:p>
          <a:p>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my_excel</a:t>
            </a:r>
            <a:r>
              <a:rPr lang="en-GB" dirty="0">
                <a:solidFill>
                  <a:srgbClr val="0070C0"/>
                </a:solidFill>
                <a:latin typeface="Courier New" panose="02070309020205020404" pitchFamily="49" charset="0"/>
                <a:cs typeface="Courier New" panose="02070309020205020404" pitchFamily="49" charset="0"/>
              </a:rPr>
              <a:t>[100]</a:t>
            </a:r>
          </a:p>
          <a:p>
            <a:pPr marL="0" indent="0">
              <a:buNone/>
            </a:pPr>
            <a:r>
              <a:rPr lang="en-GB" dirty="0">
                <a:solidFill>
                  <a:srgbClr val="FF0000"/>
                </a:solidFill>
                <a:latin typeface="Courier New" panose="02070309020205020404" pitchFamily="49" charset="0"/>
                <a:cs typeface="Courier New" panose="02070309020205020404" pitchFamily="49" charset="0"/>
              </a:rPr>
              <a:t>Error in </a:t>
            </a:r>
            <a:r>
              <a:rPr lang="en-GB" dirty="0" err="1">
                <a:solidFill>
                  <a:srgbClr val="FF0000"/>
                </a:solidFill>
                <a:latin typeface="Courier New" panose="02070309020205020404" pitchFamily="49" charset="0"/>
                <a:cs typeface="Courier New" panose="02070309020205020404" pitchFamily="49" charset="0"/>
              </a:rPr>
              <a:t>my_excel</a:t>
            </a:r>
            <a:r>
              <a:rPr lang="en-GB" dirty="0">
                <a:solidFill>
                  <a:srgbClr val="FF0000"/>
                </a:solidFill>
                <a:latin typeface="Courier New" panose="02070309020205020404" pitchFamily="49" charset="0"/>
                <a:cs typeface="Courier New" panose="02070309020205020404" pitchFamily="49" charset="0"/>
              </a:rPr>
              <a:t>[100] : Can't subset columns past the end.</a:t>
            </a:r>
          </a:p>
        </p:txBody>
      </p:sp>
    </p:spTree>
    <p:extLst>
      <p:ext uri="{BB962C8B-B14F-4D97-AF65-F5344CB8AC3E}">
        <p14:creationId xmlns:p14="http://schemas.microsoft.com/office/powerpoint/2010/main" val="34284504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F600C-C7B0-C540-B2E0-0BE287897383}"/>
              </a:ext>
            </a:extLst>
          </p:cNvPr>
          <p:cNvSpPr>
            <a:spLocks noGrp="1"/>
          </p:cNvSpPr>
          <p:nvPr>
            <p:ph type="title"/>
          </p:nvPr>
        </p:nvSpPr>
        <p:spPr/>
        <p:txBody>
          <a:bodyPr/>
          <a:lstStyle/>
          <a:p>
            <a:r>
              <a:rPr lang="en-GB" dirty="0"/>
              <a:t>Error handling</a:t>
            </a:r>
          </a:p>
        </p:txBody>
      </p:sp>
      <p:sp>
        <p:nvSpPr>
          <p:cNvPr id="3" name="Content Placeholder 2">
            <a:extLst>
              <a:ext uri="{FF2B5EF4-FFF2-40B4-BE49-F238E27FC236}">
                <a16:creationId xmlns:a16="http://schemas.microsoft.com/office/drawing/2014/main" id="{330FBBE6-2EFD-214C-AEB7-0315D5FF0CAB}"/>
              </a:ext>
            </a:extLst>
          </p:cNvPr>
          <p:cNvSpPr>
            <a:spLocks noGrp="1"/>
          </p:cNvSpPr>
          <p:nvPr>
            <p:ph idx="1"/>
          </p:nvPr>
        </p:nvSpPr>
        <p:spPr/>
        <p:txBody>
          <a:bodyPr/>
          <a:lstStyle/>
          <a:p>
            <a:r>
              <a:rPr lang="en-GB" dirty="0"/>
              <a:t>We need to know how to search for fixes for errors we aren’t sure about.</a:t>
            </a:r>
          </a:p>
          <a:p>
            <a:r>
              <a:rPr lang="en-GB" dirty="0"/>
              <a:t>Useful resources: </a:t>
            </a:r>
          </a:p>
          <a:p>
            <a:pPr lvl="1"/>
            <a:r>
              <a:rPr lang="en-GB" dirty="0">
                <a:hlinkClick r:id="rId2"/>
              </a:rPr>
              <a:t>https://stackoverflow.com/</a:t>
            </a:r>
            <a:endParaRPr lang="en-GB" dirty="0"/>
          </a:p>
          <a:p>
            <a:pPr lvl="1"/>
            <a:r>
              <a:rPr lang="en-GB" dirty="0">
                <a:hlinkClick r:id="rId3"/>
              </a:rPr>
              <a:t>https://community.rstudio.com/</a:t>
            </a:r>
            <a:endParaRPr lang="en-GB" dirty="0"/>
          </a:p>
          <a:p>
            <a:endParaRPr lang="en-GB" dirty="0"/>
          </a:p>
          <a:p>
            <a:r>
              <a:rPr lang="en-GB" dirty="0"/>
              <a:t>We can use some debugging skills</a:t>
            </a:r>
          </a:p>
          <a:p>
            <a:pPr lvl="1"/>
            <a:r>
              <a:rPr lang="en-GB" dirty="0"/>
              <a:t>try()</a:t>
            </a:r>
          </a:p>
          <a:p>
            <a:pPr lvl="1"/>
            <a:r>
              <a:rPr lang="en-GB" dirty="0"/>
              <a:t>http://adv-</a:t>
            </a:r>
            <a:r>
              <a:rPr lang="en-GB" dirty="0" err="1"/>
              <a:t>r.had.co.nz</a:t>
            </a:r>
            <a:r>
              <a:rPr lang="en-GB" dirty="0"/>
              <a:t>/Exceptions-</a:t>
            </a:r>
            <a:r>
              <a:rPr lang="en-GB" dirty="0" err="1"/>
              <a:t>Debugging.html</a:t>
            </a:r>
            <a:endParaRPr lang="en-GB" dirty="0"/>
          </a:p>
          <a:p>
            <a:pPr marL="0" indent="0">
              <a:buNone/>
            </a:pPr>
            <a:endParaRPr lang="en-GB" dirty="0"/>
          </a:p>
          <a:p>
            <a:endParaRPr lang="en-GB" dirty="0"/>
          </a:p>
          <a:p>
            <a:endParaRPr lang="en-GB" dirty="0"/>
          </a:p>
          <a:p>
            <a:endParaRPr lang="en-GB" dirty="0"/>
          </a:p>
        </p:txBody>
      </p:sp>
    </p:spTree>
    <p:extLst>
      <p:ext uri="{BB962C8B-B14F-4D97-AF65-F5344CB8AC3E}">
        <p14:creationId xmlns:p14="http://schemas.microsoft.com/office/powerpoint/2010/main" val="164549625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F600C-C7B0-C540-B2E0-0BE287897383}"/>
              </a:ext>
            </a:extLst>
          </p:cNvPr>
          <p:cNvSpPr>
            <a:spLocks noGrp="1"/>
          </p:cNvSpPr>
          <p:nvPr>
            <p:ph type="title"/>
          </p:nvPr>
        </p:nvSpPr>
        <p:spPr/>
        <p:txBody>
          <a:bodyPr/>
          <a:lstStyle/>
          <a:p>
            <a:r>
              <a:rPr lang="en-GB" dirty="0"/>
              <a:t>Exercise 8</a:t>
            </a:r>
          </a:p>
        </p:txBody>
      </p:sp>
      <p:sp>
        <p:nvSpPr>
          <p:cNvPr id="3" name="Content Placeholder 2">
            <a:extLst>
              <a:ext uri="{FF2B5EF4-FFF2-40B4-BE49-F238E27FC236}">
                <a16:creationId xmlns:a16="http://schemas.microsoft.com/office/drawing/2014/main" id="{330FBBE6-2EFD-214C-AEB7-0315D5FF0CAB}"/>
              </a:ext>
            </a:extLst>
          </p:cNvPr>
          <p:cNvSpPr>
            <a:spLocks noGrp="1"/>
          </p:cNvSpPr>
          <p:nvPr>
            <p:ph idx="1"/>
          </p:nvPr>
        </p:nvSpPr>
        <p:spPr/>
        <p:txBody>
          <a:bodyPr/>
          <a:lstStyle/>
          <a:p>
            <a:r>
              <a:rPr lang="en-GB" b="1" dirty="0"/>
              <a:t>Run the following commands, which will throw warnings or errors. Reason with yourself or check online to understand what happened. Change the code to clear the error.</a:t>
            </a:r>
          </a:p>
          <a:p>
            <a:endParaRPr lang="en-GB" dirty="0"/>
          </a:p>
          <a:p>
            <a:pPr marL="0" indent="0">
              <a:buNone/>
            </a:pPr>
            <a:r>
              <a:rPr lang="en-GB" dirty="0">
                <a:solidFill>
                  <a:srgbClr val="0070C0"/>
                </a:solidFill>
                <a:latin typeface="Courier New" panose="02070309020205020404" pitchFamily="49" charset="0"/>
                <a:cs typeface="Courier New" panose="02070309020205020404" pitchFamily="49" charset="0"/>
              </a:rPr>
              <a:t>log(-1)</a:t>
            </a:r>
          </a:p>
          <a:p>
            <a:endParaRPr lang="en-GB" dirty="0">
              <a:solidFill>
                <a:srgbClr val="0070C0"/>
              </a:solidFill>
              <a:latin typeface="Courier New" panose="02070309020205020404" pitchFamily="49" charset="0"/>
              <a:cs typeface="Courier New" panose="02070309020205020404" pitchFamily="49" charset="0"/>
            </a:endParaRPr>
          </a:p>
          <a:p>
            <a:pPr marL="0" indent="0">
              <a:buNone/>
            </a:pPr>
            <a:r>
              <a:rPr lang="en-GB" dirty="0">
                <a:solidFill>
                  <a:srgbClr val="0070C0"/>
                </a:solidFill>
                <a:latin typeface="Courier New" panose="02070309020205020404" pitchFamily="49" charset="0"/>
                <a:cs typeface="Courier New" panose="02070309020205020404" pitchFamily="49" charset="0"/>
              </a:rPr>
              <a:t>library(ggplto2)</a:t>
            </a:r>
          </a:p>
          <a:p>
            <a:endParaRPr lang="en-GB" dirty="0">
              <a:solidFill>
                <a:srgbClr val="0070C0"/>
              </a:solidFill>
              <a:latin typeface="Courier New" panose="02070309020205020404" pitchFamily="49" charset="0"/>
              <a:cs typeface="Courier New" panose="02070309020205020404" pitchFamily="49" charset="0"/>
            </a:endParaRPr>
          </a:p>
          <a:p>
            <a:pPr marL="0" indent="0">
              <a:buNone/>
            </a:pPr>
            <a:r>
              <a:rPr lang="en-GB" dirty="0" err="1">
                <a:solidFill>
                  <a:srgbClr val="0070C0"/>
                </a:solidFill>
                <a:latin typeface="Courier New" panose="02070309020205020404" pitchFamily="49" charset="0"/>
                <a:cs typeface="Courier New" panose="02070309020205020404" pitchFamily="49" charset="0"/>
              </a:rPr>
              <a:t>my_excel</a:t>
            </a:r>
            <a:r>
              <a:rPr lang="en-GB" dirty="0">
                <a:solidFill>
                  <a:srgbClr val="0070C0"/>
                </a:solidFill>
                <a:latin typeface="Courier New" panose="02070309020205020404" pitchFamily="49" charset="0"/>
                <a:cs typeface="Courier New" panose="02070309020205020404" pitchFamily="49" charset="0"/>
              </a:rPr>
              <a:t> %&gt;% filter(c(TRUE, TRUE, TRUE))</a:t>
            </a:r>
          </a:p>
          <a:p>
            <a:endParaRPr lang="en-GB" dirty="0"/>
          </a:p>
          <a:p>
            <a:endParaRPr lang="en-GB" dirty="0"/>
          </a:p>
        </p:txBody>
      </p:sp>
    </p:spTree>
    <p:extLst>
      <p:ext uri="{BB962C8B-B14F-4D97-AF65-F5344CB8AC3E}">
        <p14:creationId xmlns:p14="http://schemas.microsoft.com/office/powerpoint/2010/main" val="19432713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52AA-E2B6-4447-B3DE-9D3495A8515E}"/>
              </a:ext>
            </a:extLst>
          </p:cNvPr>
          <p:cNvSpPr>
            <a:spLocks noGrp="1"/>
          </p:cNvSpPr>
          <p:nvPr>
            <p:ph type="title"/>
          </p:nvPr>
        </p:nvSpPr>
        <p:spPr/>
        <p:txBody>
          <a:bodyPr/>
          <a:lstStyle/>
          <a:p>
            <a:r>
              <a:rPr lang="en-GB" dirty="0"/>
              <a:t>Extension: regular expressions</a:t>
            </a:r>
          </a:p>
        </p:txBody>
      </p:sp>
      <p:sp>
        <p:nvSpPr>
          <p:cNvPr id="3" name="Content Placeholder 2">
            <a:extLst>
              <a:ext uri="{FF2B5EF4-FFF2-40B4-BE49-F238E27FC236}">
                <a16:creationId xmlns:a16="http://schemas.microsoft.com/office/drawing/2014/main" id="{725BF049-3165-8442-A8B3-6473C835EA32}"/>
              </a:ext>
            </a:extLst>
          </p:cNvPr>
          <p:cNvSpPr>
            <a:spLocks noGrp="1"/>
          </p:cNvSpPr>
          <p:nvPr>
            <p:ph idx="1"/>
          </p:nvPr>
        </p:nvSpPr>
        <p:spPr/>
        <p:txBody>
          <a:bodyPr/>
          <a:lstStyle/>
          <a:p>
            <a:r>
              <a:rPr lang="en-GB" dirty="0"/>
              <a:t>Say we want to filter for terms containing “synapse”. But then we’ll miss the terms containing “synaptic”. How can we deal with this?</a:t>
            </a:r>
          </a:p>
          <a:p>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my_excel</a:t>
            </a:r>
            <a:r>
              <a:rPr lang="en-GB" dirty="0">
                <a:solidFill>
                  <a:srgbClr val="0070C0"/>
                </a:solidFill>
                <a:latin typeface="Courier New" panose="02070309020205020404" pitchFamily="49" charset="0"/>
                <a:cs typeface="Courier New" panose="02070309020205020404" pitchFamily="49" charset="0"/>
              </a:rPr>
              <a:t> %&gt;% filter(</a:t>
            </a:r>
            <a:r>
              <a:rPr lang="en-GB" dirty="0" err="1">
                <a:solidFill>
                  <a:srgbClr val="0070C0"/>
                </a:solidFill>
                <a:latin typeface="Courier New" panose="02070309020205020404" pitchFamily="49" charset="0"/>
                <a:cs typeface="Courier New" panose="02070309020205020404" pitchFamily="49" charset="0"/>
              </a:rPr>
              <a:t>grepl</a:t>
            </a:r>
            <a:r>
              <a:rPr lang="en-GB" dirty="0">
                <a:solidFill>
                  <a:srgbClr val="0070C0"/>
                </a:solidFill>
                <a:latin typeface="Courier New" panose="02070309020205020404" pitchFamily="49" charset="0"/>
                <a:cs typeface="Courier New" panose="02070309020205020404" pitchFamily="49" charset="0"/>
              </a:rPr>
              <a:t>("</a:t>
            </a:r>
            <a:r>
              <a:rPr lang="en-GB" dirty="0" err="1">
                <a:solidFill>
                  <a:srgbClr val="0070C0"/>
                </a:solidFill>
                <a:latin typeface="Courier New" panose="02070309020205020404" pitchFamily="49" charset="0"/>
                <a:cs typeface="Courier New" panose="02070309020205020404" pitchFamily="49" charset="0"/>
              </a:rPr>
              <a:t>synap</a:t>
            </a:r>
            <a:r>
              <a:rPr lang="en-GB" dirty="0">
                <a:solidFill>
                  <a:srgbClr val="0070C0"/>
                </a:solidFill>
                <a:latin typeface="Courier New" panose="02070309020205020404" pitchFamily="49" charset="0"/>
                <a:cs typeface="Courier New" panose="02070309020205020404" pitchFamily="49" charset="0"/>
              </a:rPr>
              <a:t>", Term)) %&gt;% select(Term)</a:t>
            </a:r>
          </a:p>
          <a:p>
            <a:endParaRPr lang="en-GB" dirty="0"/>
          </a:p>
          <a:p>
            <a:r>
              <a:rPr lang="en-GB" dirty="0"/>
              <a:t>The </a:t>
            </a:r>
            <a:r>
              <a:rPr lang="en-GB" dirty="0">
                <a:solidFill>
                  <a:srgbClr val="0070C0"/>
                </a:solidFill>
                <a:latin typeface="Courier New" panose="02070309020205020404" pitchFamily="49" charset="0"/>
                <a:cs typeface="Courier New" panose="02070309020205020404" pitchFamily="49" charset="0"/>
              </a:rPr>
              <a:t>pattern = </a:t>
            </a:r>
            <a:r>
              <a:rPr lang="en-GB" dirty="0"/>
              <a:t>argument in the </a:t>
            </a:r>
            <a:r>
              <a:rPr lang="en-GB" dirty="0" err="1">
                <a:solidFill>
                  <a:srgbClr val="0070C0"/>
                </a:solidFill>
                <a:latin typeface="Courier New" panose="02070309020205020404" pitchFamily="49" charset="0"/>
                <a:cs typeface="Courier New" panose="02070309020205020404" pitchFamily="49" charset="0"/>
              </a:rPr>
              <a:t>grepl</a:t>
            </a:r>
            <a:r>
              <a:rPr lang="en-GB" dirty="0">
                <a:solidFill>
                  <a:srgbClr val="0070C0"/>
                </a:solidFill>
                <a:latin typeface="Courier New" panose="02070309020205020404" pitchFamily="49" charset="0"/>
                <a:cs typeface="Courier New" panose="02070309020205020404" pitchFamily="49" charset="0"/>
              </a:rPr>
              <a:t>() </a:t>
            </a:r>
            <a:r>
              <a:rPr lang="en-GB" dirty="0"/>
              <a:t>call supports regular expressions (regex). Try this:</a:t>
            </a:r>
          </a:p>
          <a:p>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my_excel</a:t>
            </a:r>
            <a:r>
              <a:rPr lang="en-GB" dirty="0">
                <a:solidFill>
                  <a:srgbClr val="0070C0"/>
                </a:solidFill>
                <a:latin typeface="Courier New" panose="02070309020205020404" pitchFamily="49" charset="0"/>
                <a:cs typeface="Courier New" panose="02070309020205020404" pitchFamily="49" charset="0"/>
              </a:rPr>
              <a:t> %&gt;% filter(</a:t>
            </a:r>
            <a:r>
              <a:rPr lang="en-GB" dirty="0" err="1">
                <a:solidFill>
                  <a:srgbClr val="0070C0"/>
                </a:solidFill>
                <a:latin typeface="Courier New" panose="02070309020205020404" pitchFamily="49" charset="0"/>
                <a:cs typeface="Courier New" panose="02070309020205020404" pitchFamily="49" charset="0"/>
              </a:rPr>
              <a:t>grepl</a:t>
            </a:r>
            <a:r>
              <a:rPr lang="en-GB" dirty="0">
                <a:solidFill>
                  <a:srgbClr val="0070C0"/>
                </a:solidFill>
                <a:latin typeface="Courier New" panose="02070309020205020404" pitchFamily="49" charset="0"/>
                <a:cs typeface="Courier New" panose="02070309020205020404" pitchFamily="49" charset="0"/>
              </a:rPr>
              <a:t>("regulation.+</a:t>
            </a:r>
            <a:r>
              <a:rPr lang="en-GB" dirty="0" err="1">
                <a:solidFill>
                  <a:srgbClr val="0070C0"/>
                </a:solidFill>
                <a:latin typeface="Courier New" panose="02070309020205020404" pitchFamily="49" charset="0"/>
                <a:cs typeface="Courier New" panose="02070309020205020404" pitchFamily="49" charset="0"/>
              </a:rPr>
              <a:t>synap</a:t>
            </a:r>
            <a:r>
              <a:rPr lang="en-GB" dirty="0">
                <a:solidFill>
                  <a:srgbClr val="0070C0"/>
                </a:solidFill>
                <a:latin typeface="Courier New" panose="02070309020205020404" pitchFamily="49" charset="0"/>
                <a:cs typeface="Courier New" panose="02070309020205020404" pitchFamily="49" charset="0"/>
              </a:rPr>
              <a:t>", Term)) %&gt;% select(Term)</a:t>
            </a:r>
          </a:p>
          <a:p>
            <a:endParaRPr lang="en-GB" dirty="0">
              <a:solidFill>
                <a:srgbClr val="0070C0"/>
              </a:solidFill>
              <a:latin typeface="Courier New" panose="02070309020205020404" pitchFamily="49" charset="0"/>
              <a:cs typeface="Courier New" panose="02070309020205020404" pitchFamily="49" charset="0"/>
            </a:endParaRPr>
          </a:p>
          <a:p>
            <a:r>
              <a:rPr lang="en-GB" dirty="0"/>
              <a:t>What does this do?</a:t>
            </a:r>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a:p>
            <a:endParaRPr lang="en-GB" dirty="0"/>
          </a:p>
        </p:txBody>
      </p:sp>
    </p:spTree>
    <p:extLst>
      <p:ext uri="{BB962C8B-B14F-4D97-AF65-F5344CB8AC3E}">
        <p14:creationId xmlns:p14="http://schemas.microsoft.com/office/powerpoint/2010/main" val="236927128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52AA-E2B6-4447-B3DE-9D3495A8515E}"/>
              </a:ext>
            </a:extLst>
          </p:cNvPr>
          <p:cNvSpPr>
            <a:spLocks noGrp="1"/>
          </p:cNvSpPr>
          <p:nvPr>
            <p:ph type="title"/>
          </p:nvPr>
        </p:nvSpPr>
        <p:spPr/>
        <p:txBody>
          <a:bodyPr/>
          <a:lstStyle/>
          <a:p>
            <a:r>
              <a:rPr lang="en-GB" dirty="0"/>
              <a:t>Extension: regular expressions</a:t>
            </a:r>
          </a:p>
        </p:txBody>
      </p:sp>
      <p:sp>
        <p:nvSpPr>
          <p:cNvPr id="3" name="Content Placeholder 2">
            <a:extLst>
              <a:ext uri="{FF2B5EF4-FFF2-40B4-BE49-F238E27FC236}">
                <a16:creationId xmlns:a16="http://schemas.microsoft.com/office/drawing/2014/main" id="{725BF049-3165-8442-A8B3-6473C835EA32}"/>
              </a:ext>
            </a:extLst>
          </p:cNvPr>
          <p:cNvSpPr>
            <a:spLocks noGrp="1"/>
          </p:cNvSpPr>
          <p:nvPr>
            <p:ph idx="1"/>
          </p:nvPr>
        </p:nvSpPr>
        <p:spPr>
          <a:xfrm>
            <a:off x="482063" y="1089219"/>
            <a:ext cx="11280263" cy="5389639"/>
          </a:xfrm>
        </p:spPr>
        <p:txBody>
          <a:bodyPr>
            <a:normAutofit fontScale="85000" lnSpcReduction="10000"/>
          </a:bodyPr>
          <a:lstStyle/>
          <a:p>
            <a:r>
              <a:rPr lang="en-GB" dirty="0"/>
              <a:t>We use different characters in our regex to match special characters or sets of characters in our input string.</a:t>
            </a:r>
          </a:p>
          <a:p>
            <a:endParaRPr lang="en-GB" dirty="0">
              <a:solidFill>
                <a:srgbClr val="0070C0"/>
              </a:solidFill>
              <a:latin typeface="Courier New" panose="02070309020205020404" pitchFamily="49" charset="0"/>
              <a:cs typeface="Courier New" panose="02070309020205020404" pitchFamily="49" charset="0"/>
            </a:endParaRPr>
          </a:p>
          <a:p>
            <a:r>
              <a:rPr lang="en-GB" dirty="0">
                <a:solidFill>
                  <a:srgbClr val="0070C0"/>
                </a:solidFill>
                <a:latin typeface="Courier New" panose="02070309020205020404" pitchFamily="49" charset="0"/>
                <a:cs typeface="Courier New" panose="02070309020205020404" pitchFamily="49" charset="0"/>
              </a:rPr>
              <a:t>. </a:t>
            </a:r>
            <a:r>
              <a:rPr lang="en-GB" dirty="0"/>
              <a:t>matches any character</a:t>
            </a:r>
            <a:endParaRPr lang="en-GB" dirty="0">
              <a:solidFill>
                <a:srgbClr val="0070C0"/>
              </a:solidFill>
              <a:latin typeface="Courier New" panose="02070309020205020404" pitchFamily="49" charset="0"/>
              <a:cs typeface="Courier New" panose="02070309020205020404" pitchFamily="49" charset="0"/>
            </a:endParaRPr>
          </a:p>
          <a:p>
            <a:r>
              <a:rPr lang="en-GB" dirty="0">
                <a:solidFill>
                  <a:srgbClr val="0070C0"/>
                </a:solidFill>
                <a:latin typeface="Courier New" panose="02070309020205020404" pitchFamily="49" charset="0"/>
                <a:cs typeface="Courier New" panose="02070309020205020404" pitchFamily="49" charset="0"/>
              </a:rPr>
              <a:t>\\w </a:t>
            </a:r>
            <a:r>
              <a:rPr lang="en-GB" dirty="0"/>
              <a:t>matches any word character (A-Z, a-z, 0-9, _)</a:t>
            </a:r>
            <a:endParaRPr lang="en-GB" dirty="0">
              <a:solidFill>
                <a:srgbClr val="0070C0"/>
              </a:solidFill>
              <a:latin typeface="Courier New" panose="02070309020205020404" pitchFamily="49" charset="0"/>
              <a:cs typeface="Courier New" panose="02070309020205020404" pitchFamily="49" charset="0"/>
            </a:endParaRPr>
          </a:p>
          <a:p>
            <a:r>
              <a:rPr lang="en-GB" dirty="0">
                <a:solidFill>
                  <a:srgbClr val="0070C0"/>
                </a:solidFill>
                <a:latin typeface="Courier New" panose="02070309020205020404" pitchFamily="49" charset="0"/>
                <a:cs typeface="Courier New" panose="02070309020205020404" pitchFamily="49" charset="0"/>
              </a:rPr>
              <a:t>\\d </a:t>
            </a:r>
            <a:r>
              <a:rPr lang="en-GB" dirty="0"/>
              <a:t>matches any digit</a:t>
            </a:r>
          </a:p>
          <a:p>
            <a:endParaRPr lang="en-GB" dirty="0">
              <a:solidFill>
                <a:srgbClr val="0070C0"/>
              </a:solidFill>
              <a:latin typeface="Courier New" panose="02070309020205020404" pitchFamily="49" charset="0"/>
              <a:cs typeface="Courier New" panose="02070309020205020404" pitchFamily="49" charset="0"/>
            </a:endParaRPr>
          </a:p>
          <a:p>
            <a:r>
              <a:rPr lang="en-GB" dirty="0">
                <a:solidFill>
                  <a:srgbClr val="0070C0"/>
                </a:solidFill>
                <a:latin typeface="Courier New" panose="02070309020205020404" pitchFamily="49" charset="0"/>
                <a:cs typeface="Courier New" panose="02070309020205020404" pitchFamily="49" charset="0"/>
              </a:rPr>
              <a:t>\t </a:t>
            </a:r>
            <a:r>
              <a:rPr lang="en-GB" dirty="0"/>
              <a:t>matches the tab character</a:t>
            </a:r>
          </a:p>
          <a:p>
            <a:r>
              <a:rPr lang="en-GB" dirty="0">
                <a:solidFill>
                  <a:srgbClr val="0070C0"/>
                </a:solidFill>
                <a:latin typeface="Courier New" panose="02070309020205020404" pitchFamily="49" charset="0"/>
                <a:cs typeface="Courier New" panose="02070309020205020404" pitchFamily="49" charset="0"/>
              </a:rPr>
              <a:t>\n </a:t>
            </a:r>
            <a:r>
              <a:rPr lang="en-GB" dirty="0"/>
              <a:t>matches the newline character</a:t>
            </a:r>
          </a:p>
          <a:p>
            <a:r>
              <a:rPr lang="en-GB" dirty="0">
                <a:solidFill>
                  <a:srgbClr val="0070C0"/>
                </a:solidFill>
                <a:latin typeface="Courier New" panose="02070309020205020404" pitchFamily="49" charset="0"/>
                <a:cs typeface="Courier New" panose="02070309020205020404" pitchFamily="49" charset="0"/>
              </a:rPr>
              <a:t>^ </a:t>
            </a:r>
            <a:r>
              <a:rPr lang="en-GB" dirty="0"/>
              <a:t>matches the start of a string</a:t>
            </a:r>
          </a:p>
          <a:p>
            <a:r>
              <a:rPr lang="en-GB" dirty="0">
                <a:solidFill>
                  <a:srgbClr val="0070C0"/>
                </a:solidFill>
                <a:latin typeface="Courier New" panose="02070309020205020404" pitchFamily="49" charset="0"/>
                <a:cs typeface="Courier New" panose="02070309020205020404" pitchFamily="49" charset="0"/>
              </a:rPr>
              <a:t>$ </a:t>
            </a:r>
            <a:r>
              <a:rPr lang="en-GB" dirty="0"/>
              <a:t>matches the end of a string</a:t>
            </a:r>
          </a:p>
          <a:p>
            <a:endParaRPr lang="en-GB" dirty="0"/>
          </a:p>
          <a:p>
            <a:r>
              <a:rPr lang="en-GB" dirty="0">
                <a:solidFill>
                  <a:srgbClr val="0070C0"/>
                </a:solidFill>
                <a:latin typeface="Courier New" panose="02070309020205020404" pitchFamily="49" charset="0"/>
                <a:cs typeface="Courier New" panose="02070309020205020404" pitchFamily="49" charset="0"/>
              </a:rPr>
              <a:t>+ </a:t>
            </a:r>
            <a:r>
              <a:rPr lang="en-GB" dirty="0"/>
              <a:t>matches at least once</a:t>
            </a:r>
          </a:p>
          <a:p>
            <a:r>
              <a:rPr lang="en-GB" dirty="0">
                <a:solidFill>
                  <a:srgbClr val="0070C0"/>
                </a:solidFill>
                <a:latin typeface="Courier New" panose="02070309020205020404" pitchFamily="49" charset="0"/>
                <a:cs typeface="Courier New" panose="02070309020205020404" pitchFamily="49" charset="0"/>
              </a:rPr>
              <a:t>* </a:t>
            </a:r>
            <a:r>
              <a:rPr lang="en-GB" dirty="0"/>
              <a:t>matches at least zero times</a:t>
            </a:r>
            <a:endParaRPr lang="en-GB" dirty="0">
              <a:solidFill>
                <a:srgbClr val="0070C0"/>
              </a:solidFill>
              <a:latin typeface="Courier New" panose="02070309020205020404" pitchFamily="49" charset="0"/>
              <a:cs typeface="Courier New" panose="02070309020205020404" pitchFamily="49" charset="0"/>
            </a:endParaRPr>
          </a:p>
          <a:p>
            <a:r>
              <a:rPr lang="en-GB" dirty="0">
                <a:solidFill>
                  <a:srgbClr val="0070C0"/>
                </a:solidFill>
                <a:latin typeface="Courier New" panose="02070309020205020404" pitchFamily="49" charset="0"/>
                <a:cs typeface="Courier New" panose="02070309020205020404" pitchFamily="49" charset="0"/>
              </a:rPr>
              <a:t>{n} </a:t>
            </a:r>
            <a:r>
              <a:rPr lang="en-GB" dirty="0"/>
              <a:t>matches exactly n times</a:t>
            </a:r>
          </a:p>
          <a:p>
            <a:r>
              <a:rPr lang="en-GB" dirty="0">
                <a:solidFill>
                  <a:srgbClr val="0070C0"/>
                </a:solidFill>
                <a:latin typeface="Courier New" panose="02070309020205020404" pitchFamily="49" charset="0"/>
                <a:cs typeface="Courier New" panose="02070309020205020404" pitchFamily="49" charset="0"/>
              </a:rPr>
              <a:t>{n,} </a:t>
            </a:r>
            <a:r>
              <a:rPr lang="en-GB" dirty="0"/>
              <a:t>matches at least n times</a:t>
            </a:r>
          </a:p>
          <a:p>
            <a:r>
              <a:rPr lang="en-GB" dirty="0">
                <a:solidFill>
                  <a:srgbClr val="0070C0"/>
                </a:solidFill>
                <a:latin typeface="Courier New" panose="02070309020205020404" pitchFamily="49" charset="0"/>
                <a:cs typeface="Courier New" panose="02070309020205020404" pitchFamily="49" charset="0"/>
              </a:rPr>
              <a:t>{</a:t>
            </a:r>
            <a:r>
              <a:rPr lang="en-GB" dirty="0" err="1">
                <a:solidFill>
                  <a:srgbClr val="0070C0"/>
                </a:solidFill>
                <a:latin typeface="Courier New" panose="02070309020205020404" pitchFamily="49" charset="0"/>
                <a:cs typeface="Courier New" panose="02070309020205020404" pitchFamily="49" charset="0"/>
              </a:rPr>
              <a:t>n,m</a:t>
            </a:r>
            <a:r>
              <a:rPr lang="en-GB" dirty="0">
                <a:solidFill>
                  <a:srgbClr val="0070C0"/>
                </a:solidFill>
                <a:latin typeface="Courier New" panose="02070309020205020404" pitchFamily="49" charset="0"/>
                <a:cs typeface="Courier New" panose="02070309020205020404" pitchFamily="49" charset="0"/>
              </a:rPr>
              <a:t>} </a:t>
            </a:r>
            <a:r>
              <a:rPr lang="en-GB" dirty="0"/>
              <a:t>matches between n and m times</a:t>
            </a:r>
          </a:p>
          <a:p>
            <a:endParaRPr lang="en-GB" dirty="0">
              <a:solidFill>
                <a:srgbClr val="0070C0"/>
              </a:solidFill>
              <a:latin typeface="Courier New" panose="02070309020205020404" pitchFamily="49" charset="0"/>
              <a:cs typeface="Courier New" panose="02070309020205020404" pitchFamily="49" charset="0"/>
            </a:endParaRPr>
          </a:p>
          <a:p>
            <a:r>
              <a:rPr lang="en-GB" dirty="0">
                <a:solidFill>
                  <a:srgbClr val="0070C0"/>
                </a:solidFill>
                <a:latin typeface="Courier New" panose="02070309020205020404" pitchFamily="49" charset="0"/>
                <a:cs typeface="Courier New" panose="02070309020205020404" pitchFamily="49" charset="0"/>
              </a:rPr>
              <a:t>\\+ </a:t>
            </a:r>
            <a:r>
              <a:rPr lang="en-GB" dirty="0"/>
              <a:t>regex escape. This matches a literal “+” rather than interpreting it as regex.</a:t>
            </a:r>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a:p>
            <a:endParaRPr lang="en-GB" dirty="0"/>
          </a:p>
        </p:txBody>
      </p:sp>
    </p:spTree>
    <p:extLst>
      <p:ext uri="{BB962C8B-B14F-4D97-AF65-F5344CB8AC3E}">
        <p14:creationId xmlns:p14="http://schemas.microsoft.com/office/powerpoint/2010/main" val="76019326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46FA8-387D-A74E-AE6E-9E19F01F7174}"/>
              </a:ext>
            </a:extLst>
          </p:cNvPr>
          <p:cNvSpPr>
            <a:spLocks noGrp="1"/>
          </p:cNvSpPr>
          <p:nvPr>
            <p:ph type="title"/>
          </p:nvPr>
        </p:nvSpPr>
        <p:spPr/>
        <p:txBody>
          <a:bodyPr/>
          <a:lstStyle/>
          <a:p>
            <a:r>
              <a:rPr lang="en-GB" dirty="0"/>
              <a:t>Free practice</a:t>
            </a:r>
          </a:p>
        </p:txBody>
      </p:sp>
      <p:sp>
        <p:nvSpPr>
          <p:cNvPr id="3" name="Content Placeholder 2">
            <a:extLst>
              <a:ext uri="{FF2B5EF4-FFF2-40B4-BE49-F238E27FC236}">
                <a16:creationId xmlns:a16="http://schemas.microsoft.com/office/drawing/2014/main" id="{60D87102-A140-F943-99EC-57A8E1229914}"/>
              </a:ext>
            </a:extLst>
          </p:cNvPr>
          <p:cNvSpPr>
            <a:spLocks noGrp="1"/>
          </p:cNvSpPr>
          <p:nvPr>
            <p:ph idx="1"/>
          </p:nvPr>
        </p:nvSpPr>
        <p:spPr/>
        <p:txBody>
          <a:bodyPr/>
          <a:lstStyle/>
          <a:p>
            <a:r>
              <a:rPr lang="en-GB" dirty="0"/>
              <a:t>Find all of the terms in </a:t>
            </a:r>
            <a:r>
              <a:rPr lang="en-GB" dirty="0" err="1">
                <a:solidFill>
                  <a:srgbClr val="0070C0"/>
                </a:solidFill>
                <a:latin typeface="Courier New" panose="02070309020205020404" pitchFamily="49" charset="0"/>
                <a:cs typeface="Courier New" panose="02070309020205020404" pitchFamily="49" charset="0"/>
              </a:rPr>
              <a:t>my_excel</a:t>
            </a:r>
            <a:r>
              <a:rPr lang="en-GB" dirty="0">
                <a:solidFill>
                  <a:srgbClr val="0070C0"/>
                </a:solidFill>
                <a:latin typeface="Courier New" panose="02070309020205020404" pitchFamily="49" charset="0"/>
                <a:cs typeface="Courier New" panose="02070309020205020404" pitchFamily="49" charset="0"/>
              </a:rPr>
              <a:t> </a:t>
            </a:r>
            <a:r>
              <a:rPr lang="en-GB" dirty="0"/>
              <a:t>for which Overlap contains two digits, followed by a slash, followed by three digits.</a:t>
            </a:r>
          </a:p>
          <a:p>
            <a:endParaRPr lang="en-GB" dirty="0"/>
          </a:p>
          <a:p>
            <a:r>
              <a:rPr lang="en-GB" dirty="0"/>
              <a:t>For the first 20 terms in </a:t>
            </a:r>
            <a:r>
              <a:rPr lang="en-GB" dirty="0" err="1">
                <a:solidFill>
                  <a:srgbClr val="0070C0"/>
                </a:solidFill>
                <a:latin typeface="Courier New" panose="02070309020205020404" pitchFamily="49" charset="0"/>
                <a:cs typeface="Courier New" panose="02070309020205020404" pitchFamily="49" charset="0"/>
              </a:rPr>
              <a:t>my_excel</a:t>
            </a:r>
            <a:r>
              <a:rPr lang="en-GB" dirty="0"/>
              <a:t>, check if the GO tag is there, and if it is, print the term to the screen. If the term doesn't have a GO tag, print "uninteresting" to the screen instead.</a:t>
            </a:r>
          </a:p>
          <a:p>
            <a:endParaRPr lang="en-GB" dirty="0"/>
          </a:p>
          <a:p>
            <a:r>
              <a:rPr lang="en-GB" dirty="0"/>
              <a:t>The given code is intended to extract rows 2 to 1000 in </a:t>
            </a:r>
            <a:r>
              <a:rPr lang="en-GB" dirty="0" err="1">
                <a:solidFill>
                  <a:srgbClr val="0070C0"/>
                </a:solidFill>
                <a:latin typeface="Courier New" panose="02070309020205020404" pitchFamily="49" charset="0"/>
                <a:cs typeface="Courier New" panose="02070309020205020404" pitchFamily="49" charset="0"/>
              </a:rPr>
              <a:t>my_excel</a:t>
            </a:r>
            <a:r>
              <a:rPr lang="en-GB" dirty="0"/>
              <a:t>, filter those rows for those with Odds Ratio above 100, and return the sum of all values in the Odds Ratio column for each gene set. Fix the errors in the given code.</a:t>
            </a:r>
          </a:p>
        </p:txBody>
      </p:sp>
    </p:spTree>
    <p:extLst>
      <p:ext uri="{BB962C8B-B14F-4D97-AF65-F5344CB8AC3E}">
        <p14:creationId xmlns:p14="http://schemas.microsoft.com/office/powerpoint/2010/main" val="153942140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46FA8-387D-A74E-AE6E-9E19F01F7174}"/>
              </a:ext>
            </a:extLst>
          </p:cNvPr>
          <p:cNvSpPr>
            <a:spLocks noGrp="1"/>
          </p:cNvSpPr>
          <p:nvPr>
            <p:ph type="title"/>
          </p:nvPr>
        </p:nvSpPr>
        <p:spPr/>
        <p:txBody>
          <a:bodyPr/>
          <a:lstStyle/>
          <a:p>
            <a:r>
              <a:rPr lang="en-GB" dirty="0"/>
              <a:t>Extension: </a:t>
            </a:r>
            <a:r>
              <a:rPr lang="en-GB" dirty="0" err="1"/>
              <a:t>dplyr</a:t>
            </a:r>
            <a:r>
              <a:rPr lang="en-GB" dirty="0"/>
              <a:t> functions</a:t>
            </a:r>
          </a:p>
        </p:txBody>
      </p:sp>
      <p:sp>
        <p:nvSpPr>
          <p:cNvPr id="3" name="Content Placeholder 2">
            <a:extLst>
              <a:ext uri="{FF2B5EF4-FFF2-40B4-BE49-F238E27FC236}">
                <a16:creationId xmlns:a16="http://schemas.microsoft.com/office/drawing/2014/main" id="{60D87102-A140-F943-99EC-57A8E1229914}"/>
              </a:ext>
            </a:extLst>
          </p:cNvPr>
          <p:cNvSpPr>
            <a:spLocks noGrp="1"/>
          </p:cNvSpPr>
          <p:nvPr>
            <p:ph idx="1"/>
          </p:nvPr>
        </p:nvSpPr>
        <p:spPr>
          <a:xfrm>
            <a:off x="482062" y="909220"/>
            <a:ext cx="11280263" cy="5768780"/>
          </a:xfrm>
        </p:spPr>
        <p:txBody>
          <a:bodyPr>
            <a:normAutofit fontScale="92500" lnSpcReduction="10000"/>
          </a:bodyPr>
          <a:lstStyle/>
          <a:p>
            <a:r>
              <a:rPr lang="en-GB" sz="2200" dirty="0">
                <a:hlinkClick r:id="rId2">
                  <a:extLst>
                    <a:ext uri="{A12FA001-AC4F-418D-AE19-62706E023703}">
                      <ahyp:hlinkClr xmlns:ahyp="http://schemas.microsoft.com/office/drawing/2018/hyperlinkcolor" val="tx"/>
                    </a:ext>
                  </a:extLst>
                </a:hlinkClick>
              </a:rPr>
              <a:t>https://cran.r-project.org/web/packages/dplyr/vignettes/dplyr.html</a:t>
            </a:r>
            <a:endParaRPr lang="en-GB" sz="2200" dirty="0"/>
          </a:p>
          <a:p>
            <a:endParaRPr lang="en-GB" sz="2200" dirty="0"/>
          </a:p>
          <a:p>
            <a:pPr algn="l"/>
            <a:r>
              <a:rPr lang="en-GB" sz="2200" dirty="0" err="1"/>
              <a:t>dplyr</a:t>
            </a:r>
            <a:r>
              <a:rPr lang="en-GB" sz="2200" dirty="0"/>
              <a:t> aims to provide a function for each basic verb of data manipulation. These verbs can be organised into three categories based on the component of the dataset that they work with:</a:t>
            </a:r>
          </a:p>
          <a:p>
            <a:pPr algn="l">
              <a:buFont typeface="Arial" panose="020B0604020202020204" pitchFamily="34" charset="0"/>
              <a:buChar char="•"/>
            </a:pPr>
            <a:r>
              <a:rPr lang="en-GB" sz="2200" dirty="0"/>
              <a:t>Rows:</a:t>
            </a:r>
          </a:p>
          <a:p>
            <a:pPr marL="742950" lvl="1" indent="-285750" algn="l">
              <a:buFont typeface="Arial" panose="020B0604020202020204" pitchFamily="34" charset="0"/>
              <a:buChar char="•"/>
            </a:pPr>
            <a:r>
              <a:rPr lang="en-GB" sz="2200" b="1" dirty="0"/>
              <a:t>filter() </a:t>
            </a:r>
            <a:r>
              <a:rPr lang="en-GB" sz="2200" dirty="0"/>
              <a:t>chooses rows based on column values.</a:t>
            </a:r>
          </a:p>
          <a:p>
            <a:pPr marL="742950" lvl="1" indent="-285750" algn="l">
              <a:buFont typeface="Arial" panose="020B0604020202020204" pitchFamily="34" charset="0"/>
              <a:buChar char="•"/>
            </a:pPr>
            <a:r>
              <a:rPr lang="en-GB" sz="2200" b="1" dirty="0"/>
              <a:t>slice() </a:t>
            </a:r>
            <a:r>
              <a:rPr lang="en-GB" sz="2200" dirty="0"/>
              <a:t>chooses rows based on location. </a:t>
            </a:r>
          </a:p>
          <a:p>
            <a:pPr marL="1012825" lvl="2" indent="-285750">
              <a:buFont typeface="Arial" panose="020B0604020202020204" pitchFamily="34" charset="0"/>
              <a:buChar char="•"/>
            </a:pPr>
            <a:r>
              <a:rPr lang="en-GB" sz="2200" dirty="0" err="1"/>
              <a:t>slice_min</a:t>
            </a:r>
            <a:r>
              <a:rPr lang="en-GB" sz="2200" dirty="0"/>
              <a:t>(), </a:t>
            </a:r>
            <a:r>
              <a:rPr lang="en-GB" sz="2200" dirty="0" err="1"/>
              <a:t>slice_max</a:t>
            </a:r>
            <a:r>
              <a:rPr lang="en-GB" sz="2200" dirty="0"/>
              <a:t>(), </a:t>
            </a:r>
            <a:r>
              <a:rPr lang="en-GB" sz="2200" dirty="0" err="1"/>
              <a:t>slice_sample</a:t>
            </a:r>
            <a:r>
              <a:rPr lang="en-GB" sz="2200" dirty="0"/>
              <a:t>()</a:t>
            </a:r>
          </a:p>
          <a:p>
            <a:pPr marL="742950" lvl="1" indent="-285750" algn="l">
              <a:buFont typeface="Arial" panose="020B0604020202020204" pitchFamily="34" charset="0"/>
              <a:buChar char="•"/>
            </a:pPr>
            <a:r>
              <a:rPr lang="en-GB" sz="2200" dirty="0"/>
              <a:t>arrange() changes the order of the rows.</a:t>
            </a:r>
          </a:p>
          <a:p>
            <a:pPr algn="l">
              <a:buFont typeface="Arial" panose="020B0604020202020204" pitchFamily="34" charset="0"/>
              <a:buChar char="•"/>
            </a:pPr>
            <a:r>
              <a:rPr lang="en-GB" sz="2200" dirty="0"/>
              <a:t>Columns:</a:t>
            </a:r>
          </a:p>
          <a:p>
            <a:pPr marL="742950" lvl="1" indent="-285750" algn="l">
              <a:buFont typeface="Arial" panose="020B0604020202020204" pitchFamily="34" charset="0"/>
              <a:buChar char="•"/>
            </a:pPr>
            <a:r>
              <a:rPr lang="en-GB" sz="2200" b="1" dirty="0"/>
              <a:t>select() </a:t>
            </a:r>
            <a:r>
              <a:rPr lang="en-GB" sz="2200" dirty="0"/>
              <a:t>changes whether or not a column is included.</a:t>
            </a:r>
          </a:p>
          <a:p>
            <a:pPr marL="742950" lvl="1" indent="-285750" algn="l">
              <a:buFont typeface="Arial" panose="020B0604020202020204" pitchFamily="34" charset="0"/>
              <a:buChar char="•"/>
            </a:pPr>
            <a:r>
              <a:rPr lang="en-GB" sz="2200" dirty="0"/>
              <a:t>rename() changes the name of columns.</a:t>
            </a:r>
          </a:p>
          <a:p>
            <a:pPr marL="742950" lvl="1" indent="-285750" algn="l">
              <a:buFont typeface="Arial" panose="020B0604020202020204" pitchFamily="34" charset="0"/>
              <a:buChar char="•"/>
            </a:pPr>
            <a:r>
              <a:rPr lang="en-GB" sz="2200" b="1" dirty="0"/>
              <a:t>mutate() changes the values of columns and creates new columns.</a:t>
            </a:r>
          </a:p>
          <a:p>
            <a:pPr marL="742950" lvl="1" indent="-285750" algn="l">
              <a:buFont typeface="Arial" panose="020B0604020202020204" pitchFamily="34" charset="0"/>
              <a:buChar char="•"/>
            </a:pPr>
            <a:r>
              <a:rPr lang="en-GB" sz="2200" dirty="0"/>
              <a:t>relocate() changes the order of the columns.</a:t>
            </a:r>
          </a:p>
          <a:p>
            <a:pPr algn="l">
              <a:buFont typeface="Arial" panose="020B0604020202020204" pitchFamily="34" charset="0"/>
              <a:buChar char="•"/>
            </a:pPr>
            <a:r>
              <a:rPr lang="en-GB" sz="2200" dirty="0"/>
              <a:t>Groups of rows:</a:t>
            </a:r>
          </a:p>
          <a:p>
            <a:pPr marL="742950" lvl="1" indent="-285750" algn="l">
              <a:buFont typeface="Arial" panose="020B0604020202020204" pitchFamily="34" charset="0"/>
              <a:buChar char="•"/>
            </a:pPr>
            <a:r>
              <a:rPr lang="en-GB" sz="2200" b="1" dirty="0"/>
              <a:t>summarise() </a:t>
            </a:r>
            <a:r>
              <a:rPr lang="en-GB" sz="2200" dirty="0"/>
              <a:t>collapses a group into a single row.</a:t>
            </a:r>
          </a:p>
          <a:p>
            <a:pPr marL="742950" lvl="1" indent="-285750" algn="l">
              <a:buFont typeface="Arial" panose="020B0604020202020204" pitchFamily="34" charset="0"/>
              <a:buChar char="•"/>
            </a:pPr>
            <a:r>
              <a:rPr lang="en-GB" sz="2200" b="1" dirty="0" err="1"/>
              <a:t>group_by</a:t>
            </a:r>
            <a:r>
              <a:rPr lang="en-GB" sz="2200" b="1" dirty="0"/>
              <a:t>() </a:t>
            </a:r>
            <a:r>
              <a:rPr lang="en-GB" sz="2200" dirty="0"/>
              <a:t>combines with summarise() to calculate statistics by groups </a:t>
            </a:r>
          </a:p>
          <a:p>
            <a:endParaRPr lang="en-GB" dirty="0"/>
          </a:p>
        </p:txBody>
      </p:sp>
    </p:spTree>
    <p:extLst>
      <p:ext uri="{BB962C8B-B14F-4D97-AF65-F5344CB8AC3E}">
        <p14:creationId xmlns:p14="http://schemas.microsoft.com/office/powerpoint/2010/main" val="420469465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46FA8-387D-A74E-AE6E-9E19F01F7174}"/>
              </a:ext>
            </a:extLst>
          </p:cNvPr>
          <p:cNvSpPr>
            <a:spLocks noGrp="1"/>
          </p:cNvSpPr>
          <p:nvPr>
            <p:ph type="title"/>
          </p:nvPr>
        </p:nvSpPr>
        <p:spPr/>
        <p:txBody>
          <a:bodyPr/>
          <a:lstStyle/>
          <a:p>
            <a:r>
              <a:rPr lang="en-GB" dirty="0"/>
              <a:t>Free practice</a:t>
            </a:r>
          </a:p>
        </p:txBody>
      </p:sp>
      <p:sp>
        <p:nvSpPr>
          <p:cNvPr id="3" name="Content Placeholder 2">
            <a:extLst>
              <a:ext uri="{FF2B5EF4-FFF2-40B4-BE49-F238E27FC236}">
                <a16:creationId xmlns:a16="http://schemas.microsoft.com/office/drawing/2014/main" id="{60D87102-A140-F943-99EC-57A8E1229914}"/>
              </a:ext>
            </a:extLst>
          </p:cNvPr>
          <p:cNvSpPr>
            <a:spLocks noGrp="1"/>
          </p:cNvSpPr>
          <p:nvPr>
            <p:ph idx="1"/>
          </p:nvPr>
        </p:nvSpPr>
        <p:spPr/>
        <p:txBody>
          <a:bodyPr/>
          <a:lstStyle/>
          <a:p>
            <a:r>
              <a:rPr lang="en-GB" dirty="0"/>
              <a:t>Using slice() to select the fifth to eleventh rows in </a:t>
            </a:r>
            <a:r>
              <a:rPr lang="en-GB" dirty="0" err="1"/>
              <a:t>my_plaintext</a:t>
            </a:r>
            <a:r>
              <a:rPr lang="en-GB" dirty="0"/>
              <a:t> and show the results. Using </a:t>
            </a:r>
            <a:r>
              <a:rPr lang="en-GB" dirty="0" err="1"/>
              <a:t>slice_max</a:t>
            </a:r>
            <a:r>
              <a:rPr lang="en-GB" dirty="0"/>
              <a:t>() and </a:t>
            </a:r>
            <a:r>
              <a:rPr lang="en-GB" dirty="0" err="1"/>
              <a:t>slice_min</a:t>
            </a:r>
            <a:r>
              <a:rPr lang="en-GB" dirty="0"/>
              <a:t>() to select the first 5 rows with highest </a:t>
            </a:r>
            <a:r>
              <a:rPr lang="en-GB" dirty="0" err="1"/>
              <a:t>Odds.Ratio</a:t>
            </a:r>
            <a:r>
              <a:rPr lang="en-GB" dirty="0"/>
              <a:t> and lowest </a:t>
            </a:r>
            <a:r>
              <a:rPr lang="en-GB" dirty="0" err="1"/>
              <a:t>Adjusted.P.value</a:t>
            </a:r>
            <a:r>
              <a:rPr lang="en-GB" dirty="0"/>
              <a:t>, separately. Note that we need to ensure there are not NA exists in the values.</a:t>
            </a:r>
          </a:p>
          <a:p>
            <a:endParaRPr lang="en-GB" dirty="0"/>
          </a:p>
          <a:p>
            <a:r>
              <a:rPr lang="en-GB" dirty="0"/>
              <a:t>Using mutate() to create a new column in  </a:t>
            </a:r>
            <a:r>
              <a:rPr lang="en-GB" dirty="0" err="1"/>
              <a:t>my_plaintext</a:t>
            </a:r>
            <a:r>
              <a:rPr lang="en-GB" dirty="0"/>
              <a:t>,  which named “</a:t>
            </a:r>
            <a:r>
              <a:rPr lang="en-GB" dirty="0" err="1"/>
              <a:t>New_column</a:t>
            </a:r>
            <a:r>
              <a:rPr lang="en-GB" dirty="0"/>
              <a:t>” and equals to the 10 folds of </a:t>
            </a:r>
            <a:r>
              <a:rPr lang="en-GB" dirty="0" err="1"/>
              <a:t>Odds.Ratio</a:t>
            </a:r>
            <a:r>
              <a:rPr lang="en-GB" dirty="0"/>
              <a:t>. Print the “</a:t>
            </a:r>
            <a:r>
              <a:rPr lang="en-GB" dirty="0" err="1"/>
              <a:t>New_column</a:t>
            </a:r>
            <a:r>
              <a:rPr lang="en-GB" dirty="0"/>
              <a:t>” and all other </a:t>
            </a:r>
            <a:r>
              <a:rPr lang="en-GB" dirty="0" err="1"/>
              <a:t>precvious</a:t>
            </a:r>
            <a:r>
              <a:rPr lang="en-GB" dirty="0"/>
              <a:t> columns.</a:t>
            </a:r>
          </a:p>
          <a:p>
            <a:endParaRPr lang="en-GB" dirty="0"/>
          </a:p>
          <a:p>
            <a:r>
              <a:rPr lang="en-GB" dirty="0"/>
              <a:t>Calculate the mean </a:t>
            </a:r>
            <a:r>
              <a:rPr lang="en-GB" dirty="0" err="1"/>
              <a:t>Odds.Ratio</a:t>
            </a:r>
            <a:r>
              <a:rPr lang="en-GB" dirty="0"/>
              <a:t> group by the </a:t>
            </a:r>
            <a:r>
              <a:rPr lang="en-GB" dirty="0" err="1"/>
              <a:t>Gene_set</a:t>
            </a:r>
            <a:r>
              <a:rPr lang="en-GB" dirty="0"/>
              <a:t> in </a:t>
            </a:r>
            <a:r>
              <a:rPr lang="en-GB" dirty="0" err="1"/>
              <a:t>my_plaintext</a:t>
            </a:r>
            <a:r>
              <a:rPr lang="en-GB" dirty="0"/>
              <a:t> (No biological meaning, just for practice).</a:t>
            </a:r>
          </a:p>
        </p:txBody>
      </p:sp>
    </p:spTree>
    <p:extLst>
      <p:ext uri="{BB962C8B-B14F-4D97-AF65-F5344CB8AC3E}">
        <p14:creationId xmlns:p14="http://schemas.microsoft.com/office/powerpoint/2010/main" val="31063759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7B782-8951-466F-86F7-70A06FC1E7C6}"/>
              </a:ext>
            </a:extLst>
          </p:cNvPr>
          <p:cNvSpPr>
            <a:spLocks noGrp="1"/>
          </p:cNvSpPr>
          <p:nvPr>
            <p:ph type="title"/>
          </p:nvPr>
        </p:nvSpPr>
        <p:spPr/>
        <p:txBody>
          <a:bodyPr/>
          <a:lstStyle/>
          <a:p>
            <a:r>
              <a:rPr lang="en-GB" dirty="0"/>
              <a:t>Reading and writing data to/from file</a:t>
            </a:r>
          </a:p>
        </p:txBody>
      </p:sp>
      <p:sp>
        <p:nvSpPr>
          <p:cNvPr id="3" name="Content Placeholder 2">
            <a:extLst>
              <a:ext uri="{FF2B5EF4-FFF2-40B4-BE49-F238E27FC236}">
                <a16:creationId xmlns:a16="http://schemas.microsoft.com/office/drawing/2014/main" id="{E7246A28-6A97-4FDB-8CB1-048BD5845699}"/>
              </a:ext>
            </a:extLst>
          </p:cNvPr>
          <p:cNvSpPr>
            <a:spLocks noGrp="1"/>
          </p:cNvSpPr>
          <p:nvPr>
            <p:ph idx="1"/>
          </p:nvPr>
        </p:nvSpPr>
        <p:spPr/>
        <p:txBody>
          <a:bodyPr/>
          <a:lstStyle/>
          <a:p>
            <a:r>
              <a:rPr lang="en-GB" dirty="0"/>
              <a:t>We need to make choices when we share files with other people.</a:t>
            </a:r>
            <a:br>
              <a:rPr lang="en-GB" dirty="0"/>
            </a:br>
            <a:endParaRPr lang="en-GB" dirty="0"/>
          </a:p>
          <a:p>
            <a:r>
              <a:rPr lang="en-GB" b="1" dirty="0"/>
              <a:t>Plaintext</a:t>
            </a:r>
          </a:p>
          <a:p>
            <a:pPr lvl="1"/>
            <a:r>
              <a:rPr lang="en-GB" dirty="0"/>
              <a:t>Easy to open</a:t>
            </a:r>
          </a:p>
          <a:p>
            <a:pPr lvl="1"/>
            <a:r>
              <a:rPr lang="en-GB" dirty="0"/>
              <a:t>Fast to open</a:t>
            </a:r>
          </a:p>
          <a:p>
            <a:pPr lvl="1"/>
            <a:r>
              <a:rPr lang="en-GB" dirty="0"/>
              <a:t>Machine-readable*</a:t>
            </a:r>
          </a:p>
          <a:p>
            <a:pPr lvl="1"/>
            <a:r>
              <a:rPr lang="en-GB" dirty="0">
                <a:solidFill>
                  <a:srgbClr val="FF0000"/>
                </a:solidFill>
              </a:rPr>
              <a:t>Large </a:t>
            </a:r>
            <a:r>
              <a:rPr lang="en-GB" dirty="0" err="1">
                <a:solidFill>
                  <a:srgbClr val="FF0000"/>
                </a:solidFill>
              </a:rPr>
              <a:t>filesize</a:t>
            </a:r>
            <a:r>
              <a:rPr lang="en-GB" dirty="0">
                <a:solidFill>
                  <a:srgbClr val="FF0000"/>
                </a:solidFill>
              </a:rPr>
              <a:t> (unless compressed)</a:t>
            </a:r>
          </a:p>
          <a:p>
            <a:pPr lvl="1"/>
            <a:r>
              <a:rPr lang="en-GB" dirty="0">
                <a:solidFill>
                  <a:srgbClr val="FF0000"/>
                </a:solidFill>
              </a:rPr>
              <a:t>Not always human-readable</a:t>
            </a:r>
          </a:p>
          <a:p>
            <a:pPr lvl="1"/>
            <a:r>
              <a:rPr lang="en-GB" dirty="0">
                <a:solidFill>
                  <a:srgbClr val="FF0000"/>
                </a:solidFill>
              </a:rPr>
              <a:t>Limited range of data types</a:t>
            </a:r>
          </a:p>
          <a:p>
            <a:pPr lvl="1"/>
            <a:endParaRPr lang="en-GB" dirty="0"/>
          </a:p>
        </p:txBody>
      </p:sp>
      <p:pic>
        <p:nvPicPr>
          <p:cNvPr id="1026" name="Picture 2" descr="7.1 FASTA and FASTQ formats | Computational Genomics with R">
            <a:extLst>
              <a:ext uri="{FF2B5EF4-FFF2-40B4-BE49-F238E27FC236}">
                <a16:creationId xmlns:a16="http://schemas.microsoft.com/office/drawing/2014/main" id="{68DF47FF-0A17-4028-8360-0318E25235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7389" y="1664772"/>
            <a:ext cx="5294743" cy="17642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BDD484E-C443-4F0D-BF95-EDDD94DC152C}"/>
              </a:ext>
            </a:extLst>
          </p:cNvPr>
          <p:cNvPicPr>
            <a:picLocks noChangeAspect="1"/>
          </p:cNvPicPr>
          <p:nvPr/>
        </p:nvPicPr>
        <p:blipFill>
          <a:blip r:embed="rId4"/>
          <a:stretch>
            <a:fillRect/>
          </a:stretch>
        </p:blipFill>
        <p:spPr>
          <a:xfrm>
            <a:off x="5227389" y="3629976"/>
            <a:ext cx="5572903" cy="2953162"/>
          </a:xfrm>
          <a:prstGeom prst="rect">
            <a:avLst/>
          </a:prstGeom>
        </p:spPr>
      </p:pic>
    </p:spTree>
    <p:extLst>
      <p:ext uri="{BB962C8B-B14F-4D97-AF65-F5344CB8AC3E}">
        <p14:creationId xmlns:p14="http://schemas.microsoft.com/office/powerpoint/2010/main" val="327831641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10430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7B782-8951-466F-86F7-70A06FC1E7C6}"/>
              </a:ext>
            </a:extLst>
          </p:cNvPr>
          <p:cNvSpPr>
            <a:spLocks noGrp="1"/>
          </p:cNvSpPr>
          <p:nvPr>
            <p:ph type="title"/>
          </p:nvPr>
        </p:nvSpPr>
        <p:spPr/>
        <p:txBody>
          <a:bodyPr/>
          <a:lstStyle/>
          <a:p>
            <a:r>
              <a:rPr lang="en-GB" dirty="0"/>
              <a:t>Reading and writing data to/from file</a:t>
            </a:r>
          </a:p>
        </p:txBody>
      </p:sp>
      <p:sp>
        <p:nvSpPr>
          <p:cNvPr id="3" name="Content Placeholder 2">
            <a:extLst>
              <a:ext uri="{FF2B5EF4-FFF2-40B4-BE49-F238E27FC236}">
                <a16:creationId xmlns:a16="http://schemas.microsoft.com/office/drawing/2014/main" id="{E7246A28-6A97-4FDB-8CB1-048BD5845699}"/>
              </a:ext>
            </a:extLst>
          </p:cNvPr>
          <p:cNvSpPr>
            <a:spLocks noGrp="1"/>
          </p:cNvSpPr>
          <p:nvPr>
            <p:ph idx="1"/>
          </p:nvPr>
        </p:nvSpPr>
        <p:spPr/>
        <p:txBody>
          <a:bodyPr/>
          <a:lstStyle/>
          <a:p>
            <a:r>
              <a:rPr lang="en-GB" dirty="0"/>
              <a:t>We need to make choices when we share files with other people.</a:t>
            </a:r>
            <a:br>
              <a:rPr lang="en-GB" dirty="0"/>
            </a:br>
            <a:endParaRPr lang="en-GB" dirty="0"/>
          </a:p>
          <a:p>
            <a:r>
              <a:rPr lang="en-GB" dirty="0">
                <a:solidFill>
                  <a:schemeClr val="tx1">
                    <a:lumMod val="50000"/>
                    <a:lumOff val="50000"/>
                  </a:schemeClr>
                </a:solidFill>
              </a:rPr>
              <a:t>Plaintext</a:t>
            </a:r>
          </a:p>
          <a:p>
            <a:r>
              <a:rPr lang="en-GB" b="1" dirty="0"/>
              <a:t>Excel</a:t>
            </a:r>
          </a:p>
          <a:p>
            <a:pPr lvl="1"/>
            <a:r>
              <a:rPr lang="en-GB" dirty="0"/>
              <a:t>Easy to open</a:t>
            </a:r>
          </a:p>
          <a:p>
            <a:pPr lvl="1"/>
            <a:r>
              <a:rPr lang="en-GB" dirty="0"/>
              <a:t>Machine-readable</a:t>
            </a:r>
          </a:p>
          <a:p>
            <a:pPr lvl="1"/>
            <a:r>
              <a:rPr lang="en-GB" dirty="0">
                <a:solidFill>
                  <a:srgbClr val="FF0000"/>
                </a:solidFill>
              </a:rPr>
              <a:t>Slower to work with</a:t>
            </a:r>
          </a:p>
          <a:p>
            <a:pPr lvl="1"/>
            <a:r>
              <a:rPr lang="en-GB" dirty="0">
                <a:solidFill>
                  <a:srgbClr val="FF0000"/>
                </a:solidFill>
              </a:rPr>
              <a:t>Has autocorrect issues[1]</a:t>
            </a:r>
          </a:p>
          <a:p>
            <a:pPr lvl="1"/>
            <a:endParaRPr lang="en-GB" dirty="0"/>
          </a:p>
          <a:p>
            <a:pPr lvl="1"/>
            <a:endParaRPr lang="en-GB" dirty="0"/>
          </a:p>
        </p:txBody>
      </p:sp>
      <p:pic>
        <p:nvPicPr>
          <p:cNvPr id="6" name="Picture 5">
            <a:extLst>
              <a:ext uri="{FF2B5EF4-FFF2-40B4-BE49-F238E27FC236}">
                <a16:creationId xmlns:a16="http://schemas.microsoft.com/office/drawing/2014/main" id="{78B2E6FA-FDBB-4632-B59C-F13FA2D04261}"/>
              </a:ext>
            </a:extLst>
          </p:cNvPr>
          <p:cNvPicPr>
            <a:picLocks noChangeAspect="1"/>
          </p:cNvPicPr>
          <p:nvPr/>
        </p:nvPicPr>
        <p:blipFill>
          <a:blip r:embed="rId3"/>
          <a:stretch>
            <a:fillRect/>
          </a:stretch>
        </p:blipFill>
        <p:spPr>
          <a:xfrm>
            <a:off x="4408714" y="2080147"/>
            <a:ext cx="7353612" cy="3004771"/>
          </a:xfrm>
          <a:prstGeom prst="rect">
            <a:avLst/>
          </a:prstGeom>
        </p:spPr>
      </p:pic>
      <p:sp>
        <p:nvSpPr>
          <p:cNvPr id="7" name="TextBox 6">
            <a:extLst>
              <a:ext uri="{FF2B5EF4-FFF2-40B4-BE49-F238E27FC236}">
                <a16:creationId xmlns:a16="http://schemas.microsoft.com/office/drawing/2014/main" id="{04AE72EF-0202-4FC1-90F1-FC391F834A7B}"/>
              </a:ext>
            </a:extLst>
          </p:cNvPr>
          <p:cNvSpPr txBox="1"/>
          <p:nvPr/>
        </p:nvSpPr>
        <p:spPr>
          <a:xfrm>
            <a:off x="84908" y="6394268"/>
            <a:ext cx="5499464" cy="369332"/>
          </a:xfrm>
          <a:prstGeom prst="rect">
            <a:avLst/>
          </a:prstGeom>
          <a:noFill/>
        </p:spPr>
        <p:txBody>
          <a:bodyPr wrap="square" rtlCol="0">
            <a:spAutoFit/>
          </a:bodyPr>
          <a:lstStyle/>
          <a:p>
            <a:r>
              <a:rPr lang="en-GB" dirty="0"/>
              <a:t>[1] </a:t>
            </a:r>
            <a:r>
              <a:rPr lang="en-GB" dirty="0">
                <a:hlinkClick r:id="rId4"/>
              </a:rPr>
              <a:t>https://doi.org/10.1038/d41586-021-02211-4</a:t>
            </a:r>
            <a:endParaRPr lang="en-GB" dirty="0"/>
          </a:p>
        </p:txBody>
      </p:sp>
    </p:spTree>
    <p:extLst>
      <p:ext uri="{BB962C8B-B14F-4D97-AF65-F5344CB8AC3E}">
        <p14:creationId xmlns:p14="http://schemas.microsoft.com/office/powerpoint/2010/main" val="25014313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7B782-8951-466F-86F7-70A06FC1E7C6}"/>
              </a:ext>
            </a:extLst>
          </p:cNvPr>
          <p:cNvSpPr>
            <a:spLocks noGrp="1"/>
          </p:cNvSpPr>
          <p:nvPr>
            <p:ph type="title"/>
          </p:nvPr>
        </p:nvSpPr>
        <p:spPr/>
        <p:txBody>
          <a:bodyPr/>
          <a:lstStyle/>
          <a:p>
            <a:r>
              <a:rPr lang="en-GB" dirty="0"/>
              <a:t>Reading and writing data to/from file</a:t>
            </a:r>
          </a:p>
        </p:txBody>
      </p:sp>
      <p:sp>
        <p:nvSpPr>
          <p:cNvPr id="3" name="Content Placeholder 2">
            <a:extLst>
              <a:ext uri="{FF2B5EF4-FFF2-40B4-BE49-F238E27FC236}">
                <a16:creationId xmlns:a16="http://schemas.microsoft.com/office/drawing/2014/main" id="{E7246A28-6A97-4FDB-8CB1-048BD5845699}"/>
              </a:ext>
            </a:extLst>
          </p:cNvPr>
          <p:cNvSpPr>
            <a:spLocks noGrp="1"/>
          </p:cNvSpPr>
          <p:nvPr>
            <p:ph idx="1"/>
          </p:nvPr>
        </p:nvSpPr>
        <p:spPr/>
        <p:txBody>
          <a:bodyPr/>
          <a:lstStyle/>
          <a:p>
            <a:r>
              <a:rPr lang="en-GB" dirty="0"/>
              <a:t>We need to make choices when we share files with other people.</a:t>
            </a:r>
            <a:br>
              <a:rPr lang="en-GB" dirty="0"/>
            </a:br>
            <a:endParaRPr lang="en-GB" dirty="0"/>
          </a:p>
          <a:p>
            <a:r>
              <a:rPr lang="en-GB" dirty="0">
                <a:solidFill>
                  <a:schemeClr val="tx1">
                    <a:lumMod val="50000"/>
                    <a:lumOff val="50000"/>
                  </a:schemeClr>
                </a:solidFill>
              </a:rPr>
              <a:t>Plaintext</a:t>
            </a:r>
          </a:p>
          <a:p>
            <a:r>
              <a:rPr lang="en-GB" dirty="0">
                <a:solidFill>
                  <a:schemeClr val="tx1">
                    <a:lumMod val="50000"/>
                    <a:lumOff val="50000"/>
                  </a:schemeClr>
                </a:solidFill>
              </a:rPr>
              <a:t>Excel</a:t>
            </a:r>
          </a:p>
          <a:p>
            <a:r>
              <a:rPr lang="en-GB" b="1" dirty="0" err="1"/>
              <a:t>RData</a:t>
            </a:r>
            <a:endParaRPr lang="en-GB" b="1" dirty="0"/>
          </a:p>
          <a:p>
            <a:pPr lvl="1"/>
            <a:r>
              <a:rPr lang="en-GB" dirty="0"/>
              <a:t>Smaller </a:t>
            </a:r>
            <a:r>
              <a:rPr lang="en-GB" dirty="0" err="1"/>
              <a:t>filesize</a:t>
            </a:r>
            <a:endParaRPr lang="en-GB" dirty="0"/>
          </a:p>
          <a:p>
            <a:pPr lvl="1"/>
            <a:r>
              <a:rPr lang="en-GB" dirty="0"/>
              <a:t>Supports specialist data types</a:t>
            </a:r>
          </a:p>
          <a:p>
            <a:pPr lvl="1"/>
            <a:r>
              <a:rPr lang="en-GB" dirty="0">
                <a:solidFill>
                  <a:srgbClr val="FF0000"/>
                </a:solidFill>
              </a:rPr>
              <a:t>Only works in R</a:t>
            </a:r>
          </a:p>
          <a:p>
            <a:pPr lvl="1"/>
            <a:endParaRPr lang="en-GB" dirty="0"/>
          </a:p>
          <a:p>
            <a:pPr lvl="1"/>
            <a:endParaRPr lang="en-GB" dirty="0"/>
          </a:p>
        </p:txBody>
      </p:sp>
      <p:pic>
        <p:nvPicPr>
          <p:cNvPr id="5" name="Picture 4">
            <a:extLst>
              <a:ext uri="{FF2B5EF4-FFF2-40B4-BE49-F238E27FC236}">
                <a16:creationId xmlns:a16="http://schemas.microsoft.com/office/drawing/2014/main" id="{8E7C8A80-2406-4E0D-87D4-C3145F451AE4}"/>
              </a:ext>
            </a:extLst>
          </p:cNvPr>
          <p:cNvPicPr>
            <a:picLocks noChangeAspect="1"/>
          </p:cNvPicPr>
          <p:nvPr/>
        </p:nvPicPr>
        <p:blipFill>
          <a:blip r:embed="rId3"/>
          <a:stretch>
            <a:fillRect/>
          </a:stretch>
        </p:blipFill>
        <p:spPr>
          <a:xfrm>
            <a:off x="6122194" y="1854447"/>
            <a:ext cx="3524742" cy="2953162"/>
          </a:xfrm>
          <a:prstGeom prst="rect">
            <a:avLst/>
          </a:prstGeom>
        </p:spPr>
      </p:pic>
    </p:spTree>
    <p:extLst>
      <p:ext uri="{BB962C8B-B14F-4D97-AF65-F5344CB8AC3E}">
        <p14:creationId xmlns:p14="http://schemas.microsoft.com/office/powerpoint/2010/main" val="15472018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8DF5-BDA8-45B1-BE17-D815D87615D3}"/>
              </a:ext>
            </a:extLst>
          </p:cNvPr>
          <p:cNvSpPr>
            <a:spLocks noGrp="1"/>
          </p:cNvSpPr>
          <p:nvPr>
            <p:ph type="title"/>
          </p:nvPr>
        </p:nvSpPr>
        <p:spPr/>
        <p:txBody>
          <a:bodyPr/>
          <a:lstStyle/>
          <a:p>
            <a:r>
              <a:rPr lang="en-GB" dirty="0"/>
              <a:t>Exercise 1</a:t>
            </a:r>
          </a:p>
        </p:txBody>
      </p:sp>
      <p:sp>
        <p:nvSpPr>
          <p:cNvPr id="3" name="Content Placeholder 2">
            <a:extLst>
              <a:ext uri="{FF2B5EF4-FFF2-40B4-BE49-F238E27FC236}">
                <a16:creationId xmlns:a16="http://schemas.microsoft.com/office/drawing/2014/main" id="{AC496380-15FF-4537-9147-3F6B7BD84A28}"/>
              </a:ext>
            </a:extLst>
          </p:cNvPr>
          <p:cNvSpPr>
            <a:spLocks noGrp="1"/>
          </p:cNvSpPr>
          <p:nvPr>
            <p:ph idx="1"/>
          </p:nvPr>
        </p:nvSpPr>
        <p:spPr/>
        <p:txBody>
          <a:bodyPr>
            <a:normAutofit/>
          </a:bodyPr>
          <a:lstStyle/>
          <a:p>
            <a:r>
              <a:rPr lang="en-US" dirty="0"/>
              <a:t>To read plaintext files, use </a:t>
            </a:r>
            <a:r>
              <a:rPr lang="en-US" dirty="0">
                <a:solidFill>
                  <a:srgbClr val="0070C0"/>
                </a:solidFill>
                <a:latin typeface="Courier New" panose="02070309020205020404" pitchFamily="49" charset="0"/>
                <a:cs typeface="Courier New" panose="02070309020205020404" pitchFamily="49" charset="0"/>
              </a:rPr>
              <a:t>read.csv()</a:t>
            </a:r>
            <a:r>
              <a:rPr lang="en-US" dirty="0"/>
              <a:t>.</a:t>
            </a:r>
            <a:br>
              <a:rPr lang="en-US" dirty="0"/>
            </a:br>
            <a:r>
              <a:rPr lang="en-US" dirty="0"/>
              <a:t>To read Excel files, use </a:t>
            </a:r>
            <a:r>
              <a:rPr lang="en-US" dirty="0" err="1">
                <a:solidFill>
                  <a:srgbClr val="0070C0"/>
                </a:solidFill>
                <a:latin typeface="Courier New" panose="02070309020205020404" pitchFamily="49" charset="0"/>
                <a:cs typeface="Courier New" panose="02070309020205020404" pitchFamily="49" charset="0"/>
              </a:rPr>
              <a:t>read_excel</a:t>
            </a:r>
            <a:r>
              <a:rPr lang="en-US" dirty="0">
                <a:solidFill>
                  <a:srgbClr val="0070C0"/>
                </a:solidFill>
                <a:latin typeface="Courier New" panose="02070309020205020404" pitchFamily="49" charset="0"/>
                <a:cs typeface="Courier New" panose="02070309020205020404" pitchFamily="49" charset="0"/>
              </a:rPr>
              <a:t>()</a:t>
            </a:r>
            <a:r>
              <a:rPr lang="en-US" dirty="0"/>
              <a:t> from the </a:t>
            </a:r>
            <a:r>
              <a:rPr lang="en-US" dirty="0" err="1">
                <a:solidFill>
                  <a:srgbClr val="0070C0"/>
                </a:solidFill>
                <a:latin typeface="Courier New" panose="02070309020205020404" pitchFamily="49" charset="0"/>
                <a:cs typeface="Courier New" panose="02070309020205020404" pitchFamily="49" charset="0"/>
              </a:rPr>
              <a:t>readxl</a:t>
            </a:r>
            <a:r>
              <a:rPr lang="en-US" dirty="0"/>
              <a:t> package.</a:t>
            </a:r>
            <a:br>
              <a:rPr lang="en-US" dirty="0"/>
            </a:br>
            <a:r>
              <a:rPr lang="en-US" dirty="0"/>
              <a:t>To read </a:t>
            </a:r>
            <a:r>
              <a:rPr lang="en-US" dirty="0" err="1"/>
              <a:t>RData</a:t>
            </a:r>
            <a:r>
              <a:rPr lang="en-US" dirty="0"/>
              <a:t> files, use </a:t>
            </a:r>
            <a:r>
              <a:rPr lang="en-US" dirty="0">
                <a:solidFill>
                  <a:srgbClr val="0070C0"/>
                </a:solidFill>
                <a:latin typeface="Courier New" panose="02070309020205020404" pitchFamily="49" charset="0"/>
                <a:cs typeface="Courier New" panose="02070309020205020404" pitchFamily="49" charset="0"/>
              </a:rPr>
              <a:t>load()</a:t>
            </a:r>
            <a:r>
              <a:rPr lang="en-US" dirty="0"/>
              <a:t>.</a:t>
            </a:r>
            <a:br>
              <a:rPr lang="en-US" dirty="0"/>
            </a:br>
            <a:r>
              <a:rPr lang="en-US" dirty="0"/>
              <a:t>TIP: Press Tab while your cursor is between the brackets of any function to see its usage.</a:t>
            </a:r>
          </a:p>
          <a:p>
            <a:endParaRPr lang="en-US" dirty="0"/>
          </a:p>
          <a:p>
            <a:r>
              <a:rPr lang="en-US" dirty="0"/>
              <a:t>To write plaintext files, use </a:t>
            </a:r>
            <a:r>
              <a:rPr lang="en-US" dirty="0">
                <a:solidFill>
                  <a:srgbClr val="0070C0"/>
                </a:solidFill>
                <a:latin typeface="Courier New" panose="02070309020205020404" pitchFamily="49" charset="0"/>
                <a:cs typeface="Courier New" panose="02070309020205020404" pitchFamily="49" charset="0"/>
              </a:rPr>
              <a:t>write.csv()</a:t>
            </a:r>
            <a:r>
              <a:rPr lang="en-US" dirty="0"/>
              <a:t>.</a:t>
            </a:r>
            <a:br>
              <a:rPr lang="en-US" dirty="0"/>
            </a:br>
            <a:r>
              <a:rPr lang="en-US" dirty="0"/>
              <a:t>To write Excel files, use </a:t>
            </a:r>
            <a:r>
              <a:rPr lang="en-US" dirty="0" err="1">
                <a:solidFill>
                  <a:srgbClr val="0070C0"/>
                </a:solidFill>
                <a:latin typeface="Courier New" panose="02070309020205020404" pitchFamily="49" charset="0"/>
                <a:cs typeface="Courier New" panose="02070309020205020404" pitchFamily="49" charset="0"/>
              </a:rPr>
              <a:t>write_xlsx</a:t>
            </a:r>
            <a:r>
              <a:rPr lang="en-US" dirty="0">
                <a:solidFill>
                  <a:srgbClr val="0070C0"/>
                </a:solidFill>
                <a:latin typeface="Courier New" panose="02070309020205020404" pitchFamily="49" charset="0"/>
                <a:cs typeface="Courier New" panose="02070309020205020404" pitchFamily="49" charset="0"/>
              </a:rPr>
              <a:t>()</a:t>
            </a:r>
            <a:r>
              <a:rPr lang="en-US" dirty="0"/>
              <a:t> from the </a:t>
            </a:r>
            <a:r>
              <a:rPr lang="en-US" dirty="0" err="1">
                <a:solidFill>
                  <a:srgbClr val="0070C0"/>
                </a:solidFill>
                <a:latin typeface="Courier New" panose="02070309020205020404" pitchFamily="49" charset="0"/>
                <a:cs typeface="Courier New" panose="02070309020205020404" pitchFamily="49" charset="0"/>
              </a:rPr>
              <a:t>writexl</a:t>
            </a:r>
            <a:r>
              <a:rPr lang="en-US" dirty="0"/>
              <a:t> package.</a:t>
            </a:r>
            <a:br>
              <a:rPr lang="en-US" dirty="0"/>
            </a:br>
            <a:r>
              <a:rPr lang="en-US" dirty="0"/>
              <a:t>To write </a:t>
            </a:r>
            <a:r>
              <a:rPr lang="en-US" dirty="0" err="1"/>
              <a:t>RData</a:t>
            </a:r>
            <a:r>
              <a:rPr lang="en-US" dirty="0"/>
              <a:t> files, use </a:t>
            </a:r>
            <a:r>
              <a:rPr lang="en-US" dirty="0">
                <a:solidFill>
                  <a:srgbClr val="0070C0"/>
                </a:solidFill>
                <a:latin typeface="Courier New" panose="02070309020205020404" pitchFamily="49" charset="0"/>
                <a:cs typeface="Courier New" panose="02070309020205020404" pitchFamily="49" charset="0"/>
              </a:rPr>
              <a:t>save()</a:t>
            </a:r>
            <a:r>
              <a:rPr lang="en-US" dirty="0"/>
              <a:t>.</a:t>
            </a:r>
            <a:br>
              <a:rPr lang="en-US" dirty="0"/>
            </a:br>
            <a:r>
              <a:rPr lang="en-US" b="1" dirty="0"/>
              <a:t>Complete the code to save the </a:t>
            </a:r>
            <a:r>
              <a:rPr lang="en-US" dirty="0" err="1">
                <a:solidFill>
                  <a:srgbClr val="0070C0"/>
                </a:solidFill>
                <a:latin typeface="Courier New" panose="02070309020205020404" pitchFamily="49" charset="0"/>
                <a:cs typeface="Courier New" panose="02070309020205020404" pitchFamily="49" charset="0"/>
              </a:rPr>
              <a:t>my_plaintext</a:t>
            </a:r>
            <a:r>
              <a:rPr lang="en-US" b="1" dirty="0"/>
              <a:t>, </a:t>
            </a:r>
            <a:r>
              <a:rPr lang="en-US" dirty="0" err="1">
                <a:solidFill>
                  <a:srgbClr val="0070C0"/>
                </a:solidFill>
                <a:latin typeface="Courier New" panose="02070309020205020404" pitchFamily="49" charset="0"/>
                <a:cs typeface="Courier New" panose="02070309020205020404" pitchFamily="49" charset="0"/>
              </a:rPr>
              <a:t>my_excel</a:t>
            </a:r>
            <a:r>
              <a:rPr lang="en-US" b="1" dirty="0"/>
              <a:t>, and </a:t>
            </a:r>
            <a:r>
              <a:rPr lang="en-US" dirty="0" err="1">
                <a:solidFill>
                  <a:srgbClr val="0070C0"/>
                </a:solidFill>
                <a:latin typeface="Courier New" panose="02070309020205020404" pitchFamily="49" charset="0"/>
                <a:cs typeface="Courier New" panose="02070309020205020404" pitchFamily="49" charset="0"/>
              </a:rPr>
              <a:t>my_rdata</a:t>
            </a:r>
            <a:r>
              <a:rPr lang="en-US" b="1" dirty="0"/>
              <a:t> objects to the files </a:t>
            </a:r>
            <a:r>
              <a:rPr lang="en-US" dirty="0">
                <a:solidFill>
                  <a:srgbClr val="0070C0"/>
                </a:solidFill>
                <a:latin typeface="Courier New" panose="02070309020205020404" pitchFamily="49" charset="0"/>
                <a:cs typeface="Courier New" panose="02070309020205020404" pitchFamily="49" charset="0"/>
              </a:rPr>
              <a:t>my_plaintext.csv</a:t>
            </a:r>
            <a:r>
              <a:rPr lang="en-US" b="1" dirty="0"/>
              <a:t>, </a:t>
            </a:r>
            <a:r>
              <a:rPr lang="en-US" dirty="0">
                <a:solidFill>
                  <a:srgbClr val="0070C0"/>
                </a:solidFill>
                <a:latin typeface="Courier New" panose="02070309020205020404" pitchFamily="49" charset="0"/>
                <a:cs typeface="Courier New" panose="02070309020205020404" pitchFamily="49" charset="0"/>
              </a:rPr>
              <a:t>my_excel.xlsx</a:t>
            </a:r>
            <a:r>
              <a:rPr lang="en-US" b="1" dirty="0"/>
              <a:t>, and </a:t>
            </a:r>
            <a:r>
              <a:rPr lang="en-US" dirty="0" err="1">
                <a:solidFill>
                  <a:srgbClr val="0070C0"/>
                </a:solidFill>
                <a:latin typeface="Courier New" panose="02070309020205020404" pitchFamily="49" charset="0"/>
                <a:cs typeface="Courier New" panose="02070309020205020404" pitchFamily="49" charset="0"/>
              </a:rPr>
              <a:t>my_rdata.RData</a:t>
            </a:r>
            <a:r>
              <a:rPr lang="en-US" b="1" dirty="0"/>
              <a:t>, respectively.</a:t>
            </a:r>
            <a:br>
              <a:rPr lang="en-US" dirty="0"/>
            </a:br>
            <a:r>
              <a:rPr lang="en-US" dirty="0"/>
              <a:t>EXTENSION: What factors will influence which file you'll choose to share with other people? Which is the best choice for 1) an R statistician? 2) an Python statistician? 3) a non-statistician? </a:t>
            </a:r>
            <a:endParaRPr lang="en-GB" dirty="0"/>
          </a:p>
          <a:p>
            <a:endParaRPr lang="en-GB" dirty="0"/>
          </a:p>
        </p:txBody>
      </p:sp>
    </p:spTree>
    <p:extLst>
      <p:ext uri="{BB962C8B-B14F-4D97-AF65-F5344CB8AC3E}">
        <p14:creationId xmlns:p14="http://schemas.microsoft.com/office/powerpoint/2010/main" val="1628403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DC7D-9D70-48FC-AD0B-E5D404820AE5}"/>
              </a:ext>
            </a:extLst>
          </p:cNvPr>
          <p:cNvSpPr>
            <a:spLocks noGrp="1"/>
          </p:cNvSpPr>
          <p:nvPr>
            <p:ph type="title"/>
          </p:nvPr>
        </p:nvSpPr>
        <p:spPr/>
        <p:txBody>
          <a:bodyPr/>
          <a:lstStyle/>
          <a:p>
            <a:r>
              <a:rPr lang="en-GB" dirty="0"/>
              <a:t>Data types in R</a:t>
            </a:r>
          </a:p>
        </p:txBody>
      </p:sp>
      <p:sp>
        <p:nvSpPr>
          <p:cNvPr id="3" name="Content Placeholder 2">
            <a:extLst>
              <a:ext uri="{FF2B5EF4-FFF2-40B4-BE49-F238E27FC236}">
                <a16:creationId xmlns:a16="http://schemas.microsoft.com/office/drawing/2014/main" id="{AE5E146F-2EDB-4145-820B-B7B95C738477}"/>
              </a:ext>
            </a:extLst>
          </p:cNvPr>
          <p:cNvSpPr>
            <a:spLocks noGrp="1"/>
          </p:cNvSpPr>
          <p:nvPr>
            <p:ph idx="1"/>
          </p:nvPr>
        </p:nvSpPr>
        <p:spPr>
          <a:xfrm>
            <a:off x="482063" y="1089220"/>
            <a:ext cx="11280263" cy="5588780"/>
          </a:xfrm>
        </p:spPr>
        <p:txBody>
          <a:bodyPr>
            <a:normAutofit lnSpcReduction="10000"/>
          </a:bodyPr>
          <a:lstStyle/>
          <a:p>
            <a:r>
              <a:rPr lang="en-GB" dirty="0"/>
              <a:t>We need to make sure that our data are stored as the correct data type.</a:t>
            </a:r>
          </a:p>
          <a:p>
            <a:endParaRPr lang="en-GB" dirty="0"/>
          </a:p>
          <a:p>
            <a:r>
              <a:rPr lang="en-GB" dirty="0"/>
              <a:t>Numeric</a:t>
            </a:r>
          </a:p>
          <a:p>
            <a:pPr lvl="1"/>
            <a:r>
              <a:rPr lang="en-GB" dirty="0"/>
              <a:t>Integer:</a:t>
            </a:r>
            <a:r>
              <a:rPr lang="en-GB" i="1" dirty="0">
                <a:solidFill>
                  <a:srgbClr val="949494"/>
                </a:solidFill>
                <a:effectLst/>
              </a:rPr>
              <a:t>&lt;int&gt;</a:t>
            </a:r>
            <a:endParaRPr lang="en-GB" dirty="0"/>
          </a:p>
          <a:p>
            <a:pPr lvl="1"/>
            <a:r>
              <a:rPr lang="en-GB" dirty="0"/>
              <a:t>Double (floating point number): </a:t>
            </a:r>
            <a:r>
              <a:rPr lang="en-GB" i="1" dirty="0">
                <a:solidFill>
                  <a:srgbClr val="949494"/>
                </a:solidFill>
                <a:effectLst/>
              </a:rPr>
              <a:t>&lt;</a:t>
            </a:r>
            <a:r>
              <a:rPr lang="en-GB" i="1" dirty="0" err="1">
                <a:solidFill>
                  <a:srgbClr val="949494"/>
                </a:solidFill>
                <a:effectLst/>
              </a:rPr>
              <a:t>dbl</a:t>
            </a:r>
            <a:r>
              <a:rPr lang="en-GB" i="1" dirty="0">
                <a:solidFill>
                  <a:srgbClr val="949494"/>
                </a:solidFill>
                <a:effectLst/>
              </a:rPr>
              <a:t>&gt;</a:t>
            </a:r>
            <a:endParaRPr lang="en-GB" dirty="0"/>
          </a:p>
          <a:p>
            <a:pPr lvl="1"/>
            <a:r>
              <a:rPr lang="en-GB" dirty="0"/>
              <a:t>Matrix</a:t>
            </a:r>
          </a:p>
          <a:p>
            <a:r>
              <a:rPr lang="en-GB" dirty="0"/>
              <a:t>Logical (</a:t>
            </a:r>
            <a:r>
              <a:rPr lang="en-GB" dirty="0" err="1"/>
              <a:t>boolean</a:t>
            </a:r>
            <a:r>
              <a:rPr lang="en-GB" dirty="0"/>
              <a:t>)</a:t>
            </a:r>
          </a:p>
          <a:p>
            <a:r>
              <a:rPr lang="en-GB" dirty="0"/>
              <a:t>Character (string): </a:t>
            </a:r>
            <a:r>
              <a:rPr lang="en-GB" i="1" dirty="0">
                <a:solidFill>
                  <a:srgbClr val="949494"/>
                </a:solidFill>
                <a:effectLst/>
              </a:rPr>
              <a:t>&lt;chr&gt;</a:t>
            </a:r>
            <a:endParaRPr lang="en-GB" dirty="0"/>
          </a:p>
          <a:p>
            <a:pPr lvl="1"/>
            <a:r>
              <a:rPr lang="en-GB" dirty="0"/>
              <a:t>Factor</a:t>
            </a:r>
          </a:p>
          <a:p>
            <a:r>
              <a:rPr lang="en-GB" dirty="0"/>
              <a:t>List</a:t>
            </a:r>
          </a:p>
          <a:p>
            <a:pPr lvl="1"/>
            <a:r>
              <a:rPr lang="en-GB" dirty="0"/>
              <a:t>Data frame</a:t>
            </a:r>
          </a:p>
          <a:p>
            <a:pPr lvl="1"/>
            <a:endParaRPr lang="en-GB" dirty="0"/>
          </a:p>
          <a:p>
            <a:r>
              <a:rPr lang="en-GB" dirty="0"/>
              <a:t>Check data types using the </a:t>
            </a:r>
            <a:r>
              <a:rPr lang="en-GB" dirty="0">
                <a:solidFill>
                  <a:srgbClr val="0070C0"/>
                </a:solidFill>
                <a:latin typeface="Courier New" panose="02070309020205020404" pitchFamily="49" charset="0"/>
                <a:cs typeface="Courier New" panose="02070309020205020404" pitchFamily="49" charset="0"/>
              </a:rPr>
              <a:t>glimpse()</a:t>
            </a:r>
            <a:r>
              <a:rPr lang="en-GB" dirty="0"/>
              <a:t> function from the </a:t>
            </a:r>
            <a:r>
              <a:rPr lang="en-GB" dirty="0" err="1"/>
              <a:t>dplyr</a:t>
            </a:r>
            <a:r>
              <a:rPr lang="en-GB" dirty="0"/>
              <a:t> package</a:t>
            </a:r>
          </a:p>
          <a:p>
            <a:endParaRPr lang="en-GB" dirty="0"/>
          </a:p>
          <a:p>
            <a:r>
              <a:rPr lang="en-GB" dirty="0"/>
              <a:t>What operations can we only do with certain data types?</a:t>
            </a:r>
          </a:p>
          <a:p>
            <a:r>
              <a:rPr lang="en-GB" dirty="0"/>
              <a:t>What are the consequences of storing </a:t>
            </a:r>
            <a:r>
              <a:rPr lang="en-GB" dirty="0" err="1"/>
              <a:t>numerics</a:t>
            </a:r>
            <a:r>
              <a:rPr lang="en-GB" dirty="0"/>
              <a:t> as characters?</a:t>
            </a:r>
          </a:p>
        </p:txBody>
      </p:sp>
    </p:spTree>
    <p:extLst>
      <p:ext uri="{BB962C8B-B14F-4D97-AF65-F5344CB8AC3E}">
        <p14:creationId xmlns:p14="http://schemas.microsoft.com/office/powerpoint/2010/main" val="195267323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DC7D-9D70-48FC-AD0B-E5D404820AE5}"/>
              </a:ext>
            </a:extLst>
          </p:cNvPr>
          <p:cNvSpPr>
            <a:spLocks noGrp="1"/>
          </p:cNvSpPr>
          <p:nvPr>
            <p:ph type="title"/>
          </p:nvPr>
        </p:nvSpPr>
        <p:spPr/>
        <p:txBody>
          <a:bodyPr/>
          <a:lstStyle/>
          <a:p>
            <a:r>
              <a:rPr lang="en-GB" dirty="0"/>
              <a:t>Data types in R</a:t>
            </a:r>
          </a:p>
        </p:txBody>
      </p:sp>
      <p:sp>
        <p:nvSpPr>
          <p:cNvPr id="3" name="Content Placeholder 2">
            <a:extLst>
              <a:ext uri="{FF2B5EF4-FFF2-40B4-BE49-F238E27FC236}">
                <a16:creationId xmlns:a16="http://schemas.microsoft.com/office/drawing/2014/main" id="{AE5E146F-2EDB-4145-820B-B7B95C738477}"/>
              </a:ext>
            </a:extLst>
          </p:cNvPr>
          <p:cNvSpPr>
            <a:spLocks noGrp="1"/>
          </p:cNvSpPr>
          <p:nvPr>
            <p:ph idx="1"/>
          </p:nvPr>
        </p:nvSpPr>
        <p:spPr/>
        <p:txBody>
          <a:bodyPr/>
          <a:lstStyle/>
          <a:p>
            <a:r>
              <a:rPr lang="en-GB" dirty="0"/>
              <a:t>We need to be able to convert data into a different type.</a:t>
            </a:r>
          </a:p>
          <a:p>
            <a:endParaRPr lang="en-GB" dirty="0"/>
          </a:p>
          <a:p>
            <a:r>
              <a:rPr lang="en-GB" dirty="0" err="1">
                <a:solidFill>
                  <a:srgbClr val="0070C0"/>
                </a:solidFill>
                <a:latin typeface="Courier New" panose="02070309020205020404" pitchFamily="49" charset="0"/>
                <a:cs typeface="Courier New" panose="02070309020205020404" pitchFamily="49" charset="0"/>
              </a:rPr>
              <a:t>as.numeric</a:t>
            </a:r>
            <a:r>
              <a:rPr lang="en-GB" dirty="0">
                <a:solidFill>
                  <a:srgbClr val="0070C0"/>
                </a:solidFill>
                <a:latin typeface="Courier New" panose="02070309020205020404" pitchFamily="49" charset="0"/>
                <a:cs typeface="Courier New" panose="02070309020205020404" pitchFamily="49" charset="0"/>
              </a:rPr>
              <a:t>()</a:t>
            </a:r>
          </a:p>
          <a:p>
            <a:pPr lvl="1"/>
            <a:r>
              <a:rPr lang="en-GB" dirty="0" err="1">
                <a:solidFill>
                  <a:srgbClr val="0070C0"/>
                </a:solidFill>
                <a:latin typeface="Courier New" panose="02070309020205020404" pitchFamily="49" charset="0"/>
                <a:cs typeface="Courier New" panose="02070309020205020404" pitchFamily="49" charset="0"/>
              </a:rPr>
              <a:t>as.integer</a:t>
            </a:r>
            <a:r>
              <a:rPr lang="en-GB" dirty="0">
                <a:solidFill>
                  <a:srgbClr val="0070C0"/>
                </a:solidFill>
                <a:latin typeface="Courier New" panose="02070309020205020404" pitchFamily="49" charset="0"/>
                <a:cs typeface="Courier New" panose="02070309020205020404" pitchFamily="49" charset="0"/>
              </a:rPr>
              <a:t>()</a:t>
            </a:r>
          </a:p>
          <a:p>
            <a:pPr lvl="1"/>
            <a:r>
              <a:rPr lang="en-GB" dirty="0" err="1">
                <a:solidFill>
                  <a:srgbClr val="0070C0"/>
                </a:solidFill>
                <a:latin typeface="Courier New" panose="02070309020205020404" pitchFamily="49" charset="0"/>
                <a:cs typeface="Courier New" panose="02070309020205020404" pitchFamily="49" charset="0"/>
              </a:rPr>
              <a:t>as.double</a:t>
            </a:r>
            <a:r>
              <a:rPr lang="en-GB" dirty="0">
                <a:solidFill>
                  <a:srgbClr val="0070C0"/>
                </a:solidFill>
                <a:latin typeface="Courier New" panose="02070309020205020404" pitchFamily="49" charset="0"/>
                <a:cs typeface="Courier New" panose="02070309020205020404" pitchFamily="49" charset="0"/>
              </a:rPr>
              <a:t>()</a:t>
            </a:r>
          </a:p>
          <a:p>
            <a:pPr lvl="1"/>
            <a:r>
              <a:rPr lang="en-GB" dirty="0" err="1">
                <a:solidFill>
                  <a:srgbClr val="0070C0"/>
                </a:solidFill>
                <a:latin typeface="Courier New" panose="02070309020205020404" pitchFamily="49" charset="0"/>
                <a:cs typeface="Courier New" panose="02070309020205020404" pitchFamily="49" charset="0"/>
              </a:rPr>
              <a:t>as.matrix</a:t>
            </a:r>
            <a:r>
              <a:rPr lang="en-GB" dirty="0">
                <a:solidFill>
                  <a:srgbClr val="0070C0"/>
                </a:solidFill>
                <a:latin typeface="Courier New" panose="02070309020205020404" pitchFamily="49" charset="0"/>
                <a:cs typeface="Courier New" panose="02070309020205020404" pitchFamily="49" charset="0"/>
              </a:rPr>
              <a:t>()</a:t>
            </a:r>
          </a:p>
          <a:p>
            <a:r>
              <a:rPr lang="en-GB" dirty="0" err="1">
                <a:solidFill>
                  <a:srgbClr val="0070C0"/>
                </a:solidFill>
                <a:latin typeface="Courier New" panose="02070309020205020404" pitchFamily="49" charset="0"/>
                <a:cs typeface="Courier New" panose="02070309020205020404" pitchFamily="49" charset="0"/>
              </a:rPr>
              <a:t>as.logical</a:t>
            </a:r>
            <a:r>
              <a:rPr lang="en-GB" dirty="0">
                <a:solidFill>
                  <a:srgbClr val="0070C0"/>
                </a:solidFill>
                <a:latin typeface="Courier New" panose="02070309020205020404" pitchFamily="49" charset="0"/>
                <a:cs typeface="Courier New" panose="02070309020205020404" pitchFamily="49" charset="0"/>
              </a:rPr>
              <a:t>()</a:t>
            </a:r>
          </a:p>
          <a:p>
            <a:r>
              <a:rPr lang="en-GB" dirty="0" err="1">
                <a:solidFill>
                  <a:srgbClr val="0070C0"/>
                </a:solidFill>
                <a:latin typeface="Courier New" panose="02070309020205020404" pitchFamily="49" charset="0"/>
                <a:cs typeface="Courier New" panose="02070309020205020404" pitchFamily="49" charset="0"/>
              </a:rPr>
              <a:t>as.character</a:t>
            </a:r>
            <a:r>
              <a:rPr lang="en-GB" dirty="0">
                <a:solidFill>
                  <a:srgbClr val="0070C0"/>
                </a:solidFill>
                <a:latin typeface="Courier New" panose="02070309020205020404" pitchFamily="49" charset="0"/>
                <a:cs typeface="Courier New" panose="02070309020205020404" pitchFamily="49" charset="0"/>
              </a:rPr>
              <a:t>()</a:t>
            </a:r>
          </a:p>
          <a:p>
            <a:r>
              <a:rPr lang="en-GB" dirty="0" err="1">
                <a:solidFill>
                  <a:srgbClr val="0070C0"/>
                </a:solidFill>
                <a:latin typeface="Courier New" panose="02070309020205020404" pitchFamily="49" charset="0"/>
                <a:cs typeface="Courier New" panose="02070309020205020404" pitchFamily="49" charset="0"/>
              </a:rPr>
              <a:t>as.list</a:t>
            </a:r>
            <a:r>
              <a:rPr lang="en-GB" dirty="0">
                <a:solidFill>
                  <a:srgbClr val="0070C0"/>
                </a:solidFill>
                <a:latin typeface="Courier New" panose="02070309020205020404" pitchFamily="49" charset="0"/>
                <a:cs typeface="Courier New" panose="02070309020205020404" pitchFamily="49" charset="0"/>
              </a:rPr>
              <a:t>()</a:t>
            </a:r>
          </a:p>
          <a:p>
            <a:pPr lvl="1"/>
            <a:r>
              <a:rPr lang="en-GB" dirty="0" err="1">
                <a:solidFill>
                  <a:srgbClr val="0070C0"/>
                </a:solidFill>
                <a:latin typeface="Courier New" panose="02070309020205020404" pitchFamily="49" charset="0"/>
                <a:cs typeface="Courier New" panose="02070309020205020404" pitchFamily="49" charset="0"/>
              </a:rPr>
              <a:t>as.data.frame</a:t>
            </a:r>
            <a:r>
              <a:rPr lang="en-GB" dirty="0">
                <a:solidFill>
                  <a:srgbClr val="0070C0"/>
                </a:solidFill>
                <a:latin typeface="Courier New" panose="02070309020205020404" pitchFamily="49" charset="0"/>
                <a:cs typeface="Courier New" panose="02070309020205020404" pitchFamily="49" charset="0"/>
              </a:rPr>
              <a:t>()</a:t>
            </a:r>
          </a:p>
          <a:p>
            <a:pPr lvl="1"/>
            <a:endParaRPr lang="en-GB" dirty="0">
              <a:solidFill>
                <a:srgbClr val="0070C0"/>
              </a:solidFill>
              <a:latin typeface="Courier New" panose="02070309020205020404" pitchFamily="49" charset="0"/>
              <a:cs typeface="Courier New" panose="02070309020205020404" pitchFamily="49" charset="0"/>
            </a:endParaRPr>
          </a:p>
          <a:p>
            <a:r>
              <a:rPr lang="en-GB" dirty="0"/>
              <a:t>Can we always convert characters to </a:t>
            </a:r>
            <a:r>
              <a:rPr lang="en-GB" dirty="0" err="1"/>
              <a:t>numerics</a:t>
            </a:r>
            <a:r>
              <a:rPr lang="en-GB" dirty="0"/>
              <a:t>?</a:t>
            </a:r>
            <a:endParaRPr lang="en-GB"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8780252"/>
      </p:ext>
    </p:extLst>
  </p:cSld>
  <p:clrMapOvr>
    <a:masterClrMapping/>
  </p:clrMapOvr>
  <p:transition>
    <p:fade/>
  </p:transition>
</p:sld>
</file>

<file path=ppt/theme/theme1.xml><?xml version="1.0" encoding="utf-8"?>
<a:theme xmlns:a="http://schemas.openxmlformats.org/drawingml/2006/main" name="KCL UPDATE v4 16x9">
  <a:themeElements>
    <a:clrScheme name="KCL">
      <a:dk1>
        <a:sysClr val="windowText" lastClr="000000"/>
      </a:dk1>
      <a:lt1>
        <a:sysClr val="window" lastClr="FFFFFF"/>
      </a:lt1>
      <a:dk2>
        <a:srgbClr val="0A2D50"/>
      </a:dk2>
      <a:lt2>
        <a:srgbClr val="CDD7DC"/>
      </a:lt2>
      <a:accent1>
        <a:srgbClr val="E2231A"/>
      </a:accent1>
      <a:accent2>
        <a:srgbClr val="FF5F05"/>
      </a:accent2>
      <a:accent3>
        <a:srgbClr val="F5B90F"/>
      </a:accent3>
      <a:accent4>
        <a:srgbClr val="C8E128"/>
      </a:accent4>
      <a:accent5>
        <a:srgbClr val="009EA0"/>
      </a:accent5>
      <a:accent6>
        <a:srgbClr val="005AD2"/>
      </a:accent6>
      <a:hlink>
        <a:srgbClr val="E2231A"/>
      </a:hlink>
      <a:folHlink>
        <a:srgbClr val="E2231A"/>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KCL UPDATE v4 16x9.potx</Template>
  <TotalTime>8506</TotalTime>
  <Words>3615</Words>
  <Application>Microsoft Macintosh PowerPoint</Application>
  <PresentationFormat>Custom</PresentationFormat>
  <Paragraphs>412</Paragraphs>
  <Slides>40</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-apple-system</vt:lpstr>
      <vt:lpstr>inherit</vt:lpstr>
      <vt:lpstr>Arial</vt:lpstr>
      <vt:lpstr>Calibri</vt:lpstr>
      <vt:lpstr>Courier New</vt:lpstr>
      <vt:lpstr>Georgia</vt:lpstr>
      <vt:lpstr>Impact</vt:lpstr>
      <vt:lpstr>KCL UPDATE v4 16x9</vt:lpstr>
      <vt:lpstr>PowerPoint Presentation</vt:lpstr>
      <vt:lpstr>PowerPoint Presentation</vt:lpstr>
      <vt:lpstr>Programming choices: Contents</vt:lpstr>
      <vt:lpstr>Reading and writing data to/from file</vt:lpstr>
      <vt:lpstr>Reading and writing data to/from file</vt:lpstr>
      <vt:lpstr>Reading and writing data to/from file</vt:lpstr>
      <vt:lpstr>Exercise 1</vt:lpstr>
      <vt:lpstr>Data types in R</vt:lpstr>
      <vt:lpstr>Data types in R</vt:lpstr>
      <vt:lpstr>Exercise 2</vt:lpstr>
      <vt:lpstr>Subsetting data I: base R</vt:lpstr>
      <vt:lpstr>Subsetting data I: base R</vt:lpstr>
      <vt:lpstr>Subsetting data I: base R</vt:lpstr>
      <vt:lpstr>Subsetting data I: base R</vt:lpstr>
      <vt:lpstr>Subsetting data I: base R</vt:lpstr>
      <vt:lpstr>Exercise 3</vt:lpstr>
      <vt:lpstr>Subsetting data II: dplyr</vt:lpstr>
      <vt:lpstr>Subsetting data II: dplyr</vt:lpstr>
      <vt:lpstr>Subsetting data II: dplyr</vt:lpstr>
      <vt:lpstr>Exercise 4</vt:lpstr>
      <vt:lpstr>Operators and control structures</vt:lpstr>
      <vt:lpstr>Exercise 5</vt:lpstr>
      <vt:lpstr>if() and else() </vt:lpstr>
      <vt:lpstr>if() and else() </vt:lpstr>
      <vt:lpstr>Exercise 6</vt:lpstr>
      <vt:lpstr>for() loop</vt:lpstr>
      <vt:lpstr>for() loop</vt:lpstr>
      <vt:lpstr>for() loop</vt:lpstr>
      <vt:lpstr>Exercise 7</vt:lpstr>
      <vt:lpstr>Error handling</vt:lpstr>
      <vt:lpstr>Error handling</vt:lpstr>
      <vt:lpstr>Error handling</vt:lpstr>
      <vt:lpstr>Error handling</vt:lpstr>
      <vt:lpstr>Exercise 8</vt:lpstr>
      <vt:lpstr>Extension: regular expressions</vt:lpstr>
      <vt:lpstr>Extension: regular expressions</vt:lpstr>
      <vt:lpstr>Free practice</vt:lpstr>
      <vt:lpstr>Extension: dplyr functions</vt:lpstr>
      <vt:lpstr>Free practice</vt:lpstr>
      <vt:lpstr>PowerPoint Presentation</vt:lpstr>
    </vt:vector>
  </TitlesOfParts>
  <Company>DAY 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 1</dc:creator>
  <cp:lastModifiedBy>Xiya Song</cp:lastModifiedBy>
  <cp:revision>136</cp:revision>
  <dcterms:created xsi:type="dcterms:W3CDTF">2015-05-18T09:02:19Z</dcterms:created>
  <dcterms:modified xsi:type="dcterms:W3CDTF">2022-10-31T00:59:32Z</dcterms:modified>
</cp:coreProperties>
</file>