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nghee.kim\Desktop\200714%20Huh7%20RPMI%20DMEM%20RP%20sts%20DM%20s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nghee.kim\Desktop\201007%20TAG%20Huh7%2020000%2060000%20bx%205%20and%202.5&#181;M%20for%201week%20with%20DMEm\201007%20TAG%20Huh7%2020000%2060000%20bx%205%20and%202.5&#181;M%20for%201week%20with%20DME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TAG assay for Huh7 20,000 cells per well 1week sts and media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58-41FD-993E-7F5DD57B029C}"/>
              </c:ext>
            </c:extLst>
          </c:dPt>
          <c:dPt>
            <c:idx val="3"/>
            <c:invertIfNegative val="0"/>
            <c:bubble3D val="0"/>
            <c:spPr>
              <a:solidFill>
                <a:sysClr val="window" lastClr="FFFFFF">
                  <a:lumMod val="50000"/>
                </a:sys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58-41FD-993E-7F5DD57B029C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>
                  <a:lumMod val="50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58-41FD-993E-7F5DD57B029C}"/>
              </c:ext>
            </c:extLst>
          </c:dPt>
          <c:dPt>
            <c:idx val="9"/>
            <c:invertIfNegative val="0"/>
            <c:bubble3D val="0"/>
            <c:spPr>
              <a:solidFill>
                <a:srgbClr val="FFFFFF">
                  <a:lumMod val="50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58-41FD-993E-7F5DD57B029C}"/>
              </c:ext>
            </c:extLst>
          </c:dPt>
          <c:errBars>
            <c:errBarType val="both"/>
            <c:errValType val="cust"/>
            <c:noEndCap val="0"/>
            <c:plus>
              <c:numRef>
                <c:f>'Results by plate'!$H$47:$L$47</c:f>
                <c:numCache>
                  <c:formatCode>General</c:formatCode>
                  <c:ptCount val="5"/>
                  <c:pt idx="0">
                    <c:v>8.0746516952745432E-3</c:v>
                  </c:pt>
                  <c:pt idx="1">
                    <c:v>2.3184046238739254E-2</c:v>
                  </c:pt>
                  <c:pt idx="2">
                    <c:v>4.6534933114811709E-2</c:v>
                  </c:pt>
                  <c:pt idx="3">
                    <c:v>2.6745093007877144E-2</c:v>
                  </c:pt>
                  <c:pt idx="4">
                    <c:v>4.4808481340032041E-2</c:v>
                  </c:pt>
                </c:numCache>
              </c:numRef>
            </c:plus>
            <c:minus>
              <c:numRef>
                <c:f>'Results by plate'!$H$47:$L$47</c:f>
                <c:numCache>
                  <c:formatCode>General</c:formatCode>
                  <c:ptCount val="5"/>
                  <c:pt idx="0">
                    <c:v>8.0746516952745432E-3</c:v>
                  </c:pt>
                  <c:pt idx="1">
                    <c:v>2.3184046238739254E-2</c:v>
                  </c:pt>
                  <c:pt idx="2">
                    <c:v>4.6534933114811709E-2</c:v>
                  </c:pt>
                  <c:pt idx="3">
                    <c:v>2.6745093007877144E-2</c:v>
                  </c:pt>
                  <c:pt idx="4">
                    <c:v>4.4808481340032041E-2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'Results by plate'!$H$45:$L$45</c:f>
              <c:strCache>
                <c:ptCount val="5"/>
                <c:pt idx="0">
                  <c:v>1day conf.</c:v>
                </c:pt>
                <c:pt idx="1">
                  <c:v>RPMI 1W</c:v>
                </c:pt>
                <c:pt idx="2">
                  <c:v>DMEM 1W</c:v>
                </c:pt>
                <c:pt idx="3">
                  <c:v>RPMI SM 1W</c:v>
                </c:pt>
                <c:pt idx="4">
                  <c:v>DMEM SM 1W</c:v>
                </c:pt>
              </c:strCache>
            </c:strRef>
          </c:cat>
          <c:val>
            <c:numRef>
              <c:f>'Results by plate'!$H$46:$L$46</c:f>
              <c:numCache>
                <c:formatCode>General</c:formatCode>
                <c:ptCount val="5"/>
                <c:pt idx="0">
                  <c:v>2.0199999999999989E-2</c:v>
                </c:pt>
                <c:pt idx="1">
                  <c:v>0.32699999999999996</c:v>
                </c:pt>
                <c:pt idx="2">
                  <c:v>0.69100000000000006</c:v>
                </c:pt>
                <c:pt idx="3">
                  <c:v>0.5756</c:v>
                </c:pt>
                <c:pt idx="4">
                  <c:v>0.76139999999999997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58-41FD-993E-7F5DD57B0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46383096"/>
        <c:axId val="546387360"/>
      </c:barChart>
      <c:catAx>
        <c:axId val="54638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87360"/>
        <c:crosses val="autoZero"/>
        <c:auto val="1"/>
        <c:lblAlgn val="ctr"/>
        <c:lblOffset val="100"/>
        <c:noMultiLvlLbl val="0"/>
      </c:catAx>
      <c:valAx>
        <c:axId val="54638736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O.D at 570nm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8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TAG/Protein </a:t>
            </a:r>
            <a:r>
              <a:rPr lang="en-GB" dirty="0" smtClean="0"/>
              <a:t>Huh7 60,000 </a:t>
            </a:r>
            <a:r>
              <a:rPr lang="en-GB" dirty="0"/>
              <a:t>cells per well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35-4491-9443-A5E6BC6DFD1D}"/>
              </c:ext>
            </c:extLst>
          </c:dPt>
          <c:dPt>
            <c:idx val="3"/>
            <c:invertIfNegative val="0"/>
            <c:bubble3D val="0"/>
            <c:spPr>
              <a:solidFill>
                <a:sysClr val="window" lastClr="FFFFFF">
                  <a:lumMod val="50000"/>
                </a:sys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35-4491-9443-A5E6BC6DFD1D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>
                  <a:lumMod val="50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35-4491-9443-A5E6BC6DFD1D}"/>
              </c:ext>
            </c:extLst>
          </c:dPt>
          <c:dPt>
            <c:idx val="9"/>
            <c:invertIfNegative val="0"/>
            <c:bubble3D val="0"/>
            <c:spPr>
              <a:solidFill>
                <a:srgbClr val="FFFFFF">
                  <a:lumMod val="50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35-4491-9443-A5E6BC6DFD1D}"/>
              </c:ext>
            </c:extLst>
          </c:dPt>
          <c:errBars>
            <c:errBarType val="both"/>
            <c:errValType val="cust"/>
            <c:noEndCap val="0"/>
            <c:plus>
              <c:numRef>
                <c:f>'Results by plate'!$F$55:$H$55</c:f>
                <c:numCache>
                  <c:formatCode>General</c:formatCode>
                  <c:ptCount val="3"/>
                  <c:pt idx="0">
                    <c:v>5.9875091494086936</c:v>
                  </c:pt>
                  <c:pt idx="1">
                    <c:v>3.4640763054955226</c:v>
                  </c:pt>
                  <c:pt idx="2">
                    <c:v>9.701122691748866</c:v>
                  </c:pt>
                </c:numCache>
              </c:numRef>
            </c:plus>
            <c:minus>
              <c:numRef>
                <c:f>'Results by plate'!$F$55:$H$55</c:f>
                <c:numCache>
                  <c:formatCode>General</c:formatCode>
                  <c:ptCount val="3"/>
                  <c:pt idx="0">
                    <c:v>5.9875091494086936</c:v>
                  </c:pt>
                  <c:pt idx="1">
                    <c:v>3.4640763054955226</c:v>
                  </c:pt>
                  <c:pt idx="2">
                    <c:v>9.701122691748866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'Results by plate'!$F$48:$H$48</c:f>
              <c:strCache>
                <c:ptCount val="3"/>
                <c:pt idx="0">
                  <c:v>Control</c:v>
                </c:pt>
                <c:pt idx="1">
                  <c:v>BX 5 µM</c:v>
                </c:pt>
                <c:pt idx="2">
                  <c:v>BX 2.5 µM</c:v>
                </c:pt>
              </c:strCache>
            </c:strRef>
          </c:cat>
          <c:val>
            <c:numRef>
              <c:f>'Results by plate'!$F$54:$H$54</c:f>
              <c:numCache>
                <c:formatCode>General</c:formatCode>
                <c:ptCount val="3"/>
                <c:pt idx="0">
                  <c:v>100</c:v>
                </c:pt>
                <c:pt idx="1">
                  <c:v>54.562134550117179</c:v>
                </c:pt>
                <c:pt idx="2">
                  <c:v>69.503132685257938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35-4491-9443-A5E6BC6DF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46383096"/>
        <c:axId val="546387360"/>
      </c:barChart>
      <c:catAx>
        <c:axId val="54638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87360"/>
        <c:crosses val="autoZero"/>
        <c:auto val="1"/>
        <c:lblAlgn val="ctr"/>
        <c:lblOffset val="100"/>
        <c:noMultiLvlLbl val="0"/>
      </c:catAx>
      <c:valAx>
        <c:axId val="54638736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TAG/Protein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8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6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50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2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DDDF-9F12-4C8B-B454-9255D87F3F75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7107-3B59-43CC-BB4B-8B21267C0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6.tiff"/><Relationship Id="rId7" Type="http://schemas.microsoft.com/office/2007/relationships/hdphoto" Target="../media/hdphoto1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hart" Target="../charts/chart2.xml"/><Relationship Id="rId5" Type="http://schemas.openxmlformats.org/officeDocument/2006/relationships/image" Target="../media/image8.tiff"/><Relationship Id="rId10" Type="http://schemas.openxmlformats.org/officeDocument/2006/relationships/image" Target="../media/image12.tiff"/><Relationship Id="rId4" Type="http://schemas.openxmlformats.org/officeDocument/2006/relationships/image" Target="../media/image7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26" y="416379"/>
            <a:ext cx="73056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patic m1 inflamma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7" y="521702"/>
            <a:ext cx="7411095" cy="47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29" y="954099"/>
            <a:ext cx="3492729" cy="25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8865" r="5038" b="18290"/>
          <a:stretch/>
        </p:blipFill>
        <p:spPr>
          <a:xfrm>
            <a:off x="4219289" y="3029439"/>
            <a:ext cx="2710248" cy="436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2" t="17924" r="11384" b="16478"/>
          <a:stretch/>
        </p:blipFill>
        <p:spPr>
          <a:xfrm>
            <a:off x="4219289" y="2601072"/>
            <a:ext cx="2710248" cy="345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80598" y="306307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 smtClean="0"/>
              <a:t>actin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380597" y="26021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TNF-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8900000">
            <a:off x="5368391" y="2206573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LMG374</a:t>
            </a:r>
            <a:endParaRPr lang="en-GB" sz="1200" b="1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4751604" y="23182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M0</a:t>
            </a:r>
            <a:endParaRPr lang="en-GB" sz="1200" b="1" dirty="0"/>
          </a:p>
        </p:txBody>
      </p:sp>
      <p:sp>
        <p:nvSpPr>
          <p:cNvPr id="14" name="TextBox 13"/>
          <p:cNvSpPr txBox="1"/>
          <p:nvPr/>
        </p:nvSpPr>
        <p:spPr>
          <a:xfrm rot="18900000">
            <a:off x="5091095" y="224907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DMSO</a:t>
            </a:r>
            <a:endParaRPr lang="en-GB" sz="1200" b="1" dirty="0"/>
          </a:p>
        </p:txBody>
      </p:sp>
      <p:sp>
        <p:nvSpPr>
          <p:cNvPr id="15" name="TextBox 14"/>
          <p:cNvSpPr txBox="1"/>
          <p:nvPr/>
        </p:nvSpPr>
        <p:spPr>
          <a:xfrm rot="18900000">
            <a:off x="5738127" y="221620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ARR211</a:t>
            </a:r>
            <a:endParaRPr lang="en-GB" sz="1200" b="1" dirty="0"/>
          </a:p>
        </p:txBody>
      </p:sp>
      <p:sp>
        <p:nvSpPr>
          <p:cNvPr id="16" name="TextBox 15"/>
          <p:cNvSpPr txBox="1"/>
          <p:nvPr/>
        </p:nvSpPr>
        <p:spPr>
          <a:xfrm rot="18900000">
            <a:off x="6095019" y="221620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ARR235</a:t>
            </a:r>
            <a:endParaRPr lang="en-GB" sz="1200" b="1" dirty="0"/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40463" y="226268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THP1 </a:t>
            </a:r>
            <a:endParaRPr lang="en-GB" sz="1200" b="1" dirty="0"/>
          </a:p>
        </p:txBody>
      </p:sp>
      <p:sp>
        <p:nvSpPr>
          <p:cNvPr id="18" name="TextBox 17"/>
          <p:cNvSpPr txBox="1"/>
          <p:nvPr/>
        </p:nvSpPr>
        <p:spPr>
          <a:xfrm rot="18900000">
            <a:off x="6475464" y="2228110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/>
              <a:t>TEPP46</a:t>
            </a:r>
            <a:endParaRPr lang="en-GB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89138" y="2079834"/>
            <a:ext cx="167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5237" y="1784285"/>
            <a:ext cx="15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M1 differentiation</a:t>
            </a:r>
            <a:endParaRPr lang="en-GB" sz="14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1450" y="515583"/>
            <a:ext cx="1062681" cy="733170"/>
            <a:chOff x="5970584" y="601360"/>
            <a:chExt cx="1062681" cy="733170"/>
          </a:xfrm>
        </p:grpSpPr>
        <p:sp>
          <p:nvSpPr>
            <p:cNvPr id="24" name="Rectangle 23"/>
            <p:cNvSpPr/>
            <p:nvPr/>
          </p:nvSpPr>
          <p:spPr>
            <a:xfrm>
              <a:off x="5970584" y="741405"/>
              <a:ext cx="1062681" cy="593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79924" y="601360"/>
              <a:ext cx="1044000" cy="374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Oval 27"/>
          <p:cNvSpPr/>
          <p:nvPr/>
        </p:nvSpPr>
        <p:spPr>
          <a:xfrm>
            <a:off x="3429377" y="986260"/>
            <a:ext cx="124429" cy="144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264106" y="742901"/>
            <a:ext cx="148281" cy="446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4686952" y="515583"/>
            <a:ext cx="1062681" cy="733170"/>
            <a:chOff x="5970584" y="601360"/>
            <a:chExt cx="1062681" cy="733170"/>
          </a:xfrm>
        </p:grpSpPr>
        <p:sp>
          <p:nvSpPr>
            <p:cNvPr id="31" name="Rectangle 30"/>
            <p:cNvSpPr/>
            <p:nvPr/>
          </p:nvSpPr>
          <p:spPr>
            <a:xfrm>
              <a:off x="5970584" y="741405"/>
              <a:ext cx="1062681" cy="593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9924" y="601360"/>
              <a:ext cx="1044000" cy="374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 34"/>
          <p:cNvSpPr/>
          <p:nvPr/>
        </p:nvSpPr>
        <p:spPr>
          <a:xfrm rot="1154384">
            <a:off x="5024843" y="1166860"/>
            <a:ext cx="186410" cy="105271"/>
          </a:xfrm>
          <a:custGeom>
            <a:avLst/>
            <a:gdLst>
              <a:gd name="connsiteX0" fmla="*/ 24713 w 296562"/>
              <a:gd name="connsiteY0" fmla="*/ 166346 h 167477"/>
              <a:gd name="connsiteX1" fmla="*/ 65902 w 296562"/>
              <a:gd name="connsiteY1" fmla="*/ 149871 h 167477"/>
              <a:gd name="connsiteX2" fmla="*/ 98854 w 296562"/>
              <a:gd name="connsiteY2" fmla="*/ 133395 h 167477"/>
              <a:gd name="connsiteX3" fmla="*/ 214183 w 296562"/>
              <a:gd name="connsiteY3" fmla="*/ 100443 h 167477"/>
              <a:gd name="connsiteX4" fmla="*/ 296562 w 296562"/>
              <a:gd name="connsiteY4" fmla="*/ 83968 h 167477"/>
              <a:gd name="connsiteX5" fmla="*/ 271848 w 296562"/>
              <a:gd name="connsiteY5" fmla="*/ 67492 h 167477"/>
              <a:gd name="connsiteX6" fmla="*/ 255373 w 296562"/>
              <a:gd name="connsiteY6" fmla="*/ 42779 h 167477"/>
              <a:gd name="connsiteX7" fmla="*/ 205945 w 296562"/>
              <a:gd name="connsiteY7" fmla="*/ 26303 h 167477"/>
              <a:gd name="connsiteX8" fmla="*/ 181232 w 296562"/>
              <a:gd name="connsiteY8" fmla="*/ 9827 h 167477"/>
              <a:gd name="connsiteX9" fmla="*/ 57664 w 296562"/>
              <a:gd name="connsiteY9" fmla="*/ 9827 h 167477"/>
              <a:gd name="connsiteX10" fmla="*/ 32951 w 296562"/>
              <a:gd name="connsiteY10" fmla="*/ 18065 h 167477"/>
              <a:gd name="connsiteX11" fmla="*/ 16475 w 296562"/>
              <a:gd name="connsiteY11" fmla="*/ 51016 h 167477"/>
              <a:gd name="connsiteX12" fmla="*/ 0 w 296562"/>
              <a:gd name="connsiteY12" fmla="*/ 75730 h 167477"/>
              <a:gd name="connsiteX13" fmla="*/ 8237 w 296562"/>
              <a:gd name="connsiteY13" fmla="*/ 116919 h 167477"/>
              <a:gd name="connsiteX14" fmla="*/ 24713 w 296562"/>
              <a:gd name="connsiteY14" fmla="*/ 166346 h 1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562" h="167477">
                <a:moveTo>
                  <a:pt x="24713" y="166346"/>
                </a:moveTo>
                <a:cubicBezTo>
                  <a:pt x="34324" y="171838"/>
                  <a:pt x="52389" y="155877"/>
                  <a:pt x="65902" y="149871"/>
                </a:cubicBezTo>
                <a:cubicBezTo>
                  <a:pt x="77124" y="144883"/>
                  <a:pt x="87452" y="137956"/>
                  <a:pt x="98854" y="133395"/>
                </a:cubicBezTo>
                <a:cubicBezTo>
                  <a:pt x="178139" y="101681"/>
                  <a:pt x="120511" y="131663"/>
                  <a:pt x="214183" y="100443"/>
                </a:cubicBezTo>
                <a:cubicBezTo>
                  <a:pt x="257318" y="86067"/>
                  <a:pt x="230301" y="93434"/>
                  <a:pt x="296562" y="83968"/>
                </a:cubicBezTo>
                <a:cubicBezTo>
                  <a:pt x="288324" y="78476"/>
                  <a:pt x="278849" y="74493"/>
                  <a:pt x="271848" y="67492"/>
                </a:cubicBezTo>
                <a:cubicBezTo>
                  <a:pt x="264847" y="60491"/>
                  <a:pt x="263769" y="48026"/>
                  <a:pt x="255373" y="42779"/>
                </a:cubicBezTo>
                <a:cubicBezTo>
                  <a:pt x="240646" y="33574"/>
                  <a:pt x="205945" y="26303"/>
                  <a:pt x="205945" y="26303"/>
                </a:cubicBezTo>
                <a:cubicBezTo>
                  <a:pt x="197707" y="20811"/>
                  <a:pt x="190087" y="14255"/>
                  <a:pt x="181232" y="9827"/>
                </a:cubicBezTo>
                <a:cubicBezTo>
                  <a:pt x="141174" y="-10203"/>
                  <a:pt x="104154" y="5953"/>
                  <a:pt x="57664" y="9827"/>
                </a:cubicBezTo>
                <a:cubicBezTo>
                  <a:pt x="49426" y="12573"/>
                  <a:pt x="39091" y="11925"/>
                  <a:pt x="32951" y="18065"/>
                </a:cubicBezTo>
                <a:cubicBezTo>
                  <a:pt x="24268" y="26748"/>
                  <a:pt x="22568" y="40354"/>
                  <a:pt x="16475" y="51016"/>
                </a:cubicBezTo>
                <a:cubicBezTo>
                  <a:pt x="11563" y="59612"/>
                  <a:pt x="5492" y="67492"/>
                  <a:pt x="0" y="75730"/>
                </a:cubicBezTo>
                <a:cubicBezTo>
                  <a:pt x="2746" y="89460"/>
                  <a:pt x="5732" y="103143"/>
                  <a:pt x="8237" y="116919"/>
                </a:cubicBezTo>
                <a:cubicBezTo>
                  <a:pt x="11225" y="133353"/>
                  <a:pt x="15102" y="160854"/>
                  <a:pt x="24713" y="16634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>
            <a:off x="6063651" y="696560"/>
            <a:ext cx="148281" cy="446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6525950" y="515583"/>
            <a:ext cx="1062681" cy="733170"/>
            <a:chOff x="5970584" y="601360"/>
            <a:chExt cx="1062681" cy="733170"/>
          </a:xfrm>
        </p:grpSpPr>
        <p:sp>
          <p:nvSpPr>
            <p:cNvPr id="38" name="Rectangle 37"/>
            <p:cNvSpPr/>
            <p:nvPr/>
          </p:nvSpPr>
          <p:spPr>
            <a:xfrm>
              <a:off x="5970584" y="741405"/>
              <a:ext cx="1062681" cy="593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79924" y="601360"/>
              <a:ext cx="1044000" cy="374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Freeform 39"/>
          <p:cNvSpPr/>
          <p:nvPr/>
        </p:nvSpPr>
        <p:spPr>
          <a:xfrm rot="1154384">
            <a:off x="6853839" y="1172261"/>
            <a:ext cx="186410" cy="105271"/>
          </a:xfrm>
          <a:custGeom>
            <a:avLst/>
            <a:gdLst>
              <a:gd name="connsiteX0" fmla="*/ 24713 w 296562"/>
              <a:gd name="connsiteY0" fmla="*/ 166346 h 167477"/>
              <a:gd name="connsiteX1" fmla="*/ 65902 w 296562"/>
              <a:gd name="connsiteY1" fmla="*/ 149871 h 167477"/>
              <a:gd name="connsiteX2" fmla="*/ 98854 w 296562"/>
              <a:gd name="connsiteY2" fmla="*/ 133395 h 167477"/>
              <a:gd name="connsiteX3" fmla="*/ 214183 w 296562"/>
              <a:gd name="connsiteY3" fmla="*/ 100443 h 167477"/>
              <a:gd name="connsiteX4" fmla="*/ 296562 w 296562"/>
              <a:gd name="connsiteY4" fmla="*/ 83968 h 167477"/>
              <a:gd name="connsiteX5" fmla="*/ 271848 w 296562"/>
              <a:gd name="connsiteY5" fmla="*/ 67492 h 167477"/>
              <a:gd name="connsiteX6" fmla="*/ 255373 w 296562"/>
              <a:gd name="connsiteY6" fmla="*/ 42779 h 167477"/>
              <a:gd name="connsiteX7" fmla="*/ 205945 w 296562"/>
              <a:gd name="connsiteY7" fmla="*/ 26303 h 167477"/>
              <a:gd name="connsiteX8" fmla="*/ 181232 w 296562"/>
              <a:gd name="connsiteY8" fmla="*/ 9827 h 167477"/>
              <a:gd name="connsiteX9" fmla="*/ 57664 w 296562"/>
              <a:gd name="connsiteY9" fmla="*/ 9827 h 167477"/>
              <a:gd name="connsiteX10" fmla="*/ 32951 w 296562"/>
              <a:gd name="connsiteY10" fmla="*/ 18065 h 167477"/>
              <a:gd name="connsiteX11" fmla="*/ 16475 w 296562"/>
              <a:gd name="connsiteY11" fmla="*/ 51016 h 167477"/>
              <a:gd name="connsiteX12" fmla="*/ 0 w 296562"/>
              <a:gd name="connsiteY12" fmla="*/ 75730 h 167477"/>
              <a:gd name="connsiteX13" fmla="*/ 8237 w 296562"/>
              <a:gd name="connsiteY13" fmla="*/ 116919 h 167477"/>
              <a:gd name="connsiteX14" fmla="*/ 24713 w 296562"/>
              <a:gd name="connsiteY14" fmla="*/ 166346 h 1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562" h="167477">
                <a:moveTo>
                  <a:pt x="24713" y="166346"/>
                </a:moveTo>
                <a:cubicBezTo>
                  <a:pt x="34324" y="171838"/>
                  <a:pt x="52389" y="155877"/>
                  <a:pt x="65902" y="149871"/>
                </a:cubicBezTo>
                <a:cubicBezTo>
                  <a:pt x="77124" y="144883"/>
                  <a:pt x="87452" y="137956"/>
                  <a:pt x="98854" y="133395"/>
                </a:cubicBezTo>
                <a:cubicBezTo>
                  <a:pt x="178139" y="101681"/>
                  <a:pt x="120511" y="131663"/>
                  <a:pt x="214183" y="100443"/>
                </a:cubicBezTo>
                <a:cubicBezTo>
                  <a:pt x="257318" y="86067"/>
                  <a:pt x="230301" y="93434"/>
                  <a:pt x="296562" y="83968"/>
                </a:cubicBezTo>
                <a:cubicBezTo>
                  <a:pt x="288324" y="78476"/>
                  <a:pt x="278849" y="74493"/>
                  <a:pt x="271848" y="67492"/>
                </a:cubicBezTo>
                <a:cubicBezTo>
                  <a:pt x="264847" y="60491"/>
                  <a:pt x="263769" y="48026"/>
                  <a:pt x="255373" y="42779"/>
                </a:cubicBezTo>
                <a:cubicBezTo>
                  <a:pt x="240646" y="33574"/>
                  <a:pt x="205945" y="26303"/>
                  <a:pt x="205945" y="26303"/>
                </a:cubicBezTo>
                <a:cubicBezTo>
                  <a:pt x="197707" y="20811"/>
                  <a:pt x="190087" y="14255"/>
                  <a:pt x="181232" y="9827"/>
                </a:cubicBezTo>
                <a:cubicBezTo>
                  <a:pt x="141174" y="-10203"/>
                  <a:pt x="104154" y="5953"/>
                  <a:pt x="57664" y="9827"/>
                </a:cubicBezTo>
                <a:cubicBezTo>
                  <a:pt x="49426" y="12573"/>
                  <a:pt x="39091" y="11925"/>
                  <a:pt x="32951" y="18065"/>
                </a:cubicBezTo>
                <a:cubicBezTo>
                  <a:pt x="24268" y="26748"/>
                  <a:pt x="22568" y="40354"/>
                  <a:pt x="16475" y="51016"/>
                </a:cubicBezTo>
                <a:cubicBezTo>
                  <a:pt x="11563" y="59612"/>
                  <a:pt x="5492" y="67492"/>
                  <a:pt x="0" y="75730"/>
                </a:cubicBezTo>
                <a:cubicBezTo>
                  <a:pt x="2746" y="89460"/>
                  <a:pt x="5732" y="103143"/>
                  <a:pt x="8237" y="116919"/>
                </a:cubicBezTo>
                <a:cubicBezTo>
                  <a:pt x="11225" y="133353"/>
                  <a:pt x="15102" y="160854"/>
                  <a:pt x="24713" y="166346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770627" y="329748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THP1 Floating cells</a:t>
            </a:r>
            <a:endParaRPr lang="en-GB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5058" y="32974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M0 Macrophage</a:t>
            </a:r>
            <a:endParaRPr lang="en-GB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84056" y="32974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M1 Macrophage</a:t>
            </a:r>
            <a:endParaRPr lang="en-GB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93288" y="1232182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</a:rPr>
              <a:t>50nM PMA 1day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40402" y="1202962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</a:rPr>
              <a:t>20ng/ml INF-</a:t>
            </a:r>
            <a:r>
              <a:rPr lang="el-GR" sz="11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sz="11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GB" sz="11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10pg/ml LPS 2</a:t>
            </a:r>
            <a:r>
              <a:rPr lang="en-GB" sz="1100" b="1" dirty="0" smtClean="0">
                <a:solidFill>
                  <a:srgbClr val="FF0000"/>
                </a:solidFill>
              </a:rPr>
              <a:t>days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14564" y="3623369"/>
            <a:ext cx="331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10µg loading, IL6 cannot detect. </a:t>
            </a:r>
          </a:p>
          <a:p>
            <a:r>
              <a:rPr lang="en-GB" dirty="0" smtClean="0"/>
              <a:t>Need BFA treat to block secretion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43906" y="4457340"/>
            <a:ext cx="908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M1, M2 Macrophage differentiation with activators and BFA(block secret IL series) are going on.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15390" y="50791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THP1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29790" y="5263854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4861" y="5079188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M0 macrophage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116129" y="5079188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 macrophage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122190" y="5819665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M2 macrophage</a:t>
            </a:r>
            <a:endParaRPr lang="en-GB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644371" y="5263854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17943" y="5448520"/>
            <a:ext cx="423993" cy="4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6837" y="50901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TNF-a and IL6</a:t>
            </a:r>
            <a:endParaRPr lang="en-GB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86837" y="5818937"/>
            <a:ext cx="235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CD206 and Fibronectin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650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4730" y="1749287"/>
            <a:ext cx="920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BX decreased TAG in Huh7 steatosis model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23046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8817"/>
              </p:ext>
            </p:extLst>
          </p:nvPr>
        </p:nvGraphicFramePr>
        <p:xfrm>
          <a:off x="482969" y="1632353"/>
          <a:ext cx="25193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26723" r="17347" b="23991"/>
          <a:stretch/>
        </p:blipFill>
        <p:spPr>
          <a:xfrm>
            <a:off x="3761920" y="2073284"/>
            <a:ext cx="1838325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85134" y="2484345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ACACA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147037" y="207594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91179" y="28863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PKL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191793" y="329726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PKM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12476" y="1105465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Huh7 cytosolic</a:t>
            </a:r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5" t="36922" r="16972" b="17027"/>
          <a:stretch/>
        </p:blipFill>
        <p:spPr>
          <a:xfrm>
            <a:off x="3761920" y="2510261"/>
            <a:ext cx="1838325" cy="3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t="15347" r="17941" b="51923"/>
          <a:stretch/>
        </p:blipFill>
        <p:spPr>
          <a:xfrm>
            <a:off x="3761920" y="3323183"/>
            <a:ext cx="1838326" cy="3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28" t="14064" r="11806" b="47305"/>
          <a:stretch/>
        </p:blipFill>
        <p:spPr>
          <a:xfrm>
            <a:off x="3761920" y="2890088"/>
            <a:ext cx="183832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 rot="18900000">
            <a:off x="3774042" y="172847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Control</a:t>
            </a:r>
            <a:endParaRPr lang="en-GB" sz="1100" b="1" dirty="0"/>
          </a:p>
        </p:txBody>
      </p:sp>
      <p:sp>
        <p:nvSpPr>
          <p:cNvPr id="15" name="TextBox 14"/>
          <p:cNvSpPr txBox="1"/>
          <p:nvPr/>
        </p:nvSpPr>
        <p:spPr>
          <a:xfrm rot="18900000">
            <a:off x="4128014" y="177098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RPMI</a:t>
            </a:r>
            <a:endParaRPr lang="en-GB" sz="1100" b="1" dirty="0"/>
          </a:p>
        </p:txBody>
      </p:sp>
      <p:sp>
        <p:nvSpPr>
          <p:cNvPr id="16" name="TextBox 15"/>
          <p:cNvSpPr txBox="1"/>
          <p:nvPr/>
        </p:nvSpPr>
        <p:spPr>
          <a:xfrm rot="18900000">
            <a:off x="4474013" y="173980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DMEM</a:t>
            </a:r>
            <a:endParaRPr lang="en-GB" sz="1100" b="1" dirty="0"/>
          </a:p>
        </p:txBody>
      </p:sp>
      <p:sp>
        <p:nvSpPr>
          <p:cNvPr id="17" name="TextBox 16"/>
          <p:cNvSpPr txBox="1"/>
          <p:nvPr/>
        </p:nvSpPr>
        <p:spPr>
          <a:xfrm rot="18900000">
            <a:off x="4821591" y="169220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RPMI SM</a:t>
            </a:r>
            <a:endParaRPr lang="en-GB" sz="1100" b="1" dirty="0"/>
          </a:p>
        </p:txBody>
      </p:sp>
      <p:sp>
        <p:nvSpPr>
          <p:cNvPr id="18" name="TextBox 17"/>
          <p:cNvSpPr txBox="1"/>
          <p:nvPr/>
        </p:nvSpPr>
        <p:spPr>
          <a:xfrm rot="18900000">
            <a:off x="5170744" y="1661031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DMEM SM</a:t>
            </a:r>
            <a:endParaRPr lang="en-GB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5373" y="467140"/>
            <a:ext cx="562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Huh7 1 week incubation with different media for steatosis 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9" t="45527" r="17524" b="17839"/>
          <a:stretch/>
        </p:blipFill>
        <p:spPr>
          <a:xfrm>
            <a:off x="3761920" y="3695628"/>
            <a:ext cx="1838325" cy="355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73785" y="368864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 smtClean="0"/>
              <a:t>actin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78726" y="809102"/>
            <a:ext cx="3847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SM = Steatosis media(10µM T09, 10ng/µl insulin)</a:t>
            </a:r>
            <a:endParaRPr lang="en-GB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1957" y="5395534"/>
            <a:ext cx="17868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RPMI-1640 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L-</a:t>
            </a:r>
            <a:r>
              <a:rPr lang="en-GB" sz="1600" dirty="0" err="1" smtClean="0">
                <a:solidFill>
                  <a:srgbClr val="FF0000"/>
                </a:solidFill>
              </a:rPr>
              <a:t>alanyl</a:t>
            </a:r>
            <a:r>
              <a:rPr lang="en-GB" sz="1600" dirty="0" smtClean="0">
                <a:solidFill>
                  <a:srgbClr val="FF0000"/>
                </a:solidFill>
              </a:rPr>
              <a:t>-glutamine</a:t>
            </a:r>
          </a:p>
          <a:p>
            <a:r>
              <a:rPr lang="en-GB" sz="1600" dirty="0" smtClean="0">
                <a:solidFill>
                  <a:srgbClr val="0070C0"/>
                </a:solidFill>
              </a:rPr>
              <a:t>Glucose </a:t>
            </a:r>
            <a:r>
              <a:rPr lang="en-GB" sz="1600" b="1" dirty="0" smtClean="0">
                <a:solidFill>
                  <a:srgbClr val="0070C0"/>
                </a:solidFill>
              </a:rPr>
              <a:t>2000</a:t>
            </a:r>
            <a:r>
              <a:rPr lang="en-GB" sz="1600" dirty="0" smtClean="0">
                <a:solidFill>
                  <a:srgbClr val="0070C0"/>
                </a:solidFill>
              </a:rPr>
              <a:t> mg/L</a:t>
            </a:r>
          </a:p>
          <a:p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722413" y="5395534"/>
            <a:ext cx="2095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DMEM high-glucose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L-</a:t>
            </a:r>
            <a:r>
              <a:rPr lang="en-GB" sz="1600" dirty="0" err="1" smtClean="0">
                <a:solidFill>
                  <a:srgbClr val="FF0000"/>
                </a:solidFill>
              </a:rPr>
              <a:t>alanyl</a:t>
            </a:r>
            <a:r>
              <a:rPr lang="en-GB" sz="1600" dirty="0" smtClean="0">
                <a:solidFill>
                  <a:srgbClr val="FF0000"/>
                </a:solidFill>
              </a:rPr>
              <a:t>-glutamine</a:t>
            </a:r>
          </a:p>
          <a:p>
            <a:r>
              <a:rPr lang="en-GB" sz="1600" dirty="0" smtClean="0">
                <a:solidFill>
                  <a:srgbClr val="0070C0"/>
                </a:solidFill>
              </a:rPr>
              <a:t>Glucose </a:t>
            </a:r>
            <a:r>
              <a:rPr lang="en-GB" sz="1600" b="1" dirty="0" smtClean="0">
                <a:solidFill>
                  <a:srgbClr val="0070C0"/>
                </a:solidFill>
              </a:rPr>
              <a:t>4500</a:t>
            </a:r>
            <a:r>
              <a:rPr lang="en-GB" sz="1600" dirty="0" smtClean="0">
                <a:solidFill>
                  <a:srgbClr val="0070C0"/>
                </a:solidFill>
              </a:rPr>
              <a:t> mg/L</a:t>
            </a:r>
          </a:p>
          <a:p>
            <a:r>
              <a:rPr lang="en-GB" sz="1600" dirty="0">
                <a:solidFill>
                  <a:srgbClr val="00B050"/>
                </a:solidFill>
              </a:rPr>
              <a:t>Sodium </a:t>
            </a:r>
            <a:r>
              <a:rPr lang="en-GB" sz="1600" dirty="0" smtClean="0">
                <a:solidFill>
                  <a:srgbClr val="00B050"/>
                </a:solidFill>
              </a:rPr>
              <a:t>pyruvate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4054" y="4896407"/>
            <a:ext cx="226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Media specification</a:t>
            </a:r>
            <a:endParaRPr lang="en-GB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398616" y="4819143"/>
            <a:ext cx="4442964" cy="16843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12859" r="4721" b="49751"/>
          <a:stretch/>
        </p:blipFill>
        <p:spPr>
          <a:xfrm>
            <a:off x="9242497" y="4246101"/>
            <a:ext cx="2544419" cy="445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20211" r="4291" b="33949"/>
          <a:stretch/>
        </p:blipFill>
        <p:spPr>
          <a:xfrm>
            <a:off x="9242497" y="3737219"/>
            <a:ext cx="2544419" cy="429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22455" r="12996" b="54053"/>
          <a:stretch/>
        </p:blipFill>
        <p:spPr>
          <a:xfrm>
            <a:off x="9242497" y="3252189"/>
            <a:ext cx="2544418" cy="405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54142" r="4721" b="12797"/>
          <a:stretch/>
        </p:blipFill>
        <p:spPr>
          <a:xfrm>
            <a:off x="9242497" y="4770886"/>
            <a:ext cx="2544419" cy="393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8579005" y="3270282"/>
            <a:ext cx="6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FASN</a:t>
            </a:r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4621" y="376723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PKL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20426" y="4284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PKM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405624" y="478308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GB" b="1" dirty="0" smtClean="0"/>
              <a:t>-actin</a:t>
            </a:r>
            <a:endParaRPr lang="en-GB" b="1" dirty="0"/>
          </a:p>
        </p:txBody>
      </p:sp>
      <p:sp>
        <p:nvSpPr>
          <p:cNvPr id="44" name="TextBox 43"/>
          <p:cNvSpPr txBox="1"/>
          <p:nvPr/>
        </p:nvSpPr>
        <p:spPr>
          <a:xfrm rot="18900000">
            <a:off x="9266706" y="2825131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Control</a:t>
            </a:r>
            <a:endParaRPr lang="en-GB" sz="1400" b="1" dirty="0"/>
          </a:p>
        </p:txBody>
      </p:sp>
      <p:sp>
        <p:nvSpPr>
          <p:cNvPr id="45" name="TextBox 44"/>
          <p:cNvSpPr txBox="1"/>
          <p:nvPr/>
        </p:nvSpPr>
        <p:spPr>
          <a:xfrm rot="18900000">
            <a:off x="9586109" y="263051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LMG374 10µM</a:t>
            </a:r>
            <a:endParaRPr lang="en-GB" sz="1400" b="1" dirty="0"/>
          </a:p>
        </p:txBody>
      </p:sp>
      <p:sp>
        <p:nvSpPr>
          <p:cNvPr id="46" name="TextBox 45"/>
          <p:cNvSpPr txBox="1"/>
          <p:nvPr/>
        </p:nvSpPr>
        <p:spPr>
          <a:xfrm rot="18900000">
            <a:off x="9973778" y="264297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ARR211 10µM</a:t>
            </a:r>
            <a:endParaRPr lang="en-GB" sz="1400" b="1" dirty="0"/>
          </a:p>
        </p:txBody>
      </p:sp>
      <p:sp>
        <p:nvSpPr>
          <p:cNvPr id="47" name="TextBox 46"/>
          <p:cNvSpPr txBox="1"/>
          <p:nvPr/>
        </p:nvSpPr>
        <p:spPr>
          <a:xfrm rot="18900000">
            <a:off x="10416130" y="264297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ARR235 10µM</a:t>
            </a:r>
            <a:endParaRPr lang="en-GB" sz="1400" b="1" dirty="0"/>
          </a:p>
        </p:txBody>
      </p:sp>
      <p:sp>
        <p:nvSpPr>
          <p:cNvPr id="48" name="TextBox 47"/>
          <p:cNvSpPr txBox="1"/>
          <p:nvPr/>
        </p:nvSpPr>
        <p:spPr>
          <a:xfrm rot="18900000">
            <a:off x="10881281" y="2812844"/>
            <a:ext cx="770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BX 5µM</a:t>
            </a:r>
            <a:endParaRPr lang="en-GB" sz="1400" b="1" dirty="0"/>
          </a:p>
        </p:txBody>
      </p:sp>
      <p:sp>
        <p:nvSpPr>
          <p:cNvPr id="49" name="TextBox 48"/>
          <p:cNvSpPr txBox="1"/>
          <p:nvPr/>
        </p:nvSpPr>
        <p:spPr>
          <a:xfrm rot="18900000">
            <a:off x="11304261" y="2787748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Aza 5µM</a:t>
            </a:r>
            <a:endParaRPr lang="en-GB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70211" y="4859699"/>
            <a:ext cx="277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HepG2 WT.</a:t>
            </a:r>
          </a:p>
          <a:p>
            <a:r>
              <a:rPr lang="en-GB" dirty="0" smtClean="0"/>
              <a:t>1week steatosis with drugs.</a:t>
            </a:r>
          </a:p>
          <a:p>
            <a:r>
              <a:rPr lang="en-GB" dirty="0" smtClean="0"/>
              <a:t>Whole lysate</a:t>
            </a:r>
            <a:endParaRPr lang="en-GB" dirty="0"/>
          </a:p>
        </p:txBody>
      </p:sp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904706"/>
              </p:ext>
            </p:extLst>
          </p:nvPr>
        </p:nvGraphicFramePr>
        <p:xfrm>
          <a:off x="5925119" y="1193573"/>
          <a:ext cx="2155632" cy="30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990880" y="1149954"/>
            <a:ext cx="2826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HepG2 WT.</a:t>
            </a:r>
          </a:p>
          <a:p>
            <a:r>
              <a:rPr lang="en-GB" b="1" dirty="0" smtClean="0"/>
              <a:t>1week steatosis with drugs.</a:t>
            </a:r>
          </a:p>
          <a:p>
            <a:r>
              <a:rPr lang="en-GB" b="1" dirty="0" smtClean="0"/>
              <a:t>Whole lysate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90303" y="2535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7562847" y="2210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5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189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woonghee.kim</dc:creator>
  <cp:lastModifiedBy>woonghee.kim</cp:lastModifiedBy>
  <cp:revision>8</cp:revision>
  <dcterms:created xsi:type="dcterms:W3CDTF">2020-10-09T07:33:51Z</dcterms:created>
  <dcterms:modified xsi:type="dcterms:W3CDTF">2020-10-13T16:02:34Z</dcterms:modified>
</cp:coreProperties>
</file>