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6" r:id="rId3"/>
    <p:sldId id="258" r:id="rId4"/>
    <p:sldId id="261" r:id="rId5"/>
    <p:sldId id="263" r:id="rId6"/>
    <p:sldId id="260" r:id="rId7"/>
    <p:sldId id="265" r:id="rId8"/>
    <p:sldId id="262" r:id="rId9"/>
    <p:sldId id="264" r:id="rId10"/>
    <p:sldId id="267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4A6"/>
    <a:srgbClr val="48ABB4"/>
    <a:srgbClr val="003399"/>
    <a:srgbClr val="FF7615"/>
    <a:srgbClr val="C6C7C9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26" autoAdjust="0"/>
    <p:restoredTop sz="94701"/>
  </p:normalViewPr>
  <p:slideViewPr>
    <p:cSldViewPr snapToGrid="0">
      <p:cViewPr>
        <p:scale>
          <a:sx n="100" d="100"/>
          <a:sy n="100" d="100"/>
        </p:scale>
        <p:origin x="2952" y="1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258B4-E6A5-469A-8B8A-7170245451EB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8E267-71DB-43C7-AD03-18882DC16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30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E267-71DB-43C7-AD03-18882DC166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83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E267-71DB-43C7-AD03-18882DC166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84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E267-71DB-43C7-AD03-18882DC166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82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E267-71DB-43C7-AD03-18882DC166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44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981C-052D-4D0D-AABF-E7899F6EA985}" type="datetime1">
              <a:rPr lang="en-US" smtClean="0"/>
              <a:t>10/13/20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4CBA1-7F48-4155-BB46-894862B2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7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6857-6FFD-4A9E-8954-1F2F75381764}" type="datetime1">
              <a:rPr lang="en-US" smtClean="0"/>
              <a:t>10/13/20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4CBA1-7F48-4155-BB46-894862B2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9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35D8-87CB-421B-ABAB-7CAEAC319604}" type="datetime1">
              <a:rPr lang="en-US" smtClean="0"/>
              <a:t>10/13/20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4CBA1-7F48-4155-BB46-894862B2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6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A065-E708-44D2-9EF6-EED6B8C5FBDC}" type="datetime1">
              <a:rPr lang="en-US" smtClean="0"/>
              <a:t>10/13/20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4CBA1-7F48-4155-BB46-894862B2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8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28169-95DA-4226-B8C9-CBAE88E4FBFF}" type="datetime1">
              <a:rPr lang="en-US" smtClean="0"/>
              <a:t>10/13/20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4CBA1-7F48-4155-BB46-894862B2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60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7D1F-1B24-4554-84C5-2AA2DE723E8A}" type="datetime1">
              <a:rPr lang="en-US" smtClean="0"/>
              <a:t>10/13/20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4CBA1-7F48-4155-BB46-894862B2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1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B66A-8382-4129-B123-C21948230330}" type="datetime1">
              <a:rPr lang="en-US" smtClean="0"/>
              <a:t>10/13/20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4CBA1-7F48-4155-BB46-894862B2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9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949B-3214-48F4-8E38-7F807548E339}" type="datetime1">
              <a:rPr lang="en-US" smtClean="0"/>
              <a:t>10/13/20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4CBA1-7F48-4155-BB46-894862B2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1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AF4D-A7C7-43DB-BDB2-3EBBCAFBE51C}" type="datetime1">
              <a:rPr lang="en-US" smtClean="0"/>
              <a:t>10/13/20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4CBA1-7F48-4155-BB46-894862B2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4576-CA78-4524-BEB8-42F455D71E70}" type="datetime1">
              <a:rPr lang="en-US" smtClean="0"/>
              <a:t>10/13/20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4CBA1-7F48-4155-BB46-894862B2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3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B5FC-F61C-4939-9390-28BDD54C0C7F}" type="datetime1">
              <a:rPr lang="en-US" smtClean="0"/>
              <a:t>10/13/20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4CBA1-7F48-4155-BB46-894862B2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9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76E93-8960-445C-A1D4-F9E8B8B8B66A}" type="datetime1">
              <a:rPr lang="en-US" smtClean="0"/>
              <a:t>10/13/20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4CBA1-7F48-4155-BB46-894862B2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6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e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jpeg"/><Relationship Id="rId7" Type="http://schemas.openxmlformats.org/officeDocument/2006/relationships/image" Target="../media/image18.jpg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11" Type="http://schemas.openxmlformats.org/officeDocument/2006/relationships/image" Target="../media/image22.jpeg"/><Relationship Id="rId5" Type="http://schemas.openxmlformats.org/officeDocument/2006/relationships/image" Target="../media/image16.jpg"/><Relationship Id="rId10" Type="http://schemas.openxmlformats.org/officeDocument/2006/relationships/image" Target="../media/image21.png"/><Relationship Id="rId4" Type="http://schemas.openxmlformats.org/officeDocument/2006/relationships/image" Target="../media/image10.jp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26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662" y="2019429"/>
            <a:ext cx="3160295" cy="138416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-1" y="2012402"/>
            <a:ext cx="8879305" cy="1396546"/>
          </a:xfrm>
          <a:prstGeom prst="rect">
            <a:avLst/>
          </a:prstGeom>
          <a:solidFill>
            <a:srgbClr val="323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ntegration of multi-omics and signaling datasets into genome-scale metabolic models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32797" y="3625460"/>
            <a:ext cx="1526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Hong Yang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938883" y="4168405"/>
            <a:ext cx="2940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Science for Life Laboratory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97" y="6057638"/>
            <a:ext cx="712020" cy="71202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330" y="6178694"/>
            <a:ext cx="28575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85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AD58F-1CFE-0B45-8122-3559EF6A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4CBA1-7F48-4155-BB46-894862B226AA}" type="slidenum">
              <a:rPr lang="en-US" smtClean="0"/>
              <a:t>10</a:t>
            </a:fld>
            <a:endParaRPr lang="en-US"/>
          </a:p>
        </p:txBody>
      </p:sp>
      <p:pic>
        <p:nvPicPr>
          <p:cNvPr id="5" name="图片 12">
            <a:extLst>
              <a:ext uri="{FF2B5EF4-FFF2-40B4-BE49-F238E27FC236}">
                <a16:creationId xmlns:a16="http://schemas.microsoft.com/office/drawing/2014/main" id="{4B27F1D0-7CF8-2842-90DA-D7891A64B7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100" y="6145980"/>
            <a:ext cx="712020" cy="712020"/>
          </a:xfrm>
          <a:prstGeom prst="rect">
            <a:avLst/>
          </a:prstGeom>
        </p:spPr>
      </p:pic>
      <p:sp>
        <p:nvSpPr>
          <p:cNvPr id="6" name="矩形 3">
            <a:extLst>
              <a:ext uri="{FF2B5EF4-FFF2-40B4-BE49-F238E27FC236}">
                <a16:creationId xmlns:a16="http://schemas.microsoft.com/office/drawing/2014/main" id="{F18A72C2-8F9D-0E44-9972-B3431C02FCFC}"/>
              </a:ext>
            </a:extLst>
          </p:cNvPr>
          <p:cNvSpPr/>
          <p:nvPr/>
        </p:nvSpPr>
        <p:spPr>
          <a:xfrm>
            <a:off x="0" y="3995"/>
            <a:ext cx="8959516" cy="749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3200" b="1" dirty="0">
                <a:solidFill>
                  <a:srgbClr val="003399"/>
                </a:solidFill>
              </a:rPr>
              <a:t>Group Meeting</a:t>
            </a:r>
          </a:p>
        </p:txBody>
      </p:sp>
      <p:pic>
        <p:nvPicPr>
          <p:cNvPr id="7" name="图片 4">
            <a:extLst>
              <a:ext uri="{FF2B5EF4-FFF2-40B4-BE49-F238E27FC236}">
                <a16:creationId xmlns:a16="http://schemas.microsoft.com/office/drawing/2014/main" id="{0BE61137-F540-5E40-8F68-FDFC23272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792" y="140008"/>
            <a:ext cx="2857500" cy="4857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579F83-6F94-1B42-8A81-67EB94E8D0BA}"/>
              </a:ext>
            </a:extLst>
          </p:cNvPr>
          <p:cNvSpPr txBox="1"/>
          <p:nvPr/>
        </p:nvSpPr>
        <p:spPr>
          <a:xfrm>
            <a:off x="279400" y="1058219"/>
            <a:ext cx="11188700" cy="3418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439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v-SE" sz="2800" dirty="0"/>
              <a:t>  </a:t>
            </a:r>
            <a:r>
              <a:rPr lang="sv-SE" sz="2800" dirty="0" err="1"/>
              <a:t>Literature</a:t>
            </a:r>
            <a:r>
              <a:rPr lang="sv-SE" sz="2800" dirty="0"/>
              <a:t> research for </a:t>
            </a:r>
            <a:r>
              <a:rPr lang="sv-SE" sz="2800" dirty="0" err="1"/>
              <a:t>writing</a:t>
            </a:r>
            <a:r>
              <a:rPr lang="sv-SE" sz="2800" dirty="0"/>
              <a:t> a Review paper - </a:t>
            </a:r>
            <a:r>
              <a:rPr lang="sv-SE" sz="2800" i="1" dirty="0" err="1"/>
              <a:t>ongoing</a:t>
            </a:r>
            <a:endParaRPr lang="sv-SE" sz="2800" i="1" dirty="0"/>
          </a:p>
          <a:p>
            <a:pPr marL="285750" indent="-1439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v-SE" sz="2800" dirty="0"/>
              <a:t>  </a:t>
            </a:r>
            <a:r>
              <a:rPr lang="sv-SE" sz="2800" dirty="0" err="1"/>
              <a:t>Collecting</a:t>
            </a:r>
            <a:r>
              <a:rPr lang="sv-SE" sz="2800" dirty="0"/>
              <a:t> </a:t>
            </a:r>
            <a:r>
              <a:rPr lang="sv-SE" sz="2800" dirty="0" err="1"/>
              <a:t>omic</a:t>
            </a:r>
            <a:r>
              <a:rPr lang="sv-SE" sz="2800" dirty="0"/>
              <a:t> </a:t>
            </a:r>
            <a:r>
              <a:rPr lang="sv-SE" sz="2800" dirty="0" err="1"/>
              <a:t>datasets</a:t>
            </a:r>
            <a:r>
              <a:rPr lang="sv-SE" sz="2800" dirty="0"/>
              <a:t> for </a:t>
            </a:r>
            <a:r>
              <a:rPr lang="sv-SE" sz="2800" dirty="0" err="1"/>
              <a:t>modeling</a:t>
            </a:r>
            <a:r>
              <a:rPr lang="sv-SE" sz="2800" dirty="0"/>
              <a:t> - </a:t>
            </a:r>
            <a:r>
              <a:rPr lang="sv-SE" sz="2800" i="1" dirty="0" err="1"/>
              <a:t>ongoing</a:t>
            </a:r>
            <a:endParaRPr lang="sv-SE" sz="2800" dirty="0"/>
          </a:p>
          <a:p>
            <a:pPr marL="304800" indent="-215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v-SE" sz="2800" dirty="0"/>
              <a:t>  </a:t>
            </a:r>
            <a:r>
              <a:rPr lang="sv-SE" sz="2800" dirty="0" err="1"/>
              <a:t>Career</a:t>
            </a:r>
            <a:r>
              <a:rPr lang="sv-SE" sz="2800" dirty="0"/>
              <a:t> </a:t>
            </a:r>
            <a:r>
              <a:rPr lang="sv-SE" sz="2800" dirty="0" err="1"/>
              <a:t>development</a:t>
            </a:r>
            <a:r>
              <a:rPr lang="sv-SE" sz="2800" dirty="0"/>
              <a:t> plan (</a:t>
            </a:r>
            <a:r>
              <a:rPr lang="sv-SE" sz="2800" dirty="0" err="1"/>
              <a:t>PoLiMeR</a:t>
            </a:r>
            <a:r>
              <a:rPr lang="sv-SE" sz="2800" dirty="0"/>
              <a:t>), </a:t>
            </a:r>
            <a:r>
              <a:rPr lang="sv-SE" sz="2800" dirty="0" err="1"/>
              <a:t>individual</a:t>
            </a:r>
            <a:r>
              <a:rPr lang="sv-SE" sz="2800" dirty="0"/>
              <a:t> </a:t>
            </a:r>
            <a:r>
              <a:rPr lang="sv-SE" sz="2800" dirty="0" err="1"/>
              <a:t>study</a:t>
            </a:r>
            <a:r>
              <a:rPr lang="sv-SE" sz="2800" dirty="0"/>
              <a:t> plan, and general </a:t>
            </a:r>
            <a:r>
              <a:rPr lang="sv-SE" sz="2800" dirty="0" err="1"/>
              <a:t>study</a:t>
            </a:r>
            <a:r>
              <a:rPr lang="sv-SE" sz="2800" dirty="0"/>
              <a:t> plan (PhD </a:t>
            </a:r>
            <a:r>
              <a:rPr lang="sv-SE" sz="2800" dirty="0" err="1"/>
              <a:t>courses</a:t>
            </a:r>
            <a:r>
              <a:rPr lang="sv-SE" sz="2800" dirty="0"/>
              <a:t>) in ISP system – </a:t>
            </a:r>
            <a:r>
              <a:rPr lang="sv-SE" sz="2800" i="1" dirty="0" err="1"/>
              <a:t>next</a:t>
            </a:r>
            <a:r>
              <a:rPr lang="sv-SE" sz="2800" i="1" dirty="0"/>
              <a:t> step</a:t>
            </a:r>
          </a:p>
        </p:txBody>
      </p:sp>
    </p:spTree>
    <p:extLst>
      <p:ext uri="{BB962C8B-B14F-4D97-AF65-F5344CB8AC3E}">
        <p14:creationId xmlns:p14="http://schemas.microsoft.com/office/powerpoint/2010/main" val="1247318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B59BF-E47F-9348-9EA1-C0D835FFF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4CBA1-7F48-4155-BB46-894862B226AA}" type="slidenum">
              <a:rPr lang="en-US" smtClean="0"/>
              <a:t>11</a:t>
            </a:fld>
            <a:endParaRPr lang="en-US"/>
          </a:p>
        </p:txBody>
      </p:sp>
      <p:pic>
        <p:nvPicPr>
          <p:cNvPr id="5" name="图片 12">
            <a:extLst>
              <a:ext uri="{FF2B5EF4-FFF2-40B4-BE49-F238E27FC236}">
                <a16:creationId xmlns:a16="http://schemas.microsoft.com/office/drawing/2014/main" id="{AD1C3C6B-245A-3741-992C-015843C814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100" y="6145980"/>
            <a:ext cx="712020" cy="712020"/>
          </a:xfrm>
          <a:prstGeom prst="rect">
            <a:avLst/>
          </a:prstGeom>
        </p:spPr>
      </p:pic>
      <p:sp>
        <p:nvSpPr>
          <p:cNvPr id="12" name="矩形 3">
            <a:extLst>
              <a:ext uri="{FF2B5EF4-FFF2-40B4-BE49-F238E27FC236}">
                <a16:creationId xmlns:a16="http://schemas.microsoft.com/office/drawing/2014/main" id="{F2006B70-6B4F-C842-9B07-4712115D2A26}"/>
              </a:ext>
            </a:extLst>
          </p:cNvPr>
          <p:cNvSpPr/>
          <p:nvPr/>
        </p:nvSpPr>
        <p:spPr>
          <a:xfrm>
            <a:off x="0" y="3995"/>
            <a:ext cx="8959516" cy="749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3200" b="1" dirty="0" err="1">
                <a:solidFill>
                  <a:srgbClr val="003399"/>
                </a:solidFill>
              </a:rPr>
              <a:t>Literature</a:t>
            </a:r>
            <a:r>
              <a:rPr lang="sv-SE" sz="3200" b="1" dirty="0">
                <a:solidFill>
                  <a:srgbClr val="003399"/>
                </a:solidFill>
              </a:rPr>
              <a:t> research for </a:t>
            </a:r>
            <a:r>
              <a:rPr lang="sv-SE" sz="3200" b="1" dirty="0" err="1">
                <a:solidFill>
                  <a:srgbClr val="003399"/>
                </a:solidFill>
              </a:rPr>
              <a:t>writing</a:t>
            </a:r>
            <a:r>
              <a:rPr lang="sv-SE" sz="3200" b="1" dirty="0">
                <a:solidFill>
                  <a:srgbClr val="003399"/>
                </a:solidFill>
              </a:rPr>
              <a:t> a Review paper</a:t>
            </a:r>
          </a:p>
        </p:txBody>
      </p:sp>
      <p:pic>
        <p:nvPicPr>
          <p:cNvPr id="13" name="图片 4">
            <a:extLst>
              <a:ext uri="{FF2B5EF4-FFF2-40B4-BE49-F238E27FC236}">
                <a16:creationId xmlns:a16="http://schemas.microsoft.com/office/drawing/2014/main" id="{9824123B-F2BE-504A-8C66-FCD785AB1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792" y="140008"/>
            <a:ext cx="2857500" cy="4857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74EF8C-F171-044D-A3D4-14A5E9AC27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5" y="2460598"/>
            <a:ext cx="5988205" cy="21848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93F4AF-6744-6547-B691-E0F2070F52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799" y="1124259"/>
            <a:ext cx="8295321" cy="49650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DBAD77-A08C-C948-A4EB-ABC2E41272E5}"/>
              </a:ext>
            </a:extLst>
          </p:cNvPr>
          <p:cNvSpPr txBox="1"/>
          <p:nvPr/>
        </p:nvSpPr>
        <p:spPr>
          <a:xfrm>
            <a:off x="-86360" y="1124259"/>
            <a:ext cx="39022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107950">
              <a:buFont typeface="Arial" panose="020B0604020202020204" pitchFamily="34" charset="0"/>
              <a:buChar char="•"/>
            </a:pPr>
            <a:r>
              <a:rPr lang="sv-SE" sz="2000" dirty="0"/>
              <a:t>  </a:t>
            </a:r>
            <a:r>
              <a:rPr lang="sv-SE" sz="2000" dirty="0" err="1"/>
              <a:t>Glycogen</a:t>
            </a:r>
            <a:r>
              <a:rPr lang="sv-SE" sz="2000" dirty="0"/>
              <a:t> </a:t>
            </a:r>
            <a:r>
              <a:rPr lang="sv-SE" sz="2000" dirty="0" err="1"/>
              <a:t>Storage</a:t>
            </a:r>
            <a:r>
              <a:rPr lang="sv-SE" sz="2000" dirty="0"/>
              <a:t> </a:t>
            </a:r>
            <a:r>
              <a:rPr lang="sv-SE" sz="2000" dirty="0" err="1"/>
              <a:t>Disease</a:t>
            </a:r>
            <a:r>
              <a:rPr lang="sv-SE" sz="2000" dirty="0"/>
              <a:t> (GSD)</a:t>
            </a:r>
          </a:p>
          <a:p>
            <a:pPr marL="285750" indent="-107950">
              <a:buFont typeface="Arial" panose="020B0604020202020204" pitchFamily="34" charset="0"/>
              <a:buChar char="•"/>
            </a:pPr>
            <a:r>
              <a:rPr lang="sv-SE" sz="2000" dirty="0"/>
              <a:t>  MCADD</a:t>
            </a:r>
          </a:p>
          <a:p>
            <a:pPr marL="285750" indent="-107950">
              <a:buFont typeface="Arial" panose="020B0604020202020204" pitchFamily="34" charset="0"/>
              <a:buChar char="•"/>
            </a:pPr>
            <a:r>
              <a:rPr lang="sv-SE" sz="2000" dirty="0"/>
              <a:t>  ……</a:t>
            </a:r>
          </a:p>
        </p:txBody>
      </p:sp>
    </p:spTree>
    <p:extLst>
      <p:ext uri="{BB962C8B-B14F-4D97-AF65-F5344CB8AC3E}">
        <p14:creationId xmlns:p14="http://schemas.microsoft.com/office/powerpoint/2010/main" val="341744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48AFA-0504-C144-B3EB-3AE735EE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4CBA1-7F48-4155-BB46-894862B226AA}" type="slidenum">
              <a:rPr lang="en-US" smtClean="0"/>
              <a:t>12</a:t>
            </a:fld>
            <a:endParaRPr lang="en-US"/>
          </a:p>
        </p:txBody>
      </p:sp>
      <p:pic>
        <p:nvPicPr>
          <p:cNvPr id="5" name="图片 12">
            <a:extLst>
              <a:ext uri="{FF2B5EF4-FFF2-40B4-BE49-F238E27FC236}">
                <a16:creationId xmlns:a16="http://schemas.microsoft.com/office/drawing/2014/main" id="{C4F08DE6-2C87-BC40-80F3-44CC9612EB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100" y="6145980"/>
            <a:ext cx="712020" cy="712020"/>
          </a:xfrm>
          <a:prstGeom prst="rect">
            <a:avLst/>
          </a:prstGeom>
        </p:spPr>
      </p:pic>
      <p:sp>
        <p:nvSpPr>
          <p:cNvPr id="6" name="矩形 3">
            <a:extLst>
              <a:ext uri="{FF2B5EF4-FFF2-40B4-BE49-F238E27FC236}">
                <a16:creationId xmlns:a16="http://schemas.microsoft.com/office/drawing/2014/main" id="{44D98F80-9CF6-A34E-9771-07886F91C798}"/>
              </a:ext>
            </a:extLst>
          </p:cNvPr>
          <p:cNvSpPr/>
          <p:nvPr/>
        </p:nvSpPr>
        <p:spPr>
          <a:xfrm>
            <a:off x="0" y="3995"/>
            <a:ext cx="8959516" cy="749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3200" b="1" dirty="0" err="1">
                <a:solidFill>
                  <a:srgbClr val="003399"/>
                </a:solidFill>
              </a:rPr>
              <a:t>Omic</a:t>
            </a:r>
            <a:r>
              <a:rPr lang="sv-SE" sz="3200" b="1" dirty="0">
                <a:solidFill>
                  <a:srgbClr val="003399"/>
                </a:solidFill>
              </a:rPr>
              <a:t> </a:t>
            </a:r>
            <a:r>
              <a:rPr lang="sv-SE" sz="3200" b="1" dirty="0" err="1">
                <a:solidFill>
                  <a:srgbClr val="003399"/>
                </a:solidFill>
              </a:rPr>
              <a:t>datasets</a:t>
            </a:r>
            <a:r>
              <a:rPr lang="sv-SE" sz="3200" b="1" dirty="0">
                <a:solidFill>
                  <a:srgbClr val="003399"/>
                </a:solidFill>
              </a:rPr>
              <a:t> for </a:t>
            </a:r>
            <a:r>
              <a:rPr lang="sv-SE" sz="3200" b="1" dirty="0" err="1">
                <a:solidFill>
                  <a:srgbClr val="003399"/>
                </a:solidFill>
              </a:rPr>
              <a:t>modeling</a:t>
            </a:r>
            <a:endParaRPr lang="sv-SE" sz="3200" b="1" dirty="0">
              <a:solidFill>
                <a:srgbClr val="003399"/>
              </a:solidFill>
            </a:endParaRPr>
          </a:p>
        </p:txBody>
      </p:sp>
      <p:pic>
        <p:nvPicPr>
          <p:cNvPr id="7" name="图片 4">
            <a:extLst>
              <a:ext uri="{FF2B5EF4-FFF2-40B4-BE49-F238E27FC236}">
                <a16:creationId xmlns:a16="http://schemas.microsoft.com/office/drawing/2014/main" id="{A204DA70-B72F-3D41-AD35-ECDBC64CC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792" y="140008"/>
            <a:ext cx="2857500" cy="485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255EC4-96EB-2B44-ABE1-3CF3198DE651}"/>
              </a:ext>
            </a:extLst>
          </p:cNvPr>
          <p:cNvSpPr txBox="1"/>
          <p:nvPr/>
        </p:nvSpPr>
        <p:spPr>
          <a:xfrm>
            <a:off x="460148" y="1600329"/>
            <a:ext cx="8127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Transcriptomics datasets from MCAD-deficient Mice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C0897F-EFCE-CC41-840A-4981F2E71494}"/>
              </a:ext>
            </a:extLst>
          </p:cNvPr>
          <p:cNvSpPr/>
          <p:nvPr/>
        </p:nvSpPr>
        <p:spPr>
          <a:xfrm>
            <a:off x="830001" y="2280906"/>
            <a:ext cx="40158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/>
              <a:t>GSE136309 (2019); </a:t>
            </a:r>
            <a:r>
              <a:rPr lang="en-US" sz="2000" dirty="0"/>
              <a:t>GSE37546 (</a:t>
            </a:r>
            <a:r>
              <a:rPr lang="en-GB" sz="2000" dirty="0"/>
              <a:t>2012</a:t>
            </a:r>
            <a:r>
              <a:rPr lang="en-US" sz="20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21EDC2-7E39-0C4F-819E-96FD8573855D}"/>
              </a:ext>
            </a:extLst>
          </p:cNvPr>
          <p:cNvSpPr txBox="1"/>
          <p:nvPr/>
        </p:nvSpPr>
        <p:spPr>
          <a:xfrm>
            <a:off x="460148" y="3293359"/>
            <a:ext cx="7286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Additional datasets generated within </a:t>
            </a:r>
            <a:r>
              <a:rPr lang="en-US" sz="2800" dirty="0" err="1"/>
              <a:t>PoLiMeR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5360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D0BC86-CC6C-A946-A3D4-A1CCB898D88B}"/>
              </a:ext>
            </a:extLst>
          </p:cNvPr>
          <p:cNvSpPr txBox="1"/>
          <p:nvPr/>
        </p:nvSpPr>
        <p:spPr>
          <a:xfrm>
            <a:off x="4696322" y="334433"/>
            <a:ext cx="2799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Project ongoing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35B8EC-910A-5544-9250-7BACE188F178}"/>
              </a:ext>
            </a:extLst>
          </p:cNvPr>
          <p:cNvSpPr txBox="1"/>
          <p:nvPr/>
        </p:nvSpPr>
        <p:spPr>
          <a:xfrm>
            <a:off x="2267943" y="2239259"/>
            <a:ext cx="40604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COVID-19 phase 2 study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NAFLD phase 2 study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B000A9-4C26-DD45-8EAC-8B2A607EF262}"/>
              </a:ext>
            </a:extLst>
          </p:cNvPr>
          <p:cNvSpPr txBox="1"/>
          <p:nvPr/>
        </p:nvSpPr>
        <p:spPr>
          <a:xfrm>
            <a:off x="2131304" y="1490333"/>
            <a:ext cx="4585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analysis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658609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78690-038C-6645-B9A7-2A3818E2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4CBA1-7F48-4155-BB46-894862B226AA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27080-3616-6A45-8EEB-51DA43E54F6C}"/>
              </a:ext>
            </a:extLst>
          </p:cNvPr>
          <p:cNvSpPr txBox="1"/>
          <p:nvPr/>
        </p:nvSpPr>
        <p:spPr>
          <a:xfrm>
            <a:off x="1066800" y="1282700"/>
            <a:ext cx="35094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Figures in main text:  2/6</a:t>
            </a:r>
          </a:p>
          <a:p>
            <a:r>
              <a:rPr lang="en-US" sz="2000" dirty="0"/>
              <a:t>Tables in main text: 1/1</a:t>
            </a:r>
          </a:p>
          <a:p>
            <a:r>
              <a:rPr lang="en-US" sz="2000" dirty="0"/>
              <a:t>Tables in supplementary: 2/2</a:t>
            </a:r>
          </a:p>
          <a:p>
            <a:r>
              <a:rPr lang="en-US" sz="2000" dirty="0"/>
              <a:t>Figures in supplementary: 3/7</a:t>
            </a:r>
          </a:p>
          <a:p>
            <a:r>
              <a:rPr lang="en-US" sz="2000" dirty="0"/>
              <a:t>Datasets in supplementary: 6/7 </a:t>
            </a:r>
          </a:p>
        </p:txBody>
      </p:sp>
    </p:spTree>
    <p:extLst>
      <p:ext uri="{BB962C8B-B14F-4D97-AF65-F5344CB8AC3E}">
        <p14:creationId xmlns:p14="http://schemas.microsoft.com/office/powerpoint/2010/main" val="96974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84"/>
          <a:stretch/>
        </p:blipFill>
        <p:spPr>
          <a:xfrm>
            <a:off x="-4336" y="786319"/>
            <a:ext cx="6644388" cy="552737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3995"/>
            <a:ext cx="8959516" cy="749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003399"/>
                </a:solidFill>
              </a:rPr>
              <a:t>Introduction of myself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121" y="135904"/>
            <a:ext cx="2857500" cy="4857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243" y="3651612"/>
            <a:ext cx="258358" cy="256970"/>
          </a:xfrm>
          <a:prstGeom prst="rect">
            <a:avLst/>
          </a:prstGeom>
        </p:spPr>
      </p:pic>
      <p:sp>
        <p:nvSpPr>
          <p:cNvPr id="29" name="圆角矩形 28"/>
          <p:cNvSpPr/>
          <p:nvPr/>
        </p:nvSpPr>
        <p:spPr>
          <a:xfrm>
            <a:off x="7636694" y="944072"/>
            <a:ext cx="90617" cy="5527374"/>
          </a:xfrm>
          <a:prstGeom prst="roundRect">
            <a:avLst/>
          </a:prstGeom>
          <a:gradFill flip="none" rotWithShape="1">
            <a:gsLst>
              <a:gs pos="0">
                <a:srgbClr val="C6C7C9">
                  <a:tint val="66000"/>
                  <a:satMod val="160000"/>
                </a:srgbClr>
              </a:gs>
              <a:gs pos="50000">
                <a:srgbClr val="C6C7C9">
                  <a:tint val="44500"/>
                  <a:satMod val="160000"/>
                </a:srgbClr>
              </a:gs>
              <a:gs pos="100000">
                <a:srgbClr val="C6C7C9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组合 54"/>
          <p:cNvGrpSpPr/>
          <p:nvPr/>
        </p:nvGrpSpPr>
        <p:grpSpPr>
          <a:xfrm>
            <a:off x="6831550" y="5480895"/>
            <a:ext cx="3058702" cy="518400"/>
            <a:chOff x="6831550" y="5480895"/>
            <a:chExt cx="3058702" cy="51840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878" y="5480895"/>
              <a:ext cx="518401" cy="518400"/>
            </a:xfrm>
            <a:prstGeom prst="rect">
              <a:avLst/>
            </a:prstGeom>
          </p:spPr>
        </p:pic>
        <p:sp>
          <p:nvSpPr>
            <p:cNvPr id="38" name="椭圆 37"/>
            <p:cNvSpPr/>
            <p:nvPr/>
          </p:nvSpPr>
          <p:spPr>
            <a:xfrm>
              <a:off x="7484293" y="5524421"/>
              <a:ext cx="304801" cy="304801"/>
            </a:xfrm>
            <a:prstGeom prst="ellipse">
              <a:avLst/>
            </a:prstGeom>
            <a:solidFill>
              <a:srgbClr val="FF76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831550" y="5492155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2020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527250" y="5491254"/>
              <a:ext cx="13630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PhD student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76858" y="4165202"/>
            <a:ext cx="4692379" cy="646331"/>
            <a:chOff x="6876858" y="4165202"/>
            <a:chExt cx="4692379" cy="646331"/>
          </a:xfrm>
        </p:grpSpPr>
        <p:sp>
          <p:nvSpPr>
            <p:cNvPr id="36" name="椭圆 35"/>
            <p:cNvSpPr/>
            <p:nvPr/>
          </p:nvSpPr>
          <p:spPr>
            <a:xfrm>
              <a:off x="7529601" y="4300613"/>
              <a:ext cx="304801" cy="304801"/>
            </a:xfrm>
            <a:prstGeom prst="ellipse">
              <a:avLst/>
            </a:prstGeom>
            <a:solidFill>
              <a:srgbClr val="FF76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876858" y="4268347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2017</a:t>
              </a:r>
            </a:p>
          </p:txBody>
        </p:sp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4600" y="4228669"/>
              <a:ext cx="518400" cy="518400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8527250" y="4165202"/>
              <a:ext cx="30419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</a:t>
              </a:r>
              <a:r>
                <a:rPr lang="en-US" altLang="zh-CN" b="1" dirty="0"/>
                <a:t>esearch associate in </a:t>
              </a:r>
            </a:p>
            <a:p>
              <a:r>
                <a:rPr lang="en-US" altLang="zh-CN" b="1" dirty="0"/>
                <a:t>Gastroenterology department</a:t>
              </a:r>
              <a:endParaRPr lang="en-US" b="1" dirty="0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876858" y="3030167"/>
            <a:ext cx="5043950" cy="519839"/>
            <a:chOff x="6876858" y="3030167"/>
            <a:chExt cx="5043950" cy="519839"/>
          </a:xfrm>
        </p:grpSpPr>
        <p:sp>
          <p:nvSpPr>
            <p:cNvPr id="34" name="椭圆 33"/>
            <p:cNvSpPr/>
            <p:nvPr/>
          </p:nvSpPr>
          <p:spPr>
            <a:xfrm>
              <a:off x="7529601" y="3137687"/>
              <a:ext cx="304801" cy="304801"/>
            </a:xfrm>
            <a:prstGeom prst="ellipse">
              <a:avLst/>
            </a:prstGeom>
            <a:solidFill>
              <a:srgbClr val="FF76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876858" y="3105421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2013</a:t>
              </a:r>
            </a:p>
          </p:txBody>
        </p:sp>
        <p:pic>
          <p:nvPicPr>
            <p:cNvPr id="44" name="图片 43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249"/>
            <a:stretch/>
          </p:blipFill>
          <p:spPr>
            <a:xfrm>
              <a:off x="7912597" y="3030167"/>
              <a:ext cx="539494" cy="519839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8527250" y="3049274"/>
              <a:ext cx="3393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</a:t>
              </a:r>
              <a:r>
                <a:rPr lang="en-US" altLang="zh-CN" b="1" dirty="0"/>
                <a:t>aster in Pharmaceutical Science</a:t>
              </a:r>
              <a:endParaRPr lang="en-US" b="1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876858" y="1926991"/>
            <a:ext cx="4399478" cy="540000"/>
            <a:chOff x="6876858" y="1926991"/>
            <a:chExt cx="4399478" cy="540000"/>
          </a:xfrm>
        </p:grpSpPr>
        <p:sp>
          <p:nvSpPr>
            <p:cNvPr id="32" name="椭圆 31"/>
            <p:cNvSpPr/>
            <p:nvPr/>
          </p:nvSpPr>
          <p:spPr>
            <a:xfrm>
              <a:off x="7529601" y="2019684"/>
              <a:ext cx="304801" cy="304801"/>
            </a:xfrm>
            <a:prstGeom prst="ellipse">
              <a:avLst/>
            </a:prstGeom>
            <a:solidFill>
              <a:srgbClr val="FF76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876858" y="1987418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2009</a:t>
              </a:r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5" t="17424" r="79716" b="23979"/>
            <a:stretch/>
          </p:blipFill>
          <p:spPr>
            <a:xfrm>
              <a:off x="7941495" y="1926991"/>
              <a:ext cx="577944" cy="540000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8527250" y="2019684"/>
              <a:ext cx="27490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Bachelor in Bioinformatics </a:t>
              </a:r>
              <a:endParaRPr lang="en-US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876858" y="911806"/>
            <a:ext cx="4686482" cy="392857"/>
            <a:chOff x="6876858" y="911806"/>
            <a:chExt cx="4686482" cy="392857"/>
          </a:xfrm>
        </p:grpSpPr>
        <p:sp>
          <p:nvSpPr>
            <p:cNvPr id="30" name="椭圆 29"/>
            <p:cNvSpPr/>
            <p:nvPr/>
          </p:nvSpPr>
          <p:spPr>
            <a:xfrm>
              <a:off x="7529601" y="944072"/>
              <a:ext cx="304801" cy="304801"/>
            </a:xfrm>
            <a:prstGeom prst="ellipse">
              <a:avLst/>
            </a:prstGeom>
            <a:solidFill>
              <a:srgbClr val="FF76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876858" y="911806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1990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7912597" y="935331"/>
              <a:ext cx="3650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was born in Gansu Province in China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4CBA1-7F48-4155-BB46-894862B226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2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path" presetSubtype="0" accel="50000" decel="4900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1.04167E-6 2.59259E-6 L 0.03737 0.10254 " pathEditMode="relative" rAng="0" ptsTypes="AA">
                                      <p:cBhvr>
                                        <p:cTn id="12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008" y="130556"/>
            <a:ext cx="1592072" cy="6973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401" y="6280052"/>
            <a:ext cx="863600" cy="57794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1600" y="130556"/>
            <a:ext cx="10241280" cy="697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003399"/>
                </a:solidFill>
              </a:rPr>
              <a:t>Marie Sklodowska-Curie Actions - ITN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1600" y="799444"/>
            <a:ext cx="1209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PoLiMeR</a:t>
            </a:r>
            <a:r>
              <a:rPr lang="en-US" dirty="0"/>
              <a:t>   </a:t>
            </a:r>
            <a:r>
              <a:rPr lang="en-US" u="sng" dirty="0"/>
              <a:t>Po</a:t>
            </a:r>
            <a:r>
              <a:rPr lang="en-US" dirty="0"/>
              <a:t>lymers in the </a:t>
            </a:r>
            <a:r>
              <a:rPr lang="en-US" u="sng" dirty="0"/>
              <a:t>Li</a:t>
            </a:r>
            <a:r>
              <a:rPr lang="en-US" dirty="0"/>
              <a:t>ver: </a:t>
            </a:r>
            <a:r>
              <a:rPr lang="en-US" u="sng" dirty="0"/>
              <a:t>Me</a:t>
            </a:r>
            <a:r>
              <a:rPr lang="en-US" dirty="0"/>
              <a:t>tabolism and </a:t>
            </a:r>
            <a:r>
              <a:rPr lang="en-US" u="sng" dirty="0"/>
              <a:t>R</a:t>
            </a:r>
            <a:r>
              <a:rPr lang="en-US" dirty="0"/>
              <a:t>egulation (No 812616)</a:t>
            </a:r>
          </a:p>
          <a:p>
            <a:pPr>
              <a:lnSpc>
                <a:spcPct val="150000"/>
              </a:lnSpc>
            </a:pPr>
            <a:r>
              <a:rPr lang="en-US" b="1" dirty="0"/>
              <a:t>IEMs</a:t>
            </a:r>
            <a:r>
              <a:rPr lang="en-US" dirty="0"/>
              <a:t>  Inherited Metabolic Diseases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" t="997" b="934"/>
          <a:stretch/>
        </p:blipFill>
        <p:spPr>
          <a:xfrm>
            <a:off x="7844589" y="974315"/>
            <a:ext cx="2767264" cy="574307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008" y="140892"/>
            <a:ext cx="1592072" cy="697307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01600" y="140892"/>
            <a:ext cx="10241280" cy="697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003399"/>
                </a:solidFill>
              </a:rPr>
              <a:t>Marie Sklodowska-Curie Actions - ITN 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654423" y="3684821"/>
            <a:ext cx="10094258" cy="2897927"/>
            <a:chOff x="654423" y="3684821"/>
            <a:chExt cx="10094258" cy="2897927"/>
          </a:xfrm>
        </p:grpSpPr>
        <p:grpSp>
          <p:nvGrpSpPr>
            <p:cNvPr id="18" name="组合 17"/>
            <p:cNvGrpSpPr/>
            <p:nvPr/>
          </p:nvGrpSpPr>
          <p:grpSpPr>
            <a:xfrm>
              <a:off x="6033246" y="4736424"/>
              <a:ext cx="4715435" cy="780874"/>
              <a:chOff x="6037899" y="4732420"/>
              <a:chExt cx="4701447" cy="633664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7844589" y="4732420"/>
                <a:ext cx="2894757" cy="63366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左箭头 16"/>
              <p:cNvSpPr/>
              <p:nvPr/>
            </p:nvSpPr>
            <p:spPr>
              <a:xfrm>
                <a:off x="6037899" y="4932947"/>
                <a:ext cx="1806691" cy="300971"/>
              </a:xfrm>
              <a:prstGeom prst="leftArrow">
                <a:avLst/>
              </a:prstGeom>
              <a:noFill/>
              <a:ln w="28575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6390694" y="5251197"/>
              <a:ext cx="109716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15 ESRs</a:t>
              </a: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423" y="3684821"/>
              <a:ext cx="5286479" cy="2897927"/>
            </a:xfrm>
            <a:prstGeom prst="rect">
              <a:avLst/>
            </a:prstGeom>
          </p:spPr>
        </p:pic>
      </p:grpSp>
      <p:grpSp>
        <p:nvGrpSpPr>
          <p:cNvPr id="48" name="组合 47"/>
          <p:cNvGrpSpPr/>
          <p:nvPr/>
        </p:nvGrpSpPr>
        <p:grpSpPr>
          <a:xfrm>
            <a:off x="101600" y="1842688"/>
            <a:ext cx="5896278" cy="1748982"/>
            <a:chOff x="101600" y="1842688"/>
            <a:chExt cx="5896278" cy="1748982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8129" y="1842688"/>
              <a:ext cx="1001428" cy="1251785"/>
            </a:xfrm>
            <a:prstGeom prst="rect">
              <a:avLst/>
            </a:prstGeom>
          </p:spPr>
        </p:pic>
        <p:pic>
          <p:nvPicPr>
            <p:cNvPr id="44" name="图片 43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423" b="4351"/>
            <a:stretch/>
          </p:blipFill>
          <p:spPr>
            <a:xfrm>
              <a:off x="2402049" y="1858969"/>
              <a:ext cx="887999" cy="1363369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 flipH="1">
              <a:off x="101600" y="2519131"/>
              <a:ext cx="17830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Supervisors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1848371" y="3222338"/>
              <a:ext cx="19953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Dr. Adil Mardinoglu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4111528" y="3219161"/>
              <a:ext cx="1886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Dr. Ronan Fleming</a:t>
              </a:r>
            </a:p>
          </p:txBody>
        </p:sp>
      </p:grpSp>
      <p:pic>
        <p:nvPicPr>
          <p:cNvPr id="49" name="图片 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401" y="6271086"/>
            <a:ext cx="863600" cy="577949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008" y="140891"/>
            <a:ext cx="1592072" cy="697307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101600" y="140891"/>
            <a:ext cx="10241280" cy="697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003399"/>
                </a:solidFill>
              </a:rPr>
              <a:t>Marie Sklodowska-Curie Actions - ITN 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4CBA1-7F48-4155-BB46-894862B226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4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401" y="6271086"/>
            <a:ext cx="863600" cy="5779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008" y="140891"/>
            <a:ext cx="1592072" cy="69730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1600" y="140891"/>
            <a:ext cx="10241280" cy="697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003399"/>
                </a:solidFill>
              </a:rPr>
              <a:t>How does PoLiMeR work?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" r="788" b="1505"/>
          <a:stretch/>
        </p:blipFill>
        <p:spPr>
          <a:xfrm>
            <a:off x="2926218" y="2226572"/>
            <a:ext cx="7248222" cy="442036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 flipH="1">
            <a:off x="221916" y="3113466"/>
            <a:ext cx="297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 + 3 Work packages</a:t>
            </a:r>
          </a:p>
          <a:p>
            <a:r>
              <a:rPr lang="en-US" b="1" dirty="0"/>
              <a:t>5 Research objectives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1390" y="930627"/>
            <a:ext cx="12048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Monogenetic inherited diseases of glycogen and fatty-acid metabolism:  </a:t>
            </a:r>
            <a:r>
              <a:rPr lang="en-US" b="1" dirty="0"/>
              <a:t>hepatic glycogen-storage diseases </a:t>
            </a:r>
            <a:r>
              <a:rPr lang="en-US" dirty="0"/>
              <a:t>(GSDs) and </a:t>
            </a:r>
            <a:r>
              <a:rPr lang="en-US" b="1" dirty="0"/>
              <a:t>mitochondrial fatty-acid oxidation </a:t>
            </a:r>
            <a:r>
              <a:rPr lang="en-US" dirty="0"/>
              <a:t>(mFAO) disorders.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</a:t>
            </a:r>
            <a:r>
              <a:rPr lang="en-US" altLang="zh-CN" dirty="0"/>
              <a:t>omplementary expertise and resources in computational models, experimental models, clinical studies, and analytical tools. 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4CBA1-7F48-4155-BB46-894862B226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41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23520" y="979271"/>
            <a:ext cx="119684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2000" dirty="0"/>
              <a:t>Maintenance of glucose homeostasis is crucial to meet cellular energy during stress or increased demands.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2000" dirty="0"/>
              <a:t>Glucose is stored as glycogen primarily in the liver and skeletal muscle with a small amount stored in the brain.  </a:t>
            </a:r>
            <a:endParaRPr lang="en-GB" sz="2000" b="1" dirty="0">
              <a:solidFill>
                <a:srgbClr val="221E1F"/>
              </a:solidFill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rgbClr val="221E1F"/>
                </a:solidFill>
              </a:rPr>
              <a:t>Mutations in genes encoding individual enzymes in the </a:t>
            </a:r>
            <a:r>
              <a:rPr lang="en-GB" sz="2000" b="1" dirty="0">
                <a:solidFill>
                  <a:srgbClr val="221E1F"/>
                </a:solidFill>
              </a:rPr>
              <a:t>glycogen metabolism pathway </a:t>
            </a:r>
            <a:r>
              <a:rPr lang="en-GB" sz="2000" dirty="0">
                <a:solidFill>
                  <a:srgbClr val="221E1F"/>
                </a:solidFill>
              </a:rPr>
              <a:t>lead to GSDs.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rgbClr val="221E1F"/>
                </a:solidFill>
              </a:rPr>
              <a:t>Mutations in genes involved in </a:t>
            </a:r>
            <a:r>
              <a:rPr lang="en-GB" sz="2000" b="1" dirty="0">
                <a:solidFill>
                  <a:srgbClr val="221E1F"/>
                </a:solidFill>
              </a:rPr>
              <a:t>mFAO </a:t>
            </a:r>
            <a:r>
              <a:rPr lang="en-GB" sz="2000" dirty="0">
                <a:solidFill>
                  <a:srgbClr val="221E1F"/>
                </a:solidFill>
              </a:rPr>
              <a:t>result in mFAO defects.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401" y="6271086"/>
            <a:ext cx="863600" cy="57794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008" y="120520"/>
            <a:ext cx="1592072" cy="697307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01600" y="108807"/>
            <a:ext cx="10241280" cy="697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003399"/>
                </a:solidFill>
              </a:rPr>
              <a:t>Glycogen Storage Disorders </a:t>
            </a:r>
            <a:r>
              <a:rPr lang="en-US" altLang="zh-CN" sz="3200" b="1" dirty="0">
                <a:solidFill>
                  <a:srgbClr val="003399"/>
                </a:solidFill>
              </a:rPr>
              <a:t>and mFAO Defects</a:t>
            </a:r>
            <a:endParaRPr lang="en-US" sz="3200" b="1" dirty="0">
              <a:solidFill>
                <a:srgbClr val="003399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48282" y="5619631"/>
            <a:ext cx="5229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Kanungo</a:t>
            </a:r>
            <a:r>
              <a:rPr lang="en-US" sz="1400" dirty="0"/>
              <a:t>, </a:t>
            </a:r>
            <a:r>
              <a:rPr lang="en-US" sz="1400" dirty="0" err="1"/>
              <a:t>Shibani</a:t>
            </a:r>
            <a:r>
              <a:rPr lang="en-US" sz="1400" dirty="0"/>
              <a:t>, et al. </a:t>
            </a:r>
            <a:r>
              <a:rPr lang="en-US" sz="1400" i="1" dirty="0"/>
              <a:t>Annals of translational medicine</a:t>
            </a:r>
            <a:r>
              <a:rPr lang="en-US" sz="1400" dirty="0"/>
              <a:t> 6.24 (2018).</a:t>
            </a:r>
          </a:p>
          <a:p>
            <a:r>
              <a:rPr lang="en-US" sz="1400" dirty="0"/>
              <a:t>van </a:t>
            </a:r>
            <a:r>
              <a:rPr lang="en-US" sz="1400" dirty="0" err="1"/>
              <a:t>Eunen</a:t>
            </a:r>
            <a:r>
              <a:rPr lang="en-US" sz="1400" dirty="0"/>
              <a:t>, Karen, et al. </a:t>
            </a:r>
            <a:r>
              <a:rPr lang="en-US" sz="1400" i="1" dirty="0"/>
              <a:t>BMC biology</a:t>
            </a:r>
            <a:r>
              <a:rPr lang="en-US" sz="1400" dirty="0"/>
              <a:t> 14.1 (2016): 1-15.</a:t>
            </a:r>
          </a:p>
        </p:txBody>
      </p:sp>
      <p:sp>
        <p:nvSpPr>
          <p:cNvPr id="17" name="矩形 16"/>
          <p:cNvSpPr/>
          <p:nvPr/>
        </p:nvSpPr>
        <p:spPr>
          <a:xfrm>
            <a:off x="764514" y="4109110"/>
            <a:ext cx="55219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000" b="1" dirty="0">
                <a:solidFill>
                  <a:srgbClr val="221E1F"/>
                </a:solidFill>
              </a:rPr>
              <a:t>Symptoms </a:t>
            </a:r>
            <a:r>
              <a:rPr lang="en-GB" dirty="0">
                <a:solidFill>
                  <a:srgbClr val="221E1F"/>
                </a:solidFill>
              </a:rPr>
              <a:t> fasting hypoglycaemia </a:t>
            </a:r>
            <a:r>
              <a:rPr lang="en-US" altLang="zh-CN" dirty="0">
                <a:solidFill>
                  <a:srgbClr val="221E1F"/>
                </a:solidFill>
              </a:rPr>
              <a:t>± hepatomegaly;</a:t>
            </a:r>
          </a:p>
          <a:p>
            <a:pPr algn="just"/>
            <a:r>
              <a:rPr lang="en-US" dirty="0">
                <a:solidFill>
                  <a:srgbClr val="221E1F"/>
                </a:solidFill>
              </a:rPr>
              <a:t>                       exercise intolerance; rhabdomyolysis;</a:t>
            </a:r>
          </a:p>
          <a:p>
            <a:pPr algn="just"/>
            <a:r>
              <a:rPr lang="en-US" dirty="0">
                <a:solidFill>
                  <a:srgbClr val="221E1F"/>
                </a:solidFill>
              </a:rPr>
              <a:t>                       fixed muscle weakness; sudden death, et al.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869725" y="4109110"/>
            <a:ext cx="2059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Asymptomatic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871882" y="10880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7549662" y="4350209"/>
            <a:ext cx="6992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n w="9525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4CBA1-7F48-4155-BB46-894862B226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7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008" y="130556"/>
            <a:ext cx="1592072" cy="6973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401" y="6271087"/>
            <a:ext cx="863600" cy="57794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1600" y="130556"/>
            <a:ext cx="10241280" cy="697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003399"/>
                </a:solidFill>
              </a:rPr>
              <a:t>WP5:  spatial and hierarchical regulation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0854" y="818794"/>
            <a:ext cx="12121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To develop novel experimental and computational methodologies to follow polymer in the cell and integrate this spatial regulation with classical levels of regulation. 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376305" y="2062067"/>
            <a:ext cx="8492253" cy="2561785"/>
            <a:chOff x="2398454" y="1864355"/>
            <a:chExt cx="8492253" cy="2561785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7400" y="2354526"/>
              <a:ext cx="1294365" cy="1664184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3112" y="2354526"/>
              <a:ext cx="1289861" cy="1659747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4373" y="2363583"/>
              <a:ext cx="1284794" cy="1653227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9349259" y="4118363"/>
              <a:ext cx="15414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/>
                <a:t>Ligia</a:t>
              </a:r>
              <a:r>
                <a:rPr lang="en-US" sz="1400" dirty="0"/>
                <a:t> Akemi </a:t>
              </a:r>
              <a:r>
                <a:rPr lang="en-US" sz="1400" dirty="0" err="1"/>
                <a:t>Kiyuna</a:t>
              </a:r>
              <a:endParaRPr lang="en-US" sz="14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5443992" y="4118363"/>
              <a:ext cx="237924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Kishore </a:t>
              </a:r>
              <a:r>
                <a:rPr lang="en-US" sz="1400" dirty="0" err="1"/>
                <a:t>Alagere</a:t>
              </a:r>
              <a:r>
                <a:rPr lang="en-US" sz="1400" dirty="0"/>
                <a:t> </a:t>
              </a:r>
              <a:r>
                <a:rPr lang="en-US" sz="1400" dirty="0" err="1"/>
                <a:t>Kishnamurthy</a:t>
              </a:r>
              <a:endParaRPr lang="en-US" sz="14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2402652" y="4118363"/>
              <a:ext cx="18171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Maria Rodríguez Peiris</a:t>
              </a:r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8636" y="1864355"/>
              <a:ext cx="1090727" cy="429588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8454" y="1880220"/>
              <a:ext cx="665749" cy="397858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2773" y="1880220"/>
              <a:ext cx="1144549" cy="525777"/>
            </a:xfrm>
            <a:prstGeom prst="rect">
              <a:avLst/>
            </a:prstGeom>
          </p:spPr>
        </p:pic>
      </p:grpSp>
      <p:grpSp>
        <p:nvGrpSpPr>
          <p:cNvPr id="64" name="组合 63"/>
          <p:cNvGrpSpPr/>
          <p:nvPr/>
        </p:nvGrpSpPr>
        <p:grpSpPr>
          <a:xfrm>
            <a:off x="1113215" y="4476271"/>
            <a:ext cx="3719244" cy="1066959"/>
            <a:chOff x="3135364" y="4762651"/>
            <a:chExt cx="3719244" cy="1066959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3135364" y="5284802"/>
              <a:ext cx="3719244" cy="38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6847137" y="4942939"/>
              <a:ext cx="1" cy="3541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096137" y="4762651"/>
              <a:ext cx="1781263" cy="1066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sz="1600" b="1" dirty="0">
                  <a:solidFill>
                    <a:srgbClr val="003399"/>
                  </a:solidFill>
                </a:rPr>
                <a:t>GSD1</a:t>
              </a:r>
            </a:p>
            <a:p>
              <a:pPr algn="ctr">
                <a:lnSpc>
                  <a:spcPts val="1900"/>
                </a:lnSpc>
              </a:pPr>
              <a:r>
                <a:rPr lang="en-US" sz="1600" b="1" i="1" dirty="0">
                  <a:solidFill>
                    <a:srgbClr val="003399"/>
                  </a:solidFill>
                </a:rPr>
                <a:t>In vitro </a:t>
              </a:r>
              <a:r>
                <a:rPr lang="en-US" sz="1600" b="1" dirty="0">
                  <a:solidFill>
                    <a:srgbClr val="003399"/>
                  </a:solidFill>
                </a:rPr>
                <a:t>system</a:t>
              </a:r>
            </a:p>
            <a:p>
              <a:pPr algn="ctr">
                <a:lnSpc>
                  <a:spcPts val="1900"/>
                </a:lnSpc>
              </a:pPr>
              <a:r>
                <a:rPr lang="en-US" sz="1600" b="1" dirty="0">
                  <a:solidFill>
                    <a:srgbClr val="003399"/>
                  </a:solidFill>
                </a:rPr>
                <a:t>Mouse models</a:t>
              </a:r>
            </a:p>
            <a:p>
              <a:pPr algn="ctr">
                <a:lnSpc>
                  <a:spcPts val="1900"/>
                </a:lnSpc>
              </a:pPr>
              <a:r>
                <a:rPr lang="en-US" sz="1600" b="1" dirty="0">
                  <a:solidFill>
                    <a:srgbClr val="003399"/>
                  </a:solidFill>
                </a:rPr>
                <a:t>Liver slices</a:t>
              </a:r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3150627" y="4926647"/>
              <a:ext cx="1" cy="3541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4829793" y="4683358"/>
            <a:ext cx="3250111" cy="604995"/>
            <a:chOff x="6851942" y="4969738"/>
            <a:chExt cx="3250111" cy="604995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10096727" y="4969738"/>
              <a:ext cx="1" cy="3541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8233519" y="5017529"/>
              <a:ext cx="1781263" cy="557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600" b="1" dirty="0">
                  <a:solidFill>
                    <a:srgbClr val="003399"/>
                  </a:solidFill>
                </a:rPr>
                <a:t>MCADD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b="1" dirty="0">
                  <a:solidFill>
                    <a:srgbClr val="003399"/>
                  </a:solidFill>
                </a:rPr>
                <a:t>Mouse models</a:t>
              </a:r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6851942" y="5287128"/>
              <a:ext cx="3250111" cy="306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组合 97"/>
          <p:cNvGrpSpPr/>
          <p:nvPr/>
        </p:nvGrpSpPr>
        <p:grpSpPr>
          <a:xfrm>
            <a:off x="2099481" y="2039381"/>
            <a:ext cx="9302989" cy="4653477"/>
            <a:chOff x="2099481" y="1841669"/>
            <a:chExt cx="9302989" cy="4653477"/>
          </a:xfrm>
        </p:grpSpPr>
        <p:cxnSp>
          <p:nvCxnSpPr>
            <p:cNvPr id="31" name="直接箭头连接符 30"/>
            <p:cNvCxnSpPr/>
            <p:nvPr/>
          </p:nvCxnSpPr>
          <p:spPr>
            <a:xfrm>
              <a:off x="4823494" y="4784234"/>
              <a:ext cx="1494" cy="10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2138493" y="5841052"/>
              <a:ext cx="5405232" cy="6334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2099481" y="5787260"/>
              <a:ext cx="54524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</a:rPr>
                <a:t>Understanding the mechanisms of compensatory and design more interventions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10107727" y="2405997"/>
              <a:ext cx="1294743" cy="1675065"/>
              <a:chOff x="575470" y="4615961"/>
              <a:chExt cx="1294743" cy="1675065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585419" y="4615961"/>
                <a:ext cx="1284794" cy="16506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575470" y="4646856"/>
                <a:ext cx="1294364" cy="1644170"/>
              </a:xfrm>
              <a:prstGeom prst="ellipse">
                <a:avLst/>
              </a:prstGeom>
              <a:blipFill dpi="0" rotWithShape="1"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8" name="直接连接符 77"/>
            <p:cNvCxnSpPr/>
            <p:nvPr/>
          </p:nvCxnSpPr>
          <p:spPr>
            <a:xfrm flipH="1">
              <a:off x="10728055" y="4458847"/>
              <a:ext cx="1" cy="936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10222262" y="4056672"/>
              <a:ext cx="11455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Hong Yang</a:t>
              </a:r>
            </a:p>
          </p:txBody>
        </p:sp>
        <p:cxnSp>
          <p:nvCxnSpPr>
            <p:cNvPr id="81" name="直接连接符 80"/>
            <p:cNvCxnSpPr/>
            <p:nvPr/>
          </p:nvCxnSpPr>
          <p:spPr>
            <a:xfrm flipV="1">
              <a:off x="4841109" y="5406796"/>
              <a:ext cx="5902720" cy="48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/>
            <p:cNvSpPr txBox="1"/>
            <p:nvPr/>
          </p:nvSpPr>
          <p:spPr>
            <a:xfrm>
              <a:off x="7551963" y="5117848"/>
              <a:ext cx="2446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600" b="1" dirty="0">
                  <a:solidFill>
                    <a:srgbClr val="003399"/>
                  </a:solidFill>
                </a:rPr>
                <a:t>GEMs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b="1" dirty="0">
                  <a:solidFill>
                    <a:srgbClr val="003399"/>
                  </a:solidFill>
                </a:rPr>
                <a:t>Integration of multi-omics</a:t>
              </a:r>
            </a:p>
          </p:txBody>
        </p:sp>
        <p:pic>
          <p:nvPicPr>
            <p:cNvPr id="87" name="图片 8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8661" y="1841669"/>
              <a:ext cx="462983" cy="462983"/>
            </a:xfrm>
            <a:prstGeom prst="rect">
              <a:avLst/>
            </a:prstGeom>
          </p:spPr>
        </p:pic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4CBA1-7F48-4155-BB46-894862B226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0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401" y="6271086"/>
            <a:ext cx="863600" cy="5779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008" y="140891"/>
            <a:ext cx="1592072" cy="69730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1600" y="140891"/>
            <a:ext cx="10241280" cy="697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003399"/>
                </a:solidFill>
              </a:rPr>
              <a:t>Progress of </a:t>
            </a:r>
            <a:r>
              <a:rPr lang="en-US" sz="3200" b="1" dirty="0" err="1">
                <a:solidFill>
                  <a:srgbClr val="003399"/>
                </a:solidFill>
              </a:rPr>
              <a:t>PoLiMeR</a:t>
            </a:r>
            <a:endParaRPr lang="en-US" sz="3200" b="1" dirty="0">
              <a:solidFill>
                <a:srgbClr val="003399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12822" y="3359796"/>
            <a:ext cx="11482729" cy="115636"/>
          </a:xfrm>
          <a:prstGeom prst="roundRect">
            <a:avLst/>
          </a:prstGeom>
          <a:gradFill flip="none" rotWithShape="1">
            <a:gsLst>
              <a:gs pos="0">
                <a:srgbClr val="C6C7C9">
                  <a:tint val="66000"/>
                  <a:satMod val="160000"/>
                </a:srgbClr>
              </a:gs>
              <a:gs pos="50000">
                <a:srgbClr val="C6C7C9">
                  <a:tint val="44500"/>
                  <a:satMod val="160000"/>
                </a:srgbClr>
              </a:gs>
              <a:gs pos="100000">
                <a:srgbClr val="C6C7C9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312822" y="3285238"/>
            <a:ext cx="304801" cy="3048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椭圆 8"/>
          <p:cNvSpPr/>
          <p:nvPr/>
        </p:nvSpPr>
        <p:spPr>
          <a:xfrm>
            <a:off x="1366605" y="3285238"/>
            <a:ext cx="304801" cy="304801"/>
          </a:xfrm>
          <a:prstGeom prst="ellipse">
            <a:avLst/>
          </a:prstGeom>
          <a:solidFill>
            <a:srgbClr val="FF76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/>
          <p:cNvSpPr txBox="1"/>
          <p:nvPr/>
        </p:nvSpPr>
        <p:spPr>
          <a:xfrm>
            <a:off x="8747389" y="4110755"/>
            <a:ext cx="2086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Filothei</a:t>
            </a:r>
            <a:r>
              <a:rPr lang="en-US" sz="1600" dirty="0"/>
              <a:t> </a:t>
            </a:r>
            <a:r>
              <a:rPr lang="en-US" sz="1600" dirty="0" err="1"/>
              <a:t>Tzounidou</a:t>
            </a:r>
            <a:endParaRPr 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902461" y="4090098"/>
            <a:ext cx="1313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Gaia </a:t>
            </a:r>
            <a:r>
              <a:rPr lang="en-US" sz="1600" dirty="0" err="1"/>
              <a:t>Fancellu</a:t>
            </a:r>
            <a:endParaRPr lang="en-US" sz="16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553157" y="1997835"/>
            <a:ext cx="1623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Madhulika</a:t>
            </a:r>
            <a:r>
              <a:rPr lang="en-US" sz="1600" dirty="0"/>
              <a:t> Singh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68342" y="2469029"/>
            <a:ext cx="1799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Ghadeer</a:t>
            </a:r>
            <a:r>
              <a:rPr lang="en-US" sz="1600" dirty="0"/>
              <a:t> </a:t>
            </a:r>
            <a:r>
              <a:rPr lang="en-US" sz="1600" dirty="0" err="1"/>
              <a:t>Mobasher</a:t>
            </a:r>
            <a:endParaRPr lang="en-US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536954" y="3997377"/>
            <a:ext cx="24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Johannes CW Odendaal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651095" y="1759356"/>
            <a:ext cx="29477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Flavio </a:t>
            </a:r>
            <a:r>
              <a:rPr lang="en-US" sz="1600" dirty="0" err="1"/>
              <a:t>Bonanini</a:t>
            </a:r>
            <a:endParaRPr lang="en-US" sz="1600" dirty="0"/>
          </a:p>
          <a:p>
            <a:pPr algn="ctr"/>
            <a:r>
              <a:rPr lang="en-US" sz="1600" dirty="0"/>
              <a:t>Kishore </a:t>
            </a:r>
            <a:r>
              <a:rPr lang="en-US" sz="1600" dirty="0" err="1"/>
              <a:t>Alagere</a:t>
            </a:r>
            <a:r>
              <a:rPr lang="en-US" sz="1600" dirty="0"/>
              <a:t> Krishnamurthy</a:t>
            </a:r>
          </a:p>
          <a:p>
            <a:pPr algn="ctr"/>
            <a:r>
              <a:rPr lang="en-US" sz="1600" dirty="0"/>
              <a:t>Siti </a:t>
            </a:r>
            <a:r>
              <a:rPr lang="en-US" sz="1600" dirty="0" err="1"/>
              <a:t>Nurjansh</a:t>
            </a:r>
            <a:endParaRPr lang="en-US" sz="1600" dirty="0"/>
          </a:p>
          <a:p>
            <a:pPr algn="ctr"/>
            <a:r>
              <a:rPr lang="en-US" sz="1600" dirty="0" err="1"/>
              <a:t>Yvan</a:t>
            </a:r>
            <a:r>
              <a:rPr lang="en-US" sz="1600" dirty="0"/>
              <a:t> </a:t>
            </a:r>
            <a:r>
              <a:rPr lang="en-US" sz="1600" dirty="0" err="1"/>
              <a:t>Rousset</a:t>
            </a:r>
            <a:endParaRPr 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7176362" y="2152078"/>
            <a:ext cx="243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Ligia</a:t>
            </a:r>
            <a:r>
              <a:rPr lang="en-US" sz="1600" dirty="0"/>
              <a:t> Akemi </a:t>
            </a:r>
            <a:r>
              <a:rPr lang="en-US" sz="1600" dirty="0" err="1"/>
              <a:t>Kiyuna</a:t>
            </a:r>
            <a:endParaRPr lang="en-US" sz="1600" dirty="0"/>
          </a:p>
          <a:p>
            <a:pPr algn="ctr"/>
            <a:r>
              <a:rPr lang="en-US" sz="1600" dirty="0"/>
              <a:t>Chilperic Armel </a:t>
            </a:r>
            <a:r>
              <a:rPr lang="en-US" sz="1600" dirty="0" err="1"/>
              <a:t>foko</a:t>
            </a:r>
            <a:r>
              <a:rPr lang="en-US" sz="1600" dirty="0"/>
              <a:t> Kuate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184821" y="4300541"/>
            <a:ext cx="2301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Maria Rodriguez Peiris</a:t>
            </a:r>
          </a:p>
        </p:txBody>
      </p:sp>
      <p:sp>
        <p:nvSpPr>
          <p:cNvPr id="23" name="椭圆 22"/>
          <p:cNvSpPr/>
          <p:nvPr/>
        </p:nvSpPr>
        <p:spPr>
          <a:xfrm>
            <a:off x="2828317" y="3285238"/>
            <a:ext cx="304801" cy="304801"/>
          </a:xfrm>
          <a:prstGeom prst="ellipse">
            <a:avLst/>
          </a:prstGeom>
          <a:solidFill>
            <a:srgbClr val="FF76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椭圆 23"/>
          <p:cNvSpPr/>
          <p:nvPr/>
        </p:nvSpPr>
        <p:spPr>
          <a:xfrm>
            <a:off x="3982432" y="3279012"/>
            <a:ext cx="304801" cy="304801"/>
          </a:xfrm>
          <a:prstGeom prst="ellipse">
            <a:avLst/>
          </a:prstGeom>
          <a:solidFill>
            <a:srgbClr val="FF76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椭圆 24"/>
          <p:cNvSpPr/>
          <p:nvPr/>
        </p:nvSpPr>
        <p:spPr>
          <a:xfrm>
            <a:off x="5146806" y="3302324"/>
            <a:ext cx="304801" cy="304801"/>
          </a:xfrm>
          <a:prstGeom prst="ellipse">
            <a:avLst/>
          </a:prstGeom>
          <a:solidFill>
            <a:srgbClr val="FF76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椭圆 25"/>
          <p:cNvSpPr/>
          <p:nvPr/>
        </p:nvSpPr>
        <p:spPr>
          <a:xfrm>
            <a:off x="6126187" y="3279012"/>
            <a:ext cx="304801" cy="304801"/>
          </a:xfrm>
          <a:prstGeom prst="ellipse">
            <a:avLst/>
          </a:prstGeom>
          <a:solidFill>
            <a:srgbClr val="FF76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椭圆 26"/>
          <p:cNvSpPr/>
          <p:nvPr/>
        </p:nvSpPr>
        <p:spPr>
          <a:xfrm>
            <a:off x="7176362" y="3295262"/>
            <a:ext cx="304801" cy="304801"/>
          </a:xfrm>
          <a:prstGeom prst="ellipse">
            <a:avLst/>
          </a:prstGeom>
          <a:solidFill>
            <a:srgbClr val="FF76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椭圆 27"/>
          <p:cNvSpPr/>
          <p:nvPr/>
        </p:nvSpPr>
        <p:spPr>
          <a:xfrm>
            <a:off x="8135540" y="3266578"/>
            <a:ext cx="304801" cy="304801"/>
          </a:xfrm>
          <a:prstGeom prst="ellipse">
            <a:avLst/>
          </a:prstGeom>
          <a:solidFill>
            <a:srgbClr val="FF76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椭圆 29"/>
          <p:cNvSpPr/>
          <p:nvPr/>
        </p:nvSpPr>
        <p:spPr>
          <a:xfrm>
            <a:off x="9381048" y="3293989"/>
            <a:ext cx="304801" cy="304801"/>
          </a:xfrm>
          <a:prstGeom prst="ellipse">
            <a:avLst/>
          </a:prstGeom>
          <a:solidFill>
            <a:srgbClr val="FF76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椭圆 30"/>
          <p:cNvSpPr/>
          <p:nvPr/>
        </p:nvSpPr>
        <p:spPr>
          <a:xfrm>
            <a:off x="11216560" y="3285239"/>
            <a:ext cx="304801" cy="30480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文本框 32"/>
          <p:cNvSpPr txBox="1"/>
          <p:nvPr/>
        </p:nvSpPr>
        <p:spPr>
          <a:xfrm>
            <a:off x="10704495" y="2471429"/>
            <a:ext cx="1139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Hong Yang</a:t>
            </a:r>
          </a:p>
        </p:txBody>
      </p:sp>
      <p:sp>
        <p:nvSpPr>
          <p:cNvPr id="34" name="矩形 33"/>
          <p:cNvSpPr/>
          <p:nvPr/>
        </p:nvSpPr>
        <p:spPr>
          <a:xfrm>
            <a:off x="3890225" y="3235274"/>
            <a:ext cx="4940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Apr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1292159" y="3265754"/>
            <a:ext cx="52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Jan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2729588" y="3265754"/>
            <a:ext cx="630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Mar</a:t>
            </a:r>
          </a:p>
        </p:txBody>
      </p:sp>
      <p:sp>
        <p:nvSpPr>
          <p:cNvPr id="37" name="矩形 36"/>
          <p:cNvSpPr/>
          <p:nvPr/>
        </p:nvSpPr>
        <p:spPr>
          <a:xfrm>
            <a:off x="5030172" y="3265754"/>
            <a:ext cx="5341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May</a:t>
            </a:r>
          </a:p>
        </p:txBody>
      </p:sp>
      <p:sp>
        <p:nvSpPr>
          <p:cNvPr id="38" name="矩形 37"/>
          <p:cNvSpPr/>
          <p:nvPr/>
        </p:nvSpPr>
        <p:spPr>
          <a:xfrm>
            <a:off x="6041444" y="3265754"/>
            <a:ext cx="473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</a:t>
            </a:r>
          </a:p>
        </p:txBody>
      </p:sp>
      <p:sp>
        <p:nvSpPr>
          <p:cNvPr id="39" name="矩形 38"/>
          <p:cNvSpPr/>
          <p:nvPr/>
        </p:nvSpPr>
        <p:spPr>
          <a:xfrm>
            <a:off x="7115831" y="3265754"/>
            <a:ext cx="4235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</a:t>
            </a:r>
          </a:p>
        </p:txBody>
      </p:sp>
      <p:sp>
        <p:nvSpPr>
          <p:cNvPr id="40" name="矩形 39"/>
          <p:cNvSpPr/>
          <p:nvPr/>
        </p:nvSpPr>
        <p:spPr>
          <a:xfrm>
            <a:off x="8038317" y="3235274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</a:t>
            </a:r>
          </a:p>
        </p:txBody>
      </p:sp>
      <p:sp>
        <p:nvSpPr>
          <p:cNvPr id="41" name="矩形 40"/>
          <p:cNvSpPr/>
          <p:nvPr/>
        </p:nvSpPr>
        <p:spPr>
          <a:xfrm>
            <a:off x="9294304" y="3265754"/>
            <a:ext cx="463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</a:t>
            </a:r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6264146" y="2373430"/>
            <a:ext cx="13088" cy="81413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5295790" y="3684705"/>
            <a:ext cx="3416" cy="37782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7347309" y="3624755"/>
            <a:ext cx="3416" cy="4860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8259987" y="2733557"/>
            <a:ext cx="3416" cy="4860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9533448" y="3632627"/>
            <a:ext cx="3416" cy="4860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980717" y="3670823"/>
            <a:ext cx="3416" cy="7200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4151542" y="2839516"/>
            <a:ext cx="3416" cy="37782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1493429" y="2845186"/>
            <a:ext cx="3416" cy="37782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11352998" y="2878676"/>
            <a:ext cx="3416" cy="377827"/>
          </a:xfrm>
          <a:prstGeom prst="line">
            <a:avLst/>
          </a:prstGeom>
          <a:ln w="38100">
            <a:solidFill>
              <a:srgbClr val="1A54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232222" y="3265754"/>
            <a:ext cx="463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</a:t>
            </a:r>
          </a:p>
        </p:txBody>
      </p:sp>
      <p:sp>
        <p:nvSpPr>
          <p:cNvPr id="59" name="矩形 58"/>
          <p:cNvSpPr/>
          <p:nvPr/>
        </p:nvSpPr>
        <p:spPr>
          <a:xfrm>
            <a:off x="11177460" y="3265754"/>
            <a:ext cx="4235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</a:t>
            </a:r>
          </a:p>
        </p:txBody>
      </p:sp>
      <p:sp>
        <p:nvSpPr>
          <p:cNvPr id="78" name="灯片编号占位符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4CBA1-7F48-4155-BB46-894862B226AA}" type="slidenum">
              <a:rPr lang="en-US" smtClean="0"/>
              <a:t>7</a:t>
            </a:fld>
            <a:endParaRPr lang="en-US"/>
          </a:p>
        </p:txBody>
      </p:sp>
      <p:sp>
        <p:nvSpPr>
          <p:cNvPr id="79" name="文本框 78"/>
          <p:cNvSpPr txBox="1"/>
          <p:nvPr/>
        </p:nvSpPr>
        <p:spPr>
          <a:xfrm>
            <a:off x="8830768" y="4840378"/>
            <a:ext cx="4245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ESR also delayed by coronavirus</a:t>
            </a:r>
          </a:p>
          <a:p>
            <a:r>
              <a:rPr lang="en-US" dirty="0"/>
              <a:t>1 open position</a:t>
            </a:r>
          </a:p>
        </p:txBody>
      </p:sp>
      <p:sp>
        <p:nvSpPr>
          <p:cNvPr id="80" name="矩形 79"/>
          <p:cNvSpPr/>
          <p:nvPr/>
        </p:nvSpPr>
        <p:spPr>
          <a:xfrm>
            <a:off x="101600" y="1048684"/>
            <a:ext cx="2453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Recruitment of ESRs</a:t>
            </a:r>
            <a:endParaRPr lang="en-US" dirty="0"/>
          </a:p>
        </p:txBody>
      </p:sp>
      <p:sp>
        <p:nvSpPr>
          <p:cNvPr id="81" name="矩形 80"/>
          <p:cNvSpPr/>
          <p:nvPr/>
        </p:nvSpPr>
        <p:spPr>
          <a:xfrm>
            <a:off x="101600" y="5302043"/>
            <a:ext cx="4216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Kick-off meeting and scientific progress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9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401" y="6271086"/>
            <a:ext cx="863600" cy="5779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008" y="140891"/>
            <a:ext cx="1592072" cy="69730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1600" y="140891"/>
            <a:ext cx="10241280" cy="697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003399"/>
                </a:solidFill>
              </a:rPr>
              <a:t>Training, Visiting, and </a:t>
            </a:r>
            <a:r>
              <a:rPr lang="en-US" sz="3200" b="1" dirty="0" err="1">
                <a:solidFill>
                  <a:srgbClr val="003399"/>
                </a:solidFill>
              </a:rPr>
              <a:t>Secondment</a:t>
            </a:r>
            <a:endParaRPr lang="en-US" sz="3200" b="1" dirty="0">
              <a:solidFill>
                <a:srgbClr val="003399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980" y="1023223"/>
            <a:ext cx="8058757" cy="3990119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1927951" y="4959431"/>
            <a:ext cx="4743659" cy="1732008"/>
            <a:chOff x="1927951" y="4959431"/>
            <a:chExt cx="4743659" cy="173200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0746" y="5951276"/>
              <a:ext cx="2340864" cy="719328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7951" y="5930440"/>
              <a:ext cx="1703189" cy="760999"/>
            </a:xfrm>
            <a:prstGeom prst="rect">
              <a:avLst/>
            </a:prstGeom>
          </p:spPr>
        </p:pic>
        <p:sp>
          <p:nvSpPr>
            <p:cNvPr id="13" name="左大括号 12"/>
            <p:cNvSpPr/>
            <p:nvPr/>
          </p:nvSpPr>
          <p:spPr>
            <a:xfrm rot="5400000">
              <a:off x="4222600" y="4567735"/>
              <a:ext cx="216291" cy="2455227"/>
            </a:xfrm>
            <a:prstGeom prst="leftBrace">
              <a:avLst/>
            </a:prstGeom>
            <a:ln w="28575">
              <a:solidFill>
                <a:srgbClr val="00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0839" y="4959431"/>
              <a:ext cx="15398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Short visiting</a:t>
              </a:r>
            </a:p>
            <a:p>
              <a:pPr algn="ctr"/>
              <a:r>
                <a:rPr lang="en-US" b="1" dirty="0"/>
                <a:t>(1~2 week)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826642" y="4959431"/>
            <a:ext cx="2015189" cy="1688984"/>
            <a:chOff x="7826642" y="4959431"/>
            <a:chExt cx="2015189" cy="168898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6642" y="5752377"/>
              <a:ext cx="1950559" cy="89603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7916546" y="4959431"/>
              <a:ext cx="19252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Secondment</a:t>
              </a:r>
              <a:endParaRPr lang="en-US" altLang="zh-CN" b="1" dirty="0"/>
            </a:p>
            <a:p>
              <a:pPr algn="ctr"/>
              <a:r>
                <a:rPr lang="en-US" b="1" dirty="0"/>
                <a:t>(at least 3 week)</a:t>
              </a: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4CBA1-7F48-4155-BB46-894862B226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8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995"/>
            <a:ext cx="8959516" cy="749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003399"/>
                </a:solidFill>
              </a:rPr>
              <a:t>Acknowledgement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121" y="135904"/>
            <a:ext cx="2857500" cy="4857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41340" y="924090"/>
            <a:ext cx="390920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Adil Mardinoglu, PhD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Barbara Bakker, PhD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Cheng Zhang, PhD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Ozlem Altay, PhD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Karen van </a:t>
            </a:r>
            <a:r>
              <a:rPr lang="en-US" sz="2000" dirty="0" err="1"/>
              <a:t>Eunen</a:t>
            </a:r>
            <a:r>
              <a:rPr lang="en-US" sz="2000" dirty="0"/>
              <a:t>, PhD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PoLiMeR ESRs: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Ligia</a:t>
            </a:r>
            <a:r>
              <a:rPr lang="en-US" sz="2000" dirty="0"/>
              <a:t> Akemi </a:t>
            </a:r>
            <a:r>
              <a:rPr lang="en-US" sz="2000" dirty="0" err="1"/>
              <a:t>Kiyuna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Kishore </a:t>
            </a:r>
            <a:r>
              <a:rPr lang="en-US" sz="2000" dirty="0" err="1"/>
              <a:t>Alagere</a:t>
            </a:r>
            <a:r>
              <a:rPr lang="en-US" sz="2000" dirty="0"/>
              <a:t> Krishnamurthy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Maria Rodriguez Peiris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Siti Nurjanah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793" y="2319075"/>
            <a:ext cx="1306907" cy="8746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993" y="4085527"/>
            <a:ext cx="2112820" cy="92538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617" y="1655415"/>
            <a:ext cx="2181688" cy="1327320"/>
          </a:xfrm>
          <a:prstGeom prst="rect">
            <a:avLst/>
          </a:prstGeom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4CBA1-7F48-4155-BB46-894862B226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20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</TotalTime>
  <Words>592</Words>
  <Application>Microsoft Macintosh PowerPoint</Application>
  <PresentationFormat>Widescreen</PresentationFormat>
  <Paragraphs>139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yang hong</dc:creator>
  <cp:keywords/>
  <dc:description/>
  <cp:lastModifiedBy>yang hong</cp:lastModifiedBy>
  <cp:revision>406</cp:revision>
  <dcterms:created xsi:type="dcterms:W3CDTF">2020-07-14T18:59:57Z</dcterms:created>
  <dcterms:modified xsi:type="dcterms:W3CDTF">2020-10-13T12:49:00Z</dcterms:modified>
  <cp:category/>
</cp:coreProperties>
</file>