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FCB3-9CBD-4964-B2D3-D4602108984E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F1F59-0747-4193-A641-1AA65D0827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1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FAM50A family with sequence similarity 50 member A [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 sapiens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(human) ]: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is a basic protein containing a nuclear localization signal, and may function as a DNA-binding protein or a transcriptional factor. [provided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RefSeq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Sep 2009]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MYRF myelin regulatory factor [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 sapiens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(human) ]: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gene encodes a transcription factor that is required for central nervous system myelination and may regulate oligodendrocyte differentiation. 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F1F59-0747-4193-A641-1AA65D08276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960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9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304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8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178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71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70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17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1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575CD-55A3-4943-9A75-C8B64EB4029B}" type="datetimeFigureOut">
              <a:rPr lang="sv-SE" smtClean="0"/>
              <a:t>2020-10-13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0DD3-CC34-4CE6-AF7C-39E09D6CFD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20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12" Type="http://schemas.openxmlformats.org/officeDocument/2006/relationships/image" Target="../media/image12.tiff"/><Relationship Id="rId17" Type="http://schemas.openxmlformats.org/officeDocument/2006/relationships/image" Target="../media/image17.tiff"/><Relationship Id="rId2" Type="http://schemas.openxmlformats.org/officeDocument/2006/relationships/image" Target="../media/image2.tiff"/><Relationship Id="rId16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tiff"/><Relationship Id="rId5" Type="http://schemas.openxmlformats.org/officeDocument/2006/relationships/image" Target="../media/image5.tiff"/><Relationship Id="rId15" Type="http://schemas.openxmlformats.org/officeDocument/2006/relationships/image" Target="../media/image15.tiff"/><Relationship Id="rId10" Type="http://schemas.openxmlformats.org/officeDocument/2006/relationships/image" Target="../media/image10.tiff"/><Relationship Id="rId4" Type="http://schemas.openxmlformats.org/officeDocument/2006/relationships/image" Target="../media/image4.tiff"/><Relationship Id="rId9" Type="http://schemas.openxmlformats.org/officeDocument/2006/relationships/image" Target="../media/image9.tiff"/><Relationship Id="rId14" Type="http://schemas.openxmlformats.org/officeDocument/2006/relationships/image" Target="../media/image1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Drug target identification for kidney cancer (KIRC)</a:t>
            </a:r>
            <a:endParaRPr lang="sv-SE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32379" y="4288698"/>
            <a:ext cx="4466287" cy="64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Update 20201013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118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24" y="110066"/>
            <a:ext cx="3014133" cy="987955"/>
          </a:xfrm>
        </p:spPr>
        <p:txBody>
          <a:bodyPr/>
          <a:lstStyle/>
          <a:p>
            <a:r>
              <a:rPr lang="sv-SE" dirty="0" smtClean="0"/>
              <a:t>Main aim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38320"/>
            <a:ext cx="3962400" cy="1366308"/>
          </a:xfrm>
        </p:spPr>
        <p:txBody>
          <a:bodyPr/>
          <a:lstStyle/>
          <a:p>
            <a:r>
              <a:rPr lang="sv-SE" dirty="0" smtClean="0"/>
              <a:t>Target identification </a:t>
            </a:r>
          </a:p>
          <a:p>
            <a:r>
              <a:rPr lang="sv-SE" dirty="0" smtClean="0"/>
              <a:t>Drug identification</a:t>
            </a: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800" y="3332882"/>
            <a:ext cx="10515600" cy="3062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More than </a:t>
            </a:r>
            <a:r>
              <a:rPr lang="en-US" dirty="0" smtClean="0">
                <a:solidFill>
                  <a:srgbClr val="FF0000"/>
                </a:solidFill>
              </a:rPr>
              <a:t>700 cell lines </a:t>
            </a:r>
            <a:r>
              <a:rPr lang="en-US" dirty="0" smtClean="0"/>
              <a:t>(CCLE project: tumor + normal cells)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RNA-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data </a:t>
            </a:r>
            <a:r>
              <a:rPr lang="en-US" dirty="0" smtClean="0"/>
              <a:t>(https://portals.broadinstitute.org/ccle/data)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Essential score (ES ) </a:t>
            </a:r>
            <a:r>
              <a:rPr lang="en-US" dirty="0" smtClean="0"/>
              <a:t>is based on the measurement of cell proliferation after CRISPR-cas9 knock-out a specific gene (https://depmap.org/portal/download/)</a:t>
            </a:r>
          </a:p>
          <a:p>
            <a:endParaRPr lang="en-US" dirty="0" smtClean="0"/>
          </a:p>
          <a:p>
            <a:r>
              <a:rPr lang="en-US" dirty="0" smtClean="0"/>
              <a:t>Human kidney renal clear cell carcinoma (KIRC)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TCGA KIRC expression profile </a:t>
            </a:r>
            <a:r>
              <a:rPr lang="en-US" dirty="0" smtClean="0"/>
              <a:t>(530 samples, RNA-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Japanese KIRC expression profiles</a:t>
            </a:r>
            <a:r>
              <a:rPr lang="en-US" dirty="0" smtClean="0"/>
              <a:t>(100 samples, RNA-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cMap</a:t>
            </a:r>
            <a:r>
              <a:rPr lang="en-US" dirty="0" smtClean="0">
                <a:solidFill>
                  <a:srgbClr val="FF0000"/>
                </a:solidFill>
              </a:rPr>
              <a:t> data</a:t>
            </a:r>
            <a:r>
              <a:rPr lang="en-US" dirty="0" smtClean="0"/>
              <a:t>: RNA-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drug treated cell line vs control </a:t>
            </a:r>
            <a:r>
              <a:rPr lang="en-US" dirty="0" smtClean="0"/>
              <a:t>(GEO, GSE70138, https://www.ncbi.nlm.nih.gov/geo/query/acc.cgi?acc=GSE70138)</a:t>
            </a:r>
            <a:endParaRPr lang="sv-S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994955" y="2485298"/>
            <a:ext cx="4466287" cy="64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Data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998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1042468"/>
          </a:xfrm>
        </p:spPr>
        <p:txBody>
          <a:bodyPr/>
          <a:lstStyle/>
          <a:p>
            <a:pPr algn="ctr"/>
            <a:r>
              <a:rPr lang="sv-SE" dirty="0" smtClean="0"/>
              <a:t>Drug </a:t>
            </a:r>
            <a:r>
              <a:rPr lang="sv-SE" dirty="0" smtClean="0"/>
              <a:t>target discovery </a:t>
            </a:r>
            <a:r>
              <a:rPr lang="sv-SE" dirty="0" smtClean="0"/>
              <a:t>(main </a:t>
            </a:r>
            <a:r>
              <a:rPr lang="sv-SE" dirty="0" smtClean="0"/>
              <a:t>idea)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50" y="2335547"/>
            <a:ext cx="5971162" cy="1194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4749" y="1903490"/>
            <a:ext cx="482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Knock-out Gene1 (G1)               ...                Knock-out Gn</a:t>
            </a:r>
            <a:endParaRPr lang="sv-SE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82994" y="2483340"/>
            <a:ext cx="1061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Cell 1 (C1)</a:t>
            </a:r>
          </a:p>
          <a:p>
            <a:r>
              <a:rPr lang="sv-SE" sz="1600" dirty="0" smtClean="0"/>
              <a:t>            C2</a:t>
            </a:r>
          </a:p>
          <a:p>
            <a:r>
              <a:rPr lang="sv-SE" sz="1600" dirty="0" smtClean="0"/>
              <a:t>             ...</a:t>
            </a:r>
          </a:p>
          <a:p>
            <a:r>
              <a:rPr lang="sv-SE" sz="1600" dirty="0" smtClean="0"/>
              <a:t>            Cn</a:t>
            </a:r>
            <a:endParaRPr lang="sv-S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35245" y="1257469"/>
            <a:ext cx="456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</a:rPr>
              <a:t>Essential score (ES) matrix</a:t>
            </a:r>
            <a:endParaRPr lang="sv-SE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79" y="4172156"/>
            <a:ext cx="10690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Lower </a:t>
            </a:r>
            <a:r>
              <a:rPr lang="sv-SE" dirty="0"/>
              <a:t>ES score </a:t>
            </a:r>
            <a:r>
              <a:rPr lang="sv-SE" dirty="0" smtClean="0"/>
              <a:t>: more essential </a:t>
            </a:r>
          </a:p>
          <a:p>
            <a:endParaRPr lang="sv-SE" dirty="0" smtClean="0"/>
          </a:p>
          <a:p>
            <a:r>
              <a:rPr lang="sv-SE" dirty="0" smtClean="0"/>
              <a:t>ES score (outcome): effect </a:t>
            </a:r>
            <a:r>
              <a:rPr lang="sv-SE" dirty="0" smtClean="0"/>
              <a:t>of many other genes regulated by </a:t>
            </a:r>
            <a:r>
              <a:rPr lang="sv-SE" dirty="0" smtClean="0"/>
              <a:t>/ associated  with the </a:t>
            </a:r>
            <a:r>
              <a:rPr lang="sv-SE" dirty="0" smtClean="0"/>
              <a:t>specific knock-out gene. </a:t>
            </a:r>
          </a:p>
          <a:p>
            <a:endParaRPr lang="sv-SE" dirty="0"/>
          </a:p>
          <a:p>
            <a:r>
              <a:rPr lang="sv-SE" dirty="0" smtClean="0"/>
              <a:t>Extract </a:t>
            </a:r>
            <a:r>
              <a:rPr lang="sv-SE" dirty="0" smtClean="0"/>
              <a:t>the </a:t>
            </a:r>
            <a:r>
              <a:rPr lang="sv-SE" dirty="0" smtClean="0"/>
              <a:t>effect </a:t>
            </a:r>
            <a:r>
              <a:rPr lang="sv-SE" dirty="0" smtClean="0"/>
              <a:t>from each regulated </a:t>
            </a:r>
            <a:r>
              <a:rPr lang="sv-SE" dirty="0" smtClean="0"/>
              <a:t>gene (linear regression analysis: ES score~gene expression)</a:t>
            </a:r>
          </a:p>
          <a:p>
            <a:endParaRPr lang="en-US" dirty="0" smtClean="0"/>
          </a:p>
          <a:p>
            <a:r>
              <a:rPr lang="en-US" dirty="0" smtClean="0"/>
              <a:t>Extend to kidney tumor expression profiles</a:t>
            </a:r>
          </a:p>
          <a:p>
            <a:endParaRPr lang="en-US" dirty="0" smtClean="0"/>
          </a:p>
          <a:p>
            <a:r>
              <a:rPr lang="en-US" dirty="0" smtClean="0"/>
              <a:t>Sensitivity score (new score) = (</a:t>
            </a:r>
            <a:r>
              <a:rPr lang="en-US" dirty="0" err="1" smtClean="0"/>
              <a:t>exp</a:t>
            </a:r>
            <a:r>
              <a:rPr lang="en-US" dirty="0" smtClean="0"/>
              <a:t>*</a:t>
            </a:r>
            <a:r>
              <a:rPr lang="en-US" dirty="0" err="1" smtClean="0"/>
              <a:t>coef+intercept</a:t>
            </a:r>
            <a:r>
              <a:rPr lang="en-US" dirty="0" smtClean="0"/>
              <a:t>)*R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376516" y="1272771"/>
            <a:ext cx="7905136" cy="267387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0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94761" y="2171433"/>
            <a:ext cx="2254857" cy="73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16 kidney cell line</a:t>
            </a:r>
            <a:endParaRPr lang="sv-S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29526" y="4955899"/>
            <a:ext cx="24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Mean </a:t>
            </a:r>
            <a:r>
              <a:rPr lang="sv-SE" altLang="zh-CN" dirty="0" smtClean="0"/>
              <a:t>coef</a:t>
            </a:r>
            <a:r>
              <a:rPr lang="sv-SE" dirty="0" smtClean="0"/>
              <a:t>: </a:t>
            </a:r>
            <a:r>
              <a:rPr lang="sv-SE" dirty="0" smtClean="0"/>
              <a:t>0.88</a:t>
            </a:r>
            <a:endParaRPr lang="sv-S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1" y="317233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20" y="31723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76" y="317233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83" y="317233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51" y="1963697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41" y="1963697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84" y="1963697"/>
            <a:ext cx="1371600" cy="137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4" y="1963697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80" y="3584299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38" y="3584299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73" y="3584299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17" y="3584299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14" y="5230763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04" y="5230763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81" y="5230763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71" y="52307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378" y="270001"/>
            <a:ext cx="10515600" cy="1325563"/>
          </a:xfrm>
        </p:spPr>
        <p:txBody>
          <a:bodyPr>
            <a:normAutofit/>
          </a:bodyPr>
          <a:lstStyle/>
          <a:p>
            <a:r>
              <a:rPr lang="sv-SE" altLang="zh-CN" sz="4000" dirty="0" smtClean="0"/>
              <a:t>Apply kidney cancer model to other cancer cells</a:t>
            </a:r>
            <a:endParaRPr lang="sv-SE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78" y="1491974"/>
            <a:ext cx="5397777" cy="536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3611" y="2882325"/>
            <a:ext cx="5039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X axis is the correlation of expression between kidney cancer with other cancers; 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y </a:t>
            </a:r>
            <a:r>
              <a:rPr lang="sv-SE" dirty="0" smtClean="0"/>
              <a:t>axis is the correlation </a:t>
            </a:r>
            <a:r>
              <a:rPr lang="sv-SE" dirty="0" smtClean="0"/>
              <a:t>between SS and ES for each cancer type</a:t>
            </a:r>
          </a:p>
          <a:p>
            <a:endParaRPr lang="sv-SE" dirty="0" smtClean="0"/>
          </a:p>
          <a:p>
            <a:r>
              <a:rPr lang="sv-SE" dirty="0" smtClean="0"/>
              <a:t>Conclusion</a:t>
            </a:r>
            <a:r>
              <a:rPr lang="sv-SE" dirty="0" smtClean="0"/>
              <a:t>: Sensitiviey score similarity is associated with expression similarity. </a:t>
            </a:r>
          </a:p>
          <a:p>
            <a:endParaRPr lang="sv-S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60534" y="1699155"/>
            <a:ext cx="157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Kidney cancer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6944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18" y="276224"/>
            <a:ext cx="6291815" cy="5963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2078" y="2750680"/>
            <a:ext cx="5039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X axis is the correlation of expression between kidney cancer with other cancers; 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y </a:t>
            </a:r>
            <a:r>
              <a:rPr lang="sv-SE" dirty="0" smtClean="0"/>
              <a:t>axis is the correlation of sensitivity score between kidney cancer and other </a:t>
            </a:r>
            <a:r>
              <a:rPr lang="sv-SE" dirty="0" smtClean="0"/>
              <a:t>cancers</a:t>
            </a:r>
          </a:p>
          <a:p>
            <a:endParaRPr lang="sv-SE" dirty="0" smtClean="0"/>
          </a:p>
          <a:p>
            <a:r>
              <a:rPr lang="sv-SE" dirty="0" smtClean="0"/>
              <a:t>Conclusion</a:t>
            </a:r>
            <a:r>
              <a:rPr lang="sv-SE" dirty="0" smtClean="0"/>
              <a:t>: Sensitiviey score similarity is associated with expression similarity. 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759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79350" y="276751"/>
            <a:ext cx="3471407" cy="734695"/>
          </a:xfrm>
        </p:spPr>
        <p:txBody>
          <a:bodyPr>
            <a:normAutofit/>
          </a:bodyPr>
          <a:lstStyle/>
          <a:p>
            <a:r>
              <a:rPr lang="sv-SE" sz="2000" dirty="0" smtClean="0"/>
              <a:t>100 Japanese KIRC</a:t>
            </a:r>
            <a:endParaRPr lang="sv-SE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3586" y="276752"/>
            <a:ext cx="2254857" cy="73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530 TCGA KIRC</a:t>
            </a:r>
            <a:endParaRPr lang="sv-SE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29932"/>
              </p:ext>
            </p:extLst>
          </p:nvPr>
        </p:nvGraphicFramePr>
        <p:xfrm>
          <a:off x="5076416" y="745589"/>
          <a:ext cx="2000616" cy="3082202"/>
        </p:xfrm>
        <a:graphic>
          <a:graphicData uri="http://schemas.openxmlformats.org/drawingml/2006/table">
            <a:tbl>
              <a:tblPr/>
              <a:tblGrid>
                <a:gridCol w="1000308">
                  <a:extLst>
                    <a:ext uri="{9D8B030D-6E8A-4147-A177-3AD203B41FA5}">
                      <a16:colId xmlns:a16="http://schemas.microsoft.com/office/drawing/2014/main" val="2721052589"/>
                    </a:ext>
                  </a:extLst>
                </a:gridCol>
                <a:gridCol w="1000308">
                  <a:extLst>
                    <a:ext uri="{9D8B030D-6E8A-4147-A177-3AD203B41FA5}">
                      <a16:colId xmlns:a16="http://schemas.microsoft.com/office/drawing/2014/main" val="739241291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0556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MYRF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0537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C17orf50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2776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FAM50A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324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STRAP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60514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SRBD1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130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HRAS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043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FAM111B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1629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NFYC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9794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CDIP1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2791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HSD11B1L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624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TSSK6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776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SLC25A23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9404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SMC2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614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DENND1C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896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SRRM2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83052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VHL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6252" marR="6252" marT="6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3855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5423"/>
              </p:ext>
            </p:extLst>
          </p:nvPr>
        </p:nvGraphicFramePr>
        <p:xfrm>
          <a:off x="8753498" y="627687"/>
          <a:ext cx="2065352" cy="2709673"/>
        </p:xfrm>
        <a:graphic>
          <a:graphicData uri="http://schemas.openxmlformats.org/drawingml/2006/table">
            <a:tbl>
              <a:tblPr/>
              <a:tblGrid>
                <a:gridCol w="1032676">
                  <a:extLst>
                    <a:ext uri="{9D8B030D-6E8A-4147-A177-3AD203B41FA5}">
                      <a16:colId xmlns:a16="http://schemas.microsoft.com/office/drawing/2014/main" val="2299665572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987566355"/>
                    </a:ext>
                  </a:extLst>
                </a:gridCol>
              </a:tblGrid>
              <a:tr h="338395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962341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MYRF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66061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C17orf50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086590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FAM50A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40929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VHL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814016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STRAP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9660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SRBD1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19537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HNF1B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761919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CDIP1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96901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NFYC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58172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CMPK1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85552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CENPC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03337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FAM111B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68620"/>
                  </a:ext>
                </a:extLst>
              </a:tr>
              <a:tr h="182406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TSSK6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290" marR="6290" marT="62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884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56" y="5025942"/>
            <a:ext cx="2374939" cy="13664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13276" y="589539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0000"/>
                </a:solidFill>
                <a:latin typeface="Arial" panose="020B0604020202020204" pitchFamily="34" charset="0"/>
              </a:rPr>
              <a:t>P=0.000035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43" y="4216493"/>
            <a:ext cx="28575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89" y="4106427"/>
            <a:ext cx="2857500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13276" y="4482895"/>
            <a:ext cx="974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Calibri" panose="020F0502020204030204" pitchFamily="34" charset="0"/>
              </a:rPr>
              <a:t>FAM50A</a:t>
            </a:r>
            <a:endParaRPr lang="sv-S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354511"/>
              </p:ext>
            </p:extLst>
          </p:nvPr>
        </p:nvGraphicFramePr>
        <p:xfrm>
          <a:off x="1238670" y="644098"/>
          <a:ext cx="2034275" cy="3516336"/>
        </p:xfrm>
        <a:graphic>
          <a:graphicData uri="http://schemas.openxmlformats.org/drawingml/2006/table">
            <a:tbl>
              <a:tblPr/>
              <a:tblGrid>
                <a:gridCol w="1017289">
                  <a:extLst>
                    <a:ext uri="{9D8B030D-6E8A-4147-A177-3AD203B41FA5}">
                      <a16:colId xmlns:a16="http://schemas.microsoft.com/office/drawing/2014/main" val="2706979886"/>
                    </a:ext>
                  </a:extLst>
                </a:gridCol>
                <a:gridCol w="1016986">
                  <a:extLst>
                    <a:ext uri="{9D8B030D-6E8A-4147-A177-3AD203B41FA5}">
                      <a16:colId xmlns:a16="http://schemas.microsoft.com/office/drawing/2014/main" val="3738099483"/>
                    </a:ext>
                  </a:extLst>
                </a:gridCol>
              </a:tblGrid>
              <a:tr h="202860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coverage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5511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EEF2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337525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NPIPB6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279314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PSMA3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83374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PSMD7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41634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63724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SNRNP200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42545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YRDC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47239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PSMA1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10411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PSMD14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910560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RPL12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97269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RPS11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47968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POLR2L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347825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SARS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623202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UBA1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62553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BUB3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57503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RRM2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07641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SS18L2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316982"/>
                  </a:ext>
                </a:extLst>
              </a:tr>
              <a:tr h="184082"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DTYMK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597" marR="3597" marT="35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373603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1153677" y="189893"/>
            <a:ext cx="2254857" cy="73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16 kidney cell line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92009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Next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1. Validate the model (sensitivity score) in human tumor sample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Method 1: TCGA sample using a single target drug treatment and than calculate sensitivity score for the targets of this drugs. Then, check whethter the sensitivity score is associated with patients’ outcomes. </a:t>
            </a:r>
            <a:r>
              <a:rPr lang="sv-SE" dirty="0" smtClean="0"/>
              <a:t>Problems: sample size is small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 smtClean="0"/>
              <a:t>2. Validate the targets of kidney cancer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 smtClean="0"/>
              <a:t>In vivo/vitro experiments</a:t>
            </a:r>
          </a:p>
          <a:p>
            <a:endParaRPr lang="sv-SE" dirty="0" smtClean="0"/>
          </a:p>
          <a:p>
            <a:r>
              <a:rPr lang="sv-SE" dirty="0" smtClean="0"/>
              <a:t>3. Drug discovery of tragets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284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486</Words>
  <Application>Microsoft Office PowerPoint</Application>
  <PresentationFormat>Widescreen</PresentationFormat>
  <Paragraphs>162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Drug target identification for kidney cancer (KIRC)</vt:lpstr>
      <vt:lpstr>Main aim </vt:lpstr>
      <vt:lpstr>Drug target discovery (main idea)</vt:lpstr>
      <vt:lpstr>PowerPoint Presentation</vt:lpstr>
      <vt:lpstr>Apply kidney cancer model to other cancer cells</vt:lpstr>
      <vt:lpstr>PowerPoint Presentation</vt:lpstr>
      <vt:lpstr>PowerPoint Presentation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target identification for kidney cancer</dc:title>
  <dc:creator>xiangyu.li</dc:creator>
  <cp:lastModifiedBy>xiangyu.li</cp:lastModifiedBy>
  <cp:revision>23</cp:revision>
  <dcterms:created xsi:type="dcterms:W3CDTF">2020-10-13T10:39:37Z</dcterms:created>
  <dcterms:modified xsi:type="dcterms:W3CDTF">2020-10-13T13:04:50Z</dcterms:modified>
</cp:coreProperties>
</file>