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31fadd40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31fadd40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2f347ca52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2f347ca52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a7acea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a7acea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a7acea2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a7acea2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58955d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58955d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a7acea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a7acea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a7acea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a7acea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a36b847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a36b84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6a7acea2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6a7acea2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658955d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658955d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2f347ca52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2f347ca52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658955de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658955de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a7acea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a7acea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fb833b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fb833b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2f347ca52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2f347ca5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2f347ca5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2f347ca5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58955de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58955de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428ecc43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428ecc43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2f347ca52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2f347ca52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8" Type="http://schemas.openxmlformats.org/officeDocument/2006/relationships/image" Target="../media/image2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21" Type="http://schemas.openxmlformats.org/officeDocument/2006/relationships/image" Target="../media/image30.png"/><Relationship Id="rId13" Type="http://schemas.openxmlformats.org/officeDocument/2006/relationships/image" Target="../media/image20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7" Type="http://schemas.openxmlformats.org/officeDocument/2006/relationships/image" Target="../media/image26.png"/><Relationship Id="rId16" Type="http://schemas.openxmlformats.org/officeDocument/2006/relationships/image" Target="../media/image18.png"/><Relationship Id="rId5" Type="http://schemas.openxmlformats.org/officeDocument/2006/relationships/image" Target="../media/image11.png"/><Relationship Id="rId19" Type="http://schemas.openxmlformats.org/officeDocument/2006/relationships/image" Target="../media/image27.png"/><Relationship Id="rId6" Type="http://schemas.openxmlformats.org/officeDocument/2006/relationships/image" Target="../media/image12.png"/><Relationship Id="rId18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ithub.com/en/graphql/overview/explor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ysmoon@sk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Multi EndPoint</a:t>
            </a:r>
            <a:r>
              <a:rPr lang="ko"/>
              <a:t> 구성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EndPoint = Method + URI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EndPoint </a:t>
            </a:r>
            <a:r>
              <a:rPr lang="ko"/>
              <a:t>별 데이터 수신을 위한 API 요청 필요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불필요한 데이터 수신 (</a:t>
            </a:r>
            <a:r>
              <a:rPr b="1" lang="ko">
                <a:solidFill>
                  <a:srgbClr val="FF0000"/>
                </a:solidFill>
              </a:rPr>
              <a:t>Overfetching</a:t>
            </a:r>
            <a:r>
              <a:rPr lang="ko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N+1 Problem (</a:t>
            </a:r>
            <a:r>
              <a:rPr b="1" lang="ko">
                <a:solidFill>
                  <a:srgbClr val="FF0000"/>
                </a:solidFill>
              </a:rPr>
              <a:t>Underfectching</a:t>
            </a:r>
            <a:r>
              <a:rPr lang="ko"/>
              <a:t>)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700" y="980850"/>
            <a:ext cx="4849299" cy="386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장점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필요한 정보들만 선택하여 받을 수 있음 (</a:t>
            </a:r>
            <a:r>
              <a:rPr b="1" lang="ko">
                <a:solidFill>
                  <a:srgbClr val="FF0000"/>
                </a:solidFill>
              </a:rPr>
              <a:t>Overfetching</a:t>
            </a:r>
            <a:r>
              <a:rPr lang="ko"/>
              <a:t> 문제 해결, 데이터 전송량 감소)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여러 계층의 정보들을 한번에 받을 수 있음 (</a:t>
            </a:r>
            <a:r>
              <a:rPr b="1" lang="ko">
                <a:solidFill>
                  <a:srgbClr val="FF0000"/>
                </a:solidFill>
              </a:rPr>
              <a:t>Underfecching</a:t>
            </a:r>
            <a:r>
              <a:rPr lang="ko"/>
              <a:t> 문제 해결, 요청 횟수 감소)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Single End-Point 를 통해 조직 전체 API Federation 가능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Schema 정의/공유를 통해 Client/Server 통신 오류 감소 (각자 독립적 업무 수행 가능)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Client 는 사용 가능한 데이터 유형 목록 요청 가능 (Server-driven UI 설계 가능)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기존 REST API 에 추가하여 연동 관리 가능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Backend API 통계에 대한 인사이트 제공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단점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RestAPI 익숙한 개발자에게 GQL 학습 시간 필요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서버 개발자의 복잡성 증가 (Query 상당 부분을 Rosolver 비지니스 로직에서 구현 필요)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Caching 과정 복잡 (vs REST API)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API 유지/관리를 위한 지속적인 Schema 정책 협의과정 필요</a:t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GQL </a:t>
            </a:r>
            <a:r>
              <a:rPr lang="ko"/>
              <a:t>장/단점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Apollo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GQL Library (for client/server)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React, Angular, Vue, iOS, Android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Features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Fetching</a:t>
            </a:r>
            <a:endParaRPr b="1"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Query &amp; Mutation 직</a:t>
            </a:r>
            <a:r>
              <a:rPr lang="ko"/>
              <a:t>접 전송</a:t>
            </a:r>
            <a:endParaRPr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HTTP Req/Res 처리 로직 필요 없음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Pagination</a:t>
            </a:r>
            <a:endParaRPr b="1"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Query Limit 제공 (offset &amp; limit)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Subscription</a:t>
            </a:r>
            <a:endParaRPr b="1"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TCP Connection 유지 (/w WebSocket)</a:t>
            </a:r>
            <a:endParaRPr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Server Data Push 를 이용한 Data Fetch (ex: Real-time Notification)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Fragments</a:t>
            </a:r>
            <a:endParaRPr b="1"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타입별 공통 필드를 파편화 하여 재사용 가능한 스키마 구조 생성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Caching</a:t>
            </a:r>
            <a:endParaRPr b="1"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반복된 요청에 대한 서버 부하 감소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Apollo Client Developer Tools</a:t>
            </a:r>
            <a:endParaRPr b="1"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Cache 상태 정보 실시간 확인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Local State (for client-side)</a:t>
            </a:r>
            <a:endParaRPr b="1"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Local State (Query, Mutation, Resolver) 사용 가능</a:t>
            </a:r>
            <a:endParaRPr/>
          </a:p>
          <a:p>
            <a:pPr indent="-2825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Client / Server 데이터 병합 관리하여 효율적인 개발환경 제공</a:t>
            </a:r>
            <a:br>
              <a:rPr lang="ko"/>
            </a:br>
            <a:r>
              <a:rPr lang="ko"/>
              <a:t>(client-side 데이터 필드 식별: @client 키워드 제공)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Data Graph Gateway</a:t>
            </a:r>
            <a:endParaRPr b="1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404" y="634125"/>
            <a:ext cx="3331674" cy="201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150" y="3164244"/>
            <a:ext cx="3293476" cy="1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Graphile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Graphile = Postgres + GQL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DB-Driven 개</a:t>
            </a:r>
            <a:r>
              <a:rPr lang="ko"/>
              <a:t>발 환경 제공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Postgres DB Schema -&gt; Graphql 서버 생성 (ex: Express 연동)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Schema 변경 자동 감지 &amp; 업데이트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Postgres 연동을 위한 별도 커스텀 API 개발 불필요</a:t>
            </a:r>
            <a:br>
              <a:rPr lang="ko"/>
            </a:br>
            <a:r>
              <a:rPr b="1" lang="ko" sz="1200"/>
              <a:t>(핵심 서비스 개발에 집중)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700" y="1327049"/>
            <a:ext cx="2466600" cy="10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725" y="2637075"/>
            <a:ext cx="4833576" cy="22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Legacy REST API 연</a:t>
            </a:r>
            <a:r>
              <a:rPr lang="ko"/>
              <a:t>동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4703725" y="526750"/>
            <a:ext cx="1439400" cy="382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Legacy </a:t>
            </a:r>
            <a:r>
              <a:rPr b="1" lang="ko">
                <a:solidFill>
                  <a:srgbClr val="FFFFFF"/>
                </a:solidFill>
              </a:rPr>
              <a:t>Client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837825" y="1611525"/>
            <a:ext cx="1171200" cy="11559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REST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Gateway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2753725" y="3126700"/>
            <a:ext cx="16362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Presentation Service</a:t>
            </a:r>
            <a:endParaRPr b="1"/>
          </a:p>
        </p:txBody>
      </p:sp>
      <p:sp>
        <p:nvSpPr>
          <p:cNvPr id="144" name="Google Shape;144;p25"/>
          <p:cNvSpPr/>
          <p:nvPr/>
        </p:nvSpPr>
        <p:spPr>
          <a:xfrm>
            <a:off x="2986225" y="3904250"/>
            <a:ext cx="1171200" cy="1155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Review</a:t>
            </a:r>
            <a:br>
              <a:rPr b="1" lang="ko" sz="1200"/>
            </a:br>
            <a:r>
              <a:rPr b="1" lang="ko" sz="1200"/>
              <a:t>Service</a:t>
            </a:r>
            <a:endParaRPr b="1" sz="1200"/>
          </a:p>
        </p:txBody>
      </p:sp>
      <p:cxnSp>
        <p:nvCxnSpPr>
          <p:cNvPr id="145" name="Google Shape;145;p25"/>
          <p:cNvCxnSpPr>
            <a:stCxn id="143" idx="2"/>
            <a:endCxn id="144" idx="0"/>
          </p:cNvCxnSpPr>
          <p:nvPr/>
        </p:nvCxnSpPr>
        <p:spPr>
          <a:xfrm>
            <a:off x="3571825" y="3642400"/>
            <a:ext cx="0" cy="26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5"/>
          <p:cNvSpPr/>
          <p:nvPr/>
        </p:nvSpPr>
        <p:spPr>
          <a:xfrm>
            <a:off x="4605325" y="3126700"/>
            <a:ext cx="16362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Presentation Service</a:t>
            </a:r>
            <a:endParaRPr b="1"/>
          </a:p>
        </p:txBody>
      </p:sp>
      <p:sp>
        <p:nvSpPr>
          <p:cNvPr id="147" name="Google Shape;147;p25"/>
          <p:cNvSpPr/>
          <p:nvPr/>
        </p:nvSpPr>
        <p:spPr>
          <a:xfrm>
            <a:off x="4837825" y="3904250"/>
            <a:ext cx="1171200" cy="1155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Review</a:t>
            </a:r>
            <a:br>
              <a:rPr b="1" lang="ko" sz="1200"/>
            </a:br>
            <a:r>
              <a:rPr b="1" lang="ko" sz="1200"/>
              <a:t>Service</a:t>
            </a:r>
            <a:endParaRPr b="1" sz="1200"/>
          </a:p>
        </p:txBody>
      </p:sp>
      <p:cxnSp>
        <p:nvCxnSpPr>
          <p:cNvPr id="148" name="Google Shape;148;p25"/>
          <p:cNvCxnSpPr>
            <a:stCxn id="146" idx="2"/>
            <a:endCxn id="147" idx="0"/>
          </p:cNvCxnSpPr>
          <p:nvPr/>
        </p:nvCxnSpPr>
        <p:spPr>
          <a:xfrm>
            <a:off x="5423425" y="3642400"/>
            <a:ext cx="0" cy="26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5"/>
          <p:cNvSpPr/>
          <p:nvPr/>
        </p:nvSpPr>
        <p:spPr>
          <a:xfrm>
            <a:off x="6456925" y="3126700"/>
            <a:ext cx="1636200" cy="51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Presentation Service</a:t>
            </a:r>
            <a:endParaRPr b="1"/>
          </a:p>
        </p:txBody>
      </p:sp>
      <p:sp>
        <p:nvSpPr>
          <p:cNvPr id="150" name="Google Shape;150;p25"/>
          <p:cNvSpPr/>
          <p:nvPr/>
        </p:nvSpPr>
        <p:spPr>
          <a:xfrm>
            <a:off x="6689425" y="3904250"/>
            <a:ext cx="1171200" cy="1155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Review</a:t>
            </a:r>
            <a:br>
              <a:rPr b="1" lang="ko" sz="1200"/>
            </a:br>
            <a:r>
              <a:rPr b="1" lang="ko" sz="1200"/>
              <a:t>Service</a:t>
            </a:r>
            <a:endParaRPr b="1" sz="1200"/>
          </a:p>
        </p:txBody>
      </p:sp>
      <p:cxnSp>
        <p:nvCxnSpPr>
          <p:cNvPr id="151" name="Google Shape;151;p25"/>
          <p:cNvCxnSpPr>
            <a:stCxn id="149" idx="2"/>
            <a:endCxn id="150" idx="0"/>
          </p:cNvCxnSpPr>
          <p:nvPr/>
        </p:nvCxnSpPr>
        <p:spPr>
          <a:xfrm>
            <a:off x="7275025" y="3642400"/>
            <a:ext cx="0" cy="26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5"/>
          <p:cNvSpPr/>
          <p:nvPr/>
        </p:nvSpPr>
        <p:spPr>
          <a:xfrm>
            <a:off x="6811875" y="1433775"/>
            <a:ext cx="1171200" cy="11559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GQL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Gateway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6677775" y="526750"/>
            <a:ext cx="1439400" cy="382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Modern</a:t>
            </a:r>
            <a:r>
              <a:rPr b="1" lang="ko">
                <a:solidFill>
                  <a:srgbClr val="FFFFFF"/>
                </a:solidFill>
              </a:rPr>
              <a:t> Client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54" name="Google Shape;154;p25"/>
          <p:cNvCxnSpPr/>
          <p:nvPr/>
        </p:nvCxnSpPr>
        <p:spPr>
          <a:xfrm flipH="1">
            <a:off x="6044183" y="1904909"/>
            <a:ext cx="706800" cy="18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/>
          <p:nvPr/>
        </p:nvCxnSpPr>
        <p:spPr>
          <a:xfrm rot="10800000">
            <a:off x="5532475" y="1015288"/>
            <a:ext cx="6300" cy="49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5"/>
          <p:cNvCxnSpPr/>
          <p:nvPr/>
        </p:nvCxnSpPr>
        <p:spPr>
          <a:xfrm rot="10800000">
            <a:off x="5248600" y="1015275"/>
            <a:ext cx="6300" cy="49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7394325" y="955134"/>
            <a:ext cx="6300" cy="49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8" name="Google Shape;158;p25"/>
          <p:cNvCxnSpPr/>
          <p:nvPr/>
        </p:nvCxnSpPr>
        <p:spPr>
          <a:xfrm flipH="1">
            <a:off x="6057058" y="2118884"/>
            <a:ext cx="706800" cy="18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/>
          <p:nvPr/>
        </p:nvCxnSpPr>
        <p:spPr>
          <a:xfrm flipH="1">
            <a:off x="6009033" y="2332859"/>
            <a:ext cx="706800" cy="18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5"/>
          <p:cNvCxnSpPr>
            <a:stCxn id="142" idx="4"/>
            <a:endCxn id="143" idx="0"/>
          </p:cNvCxnSpPr>
          <p:nvPr/>
        </p:nvCxnSpPr>
        <p:spPr>
          <a:xfrm flipH="1">
            <a:off x="3571825" y="2767425"/>
            <a:ext cx="1851600" cy="35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5"/>
          <p:cNvCxnSpPr>
            <a:stCxn id="142" idx="4"/>
            <a:endCxn id="146" idx="0"/>
          </p:cNvCxnSpPr>
          <p:nvPr/>
        </p:nvCxnSpPr>
        <p:spPr>
          <a:xfrm>
            <a:off x="5423425" y="2767425"/>
            <a:ext cx="0" cy="35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5"/>
          <p:cNvCxnSpPr>
            <a:stCxn id="142" idx="4"/>
            <a:endCxn id="149" idx="0"/>
          </p:cNvCxnSpPr>
          <p:nvPr/>
        </p:nvCxnSpPr>
        <p:spPr>
          <a:xfrm>
            <a:off x="5423425" y="2767425"/>
            <a:ext cx="1851600" cy="35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5"/>
          <p:cNvSpPr txBox="1"/>
          <p:nvPr/>
        </p:nvSpPr>
        <p:spPr>
          <a:xfrm>
            <a:off x="3620350" y="1114525"/>
            <a:ext cx="15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/api/:resource</a:t>
            </a:r>
            <a:endParaRPr b="1"/>
          </a:p>
        </p:txBody>
      </p:sp>
      <p:sp>
        <p:nvSpPr>
          <p:cNvPr id="164" name="Google Shape;164;p25"/>
          <p:cNvSpPr txBox="1"/>
          <p:nvPr/>
        </p:nvSpPr>
        <p:spPr>
          <a:xfrm>
            <a:off x="7507901" y="971222"/>
            <a:ext cx="15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/api/graphql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7223925" y="3257500"/>
            <a:ext cx="1416300" cy="1171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232650" y="1004350"/>
            <a:ext cx="1407600" cy="171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Cloud Architecture (/w AWS Lamda)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925" y="19909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925" y="2643550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650" y="2643550"/>
            <a:ext cx="242150" cy="2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8925" y="3181300"/>
            <a:ext cx="510600" cy="43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2713" y="1990987"/>
            <a:ext cx="382018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7499" y="2633488"/>
            <a:ext cx="269825" cy="26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>
            <a:off x="1776175" y="2101950"/>
            <a:ext cx="87300" cy="1322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525" y="2638707"/>
            <a:ext cx="269825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6"/>
          <p:cNvCxnSpPr>
            <a:stCxn id="179" idx="3"/>
            <a:endCxn id="177" idx="1"/>
          </p:cNvCxnSpPr>
          <p:nvPr/>
        </p:nvCxnSpPr>
        <p:spPr>
          <a:xfrm flipH="1" rot="10800000">
            <a:off x="727350" y="2764619"/>
            <a:ext cx="650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0975" y="1737708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70975" y="232819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70975" y="1124520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14899" y="3419450"/>
            <a:ext cx="361600" cy="3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50588" y="4079800"/>
            <a:ext cx="510600" cy="26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76425" y="2569549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87078" y="3403199"/>
            <a:ext cx="1451650" cy="16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2983650" y="2813925"/>
            <a:ext cx="4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Cognito</a:t>
            </a:r>
            <a:endParaRPr sz="600"/>
          </a:p>
        </p:txBody>
      </p:sp>
      <p:grpSp>
        <p:nvGrpSpPr>
          <p:cNvPr id="189" name="Google Shape;189;p26"/>
          <p:cNvGrpSpPr/>
          <p:nvPr/>
        </p:nvGrpSpPr>
        <p:grpSpPr>
          <a:xfrm>
            <a:off x="4127303" y="2569550"/>
            <a:ext cx="650100" cy="706075"/>
            <a:chOff x="4127303" y="2569550"/>
            <a:chExt cx="650100" cy="706075"/>
          </a:xfrm>
        </p:grpSpPr>
        <p:pic>
          <p:nvPicPr>
            <p:cNvPr id="190" name="Google Shape;190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312500" y="2569550"/>
              <a:ext cx="269825" cy="26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6"/>
            <p:cNvSpPr txBox="1"/>
            <p:nvPr/>
          </p:nvSpPr>
          <p:spPr>
            <a:xfrm>
              <a:off x="4127303" y="2813925"/>
              <a:ext cx="650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API Gateway</a:t>
              </a:r>
              <a:br>
                <a:rPr lang="ko" sz="600"/>
              </a:br>
              <a:r>
                <a:rPr lang="ko" sz="600"/>
                <a:t>- /graphql</a:t>
              </a:r>
              <a:br>
                <a:rPr lang="ko" sz="600"/>
              </a:br>
              <a:r>
                <a:rPr lang="ko" sz="600"/>
                <a:t>- /graphql/</a:t>
              </a:r>
              <a:endParaRPr sz="600"/>
            </a:p>
          </p:txBody>
        </p:sp>
      </p:grpSp>
      <p:grpSp>
        <p:nvGrpSpPr>
          <p:cNvPr id="192" name="Google Shape;192;p26"/>
          <p:cNvGrpSpPr/>
          <p:nvPr/>
        </p:nvGrpSpPr>
        <p:grpSpPr>
          <a:xfrm>
            <a:off x="5474836" y="1409625"/>
            <a:ext cx="527651" cy="498300"/>
            <a:chOff x="4555236" y="1880550"/>
            <a:chExt cx="527651" cy="498300"/>
          </a:xfrm>
        </p:grpSpPr>
        <p:pic>
          <p:nvPicPr>
            <p:cNvPr id="193" name="Google Shape;193;p2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813063" y="1880550"/>
              <a:ext cx="26982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5236" y="1896368"/>
              <a:ext cx="242150" cy="242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6"/>
            <p:cNvSpPr txBox="1"/>
            <p:nvPr/>
          </p:nvSpPr>
          <p:spPr>
            <a:xfrm>
              <a:off x="4632701" y="2101950"/>
              <a:ext cx="426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URT</a:t>
              </a:r>
              <a:endParaRPr sz="600"/>
            </a:p>
          </p:txBody>
        </p:sp>
      </p:grpSp>
      <p:cxnSp>
        <p:nvCxnSpPr>
          <p:cNvPr id="196" name="Google Shape;196;p26"/>
          <p:cNvCxnSpPr>
            <a:stCxn id="174" idx="3"/>
          </p:cNvCxnSpPr>
          <p:nvPr/>
        </p:nvCxnSpPr>
        <p:spPr>
          <a:xfrm>
            <a:off x="2504800" y="2764625"/>
            <a:ext cx="541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6"/>
          <p:cNvCxnSpPr/>
          <p:nvPr/>
        </p:nvCxnSpPr>
        <p:spPr>
          <a:xfrm flipH="1" rot="10800000">
            <a:off x="3433850" y="2760675"/>
            <a:ext cx="808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8" name="Google Shape;198;p26"/>
          <p:cNvGrpSpPr/>
          <p:nvPr/>
        </p:nvGrpSpPr>
        <p:grpSpPr>
          <a:xfrm>
            <a:off x="5474836" y="2481639"/>
            <a:ext cx="571823" cy="498300"/>
            <a:chOff x="5474836" y="2481639"/>
            <a:chExt cx="571823" cy="498300"/>
          </a:xfrm>
        </p:grpSpPr>
        <p:pic>
          <p:nvPicPr>
            <p:cNvPr id="199" name="Google Shape;199;p2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5732663" y="2481639"/>
              <a:ext cx="26982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74836" y="2497457"/>
              <a:ext cx="242150" cy="242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6"/>
            <p:cNvSpPr txBox="1"/>
            <p:nvPr/>
          </p:nvSpPr>
          <p:spPr>
            <a:xfrm>
              <a:off x="5505159" y="2703039"/>
              <a:ext cx="54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TOMAS</a:t>
              </a:r>
              <a:endParaRPr sz="600"/>
            </a:p>
          </p:txBody>
        </p:sp>
      </p:grpSp>
      <p:grpSp>
        <p:nvGrpSpPr>
          <p:cNvPr id="202" name="Google Shape;202;p26"/>
          <p:cNvGrpSpPr/>
          <p:nvPr/>
        </p:nvGrpSpPr>
        <p:grpSpPr>
          <a:xfrm>
            <a:off x="5474836" y="3679350"/>
            <a:ext cx="588064" cy="498300"/>
            <a:chOff x="5474836" y="3679350"/>
            <a:chExt cx="588064" cy="498300"/>
          </a:xfrm>
        </p:grpSpPr>
        <p:pic>
          <p:nvPicPr>
            <p:cNvPr id="203" name="Google Shape;203;p2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5732663" y="3679350"/>
              <a:ext cx="26982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74836" y="3695168"/>
              <a:ext cx="242150" cy="242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6"/>
            <p:cNvSpPr txBox="1"/>
            <p:nvPr/>
          </p:nvSpPr>
          <p:spPr>
            <a:xfrm>
              <a:off x="5552300" y="3900750"/>
              <a:ext cx="510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API Hub</a:t>
              </a:r>
              <a:endParaRPr sz="600"/>
            </a:p>
          </p:txBody>
        </p:sp>
      </p:grpSp>
      <p:sp>
        <p:nvSpPr>
          <p:cNvPr id="206" name="Google Shape;206;p26"/>
          <p:cNvSpPr/>
          <p:nvPr/>
        </p:nvSpPr>
        <p:spPr>
          <a:xfrm>
            <a:off x="5356275" y="1563600"/>
            <a:ext cx="87300" cy="24174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6"/>
          <p:cNvCxnSpPr/>
          <p:nvPr/>
        </p:nvCxnSpPr>
        <p:spPr>
          <a:xfrm>
            <a:off x="4700175" y="2765400"/>
            <a:ext cx="579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6"/>
          <p:cNvSpPr txBox="1"/>
          <p:nvPr/>
        </p:nvSpPr>
        <p:spPr>
          <a:xfrm>
            <a:off x="8000625" y="1040325"/>
            <a:ext cx="5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AWS</a:t>
            </a:r>
            <a:endParaRPr sz="1200"/>
          </a:p>
        </p:txBody>
      </p:sp>
      <p:sp>
        <p:nvSpPr>
          <p:cNvPr id="209" name="Google Shape;209;p26"/>
          <p:cNvSpPr txBox="1"/>
          <p:nvPr/>
        </p:nvSpPr>
        <p:spPr>
          <a:xfrm>
            <a:off x="8000625" y="3384438"/>
            <a:ext cx="5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AZ</a:t>
            </a:r>
            <a:endParaRPr sz="1200"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64075" y="1738244"/>
            <a:ext cx="269825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6"/>
          <p:cNvCxnSpPr>
            <a:stCxn id="193" idx="3"/>
            <a:endCxn id="170" idx="1"/>
          </p:cNvCxnSpPr>
          <p:nvPr/>
        </p:nvCxnSpPr>
        <p:spPr>
          <a:xfrm>
            <a:off x="6002487" y="1544537"/>
            <a:ext cx="1230300" cy="319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6"/>
          <p:cNvCxnSpPr>
            <a:stCxn id="199" idx="3"/>
            <a:endCxn id="169" idx="1"/>
          </p:cNvCxnSpPr>
          <p:nvPr/>
        </p:nvCxnSpPr>
        <p:spPr>
          <a:xfrm>
            <a:off x="6002487" y="2616551"/>
            <a:ext cx="1221300" cy="1226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6"/>
          <p:cNvCxnSpPr>
            <a:stCxn id="203" idx="3"/>
            <a:endCxn id="169" idx="1"/>
          </p:cNvCxnSpPr>
          <p:nvPr/>
        </p:nvCxnSpPr>
        <p:spPr>
          <a:xfrm>
            <a:off x="6002487" y="3814262"/>
            <a:ext cx="1221300" cy="29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/>
          <p:nvPr/>
        </p:nvSpPr>
        <p:spPr>
          <a:xfrm>
            <a:off x="3075450" y="3371000"/>
            <a:ext cx="1788000" cy="171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6"/>
          <p:cNvCxnSpPr>
            <a:stCxn id="188" idx="2"/>
            <a:endCxn id="214" idx="0"/>
          </p:cNvCxnSpPr>
          <p:nvPr/>
        </p:nvCxnSpPr>
        <p:spPr>
          <a:xfrm flipH="1" rot="-5400000">
            <a:off x="3450300" y="2851875"/>
            <a:ext cx="280200" cy="758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7008151" y="593650"/>
            <a:ext cx="2084400" cy="65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5171300" y="1365450"/>
            <a:ext cx="3929100" cy="250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Cloud Architecture (/w Cloud Native)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25" y="16861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125" y="2277080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850" y="2277080"/>
            <a:ext cx="242150" cy="2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4125" y="2876500"/>
            <a:ext cx="510600" cy="43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7913" y="1686187"/>
            <a:ext cx="382018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2699" y="2328688"/>
            <a:ext cx="269825" cy="26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/>
          <p:nvPr/>
        </p:nvSpPr>
        <p:spPr>
          <a:xfrm>
            <a:off x="1471375" y="1797150"/>
            <a:ext cx="87300" cy="1322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725" y="2333907"/>
            <a:ext cx="269825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7"/>
          <p:cNvCxnSpPr>
            <a:stCxn id="230" idx="3"/>
            <a:endCxn id="228" idx="1"/>
          </p:cNvCxnSpPr>
          <p:nvPr/>
        </p:nvCxnSpPr>
        <p:spPr>
          <a:xfrm flipH="1" rot="10800000">
            <a:off x="422550" y="2459819"/>
            <a:ext cx="650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0400" y="760783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2725" y="760770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51149" y="702675"/>
            <a:ext cx="361600" cy="3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01538" y="761650"/>
            <a:ext cx="510600" cy="26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71625" y="2264749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82278" y="3098399"/>
            <a:ext cx="1451650" cy="16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2678850" y="2509125"/>
            <a:ext cx="4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Cognito</a:t>
            </a:r>
            <a:endParaRPr sz="600"/>
          </a:p>
        </p:txBody>
      </p:sp>
      <p:grpSp>
        <p:nvGrpSpPr>
          <p:cNvPr id="239" name="Google Shape;239;p27"/>
          <p:cNvGrpSpPr/>
          <p:nvPr/>
        </p:nvGrpSpPr>
        <p:grpSpPr>
          <a:xfrm>
            <a:off x="3822503" y="2264750"/>
            <a:ext cx="650100" cy="521275"/>
            <a:chOff x="4127303" y="2569550"/>
            <a:chExt cx="650100" cy="521275"/>
          </a:xfrm>
        </p:grpSpPr>
        <p:pic>
          <p:nvPicPr>
            <p:cNvPr id="240" name="Google Shape;240;p2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312500" y="2569550"/>
              <a:ext cx="269825" cy="26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7"/>
            <p:cNvSpPr txBox="1"/>
            <p:nvPr/>
          </p:nvSpPr>
          <p:spPr>
            <a:xfrm>
              <a:off x="4127303" y="2813925"/>
              <a:ext cx="650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API Gateway</a:t>
              </a:r>
              <a:endParaRPr sz="600"/>
            </a:p>
          </p:txBody>
        </p:sp>
      </p:grpSp>
      <p:cxnSp>
        <p:nvCxnSpPr>
          <p:cNvPr id="242" name="Google Shape;242;p27"/>
          <p:cNvCxnSpPr>
            <a:stCxn id="225" idx="3"/>
            <a:endCxn id="236" idx="1"/>
          </p:cNvCxnSpPr>
          <p:nvPr/>
        </p:nvCxnSpPr>
        <p:spPr>
          <a:xfrm>
            <a:off x="2200000" y="2398155"/>
            <a:ext cx="571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>
            <a:stCxn id="236" idx="3"/>
            <a:endCxn id="240" idx="1"/>
          </p:cNvCxnSpPr>
          <p:nvPr/>
        </p:nvCxnSpPr>
        <p:spPr>
          <a:xfrm>
            <a:off x="3041450" y="2399661"/>
            <a:ext cx="9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stCxn id="240" idx="3"/>
            <a:endCxn id="245" idx="1"/>
          </p:cNvCxnSpPr>
          <p:nvPr/>
        </p:nvCxnSpPr>
        <p:spPr>
          <a:xfrm flipH="1" rot="10800000">
            <a:off x="4277525" y="2398162"/>
            <a:ext cx="1036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/>
          <p:nvPr/>
        </p:nvSpPr>
        <p:spPr>
          <a:xfrm>
            <a:off x="2770650" y="3066200"/>
            <a:ext cx="1788000" cy="171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7"/>
          <p:cNvCxnSpPr>
            <a:stCxn id="238" idx="2"/>
            <a:endCxn id="246" idx="0"/>
          </p:cNvCxnSpPr>
          <p:nvPr/>
        </p:nvCxnSpPr>
        <p:spPr>
          <a:xfrm flipH="1" rot="-5400000">
            <a:off x="3145500" y="2547075"/>
            <a:ext cx="280200" cy="758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8" name="Google Shape;248;p27"/>
          <p:cNvSpPr/>
          <p:nvPr/>
        </p:nvSpPr>
        <p:spPr>
          <a:xfrm>
            <a:off x="6682150" y="1444575"/>
            <a:ext cx="1036200" cy="105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URT-NS</a:t>
            </a:r>
            <a:endParaRPr sz="1000"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313824" y="2263309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/>
        </p:nvSpPr>
        <p:spPr>
          <a:xfrm>
            <a:off x="4382571" y="2168050"/>
            <a:ext cx="7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Private Link</a:t>
            </a:r>
            <a:endParaRPr sz="800"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775418" y="1442320"/>
            <a:ext cx="317200" cy="3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/>
          <p:nvPr/>
        </p:nvSpPr>
        <p:spPr>
          <a:xfrm>
            <a:off x="6689575" y="2628600"/>
            <a:ext cx="1036200" cy="105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TOMAR</a:t>
            </a:r>
            <a:r>
              <a:rPr lang="ko" sz="1000"/>
              <a:t>-NS</a:t>
            </a:r>
            <a:endParaRPr sz="1000"/>
          </a:p>
        </p:txBody>
      </p:sp>
      <p:sp>
        <p:nvSpPr>
          <p:cNvPr id="252" name="Google Shape;252;p27"/>
          <p:cNvSpPr/>
          <p:nvPr/>
        </p:nvSpPr>
        <p:spPr>
          <a:xfrm>
            <a:off x="7999175" y="2628600"/>
            <a:ext cx="1036200" cy="105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API-HUB</a:t>
            </a:r>
            <a:r>
              <a:rPr lang="ko" sz="1000"/>
              <a:t>-NS</a:t>
            </a:r>
            <a:endParaRPr sz="1000"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09075" y="2238858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944775" y="1850200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351675" y="2206075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356850" y="3370100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679425" y="3370100"/>
            <a:ext cx="317200" cy="3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/>
        </p:nvSpPr>
        <p:spPr>
          <a:xfrm>
            <a:off x="5680913" y="2508909"/>
            <a:ext cx="9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Isio </a:t>
            </a:r>
            <a:br>
              <a:rPr lang="ko" sz="600"/>
            </a:br>
            <a:r>
              <a:rPr lang="ko" sz="600"/>
              <a:t>Ingress Gateway</a:t>
            </a:r>
            <a:endParaRPr sz="600"/>
          </a:p>
        </p:txBody>
      </p:sp>
      <p:sp>
        <p:nvSpPr>
          <p:cNvPr id="259" name="Google Shape;259;p27"/>
          <p:cNvSpPr txBox="1"/>
          <p:nvPr/>
        </p:nvSpPr>
        <p:spPr>
          <a:xfrm>
            <a:off x="5253642" y="2466150"/>
            <a:ext cx="38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ELB</a:t>
            </a:r>
            <a:endParaRPr sz="600"/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93525" y="1430275"/>
            <a:ext cx="361600" cy="36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7"/>
          <p:cNvCxnSpPr>
            <a:stCxn id="245" idx="3"/>
            <a:endCxn id="253" idx="1"/>
          </p:cNvCxnSpPr>
          <p:nvPr/>
        </p:nvCxnSpPr>
        <p:spPr>
          <a:xfrm flipH="1" rot="10800000">
            <a:off x="5583649" y="2397322"/>
            <a:ext cx="425400" cy="9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7"/>
          <p:cNvCxnSpPr>
            <a:stCxn id="253" idx="3"/>
            <a:endCxn id="248" idx="1"/>
          </p:cNvCxnSpPr>
          <p:nvPr/>
        </p:nvCxnSpPr>
        <p:spPr>
          <a:xfrm flipH="1" rot="10800000">
            <a:off x="6326274" y="1973858"/>
            <a:ext cx="355800" cy="423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7"/>
          <p:cNvCxnSpPr>
            <a:stCxn id="253" idx="3"/>
            <a:endCxn id="251" idx="1"/>
          </p:cNvCxnSpPr>
          <p:nvPr/>
        </p:nvCxnSpPr>
        <p:spPr>
          <a:xfrm>
            <a:off x="6326274" y="2397458"/>
            <a:ext cx="363300" cy="76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7"/>
          <p:cNvCxnSpPr>
            <a:stCxn id="251" idx="3"/>
            <a:endCxn id="252" idx="1"/>
          </p:cNvCxnSpPr>
          <p:nvPr/>
        </p:nvCxnSpPr>
        <p:spPr>
          <a:xfrm>
            <a:off x="7725775" y="3157950"/>
            <a:ext cx="273300" cy="6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7"/>
          <p:cNvCxnSpPr>
            <a:stCxn id="248" idx="3"/>
            <a:endCxn id="252" idx="0"/>
          </p:cNvCxnSpPr>
          <p:nvPr/>
        </p:nvCxnSpPr>
        <p:spPr>
          <a:xfrm>
            <a:off x="7718350" y="1973925"/>
            <a:ext cx="798900" cy="654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" name="Google Shape;26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1974" y="1877651"/>
            <a:ext cx="269825" cy="2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914163" y="3066200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31361" y="3093651"/>
            <a:ext cx="269825" cy="2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223663" y="3064913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40861" y="3092363"/>
            <a:ext cx="269825" cy="26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/>
          <p:nvPr/>
        </p:nvSpPr>
        <p:spPr>
          <a:xfrm>
            <a:off x="6420850" y="4598225"/>
            <a:ext cx="842700" cy="4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927443" y="4647470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545550" y="4635425"/>
            <a:ext cx="361600" cy="3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/>
          <p:nvPr/>
        </p:nvSpPr>
        <p:spPr>
          <a:xfrm>
            <a:off x="5171300" y="4597975"/>
            <a:ext cx="842700" cy="4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677893" y="4647220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296000" y="4635175"/>
            <a:ext cx="361600" cy="36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7"/>
          <p:cNvGrpSpPr/>
          <p:nvPr/>
        </p:nvGrpSpPr>
        <p:grpSpPr>
          <a:xfrm>
            <a:off x="3822503" y="1270600"/>
            <a:ext cx="650100" cy="521275"/>
            <a:chOff x="3974903" y="1423000"/>
            <a:chExt cx="650100" cy="521275"/>
          </a:xfrm>
        </p:grpSpPr>
        <p:pic>
          <p:nvPicPr>
            <p:cNvPr id="278" name="Google Shape;278;p2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160100" y="1423000"/>
              <a:ext cx="269825" cy="26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7"/>
            <p:cNvSpPr txBox="1"/>
            <p:nvPr/>
          </p:nvSpPr>
          <p:spPr>
            <a:xfrm>
              <a:off x="3974903" y="1667375"/>
              <a:ext cx="650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API Gateway</a:t>
              </a:r>
              <a:endParaRPr sz="600"/>
            </a:p>
          </p:txBody>
        </p:sp>
      </p:grpSp>
      <p:sp>
        <p:nvSpPr>
          <p:cNvPr id="280" name="Google Shape;280;p27"/>
          <p:cNvSpPr/>
          <p:nvPr/>
        </p:nvSpPr>
        <p:spPr>
          <a:xfrm>
            <a:off x="8223675" y="4598225"/>
            <a:ext cx="842700" cy="4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730268" y="4647470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48375" y="4635425"/>
            <a:ext cx="361600" cy="3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 txBox="1"/>
          <p:nvPr/>
        </p:nvSpPr>
        <p:spPr>
          <a:xfrm>
            <a:off x="7445208" y="4635175"/>
            <a:ext cx="7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…….</a:t>
            </a:r>
            <a:endParaRPr sz="800"/>
          </a:p>
        </p:txBody>
      </p:sp>
      <p:cxnSp>
        <p:nvCxnSpPr>
          <p:cNvPr id="284" name="Google Shape;284;p27"/>
          <p:cNvCxnSpPr>
            <a:stCxn id="240" idx="0"/>
            <a:endCxn id="279" idx="2"/>
          </p:cNvCxnSpPr>
          <p:nvPr/>
        </p:nvCxnSpPr>
        <p:spPr>
          <a:xfrm flipH="1" rot="10800000">
            <a:off x="4142612" y="1791950"/>
            <a:ext cx="4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7"/>
          <p:cNvSpPr/>
          <p:nvPr/>
        </p:nvSpPr>
        <p:spPr>
          <a:xfrm>
            <a:off x="7026225" y="4057325"/>
            <a:ext cx="203400" cy="361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7321127" y="4084175"/>
            <a:ext cx="103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Service Mesh</a:t>
            </a:r>
            <a:endParaRPr sz="800"/>
          </a:p>
        </p:txBody>
      </p:sp>
      <p:sp>
        <p:nvSpPr>
          <p:cNvPr id="287" name="Google Shape;287;p27"/>
          <p:cNvSpPr/>
          <p:nvPr/>
        </p:nvSpPr>
        <p:spPr>
          <a:xfrm>
            <a:off x="8016100" y="1139125"/>
            <a:ext cx="203400" cy="361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2508675" y="1044100"/>
            <a:ext cx="5958600" cy="40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Cloud Architecture (/w PoC)</a:t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4430650" y="1995408"/>
            <a:ext cx="1036200" cy="19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GraphQL</a:t>
            </a:r>
            <a:r>
              <a:rPr lang="ko" sz="1000"/>
              <a:t>-NS</a:t>
            </a:r>
            <a:endParaRPr sz="1000"/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924" y="2856359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143" y="1143170"/>
            <a:ext cx="317200" cy="3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/>
          <p:nvPr/>
        </p:nvSpPr>
        <p:spPr>
          <a:xfrm>
            <a:off x="6319700" y="1268650"/>
            <a:ext cx="1036200" cy="105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RestAPI</a:t>
            </a:r>
            <a:r>
              <a:rPr lang="ko" sz="1000"/>
              <a:t>-NS</a:t>
            </a:r>
            <a:endParaRPr sz="1000"/>
          </a:p>
        </p:txBody>
      </p:sp>
      <p:pic>
        <p:nvPicPr>
          <p:cNvPr id="298" name="Google Shape;2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575" y="2831908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908" y="2401017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1300" y="2413142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9950" y="2010150"/>
            <a:ext cx="317200" cy="3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 txBox="1"/>
          <p:nvPr/>
        </p:nvSpPr>
        <p:spPr>
          <a:xfrm>
            <a:off x="3429413" y="3178159"/>
            <a:ext cx="9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Isio </a:t>
            </a:r>
            <a:br>
              <a:rPr lang="ko" sz="600"/>
            </a:br>
            <a:r>
              <a:rPr lang="ko" sz="600"/>
              <a:t>Ingress Gateway</a:t>
            </a:r>
            <a:endParaRPr sz="600"/>
          </a:p>
        </p:txBody>
      </p:sp>
      <p:sp>
        <p:nvSpPr>
          <p:cNvPr id="303" name="Google Shape;303;p28"/>
          <p:cNvSpPr txBox="1"/>
          <p:nvPr/>
        </p:nvSpPr>
        <p:spPr>
          <a:xfrm>
            <a:off x="2849742" y="3211600"/>
            <a:ext cx="38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ELB</a:t>
            </a:r>
            <a:endParaRPr sz="600"/>
          </a:p>
        </p:txBody>
      </p:sp>
      <p:pic>
        <p:nvPicPr>
          <p:cNvPr id="304" name="Google Shape;30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1550" y="1120975"/>
            <a:ext cx="361600" cy="36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28"/>
          <p:cNvCxnSpPr>
            <a:stCxn id="295" idx="3"/>
            <a:endCxn id="298" idx="1"/>
          </p:cNvCxnSpPr>
          <p:nvPr/>
        </p:nvCxnSpPr>
        <p:spPr>
          <a:xfrm flipH="1" rot="10800000">
            <a:off x="3179749" y="2990372"/>
            <a:ext cx="577800" cy="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8"/>
          <p:cNvCxnSpPr>
            <a:stCxn id="298" idx="3"/>
            <a:endCxn id="294" idx="1"/>
          </p:cNvCxnSpPr>
          <p:nvPr/>
        </p:nvCxnSpPr>
        <p:spPr>
          <a:xfrm>
            <a:off x="4074774" y="2990508"/>
            <a:ext cx="355800" cy="24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7" name="Google Shape;30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3812" y="2428467"/>
            <a:ext cx="269825" cy="2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187" y="1704963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1386" y="1732413"/>
            <a:ext cx="269825" cy="262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/>
          <p:nvPr/>
        </p:nvSpPr>
        <p:spPr>
          <a:xfrm>
            <a:off x="6319700" y="2456620"/>
            <a:ext cx="1036200" cy="105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MongoDB</a:t>
            </a:r>
            <a:r>
              <a:rPr lang="ko" sz="900"/>
              <a:t>-NS</a:t>
            </a:r>
            <a:endParaRPr sz="900"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325" y="2862245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225" y="3218120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524" y="2889695"/>
            <a:ext cx="269825" cy="2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921" y="3574392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7313" y="3586517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9824" y="3601842"/>
            <a:ext cx="269825" cy="262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 txBox="1"/>
          <p:nvPr/>
        </p:nvSpPr>
        <p:spPr>
          <a:xfrm>
            <a:off x="4791250" y="2793825"/>
            <a:ext cx="2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</a:t>
            </a:r>
            <a:endParaRPr sz="1000"/>
          </a:p>
        </p:txBody>
      </p:sp>
      <p:sp>
        <p:nvSpPr>
          <p:cNvPr id="318" name="Google Shape;318;p28"/>
          <p:cNvSpPr txBox="1"/>
          <p:nvPr/>
        </p:nvSpPr>
        <p:spPr>
          <a:xfrm>
            <a:off x="4896325" y="2976963"/>
            <a:ext cx="51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HPA</a:t>
            </a:r>
            <a:endParaRPr sz="1000"/>
          </a:p>
        </p:txBody>
      </p:sp>
      <p:sp>
        <p:nvSpPr>
          <p:cNvPr id="319" name="Google Shape;319;p28"/>
          <p:cNvSpPr/>
          <p:nvPr/>
        </p:nvSpPr>
        <p:spPr>
          <a:xfrm>
            <a:off x="6319700" y="3723642"/>
            <a:ext cx="1036200" cy="105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Postgres</a:t>
            </a:r>
            <a:r>
              <a:rPr lang="ko" sz="900"/>
              <a:t>-NS</a:t>
            </a:r>
            <a:endParaRPr sz="900"/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325" y="4129267"/>
            <a:ext cx="317199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225" y="4485142"/>
            <a:ext cx="317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524" y="4156717"/>
            <a:ext cx="269825" cy="2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350" y="2568625"/>
            <a:ext cx="987900" cy="844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28"/>
          <p:cNvCxnSpPr>
            <a:stCxn id="323" idx="3"/>
            <a:endCxn id="295" idx="1"/>
          </p:cNvCxnSpPr>
          <p:nvPr/>
        </p:nvCxnSpPr>
        <p:spPr>
          <a:xfrm>
            <a:off x="1534250" y="2990962"/>
            <a:ext cx="13758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8"/>
          <p:cNvCxnSpPr>
            <a:stCxn id="294" idx="3"/>
            <a:endCxn id="297" idx="1"/>
          </p:cNvCxnSpPr>
          <p:nvPr/>
        </p:nvCxnSpPr>
        <p:spPr>
          <a:xfrm flipH="1" rot="10800000">
            <a:off x="5466850" y="1798008"/>
            <a:ext cx="852900" cy="11949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8"/>
          <p:cNvCxnSpPr>
            <a:stCxn id="294" idx="3"/>
            <a:endCxn id="310" idx="1"/>
          </p:cNvCxnSpPr>
          <p:nvPr/>
        </p:nvCxnSpPr>
        <p:spPr>
          <a:xfrm flipH="1" rot="10800000">
            <a:off x="5466850" y="2986008"/>
            <a:ext cx="852900" cy="69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8"/>
          <p:cNvCxnSpPr>
            <a:stCxn id="294" idx="3"/>
            <a:endCxn id="319" idx="1"/>
          </p:cNvCxnSpPr>
          <p:nvPr/>
        </p:nvCxnSpPr>
        <p:spPr>
          <a:xfrm>
            <a:off x="5466850" y="2992907"/>
            <a:ext cx="852900" cy="1260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8"/>
          <p:cNvSpPr txBox="1"/>
          <p:nvPr/>
        </p:nvSpPr>
        <p:spPr>
          <a:xfrm>
            <a:off x="5705725" y="2752600"/>
            <a:ext cx="57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mongoose</a:t>
            </a:r>
            <a:endParaRPr sz="600"/>
          </a:p>
        </p:txBody>
      </p:sp>
      <p:sp>
        <p:nvSpPr>
          <p:cNvPr id="329" name="Google Shape;329;p28"/>
          <p:cNvSpPr txBox="1"/>
          <p:nvPr/>
        </p:nvSpPr>
        <p:spPr>
          <a:xfrm>
            <a:off x="5601750" y="1983850"/>
            <a:ext cx="4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axios</a:t>
            </a:r>
            <a:br>
              <a:rPr lang="ko" sz="600"/>
            </a:br>
            <a:r>
              <a:rPr lang="ko" sz="600"/>
              <a:t>(relay)</a:t>
            </a:r>
            <a:endParaRPr sz="600"/>
          </a:p>
        </p:txBody>
      </p:sp>
      <p:sp>
        <p:nvSpPr>
          <p:cNvPr id="330" name="Google Shape;330;p28"/>
          <p:cNvSpPr txBox="1"/>
          <p:nvPr/>
        </p:nvSpPr>
        <p:spPr>
          <a:xfrm>
            <a:off x="5588188" y="3820125"/>
            <a:ext cx="57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graphile</a:t>
            </a:r>
            <a:endParaRPr sz="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Best Practice</a:t>
            </a:r>
            <a:endParaRPr/>
          </a:p>
        </p:txBody>
      </p:sp>
      <p:sp>
        <p:nvSpPr>
          <p:cNvPr id="336" name="Google Shape;3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RestAPI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요청은 단순하고 데이터는 복잡한 경우</a:t>
            </a:r>
            <a:br>
              <a:rPr lang="ko"/>
            </a:br>
            <a:r>
              <a:rPr lang="ko"/>
              <a:t>(받아야 하는 항목들이 많고, 정해져 있는 경우)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GQL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요청은 복잡하고, 데이터가 효율적인 경우</a:t>
            </a:r>
            <a:br>
              <a:rPr lang="ko"/>
            </a:br>
            <a:r>
              <a:rPr lang="ko"/>
              <a:t>(받아야 하는 항목들을 사용자가 자유롭게 정의하는 경우)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REST API + GQL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Backend 서버에 RestAPI + GQL 인터페이</a:t>
            </a:r>
            <a:r>
              <a:rPr lang="ko"/>
              <a:t>스 모두</a:t>
            </a:r>
            <a:r>
              <a:rPr lang="ko"/>
              <a:t> 제공 </a:t>
            </a:r>
            <a:br>
              <a:rPr lang="ko"/>
            </a:br>
            <a:r>
              <a:rPr lang="ko" sz="1000"/>
              <a:t>(데이</a:t>
            </a:r>
            <a:r>
              <a:rPr lang="ko" sz="1000"/>
              <a:t>터 성격에 따라 유리한</a:t>
            </a:r>
            <a:r>
              <a:rPr lang="ko" sz="1000"/>
              <a:t> API 선택)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6131525" y="2043850"/>
            <a:ext cx="2193900" cy="13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6843475" y="3516175"/>
            <a:ext cx="103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응답복잡도</a:t>
            </a:r>
            <a:endParaRPr sz="1200"/>
          </a:p>
        </p:txBody>
      </p:sp>
      <p:sp>
        <p:nvSpPr>
          <p:cNvPr id="339" name="Google Shape;339;p29"/>
          <p:cNvSpPr txBox="1"/>
          <p:nvPr/>
        </p:nvSpPr>
        <p:spPr>
          <a:xfrm rot="-5400000">
            <a:off x="5369375" y="2449350"/>
            <a:ext cx="103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요청복잡도</a:t>
            </a:r>
            <a:endParaRPr sz="1200"/>
          </a:p>
        </p:txBody>
      </p:sp>
      <p:sp>
        <p:nvSpPr>
          <p:cNvPr id="340" name="Google Shape;340;p29"/>
          <p:cNvSpPr txBox="1"/>
          <p:nvPr/>
        </p:nvSpPr>
        <p:spPr>
          <a:xfrm>
            <a:off x="6155725" y="2064950"/>
            <a:ext cx="5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GQL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7603325" y="3072250"/>
            <a:ext cx="8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RestAPI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API Federation (/w Cloud API Gateway) 제</a:t>
            </a:r>
            <a:r>
              <a:rPr lang="ko"/>
              <a:t>공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Security (인증/권한)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API Management (for Service Mesh)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Load Balancing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Monitoring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Best Practice 적용</a:t>
            </a:r>
            <a:r>
              <a:rPr lang="ko"/>
              <a:t>을 통한 유연한 API 서비스 제공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Legacy REST 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GraphQL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Swing 조회용 DB 연동하여 Pilot 가능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Reference</a:t>
            </a:r>
            <a:endParaRPr/>
          </a:p>
        </p:txBody>
      </p:sp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Github GQL Explorer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Netflix Beyond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(GraphQL/Graphile)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Daniel Moon (문형권)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3"/>
              </a:rPr>
              <a:t>sysmoon@sk.com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2021.03.08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8000"/>
              <a:t>QA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Requirements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Swing</a:t>
            </a:r>
            <a:r>
              <a:rPr lang="ko"/>
              <a:t> 조회용 DB를 위한 일부 API 대상 GQL 적용 검</a:t>
            </a:r>
            <a:r>
              <a:rPr lang="ko"/>
              <a:t>토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실시간 통계, Batch Job (On-Demand)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Public</a:t>
            </a:r>
            <a:r>
              <a:rPr lang="ko"/>
              <a:t> Cloud 기반 Well-Architectured (/w API Gateway, Cloud Native)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API 고가용 서비스를 위한 Resilience Service 구축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API Performance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Chaos Engineering (Fault Injection)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Monitoring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API Federation (Legacy REST API 통합)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개발/운영 환경의 효율성 확보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서비스에서 사용하지 않는 불필요한 데이터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내부 보안 데이터 (외부 노출방지)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API 변경에 따라 새로 추가되는 데이터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Client (PC/Mobile) 환경에 따라 달라지는 데이터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MSA API 서비스를 위한 Service Mesh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GQL(GraphQL)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700" y="1706525"/>
            <a:ext cx="5042976" cy="308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필요</a:t>
            </a:r>
            <a:r>
              <a:rPr lang="ko"/>
              <a:t>한 정보들만 선택 가능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No Overfetching &amp; 데이</a:t>
            </a:r>
            <a:r>
              <a:rPr lang="ko"/>
              <a:t>터 전송량 감소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여</a:t>
            </a:r>
            <a:r>
              <a:rPr lang="ko"/>
              <a:t>러 계층의 정보 수신 가능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No Underfectching &amp; 요청 횟수 감소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Single Endpoint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86750"/>
            <a:ext cx="3571324" cy="2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Query / Mutation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Query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데이터 조회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C</a:t>
            </a:r>
            <a:r>
              <a:rPr b="1" lang="ko">
                <a:solidFill>
                  <a:srgbClr val="FF0000"/>
                </a:solidFill>
              </a:rPr>
              <a:t>R</a:t>
            </a:r>
            <a:r>
              <a:rPr b="1" lang="ko"/>
              <a:t>UD</a:t>
            </a:r>
            <a:r>
              <a:rPr lang="ko"/>
              <a:t> </a:t>
            </a:r>
            <a:r>
              <a:rPr lang="ko"/>
              <a:t>(</a:t>
            </a:r>
            <a:r>
              <a:rPr b="1" lang="ko"/>
              <a:t>C</a:t>
            </a:r>
            <a:r>
              <a:rPr lang="ko"/>
              <a:t>reate / </a:t>
            </a:r>
            <a:r>
              <a:rPr b="1" lang="ko">
                <a:solidFill>
                  <a:srgbClr val="FF0000"/>
                </a:solidFill>
              </a:rPr>
              <a:t>R</a:t>
            </a:r>
            <a:r>
              <a:rPr lang="ko"/>
              <a:t>ead / </a:t>
            </a:r>
            <a:r>
              <a:rPr b="1" lang="ko"/>
              <a:t>U</a:t>
            </a:r>
            <a:r>
              <a:rPr lang="ko"/>
              <a:t>pdate / </a:t>
            </a:r>
            <a:r>
              <a:rPr b="1" lang="ko"/>
              <a:t>D</a:t>
            </a:r>
            <a:r>
              <a:rPr lang="ko"/>
              <a:t>elete)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Mutation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데이터 변조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>
                <a:solidFill>
                  <a:srgbClr val="FF0000"/>
                </a:solidFill>
              </a:rPr>
              <a:t>C</a:t>
            </a:r>
            <a:r>
              <a:rPr b="1" lang="ko"/>
              <a:t>R</a:t>
            </a:r>
            <a:r>
              <a:rPr b="1" lang="ko">
                <a:solidFill>
                  <a:srgbClr val="FF0000"/>
                </a:solidFill>
              </a:rPr>
              <a:t>UD </a:t>
            </a:r>
            <a:r>
              <a:rPr lang="ko"/>
              <a:t>(</a:t>
            </a:r>
            <a:r>
              <a:rPr b="1" lang="ko">
                <a:solidFill>
                  <a:srgbClr val="FF0000"/>
                </a:solidFill>
              </a:rPr>
              <a:t>C</a:t>
            </a:r>
            <a:r>
              <a:rPr lang="ko"/>
              <a:t>reate / </a:t>
            </a:r>
            <a:r>
              <a:rPr b="1" lang="ko">
                <a:solidFill>
                  <a:srgbClr val="666666"/>
                </a:solidFill>
              </a:rPr>
              <a:t>R</a:t>
            </a:r>
            <a:r>
              <a:rPr lang="ko"/>
              <a:t>ead / </a:t>
            </a:r>
            <a:r>
              <a:rPr b="1" lang="ko">
                <a:solidFill>
                  <a:srgbClr val="FF0000"/>
                </a:solidFill>
              </a:rPr>
              <a:t>U</a:t>
            </a:r>
            <a:r>
              <a:rPr lang="ko"/>
              <a:t>pdate / </a:t>
            </a:r>
            <a:r>
              <a:rPr b="1" lang="ko">
                <a:solidFill>
                  <a:srgbClr val="FF0000"/>
                </a:solidFill>
              </a:rPr>
              <a:t>D</a:t>
            </a:r>
            <a:r>
              <a:rPr lang="ko"/>
              <a:t>elete)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911025" y="684850"/>
            <a:ext cx="1980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&lt;Request&gt;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query</a:t>
            </a:r>
            <a:r>
              <a:rPr lang="ko" sz="800"/>
              <a:t>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</a:t>
            </a:r>
            <a:r>
              <a:rPr b="1" lang="ko" sz="800">
                <a:solidFill>
                  <a:srgbClr val="FF0000"/>
                </a:solidFill>
              </a:rPr>
              <a:t>teams</a:t>
            </a:r>
            <a:r>
              <a:rPr lang="ko" sz="800"/>
              <a:t>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id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manager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office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cleaning_duty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project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</a:t>
            </a:r>
            <a:r>
              <a:rPr b="1" lang="ko" sz="800">
                <a:solidFill>
                  <a:srgbClr val="FF0000"/>
                </a:solidFill>
              </a:rPr>
              <a:t>members</a:t>
            </a:r>
            <a:r>
              <a:rPr lang="ko" sz="800"/>
              <a:t>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id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first_name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last_name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mutation</a:t>
            </a:r>
            <a:r>
              <a:rPr lang="ko" sz="800"/>
              <a:t>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postTeam(input:{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manager: "sysmoon"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office: "seoul"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extension_number: "01012341234"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mascot: "monkey"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cleaning_duty: "monday"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project: "common-api"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}){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id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manager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office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4" name="Google Shape;84;p17"/>
          <p:cNvSpPr txBox="1"/>
          <p:nvPr/>
        </p:nvSpPr>
        <p:spPr>
          <a:xfrm>
            <a:off x="7007475" y="699275"/>
            <a:ext cx="20988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&lt;Response&gt;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Query Response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"data":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"</a:t>
            </a:r>
            <a:r>
              <a:rPr b="1" lang="ko" sz="800">
                <a:solidFill>
                  <a:srgbClr val="FF0000"/>
                </a:solidFill>
              </a:rPr>
              <a:t>teams</a:t>
            </a:r>
            <a:r>
              <a:rPr lang="ko" sz="800"/>
              <a:t>": [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"id": "1",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"manager": "Mandy Warren",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"office": "101A",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"cleaning_duty": "Monday",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"project": "Hyperion",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"</a:t>
            </a:r>
            <a:r>
              <a:rPr b="1" lang="ko" sz="800">
                <a:solidFill>
                  <a:srgbClr val="FF0000"/>
                </a:solidFill>
              </a:rPr>
              <a:t>members</a:t>
            </a:r>
            <a:r>
              <a:rPr lang="ko" sz="800"/>
              <a:t>": [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"id": "3",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"first_name": "Nathan",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"last_name": "Jenkins"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Mutation Response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"data":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"postTeam":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"id": "7",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"manager": "sysmoon",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"office": "seoul"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Schema / Type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Schema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Object Type: Members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Field: name, email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느낌</a:t>
            </a:r>
            <a:r>
              <a:rPr lang="ko"/>
              <a:t>표(!): 필수 값 (non-nullable)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대괄호([,]): 배열 (array)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Int: 32비트 정수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Float: 실수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String: UTF-8 문자열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Boolean: true / false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ID: ID 값임을 명시적으로 표현 (String)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Union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990775" y="1152475"/>
            <a:ext cx="3374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Teams</a:t>
            </a: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id: ID!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manager: String!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office: String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extension_number: String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mascot: String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cleaning_duty: String!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project: String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members: [People]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teams(manager: String,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 cleaning_duty: String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     ):[Team]</a:t>
            </a:r>
            <a:endParaRPr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Query 필드 별 비지니스 로직 구현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teams (팀 목록), roles(역할정보)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Multi DB Source 연동 가능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source: RDB, NoSQL, File, HTTP, SOAP, gRPC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DFS (Depth First Search)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연쇄적 resolver 호출을 이용한 DBMS 관계 쿼리 직관성 제공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Resolver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371775" y="847675"/>
            <a:ext cx="30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744050" y="1017725"/>
            <a:ext cx="3482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users: [User]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user(id: ID): User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limits: [Limit]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limit(UserId: ID): Limit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paymentsByUser</a:t>
            </a: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(userId: ID): [Payment]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paymentsByUser</a:t>
            </a: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(userId: 10) {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id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amount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user {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  name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  phoneNumber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24292E"/>
                </a:solidFill>
                <a:highlight>
                  <a:srgbClr val="FBFCF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BFC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Resolver Architecture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멀티 API 인터페이</a:t>
            </a:r>
            <a:r>
              <a:rPr lang="ko"/>
              <a:t>스 제공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REST, GraphQL, RPC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공</a:t>
            </a:r>
            <a:r>
              <a:rPr lang="ko"/>
              <a:t>통 </a:t>
            </a:r>
            <a:r>
              <a:rPr lang="ko"/>
              <a:t>인</a:t>
            </a:r>
            <a:r>
              <a:rPr lang="ko"/>
              <a:t>증/권한 관리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Public Cloud 연동시 인증/권한 솔루션 대체 가능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RBAC 서비스 계정별 접근제어 적용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Resolver </a:t>
            </a:r>
            <a:r>
              <a:rPr lang="ko"/>
              <a:t>비지니스 로직별 레이어 관리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로직별 모듈(파일) 별도 분리하여 개발/관리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비지니스 로직에 대한 일관성 제공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25" y="1322100"/>
            <a:ext cx="3276597" cy="3077150"/>
          </a:xfrm>
          <a:prstGeom prst="rect">
            <a:avLst/>
          </a:prstGeom>
          <a:noFill/>
          <a:ln cap="flat" cmpd="sng" w="9525">
            <a:solidFill>
              <a:srgbClr val="E2E4EE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Playground (</a:t>
            </a:r>
            <a:r>
              <a:rPr lang="ko"/>
              <a:t>Introspection)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API 명세서 제공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Docs, Schema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Playground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Schema 기반 다양한 GQL 테스트 가능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별도의 연동 규격서 요청 불필요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3rd-party tools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Voyager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50" y="1152475"/>
            <a:ext cx="4010559" cy="37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