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6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4660"/>
  </p:normalViewPr>
  <p:slideViewPr>
    <p:cSldViewPr>
      <p:cViewPr varScale="1">
        <p:scale>
          <a:sx n="69" d="100"/>
          <a:sy n="69" d="100"/>
        </p:scale>
        <p:origin x="-13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7DA8-8D38-4A4D-BC05-4379A3060185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7DB71-34D8-4C70-A754-CCE0CB9E7F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7DA8-8D38-4A4D-BC05-4379A3060185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7DB71-34D8-4C70-A754-CCE0CB9E7F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7DA8-8D38-4A4D-BC05-4379A3060185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7DB71-34D8-4C70-A754-CCE0CB9E7F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7DA8-8D38-4A4D-BC05-4379A3060185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7DB71-34D8-4C70-A754-CCE0CB9E7F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7DA8-8D38-4A4D-BC05-4379A3060185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7DB71-34D8-4C70-A754-CCE0CB9E7F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7DA8-8D38-4A4D-BC05-4379A3060185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7DB71-34D8-4C70-A754-CCE0CB9E7F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7DA8-8D38-4A4D-BC05-4379A3060185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7DB71-34D8-4C70-A754-CCE0CB9E7F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7DA8-8D38-4A4D-BC05-4379A3060185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7DB71-34D8-4C70-A754-CCE0CB9E7F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7DA8-8D38-4A4D-BC05-4379A3060185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7DB71-34D8-4C70-A754-CCE0CB9E7F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7DA8-8D38-4A4D-BC05-4379A3060185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7DB71-34D8-4C70-A754-CCE0CB9E7F1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7DA8-8D38-4A4D-BC05-4379A3060185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37DB71-34D8-4C70-A754-CCE0CB9E7F1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C37DB71-34D8-4C70-A754-CCE0CB9E7F15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BBE7DA8-8D38-4A4D-BC05-4379A3060185}" type="datetimeFigureOut">
              <a:rPr lang="ru-RU" smtClean="0"/>
              <a:t>11.06.2017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7831832" cy="1441847"/>
          </a:xfrm>
        </p:spPr>
        <p:txBody>
          <a:bodyPr/>
          <a:lstStyle/>
          <a:p>
            <a:r>
              <a:rPr lang="ru-RU" sz="4000" dirty="0" smtClean="0"/>
              <a:t>Написание</a:t>
            </a:r>
            <a:r>
              <a:rPr lang="en-US" sz="4000" dirty="0" smtClean="0"/>
              <a:t> </a:t>
            </a:r>
            <a:r>
              <a:rPr lang="ru-RU" sz="4000" dirty="0" err="1" smtClean="0"/>
              <a:t>обфускатора</a:t>
            </a:r>
            <a:r>
              <a:rPr lang="ru-RU" sz="4000" dirty="0" smtClean="0"/>
              <a:t> </a:t>
            </a:r>
            <a:r>
              <a:rPr lang="ru-RU" sz="4000" dirty="0"/>
              <a:t>для программ на </a:t>
            </a:r>
            <a:r>
              <a:rPr lang="en-US" sz="4000" dirty="0" smtClean="0"/>
              <a:t>Java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3861048"/>
            <a:ext cx="7560840" cy="1066800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ru-RU" sz="8000" dirty="0" smtClean="0">
                <a:solidFill>
                  <a:schemeClr val="tx1"/>
                </a:solidFill>
              </a:rPr>
              <a:t>Дисциплина: «Проектирование ОС и компонентов»</a:t>
            </a:r>
            <a:endParaRPr lang="ru-RU" sz="8000" dirty="0">
              <a:solidFill>
                <a:schemeClr val="tx1"/>
              </a:solidFill>
            </a:endParaRPr>
          </a:p>
          <a:p>
            <a:pPr algn="r"/>
            <a:r>
              <a:rPr lang="ru-RU" sz="8000" dirty="0" smtClean="0">
                <a:solidFill>
                  <a:schemeClr val="tx1"/>
                </a:solidFill>
              </a:rPr>
              <a:t>Выполнила студентка группы № 13541/3: Фомина М. А.</a:t>
            </a:r>
          </a:p>
          <a:p>
            <a:pPr algn="r"/>
            <a:r>
              <a:rPr lang="ru-RU" sz="8000" dirty="0" smtClean="0">
                <a:solidFill>
                  <a:schemeClr val="tx1"/>
                </a:solidFill>
              </a:rPr>
              <a:t>Преподаватель: </a:t>
            </a:r>
            <a:r>
              <a:rPr lang="ru-RU" sz="8000" dirty="0" err="1" smtClean="0">
                <a:solidFill>
                  <a:schemeClr val="tx1"/>
                </a:solidFill>
              </a:rPr>
              <a:t>Душутина</a:t>
            </a:r>
            <a:r>
              <a:rPr lang="ru-RU" sz="8000" dirty="0" smtClean="0">
                <a:solidFill>
                  <a:schemeClr val="tx1"/>
                </a:solidFill>
              </a:rPr>
              <a:t> Е. В. </a:t>
            </a:r>
          </a:p>
          <a:p>
            <a:pPr algn="r"/>
            <a:endParaRPr lang="ru-RU" sz="8000" dirty="0" smtClean="0">
              <a:solidFill>
                <a:schemeClr val="tx1"/>
              </a:solidFill>
            </a:endParaRPr>
          </a:p>
          <a:p>
            <a:pPr algn="r"/>
            <a:endParaRPr lang="ru-RU" sz="8000" dirty="0" smtClean="0">
              <a:solidFill>
                <a:schemeClr val="tx1"/>
              </a:solidFill>
            </a:endParaRPr>
          </a:p>
          <a:p>
            <a:pPr algn="ctr"/>
            <a:r>
              <a:rPr lang="ru-RU" sz="8000" dirty="0" smtClean="0">
                <a:solidFill>
                  <a:schemeClr val="tx1"/>
                </a:solidFill>
              </a:rPr>
              <a:t>Санкт-Петербург</a:t>
            </a:r>
          </a:p>
          <a:p>
            <a:pPr algn="ctr"/>
            <a:r>
              <a:rPr lang="ru-RU" sz="8000" dirty="0" smtClean="0">
                <a:solidFill>
                  <a:schemeClr val="tx1"/>
                </a:solidFill>
              </a:rPr>
              <a:t>2017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55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4300" lvl="0" indent="0">
              <a:buNone/>
            </a:pPr>
            <a:r>
              <a:rPr lang="ru-RU" dirty="0" smtClean="0"/>
              <a:t>	Лексическая </a:t>
            </a:r>
            <a:r>
              <a:rPr lang="ru-RU" dirty="0" err="1"/>
              <a:t>обфускация</a:t>
            </a:r>
            <a:endParaRPr lang="ru-RU" dirty="0"/>
          </a:p>
          <a:p>
            <a:pPr lvl="0"/>
            <a:r>
              <a:rPr lang="ru-RU" dirty="0"/>
              <a:t>удаление всех комментариев в коде программы</a:t>
            </a:r>
          </a:p>
          <a:p>
            <a:pPr lvl="0"/>
            <a:r>
              <a:rPr lang="ru-RU" dirty="0"/>
              <a:t>удаление различных пробелов, </a:t>
            </a:r>
            <a:r>
              <a:rPr lang="ru-RU" dirty="0" smtClean="0"/>
              <a:t>отступов</a:t>
            </a:r>
          </a:p>
          <a:p>
            <a:pPr lvl="0"/>
            <a:r>
              <a:rPr lang="ru-RU" dirty="0" smtClean="0"/>
              <a:t>замена </a:t>
            </a:r>
            <a:r>
              <a:rPr lang="ru-RU" dirty="0"/>
              <a:t>имен функций</a:t>
            </a:r>
          </a:p>
          <a:p>
            <a:pPr lvl="0"/>
            <a:r>
              <a:rPr lang="ru-RU" dirty="0"/>
              <a:t>добавление различных лишних (мусорных) операций</a:t>
            </a:r>
          </a:p>
          <a:p>
            <a:pPr marL="114300" lvl="0" indent="0">
              <a:buNone/>
            </a:pPr>
            <a:r>
              <a:rPr lang="ru-RU" dirty="0" smtClean="0"/>
              <a:t>	</a:t>
            </a:r>
            <a:r>
              <a:rPr lang="ru-RU" dirty="0" err="1" smtClean="0"/>
              <a:t>Обфускация</a:t>
            </a:r>
            <a:r>
              <a:rPr lang="ru-RU" dirty="0" smtClean="0"/>
              <a:t> </a:t>
            </a:r>
            <a:r>
              <a:rPr lang="ru-RU" dirty="0"/>
              <a:t>управления</a:t>
            </a:r>
          </a:p>
          <a:p>
            <a:pPr lvl="0"/>
            <a:r>
              <a:rPr lang="ru-RU" dirty="0"/>
              <a:t>Внесение недостижимого кода</a:t>
            </a:r>
          </a:p>
          <a:p>
            <a:pPr lvl="0"/>
            <a:r>
              <a:rPr lang="ru-RU" dirty="0"/>
              <a:t>Внесение мертвого кода</a:t>
            </a:r>
          </a:p>
          <a:p>
            <a:pPr lvl="0"/>
            <a:r>
              <a:rPr lang="ru-RU" dirty="0"/>
              <a:t>Клонирование </a:t>
            </a:r>
            <a:r>
              <a:rPr lang="ru-RU" dirty="0" smtClean="0"/>
              <a:t>кода</a:t>
            </a:r>
          </a:p>
          <a:p>
            <a:pPr lvl="0"/>
            <a:r>
              <a:rPr lang="ru-RU" dirty="0" smtClean="0"/>
              <a:t>Использование </a:t>
            </a:r>
            <a:r>
              <a:rPr lang="ru-RU" dirty="0"/>
              <a:t>непрозрачных </a:t>
            </a:r>
            <a:r>
              <a:rPr lang="ru-RU" dirty="0" err="1"/>
              <a:t>предикотов</a:t>
            </a:r>
            <a:endParaRPr lang="ru-RU" dirty="0"/>
          </a:p>
          <a:p>
            <a:pPr marL="114300" lvl="0" indent="0">
              <a:buNone/>
            </a:pPr>
            <a:r>
              <a:rPr lang="ru-RU" dirty="0" smtClean="0"/>
              <a:t>	</a:t>
            </a:r>
            <a:r>
              <a:rPr lang="ru-RU" dirty="0" err="1" smtClean="0"/>
              <a:t>Обфускация</a:t>
            </a:r>
            <a:r>
              <a:rPr lang="ru-RU" dirty="0" smtClean="0"/>
              <a:t> </a:t>
            </a:r>
            <a:r>
              <a:rPr lang="ru-RU" dirty="0"/>
              <a:t>данных</a:t>
            </a:r>
          </a:p>
          <a:p>
            <a:pPr lvl="0"/>
            <a:r>
              <a:rPr lang="ru-RU" dirty="0"/>
              <a:t>Изменение интерпретации данных различных типов</a:t>
            </a:r>
          </a:p>
          <a:p>
            <a:pPr lvl="0"/>
            <a:r>
              <a:rPr lang="ru-RU" dirty="0"/>
              <a:t>Изменение области видимости переменных</a:t>
            </a:r>
          </a:p>
          <a:p>
            <a:pPr marL="114300" lvl="0" indent="0">
              <a:buNone/>
            </a:pPr>
            <a:r>
              <a:rPr lang="ru-RU" dirty="0" smtClean="0"/>
              <a:t>	Запутывание байт-кода в</a:t>
            </a:r>
            <a:r>
              <a:rPr lang="en-US" dirty="0" smtClean="0"/>
              <a:t> </a:t>
            </a:r>
            <a:r>
              <a:rPr lang="ru-RU" dirty="0" smtClean="0"/>
              <a:t>файлах </a:t>
            </a:r>
            <a:r>
              <a:rPr lang="en-US" dirty="0" smtClean="0"/>
              <a:t>.class </a:t>
            </a:r>
            <a:r>
              <a:rPr lang="ru-RU" dirty="0" smtClean="0"/>
              <a:t>и </a:t>
            </a:r>
            <a:r>
              <a:rPr lang="en-US" dirty="0" smtClean="0"/>
              <a:t>.jar</a:t>
            </a: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	Преобразование </a:t>
            </a:r>
            <a:r>
              <a:rPr lang="ru-RU" dirty="0"/>
              <a:t>программы из структурированной, в программу с одним </a:t>
            </a:r>
            <a:r>
              <a:rPr lang="ru-RU" dirty="0" smtClean="0"/>
              <a:t>файлом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71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US" dirty="0"/>
              <a:t>	 </a:t>
            </a:r>
            <a:r>
              <a:rPr lang="en-US" dirty="0" smtClean="0"/>
              <a:t>Obfuscator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точка входа приложения.</a:t>
            </a:r>
          </a:p>
          <a:p>
            <a:pPr marL="114300" indent="0">
              <a:buNone/>
            </a:pPr>
            <a:r>
              <a:rPr lang="ru-RU" dirty="0"/>
              <a:t>	</a:t>
            </a:r>
            <a:r>
              <a:rPr lang="ru-RU" b="1" dirty="0" smtClean="0"/>
              <a:t>Чтение </a:t>
            </a:r>
            <a:r>
              <a:rPr lang="ru-RU" b="1" dirty="0"/>
              <a:t>и </a:t>
            </a:r>
            <a:r>
              <a:rPr lang="ru-RU" b="1" dirty="0" smtClean="0"/>
              <a:t>запись исходных файлов:</a:t>
            </a:r>
          </a:p>
          <a:p>
            <a:pPr lvl="0"/>
            <a:r>
              <a:rPr lang="en-US" dirty="0" err="1" smtClean="0"/>
              <a:t>FindFunction</a:t>
            </a:r>
            <a:r>
              <a:rPr lang="ru-RU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обеспечивает нахождение функций и их переименование</a:t>
            </a:r>
          </a:p>
          <a:p>
            <a:pPr lvl="0"/>
            <a:r>
              <a:rPr lang="en-US" dirty="0" err="1" smtClean="0"/>
              <a:t>WriteAllInOneFile</a:t>
            </a:r>
            <a:r>
              <a:rPr lang="ru-RU" dirty="0"/>
              <a:t> </a:t>
            </a:r>
            <a:r>
              <a:rPr lang="en-US" dirty="0" smtClean="0"/>
              <a:t> – </a:t>
            </a:r>
            <a:r>
              <a:rPr lang="ru-RU" dirty="0" smtClean="0"/>
              <a:t>записывает  в один файл все импорты и </a:t>
            </a:r>
            <a:r>
              <a:rPr lang="en-US" dirty="0" smtClean="0"/>
              <a:t>java </a:t>
            </a:r>
            <a:r>
              <a:rPr lang="ru-RU" dirty="0" smtClean="0"/>
              <a:t>классы, вызывает метод генерации нового кода</a:t>
            </a:r>
            <a:endParaRPr lang="ru-RU" dirty="0"/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ru-RU" b="1" dirty="0" smtClean="0"/>
              <a:t>Генерация </a:t>
            </a:r>
            <a:r>
              <a:rPr lang="ru-RU" b="1" dirty="0" err="1" smtClean="0"/>
              <a:t>обфусцированного</a:t>
            </a:r>
            <a:r>
              <a:rPr lang="ru-RU" b="1" dirty="0" smtClean="0"/>
              <a:t> кода:</a:t>
            </a:r>
            <a:endParaRPr lang="ru-RU" b="1" dirty="0"/>
          </a:p>
          <a:p>
            <a:pPr lvl="0"/>
            <a:r>
              <a:rPr lang="en-US" dirty="0" err="1" smtClean="0"/>
              <a:t>GenerateFalseCode</a:t>
            </a:r>
            <a:r>
              <a:rPr lang="ru-RU" dirty="0" smtClean="0"/>
              <a:t> – генерирует новый код для вставки в функции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en-US" dirty="0" err="1" smtClean="0"/>
              <a:t>Utils</a:t>
            </a:r>
            <a:r>
              <a:rPr lang="ru-RU" dirty="0"/>
              <a:t> - содержит методы для удаления комментариев, переносов и отступов, преобразования строк в </a:t>
            </a:r>
            <a:r>
              <a:rPr lang="ru-RU" dirty="0" smtClean="0"/>
              <a:t>шестнадцатеричное </a:t>
            </a:r>
            <a:r>
              <a:rPr lang="ru-RU" dirty="0"/>
              <a:t>представление, преобразование чисел в байтовый массив, запись в результирующий файл функции для преобразования строк при выполнении</a:t>
            </a:r>
          </a:p>
          <a:p>
            <a:pPr marL="114300" indent="0">
              <a:buNone/>
            </a:pPr>
            <a:r>
              <a:rPr lang="ru-RU" dirty="0"/>
              <a:t>	</a:t>
            </a:r>
            <a:r>
              <a:rPr lang="ru-RU" b="1" dirty="0" smtClean="0"/>
              <a:t>Запутывание байт-кода:</a:t>
            </a:r>
          </a:p>
          <a:p>
            <a:pPr lvl="0"/>
            <a:r>
              <a:rPr lang="en-US" dirty="0" smtClean="0"/>
              <a:t>ObTransform.java – </a:t>
            </a:r>
            <a:r>
              <a:rPr lang="ru-RU" dirty="0" smtClean="0"/>
              <a:t>абстрактный</a:t>
            </a:r>
            <a:r>
              <a:rPr lang="en-US" dirty="0" smtClean="0"/>
              <a:t> </a:t>
            </a:r>
            <a:r>
              <a:rPr lang="ru-RU" dirty="0" smtClean="0"/>
              <a:t>родитель для остальных преобразователей</a:t>
            </a:r>
            <a:endParaRPr lang="ru-RU" dirty="0"/>
          </a:p>
          <a:p>
            <a:pPr lvl="0"/>
            <a:r>
              <a:rPr lang="en-US" dirty="0" err="1" smtClean="0"/>
              <a:t>UnconditionalBranchTransform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находит в цикле безусловные ветки в графе выполнения и </a:t>
            </a:r>
            <a:r>
              <a:rPr lang="ru-RU" dirty="0" smtClean="0"/>
              <a:t>добавля</a:t>
            </a:r>
            <a:r>
              <a:rPr lang="ru-RU" dirty="0"/>
              <a:t>е</a:t>
            </a:r>
            <a:r>
              <a:rPr lang="ru-RU" dirty="0" smtClean="0"/>
              <a:t>т </a:t>
            </a:r>
            <a:r>
              <a:rPr lang="ru-RU" dirty="0" smtClean="0"/>
              <a:t>условие к ним, а также добавляет инструкции. </a:t>
            </a:r>
          </a:p>
          <a:p>
            <a:pPr lvl="0"/>
            <a:r>
              <a:rPr lang="en-US" dirty="0" smtClean="0"/>
              <a:t>UseBCEL.java</a:t>
            </a:r>
          </a:p>
          <a:p>
            <a:pPr lvl="0"/>
            <a:r>
              <a:rPr lang="en-US" dirty="0" err="1" smtClean="0"/>
              <a:t>NameGenerator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генерирует имена для классов, полей и методов</a:t>
            </a:r>
          </a:p>
          <a:p>
            <a:pPr lvl="0"/>
            <a:r>
              <a:rPr lang="en-US" dirty="0" err="1" smtClean="0"/>
              <a:t>ClassRenamerTransform</a:t>
            </a:r>
            <a:r>
              <a:rPr lang="en-US" dirty="0" smtClean="0"/>
              <a:t> – </a:t>
            </a:r>
            <a:r>
              <a:rPr lang="ru-RU" dirty="0" smtClean="0"/>
              <a:t>заменяет имена классов</a:t>
            </a:r>
          </a:p>
          <a:p>
            <a:pPr lvl="0"/>
            <a:r>
              <a:rPr lang="en-US" dirty="0" err="1" smtClean="0"/>
              <a:t>FieldRenamerTransform</a:t>
            </a:r>
            <a:r>
              <a:rPr lang="en-US" dirty="0" smtClean="0"/>
              <a:t>  -</a:t>
            </a:r>
            <a:r>
              <a:rPr lang="ru-RU" dirty="0" smtClean="0"/>
              <a:t> заменяет имена полей в классе из файла </a:t>
            </a:r>
            <a:r>
              <a:rPr lang="en-US" dirty="0" smtClean="0"/>
              <a:t>.class </a:t>
            </a:r>
            <a:r>
              <a:rPr lang="ru-RU" dirty="0" smtClean="0"/>
              <a:t>или каждый из </a:t>
            </a:r>
            <a:r>
              <a:rPr lang="en-US" dirty="0" smtClean="0"/>
              <a:t>.jar</a:t>
            </a:r>
            <a:endParaRPr lang="ru-RU" dirty="0" smtClean="0"/>
          </a:p>
          <a:p>
            <a:pPr lvl="0"/>
            <a:r>
              <a:rPr lang="en-US" dirty="0" err="1" smtClean="0"/>
              <a:t>MethodRenamerTransform</a:t>
            </a:r>
            <a:r>
              <a:rPr lang="en-US" dirty="0" smtClean="0"/>
              <a:t> – </a:t>
            </a:r>
            <a:r>
              <a:rPr lang="ru-RU" dirty="0" smtClean="0"/>
              <a:t>заменяет имена методов в классе и локальные переменные в методах</a:t>
            </a:r>
          </a:p>
          <a:p>
            <a:pPr lvl="0"/>
            <a:r>
              <a:rPr lang="en-US" dirty="0" err="1" smtClean="0"/>
              <a:t>StringEncryptorTransform</a:t>
            </a:r>
            <a:r>
              <a:rPr lang="en-US" dirty="0" smtClean="0"/>
              <a:t> –</a:t>
            </a:r>
            <a:r>
              <a:rPr lang="ru-RU" dirty="0" smtClean="0"/>
              <a:t> шифрует строки и добавляет в байт-код метод для расшифровки строк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4129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171400"/>
            <a:ext cx="8208912" cy="1143000"/>
          </a:xfrm>
        </p:spPr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smtClean="0"/>
              <a:t>работы приложения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918" y="836712"/>
            <a:ext cx="4384315" cy="5832648"/>
          </a:xfrm>
        </p:spPr>
      </p:pic>
    </p:spTree>
    <p:extLst>
      <p:ext uri="{BB962C8B-B14F-4D97-AF65-F5344CB8AC3E}">
        <p14:creationId xmlns:p14="http://schemas.microsoft.com/office/powerpoint/2010/main" val="297737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ru-RU" dirty="0"/>
              <a:t>BCEL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 большинстве случаев байт-код </a:t>
            </a:r>
            <a:r>
              <a:rPr lang="ru-RU" dirty="0" err="1"/>
              <a:t>Java</a:t>
            </a:r>
            <a:r>
              <a:rPr lang="ru-RU" dirty="0"/>
              <a:t> генерируется для исполнения на виртуальной машине </a:t>
            </a:r>
            <a:r>
              <a:rPr lang="ru-RU" dirty="0" err="1"/>
              <a:t>Java</a:t>
            </a:r>
            <a:r>
              <a:rPr lang="ru-RU" dirty="0"/>
              <a:t> из исходного кода на языке </a:t>
            </a:r>
            <a:r>
              <a:rPr lang="ru-RU" dirty="0" err="1"/>
              <a:t>Java</a:t>
            </a:r>
            <a:r>
              <a:rPr lang="ru-RU" dirty="0"/>
              <a:t>. Единственный оригинальный компилятор, преобразующий код на языке </a:t>
            </a:r>
            <a:r>
              <a:rPr lang="ru-RU" dirty="0" err="1"/>
              <a:t>Java</a:t>
            </a:r>
            <a:r>
              <a:rPr lang="ru-RU" dirty="0"/>
              <a:t> в байт-кода </a:t>
            </a:r>
            <a:r>
              <a:rPr lang="ru-RU" dirty="0" err="1"/>
              <a:t>Java</a:t>
            </a:r>
            <a:r>
              <a:rPr lang="ru-RU" dirty="0"/>
              <a:t> — это </a:t>
            </a:r>
            <a:r>
              <a:rPr lang="ru-RU" dirty="0" err="1"/>
              <a:t>Javac</a:t>
            </a:r>
            <a:r>
              <a:rPr lang="ru-RU" dirty="0"/>
              <a:t>, созданный компанией </a:t>
            </a:r>
            <a:r>
              <a:rPr lang="ru-RU" dirty="0" err="1"/>
              <a:t>Sun</a:t>
            </a:r>
            <a:r>
              <a:rPr lang="ru-RU" dirty="0"/>
              <a:t> </a:t>
            </a:r>
            <a:r>
              <a:rPr lang="ru-RU" dirty="0" err="1"/>
              <a:t>Microsystems</a:t>
            </a:r>
            <a:r>
              <a:rPr lang="ru-RU" dirty="0"/>
              <a:t>. Но поскольку все спецификации байт-кода </a:t>
            </a:r>
            <a:r>
              <a:rPr lang="ru-RU" dirty="0" err="1"/>
              <a:t>Java</a:t>
            </a:r>
            <a:r>
              <a:rPr lang="ru-RU" dirty="0"/>
              <a:t> доступны, существуют и сторонние компиляторы, генерирующие этот байт-код. </a:t>
            </a:r>
          </a:p>
          <a:p>
            <a:r>
              <a:rPr lang="en-US" b="1" dirty="0"/>
              <a:t>Byte Code Engineering Library</a:t>
            </a:r>
            <a:r>
              <a:rPr lang="en-US" dirty="0"/>
              <a:t> (</a:t>
            </a:r>
            <a:r>
              <a:rPr lang="ru-RU" dirty="0" err="1"/>
              <a:t>сокр</a:t>
            </a:r>
            <a:r>
              <a:rPr lang="en-US" dirty="0"/>
              <a:t>. </a:t>
            </a:r>
            <a:r>
              <a:rPr lang="ru-RU" b="1" dirty="0"/>
              <a:t>BCEL</a:t>
            </a:r>
            <a:r>
              <a:rPr lang="ru-RU" dirty="0"/>
              <a:t>) — проект </a:t>
            </a:r>
            <a:r>
              <a:rPr lang="ru-RU" dirty="0" err="1"/>
              <a:t>Apache</a:t>
            </a:r>
            <a:r>
              <a:rPr lang="ru-RU" dirty="0"/>
              <a:t> </a:t>
            </a:r>
            <a:r>
              <a:rPr lang="ru-RU" dirty="0" err="1"/>
              <a:t>Foundation</a:t>
            </a:r>
            <a:r>
              <a:rPr lang="ru-RU" dirty="0"/>
              <a:t>, </a:t>
            </a:r>
            <a:r>
              <a:rPr lang="ru-RU" dirty="0" err="1"/>
              <a:t>подпроект</a:t>
            </a:r>
            <a:r>
              <a:rPr lang="ru-RU" dirty="0"/>
              <a:t> </a:t>
            </a:r>
            <a:r>
              <a:rPr lang="ru-RU" dirty="0" err="1"/>
              <a:t>Jakarta</a:t>
            </a:r>
            <a:r>
              <a:rPr lang="ru-RU" dirty="0"/>
              <a:t>, представляющий собой API для декомпиляции, изменения и повторной компиляции файлов классов </a:t>
            </a:r>
            <a:r>
              <a:rPr lang="ru-RU" dirty="0" err="1"/>
              <a:t>Java</a:t>
            </a:r>
            <a:r>
              <a:rPr lang="ru-RU" dirty="0"/>
              <a:t>(состоящих из байт-кодов).</a:t>
            </a:r>
          </a:p>
          <a:p>
            <a:r>
              <a:rPr lang="ru-RU" dirty="0"/>
              <a:t>BCEL — простая библиотека, которая разбирает </a:t>
            </a:r>
            <a:r>
              <a:rPr lang="ru-RU" dirty="0" err="1"/>
              <a:t>Java</a:t>
            </a:r>
            <a:r>
              <a:rPr lang="ru-RU" dirty="0"/>
              <a:t>-класс на объекты существовавших в нём конструкций (в отличие от обычных дизассемблеров, которые просто генерируют ассемблерный код). Эти объекты поддерживают операции по изменению своих байт-кодов, а за одно и генерацию новых (вставкой их в существующий код или с помощью генерации нового класса целиком</a:t>
            </a:r>
            <a:r>
              <a:rPr lang="ru-RU" dirty="0" smtClean="0"/>
              <a:t>).</a:t>
            </a:r>
            <a:endParaRPr lang="ru-RU" dirty="0"/>
          </a:p>
          <a:p>
            <a:pPr lvl="0"/>
            <a:r>
              <a:rPr lang="ru-RU" dirty="0"/>
              <a:t>Библиотека BCEL используется </a:t>
            </a:r>
            <a:r>
              <a:rPr lang="ru-RU" dirty="0" smtClean="0"/>
              <a:t>для компиляции,</a:t>
            </a:r>
            <a:r>
              <a:rPr lang="ru-RU" dirty="0"/>
              <a:t> </a:t>
            </a:r>
            <a:r>
              <a:rPr lang="ru-RU" dirty="0" smtClean="0"/>
              <a:t>декомпиляции</a:t>
            </a:r>
            <a:r>
              <a:rPr lang="ru-RU" dirty="0"/>
              <a:t> и </a:t>
            </a:r>
            <a:r>
              <a:rPr lang="ru-RU" dirty="0" err="1" smtClean="0"/>
              <a:t>обфускации</a:t>
            </a:r>
            <a:r>
              <a:rPr lang="ru-RU" dirty="0"/>
              <a:t> байт-кодов</a:t>
            </a:r>
          </a:p>
          <a:p>
            <a:pPr fontAlgn="base"/>
            <a:r>
              <a:rPr lang="ru-RU" dirty="0" smtClean="0"/>
              <a:t>Главным </a:t>
            </a:r>
            <a:r>
              <a:rPr lang="ru-RU" dirty="0"/>
              <a:t>преимуществом библиотеки BCEL является высокоуровневый API, который избавляет от необходимости изучать внутреннюю структуру </a:t>
            </a:r>
            <a:r>
              <a:rPr lang="ru-RU" dirty="0" err="1"/>
              <a:t>class</a:t>
            </a:r>
            <a:r>
              <a:rPr lang="ru-RU" dirty="0"/>
              <a:t>-файлов и особенности реализации </a:t>
            </a:r>
            <a:r>
              <a:rPr lang="ru-RU" dirty="0" smtClean="0"/>
              <a:t>байт-кода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14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компоненты </a:t>
            </a:r>
            <a:r>
              <a:rPr lang="ru-RU" dirty="0"/>
              <a:t>библиотеки BCEL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 fontAlgn="base"/>
            <a:r>
              <a:rPr lang="ru-RU" dirty="0" smtClean="0"/>
              <a:t>пакет</a:t>
            </a:r>
            <a:r>
              <a:rPr lang="ru-RU" dirty="0"/>
              <a:t> </a:t>
            </a:r>
            <a:r>
              <a:rPr lang="ru-RU" b="1" dirty="0" err="1"/>
              <a:t>org.apache.bcel.classfile</a:t>
            </a:r>
            <a:r>
              <a:rPr lang="ru-RU" dirty="0"/>
              <a:t> с классами, описывающими элементы </a:t>
            </a:r>
            <a:r>
              <a:rPr lang="ru-RU" dirty="0" err="1"/>
              <a:t>class</a:t>
            </a:r>
            <a:r>
              <a:rPr lang="ru-RU" dirty="0"/>
              <a:t>-файла, но не предназначенными для его изменения. Классы этого пакета могут применяться для считывания байт-кода из </a:t>
            </a:r>
            <a:r>
              <a:rPr lang="ru-RU" dirty="0" err="1"/>
              <a:t>class</a:t>
            </a:r>
            <a:r>
              <a:rPr lang="ru-RU" dirty="0"/>
              <a:t>-файла и последующей записи байт-кода в файл. </a:t>
            </a:r>
            <a:endParaRPr lang="ru-RU" dirty="0" smtClean="0"/>
          </a:p>
          <a:p>
            <a:pPr lvl="0" fontAlgn="base"/>
            <a:r>
              <a:rPr lang="ru-RU" dirty="0" smtClean="0"/>
              <a:t>пакет</a:t>
            </a:r>
            <a:r>
              <a:rPr lang="ru-RU" dirty="0"/>
              <a:t> </a:t>
            </a:r>
            <a:r>
              <a:rPr lang="ru-RU" b="1" dirty="0" err="1"/>
              <a:t>org.apache.bcel.generic</a:t>
            </a:r>
            <a:r>
              <a:rPr lang="ru-RU" dirty="0"/>
              <a:t> с классами для динамического изменения или генерации объектов типа </a:t>
            </a:r>
            <a:r>
              <a:rPr lang="ru-RU" b="1" dirty="0" err="1"/>
              <a:t>JavaClass</a:t>
            </a:r>
            <a:r>
              <a:rPr lang="ru-RU" dirty="0"/>
              <a:t> или </a:t>
            </a:r>
            <a:r>
              <a:rPr lang="ru-RU" b="1" dirty="0" err="1"/>
              <a:t>Method</a:t>
            </a:r>
            <a:r>
              <a:rPr lang="ru-RU" dirty="0"/>
              <a:t> с функциональностью для вставки требуемых фрагментов непосредственно в байт-код или удаления ненужной информации из </a:t>
            </a:r>
            <a:r>
              <a:rPr lang="ru-RU" dirty="0" err="1"/>
              <a:t>class</a:t>
            </a:r>
            <a:r>
              <a:rPr lang="ru-RU" dirty="0"/>
              <a:t>-файла;</a:t>
            </a:r>
          </a:p>
          <a:p>
            <a:pPr lvl="0" fontAlgn="base"/>
            <a:r>
              <a:rPr lang="ru-RU" dirty="0"/>
              <a:t>пакет </a:t>
            </a:r>
            <a:r>
              <a:rPr lang="ru-RU" b="1" dirty="0" err="1"/>
              <a:t>org.apache.bcel.util</a:t>
            </a:r>
            <a:r>
              <a:rPr lang="ru-RU" dirty="0"/>
              <a:t> с уже готовыми классами для просмотра </a:t>
            </a:r>
            <a:r>
              <a:rPr lang="ru-RU" dirty="0" err="1"/>
              <a:t>class</a:t>
            </a:r>
            <a:r>
              <a:rPr lang="ru-RU" dirty="0"/>
              <a:t>-файлов или преобразования их в различные форматы</a:t>
            </a:r>
            <a:r>
              <a:rPr lang="ru-RU" dirty="0" smtClean="0"/>
              <a:t>.</a:t>
            </a:r>
            <a:endParaRPr lang="ru-RU" dirty="0"/>
          </a:p>
          <a:p>
            <a:pPr fontAlgn="base"/>
            <a:r>
              <a:rPr lang="ru-RU" dirty="0"/>
              <a:t>Важнейший класс </a:t>
            </a:r>
            <a:r>
              <a:rPr lang="ru-RU" b="1" dirty="0" err="1"/>
              <a:t>JavaClass</a:t>
            </a:r>
            <a:r>
              <a:rPr lang="ru-RU" dirty="0"/>
              <a:t> находится в пакете </a:t>
            </a:r>
            <a:r>
              <a:rPr lang="ru-RU" b="1" dirty="0" err="1"/>
              <a:t>org.apache.bcel.classfile</a:t>
            </a:r>
            <a:r>
              <a:rPr lang="ru-RU" dirty="0"/>
              <a:t> и представляет детальное отображение структуры </a:t>
            </a:r>
            <a:r>
              <a:rPr lang="ru-RU" dirty="0" err="1"/>
              <a:t>class</a:t>
            </a:r>
            <a:r>
              <a:rPr lang="ru-RU" dirty="0"/>
              <a:t>-файла. Этот класс отражает структуру </a:t>
            </a:r>
            <a:r>
              <a:rPr lang="ru-RU" dirty="0" err="1"/>
              <a:t>class</a:t>
            </a:r>
            <a:r>
              <a:rPr lang="ru-RU" dirty="0"/>
              <a:t>-файла с высоким уровнем абстракции и поэтому содержит информацию о полях, методах, ссылки на родительский класс (супер-класс) и интерфейсы, реализуемые исследуемым классом. Объекты типа </a:t>
            </a:r>
            <a:r>
              <a:rPr lang="ru-RU" b="1" dirty="0" err="1"/>
              <a:t>JavaClass</a:t>
            </a:r>
            <a:r>
              <a:rPr lang="ru-RU" dirty="0"/>
              <a:t> создаются классом </a:t>
            </a:r>
            <a:r>
              <a:rPr lang="ru-RU" b="1" dirty="0" err="1"/>
              <a:t>ClassParser</a:t>
            </a:r>
            <a:r>
              <a:rPr lang="ru-RU" dirty="0"/>
              <a:t>, выполняющим анализ содержимого </a:t>
            </a:r>
            <a:r>
              <a:rPr lang="ru-RU" dirty="0" err="1"/>
              <a:t>class</a:t>
            </a:r>
            <a:r>
              <a:rPr lang="ru-RU" dirty="0"/>
              <a:t>-файлов.</a:t>
            </a:r>
          </a:p>
          <a:p>
            <a:pPr fontAlgn="base"/>
            <a:r>
              <a:rPr lang="ru-RU" dirty="0"/>
              <a:t>Внутри класса </a:t>
            </a:r>
            <a:r>
              <a:rPr lang="ru-RU" b="1" dirty="0" err="1"/>
              <a:t>JavaClass</a:t>
            </a:r>
            <a:r>
              <a:rPr lang="ru-RU" dirty="0"/>
              <a:t> важную роль играет объект </a:t>
            </a:r>
            <a:r>
              <a:rPr lang="ru-RU" b="1" dirty="0" err="1"/>
              <a:t>ConstantPool</a:t>
            </a:r>
            <a:r>
              <a:rPr lang="ru-RU" dirty="0"/>
              <a:t> (блок констант). В этом объекте содержится массив элементов типа </a:t>
            </a:r>
            <a:r>
              <a:rPr lang="ru-RU" dirty="0" err="1"/>
              <a:t>Constant</a:t>
            </a:r>
            <a:r>
              <a:rPr lang="ru-RU" dirty="0"/>
              <a:t> фиксированного размера, которые можно извлечь с помощью метода </a:t>
            </a:r>
            <a:r>
              <a:rPr lang="ru-RU" b="1" dirty="0" err="1"/>
              <a:t>getConstant</a:t>
            </a:r>
            <a:r>
              <a:rPr lang="ru-RU" b="1" dirty="0"/>
              <a:t>()</a:t>
            </a:r>
            <a:r>
              <a:rPr lang="ru-RU" dirty="0"/>
              <a:t> по заданному индексу. В объектах </a:t>
            </a:r>
            <a:r>
              <a:rPr lang="ru-RU" dirty="0" err="1"/>
              <a:t>типа</a:t>
            </a:r>
            <a:r>
              <a:rPr lang="ru-RU" b="1" dirty="0" err="1"/>
              <a:t>Method</a:t>
            </a:r>
            <a:r>
              <a:rPr lang="ru-RU" dirty="0"/>
              <a:t> и </a:t>
            </a:r>
            <a:r>
              <a:rPr lang="ru-RU" b="1" dirty="0" err="1"/>
              <a:t>Field</a:t>
            </a:r>
            <a:r>
              <a:rPr lang="ru-RU" dirty="0"/>
              <a:t> хранится сигнатура, определяющая тип данных для полей или типы входных и выходных параметров для методов.</a:t>
            </a:r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903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</a:t>
            </a:r>
            <a:r>
              <a:rPr lang="ru-RU" dirty="0" err="1" smtClean="0"/>
              <a:t>обфускации</a:t>
            </a:r>
            <a:r>
              <a:rPr lang="ru-RU" dirty="0" smtClean="0"/>
              <a:t>  исходного кода</a:t>
            </a:r>
            <a:endParaRPr lang="ru-RU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" t="35512" r="35413" b="10700"/>
          <a:stretch/>
        </p:blipFill>
        <p:spPr bwMode="auto">
          <a:xfrm>
            <a:off x="457200" y="2102155"/>
            <a:ext cx="7620000" cy="3796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3224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Обфускация</a:t>
            </a:r>
            <a:r>
              <a:rPr lang="ru-RU" dirty="0" smtClean="0"/>
              <a:t> </a:t>
            </a:r>
            <a:r>
              <a:rPr lang="en-US" dirty="0" smtClean="0"/>
              <a:t>.class </a:t>
            </a:r>
            <a:r>
              <a:rPr lang="ru-RU" dirty="0" smtClean="0"/>
              <a:t>файлов. Лог исполнения</a:t>
            </a:r>
            <a:endParaRPr lang="ru-RU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15" t="25992" r="15890" b="11112"/>
          <a:stretch/>
        </p:blipFill>
        <p:spPr bwMode="auto">
          <a:xfrm>
            <a:off x="500797" y="1700016"/>
            <a:ext cx="7532805" cy="4600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951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байт-кодов в </a:t>
            </a:r>
            <a:r>
              <a:rPr lang="en-US" dirty="0" err="1" smtClean="0"/>
              <a:t>WinHex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40152" y="1600200"/>
            <a:ext cx="2137048" cy="480060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ru-RU" dirty="0" smtClean="0"/>
              <a:t>Начиная с байта 0</a:t>
            </a:r>
            <a:r>
              <a:rPr lang="en-US" dirty="0" smtClean="0"/>
              <a:t>x</a:t>
            </a:r>
            <a:r>
              <a:rPr lang="ru-RU" dirty="0" smtClean="0"/>
              <a:t>132, наблюдаются сильные различия в байт-коде.</a:t>
            </a:r>
            <a:r>
              <a:rPr lang="en-US" dirty="0" smtClean="0"/>
              <a:t> </a:t>
            </a:r>
            <a:r>
              <a:rPr lang="ru-RU" dirty="0" smtClean="0"/>
              <a:t>Видно, что поле класса </a:t>
            </a:r>
            <a:r>
              <a:rPr lang="en-US" dirty="0" smtClean="0"/>
              <a:t>users</a:t>
            </a:r>
            <a:r>
              <a:rPr lang="ru-RU" dirty="0" smtClean="0"/>
              <a:t> было переименовано. В результате </a:t>
            </a:r>
            <a:r>
              <a:rPr lang="ru-RU" dirty="0" err="1" smtClean="0"/>
              <a:t>обфускации</a:t>
            </a:r>
            <a:r>
              <a:rPr lang="ru-RU" dirty="0" smtClean="0"/>
              <a:t> были переименованы методы и классы. Строки были зашифрованы. 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0" t="8807" r="37754" b="8618"/>
          <a:stretch/>
        </p:blipFill>
        <p:spPr bwMode="auto">
          <a:xfrm>
            <a:off x="353972" y="1556792"/>
            <a:ext cx="5106461" cy="4914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4757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305</TotalTime>
  <Words>130</Words>
  <Application>Microsoft Office PowerPoint</Application>
  <PresentationFormat>Экран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Соседство</vt:lpstr>
      <vt:lpstr>Написание обфускатора для программ на Java</vt:lpstr>
      <vt:lpstr>Требования</vt:lpstr>
      <vt:lpstr>Список классов</vt:lpstr>
      <vt:lpstr>Алгоритм работы приложения</vt:lpstr>
      <vt:lpstr>Библиотека BCEL</vt:lpstr>
      <vt:lpstr>Ключевые компоненты библиотеки BCEL</vt:lpstr>
      <vt:lpstr>Результат обфускации  исходного кода</vt:lpstr>
      <vt:lpstr>Обфускация .class файлов. Лог исполнения</vt:lpstr>
      <vt:lpstr>Сравнение байт-кодов в WinHex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Masha</dc:creator>
  <cp:lastModifiedBy>Masha</cp:lastModifiedBy>
  <cp:revision>52</cp:revision>
  <dcterms:created xsi:type="dcterms:W3CDTF">2017-01-18T19:51:52Z</dcterms:created>
  <dcterms:modified xsi:type="dcterms:W3CDTF">2017-06-10T21:52:14Z</dcterms:modified>
</cp:coreProperties>
</file>