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80" r:id="rId6"/>
    <p:sldId id="282" r:id="rId7"/>
    <p:sldId id="283" r:id="rId8"/>
    <p:sldId id="286" r:id="rId9"/>
    <p:sldId id="285" r:id="rId10"/>
    <p:sldId id="284" r:id="rId11"/>
    <p:sldId id="289" r:id="rId12"/>
    <p:sldId id="281" r:id="rId13"/>
    <p:sldId id="287" r:id="rId14"/>
    <p:sldId id="279" r:id="rId15"/>
    <p:sldId id="288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종호" initials="박종" lastIdx="1" clrIdx="0">
    <p:extLst>
      <p:ext uri="{19B8F6BF-5375-455C-9EA6-DF929625EA0E}">
        <p15:presenceInfo xmlns:p15="http://schemas.microsoft.com/office/powerpoint/2012/main" userId="b9a215f7d2c3e0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8A2"/>
    <a:srgbClr val="1F3359"/>
    <a:srgbClr val="22578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57BDC-DA42-451E-AAF4-D4D6807D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F0A6D6-994D-4DD9-93D8-4A987EA9A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502B4-B97F-4C7E-9FD9-55353F5D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2E3A2-AFAE-453B-B0E6-B13C686B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BD738-B138-492C-8F6C-3D66E522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3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85250-9693-44BE-9DE3-8B11979E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1E2C6-D326-4BE8-B14B-02E774D87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49086-6613-4EF3-B75E-D69583FC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6547D-BEF1-445C-9523-C4F37504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F411D-F87A-4D8C-9777-16AE95D3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9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4E8498-5E35-457F-9A66-E13FF1F9E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3EE6DF-379B-4C44-ADF4-C29A9FCA5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33EEA-A96E-4265-8EA4-313E10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2630E-77DF-41AD-8B2F-E86F6572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7BDC1-4533-4960-88E2-6DD67132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4961-62A1-42D7-AC3D-8CC0A85E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A64DE-47D0-45C2-975B-FFD8D3B7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A676F-9345-426F-BE2A-15162A98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E440F-B2DE-4AF2-9CCD-DF3EAB0E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1511E-5CE7-4458-BFD5-1A457561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5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F32DD-DE45-42A7-9B4A-A9FB06E3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C1F37-211D-4467-B909-FCB0A70C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AF46E-0A11-4B81-A74B-02ECCDC6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980B0-0587-4C90-B9B2-71851D69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63C3-F6F1-428A-84FC-F598B934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4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286C6-1113-45C8-B214-0864A61B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0DCDC-E29D-466F-8870-FAB93962B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8A761-CD75-4346-8FDB-4F9E6C72F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17FB97-A98B-4BC0-B74A-9AF07D16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DE331-5ECE-45CF-BD45-292BC762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4D859-C604-4461-8A08-53193151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3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691FC-C96B-483A-A999-DE80E109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90495-AEFA-4F98-89A3-D4D3D39F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83B319-362D-4C4C-AB0A-1C959520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806C3-DEA4-4593-9C07-1C796EDF9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A8A5C5-717E-483C-8546-2D7D5AE6A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981929-1655-4A44-9709-800EF14D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E96C80-C2DC-4707-98A8-1663FA16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5890A9-9F5A-46CD-887A-040D62C0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2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30F5E-5C65-4304-A4ED-3ED5FEA7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1CAF8F-A3ED-4D63-9428-72EA889E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0C74A-3B86-48A5-8FAD-58AD9832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2BF808-C7D2-4103-9ADB-C0E95927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3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D94597-DFDD-4222-92A4-00291151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8133B7-E25C-4099-97CF-B0169549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910D6B-502E-4AA3-8A6C-8878556D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0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33109-CEE2-48E6-8D81-8F27D1D3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05D65-0BEA-4CFA-A487-574598D6D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BFACE6-DA32-4538-AD49-88DF7828F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2E3B36-A86A-459A-B258-1DB83FF3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E351D-EEB2-4430-A5D6-0FC38320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7B129-18FD-47A2-92CC-895F0F95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CC14A-C8F6-4406-898C-F6071740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A2CBC3-EA60-413D-B347-2A4DD040E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D0C81-3B7B-48E7-A6DD-8F410EEAB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92FCED-6F48-4568-A7ED-19659723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D9BA3-5FF1-4F14-A80A-191041EE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B33B4-4EE5-44E1-98E9-D33C8361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3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AEB1A6-2B4E-47A8-8563-C9FBE2F3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6A52E-33CA-4F21-9A28-ABBCDA660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10030-A965-457E-9C33-04BB27B67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CB99C-9B6F-4B9E-A2C8-D50A6870A801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52D97-179B-4667-BE4E-6211BE062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0E745-7CA7-4119-A6A1-81A3F040C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8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github.com/sysprogramming/sysproj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commons.wikimedia.org/wiki/File:Flag_of_India.png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8" name="ホームベース 7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95130" y="1797578"/>
              <a:ext cx="14135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b="1" spc="-300" dirty="0">
                  <a:solidFill>
                    <a:srgbClr val="1F3359"/>
                  </a:solidFill>
                </a:rPr>
                <a:t>TEAM 11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4" name="二等辺三角形 13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" name="二等辺三角形 10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6" name="五角形 15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" name="五角形 12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22" name="テキスト ボックス 21"/>
          <p:cNvSpPr txBox="1"/>
          <p:nvPr/>
        </p:nvSpPr>
        <p:spPr>
          <a:xfrm>
            <a:off x="1819835" y="3145008"/>
            <a:ext cx="85523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600" b="1" spc="-300" dirty="0">
                <a:solidFill>
                  <a:schemeClr val="bg1"/>
                </a:solidFill>
              </a:rPr>
              <a:t>PROJECT PROPOSAL</a:t>
            </a:r>
            <a:endParaRPr kumimoji="1" lang="ja-JP" altLang="en-US" sz="66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29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73241" y="30696"/>
            <a:ext cx="7045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spc="-300" dirty="0">
                <a:solidFill>
                  <a:schemeClr val="bg1"/>
                </a:solidFill>
              </a:rPr>
              <a:t>PROGRAM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DESCRIPTION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F57C7E-99E2-4DD6-89B0-E29E3E3636F3}"/>
              </a:ext>
            </a:extLst>
          </p:cNvPr>
          <p:cNvSpPr txBox="1"/>
          <p:nvPr/>
        </p:nvSpPr>
        <p:spPr>
          <a:xfrm>
            <a:off x="2573241" y="714041"/>
            <a:ext cx="716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FUNCTIONALITIES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EBA33-C2A1-4985-9417-B547DBBFC001}"/>
              </a:ext>
            </a:extLst>
          </p:cNvPr>
          <p:cNvSpPr txBox="1"/>
          <p:nvPr/>
        </p:nvSpPr>
        <p:spPr>
          <a:xfrm>
            <a:off x="282271" y="1219783"/>
            <a:ext cx="549774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Register</a:t>
            </a:r>
          </a:p>
          <a:p>
            <a:endParaRPr lang="en-US" altLang="ko-KR" sz="2400" b="1" dirty="0"/>
          </a:p>
          <a:p>
            <a:pPr marL="342900" indent="-342900">
              <a:buAutoNum type="arabicPeriod"/>
            </a:pPr>
            <a:r>
              <a:rPr lang="en-US" altLang="ko-KR" b="1" dirty="0"/>
              <a:t>You can type ID and PASSWORD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If you type existing ID, print ‘ID is duplicated’</a:t>
            </a:r>
          </a:p>
          <a:p>
            <a:endParaRPr lang="en-US" altLang="ko-KR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Login</a:t>
            </a:r>
          </a:p>
          <a:p>
            <a:endParaRPr lang="en-US" altLang="ko-KR" sz="2400" b="1" dirty="0"/>
          </a:p>
          <a:p>
            <a:pPr marL="342900" indent="-342900">
              <a:buAutoNum type="arabicPeriod"/>
            </a:pPr>
            <a:r>
              <a:rPr lang="en-US" altLang="ko-KR" b="1" dirty="0"/>
              <a:t>You can type ID and PASSWORD you typed in Register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Compare ID and PW with server data, if incorrect, print ‘ID or password is incorrect’</a:t>
            </a:r>
          </a:p>
          <a:p>
            <a:endParaRPr lang="en-US" altLang="ko-KR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PROJECT MAKE</a:t>
            </a:r>
          </a:p>
          <a:p>
            <a:endParaRPr lang="en-US" altLang="ko-KR" sz="2400" b="1" dirty="0"/>
          </a:p>
          <a:p>
            <a:pPr marL="342900" indent="-342900">
              <a:buAutoNum type="arabicPeriod"/>
            </a:pPr>
            <a:r>
              <a:rPr lang="en-US" altLang="ko-KR" b="1" dirty="0"/>
              <a:t>You can type ‘a’ to add a new project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You can type ‘d’ to delete a project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0BB2F6-1DA3-45B6-B7CB-A94B8D2A7D87}"/>
              </a:ext>
            </a:extLst>
          </p:cNvPr>
          <p:cNvSpPr txBox="1"/>
          <p:nvPr/>
        </p:nvSpPr>
        <p:spPr>
          <a:xfrm>
            <a:off x="6313955" y="1219783"/>
            <a:ext cx="549774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TASK BLOCK</a:t>
            </a:r>
          </a:p>
          <a:p>
            <a:endParaRPr lang="en-US" altLang="ko-KR" sz="2400" b="1" dirty="0"/>
          </a:p>
          <a:p>
            <a:pPr marL="457200" indent="-457200">
              <a:buAutoNum type="arabicPeriod"/>
            </a:pPr>
            <a:r>
              <a:rPr lang="en-US" altLang="ko-KR" b="1" dirty="0"/>
              <a:t>You can add Task Block, delete Task Block by type or click</a:t>
            </a:r>
          </a:p>
          <a:p>
            <a:pPr marL="457200" indent="-457200">
              <a:buAutoNum type="arabicPeriod"/>
            </a:pPr>
            <a:r>
              <a:rPr lang="en-US" altLang="ko-KR" b="1" dirty="0"/>
              <a:t>Task block can be shown to every online users</a:t>
            </a:r>
          </a:p>
          <a:p>
            <a:pPr marL="457200" indent="-457200">
              <a:buAutoNum type="arabicPeriod"/>
            </a:pPr>
            <a:r>
              <a:rPr lang="en-US" altLang="ko-KR" b="1" dirty="0"/>
              <a:t>If you type specific character, TO DO BLOCK change to DOING BLOCK, also DOING BLOCK to DONE BLOCK</a:t>
            </a:r>
          </a:p>
          <a:p>
            <a:pPr marL="457200" indent="-457200">
              <a:buAutoNum type="arabicPeriod"/>
            </a:pPr>
            <a:r>
              <a:rPr lang="en-US" altLang="ko-KR" b="1" dirty="0"/>
              <a:t>You can add your comment under the TASK BLOCK </a:t>
            </a:r>
          </a:p>
          <a:p>
            <a:endParaRPr lang="en-US" altLang="ko-KR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USER STATUS BAR</a:t>
            </a:r>
          </a:p>
          <a:p>
            <a:endParaRPr lang="en-US" altLang="ko-KR" sz="2400" b="1" dirty="0"/>
          </a:p>
          <a:p>
            <a:pPr marL="342900" indent="-342900">
              <a:buAutoNum type="arabicPeriod"/>
            </a:pPr>
            <a:r>
              <a:rPr lang="en-US" altLang="ko-KR" b="1" dirty="0"/>
              <a:t>Print user`s name who is on your project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Green circle means user is online, Red circle means user is offline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50588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73241" y="30696"/>
            <a:ext cx="7045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spc="-300" dirty="0">
                <a:solidFill>
                  <a:schemeClr val="bg1"/>
                </a:solidFill>
              </a:rPr>
              <a:t>PROGRAM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DESCRIPTION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F57C7E-99E2-4DD6-89B0-E29E3E3636F3}"/>
              </a:ext>
            </a:extLst>
          </p:cNvPr>
          <p:cNvSpPr txBox="1"/>
          <p:nvPr/>
        </p:nvSpPr>
        <p:spPr>
          <a:xfrm>
            <a:off x="2573241" y="714041"/>
            <a:ext cx="716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Warnings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55E0D5-40AF-4A77-8687-5D912AE452F4}"/>
              </a:ext>
            </a:extLst>
          </p:cNvPr>
          <p:cNvSpPr txBox="1"/>
          <p:nvPr/>
        </p:nvSpPr>
        <p:spPr>
          <a:xfrm>
            <a:off x="1025472" y="2399250"/>
            <a:ext cx="10259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/>
              <a:t>Program can be changed due to our programming skill and schedule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77312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0998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2170645" y="3394213"/>
            <a:ext cx="78507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000" b="1" spc="-300" dirty="0">
                <a:solidFill>
                  <a:schemeClr val="bg1"/>
                </a:solidFill>
              </a:rPr>
              <a:t>PROJECT MILESTONE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1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64852" y="139948"/>
            <a:ext cx="6191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spc="-300" dirty="0">
                <a:solidFill>
                  <a:schemeClr val="bg1"/>
                </a:solidFill>
              </a:rPr>
              <a:t>PROJECT MILESTONE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49D1758-8FC0-4E7F-937D-2297D5E6A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110041"/>
              </p:ext>
            </p:extLst>
          </p:nvPr>
        </p:nvGraphicFramePr>
        <p:xfrm>
          <a:off x="2038000" y="1760592"/>
          <a:ext cx="7516199" cy="4155768"/>
        </p:xfrm>
        <a:graphic>
          <a:graphicData uri="http://schemas.openxmlformats.org/drawingml/2006/table">
            <a:tbl>
              <a:tblPr/>
              <a:tblGrid>
                <a:gridCol w="4147943">
                  <a:extLst>
                    <a:ext uri="{9D8B030D-6E8A-4147-A177-3AD203B41FA5}">
                      <a16:colId xmlns:a16="http://schemas.microsoft.com/office/drawing/2014/main" val="3880526001"/>
                    </a:ext>
                  </a:extLst>
                </a:gridCol>
                <a:gridCol w="421032">
                  <a:extLst>
                    <a:ext uri="{9D8B030D-6E8A-4147-A177-3AD203B41FA5}">
                      <a16:colId xmlns:a16="http://schemas.microsoft.com/office/drawing/2014/main" val="426696675"/>
                    </a:ext>
                  </a:extLst>
                </a:gridCol>
                <a:gridCol w="421032">
                  <a:extLst>
                    <a:ext uri="{9D8B030D-6E8A-4147-A177-3AD203B41FA5}">
                      <a16:colId xmlns:a16="http://schemas.microsoft.com/office/drawing/2014/main" val="1933714315"/>
                    </a:ext>
                  </a:extLst>
                </a:gridCol>
                <a:gridCol w="421032">
                  <a:extLst>
                    <a:ext uri="{9D8B030D-6E8A-4147-A177-3AD203B41FA5}">
                      <a16:colId xmlns:a16="http://schemas.microsoft.com/office/drawing/2014/main" val="1744736714"/>
                    </a:ext>
                  </a:extLst>
                </a:gridCol>
                <a:gridCol w="436626">
                  <a:extLst>
                    <a:ext uri="{9D8B030D-6E8A-4147-A177-3AD203B41FA5}">
                      <a16:colId xmlns:a16="http://schemas.microsoft.com/office/drawing/2014/main" val="2306791686"/>
                    </a:ext>
                  </a:extLst>
                </a:gridCol>
                <a:gridCol w="405438">
                  <a:extLst>
                    <a:ext uri="{9D8B030D-6E8A-4147-A177-3AD203B41FA5}">
                      <a16:colId xmlns:a16="http://schemas.microsoft.com/office/drawing/2014/main" val="4260559388"/>
                    </a:ext>
                  </a:extLst>
                </a:gridCol>
                <a:gridCol w="421032">
                  <a:extLst>
                    <a:ext uri="{9D8B030D-6E8A-4147-A177-3AD203B41FA5}">
                      <a16:colId xmlns:a16="http://schemas.microsoft.com/office/drawing/2014/main" val="4044911429"/>
                    </a:ext>
                  </a:extLst>
                </a:gridCol>
                <a:gridCol w="421032">
                  <a:extLst>
                    <a:ext uri="{9D8B030D-6E8A-4147-A177-3AD203B41FA5}">
                      <a16:colId xmlns:a16="http://schemas.microsoft.com/office/drawing/2014/main" val="2226059257"/>
                    </a:ext>
                  </a:extLst>
                </a:gridCol>
                <a:gridCol w="421032">
                  <a:extLst>
                    <a:ext uri="{9D8B030D-6E8A-4147-A177-3AD203B41FA5}">
                      <a16:colId xmlns:a16="http://schemas.microsoft.com/office/drawing/2014/main" val="1895628711"/>
                    </a:ext>
                  </a:extLst>
                </a:gridCol>
              </a:tblGrid>
              <a:tr h="428625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Task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359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Weekly Milestone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F33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069933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Nov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</a:rPr>
                        <a:t>1    2    3    4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6675" marR="66675" marT="19050" marB="1905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3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Dec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</a:rPr>
                        <a:t>1    2    3    4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3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6525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Planning and deciding features that can be implemented based on the time</a:t>
                      </a:r>
                      <a:endParaRPr lang="en-US" b="1" dirty="0">
                        <a:effectLst/>
                      </a:endParaRP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444083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 a basic communication between client and server using sockets for a group</a:t>
                      </a:r>
                      <a:endParaRPr lang="en-US" b="1" dirty="0">
                        <a:effectLst/>
                      </a:endParaRP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98899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database so that the data can be stored in a file</a:t>
                      </a:r>
                      <a:endParaRPr lang="en-US" b="1" dirty="0">
                        <a:effectLst/>
                      </a:endParaRP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89524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cards feature in the terminal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9047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commenting functionality for users</a:t>
                      </a:r>
                      <a:endParaRPr lang="en-US" b="1" dirty="0">
                        <a:effectLst/>
                      </a:endParaRP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287569"/>
                  </a:ext>
                </a:extLst>
              </a:tr>
              <a:tr h="755343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GUI for the entire app (Based on the amount of time left)</a:t>
                      </a:r>
                      <a:endParaRPr lang="en-US" b="1" dirty="0">
                        <a:effectLst/>
                      </a:endParaRP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241007"/>
                  </a:ext>
                </a:extLst>
              </a:tr>
            </a:tbl>
          </a:graphicData>
        </a:graphic>
      </p:graphicFrame>
      <p:sp>
        <p:nvSpPr>
          <p:cNvPr id="20" name="Rectangle 1">
            <a:extLst>
              <a:ext uri="{FF2B5EF4-FFF2-40B4-BE49-F238E27FC236}">
                <a16:creationId xmlns:a16="http://schemas.microsoft.com/office/drawing/2014/main" id="{7DD5073A-E3EC-4C8D-9403-81300EFDE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246" y="15319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39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4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8" name="テキスト ボックス 16"/>
          <p:cNvSpPr txBox="1"/>
          <p:nvPr/>
        </p:nvSpPr>
        <p:spPr>
          <a:xfrm>
            <a:off x="3017133" y="3394213"/>
            <a:ext cx="6157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000" b="1" spc="-300" dirty="0">
                <a:solidFill>
                  <a:schemeClr val="bg1"/>
                </a:solidFill>
              </a:rPr>
              <a:t>GitHub ADDRESS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331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4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64852" y="139948"/>
            <a:ext cx="42462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spc="-300" dirty="0" err="1">
                <a:solidFill>
                  <a:schemeClr val="bg1"/>
                </a:solidFill>
              </a:rPr>
              <a:t>Github</a:t>
            </a:r>
            <a:r>
              <a:rPr kumimoji="1" lang="en-US" altLang="ja-JP" sz="4800" b="1" spc="-300" dirty="0">
                <a:solidFill>
                  <a:schemeClr val="bg1"/>
                </a:solidFill>
              </a:rPr>
              <a:t> Address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7DD5073A-E3EC-4C8D-9403-81300EFDE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246" y="15319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70040A-026B-45E5-92A6-89EB7E49FEC7}"/>
              </a:ext>
            </a:extLst>
          </p:cNvPr>
          <p:cNvSpPr/>
          <p:nvPr/>
        </p:nvSpPr>
        <p:spPr>
          <a:xfrm>
            <a:off x="1928700" y="3296873"/>
            <a:ext cx="96564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200" b="1" dirty="0">
                <a:solidFill>
                  <a:srgbClr val="2968A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http://github.com/sysprogramming/sysproj</a:t>
            </a:r>
            <a:endParaRPr lang="en-US" sz="3200" dirty="0">
              <a:solidFill>
                <a:srgbClr val="2968A2"/>
              </a:solidFill>
            </a:endParaRPr>
          </a:p>
        </p:txBody>
      </p:sp>
      <p:pic>
        <p:nvPicPr>
          <p:cNvPr id="2052" name="Picture 4" descr="Image result for github icon blue">
            <a:extLst>
              <a:ext uri="{FF2B5EF4-FFF2-40B4-BE49-F238E27FC236}">
                <a16:creationId xmlns:a16="http://schemas.microsoft.com/office/drawing/2014/main" id="{12F388D8-EAD0-4036-93C4-E08650189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125" y="3252482"/>
            <a:ext cx="673555" cy="67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661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5">
            <a:extLst>
              <a:ext uri="{FF2B5EF4-FFF2-40B4-BE49-F238E27FC236}">
                <a16:creationId xmlns:a16="http://schemas.microsoft.com/office/drawing/2014/main" id="{FB753A61-FB71-42CF-8334-CD776638B581}"/>
              </a:ext>
            </a:extLst>
          </p:cNvPr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F17FD4D0-EBA7-4666-B521-66F6F9A997FD}"/>
              </a:ext>
            </a:extLst>
          </p:cNvPr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23">
            <a:extLst>
              <a:ext uri="{FF2B5EF4-FFF2-40B4-BE49-F238E27FC236}">
                <a16:creationId xmlns:a16="http://schemas.microsoft.com/office/drawing/2014/main" id="{0A06C4B1-9DA1-4C82-817C-252CA9341302}"/>
              </a:ext>
            </a:extLst>
          </p:cNvPr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6" name="ホームベース 7">
              <a:extLst>
                <a:ext uri="{FF2B5EF4-FFF2-40B4-BE49-F238E27FC236}">
                  <a16:creationId xmlns:a16="http://schemas.microsoft.com/office/drawing/2014/main" id="{07312CC8-BDBD-4DBC-9E79-AB2511AEAA2B}"/>
                </a:ext>
              </a:extLst>
            </p:cNvPr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8">
              <a:extLst>
                <a:ext uri="{FF2B5EF4-FFF2-40B4-BE49-F238E27FC236}">
                  <a16:creationId xmlns:a16="http://schemas.microsoft.com/office/drawing/2014/main" id="{F0591927-51F6-4D9E-829D-AF626F57FFF5}"/>
                </a:ext>
              </a:extLst>
            </p:cNvPr>
            <p:cNvSpPr txBox="1"/>
            <p:nvPr/>
          </p:nvSpPr>
          <p:spPr>
            <a:xfrm>
              <a:off x="795130" y="1797578"/>
              <a:ext cx="3423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b="1" spc="-300" dirty="0">
                  <a:solidFill>
                    <a:srgbClr val="1F3359"/>
                  </a:solidFill>
                </a:rPr>
                <a:t>TEAM 11`s PROPOSAL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6D6D1C8-59A8-4E32-B3AF-9274DDA7D1D1}"/>
              </a:ext>
            </a:extLst>
          </p:cNvPr>
          <p:cNvSpPr txBox="1"/>
          <p:nvPr/>
        </p:nvSpPr>
        <p:spPr>
          <a:xfrm>
            <a:off x="3877062" y="2991577"/>
            <a:ext cx="44378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</a:rPr>
              <a:t>Thank You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84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371061"/>
            <a:ext cx="12192000" cy="861391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490329" y="665035"/>
            <a:ext cx="3869636" cy="1134834"/>
            <a:chOff x="556590" y="1460994"/>
            <a:chExt cx="3869636" cy="1134834"/>
          </a:xfrm>
        </p:grpSpPr>
        <p:sp>
          <p:nvSpPr>
            <p:cNvPr id="4" name="ホームベース 3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95130" y="1643690"/>
              <a:ext cx="232146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400" b="1" spc="-300" dirty="0">
                  <a:solidFill>
                    <a:srgbClr val="1F3359"/>
                  </a:solidFill>
                </a:rPr>
                <a:t>Contents</a:t>
              </a:r>
              <a:endParaRPr kumimoji="1" lang="ja-JP" altLang="en-US" sz="44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911012" y="1982565"/>
            <a:ext cx="8070575" cy="808384"/>
            <a:chOff x="1965105" y="2451651"/>
            <a:chExt cx="8070575" cy="808384"/>
          </a:xfrm>
        </p:grpSpPr>
        <p:sp>
          <p:nvSpPr>
            <p:cNvPr id="7" name="正方形/長方形 6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1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3600" b="1" spc="-150" dirty="0">
                  <a:solidFill>
                    <a:schemeClr val="tx1">
                      <a:lumMod val="75000"/>
                    </a:schemeClr>
                  </a:solidFill>
                </a:rPr>
                <a:t>TEAM INFORMATION</a:t>
              </a:r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13043" y="2532676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3600" b="1" dirty="0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911012" y="3201763"/>
            <a:ext cx="8070575" cy="808384"/>
            <a:chOff x="1965105" y="2451651"/>
            <a:chExt cx="8070575" cy="808384"/>
          </a:xfrm>
        </p:grpSpPr>
        <p:sp>
          <p:nvSpPr>
            <p:cNvPr id="16" name="正方形/長方形 15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2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313043" y="2532676"/>
              <a:ext cx="58785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/>
                <a:t>PROGRAM DESCRIPTION</a:t>
              </a:r>
              <a:endParaRPr kumimoji="1" lang="ja-JP" altLang="en-US" sz="3600" b="1" dirty="0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1911012" y="4420961"/>
            <a:ext cx="8070575" cy="808384"/>
            <a:chOff x="1965105" y="2451651"/>
            <a:chExt cx="8070575" cy="808384"/>
          </a:xfrm>
        </p:grpSpPr>
        <p:sp>
          <p:nvSpPr>
            <p:cNvPr id="20" name="正方形/長方形 19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313043" y="2532676"/>
              <a:ext cx="51776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/>
                <a:t>PROJECT MILESTONE</a:t>
              </a:r>
              <a:endParaRPr kumimoji="1" lang="ja-JP" altLang="en-US" sz="3600" b="1" dirty="0"/>
            </a:p>
          </p:txBody>
        </p:sp>
      </p:grpSp>
      <p:grpSp>
        <p:nvGrpSpPr>
          <p:cNvPr id="23" name="グループ化 18"/>
          <p:cNvGrpSpPr/>
          <p:nvPr/>
        </p:nvGrpSpPr>
        <p:grpSpPr>
          <a:xfrm>
            <a:off x="1911012" y="5580530"/>
            <a:ext cx="8070575" cy="808384"/>
            <a:chOff x="1965105" y="2451651"/>
            <a:chExt cx="8070575" cy="808384"/>
          </a:xfrm>
        </p:grpSpPr>
        <p:sp>
          <p:nvSpPr>
            <p:cNvPr id="24" name="正方形/長方形 19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5" name="正方形/長方形 20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6" name="テキスト ボックス 21"/>
            <p:cNvSpPr txBox="1"/>
            <p:nvPr/>
          </p:nvSpPr>
          <p:spPr>
            <a:xfrm>
              <a:off x="3313043" y="2532676"/>
              <a:ext cx="40916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/>
                <a:t>GitHub ADDRESS</a:t>
              </a:r>
              <a:endParaRPr kumimoji="1" lang="ja-JP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4788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310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2429491" y="3394213"/>
            <a:ext cx="73330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000" b="1" spc="-300" dirty="0">
                <a:solidFill>
                  <a:schemeClr val="bg1"/>
                </a:solidFill>
              </a:rPr>
              <a:t>TEAM INFORMATION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9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186543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5783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spc="-300" dirty="0">
                <a:solidFill>
                  <a:schemeClr val="bg1"/>
                </a:solidFill>
              </a:rPr>
              <a:t>TEAM INFORMATION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AD0510D-19C4-4B02-952A-FDADC3E8A6C4}"/>
              </a:ext>
            </a:extLst>
          </p:cNvPr>
          <p:cNvGrpSpPr/>
          <p:nvPr/>
        </p:nvGrpSpPr>
        <p:grpSpPr>
          <a:xfrm>
            <a:off x="959970" y="4092515"/>
            <a:ext cx="5222715" cy="1709219"/>
            <a:chOff x="1337475" y="1684875"/>
            <a:chExt cx="5222715" cy="1709219"/>
          </a:xfrm>
        </p:grpSpPr>
        <p:pic>
          <p:nvPicPr>
            <p:cNvPr id="1026" name="Picture 2" descr="사람이 표시 벡터 이미지">
              <a:extLst>
                <a:ext uri="{FF2B5EF4-FFF2-40B4-BE49-F238E27FC236}">
                  <a16:creationId xmlns:a16="http://schemas.microsoft.com/office/drawing/2014/main" id="{4E84AF1B-FD6F-40A8-B7B8-5BA47DCD10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7475" y="1684875"/>
              <a:ext cx="1678453" cy="1709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BF2E26-2040-481B-A810-C7A8580CD820}"/>
                </a:ext>
              </a:extLst>
            </p:cNvPr>
            <p:cNvSpPr txBox="1"/>
            <p:nvPr/>
          </p:nvSpPr>
          <p:spPr>
            <a:xfrm>
              <a:off x="3288483" y="2130089"/>
              <a:ext cx="32717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Park Jong Ho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2</a:t>
              </a:r>
              <a:r>
                <a:rPr lang="en-US" altLang="ko-KR" baseline="30000" dirty="0"/>
                <a:t>nd</a:t>
              </a:r>
              <a:r>
                <a:rPr lang="en-US" altLang="ko-KR" dirty="0"/>
                <a:t> Grade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Computer Science</a:t>
              </a:r>
            </a:p>
            <a:p>
              <a:endParaRPr lang="en-US" altLang="ko-KR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D7EB00A-C3AC-48DB-B1B5-C6C848599466}"/>
              </a:ext>
            </a:extLst>
          </p:cNvPr>
          <p:cNvGrpSpPr/>
          <p:nvPr/>
        </p:nvGrpSpPr>
        <p:grpSpPr>
          <a:xfrm>
            <a:off x="6330892" y="4096346"/>
            <a:ext cx="5222715" cy="1709219"/>
            <a:chOff x="1337475" y="1684875"/>
            <a:chExt cx="5222715" cy="1709219"/>
          </a:xfrm>
        </p:grpSpPr>
        <p:pic>
          <p:nvPicPr>
            <p:cNvPr id="75" name="Picture 2" descr="사람이 표시 벡터 이미지">
              <a:extLst>
                <a:ext uri="{FF2B5EF4-FFF2-40B4-BE49-F238E27FC236}">
                  <a16:creationId xmlns:a16="http://schemas.microsoft.com/office/drawing/2014/main" id="{262B124D-7BF4-447B-B1FC-89F4048880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7475" y="1684875"/>
              <a:ext cx="1678453" cy="1709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8D92A0-BF16-466C-A139-293D229CDD48}"/>
                </a:ext>
              </a:extLst>
            </p:cNvPr>
            <p:cNvSpPr txBox="1"/>
            <p:nvPr/>
          </p:nvSpPr>
          <p:spPr>
            <a:xfrm>
              <a:off x="3288483" y="2130089"/>
              <a:ext cx="32717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/>
                <a:t>Libin</a:t>
              </a:r>
              <a:r>
                <a:rPr lang="en-US" altLang="ko-KR" dirty="0"/>
                <a:t> Joseph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4</a:t>
              </a:r>
              <a:r>
                <a:rPr lang="en-US" altLang="ko-KR" baseline="30000" dirty="0"/>
                <a:t>th</a:t>
              </a:r>
              <a:r>
                <a:rPr lang="en-US" altLang="ko-KR" dirty="0"/>
                <a:t> Grade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Computer Science</a:t>
              </a:r>
            </a:p>
            <a:p>
              <a:endParaRPr lang="en-US" altLang="ko-KR" dirty="0"/>
            </a:p>
          </p:txBody>
        </p:sp>
      </p:grpSp>
      <p:pic>
        <p:nvPicPr>
          <p:cNvPr id="1028" name="Picture 4" descr="11에 대한 이미지 검색결과">
            <a:extLst>
              <a:ext uri="{FF2B5EF4-FFF2-40B4-BE49-F238E27FC236}">
                <a16:creationId xmlns:a16="http://schemas.microsoft.com/office/drawing/2014/main" id="{2C84BD94-AF4F-4F28-B998-109170D41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0" y="1341121"/>
            <a:ext cx="3271707" cy="240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58FB41-0825-45A9-906B-A0CEF2DD1C16}"/>
              </a:ext>
            </a:extLst>
          </p:cNvPr>
          <p:cNvSpPr txBox="1"/>
          <p:nvPr/>
        </p:nvSpPr>
        <p:spPr>
          <a:xfrm>
            <a:off x="3531765" y="1613586"/>
            <a:ext cx="714742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/>
              <a:t>TEAM 11</a:t>
            </a:r>
            <a:endParaRPr lang="ko-KR" altLang="en-US" sz="11500" b="1" dirty="0"/>
          </a:p>
        </p:txBody>
      </p:sp>
      <p:pic>
        <p:nvPicPr>
          <p:cNvPr id="1030" name="Picture 6" descr="태극기에 대한 이미지 검색결과">
            <a:extLst>
              <a:ext uri="{FF2B5EF4-FFF2-40B4-BE49-F238E27FC236}">
                <a16:creationId xmlns:a16="http://schemas.microsoft.com/office/drawing/2014/main" id="{EFC00E37-8103-475A-9B34-BF72D430A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978" y="4137492"/>
            <a:ext cx="486563" cy="40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AD5196CF-7650-4551-9C6B-D55DB3CEB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/>
        </p:blipFill>
        <p:spPr bwMode="auto">
          <a:xfrm>
            <a:off x="8399346" y="4175462"/>
            <a:ext cx="486563" cy="32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23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1624277" y="3394213"/>
            <a:ext cx="89434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000" b="1" spc="-300" dirty="0">
                <a:solidFill>
                  <a:schemeClr val="bg1"/>
                </a:solidFill>
              </a:rPr>
              <a:t>PROGRAM DESCRIPTION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94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73241" y="30696"/>
            <a:ext cx="7045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spc="-300" dirty="0">
                <a:solidFill>
                  <a:schemeClr val="bg1"/>
                </a:solidFill>
              </a:rPr>
              <a:t>PROGRAM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DESCRIPTION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pic>
        <p:nvPicPr>
          <p:cNvPr id="2052" name="Picture 4" descr="트렐로 보드">
            <a:extLst>
              <a:ext uri="{FF2B5EF4-FFF2-40B4-BE49-F238E27FC236}">
                <a16:creationId xmlns:a16="http://schemas.microsoft.com/office/drawing/2014/main" id="{40D11AE5-0EAA-430A-BC33-AD915CAC7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011" y="1474364"/>
            <a:ext cx="357187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FA903F-D9FF-4513-BE6D-2B2C510E10F8}"/>
              </a:ext>
            </a:extLst>
          </p:cNvPr>
          <p:cNvSpPr txBox="1"/>
          <p:nvPr/>
        </p:nvSpPr>
        <p:spPr>
          <a:xfrm>
            <a:off x="1183011" y="3774331"/>
            <a:ext cx="8657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Work Management PROGRAM runs like a Trello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Based on Text First, implement GUI if we 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PROGRAM interacts with Server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C1EC6-8DF3-42AF-9143-83C4557471B3}"/>
              </a:ext>
            </a:extLst>
          </p:cNvPr>
          <p:cNvSpPr txBox="1"/>
          <p:nvPr/>
        </p:nvSpPr>
        <p:spPr>
          <a:xfrm>
            <a:off x="5051079" y="1474364"/>
            <a:ext cx="586390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err="1"/>
              <a:t>Lirello</a:t>
            </a:r>
            <a:endParaRPr lang="en-US" altLang="ko-KR" sz="7200" dirty="0"/>
          </a:p>
          <a:p>
            <a:r>
              <a:rPr lang="en-US" altLang="ko-KR" sz="2000" dirty="0" err="1">
                <a:solidFill>
                  <a:srgbClr val="00B0F0"/>
                </a:solidFill>
              </a:rPr>
              <a:t>Li</a:t>
            </a:r>
            <a:r>
              <a:rPr lang="en-US" altLang="ko-KR" sz="2000" dirty="0" err="1"/>
              <a:t>nux+T</a:t>
            </a:r>
            <a:r>
              <a:rPr lang="en-US" altLang="ko-KR" sz="2000" dirty="0" err="1">
                <a:solidFill>
                  <a:srgbClr val="00B0F0"/>
                </a:solidFill>
              </a:rPr>
              <a:t>rello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F57C7E-99E2-4DD6-89B0-E29E3E3636F3}"/>
              </a:ext>
            </a:extLst>
          </p:cNvPr>
          <p:cNvSpPr txBox="1"/>
          <p:nvPr/>
        </p:nvSpPr>
        <p:spPr>
          <a:xfrm>
            <a:off x="2573241" y="714041"/>
            <a:ext cx="716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PROGRAM TOPIC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37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73241" y="30696"/>
            <a:ext cx="7045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spc="-300" dirty="0">
                <a:solidFill>
                  <a:schemeClr val="bg1"/>
                </a:solidFill>
              </a:rPr>
              <a:t>PROGRAM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DESCRIPTION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F57C7E-99E2-4DD6-89B0-E29E3E3636F3}"/>
              </a:ext>
            </a:extLst>
          </p:cNvPr>
          <p:cNvSpPr txBox="1"/>
          <p:nvPr/>
        </p:nvSpPr>
        <p:spPr>
          <a:xfrm>
            <a:off x="2573241" y="714041"/>
            <a:ext cx="716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VISUAL CONCEPT – LOGIN PHASE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22F37DE-4171-4DB4-9137-1355A666DB29}"/>
              </a:ext>
            </a:extLst>
          </p:cNvPr>
          <p:cNvGrpSpPr/>
          <p:nvPr/>
        </p:nvGrpSpPr>
        <p:grpSpPr>
          <a:xfrm>
            <a:off x="743824" y="1766718"/>
            <a:ext cx="10704352" cy="4806892"/>
            <a:chOff x="741028" y="1560352"/>
            <a:chExt cx="10704352" cy="4806892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333605A-D44C-4ADA-A789-DAB9542F8399}"/>
                </a:ext>
              </a:extLst>
            </p:cNvPr>
            <p:cNvSpPr/>
            <p:nvPr/>
          </p:nvSpPr>
          <p:spPr>
            <a:xfrm>
              <a:off x="741028" y="1560352"/>
              <a:ext cx="10704352" cy="4806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1140E7D-03FC-403F-8C4E-C9B08A9A8860}"/>
                </a:ext>
              </a:extLst>
            </p:cNvPr>
            <p:cNvSpPr/>
            <p:nvPr/>
          </p:nvSpPr>
          <p:spPr>
            <a:xfrm>
              <a:off x="5141053" y="2382012"/>
              <a:ext cx="1904301" cy="166102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394245-E4C8-4649-8DA6-442C492A3428}"/>
                </a:ext>
              </a:extLst>
            </p:cNvPr>
            <p:cNvSpPr txBox="1"/>
            <p:nvPr/>
          </p:nvSpPr>
          <p:spPr>
            <a:xfrm>
              <a:off x="2183934" y="1702964"/>
              <a:ext cx="7743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/>
                <a:t>WELCOME TO LIRELLO!!</a:t>
              </a:r>
              <a:endParaRPr lang="ko-KR" altLang="en-US" sz="2800" b="1" dirty="0"/>
            </a:p>
          </p:txBody>
        </p: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0D3904-14E7-49CA-A9CF-F0A4494F1F76}"/>
              </a:ext>
            </a:extLst>
          </p:cNvPr>
          <p:cNvSpPr/>
          <p:nvPr/>
        </p:nvSpPr>
        <p:spPr>
          <a:xfrm>
            <a:off x="5143849" y="4420998"/>
            <a:ext cx="1904301" cy="4531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ID: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0D2F3EF-091D-436D-9F64-D1E50132BA09}"/>
              </a:ext>
            </a:extLst>
          </p:cNvPr>
          <p:cNvSpPr/>
          <p:nvPr/>
        </p:nvSpPr>
        <p:spPr>
          <a:xfrm>
            <a:off x="5143849" y="5044178"/>
            <a:ext cx="1904301" cy="4531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PW: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4106" name="Picture 10" descr="사람 이미지에 대한 이미지 검색결과">
            <a:extLst>
              <a:ext uri="{FF2B5EF4-FFF2-40B4-BE49-F238E27FC236}">
                <a16:creationId xmlns:a16="http://schemas.microsoft.com/office/drawing/2014/main" id="{0F0942A2-059C-4ABB-BBC1-C9C102A46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399" y="2891550"/>
            <a:ext cx="1405199" cy="105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설명선: 선 21">
            <a:extLst>
              <a:ext uri="{FF2B5EF4-FFF2-40B4-BE49-F238E27FC236}">
                <a16:creationId xmlns:a16="http://schemas.microsoft.com/office/drawing/2014/main" id="{9432E717-A7F4-468A-90E9-4869C4D29D12}"/>
              </a:ext>
            </a:extLst>
          </p:cNvPr>
          <p:cNvSpPr/>
          <p:nvPr/>
        </p:nvSpPr>
        <p:spPr>
          <a:xfrm>
            <a:off x="7399089" y="3758268"/>
            <a:ext cx="1904301" cy="634911"/>
          </a:xfrm>
          <a:prstGeom prst="borderCallout1">
            <a:avLst>
              <a:gd name="adj1" fmla="val 50461"/>
              <a:gd name="adj2" fmla="val -403"/>
              <a:gd name="adj3" fmla="val 109857"/>
              <a:gd name="adj4" fmla="val -198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 can type your existing ID here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설명선: 선 26">
            <a:extLst>
              <a:ext uri="{FF2B5EF4-FFF2-40B4-BE49-F238E27FC236}">
                <a16:creationId xmlns:a16="http://schemas.microsoft.com/office/drawing/2014/main" id="{C4B0664C-E798-466E-81AE-3C53C614D787}"/>
              </a:ext>
            </a:extLst>
          </p:cNvPr>
          <p:cNvSpPr/>
          <p:nvPr/>
        </p:nvSpPr>
        <p:spPr>
          <a:xfrm>
            <a:off x="7399089" y="4531028"/>
            <a:ext cx="1904301" cy="634911"/>
          </a:xfrm>
          <a:prstGeom prst="borderCallout1">
            <a:avLst>
              <a:gd name="adj1" fmla="val 50461"/>
              <a:gd name="adj2" fmla="val -403"/>
              <a:gd name="adj3" fmla="val 109857"/>
              <a:gd name="adj4" fmla="val -198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 can type your existing PW here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16B675E-D44F-4CFB-A4BD-764847BCA4CD}"/>
              </a:ext>
            </a:extLst>
          </p:cNvPr>
          <p:cNvSpPr/>
          <p:nvPr/>
        </p:nvSpPr>
        <p:spPr>
          <a:xfrm>
            <a:off x="5143849" y="5667358"/>
            <a:ext cx="1904301" cy="4531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Login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DBC3789-42CC-4383-9B2C-3B7F3BC1BA6C}"/>
              </a:ext>
            </a:extLst>
          </p:cNvPr>
          <p:cNvSpPr/>
          <p:nvPr/>
        </p:nvSpPr>
        <p:spPr>
          <a:xfrm>
            <a:off x="2979489" y="5667358"/>
            <a:ext cx="1904301" cy="4531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Register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설명선: 선 30">
            <a:extLst>
              <a:ext uri="{FF2B5EF4-FFF2-40B4-BE49-F238E27FC236}">
                <a16:creationId xmlns:a16="http://schemas.microsoft.com/office/drawing/2014/main" id="{F059E54B-A594-49DA-AB3B-CCEC4ECF21F1}"/>
              </a:ext>
            </a:extLst>
          </p:cNvPr>
          <p:cNvSpPr/>
          <p:nvPr/>
        </p:nvSpPr>
        <p:spPr>
          <a:xfrm>
            <a:off x="7399089" y="5270741"/>
            <a:ext cx="1904301" cy="634911"/>
          </a:xfrm>
          <a:prstGeom prst="borderCallout1">
            <a:avLst>
              <a:gd name="adj1" fmla="val 50461"/>
              <a:gd name="adj2" fmla="val -403"/>
              <a:gd name="adj3" fmla="val 109857"/>
              <a:gd name="adj4" fmla="val -198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 can type ‘L’ or click to Login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설명선: 선 31">
            <a:extLst>
              <a:ext uri="{FF2B5EF4-FFF2-40B4-BE49-F238E27FC236}">
                <a16:creationId xmlns:a16="http://schemas.microsoft.com/office/drawing/2014/main" id="{C23D73D7-56DB-42A5-999F-0A108C18B898}"/>
              </a:ext>
            </a:extLst>
          </p:cNvPr>
          <p:cNvSpPr/>
          <p:nvPr/>
        </p:nvSpPr>
        <p:spPr>
          <a:xfrm>
            <a:off x="2392680" y="4726722"/>
            <a:ext cx="1904301" cy="634911"/>
          </a:xfrm>
          <a:prstGeom prst="borderCallout1">
            <a:avLst>
              <a:gd name="adj1" fmla="val 101991"/>
              <a:gd name="adj2" fmla="val 65676"/>
              <a:gd name="adj3" fmla="val 149496"/>
              <a:gd name="adj4" fmla="val 8413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 can type ‘R’ or click to Register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3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73241" y="30696"/>
            <a:ext cx="7045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spc="-300" dirty="0">
                <a:solidFill>
                  <a:schemeClr val="bg1"/>
                </a:solidFill>
              </a:rPr>
              <a:t>PROGRAM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DESCRIPTION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F57C7E-99E2-4DD6-89B0-E29E3E3636F3}"/>
              </a:ext>
            </a:extLst>
          </p:cNvPr>
          <p:cNvSpPr txBox="1"/>
          <p:nvPr/>
        </p:nvSpPr>
        <p:spPr>
          <a:xfrm>
            <a:off x="2573241" y="714041"/>
            <a:ext cx="716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VISUAL CONCEPT – PROJECT MAKE PHASE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333605A-D44C-4ADA-A789-DAB9542F8399}"/>
              </a:ext>
            </a:extLst>
          </p:cNvPr>
          <p:cNvSpPr/>
          <p:nvPr/>
        </p:nvSpPr>
        <p:spPr>
          <a:xfrm>
            <a:off x="743824" y="1766718"/>
            <a:ext cx="10704352" cy="4806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BAC48BC-8CDB-45D0-B8F8-DF60D0EBE40B}"/>
              </a:ext>
            </a:extLst>
          </p:cNvPr>
          <p:cNvSpPr/>
          <p:nvPr/>
        </p:nvSpPr>
        <p:spPr>
          <a:xfrm>
            <a:off x="1420664" y="5765984"/>
            <a:ext cx="849095" cy="3779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ADD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7400E39-2F6B-464E-BC71-D4A33D08FABC}"/>
              </a:ext>
            </a:extLst>
          </p:cNvPr>
          <p:cNvSpPr/>
          <p:nvPr/>
        </p:nvSpPr>
        <p:spPr>
          <a:xfrm>
            <a:off x="2312512" y="5765984"/>
            <a:ext cx="929264" cy="3779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DELETE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D7C9F68-7FCB-4813-9EAD-A70167472D4F}"/>
              </a:ext>
            </a:extLst>
          </p:cNvPr>
          <p:cNvSpPr/>
          <p:nvPr/>
        </p:nvSpPr>
        <p:spPr>
          <a:xfrm>
            <a:off x="1420664" y="2004969"/>
            <a:ext cx="7219997" cy="8808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EXISTING PROJECT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8278B50-5DBC-43E7-8000-DDE2DA4E8A3F}"/>
              </a:ext>
            </a:extLst>
          </p:cNvPr>
          <p:cNvSpPr/>
          <p:nvPr/>
        </p:nvSpPr>
        <p:spPr>
          <a:xfrm>
            <a:off x="1420664" y="3038213"/>
            <a:ext cx="7219997" cy="8808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EXISTING PROJECT2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설명선: 선 14">
            <a:extLst>
              <a:ext uri="{FF2B5EF4-FFF2-40B4-BE49-F238E27FC236}">
                <a16:creationId xmlns:a16="http://schemas.microsoft.com/office/drawing/2014/main" id="{E98703EC-F526-4BE9-99D4-BAC8D56A8834}"/>
              </a:ext>
            </a:extLst>
          </p:cNvPr>
          <p:cNvSpPr/>
          <p:nvPr/>
        </p:nvSpPr>
        <p:spPr>
          <a:xfrm>
            <a:off x="8908980" y="1254341"/>
            <a:ext cx="3599005" cy="1141993"/>
          </a:xfrm>
          <a:prstGeom prst="borderCallout1">
            <a:avLst>
              <a:gd name="adj1" fmla="val 50461"/>
              <a:gd name="adj2" fmla="val -403"/>
              <a:gd name="adj3" fmla="val 72531"/>
              <a:gd name="adj4" fmla="val -749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Print Existing page, you can choose existing project by type ‘e’ or click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설명선: 선 15">
            <a:extLst>
              <a:ext uri="{FF2B5EF4-FFF2-40B4-BE49-F238E27FC236}">
                <a16:creationId xmlns:a16="http://schemas.microsoft.com/office/drawing/2014/main" id="{BD037AE2-FB96-4AF6-B049-0DF6DA9F5380}"/>
              </a:ext>
            </a:extLst>
          </p:cNvPr>
          <p:cNvSpPr/>
          <p:nvPr/>
        </p:nvSpPr>
        <p:spPr>
          <a:xfrm>
            <a:off x="3468276" y="5046324"/>
            <a:ext cx="1904301" cy="634911"/>
          </a:xfrm>
          <a:prstGeom prst="borderCallout1">
            <a:avLst>
              <a:gd name="adj1" fmla="val 50461"/>
              <a:gd name="adj2" fmla="val -403"/>
              <a:gd name="adj3" fmla="val 121749"/>
              <a:gd name="adj4" fmla="val -114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 can delete existing project by type ‘d’ or click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설명선: 선 16">
            <a:extLst>
              <a:ext uri="{FF2B5EF4-FFF2-40B4-BE49-F238E27FC236}">
                <a16:creationId xmlns:a16="http://schemas.microsoft.com/office/drawing/2014/main" id="{85390B0D-894A-4240-AF46-1EB657C239B2}"/>
              </a:ext>
            </a:extLst>
          </p:cNvPr>
          <p:cNvSpPr/>
          <p:nvPr/>
        </p:nvSpPr>
        <p:spPr>
          <a:xfrm>
            <a:off x="1317608" y="4874884"/>
            <a:ext cx="1904301" cy="634911"/>
          </a:xfrm>
          <a:prstGeom prst="borderCallout1">
            <a:avLst>
              <a:gd name="adj1" fmla="val 99349"/>
              <a:gd name="adj2" fmla="val 33518"/>
              <a:gd name="adj3" fmla="val 140247"/>
              <a:gd name="adj4" fmla="val 290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 can add project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By type ‘a’ or click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07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73241" y="30696"/>
            <a:ext cx="7045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spc="-300" dirty="0">
                <a:solidFill>
                  <a:schemeClr val="bg1"/>
                </a:solidFill>
              </a:rPr>
              <a:t>PROGRAM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DESCRIPTION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F57C7E-99E2-4DD6-89B0-E29E3E3636F3}"/>
              </a:ext>
            </a:extLst>
          </p:cNvPr>
          <p:cNvSpPr txBox="1"/>
          <p:nvPr/>
        </p:nvSpPr>
        <p:spPr>
          <a:xfrm>
            <a:off x="2573241" y="714041"/>
            <a:ext cx="716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VISUAL CONCEPT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333605A-D44C-4ADA-A789-DAB9542F8399}"/>
              </a:ext>
            </a:extLst>
          </p:cNvPr>
          <p:cNvSpPr/>
          <p:nvPr/>
        </p:nvSpPr>
        <p:spPr>
          <a:xfrm>
            <a:off x="743824" y="1766718"/>
            <a:ext cx="10704352" cy="4806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395E72C-2974-4C57-8261-AA4C36A49EC0}"/>
              </a:ext>
            </a:extLst>
          </p:cNvPr>
          <p:cNvSpPr/>
          <p:nvPr/>
        </p:nvSpPr>
        <p:spPr>
          <a:xfrm>
            <a:off x="9618759" y="1766718"/>
            <a:ext cx="45719" cy="480689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A155A72-7469-4A37-9904-64A697A70D99}"/>
              </a:ext>
            </a:extLst>
          </p:cNvPr>
          <p:cNvGrpSpPr/>
          <p:nvPr/>
        </p:nvGrpSpPr>
        <p:grpSpPr>
          <a:xfrm>
            <a:off x="9873842" y="2241009"/>
            <a:ext cx="1249960" cy="307777"/>
            <a:chOff x="9873842" y="2241009"/>
            <a:chExt cx="1249960" cy="30777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0120584-9469-449B-BFF5-4DC662CD6615}"/>
                </a:ext>
              </a:extLst>
            </p:cNvPr>
            <p:cNvSpPr/>
            <p:nvPr/>
          </p:nvSpPr>
          <p:spPr>
            <a:xfrm>
              <a:off x="9873842" y="2315361"/>
              <a:ext cx="214340" cy="22062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E42AFB-04DC-4776-847C-9DC403F45D81}"/>
                </a:ext>
              </a:extLst>
            </p:cNvPr>
            <p:cNvSpPr txBox="1"/>
            <p:nvPr/>
          </p:nvSpPr>
          <p:spPr>
            <a:xfrm>
              <a:off x="10192624" y="2241009"/>
              <a:ext cx="9311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PARK</a:t>
              </a:r>
              <a:endParaRPr lang="ko-KR" altLang="en-US" sz="1400" b="1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04265FD-CE19-4F4C-90F2-A20A2E1940B8}"/>
              </a:ext>
            </a:extLst>
          </p:cNvPr>
          <p:cNvGrpSpPr/>
          <p:nvPr/>
        </p:nvGrpSpPr>
        <p:grpSpPr>
          <a:xfrm>
            <a:off x="9873842" y="2775126"/>
            <a:ext cx="1249960" cy="307777"/>
            <a:chOff x="9873842" y="2271786"/>
            <a:chExt cx="1249960" cy="307777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9824218-DB11-4134-BBAF-ABCA36FBD7B7}"/>
                </a:ext>
              </a:extLst>
            </p:cNvPr>
            <p:cNvSpPr/>
            <p:nvPr/>
          </p:nvSpPr>
          <p:spPr>
            <a:xfrm>
              <a:off x="9873842" y="2315361"/>
              <a:ext cx="214340" cy="22062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735E97-BD3D-46B9-BD23-43A7FB50D562}"/>
                </a:ext>
              </a:extLst>
            </p:cNvPr>
            <p:cNvSpPr txBox="1"/>
            <p:nvPr/>
          </p:nvSpPr>
          <p:spPr>
            <a:xfrm>
              <a:off x="10192624" y="2271786"/>
              <a:ext cx="9311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JOSEPH</a:t>
              </a:r>
              <a:endParaRPr lang="ko-KR" altLang="en-US" sz="1400" b="1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5EC6979-3DAB-42DF-AE81-05D2364135C8}"/>
              </a:ext>
            </a:extLst>
          </p:cNvPr>
          <p:cNvGrpSpPr/>
          <p:nvPr/>
        </p:nvGrpSpPr>
        <p:grpSpPr>
          <a:xfrm>
            <a:off x="9873842" y="3309418"/>
            <a:ext cx="1249960" cy="227304"/>
            <a:chOff x="9873842" y="2315361"/>
            <a:chExt cx="1249960" cy="22730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640D594-F6EF-47C4-926D-5BB37425AA7E}"/>
                </a:ext>
              </a:extLst>
            </p:cNvPr>
            <p:cNvSpPr/>
            <p:nvPr/>
          </p:nvSpPr>
          <p:spPr>
            <a:xfrm>
              <a:off x="9873842" y="2315361"/>
              <a:ext cx="214340" cy="22062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FCA2E1C-446F-49FF-8C83-43B0515A5CF5}"/>
                </a:ext>
              </a:extLst>
            </p:cNvPr>
            <p:cNvSpPr txBox="1"/>
            <p:nvPr/>
          </p:nvSpPr>
          <p:spPr>
            <a:xfrm>
              <a:off x="10192624" y="2327221"/>
              <a:ext cx="931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ANONYMOUS</a:t>
              </a:r>
              <a:endParaRPr lang="ko-KR" altLang="en-US" sz="800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638CC09-DDE2-4D4C-80BC-9AFA1D3C0509}"/>
              </a:ext>
            </a:extLst>
          </p:cNvPr>
          <p:cNvGrpSpPr/>
          <p:nvPr/>
        </p:nvGrpSpPr>
        <p:grpSpPr>
          <a:xfrm>
            <a:off x="1322663" y="2292653"/>
            <a:ext cx="8221212" cy="1675404"/>
            <a:chOff x="1337475" y="2082864"/>
            <a:chExt cx="8221212" cy="167540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0036E6D-70D5-452C-97EA-BDC5584A9DCF}"/>
                </a:ext>
              </a:extLst>
            </p:cNvPr>
            <p:cNvGrpSpPr/>
            <p:nvPr/>
          </p:nvGrpSpPr>
          <p:grpSpPr>
            <a:xfrm>
              <a:off x="1337475" y="2082864"/>
              <a:ext cx="8221212" cy="453126"/>
              <a:chOff x="1621090" y="2091253"/>
              <a:chExt cx="8221212" cy="453126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F0D2F3EF-091D-436D-9F64-D1E50132BA09}"/>
                  </a:ext>
                </a:extLst>
              </p:cNvPr>
              <p:cNvSpPr/>
              <p:nvPr/>
            </p:nvSpPr>
            <p:spPr>
              <a:xfrm>
                <a:off x="1621090" y="2091253"/>
                <a:ext cx="1904301" cy="45312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SCHEDULE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1DDDC019-0D0A-44D6-AE87-089B587B4D0D}"/>
                  </a:ext>
                </a:extLst>
              </p:cNvPr>
              <p:cNvSpPr/>
              <p:nvPr/>
            </p:nvSpPr>
            <p:spPr>
              <a:xfrm>
                <a:off x="3726727" y="2091253"/>
                <a:ext cx="1904301" cy="45312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TO DO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5E23769E-8C81-42CB-9BCC-645B66B6A31D}"/>
                  </a:ext>
                </a:extLst>
              </p:cNvPr>
              <p:cNvSpPr/>
              <p:nvPr/>
            </p:nvSpPr>
            <p:spPr>
              <a:xfrm>
                <a:off x="5832364" y="2091253"/>
                <a:ext cx="1904301" cy="45312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DOING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B93EF9B2-DE86-405A-AB6A-75CAF83FBCBB}"/>
                  </a:ext>
                </a:extLst>
              </p:cNvPr>
              <p:cNvSpPr/>
              <p:nvPr/>
            </p:nvSpPr>
            <p:spPr>
              <a:xfrm>
                <a:off x="7938001" y="2091253"/>
                <a:ext cx="1904301" cy="45312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DONE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2CC8EAD-BC38-493C-BFA3-5A73C0ADDB72}"/>
                </a:ext>
              </a:extLst>
            </p:cNvPr>
            <p:cNvSpPr/>
            <p:nvPr/>
          </p:nvSpPr>
          <p:spPr>
            <a:xfrm>
              <a:off x="1337475" y="2775126"/>
              <a:ext cx="1904301" cy="9831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SCHEDULE BLOCK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B86B7A7-3347-424E-8FA9-C6776A4890DF}"/>
                </a:ext>
              </a:extLst>
            </p:cNvPr>
            <p:cNvSpPr/>
            <p:nvPr/>
          </p:nvSpPr>
          <p:spPr>
            <a:xfrm>
              <a:off x="3443111" y="2775126"/>
              <a:ext cx="1904301" cy="9831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TO DO BLOCK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038BF2A9-FAC2-481A-AC6E-CCBB8963568B}"/>
                </a:ext>
              </a:extLst>
            </p:cNvPr>
            <p:cNvSpPr/>
            <p:nvPr/>
          </p:nvSpPr>
          <p:spPr>
            <a:xfrm>
              <a:off x="5548747" y="2775126"/>
              <a:ext cx="1904301" cy="9831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DOING BLOCK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E4D9EAA-CD25-4834-8106-B011DBA777F6}"/>
                </a:ext>
              </a:extLst>
            </p:cNvPr>
            <p:cNvSpPr/>
            <p:nvPr/>
          </p:nvSpPr>
          <p:spPr>
            <a:xfrm>
              <a:off x="7654383" y="2775126"/>
              <a:ext cx="1904301" cy="9831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DONE BLOCK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564041B-9D82-4230-9112-409EDFA7ABB9}"/>
              </a:ext>
            </a:extLst>
          </p:cNvPr>
          <p:cNvSpPr/>
          <p:nvPr/>
        </p:nvSpPr>
        <p:spPr>
          <a:xfrm>
            <a:off x="1420664" y="5765984"/>
            <a:ext cx="849095" cy="3779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ADD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BE22A26-7D1D-48B5-95D2-B6442CD01610}"/>
              </a:ext>
            </a:extLst>
          </p:cNvPr>
          <p:cNvSpPr/>
          <p:nvPr/>
        </p:nvSpPr>
        <p:spPr>
          <a:xfrm>
            <a:off x="2312512" y="5765984"/>
            <a:ext cx="929264" cy="3779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DELETE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설명선: 선 37">
            <a:extLst>
              <a:ext uri="{FF2B5EF4-FFF2-40B4-BE49-F238E27FC236}">
                <a16:creationId xmlns:a16="http://schemas.microsoft.com/office/drawing/2014/main" id="{DB8DCD3A-1751-4AA7-8508-35E920A62201}"/>
              </a:ext>
            </a:extLst>
          </p:cNvPr>
          <p:cNvSpPr/>
          <p:nvPr/>
        </p:nvSpPr>
        <p:spPr>
          <a:xfrm>
            <a:off x="10192624" y="1397619"/>
            <a:ext cx="1904301" cy="634911"/>
          </a:xfrm>
          <a:prstGeom prst="borderCallout1">
            <a:avLst>
              <a:gd name="adj1" fmla="val 50461"/>
              <a:gd name="adj2" fmla="val -403"/>
              <a:gd name="adj3" fmla="val 121749"/>
              <a:gd name="adj4" fmla="val -114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 can see Online person here user status bar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8E077C9-E481-4643-B344-3E640C2B7596}"/>
              </a:ext>
            </a:extLst>
          </p:cNvPr>
          <p:cNvSpPr/>
          <p:nvPr/>
        </p:nvSpPr>
        <p:spPr>
          <a:xfrm>
            <a:off x="7513799" y="1766718"/>
            <a:ext cx="45719" cy="480689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설명선: 선 38">
            <a:extLst>
              <a:ext uri="{FF2B5EF4-FFF2-40B4-BE49-F238E27FC236}">
                <a16:creationId xmlns:a16="http://schemas.microsoft.com/office/drawing/2014/main" id="{B28DD9A2-C616-451A-BEC1-AE6E82EC8C78}"/>
              </a:ext>
            </a:extLst>
          </p:cNvPr>
          <p:cNvSpPr/>
          <p:nvPr/>
        </p:nvSpPr>
        <p:spPr>
          <a:xfrm>
            <a:off x="5859138" y="1479958"/>
            <a:ext cx="1904301" cy="634911"/>
          </a:xfrm>
          <a:prstGeom prst="borderCallout1">
            <a:avLst>
              <a:gd name="adj1" fmla="val 50461"/>
              <a:gd name="adj2" fmla="val -403"/>
              <a:gd name="adj3" fmla="val 121749"/>
              <a:gd name="adj4" fmla="val -114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TASK BLOCK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FE4BE5E-42E1-4FAE-B663-B7E3970A97FF}"/>
              </a:ext>
            </a:extLst>
          </p:cNvPr>
          <p:cNvSpPr/>
          <p:nvPr/>
        </p:nvSpPr>
        <p:spPr>
          <a:xfrm>
            <a:off x="3294101" y="1766718"/>
            <a:ext cx="45719" cy="480689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설명선: 선 39">
            <a:extLst>
              <a:ext uri="{FF2B5EF4-FFF2-40B4-BE49-F238E27FC236}">
                <a16:creationId xmlns:a16="http://schemas.microsoft.com/office/drawing/2014/main" id="{76399DCB-9C0F-44E8-8929-85399F5033E1}"/>
              </a:ext>
            </a:extLst>
          </p:cNvPr>
          <p:cNvSpPr/>
          <p:nvPr/>
        </p:nvSpPr>
        <p:spPr>
          <a:xfrm>
            <a:off x="3413855" y="4990308"/>
            <a:ext cx="1904301" cy="634911"/>
          </a:xfrm>
          <a:prstGeom prst="borderCallout1">
            <a:avLst>
              <a:gd name="adj1" fmla="val 50461"/>
              <a:gd name="adj2" fmla="val -403"/>
              <a:gd name="adj3" fmla="val 121749"/>
              <a:gd name="adj4" fmla="val -114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 can delete existing task block by type ‘d’ or click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설명선: 선 40">
            <a:extLst>
              <a:ext uri="{FF2B5EF4-FFF2-40B4-BE49-F238E27FC236}">
                <a16:creationId xmlns:a16="http://schemas.microsoft.com/office/drawing/2014/main" id="{3AE8954D-A2C7-4245-BB2A-CE21077FECD1}"/>
              </a:ext>
            </a:extLst>
          </p:cNvPr>
          <p:cNvSpPr/>
          <p:nvPr/>
        </p:nvSpPr>
        <p:spPr>
          <a:xfrm>
            <a:off x="1183011" y="4990308"/>
            <a:ext cx="1904301" cy="634911"/>
          </a:xfrm>
          <a:prstGeom prst="borderCallout1">
            <a:avLst>
              <a:gd name="adj1" fmla="val 101991"/>
              <a:gd name="adj2" fmla="val 31315"/>
              <a:gd name="adj3" fmla="val 121749"/>
              <a:gd name="adj4" fmla="val 2862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 can add new task block by type ‘a’ or click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3A03939-E80B-4E1F-8AAE-5C4681E363FD}"/>
              </a:ext>
            </a:extLst>
          </p:cNvPr>
          <p:cNvSpPr/>
          <p:nvPr/>
        </p:nvSpPr>
        <p:spPr>
          <a:xfrm>
            <a:off x="5399738" y="1766718"/>
            <a:ext cx="45719" cy="480689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665FC96-B3EC-40CE-B732-5F9312FC7A97}"/>
              </a:ext>
            </a:extLst>
          </p:cNvPr>
          <p:cNvSpPr/>
          <p:nvPr/>
        </p:nvSpPr>
        <p:spPr>
          <a:xfrm>
            <a:off x="1337475" y="1856034"/>
            <a:ext cx="4150741" cy="2495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PROJECT NAME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4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90616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574</Words>
  <Application>Microsoft Office PowerPoint</Application>
  <PresentationFormat>와이드스크린</PresentationFormat>
  <Paragraphs>182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 종호</cp:lastModifiedBy>
  <cp:revision>35</cp:revision>
  <dcterms:created xsi:type="dcterms:W3CDTF">2019-06-16T11:26:11Z</dcterms:created>
  <dcterms:modified xsi:type="dcterms:W3CDTF">2019-11-18T10:00:03Z</dcterms:modified>
</cp:coreProperties>
</file>