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8" r:id="rId4"/>
    <p:sldId id="259" r:id="rId5"/>
    <p:sldId id="269" r:id="rId6"/>
    <p:sldId id="272" r:id="rId7"/>
    <p:sldId id="273" r:id="rId8"/>
    <p:sldId id="279" r:id="rId9"/>
    <p:sldId id="274" r:id="rId10"/>
    <p:sldId id="275" r:id="rId11"/>
    <p:sldId id="280" r:id="rId12"/>
    <p:sldId id="276" r:id="rId13"/>
    <p:sldId id="270" r:id="rId14"/>
    <p:sldId id="260" r:id="rId15"/>
    <p:sldId id="261" r:id="rId16"/>
    <p:sldId id="262" r:id="rId17"/>
    <p:sldId id="265" r:id="rId18"/>
    <p:sldId id="266" r:id="rId19"/>
    <p:sldId id="268" r:id="rId20"/>
    <p:sldId id="28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p:restoredTop sz="82353"/>
  </p:normalViewPr>
  <p:slideViewPr>
    <p:cSldViewPr snapToGrid="0" snapToObjects="1">
      <p:cViewPr varScale="1">
        <p:scale>
          <a:sx n="70" d="100"/>
          <a:sy n="70" d="100"/>
        </p:scale>
        <p:origin x="113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Work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tuba\Documents\papers\inpreparation\SIFTToolPaper\experimen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tuba\Documents\papers\inpreparation\SIFTToolPaper\experimen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tuba\Documents\papers\inpreparation\SIFTToolPaper\experiment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Error Detection</a:t>
            </a:r>
          </a:p>
          <a:p>
            <a:pPr>
              <a:defRPr/>
            </a:pPr>
            <a:r>
              <a:rPr lang="en-US" dirty="0"/>
              <a:t>(</a:t>
            </a:r>
            <a:r>
              <a:rPr lang="en-US" dirty="0" err="1"/>
              <a:t>Random+Coverage</a:t>
            </a:r>
            <a:r>
              <a:rPr lang="en-US" dirty="0"/>
              <a:t> Scheduling, N=2)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Sheet1!$A$3</c:f>
              <c:strCache>
                <c:ptCount val="1"/>
                <c:pt idx="0">
                  <c:v>Error Detection</c:v>
                </c:pt>
              </c:strCache>
            </c:strRef>
          </c:tx>
          <c:spPr>
            <a:solidFill>
              <a:schemeClr val="accent1"/>
            </a:solidFill>
            <a:ln>
              <a:noFill/>
            </a:ln>
            <a:effectLst/>
          </c:spPr>
          <c:invertIfNegative val="0"/>
          <c:cat>
            <c:strRef>
              <c:f>Sheet1!$B$2:$D$2</c:f>
              <c:strCache>
                <c:ptCount val="3"/>
                <c:pt idx="0">
                  <c:v>Single</c:v>
                </c:pt>
                <c:pt idx="1">
                  <c:v>Common</c:v>
                </c:pt>
                <c:pt idx="2">
                  <c:v>One</c:v>
                </c:pt>
              </c:strCache>
            </c:strRef>
          </c:cat>
          <c:val>
            <c:numRef>
              <c:f>Sheet1!$B$3:$D$3</c:f>
              <c:numCache>
                <c:formatCode>General</c:formatCode>
                <c:ptCount val="3"/>
                <c:pt idx="0">
                  <c:v>13</c:v>
                </c:pt>
                <c:pt idx="1">
                  <c:v>4</c:v>
                </c:pt>
                <c:pt idx="2">
                  <c:v>1</c:v>
                </c:pt>
              </c:numCache>
            </c:numRef>
          </c:val>
          <c:extLst>
            <c:ext xmlns:c16="http://schemas.microsoft.com/office/drawing/2014/chart" uri="{C3380CC4-5D6E-409C-BE32-E72D297353CC}">
              <c16:uniqueId val="{00000000-2210-4146-9516-4715BFBD40BB}"/>
            </c:ext>
          </c:extLst>
        </c:ser>
        <c:dLbls>
          <c:showLegendKey val="0"/>
          <c:showVal val="0"/>
          <c:showCatName val="0"/>
          <c:showSerName val="0"/>
          <c:showPercent val="0"/>
          <c:showBubbleSize val="0"/>
        </c:dLbls>
        <c:gapWidth val="219"/>
        <c:overlap val="-27"/>
        <c:axId val="1509229552"/>
        <c:axId val="1508018032"/>
      </c:barChart>
      <c:catAx>
        <c:axId val="1509229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8018032"/>
        <c:crosses val="autoZero"/>
        <c:auto val="1"/>
        <c:lblAlgn val="ctr"/>
        <c:lblOffset val="100"/>
        <c:noMultiLvlLbl val="0"/>
      </c:catAx>
      <c:valAx>
        <c:axId val="1508018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92295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Error Detection</a:t>
            </a:r>
          </a:p>
          <a:p>
            <a:pPr>
              <a:defRPr/>
            </a:pPr>
            <a:r>
              <a:rPr lang="en-US" dirty="0"/>
              <a:t>(Depth-First Search Scheduling, N=2)</a:t>
            </a:r>
          </a:p>
        </c:rich>
      </c:tx>
      <c:layout>
        <c:manualLayout>
          <c:xMode val="edge"/>
          <c:yMode val="edge"/>
          <c:x val="0.12961167593744499"/>
          <c:y val="9.032855301427089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Sheet2!$A$3</c:f>
              <c:strCache>
                <c:ptCount val="1"/>
                <c:pt idx="0">
                  <c:v>Error Detection</c:v>
                </c:pt>
              </c:strCache>
            </c:strRef>
          </c:tx>
          <c:spPr>
            <a:solidFill>
              <a:schemeClr val="accent1"/>
            </a:solidFill>
            <a:ln>
              <a:noFill/>
            </a:ln>
            <a:effectLst/>
          </c:spPr>
          <c:invertIfNegative val="0"/>
          <c:cat>
            <c:strRef>
              <c:f>Sheet2!$B$2:$D$2</c:f>
              <c:strCache>
                <c:ptCount val="3"/>
                <c:pt idx="0">
                  <c:v>Single</c:v>
                </c:pt>
                <c:pt idx="1">
                  <c:v>Common</c:v>
                </c:pt>
                <c:pt idx="2">
                  <c:v>One</c:v>
                </c:pt>
              </c:strCache>
            </c:strRef>
          </c:cat>
          <c:val>
            <c:numRef>
              <c:f>Sheet2!$B$3:$D$3</c:f>
              <c:numCache>
                <c:formatCode>General</c:formatCode>
                <c:ptCount val="3"/>
                <c:pt idx="0">
                  <c:v>5</c:v>
                </c:pt>
                <c:pt idx="1">
                  <c:v>5</c:v>
                </c:pt>
                <c:pt idx="2">
                  <c:v>11</c:v>
                </c:pt>
              </c:numCache>
            </c:numRef>
          </c:val>
          <c:extLst>
            <c:ext xmlns:c16="http://schemas.microsoft.com/office/drawing/2014/chart" uri="{C3380CC4-5D6E-409C-BE32-E72D297353CC}">
              <c16:uniqueId val="{00000000-A0A4-47F0-978F-E4ADA25AC5C5}"/>
            </c:ext>
          </c:extLst>
        </c:ser>
        <c:dLbls>
          <c:showLegendKey val="0"/>
          <c:showVal val="0"/>
          <c:showCatName val="0"/>
          <c:showSerName val="0"/>
          <c:showPercent val="0"/>
          <c:showBubbleSize val="0"/>
        </c:dLbls>
        <c:gapWidth val="219"/>
        <c:overlap val="-27"/>
        <c:axId val="1508039248"/>
        <c:axId val="1508042000"/>
      </c:barChart>
      <c:catAx>
        <c:axId val="1508039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8042000"/>
        <c:crosses val="autoZero"/>
        <c:auto val="1"/>
        <c:lblAlgn val="ctr"/>
        <c:lblOffset val="100"/>
        <c:noMultiLvlLbl val="0"/>
      </c:catAx>
      <c:valAx>
        <c:axId val="15080420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80392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Error Detection</a:t>
            </a:r>
          </a:p>
          <a:p>
            <a:pPr>
              <a:defRPr/>
            </a:pPr>
            <a:r>
              <a:rPr lang="en-US" dirty="0"/>
              <a:t>(</a:t>
            </a:r>
            <a:r>
              <a:rPr lang="en-US" dirty="0" err="1"/>
              <a:t>Random+Coverage</a:t>
            </a:r>
            <a:r>
              <a:rPr lang="en-US" dirty="0"/>
              <a:t> Scheduling, N=3)</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Sheet3!$A$3</c:f>
              <c:strCache>
                <c:ptCount val="1"/>
                <c:pt idx="0">
                  <c:v>Error Detection</c:v>
                </c:pt>
              </c:strCache>
            </c:strRef>
          </c:tx>
          <c:spPr>
            <a:solidFill>
              <a:schemeClr val="accent1"/>
            </a:solidFill>
            <a:ln>
              <a:noFill/>
            </a:ln>
            <a:effectLst/>
          </c:spPr>
          <c:invertIfNegative val="0"/>
          <c:cat>
            <c:strRef>
              <c:f>Sheet3!$B$2:$D$2</c:f>
              <c:strCache>
                <c:ptCount val="3"/>
                <c:pt idx="0">
                  <c:v>Single</c:v>
                </c:pt>
                <c:pt idx="1">
                  <c:v>Common</c:v>
                </c:pt>
                <c:pt idx="2">
                  <c:v>One</c:v>
                </c:pt>
              </c:strCache>
            </c:strRef>
          </c:cat>
          <c:val>
            <c:numRef>
              <c:f>Sheet3!$B$3:$D$3</c:f>
              <c:numCache>
                <c:formatCode>General</c:formatCode>
                <c:ptCount val="3"/>
                <c:pt idx="0">
                  <c:v>3</c:v>
                </c:pt>
                <c:pt idx="1">
                  <c:v>11</c:v>
                </c:pt>
                <c:pt idx="2">
                  <c:v>6</c:v>
                </c:pt>
              </c:numCache>
            </c:numRef>
          </c:val>
          <c:extLst>
            <c:ext xmlns:c16="http://schemas.microsoft.com/office/drawing/2014/chart" uri="{C3380CC4-5D6E-409C-BE32-E72D297353CC}">
              <c16:uniqueId val="{00000000-888B-4A3E-B7C2-4346D2B8BEE0}"/>
            </c:ext>
          </c:extLst>
        </c:ser>
        <c:dLbls>
          <c:showLegendKey val="0"/>
          <c:showVal val="0"/>
          <c:showCatName val="0"/>
          <c:showSerName val="0"/>
          <c:showPercent val="0"/>
          <c:showBubbleSize val="0"/>
        </c:dLbls>
        <c:gapWidth val="219"/>
        <c:overlap val="-27"/>
        <c:axId val="1508059264"/>
        <c:axId val="1508062016"/>
      </c:barChart>
      <c:catAx>
        <c:axId val="1508059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8062016"/>
        <c:crosses val="autoZero"/>
        <c:auto val="1"/>
        <c:lblAlgn val="ctr"/>
        <c:lblOffset val="100"/>
        <c:noMultiLvlLbl val="0"/>
      </c:catAx>
      <c:valAx>
        <c:axId val="15080620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80592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Error Detection</a:t>
            </a:r>
          </a:p>
          <a:p>
            <a:pPr>
              <a:defRPr/>
            </a:pPr>
            <a:r>
              <a:rPr lang="en-US" b="1" dirty="0">
                <a:solidFill>
                  <a:srgbClr val="FF0000"/>
                </a:solidFill>
              </a:rPr>
              <a:t>(Depth-First Search</a:t>
            </a:r>
            <a:r>
              <a:rPr lang="en-US" b="1" baseline="0" dirty="0">
                <a:solidFill>
                  <a:srgbClr val="FF0000"/>
                </a:solidFill>
              </a:rPr>
              <a:t> Scheduling, N=3)</a:t>
            </a:r>
            <a:endParaRPr lang="en-US" b="1" dirty="0">
              <a:solidFill>
                <a:srgbClr val="FF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Sheet4!$A$3</c:f>
              <c:strCache>
                <c:ptCount val="1"/>
                <c:pt idx="0">
                  <c:v>Error Detection</c:v>
                </c:pt>
              </c:strCache>
            </c:strRef>
          </c:tx>
          <c:spPr>
            <a:solidFill>
              <a:schemeClr val="accent1"/>
            </a:solidFill>
            <a:ln>
              <a:noFill/>
            </a:ln>
            <a:effectLst/>
          </c:spPr>
          <c:invertIfNegative val="0"/>
          <c:cat>
            <c:strRef>
              <c:f>Sheet4!$B$2:$D$2</c:f>
              <c:strCache>
                <c:ptCount val="3"/>
                <c:pt idx="0">
                  <c:v>Single</c:v>
                </c:pt>
                <c:pt idx="1">
                  <c:v>Common</c:v>
                </c:pt>
                <c:pt idx="2">
                  <c:v>One</c:v>
                </c:pt>
              </c:strCache>
            </c:strRef>
          </c:cat>
          <c:val>
            <c:numRef>
              <c:f>Sheet4!$B$3:$D$3</c:f>
              <c:numCache>
                <c:formatCode>General</c:formatCode>
                <c:ptCount val="3"/>
                <c:pt idx="0">
                  <c:v>6</c:v>
                </c:pt>
                <c:pt idx="1">
                  <c:v>11</c:v>
                </c:pt>
                <c:pt idx="2">
                  <c:v>11</c:v>
                </c:pt>
              </c:numCache>
            </c:numRef>
          </c:val>
          <c:extLst>
            <c:ext xmlns:c16="http://schemas.microsoft.com/office/drawing/2014/chart" uri="{C3380CC4-5D6E-409C-BE32-E72D297353CC}">
              <c16:uniqueId val="{00000000-EEE2-4A8C-A2EE-E67DC08C2AD9}"/>
            </c:ext>
          </c:extLst>
        </c:ser>
        <c:dLbls>
          <c:showLegendKey val="0"/>
          <c:showVal val="0"/>
          <c:showCatName val="0"/>
          <c:showSerName val="0"/>
          <c:showPercent val="0"/>
          <c:showBubbleSize val="0"/>
        </c:dLbls>
        <c:gapWidth val="219"/>
        <c:overlap val="-27"/>
        <c:axId val="1508078368"/>
        <c:axId val="1508080848"/>
      </c:barChart>
      <c:catAx>
        <c:axId val="1508078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8080848"/>
        <c:crosses val="autoZero"/>
        <c:auto val="1"/>
        <c:lblAlgn val="ctr"/>
        <c:lblOffset val="100"/>
        <c:noMultiLvlLbl val="0"/>
      </c:catAx>
      <c:valAx>
        <c:axId val="15080808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80783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FDE25C-65A8-8747-BE30-BF2B9150D61F}" type="datetimeFigureOut">
              <a:rPr lang="en-US" smtClean="0"/>
              <a:t>4/5/2022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29AC2-BD58-A145-9DB5-4B66B58E16DB}" type="slidenum">
              <a:rPr lang="en-US" smtClean="0"/>
              <a:t>‹#›</a:t>
            </a:fld>
            <a:endParaRPr lang="en-US"/>
          </a:p>
        </p:txBody>
      </p:sp>
    </p:spTree>
    <p:extLst>
      <p:ext uri="{BB962C8B-B14F-4D97-AF65-F5344CB8AC3E}">
        <p14:creationId xmlns:p14="http://schemas.microsoft.com/office/powerpoint/2010/main" val="1876105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t>
            </a:r>
            <a:r>
              <a:rPr lang="en-US" baseline="0" dirty="0"/>
              <a:t> will present, SIFT, a tool for symbolic execution of multithreaded code.</a:t>
            </a:r>
            <a:endParaRPr lang="en-US" dirty="0"/>
          </a:p>
        </p:txBody>
      </p:sp>
      <p:sp>
        <p:nvSpPr>
          <p:cNvPr id="4" name="Slide Number Placeholder 3"/>
          <p:cNvSpPr>
            <a:spLocks noGrp="1"/>
          </p:cNvSpPr>
          <p:nvPr>
            <p:ph type="sldNum" sz="quarter" idx="10"/>
          </p:nvPr>
        </p:nvSpPr>
        <p:spPr/>
        <p:txBody>
          <a:bodyPr/>
          <a:lstStyle/>
          <a:p>
            <a:fld id="{FFD29AC2-BD58-A145-9DB5-4B66B58E16DB}" type="slidenum">
              <a:rPr lang="en-US" smtClean="0"/>
              <a:t>1</a:t>
            </a:fld>
            <a:endParaRPr lang="en-US"/>
          </a:p>
        </p:txBody>
      </p:sp>
    </p:spTree>
    <p:extLst>
      <p:ext uri="{BB962C8B-B14F-4D97-AF65-F5344CB8AC3E}">
        <p14:creationId xmlns:p14="http://schemas.microsoft.com/office/powerpoint/2010/main" val="1712115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interfering instructions are enclosed</a:t>
            </a:r>
            <a:r>
              <a:rPr lang="en-US" baseline="0" dirty="0"/>
              <a:t> by lock acquire and release instructions on a common lock object, we also consider those </a:t>
            </a:r>
          </a:p>
          <a:p>
            <a:r>
              <a:rPr lang="en-US" baseline="0" dirty="0"/>
              <a:t>Instructions as property relevant. This is to ensure that the context switches would be feasible.</a:t>
            </a:r>
          </a:p>
        </p:txBody>
      </p:sp>
      <p:sp>
        <p:nvSpPr>
          <p:cNvPr id="4" name="Slide Number Placeholder 3"/>
          <p:cNvSpPr>
            <a:spLocks noGrp="1"/>
          </p:cNvSpPr>
          <p:nvPr>
            <p:ph type="sldNum" sz="quarter" idx="10"/>
          </p:nvPr>
        </p:nvSpPr>
        <p:spPr/>
        <p:txBody>
          <a:bodyPr/>
          <a:lstStyle/>
          <a:p>
            <a:fld id="{FFD29AC2-BD58-A145-9DB5-4B66B58E16DB}" type="slidenum">
              <a:rPr lang="en-US" smtClean="0"/>
              <a:t>10</a:t>
            </a:fld>
            <a:endParaRPr lang="en-US"/>
          </a:p>
        </p:txBody>
      </p:sp>
    </p:spTree>
    <p:extLst>
      <p:ext uri="{BB962C8B-B14F-4D97-AF65-F5344CB8AC3E}">
        <p14:creationId xmlns:p14="http://schemas.microsoft.com/office/powerpoint/2010/main" val="49998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would like to be able to detect out of bounds accesses, any instructions that define objects that get used in an index expression are also considered property relevant. For instance, the</a:t>
            </a:r>
            <a:r>
              <a:rPr lang="en-US" baseline="0" dirty="0"/>
              <a:t> increment</a:t>
            </a:r>
            <a:r>
              <a:rPr lang="en-US" dirty="0"/>
              <a:t> statements on data and </a:t>
            </a:r>
            <a:r>
              <a:rPr lang="en-US" dirty="0" err="1"/>
              <a:t>ind</a:t>
            </a:r>
            <a:r>
              <a:rPr lang="en-US" dirty="0"/>
              <a:t> are relevant because these variables</a:t>
            </a:r>
            <a:r>
              <a:rPr lang="en-US" baseline="0" dirty="0"/>
              <a:t> are used in array index expressions. </a:t>
            </a:r>
            <a:r>
              <a:rPr lang="en-US" dirty="0"/>
              <a:t> </a:t>
            </a:r>
            <a:endParaRPr lang="en-US" baseline="0" dirty="0"/>
          </a:p>
        </p:txBody>
      </p:sp>
      <p:sp>
        <p:nvSpPr>
          <p:cNvPr id="4" name="Slide Number Placeholder 3"/>
          <p:cNvSpPr>
            <a:spLocks noGrp="1"/>
          </p:cNvSpPr>
          <p:nvPr>
            <p:ph type="sldNum" sz="quarter" idx="10"/>
          </p:nvPr>
        </p:nvSpPr>
        <p:spPr/>
        <p:txBody>
          <a:bodyPr/>
          <a:lstStyle/>
          <a:p>
            <a:fld id="{FFD29AC2-BD58-A145-9DB5-4B66B58E16DB}" type="slidenum">
              <a:rPr lang="en-US" smtClean="0"/>
              <a:t>11</a:t>
            </a:fld>
            <a:endParaRPr lang="en-US"/>
          </a:p>
        </p:txBody>
      </p:sp>
    </p:spTree>
    <p:extLst>
      <p:ext uri="{BB962C8B-B14F-4D97-AF65-F5344CB8AC3E}">
        <p14:creationId xmlns:p14="http://schemas.microsoft.com/office/powerpoint/2010/main" val="428917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other rules such</a:t>
            </a:r>
            <a:r>
              <a:rPr lang="en-US" baseline="0" dirty="0"/>
              <a:t> as marking globally visible pointers that get assigned addresses returned by </a:t>
            </a:r>
            <a:r>
              <a:rPr lang="en-US" baseline="0" dirty="0" err="1"/>
              <a:t>malloc</a:t>
            </a:r>
            <a:r>
              <a:rPr lang="en-US" baseline="0" dirty="0"/>
              <a:t>. </a:t>
            </a:r>
          </a:p>
        </p:txBody>
      </p:sp>
      <p:sp>
        <p:nvSpPr>
          <p:cNvPr id="4" name="Slide Number Placeholder 3"/>
          <p:cNvSpPr>
            <a:spLocks noGrp="1"/>
          </p:cNvSpPr>
          <p:nvPr>
            <p:ph type="sldNum" sz="quarter" idx="10"/>
          </p:nvPr>
        </p:nvSpPr>
        <p:spPr/>
        <p:txBody>
          <a:bodyPr/>
          <a:lstStyle/>
          <a:p>
            <a:fld id="{FFD29AC2-BD58-A145-9DB5-4B66B58E16DB}" type="slidenum">
              <a:rPr lang="en-US" smtClean="0"/>
              <a:t>12</a:t>
            </a:fld>
            <a:endParaRPr lang="en-US"/>
          </a:p>
        </p:txBody>
      </p:sp>
    </p:spTree>
    <p:extLst>
      <p:ext uri="{BB962C8B-B14F-4D97-AF65-F5344CB8AC3E}">
        <p14:creationId xmlns:p14="http://schemas.microsoft.com/office/powerpoint/2010/main" val="834826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by marking these property relevant statements and using them as interleaving</a:t>
            </a:r>
            <a:r>
              <a:rPr lang="en-US" baseline="0" dirty="0"/>
              <a:t> points, SIFT was able to detect two bugs. While one particular thread schedule leads to a memory overflow another leads to a use after free. </a:t>
            </a:r>
          </a:p>
        </p:txBody>
      </p:sp>
      <p:sp>
        <p:nvSpPr>
          <p:cNvPr id="4" name="Slide Number Placeholder 3"/>
          <p:cNvSpPr>
            <a:spLocks noGrp="1"/>
          </p:cNvSpPr>
          <p:nvPr>
            <p:ph type="sldNum" sz="quarter" idx="10"/>
          </p:nvPr>
        </p:nvSpPr>
        <p:spPr/>
        <p:txBody>
          <a:bodyPr/>
          <a:lstStyle/>
          <a:p>
            <a:fld id="{FFD29AC2-BD58-A145-9DB5-4B66B58E16DB}" type="slidenum">
              <a:rPr lang="en-US" smtClean="0"/>
              <a:t>13</a:t>
            </a:fld>
            <a:endParaRPr lang="en-US"/>
          </a:p>
        </p:txBody>
      </p:sp>
    </p:spTree>
    <p:extLst>
      <p:ext uri="{BB962C8B-B14F-4D97-AF65-F5344CB8AC3E}">
        <p14:creationId xmlns:p14="http://schemas.microsoft.com/office/powerpoint/2010/main" val="1542408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SIFT supports three modes for</a:t>
            </a:r>
            <a:r>
              <a:rPr lang="en-US" baseline="0" dirty="0"/>
              <a:t> grouping the interleaving points. In mode one  all IPs are kept in one set and treated equally. This mode has the the highest probability of detecting the error but also the highest cost. The second mode, partitions the IPS by grouping them based on the shared memory object. Expected to perform better than mode  One possibly missing some of the errors. In the third mode each interleaving point is considered separately, and it is likely to find the error fastest as long as the thread schedule requires at most a single context switch.</a:t>
            </a:r>
            <a:endParaRPr lang="en-US" dirty="0"/>
          </a:p>
        </p:txBody>
      </p:sp>
      <p:sp>
        <p:nvSpPr>
          <p:cNvPr id="4" name="Slide Number Placeholder 3"/>
          <p:cNvSpPr>
            <a:spLocks noGrp="1"/>
          </p:cNvSpPr>
          <p:nvPr>
            <p:ph type="sldNum" sz="quarter" idx="10"/>
          </p:nvPr>
        </p:nvSpPr>
        <p:spPr/>
        <p:txBody>
          <a:bodyPr/>
          <a:lstStyle/>
          <a:p>
            <a:fld id="{FFD29AC2-BD58-A145-9DB5-4B66B58E16DB}" type="slidenum">
              <a:rPr lang="en-US" smtClean="0"/>
              <a:t>14</a:t>
            </a:fld>
            <a:endParaRPr lang="en-US"/>
          </a:p>
        </p:txBody>
      </p:sp>
    </p:spTree>
    <p:extLst>
      <p:ext uri="{BB962C8B-B14F-4D97-AF65-F5344CB8AC3E}">
        <p14:creationId xmlns:p14="http://schemas.microsoft.com/office/powerpoint/2010/main" val="200363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extended the KLEE symbolic execution engine  by</a:t>
            </a:r>
            <a:r>
              <a:rPr lang="en-US" baseline="0" dirty="0"/>
              <a:t> adding multithreading to the </a:t>
            </a:r>
            <a:r>
              <a:rPr lang="en-US" baseline="0" dirty="0" err="1"/>
              <a:t>ExecutionState</a:t>
            </a:r>
            <a:r>
              <a:rPr lang="en-US" baseline="0" dirty="0"/>
              <a:t> class and by  implementing data-flow dependence analysis, and implementing the three modes of selective thread scheduling. We also extended the test case report files to provide thread scheduling information. </a:t>
            </a:r>
            <a:endParaRPr lang="en-US" dirty="0"/>
          </a:p>
        </p:txBody>
      </p:sp>
      <p:sp>
        <p:nvSpPr>
          <p:cNvPr id="4" name="Slide Number Placeholder 3"/>
          <p:cNvSpPr>
            <a:spLocks noGrp="1"/>
          </p:cNvSpPr>
          <p:nvPr>
            <p:ph type="sldNum" sz="quarter" idx="10"/>
          </p:nvPr>
        </p:nvSpPr>
        <p:spPr/>
        <p:txBody>
          <a:bodyPr/>
          <a:lstStyle/>
          <a:p>
            <a:fld id="{FFD29AC2-BD58-A145-9DB5-4B66B58E16DB}" type="slidenum">
              <a:rPr lang="en-US" smtClean="0"/>
              <a:t>15</a:t>
            </a:fld>
            <a:endParaRPr lang="en-US"/>
          </a:p>
        </p:txBody>
      </p:sp>
    </p:spTree>
    <p:extLst>
      <p:ext uri="{BB962C8B-B14F-4D97-AF65-F5344CB8AC3E}">
        <p14:creationId xmlns:p14="http://schemas.microsoft.com/office/powerpoint/2010/main" val="49654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SIFT works in</a:t>
            </a:r>
            <a:r>
              <a:rPr lang="en-US" baseline="0" dirty="0"/>
              <a:t> an iterative manner. It starts with a very conservative scheduling, where a context switch happens only if the current thread is blocked and only one interleaving scenario is considered using the round-robin scheduling. When this stage terminates the generated paths are analyzed to infer some interleaving points, IP_1. In step 2, when an instruction in the IP set is reached, SIFT generates new states to consider alternative thread schedules. These paths are explored based on one of the path scheduling algorithms provided by the symbolic execution engine such as Depth-first search or a combination of Random and coverage based. When this step ends SIFT performs additional data-flow analysis to infer additional IPS and so on.</a:t>
            </a:r>
            <a:endParaRPr lang="en-US" dirty="0"/>
          </a:p>
        </p:txBody>
      </p:sp>
      <p:sp>
        <p:nvSpPr>
          <p:cNvPr id="4" name="Slide Number Placeholder 3"/>
          <p:cNvSpPr>
            <a:spLocks noGrp="1"/>
          </p:cNvSpPr>
          <p:nvPr>
            <p:ph type="sldNum" sz="quarter" idx="10"/>
          </p:nvPr>
        </p:nvSpPr>
        <p:spPr/>
        <p:txBody>
          <a:bodyPr/>
          <a:lstStyle/>
          <a:p>
            <a:fld id="{FFD29AC2-BD58-A145-9DB5-4B66B58E16DB}" type="slidenum">
              <a:rPr lang="en-US" smtClean="0"/>
              <a:t>16</a:t>
            </a:fld>
            <a:endParaRPr lang="en-US"/>
          </a:p>
        </p:txBody>
      </p:sp>
    </p:spTree>
    <p:extLst>
      <p:ext uri="{BB962C8B-B14F-4D97-AF65-F5344CB8AC3E}">
        <p14:creationId xmlns:p14="http://schemas.microsoft.com/office/powerpoint/2010/main" val="769125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applied SIFT to 20</a:t>
            </a:r>
            <a:r>
              <a:rPr lang="en-US" baseline="0" dirty="0"/>
              <a:t> benchmarks some of them from </a:t>
            </a:r>
            <a:r>
              <a:rPr lang="en-US" baseline="0" dirty="0" err="1"/>
              <a:t>SVComp</a:t>
            </a:r>
            <a:r>
              <a:rPr lang="en-US" baseline="0" dirty="0"/>
              <a:t> and some of them from a recent work </a:t>
            </a:r>
            <a:r>
              <a:rPr lang="en-US" baseline="0" dirty="0" err="1"/>
              <a:t>ConVul</a:t>
            </a:r>
            <a:r>
              <a:rPr lang="en-US" baseline="0" dirty="0"/>
              <a:t>. SIFT detects all the bugs. Compared to </a:t>
            </a:r>
            <a:r>
              <a:rPr lang="en-US" baseline="0" dirty="0" err="1"/>
              <a:t>ConVul</a:t>
            </a:r>
            <a:r>
              <a:rPr lang="en-US" baseline="0" dirty="0"/>
              <a:t> it detects one additional bug.  </a:t>
            </a:r>
          </a:p>
          <a:p>
            <a:r>
              <a:rPr lang="en-US" baseline="0" dirty="0"/>
              <a:t>The vertical axis shows the number of bugs detected. Our evaluation shows that mode One, which is more comprehensive, performs better </a:t>
            </a:r>
          </a:p>
          <a:p>
            <a:r>
              <a:rPr lang="en-US" baseline="0" dirty="0"/>
              <a:t>With the Depth-first search scheduling policy and increasing the depth improves effectiveness of both mode common and mode one. Also, turns out that most of the vulnerabilities need just one context switch.</a:t>
            </a:r>
            <a:endParaRPr lang="en-US" dirty="0"/>
          </a:p>
        </p:txBody>
      </p:sp>
      <p:sp>
        <p:nvSpPr>
          <p:cNvPr id="4" name="Slide Number Placeholder 3"/>
          <p:cNvSpPr>
            <a:spLocks noGrp="1"/>
          </p:cNvSpPr>
          <p:nvPr>
            <p:ph type="sldNum" sz="quarter" idx="10"/>
          </p:nvPr>
        </p:nvSpPr>
        <p:spPr/>
        <p:txBody>
          <a:bodyPr/>
          <a:lstStyle/>
          <a:p>
            <a:fld id="{FFD29AC2-BD58-A145-9DB5-4B66B58E16DB}" type="slidenum">
              <a:rPr lang="en-US" smtClean="0"/>
              <a:t>17</a:t>
            </a:fld>
            <a:endParaRPr lang="en-US"/>
          </a:p>
        </p:txBody>
      </p:sp>
    </p:spTree>
    <p:extLst>
      <p:ext uri="{BB962C8B-B14F-4D97-AF65-F5344CB8AC3E}">
        <p14:creationId xmlns:p14="http://schemas.microsoft.com/office/powerpoint/2010/main" val="17357725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Motivated</a:t>
            </a:r>
            <a:r>
              <a:rPr lang="en-US" baseline="0" dirty="0"/>
              <a:t> by SIFT’s ability to generate property relevant thread schedules, we are planning to incorporate dynamic analysis and component level analysis to improve its scalability.</a:t>
            </a:r>
            <a:endParaRPr lang="en-US" dirty="0"/>
          </a:p>
        </p:txBody>
      </p:sp>
      <p:sp>
        <p:nvSpPr>
          <p:cNvPr id="4" name="Slide Number Placeholder 3"/>
          <p:cNvSpPr>
            <a:spLocks noGrp="1"/>
          </p:cNvSpPr>
          <p:nvPr>
            <p:ph type="sldNum" sz="quarter" idx="10"/>
          </p:nvPr>
        </p:nvSpPr>
        <p:spPr/>
        <p:txBody>
          <a:bodyPr/>
          <a:lstStyle/>
          <a:p>
            <a:fld id="{FFD29AC2-BD58-A145-9DB5-4B66B58E16DB}" type="slidenum">
              <a:rPr lang="en-US" smtClean="0"/>
              <a:t>18</a:t>
            </a:fld>
            <a:endParaRPr lang="en-US"/>
          </a:p>
        </p:txBody>
      </p:sp>
    </p:spTree>
    <p:extLst>
      <p:ext uri="{BB962C8B-B14F-4D97-AF65-F5344CB8AC3E}">
        <p14:creationId xmlns:p14="http://schemas.microsoft.com/office/powerpoint/2010/main" val="21015039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FD29AC2-BD58-A145-9DB5-4B66B58E16DB}" type="slidenum">
              <a:rPr lang="en-US" smtClean="0"/>
              <a:t>19</a:t>
            </a:fld>
            <a:endParaRPr lang="en-US"/>
          </a:p>
        </p:txBody>
      </p:sp>
    </p:spTree>
    <p:extLst>
      <p:ext uri="{BB962C8B-B14F-4D97-AF65-F5344CB8AC3E}">
        <p14:creationId xmlns:p14="http://schemas.microsoft.com/office/powerpoint/2010/main" val="357644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start with </a:t>
            </a:r>
            <a:r>
              <a:rPr lang="en-US" baseline="0" dirty="0"/>
              <a:t>our motivation for developing SIFT, then I’ll introduce our approach and how we dealt with various challenges.</a:t>
            </a:r>
          </a:p>
          <a:p>
            <a:r>
              <a:rPr lang="en-US" baseline="0" dirty="0"/>
              <a:t>I’ll explain how we extended the  KLEE symbolic execution engine to add multithreading support and to generate property relevant thread schedules.. I’ll briefly mention our experimental results and conclude with directions for future work and a demo of SIFT.</a:t>
            </a:r>
            <a:endParaRPr lang="en-US" dirty="0"/>
          </a:p>
        </p:txBody>
      </p:sp>
      <p:sp>
        <p:nvSpPr>
          <p:cNvPr id="4" name="Slide Number Placeholder 3"/>
          <p:cNvSpPr>
            <a:spLocks noGrp="1"/>
          </p:cNvSpPr>
          <p:nvPr>
            <p:ph type="sldNum" sz="quarter" idx="10"/>
          </p:nvPr>
        </p:nvSpPr>
        <p:spPr/>
        <p:txBody>
          <a:bodyPr/>
          <a:lstStyle/>
          <a:p>
            <a:fld id="{FFD29AC2-BD58-A145-9DB5-4B66B58E16DB}" type="slidenum">
              <a:rPr lang="en-US" smtClean="0"/>
              <a:t>2</a:t>
            </a:fld>
            <a:endParaRPr lang="en-US"/>
          </a:p>
        </p:txBody>
      </p:sp>
    </p:spTree>
    <p:extLst>
      <p:ext uri="{BB962C8B-B14F-4D97-AF65-F5344CB8AC3E}">
        <p14:creationId xmlns:p14="http://schemas.microsoft.com/office/powerpoint/2010/main" val="15027914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FD29AC2-BD58-A145-9DB5-4B66B58E16DB}" type="slidenum">
              <a:rPr lang="en-US" smtClean="0"/>
              <a:t>20</a:t>
            </a:fld>
            <a:endParaRPr lang="en-US"/>
          </a:p>
        </p:txBody>
      </p:sp>
    </p:spTree>
    <p:extLst>
      <p:ext uri="{BB962C8B-B14F-4D97-AF65-F5344CB8AC3E}">
        <p14:creationId xmlns:p14="http://schemas.microsoft.com/office/powerpoint/2010/main" val="981745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Detecting memory vulnerabilities in multithreaded code is challenging</a:t>
            </a:r>
            <a:r>
              <a:rPr lang="en-US" baseline="0" dirty="0"/>
              <a:t> due to exponential number of thread </a:t>
            </a:r>
            <a:r>
              <a:rPr lang="en-US" baseline="0" dirty="0" err="1"/>
              <a:t>interleavings</a:t>
            </a:r>
            <a:r>
              <a:rPr lang="en-US" baseline="0" dirty="0"/>
              <a:t>.</a:t>
            </a:r>
            <a:endParaRPr lang="en-US" dirty="0"/>
          </a:p>
          <a:p>
            <a:r>
              <a:rPr lang="en-US" dirty="0"/>
              <a:t>To deal with this problem, existing work use heuristics</a:t>
            </a:r>
            <a:r>
              <a:rPr lang="en-US" baseline="0" dirty="0"/>
              <a:t> such as context bounding or scheduling at interference points. Existing property directed scheduling approaches  rely on an offline static analysis and focus on explicitly specified assertions. Symbolic execution is effective in detecting memory vulnerabilities but it has the path explosion problem. For detecting concurrency related memory vulnerabilities using symbolic execution property directed thread scheduling is needed to deal with the path explosion problem. </a:t>
            </a:r>
            <a:endParaRPr lang="en-US" dirty="0"/>
          </a:p>
        </p:txBody>
      </p:sp>
      <p:sp>
        <p:nvSpPr>
          <p:cNvPr id="4" name="Slide Number Placeholder 3"/>
          <p:cNvSpPr>
            <a:spLocks noGrp="1"/>
          </p:cNvSpPr>
          <p:nvPr>
            <p:ph type="sldNum" sz="quarter" idx="10"/>
          </p:nvPr>
        </p:nvSpPr>
        <p:spPr/>
        <p:txBody>
          <a:bodyPr/>
          <a:lstStyle/>
          <a:p>
            <a:fld id="{FFD29AC2-BD58-A145-9DB5-4B66B58E16DB}" type="slidenum">
              <a:rPr lang="en-US" smtClean="0"/>
              <a:t>3</a:t>
            </a:fld>
            <a:endParaRPr lang="en-US"/>
          </a:p>
        </p:txBody>
      </p:sp>
    </p:spTree>
    <p:extLst>
      <p:ext uri="{BB962C8B-B14F-4D97-AF65-F5344CB8AC3E}">
        <p14:creationId xmlns:p14="http://schemas.microsoft.com/office/powerpoint/2010/main" val="259721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Our approach </a:t>
            </a:r>
            <a:r>
              <a:rPr lang="en-US" baseline="0" dirty="0"/>
              <a:t>generates thread schedules in a way that the context switches occur at program locations that impact some property relevant code location. Our approach handles both memory safety properties and explicitly specified assertions. Unlike existing work on property directed scheduling approaches, SIFT infers property relevant data-flow and control-flow dependencies on the explored symbolic execution paths, to guide thread scheduling choices. Specifically, SIFT infers a set of program locations called Interleaving Points at which thread context switches may be triggered. </a:t>
            </a:r>
            <a:endParaRPr lang="en-US" dirty="0"/>
          </a:p>
          <a:p>
            <a:endParaRPr lang="en-US" dirty="0"/>
          </a:p>
        </p:txBody>
      </p:sp>
      <p:sp>
        <p:nvSpPr>
          <p:cNvPr id="4" name="Slide Number Placeholder 3"/>
          <p:cNvSpPr>
            <a:spLocks noGrp="1"/>
          </p:cNvSpPr>
          <p:nvPr>
            <p:ph type="sldNum" sz="quarter" idx="10"/>
          </p:nvPr>
        </p:nvSpPr>
        <p:spPr/>
        <p:txBody>
          <a:bodyPr/>
          <a:lstStyle/>
          <a:p>
            <a:fld id="{FFD29AC2-BD58-A145-9DB5-4B66B58E16DB}" type="slidenum">
              <a:rPr lang="en-US" smtClean="0"/>
              <a:t>4</a:t>
            </a:fld>
            <a:endParaRPr lang="en-US"/>
          </a:p>
        </p:txBody>
      </p:sp>
    </p:spTree>
    <p:extLst>
      <p:ext uri="{BB962C8B-B14F-4D97-AF65-F5344CB8AC3E}">
        <p14:creationId xmlns:p14="http://schemas.microsoft.com/office/powerpoint/2010/main" val="1654536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explain our approach with</a:t>
            </a:r>
            <a:r>
              <a:rPr lang="en-US" baseline="0" dirty="0"/>
              <a:t> a </a:t>
            </a:r>
            <a:r>
              <a:rPr lang="en-US" dirty="0"/>
              <a:t>simple example with three threads</a:t>
            </a:r>
            <a:r>
              <a:rPr lang="en-US" baseline="0" dirty="0"/>
              <a:t> that are created to run concurrently.</a:t>
            </a:r>
            <a:endParaRPr lang="en-US" dirty="0"/>
          </a:p>
          <a:p>
            <a:r>
              <a:rPr lang="en-US" dirty="0"/>
              <a:t>These threads access</a:t>
            </a:r>
            <a:r>
              <a:rPr lang="en-US" baseline="0" dirty="0"/>
              <a:t> shared data and in some cases they perform the accesses in a mutually exclusive way and in some cases </a:t>
            </a:r>
          </a:p>
          <a:p>
            <a:r>
              <a:rPr lang="en-US" baseline="0" dirty="0"/>
              <a:t>not. Our goal is to detect property violations that get manifested on specific thread schedules and the violation </a:t>
            </a:r>
          </a:p>
          <a:p>
            <a:r>
              <a:rPr lang="en-US" baseline="0" dirty="0"/>
              <a:t>may or may not be related to a data race. </a:t>
            </a:r>
          </a:p>
          <a:p>
            <a:endParaRPr lang="en-US" dirty="0"/>
          </a:p>
        </p:txBody>
      </p:sp>
      <p:sp>
        <p:nvSpPr>
          <p:cNvPr id="4" name="Slide Number Placeholder 3"/>
          <p:cNvSpPr>
            <a:spLocks noGrp="1"/>
          </p:cNvSpPr>
          <p:nvPr>
            <p:ph type="sldNum" sz="quarter" idx="10"/>
          </p:nvPr>
        </p:nvSpPr>
        <p:spPr/>
        <p:txBody>
          <a:bodyPr/>
          <a:lstStyle/>
          <a:p>
            <a:fld id="{FFD29AC2-BD58-A145-9DB5-4B66B58E16DB}" type="slidenum">
              <a:rPr lang="en-US" smtClean="0"/>
              <a:t>5</a:t>
            </a:fld>
            <a:endParaRPr lang="en-US"/>
          </a:p>
        </p:txBody>
      </p:sp>
    </p:spTree>
    <p:extLst>
      <p:ext uri="{BB962C8B-B14F-4D97-AF65-F5344CB8AC3E}">
        <p14:creationId xmlns:p14="http://schemas.microsoft.com/office/powerpoint/2010/main" val="813106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we will focus on</a:t>
            </a:r>
            <a:r>
              <a:rPr lang="en-US" baseline="0" dirty="0"/>
              <a:t> the memory safety as the property. We would like to be able to detect memory out of bound accesses, use-after-frees, double-frees, and NULL pointer dereferences. Here we show the statements that may potentially manifest a use-after-free or out-of-bounds accesses. The question is would these program locations actually manifest such bugs on some input and thread schedule?</a:t>
            </a:r>
          </a:p>
        </p:txBody>
      </p:sp>
      <p:sp>
        <p:nvSpPr>
          <p:cNvPr id="4" name="Slide Number Placeholder 3"/>
          <p:cNvSpPr>
            <a:spLocks noGrp="1"/>
          </p:cNvSpPr>
          <p:nvPr>
            <p:ph type="sldNum" sz="quarter" idx="10"/>
          </p:nvPr>
        </p:nvSpPr>
        <p:spPr/>
        <p:txBody>
          <a:bodyPr/>
          <a:lstStyle/>
          <a:p>
            <a:fld id="{FFD29AC2-BD58-A145-9DB5-4B66B58E16DB}" type="slidenum">
              <a:rPr lang="en-US" smtClean="0"/>
              <a:t>6</a:t>
            </a:fld>
            <a:endParaRPr lang="en-US"/>
          </a:p>
        </p:txBody>
      </p:sp>
    </p:spTree>
    <p:extLst>
      <p:ext uri="{BB962C8B-B14F-4D97-AF65-F5344CB8AC3E}">
        <p14:creationId xmlns:p14="http://schemas.microsoft.com/office/powerpoint/2010/main" val="445679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To answer this question, we would like to use the data-flow and control-flow facts available on a symbolic execution path and identify property relevant memory objects and instructions. So, we use a set of rules to find them. Obviously, objects that are globally visible and can potentially run concurrently are property relevant. An example is the data variable that is read by all the threads and written by thread2. </a:t>
            </a:r>
          </a:p>
        </p:txBody>
      </p:sp>
      <p:sp>
        <p:nvSpPr>
          <p:cNvPr id="4" name="Slide Number Placeholder 3"/>
          <p:cNvSpPr>
            <a:spLocks noGrp="1"/>
          </p:cNvSpPr>
          <p:nvPr>
            <p:ph type="sldNum" sz="quarter" idx="10"/>
          </p:nvPr>
        </p:nvSpPr>
        <p:spPr/>
        <p:txBody>
          <a:bodyPr/>
          <a:lstStyle/>
          <a:p>
            <a:fld id="{FFD29AC2-BD58-A145-9DB5-4B66B58E16DB}" type="slidenum">
              <a:rPr lang="en-US" smtClean="0"/>
              <a:t>7</a:t>
            </a:fld>
            <a:endParaRPr lang="en-US"/>
          </a:p>
        </p:txBody>
      </p:sp>
    </p:spTree>
    <p:extLst>
      <p:ext uri="{BB962C8B-B14F-4D97-AF65-F5344CB8AC3E}">
        <p14:creationId xmlns:p14="http://schemas.microsoft.com/office/powerpoint/2010/main" val="1938792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obvious property</a:t>
            </a:r>
            <a:r>
              <a:rPr lang="en-US" baseline="0" dirty="0"/>
              <a:t> relevant object is the </a:t>
            </a:r>
            <a:r>
              <a:rPr lang="en-US" baseline="0" dirty="0" err="1"/>
              <a:t>ind</a:t>
            </a:r>
            <a:r>
              <a:rPr lang="en-US" baseline="0" dirty="0"/>
              <a:t> variable that is written by thread 2 and read by thread 3.</a:t>
            </a:r>
          </a:p>
        </p:txBody>
      </p:sp>
      <p:sp>
        <p:nvSpPr>
          <p:cNvPr id="4" name="Slide Number Placeholder 3"/>
          <p:cNvSpPr>
            <a:spLocks noGrp="1"/>
          </p:cNvSpPr>
          <p:nvPr>
            <p:ph type="sldNum" sz="quarter" idx="10"/>
          </p:nvPr>
        </p:nvSpPr>
        <p:spPr/>
        <p:txBody>
          <a:bodyPr/>
          <a:lstStyle/>
          <a:p>
            <a:fld id="{FFD29AC2-BD58-A145-9DB5-4B66B58E16DB}" type="slidenum">
              <a:rPr lang="en-US" smtClean="0"/>
              <a:t>8</a:t>
            </a:fld>
            <a:endParaRPr lang="en-US"/>
          </a:p>
        </p:txBody>
      </p:sp>
    </p:spTree>
    <p:extLst>
      <p:ext uri="{BB962C8B-B14F-4D97-AF65-F5344CB8AC3E}">
        <p14:creationId xmlns:p14="http://schemas.microsoft.com/office/powerpoint/2010/main" val="984487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our per</a:t>
            </a:r>
            <a:r>
              <a:rPr lang="en-US" baseline="0" dirty="0"/>
              <a:t> path analysis may not reveal all the dependencies, we resort to light-weight static analysis for the unreached branch targets. For instance, if this if statement fails, with the help of static analysis we are able to find out property relevant instructions such as the memory deallocation statements. SIFT allows users to define such target functions. On a path that is explored later and takes this branch would also reveal </a:t>
            </a:r>
          </a:p>
          <a:p>
            <a:r>
              <a:rPr lang="en-US" baseline="0" dirty="0"/>
              <a:t>the read/write interference between the free instruction and the read instruction, which may help delay the read instruction to allow the deallocation to happen first. </a:t>
            </a:r>
          </a:p>
        </p:txBody>
      </p:sp>
      <p:sp>
        <p:nvSpPr>
          <p:cNvPr id="4" name="Slide Number Placeholder 3"/>
          <p:cNvSpPr>
            <a:spLocks noGrp="1"/>
          </p:cNvSpPr>
          <p:nvPr>
            <p:ph type="sldNum" sz="quarter" idx="10"/>
          </p:nvPr>
        </p:nvSpPr>
        <p:spPr/>
        <p:txBody>
          <a:bodyPr/>
          <a:lstStyle/>
          <a:p>
            <a:fld id="{FFD29AC2-BD58-A145-9DB5-4B66B58E16DB}" type="slidenum">
              <a:rPr lang="en-US" smtClean="0"/>
              <a:t>9</a:t>
            </a:fld>
            <a:endParaRPr lang="en-US"/>
          </a:p>
        </p:txBody>
      </p:sp>
    </p:spTree>
    <p:extLst>
      <p:ext uri="{BB962C8B-B14F-4D97-AF65-F5344CB8AC3E}">
        <p14:creationId xmlns:p14="http://schemas.microsoft.com/office/powerpoint/2010/main" val="833055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3A3EDF-3EAD-B343-B773-FE95B474DE65}"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793EC3-898C-F749-9E55-FD8FB8DC6DB3}" type="slidenum">
              <a:rPr lang="en-US" smtClean="0"/>
              <a:t>‹#›</a:t>
            </a:fld>
            <a:endParaRPr lang="en-US"/>
          </a:p>
        </p:txBody>
      </p:sp>
    </p:spTree>
    <p:extLst>
      <p:ext uri="{BB962C8B-B14F-4D97-AF65-F5344CB8AC3E}">
        <p14:creationId xmlns:p14="http://schemas.microsoft.com/office/powerpoint/2010/main" val="568703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3A3EDF-3EAD-B343-B773-FE95B474DE65}"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793EC3-898C-F749-9E55-FD8FB8DC6DB3}" type="slidenum">
              <a:rPr lang="en-US" smtClean="0"/>
              <a:t>‹#›</a:t>
            </a:fld>
            <a:endParaRPr lang="en-US"/>
          </a:p>
        </p:txBody>
      </p:sp>
    </p:spTree>
    <p:extLst>
      <p:ext uri="{BB962C8B-B14F-4D97-AF65-F5344CB8AC3E}">
        <p14:creationId xmlns:p14="http://schemas.microsoft.com/office/powerpoint/2010/main" val="1908036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3A3EDF-3EAD-B343-B773-FE95B474DE65}"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793EC3-898C-F749-9E55-FD8FB8DC6DB3}" type="slidenum">
              <a:rPr lang="en-US" smtClean="0"/>
              <a:t>‹#›</a:t>
            </a:fld>
            <a:endParaRPr lang="en-US"/>
          </a:p>
        </p:txBody>
      </p:sp>
    </p:spTree>
    <p:extLst>
      <p:ext uri="{BB962C8B-B14F-4D97-AF65-F5344CB8AC3E}">
        <p14:creationId xmlns:p14="http://schemas.microsoft.com/office/powerpoint/2010/main" val="507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3A3EDF-3EAD-B343-B773-FE95B474DE65}"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793EC3-898C-F749-9E55-FD8FB8DC6DB3}" type="slidenum">
              <a:rPr lang="en-US" smtClean="0"/>
              <a:t>‹#›</a:t>
            </a:fld>
            <a:endParaRPr lang="en-US"/>
          </a:p>
        </p:txBody>
      </p:sp>
    </p:spTree>
    <p:extLst>
      <p:ext uri="{BB962C8B-B14F-4D97-AF65-F5344CB8AC3E}">
        <p14:creationId xmlns:p14="http://schemas.microsoft.com/office/powerpoint/2010/main" val="1889091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3A3EDF-3EAD-B343-B773-FE95B474DE65}"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793EC3-898C-F749-9E55-FD8FB8DC6DB3}" type="slidenum">
              <a:rPr lang="en-US" smtClean="0"/>
              <a:t>‹#›</a:t>
            </a:fld>
            <a:endParaRPr lang="en-US"/>
          </a:p>
        </p:txBody>
      </p:sp>
    </p:spTree>
    <p:extLst>
      <p:ext uri="{BB962C8B-B14F-4D97-AF65-F5344CB8AC3E}">
        <p14:creationId xmlns:p14="http://schemas.microsoft.com/office/powerpoint/2010/main" val="1568485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3A3EDF-3EAD-B343-B773-FE95B474DE65}"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793EC3-898C-F749-9E55-FD8FB8DC6DB3}" type="slidenum">
              <a:rPr lang="en-US" smtClean="0"/>
              <a:t>‹#›</a:t>
            </a:fld>
            <a:endParaRPr lang="en-US"/>
          </a:p>
        </p:txBody>
      </p:sp>
    </p:spTree>
    <p:extLst>
      <p:ext uri="{BB962C8B-B14F-4D97-AF65-F5344CB8AC3E}">
        <p14:creationId xmlns:p14="http://schemas.microsoft.com/office/powerpoint/2010/main" val="1177426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F3A3EDF-3EAD-B343-B773-FE95B474DE65}" type="datetimeFigureOut">
              <a:rPr lang="en-US" smtClean="0"/>
              <a:t>4/5/2022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793EC3-898C-F749-9E55-FD8FB8DC6DB3}" type="slidenum">
              <a:rPr lang="en-US" smtClean="0"/>
              <a:t>‹#›</a:t>
            </a:fld>
            <a:endParaRPr lang="en-US"/>
          </a:p>
        </p:txBody>
      </p:sp>
    </p:spTree>
    <p:extLst>
      <p:ext uri="{BB962C8B-B14F-4D97-AF65-F5344CB8AC3E}">
        <p14:creationId xmlns:p14="http://schemas.microsoft.com/office/powerpoint/2010/main" val="2094357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3A3EDF-3EAD-B343-B773-FE95B474DE65}" type="datetimeFigureOut">
              <a:rPr lang="en-US" smtClean="0"/>
              <a:t>4/5/2022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793EC3-898C-F749-9E55-FD8FB8DC6DB3}" type="slidenum">
              <a:rPr lang="en-US" smtClean="0"/>
              <a:t>‹#›</a:t>
            </a:fld>
            <a:endParaRPr lang="en-US"/>
          </a:p>
        </p:txBody>
      </p:sp>
    </p:spTree>
    <p:extLst>
      <p:ext uri="{BB962C8B-B14F-4D97-AF65-F5344CB8AC3E}">
        <p14:creationId xmlns:p14="http://schemas.microsoft.com/office/powerpoint/2010/main" val="468179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3A3EDF-3EAD-B343-B773-FE95B474DE65}" type="datetimeFigureOut">
              <a:rPr lang="en-US" smtClean="0"/>
              <a:t>4/5/2022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793EC3-898C-F749-9E55-FD8FB8DC6DB3}" type="slidenum">
              <a:rPr lang="en-US" smtClean="0"/>
              <a:t>‹#›</a:t>
            </a:fld>
            <a:endParaRPr lang="en-US"/>
          </a:p>
        </p:txBody>
      </p:sp>
    </p:spTree>
    <p:extLst>
      <p:ext uri="{BB962C8B-B14F-4D97-AF65-F5344CB8AC3E}">
        <p14:creationId xmlns:p14="http://schemas.microsoft.com/office/powerpoint/2010/main" val="305681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3A3EDF-3EAD-B343-B773-FE95B474DE65}"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793EC3-898C-F749-9E55-FD8FB8DC6DB3}" type="slidenum">
              <a:rPr lang="en-US" smtClean="0"/>
              <a:t>‹#›</a:t>
            </a:fld>
            <a:endParaRPr lang="en-US"/>
          </a:p>
        </p:txBody>
      </p:sp>
    </p:spTree>
    <p:extLst>
      <p:ext uri="{BB962C8B-B14F-4D97-AF65-F5344CB8AC3E}">
        <p14:creationId xmlns:p14="http://schemas.microsoft.com/office/powerpoint/2010/main" val="805364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3A3EDF-3EAD-B343-B773-FE95B474DE65}"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793EC3-898C-F749-9E55-FD8FB8DC6DB3}" type="slidenum">
              <a:rPr lang="en-US" smtClean="0"/>
              <a:t>‹#›</a:t>
            </a:fld>
            <a:endParaRPr lang="en-US"/>
          </a:p>
        </p:txBody>
      </p:sp>
    </p:spTree>
    <p:extLst>
      <p:ext uri="{BB962C8B-B14F-4D97-AF65-F5344CB8AC3E}">
        <p14:creationId xmlns:p14="http://schemas.microsoft.com/office/powerpoint/2010/main" val="165707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3A3EDF-3EAD-B343-B773-FE95B474DE65}" type="datetimeFigureOut">
              <a:rPr lang="en-US" smtClean="0"/>
              <a:t>4/5/2022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793EC3-898C-F749-9E55-FD8FB8DC6DB3}" type="slidenum">
              <a:rPr lang="en-US" smtClean="0"/>
              <a:t>‹#›</a:t>
            </a:fld>
            <a:endParaRPr lang="en-US"/>
          </a:p>
        </p:txBody>
      </p:sp>
    </p:spTree>
    <p:extLst>
      <p:ext uri="{BB962C8B-B14F-4D97-AF65-F5344CB8AC3E}">
        <p14:creationId xmlns:p14="http://schemas.microsoft.com/office/powerpoint/2010/main" val="1349957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hyperlink" Target="https://dblp.org/pid/246/5331.html" TargetMode="External"/><Relationship Id="rId13" Type="http://schemas.openxmlformats.org/officeDocument/2006/relationships/hyperlink" Target="https://dblp.org/db/conf/sigsoft/fse2019.html#0001ZMYHSL19" TargetMode="External"/><Relationship Id="rId3" Type="http://schemas.openxmlformats.org/officeDocument/2006/relationships/chart" Target="../charts/chart1.xml"/><Relationship Id="rId7" Type="http://schemas.openxmlformats.org/officeDocument/2006/relationships/hyperlink" Target="https://dblp.org/pid/03/9826.html" TargetMode="External"/><Relationship Id="rId12" Type="http://schemas.openxmlformats.org/officeDocument/2006/relationships/hyperlink" Target="https://dblp.org/pid/71/6053-2.html"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chart" Target="../charts/chart4.xml"/><Relationship Id="rId11" Type="http://schemas.openxmlformats.org/officeDocument/2006/relationships/hyperlink" Target="https://dblp.org/pid/46/3714.html" TargetMode="External"/><Relationship Id="rId5" Type="http://schemas.openxmlformats.org/officeDocument/2006/relationships/chart" Target="../charts/chart3.xml"/><Relationship Id="rId10" Type="http://schemas.openxmlformats.org/officeDocument/2006/relationships/hyperlink" Target="https://dblp.org/pid/42/963.html" TargetMode="External"/><Relationship Id="rId4" Type="http://schemas.openxmlformats.org/officeDocument/2006/relationships/chart" Target="../charts/chart2.xml"/><Relationship Id="rId9" Type="http://schemas.openxmlformats.org/officeDocument/2006/relationships/hyperlink" Target="https://dblp.org/pid/246/5360.html"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sysrel/SIFT"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SIFT: A Tool for Property Directed Selective Scheduling  in Symbolic Execution</a:t>
            </a:r>
          </a:p>
        </p:txBody>
      </p:sp>
      <p:sp>
        <p:nvSpPr>
          <p:cNvPr id="3" name="Subtitle 2"/>
          <p:cNvSpPr>
            <a:spLocks noGrp="1"/>
          </p:cNvSpPr>
          <p:nvPr>
            <p:ph type="subTitle" idx="1"/>
          </p:nvPr>
        </p:nvSpPr>
        <p:spPr>
          <a:xfrm>
            <a:off x="1524000" y="3602038"/>
            <a:ext cx="9144000" cy="3255962"/>
          </a:xfrm>
        </p:spPr>
        <p:txBody>
          <a:bodyPr>
            <a:normAutofit/>
          </a:bodyPr>
          <a:lstStyle/>
          <a:p>
            <a:r>
              <a:rPr lang="en-US" dirty="0"/>
              <a:t>Tuba Yavuz</a:t>
            </a:r>
          </a:p>
          <a:p>
            <a:r>
              <a:rPr lang="en-US" dirty="0"/>
              <a:t>Assistant Professor</a:t>
            </a:r>
          </a:p>
          <a:p>
            <a:r>
              <a:rPr lang="en-US" dirty="0"/>
              <a:t>ECE Department</a:t>
            </a:r>
          </a:p>
          <a:p>
            <a:r>
              <a:rPr lang="en-US" dirty="0"/>
              <a:t>University of Florida</a:t>
            </a:r>
          </a:p>
          <a:p>
            <a:endParaRPr lang="en-US" dirty="0"/>
          </a:p>
          <a:p>
            <a:r>
              <a:rPr lang="en-US" dirty="0"/>
              <a:t>15</a:t>
            </a:r>
            <a:r>
              <a:rPr lang="en-US" baseline="30000" dirty="0"/>
              <a:t>th</a:t>
            </a:r>
            <a:r>
              <a:rPr lang="en-US" dirty="0"/>
              <a:t> IEEE International Conference on Testing, Verification, and Validation (ICST) 2022  </a:t>
            </a:r>
          </a:p>
          <a:p>
            <a:endParaRPr lang="en-US" dirty="0"/>
          </a:p>
        </p:txBody>
      </p:sp>
    </p:spTree>
    <p:extLst>
      <p:ext uri="{BB962C8B-B14F-4D97-AF65-F5344CB8AC3E}">
        <p14:creationId xmlns:p14="http://schemas.microsoft.com/office/powerpoint/2010/main" val="2093185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Property Relevant Memory Objects &amp; Instructions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3192" y="1892393"/>
            <a:ext cx="3530600" cy="4584700"/>
          </a:xfrm>
          <a:prstGeom prst="rect">
            <a:avLst/>
          </a:prstGeom>
        </p:spPr>
      </p:pic>
      <p:sp>
        <p:nvSpPr>
          <p:cNvPr id="15" name="TextBox 14"/>
          <p:cNvSpPr txBox="1"/>
          <p:nvPr/>
        </p:nvSpPr>
        <p:spPr>
          <a:xfrm>
            <a:off x="245409" y="2019385"/>
            <a:ext cx="2785755" cy="1200329"/>
          </a:xfrm>
          <a:prstGeom prst="rect">
            <a:avLst/>
          </a:prstGeom>
          <a:noFill/>
        </p:spPr>
        <p:txBody>
          <a:bodyPr wrap="square" rtlCol="0">
            <a:spAutoFit/>
          </a:bodyPr>
          <a:lstStyle/>
          <a:p>
            <a:pPr marL="285750" indent="-285750">
              <a:buFont typeface="Arial" charset="0"/>
              <a:buChar char="•"/>
            </a:pPr>
            <a:r>
              <a:rPr lang="en-US" dirty="0"/>
              <a:t>Lock acquire &amp; release instructions that enclose interfering instructions </a:t>
            </a:r>
          </a:p>
          <a:p>
            <a:r>
              <a:rPr lang="en-US" dirty="0"/>
              <a:t>      using a common lock</a:t>
            </a:r>
          </a:p>
        </p:txBody>
      </p:sp>
      <p:sp>
        <p:nvSpPr>
          <p:cNvPr id="17" name="Rounded Rectangle 16"/>
          <p:cNvSpPr/>
          <p:nvPr/>
        </p:nvSpPr>
        <p:spPr>
          <a:xfrm>
            <a:off x="3889657" y="3763285"/>
            <a:ext cx="763026" cy="1878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4173440" y="2270766"/>
            <a:ext cx="1115737" cy="1813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H="1" flipV="1">
            <a:off x="5289177" y="2288716"/>
            <a:ext cx="2435531" cy="1886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4713378" y="3876093"/>
            <a:ext cx="3056155" cy="343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2723943" y="2138495"/>
            <a:ext cx="1063403" cy="41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714367" y="2556837"/>
            <a:ext cx="1139603" cy="201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2741873" y="2617518"/>
            <a:ext cx="1130027" cy="1078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2746908" y="2605968"/>
            <a:ext cx="1115416" cy="1441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3844475" y="2095248"/>
            <a:ext cx="2823882" cy="1555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3862403" y="2650653"/>
            <a:ext cx="2823882" cy="164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a:off x="3862909" y="3571315"/>
            <a:ext cx="2823882" cy="1762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a:off x="3853439" y="3966885"/>
            <a:ext cx="2823882" cy="14174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7680347" y="3924242"/>
            <a:ext cx="4109395" cy="923330"/>
          </a:xfrm>
          <a:prstGeom prst="rect">
            <a:avLst/>
          </a:prstGeom>
          <a:noFill/>
        </p:spPr>
        <p:txBody>
          <a:bodyPr wrap="none" rtlCol="0">
            <a:spAutoFit/>
          </a:bodyPr>
          <a:lstStyle/>
          <a:p>
            <a:pPr algn="just"/>
            <a:r>
              <a:rPr lang="en-US" dirty="0"/>
              <a:t>Objects accessed for read/write and write</a:t>
            </a:r>
          </a:p>
          <a:p>
            <a:pPr algn="just"/>
            <a:r>
              <a:rPr lang="en-US" dirty="0"/>
              <a:t>by different threads that may</a:t>
            </a:r>
          </a:p>
          <a:p>
            <a:pPr algn="just"/>
            <a:r>
              <a:rPr lang="en-US" dirty="0"/>
              <a:t> run concurrently</a:t>
            </a:r>
          </a:p>
        </p:txBody>
      </p:sp>
    </p:spTree>
    <p:extLst>
      <p:ext uri="{BB962C8B-B14F-4D97-AF65-F5344CB8AC3E}">
        <p14:creationId xmlns:p14="http://schemas.microsoft.com/office/powerpoint/2010/main" val="81905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Property Relevant Memory Objects &amp; Instructions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3192" y="1892393"/>
            <a:ext cx="3530600" cy="4584700"/>
          </a:xfrm>
          <a:prstGeom prst="rect">
            <a:avLst/>
          </a:prstGeom>
        </p:spPr>
      </p:pic>
      <p:sp>
        <p:nvSpPr>
          <p:cNvPr id="28" name="Rounded Rectangle 27"/>
          <p:cNvSpPr/>
          <p:nvPr/>
        </p:nvSpPr>
        <p:spPr>
          <a:xfrm>
            <a:off x="4773703" y="5654460"/>
            <a:ext cx="1687910" cy="1732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3904128" y="5847201"/>
            <a:ext cx="1808936" cy="18221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8072212" y="3166423"/>
            <a:ext cx="2998578" cy="646331"/>
          </a:xfrm>
          <a:prstGeom prst="rect">
            <a:avLst/>
          </a:prstGeom>
          <a:noFill/>
        </p:spPr>
        <p:txBody>
          <a:bodyPr wrap="none" rtlCol="0">
            <a:spAutoFit/>
          </a:bodyPr>
          <a:lstStyle/>
          <a:p>
            <a:r>
              <a:rPr lang="en-US" dirty="0"/>
              <a:t>Used in memory access index </a:t>
            </a:r>
          </a:p>
          <a:p>
            <a:r>
              <a:rPr lang="en-US" dirty="0"/>
              <a:t>expressions: data and </a:t>
            </a:r>
            <a:r>
              <a:rPr lang="en-US" dirty="0" err="1"/>
              <a:t>ind</a:t>
            </a:r>
            <a:endParaRPr lang="en-US" dirty="0"/>
          </a:p>
        </p:txBody>
      </p:sp>
      <p:sp>
        <p:nvSpPr>
          <p:cNvPr id="17" name="Rounded Rectangle 16"/>
          <p:cNvSpPr/>
          <p:nvPr/>
        </p:nvSpPr>
        <p:spPr>
          <a:xfrm>
            <a:off x="3889657" y="3763285"/>
            <a:ext cx="763026" cy="1878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3877607" y="4144284"/>
            <a:ext cx="763026" cy="1878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Elbow Connector 11"/>
          <p:cNvCxnSpPr/>
          <p:nvPr/>
        </p:nvCxnSpPr>
        <p:spPr>
          <a:xfrm>
            <a:off x="2404840" y="3282846"/>
            <a:ext cx="1454873" cy="52990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Elbow Connector 5"/>
          <p:cNvCxnSpPr>
            <a:stCxn id="38" idx="2"/>
          </p:cNvCxnSpPr>
          <p:nvPr/>
        </p:nvCxnSpPr>
        <p:spPr>
          <a:xfrm rot="5400000">
            <a:off x="7067364" y="3236947"/>
            <a:ext cx="1928331" cy="30799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rot="10800000" flipV="1">
            <a:off x="6038335" y="3818227"/>
            <a:ext cx="4342795" cy="2211188"/>
          </a:xfrm>
          <a:prstGeom prst="bentConnector3">
            <a:avLst>
              <a:gd name="adj1" fmla="val -162"/>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15120" y="3000781"/>
            <a:ext cx="2596289" cy="1754326"/>
          </a:xfrm>
          <a:prstGeom prst="rect">
            <a:avLst/>
          </a:prstGeom>
          <a:noFill/>
        </p:spPr>
        <p:txBody>
          <a:bodyPr wrap="square" rtlCol="0">
            <a:spAutoFit/>
          </a:bodyPr>
          <a:lstStyle/>
          <a:p>
            <a:r>
              <a:rPr lang="en-US" dirty="0"/>
              <a:t>Instructions that define</a:t>
            </a:r>
          </a:p>
          <a:p>
            <a:r>
              <a:rPr lang="en-US" dirty="0"/>
              <a:t>objects (data and </a:t>
            </a:r>
            <a:r>
              <a:rPr lang="en-US" dirty="0" err="1"/>
              <a:t>ind</a:t>
            </a:r>
            <a:r>
              <a:rPr lang="en-US" dirty="0"/>
              <a:t>) accessed in memory </a:t>
            </a:r>
          </a:p>
          <a:p>
            <a:r>
              <a:rPr lang="en-US" dirty="0"/>
              <a:t>access index expressions </a:t>
            </a:r>
          </a:p>
          <a:p>
            <a:r>
              <a:rPr lang="en-US" dirty="0"/>
              <a:t>become property relevant </a:t>
            </a:r>
          </a:p>
        </p:txBody>
      </p:sp>
      <p:cxnSp>
        <p:nvCxnSpPr>
          <p:cNvPr id="49" name="Elbow Connector 48"/>
          <p:cNvCxnSpPr/>
          <p:nvPr/>
        </p:nvCxnSpPr>
        <p:spPr>
          <a:xfrm>
            <a:off x="2348127" y="3327304"/>
            <a:ext cx="1476976" cy="910906"/>
          </a:xfrm>
          <a:prstGeom prst="bentConnector3">
            <a:avLst>
              <a:gd name="adj1" fmla="val 3477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1196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Property Relevant Memory Objects &amp; Instructions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3192" y="1892393"/>
            <a:ext cx="3530600" cy="4584700"/>
          </a:xfrm>
          <a:prstGeom prst="rect">
            <a:avLst/>
          </a:prstGeom>
        </p:spPr>
      </p:pic>
      <p:sp>
        <p:nvSpPr>
          <p:cNvPr id="15" name="TextBox 14"/>
          <p:cNvSpPr txBox="1"/>
          <p:nvPr/>
        </p:nvSpPr>
        <p:spPr>
          <a:xfrm>
            <a:off x="245409" y="2019385"/>
            <a:ext cx="2785755" cy="1754326"/>
          </a:xfrm>
          <a:prstGeom prst="rect">
            <a:avLst/>
          </a:prstGeom>
          <a:noFill/>
        </p:spPr>
        <p:txBody>
          <a:bodyPr wrap="square" rtlCol="0">
            <a:spAutoFit/>
          </a:bodyPr>
          <a:lstStyle/>
          <a:p>
            <a:r>
              <a:rPr lang="en-US" dirty="0"/>
              <a:t>Other rules:</a:t>
            </a:r>
          </a:p>
          <a:p>
            <a:pPr marL="285750" indent="-285750">
              <a:buFont typeface="Arial" charset="0"/>
              <a:buChar char="•"/>
            </a:pPr>
            <a:r>
              <a:rPr lang="en-US" dirty="0"/>
              <a:t>Global or leaked pointers that get initialized by </a:t>
            </a:r>
            <a:r>
              <a:rPr lang="en-US" dirty="0" err="1"/>
              <a:t>malloc</a:t>
            </a:r>
            <a:endParaRPr lang="en-US" dirty="0"/>
          </a:p>
          <a:p>
            <a:endParaRPr lang="en-US" dirty="0"/>
          </a:p>
          <a:p>
            <a:pPr marL="285750" indent="-285750">
              <a:buFont typeface="Arial" charset="0"/>
              <a:buChar char="•"/>
            </a:pPr>
            <a:endParaRPr lang="en-US" dirty="0"/>
          </a:p>
        </p:txBody>
      </p:sp>
    </p:spTree>
    <p:extLst>
      <p:ext uri="{BB962C8B-B14F-4D97-AF65-F5344CB8AC3E}">
        <p14:creationId xmlns:p14="http://schemas.microsoft.com/office/powerpoint/2010/main" val="594194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Buggy Thread Schedules Detected by SIFT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8668" y="1892393"/>
            <a:ext cx="3530600" cy="4584700"/>
          </a:xfrm>
          <a:prstGeom prst="rect">
            <a:avLst/>
          </a:prstGeom>
        </p:spPr>
      </p:pic>
      <p:sp>
        <p:nvSpPr>
          <p:cNvPr id="6" name="TextBox 5"/>
          <p:cNvSpPr txBox="1"/>
          <p:nvPr/>
        </p:nvSpPr>
        <p:spPr>
          <a:xfrm>
            <a:off x="6322269" y="1186887"/>
            <a:ext cx="1919308" cy="369332"/>
          </a:xfrm>
          <a:prstGeom prst="rect">
            <a:avLst/>
          </a:prstGeom>
          <a:noFill/>
        </p:spPr>
        <p:txBody>
          <a:bodyPr wrap="none" rtlCol="0">
            <a:spAutoFit/>
          </a:bodyPr>
          <a:lstStyle/>
          <a:p>
            <a:r>
              <a:rPr lang="en-US" dirty="0"/>
              <a:t>Thread Schedule 1</a:t>
            </a:r>
          </a:p>
        </p:txBody>
      </p:sp>
      <p:cxnSp>
        <p:nvCxnSpPr>
          <p:cNvPr id="8" name="Straight Connector 7"/>
          <p:cNvCxnSpPr/>
          <p:nvPr/>
        </p:nvCxnSpPr>
        <p:spPr>
          <a:xfrm>
            <a:off x="6374246" y="1579472"/>
            <a:ext cx="181535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096846" y="1177923"/>
            <a:ext cx="1919308" cy="369332"/>
          </a:xfrm>
          <a:prstGeom prst="rect">
            <a:avLst/>
          </a:prstGeom>
          <a:noFill/>
        </p:spPr>
        <p:txBody>
          <a:bodyPr wrap="none" rtlCol="0">
            <a:spAutoFit/>
          </a:bodyPr>
          <a:lstStyle/>
          <a:p>
            <a:r>
              <a:rPr lang="en-US" dirty="0"/>
              <a:t>Thread Schedule 2</a:t>
            </a:r>
          </a:p>
        </p:txBody>
      </p:sp>
      <p:cxnSp>
        <p:nvCxnSpPr>
          <p:cNvPr id="12" name="Straight Connector 11"/>
          <p:cNvCxnSpPr/>
          <p:nvPr/>
        </p:nvCxnSpPr>
        <p:spPr>
          <a:xfrm>
            <a:off x="9148823" y="1570508"/>
            <a:ext cx="181535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Lightning Bolt 12"/>
          <p:cNvSpPr/>
          <p:nvPr/>
        </p:nvSpPr>
        <p:spPr>
          <a:xfrm rot="9653757">
            <a:off x="10967315" y="5191747"/>
            <a:ext cx="770965" cy="632011"/>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a:off x="4279392" y="5340096"/>
            <a:ext cx="4905008" cy="365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386570" y="5138421"/>
            <a:ext cx="1498552" cy="369332"/>
          </a:xfrm>
          <a:prstGeom prst="rect">
            <a:avLst/>
          </a:prstGeom>
          <a:noFill/>
        </p:spPr>
        <p:txBody>
          <a:bodyPr wrap="none" rtlCol="0">
            <a:spAutoFit/>
          </a:bodyPr>
          <a:lstStyle/>
          <a:p>
            <a:r>
              <a:rPr lang="en-US" dirty="0"/>
              <a:t>Use-after-free</a:t>
            </a:r>
          </a:p>
        </p:txBody>
      </p:sp>
      <p:cxnSp>
        <p:nvCxnSpPr>
          <p:cNvPr id="19" name="Straight Arrow Connector 18"/>
          <p:cNvCxnSpPr/>
          <p:nvPr/>
        </p:nvCxnSpPr>
        <p:spPr>
          <a:xfrm>
            <a:off x="4807089" y="5745236"/>
            <a:ext cx="1628284" cy="738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435373" y="5616150"/>
            <a:ext cx="1869871" cy="369332"/>
          </a:xfrm>
          <a:prstGeom prst="rect">
            <a:avLst/>
          </a:prstGeom>
          <a:noFill/>
        </p:spPr>
        <p:txBody>
          <a:bodyPr wrap="none" rtlCol="0">
            <a:spAutoFit/>
          </a:bodyPr>
          <a:lstStyle/>
          <a:p>
            <a:r>
              <a:rPr lang="en-US"/>
              <a:t>Memory overflow</a:t>
            </a:r>
          </a:p>
        </p:txBody>
      </p:sp>
      <p:sp>
        <p:nvSpPr>
          <p:cNvPr id="22" name="Lightning Bolt 21"/>
          <p:cNvSpPr/>
          <p:nvPr/>
        </p:nvSpPr>
        <p:spPr>
          <a:xfrm rot="9653757">
            <a:off x="8331241" y="5736324"/>
            <a:ext cx="770965" cy="632011"/>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015351" y="3200494"/>
            <a:ext cx="340158" cy="461665"/>
          </a:xfrm>
          <a:prstGeom prst="rect">
            <a:avLst/>
          </a:prstGeom>
          <a:noFill/>
        </p:spPr>
        <p:txBody>
          <a:bodyPr wrap="none" rtlCol="0">
            <a:spAutoFit/>
          </a:bodyPr>
          <a:lstStyle/>
          <a:p>
            <a:r>
              <a:rPr lang="en-US" sz="2400" b="1" dirty="0"/>
              <a:t>2</a:t>
            </a:r>
          </a:p>
        </p:txBody>
      </p:sp>
      <p:sp>
        <p:nvSpPr>
          <p:cNvPr id="16" name="TextBox 15"/>
          <p:cNvSpPr txBox="1"/>
          <p:nvPr/>
        </p:nvSpPr>
        <p:spPr>
          <a:xfrm>
            <a:off x="7013234" y="1712646"/>
            <a:ext cx="340158" cy="461665"/>
          </a:xfrm>
          <a:prstGeom prst="rect">
            <a:avLst/>
          </a:prstGeom>
          <a:noFill/>
        </p:spPr>
        <p:txBody>
          <a:bodyPr wrap="none" rtlCol="0">
            <a:spAutoFit/>
          </a:bodyPr>
          <a:lstStyle/>
          <a:p>
            <a:r>
              <a:rPr lang="en-US" sz="2400" b="1" dirty="0"/>
              <a:t>1</a:t>
            </a:r>
          </a:p>
        </p:txBody>
      </p:sp>
      <p:sp>
        <p:nvSpPr>
          <p:cNvPr id="17" name="TextBox 16"/>
          <p:cNvSpPr txBox="1"/>
          <p:nvPr/>
        </p:nvSpPr>
        <p:spPr>
          <a:xfrm>
            <a:off x="7079787" y="4724395"/>
            <a:ext cx="340158" cy="461665"/>
          </a:xfrm>
          <a:prstGeom prst="rect">
            <a:avLst/>
          </a:prstGeom>
          <a:noFill/>
        </p:spPr>
        <p:txBody>
          <a:bodyPr wrap="none" rtlCol="0">
            <a:spAutoFit/>
          </a:bodyPr>
          <a:lstStyle/>
          <a:p>
            <a:r>
              <a:rPr lang="en-US" sz="2400" b="1" dirty="0"/>
              <a:t>3</a:t>
            </a:r>
          </a:p>
        </p:txBody>
      </p:sp>
      <p:sp>
        <p:nvSpPr>
          <p:cNvPr id="20" name="TextBox 19"/>
          <p:cNvSpPr txBox="1"/>
          <p:nvPr/>
        </p:nvSpPr>
        <p:spPr>
          <a:xfrm>
            <a:off x="9886420" y="3156005"/>
            <a:ext cx="340158" cy="461665"/>
          </a:xfrm>
          <a:prstGeom prst="rect">
            <a:avLst/>
          </a:prstGeom>
          <a:noFill/>
        </p:spPr>
        <p:txBody>
          <a:bodyPr wrap="none" rtlCol="0">
            <a:spAutoFit/>
          </a:bodyPr>
          <a:lstStyle/>
          <a:p>
            <a:r>
              <a:rPr lang="en-US" sz="2400" b="1" dirty="0"/>
              <a:t>1</a:t>
            </a:r>
          </a:p>
        </p:txBody>
      </p:sp>
      <p:sp>
        <p:nvSpPr>
          <p:cNvPr id="23" name="TextBox 22"/>
          <p:cNvSpPr txBox="1"/>
          <p:nvPr/>
        </p:nvSpPr>
        <p:spPr>
          <a:xfrm>
            <a:off x="9867406" y="1661560"/>
            <a:ext cx="340158" cy="461665"/>
          </a:xfrm>
          <a:prstGeom prst="rect">
            <a:avLst/>
          </a:prstGeom>
          <a:noFill/>
        </p:spPr>
        <p:txBody>
          <a:bodyPr wrap="none" rtlCol="0">
            <a:spAutoFit/>
          </a:bodyPr>
          <a:lstStyle/>
          <a:p>
            <a:r>
              <a:rPr lang="en-US" sz="2400" b="1" dirty="0"/>
              <a:t>2</a:t>
            </a:r>
          </a:p>
        </p:txBody>
      </p:sp>
      <p:sp>
        <p:nvSpPr>
          <p:cNvPr id="24" name="TextBox 23"/>
          <p:cNvSpPr txBox="1"/>
          <p:nvPr/>
        </p:nvSpPr>
        <p:spPr>
          <a:xfrm>
            <a:off x="9917796" y="4676756"/>
            <a:ext cx="340158" cy="461665"/>
          </a:xfrm>
          <a:prstGeom prst="rect">
            <a:avLst/>
          </a:prstGeom>
          <a:noFill/>
        </p:spPr>
        <p:txBody>
          <a:bodyPr wrap="none" rtlCol="0">
            <a:spAutoFit/>
          </a:bodyPr>
          <a:lstStyle/>
          <a:p>
            <a:r>
              <a:rPr lang="en-US" sz="2400" b="1" dirty="0"/>
              <a:t>3</a:t>
            </a:r>
          </a:p>
        </p:txBody>
      </p:sp>
      <p:sp>
        <p:nvSpPr>
          <p:cNvPr id="5" name="Rounded Rectangle 4"/>
          <p:cNvSpPr/>
          <p:nvPr/>
        </p:nvSpPr>
        <p:spPr>
          <a:xfrm>
            <a:off x="2245121" y="2055990"/>
            <a:ext cx="2823882" cy="21656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2276498" y="2640756"/>
            <a:ext cx="2792504" cy="2123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2222709" y="3574102"/>
            <a:ext cx="2846293" cy="2041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2227193" y="3964575"/>
            <a:ext cx="2819399" cy="18607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3119179" y="5654460"/>
            <a:ext cx="1687910" cy="1732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5089" y="3156005"/>
            <a:ext cx="1715059" cy="923330"/>
          </a:xfrm>
          <a:prstGeom prst="rect">
            <a:avLst/>
          </a:prstGeom>
          <a:noFill/>
        </p:spPr>
        <p:txBody>
          <a:bodyPr wrap="square" rtlCol="0">
            <a:spAutoFit/>
          </a:bodyPr>
          <a:lstStyle/>
          <a:p>
            <a:r>
              <a:rPr lang="en-US" dirty="0"/>
              <a:t>Interleaving</a:t>
            </a:r>
          </a:p>
          <a:p>
            <a:r>
              <a:rPr lang="en-US" dirty="0"/>
              <a:t>Points</a:t>
            </a:r>
          </a:p>
          <a:p>
            <a:r>
              <a:rPr lang="en-US" dirty="0"/>
              <a:t>(IPs)</a:t>
            </a:r>
          </a:p>
        </p:txBody>
      </p:sp>
      <p:cxnSp>
        <p:nvCxnSpPr>
          <p:cNvPr id="10" name="Straight Arrow Connector 9"/>
          <p:cNvCxnSpPr/>
          <p:nvPr/>
        </p:nvCxnSpPr>
        <p:spPr>
          <a:xfrm flipV="1">
            <a:off x="1182885" y="2131860"/>
            <a:ext cx="951716" cy="1127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1270993" y="2708979"/>
            <a:ext cx="833858" cy="615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299762" y="3499178"/>
            <a:ext cx="834839" cy="768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1270993" y="3595053"/>
            <a:ext cx="1836106" cy="2094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a:endCxn id="37" idx="1"/>
          </p:cNvCxnSpPr>
          <p:nvPr/>
        </p:nvCxnSpPr>
        <p:spPr>
          <a:xfrm>
            <a:off x="1140253" y="3498350"/>
            <a:ext cx="1109351" cy="2439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2263054" y="4182549"/>
            <a:ext cx="640973" cy="1698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2249604" y="5847201"/>
            <a:ext cx="1808936" cy="18221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9909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Optimizations</a:t>
            </a:r>
          </a:p>
        </p:txBody>
      </p:sp>
      <p:sp>
        <p:nvSpPr>
          <p:cNvPr id="3" name="Content Placeholder 2"/>
          <p:cNvSpPr>
            <a:spLocks noGrp="1"/>
          </p:cNvSpPr>
          <p:nvPr>
            <p:ph idx="1"/>
          </p:nvPr>
        </p:nvSpPr>
        <p:spPr/>
        <p:txBody>
          <a:bodyPr/>
          <a:lstStyle/>
          <a:p>
            <a:r>
              <a:rPr lang="en-US" dirty="0"/>
              <a:t>Three modes for grouping the interleaving points (IPs)</a:t>
            </a:r>
          </a:p>
          <a:p>
            <a:pPr lvl="1"/>
            <a:r>
              <a:rPr lang="en-US" i="1" dirty="0"/>
              <a:t>One</a:t>
            </a:r>
            <a:r>
              <a:rPr lang="en-US" dirty="0"/>
              <a:t>: Put all in a single set and generate schedules by considering every IP in this set</a:t>
            </a:r>
          </a:p>
          <a:p>
            <a:pPr lvl="2"/>
            <a:r>
              <a:rPr lang="en-US" dirty="0"/>
              <a:t>More likely to detect the error</a:t>
            </a:r>
          </a:p>
          <a:p>
            <a:pPr lvl="2"/>
            <a:r>
              <a:rPr lang="en-US" dirty="0"/>
              <a:t>May lead to too many thread interleaving scenarios</a:t>
            </a:r>
          </a:p>
          <a:p>
            <a:pPr lvl="1"/>
            <a:r>
              <a:rPr lang="en-US" dirty="0"/>
              <a:t>Common: Create partitions by grouping IPs that access common memory objects</a:t>
            </a:r>
          </a:p>
          <a:p>
            <a:pPr lvl="2"/>
            <a:r>
              <a:rPr lang="en-US" dirty="0"/>
              <a:t>May detect errors that involve scheduling decisions over a single memory object</a:t>
            </a:r>
          </a:p>
          <a:p>
            <a:pPr lvl="2"/>
            <a:r>
              <a:rPr lang="en-US" dirty="0"/>
              <a:t>Fewer scheduling scenarios than the One mode</a:t>
            </a:r>
          </a:p>
          <a:p>
            <a:pPr lvl="1"/>
            <a:r>
              <a:rPr lang="en-US" i="1" dirty="0"/>
              <a:t>Single</a:t>
            </a:r>
            <a:r>
              <a:rPr lang="en-US" dirty="0"/>
              <a:t>: Create a separate partition for each IP </a:t>
            </a:r>
          </a:p>
          <a:p>
            <a:pPr lvl="2"/>
            <a:r>
              <a:rPr lang="en-US" dirty="0"/>
              <a:t>May detect errors that require a single error relevant context switch</a:t>
            </a:r>
          </a:p>
          <a:p>
            <a:pPr lvl="2"/>
            <a:r>
              <a:rPr lang="en-US" dirty="0"/>
              <a:t>May generate the least number of scheduling scenarios</a:t>
            </a:r>
          </a:p>
        </p:txBody>
      </p:sp>
    </p:spTree>
    <p:extLst>
      <p:ext uri="{BB962C8B-B14F-4D97-AF65-F5344CB8AC3E}">
        <p14:creationId xmlns:p14="http://schemas.microsoft.com/office/powerpoint/2010/main" val="788566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nip Single Corner Rectangle 28"/>
          <p:cNvSpPr/>
          <p:nvPr/>
        </p:nvSpPr>
        <p:spPr>
          <a:xfrm>
            <a:off x="1264021" y="2568220"/>
            <a:ext cx="1153987" cy="729554"/>
          </a:xfrm>
          <a:prstGeom prst="snip1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1"/>
              </a:solidFill>
            </a:endParaRPr>
          </a:p>
        </p:txBody>
      </p:sp>
      <p:sp>
        <p:nvSpPr>
          <p:cNvPr id="2" name="Title 1"/>
          <p:cNvSpPr>
            <a:spLocks noGrp="1"/>
          </p:cNvSpPr>
          <p:nvPr>
            <p:ph type="title"/>
          </p:nvPr>
        </p:nvSpPr>
        <p:spPr/>
        <p:txBody>
          <a:bodyPr/>
          <a:lstStyle/>
          <a:p>
            <a:r>
              <a:rPr lang="en-US" dirty="0"/>
              <a:t>SIFT Implementation</a:t>
            </a:r>
          </a:p>
        </p:txBody>
      </p:sp>
      <p:sp>
        <p:nvSpPr>
          <p:cNvPr id="5" name="Rounded Rectangle 4"/>
          <p:cNvSpPr/>
          <p:nvPr/>
        </p:nvSpPr>
        <p:spPr>
          <a:xfrm>
            <a:off x="5199634" y="2960857"/>
            <a:ext cx="889423" cy="4424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IPs </a:t>
            </a:r>
          </a:p>
        </p:txBody>
      </p:sp>
      <p:sp>
        <p:nvSpPr>
          <p:cNvPr id="10" name="Rectangle 9"/>
          <p:cNvSpPr/>
          <p:nvPr/>
        </p:nvSpPr>
        <p:spPr>
          <a:xfrm>
            <a:off x="3442444" y="2827602"/>
            <a:ext cx="1196788" cy="7295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Thread</a:t>
            </a:r>
          </a:p>
          <a:p>
            <a:pPr algn="ctr"/>
            <a:r>
              <a:rPr lang="en-US" dirty="0"/>
              <a:t>Scheduler</a:t>
            </a:r>
          </a:p>
        </p:txBody>
      </p:sp>
      <p:sp>
        <p:nvSpPr>
          <p:cNvPr id="11" name="Rectangle 10"/>
          <p:cNvSpPr/>
          <p:nvPr/>
        </p:nvSpPr>
        <p:spPr>
          <a:xfrm>
            <a:off x="6562380" y="2817312"/>
            <a:ext cx="1196788" cy="7295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Data-flow</a:t>
            </a:r>
          </a:p>
          <a:p>
            <a:pPr algn="ctr"/>
            <a:r>
              <a:rPr lang="en-US" dirty="0"/>
              <a:t>Analysis</a:t>
            </a:r>
          </a:p>
        </p:txBody>
      </p:sp>
      <p:sp>
        <p:nvSpPr>
          <p:cNvPr id="12" name="Rounded Rectangle 11"/>
          <p:cNvSpPr/>
          <p:nvPr/>
        </p:nvSpPr>
        <p:spPr>
          <a:xfrm>
            <a:off x="6716062" y="4272353"/>
            <a:ext cx="889423" cy="4424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Paths</a:t>
            </a:r>
            <a:r>
              <a:rPr lang="en-US" dirty="0"/>
              <a:t> </a:t>
            </a:r>
          </a:p>
        </p:txBody>
      </p:sp>
      <p:cxnSp>
        <p:nvCxnSpPr>
          <p:cNvPr id="16" name="Straight Arrow Connector 15"/>
          <p:cNvCxnSpPr>
            <a:stCxn id="49" idx="3"/>
            <a:endCxn id="12" idx="1"/>
          </p:cNvCxnSpPr>
          <p:nvPr/>
        </p:nvCxnSpPr>
        <p:spPr>
          <a:xfrm>
            <a:off x="5928399" y="4493585"/>
            <a:ext cx="7876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2" idx="0"/>
            <a:endCxn id="11" idx="2"/>
          </p:cNvCxnSpPr>
          <p:nvPr/>
        </p:nvCxnSpPr>
        <p:spPr>
          <a:xfrm flipV="1">
            <a:off x="7160774" y="3546867"/>
            <a:ext cx="0" cy="725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1"/>
            <a:endCxn id="5" idx="3"/>
          </p:cNvCxnSpPr>
          <p:nvPr/>
        </p:nvCxnSpPr>
        <p:spPr>
          <a:xfrm flipH="1" flipV="1">
            <a:off x="6089057" y="3182089"/>
            <a:ext cx="4733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1"/>
            <a:endCxn id="10" idx="3"/>
          </p:cNvCxnSpPr>
          <p:nvPr/>
        </p:nvCxnSpPr>
        <p:spPr>
          <a:xfrm flipH="1">
            <a:off x="4639232" y="3182089"/>
            <a:ext cx="560402" cy="10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0" idx="2"/>
          </p:cNvCxnSpPr>
          <p:nvPr/>
        </p:nvCxnSpPr>
        <p:spPr>
          <a:xfrm rot="16200000" flipH="1">
            <a:off x="3640823" y="3957171"/>
            <a:ext cx="1054784" cy="254755"/>
          </a:xfrm>
          <a:prstGeom prst="bent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0" name="Snip Single Corner Rectangle 29"/>
          <p:cNvSpPr/>
          <p:nvPr/>
        </p:nvSpPr>
        <p:spPr>
          <a:xfrm>
            <a:off x="1264021" y="3753524"/>
            <a:ext cx="1153987" cy="872263"/>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Configuration options</a:t>
            </a:r>
          </a:p>
          <a:p>
            <a:pPr algn="ctr"/>
            <a:r>
              <a:rPr lang="en-US" sz="1200" dirty="0"/>
              <a:t>(mode=One, Common, Single)</a:t>
            </a:r>
          </a:p>
        </p:txBody>
      </p:sp>
      <p:sp>
        <p:nvSpPr>
          <p:cNvPr id="31" name="Rectangle 30"/>
          <p:cNvSpPr/>
          <p:nvPr/>
        </p:nvSpPr>
        <p:spPr>
          <a:xfrm>
            <a:off x="3307973" y="2353232"/>
            <a:ext cx="5002306" cy="29180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Snip Single Corner Rectangle 31"/>
          <p:cNvSpPr/>
          <p:nvPr/>
        </p:nvSpPr>
        <p:spPr>
          <a:xfrm>
            <a:off x="9059160" y="2748629"/>
            <a:ext cx="1515253" cy="80852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Error Report</a:t>
            </a:r>
          </a:p>
          <a:p>
            <a:pPr algn="ctr"/>
            <a:r>
              <a:rPr lang="en-US" sz="1200" dirty="0"/>
              <a:t> (Thread Schedule,</a:t>
            </a:r>
          </a:p>
          <a:p>
            <a:pPr algn="ctr"/>
            <a:r>
              <a:rPr lang="en-US" sz="1200" dirty="0"/>
              <a:t>Thread states)</a:t>
            </a:r>
          </a:p>
          <a:p>
            <a:pPr algn="ctr"/>
            <a:r>
              <a:rPr lang="en-US" sz="1200" dirty="0"/>
              <a:t>and statistics</a:t>
            </a:r>
          </a:p>
        </p:txBody>
      </p:sp>
      <p:sp>
        <p:nvSpPr>
          <p:cNvPr id="33" name="Snip Single Corner Rectangle 32"/>
          <p:cNvSpPr/>
          <p:nvPr/>
        </p:nvSpPr>
        <p:spPr>
          <a:xfrm>
            <a:off x="9361394" y="4195297"/>
            <a:ext cx="903465" cy="718774"/>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9361394" y="4195297"/>
            <a:ext cx="912429" cy="646331"/>
          </a:xfrm>
          <a:prstGeom prst="rect">
            <a:avLst/>
          </a:prstGeom>
          <a:noFill/>
        </p:spPr>
        <p:txBody>
          <a:bodyPr wrap="none" rtlCol="0">
            <a:spAutoFit/>
          </a:bodyPr>
          <a:lstStyle/>
          <a:p>
            <a:r>
              <a:rPr lang="en-US" sz="1200" dirty="0">
                <a:solidFill>
                  <a:schemeClr val="accent1"/>
                </a:solidFill>
              </a:rPr>
              <a:t>Path </a:t>
            </a:r>
          </a:p>
          <a:p>
            <a:r>
              <a:rPr lang="en-US" sz="1200" dirty="0">
                <a:solidFill>
                  <a:schemeClr val="accent1"/>
                </a:solidFill>
              </a:rPr>
              <a:t>Conditions/</a:t>
            </a:r>
          </a:p>
          <a:p>
            <a:r>
              <a:rPr lang="en-US" sz="1200" dirty="0">
                <a:solidFill>
                  <a:schemeClr val="accent1"/>
                </a:solidFill>
              </a:rPr>
              <a:t>Tests</a:t>
            </a:r>
          </a:p>
        </p:txBody>
      </p:sp>
      <p:cxnSp>
        <p:nvCxnSpPr>
          <p:cNvPr id="36" name="Straight Arrow Connector 35"/>
          <p:cNvCxnSpPr>
            <a:stCxn id="31" idx="3"/>
            <a:endCxn id="32" idx="2"/>
          </p:cNvCxnSpPr>
          <p:nvPr/>
        </p:nvCxnSpPr>
        <p:spPr>
          <a:xfrm flipV="1">
            <a:off x="8310279" y="3152893"/>
            <a:ext cx="748881" cy="659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1" idx="3"/>
            <a:endCxn id="33" idx="2"/>
          </p:cNvCxnSpPr>
          <p:nvPr/>
        </p:nvCxnSpPr>
        <p:spPr>
          <a:xfrm>
            <a:off x="8310279" y="3812238"/>
            <a:ext cx="1051115" cy="742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9" idx="0"/>
            <a:endCxn id="31" idx="1"/>
          </p:cNvCxnSpPr>
          <p:nvPr/>
        </p:nvCxnSpPr>
        <p:spPr>
          <a:xfrm>
            <a:off x="2418008" y="2932997"/>
            <a:ext cx="889965" cy="879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0" idx="0"/>
            <a:endCxn id="31" idx="1"/>
          </p:cNvCxnSpPr>
          <p:nvPr/>
        </p:nvCxnSpPr>
        <p:spPr>
          <a:xfrm flipV="1">
            <a:off x="2418008" y="3812238"/>
            <a:ext cx="889965" cy="377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299281" y="3911645"/>
            <a:ext cx="1629118" cy="1163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KLEE extended with</a:t>
            </a:r>
            <a:endParaRPr lang="en-US" dirty="0"/>
          </a:p>
          <a:p>
            <a:pPr algn="ctr"/>
            <a:r>
              <a:rPr lang="en-US" dirty="0"/>
              <a:t>Multithreaded</a:t>
            </a:r>
          </a:p>
          <a:p>
            <a:pPr algn="ctr"/>
            <a:r>
              <a:rPr lang="en-US" dirty="0"/>
              <a:t>Execution State</a:t>
            </a:r>
          </a:p>
        </p:txBody>
      </p:sp>
      <p:sp>
        <p:nvSpPr>
          <p:cNvPr id="3" name="TextBox 2"/>
          <p:cNvSpPr txBox="1"/>
          <p:nvPr/>
        </p:nvSpPr>
        <p:spPr>
          <a:xfrm>
            <a:off x="1297377" y="2651443"/>
            <a:ext cx="891783" cy="646331"/>
          </a:xfrm>
          <a:prstGeom prst="rect">
            <a:avLst/>
          </a:prstGeom>
          <a:noFill/>
        </p:spPr>
        <p:txBody>
          <a:bodyPr wrap="none" rtlCol="0">
            <a:spAutoFit/>
          </a:bodyPr>
          <a:lstStyle/>
          <a:p>
            <a:r>
              <a:rPr lang="en-US" dirty="0">
                <a:solidFill>
                  <a:schemeClr val="accent1"/>
                </a:solidFill>
              </a:rPr>
              <a:t>LLVM </a:t>
            </a:r>
          </a:p>
          <a:p>
            <a:r>
              <a:rPr lang="en-US" dirty="0" err="1">
                <a:solidFill>
                  <a:schemeClr val="accent1"/>
                </a:solidFill>
              </a:rPr>
              <a:t>Bitcode</a:t>
            </a:r>
            <a:endParaRPr lang="en-US" dirty="0">
              <a:solidFill>
                <a:schemeClr val="accent1"/>
              </a:solidFill>
            </a:endParaRPr>
          </a:p>
        </p:txBody>
      </p:sp>
      <p:sp>
        <p:nvSpPr>
          <p:cNvPr id="4" name="TextBox 3"/>
          <p:cNvSpPr txBox="1"/>
          <p:nvPr/>
        </p:nvSpPr>
        <p:spPr>
          <a:xfrm>
            <a:off x="1297377" y="6254496"/>
            <a:ext cx="2905795" cy="369332"/>
          </a:xfrm>
          <a:prstGeom prst="rect">
            <a:avLst/>
          </a:prstGeom>
          <a:noFill/>
        </p:spPr>
        <p:txBody>
          <a:bodyPr wrap="none" rtlCol="0">
            <a:spAutoFit/>
          </a:bodyPr>
          <a:lstStyle/>
          <a:p>
            <a:r>
              <a:rPr lang="en-US" dirty="0"/>
              <a:t>Extensions are shown in blue</a:t>
            </a:r>
          </a:p>
        </p:txBody>
      </p:sp>
    </p:spTree>
    <p:extLst>
      <p:ext uri="{BB962C8B-B14F-4D97-AF65-F5344CB8AC3E}">
        <p14:creationId xmlns:p14="http://schemas.microsoft.com/office/powerpoint/2010/main" val="260218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SIFT’s Exploration Steps</a:t>
            </a:r>
          </a:p>
        </p:txBody>
      </p:sp>
      <p:sp>
        <p:nvSpPr>
          <p:cNvPr id="3" name="Triangle 2"/>
          <p:cNvSpPr/>
          <p:nvPr/>
        </p:nvSpPr>
        <p:spPr>
          <a:xfrm>
            <a:off x="4639235" y="1462088"/>
            <a:ext cx="188260" cy="8749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201089" y="1829187"/>
            <a:ext cx="772263" cy="369332"/>
          </a:xfrm>
          <a:prstGeom prst="rect">
            <a:avLst/>
          </a:prstGeom>
          <a:noFill/>
        </p:spPr>
        <p:txBody>
          <a:bodyPr wrap="none" rtlCol="0">
            <a:spAutoFit/>
          </a:bodyPr>
          <a:lstStyle/>
          <a:p>
            <a:r>
              <a:rPr lang="en-US" dirty="0"/>
              <a:t>Step 1</a:t>
            </a:r>
          </a:p>
        </p:txBody>
      </p:sp>
      <p:sp>
        <p:nvSpPr>
          <p:cNvPr id="5" name="TextBox 4"/>
          <p:cNvSpPr txBox="1"/>
          <p:nvPr/>
        </p:nvSpPr>
        <p:spPr>
          <a:xfrm>
            <a:off x="5526741" y="1690688"/>
            <a:ext cx="4273670" cy="646331"/>
          </a:xfrm>
          <a:prstGeom prst="rect">
            <a:avLst/>
          </a:prstGeom>
          <a:noFill/>
        </p:spPr>
        <p:txBody>
          <a:bodyPr wrap="none" rtlCol="0">
            <a:spAutoFit/>
          </a:bodyPr>
          <a:lstStyle/>
          <a:p>
            <a:r>
              <a:rPr lang="en-US" dirty="0"/>
              <a:t>Conservative thread scheduling, </a:t>
            </a:r>
          </a:p>
          <a:p>
            <a:r>
              <a:rPr lang="en-US" dirty="0"/>
              <a:t>i.e., when a thread blocks schedule another</a:t>
            </a:r>
          </a:p>
        </p:txBody>
      </p:sp>
      <p:sp>
        <p:nvSpPr>
          <p:cNvPr id="6" name="TextBox 5"/>
          <p:cNvSpPr txBox="1"/>
          <p:nvPr/>
        </p:nvSpPr>
        <p:spPr>
          <a:xfrm>
            <a:off x="4567382" y="2418319"/>
            <a:ext cx="439544" cy="369332"/>
          </a:xfrm>
          <a:prstGeom prst="rect">
            <a:avLst/>
          </a:prstGeom>
          <a:noFill/>
        </p:spPr>
        <p:txBody>
          <a:bodyPr wrap="none" rtlCol="0">
            <a:spAutoFit/>
          </a:bodyPr>
          <a:lstStyle/>
          <a:p>
            <a:r>
              <a:rPr lang="en-US"/>
              <a:t>IP</a:t>
            </a:r>
            <a:r>
              <a:rPr lang="en-US" baseline="-25000"/>
              <a:t>1</a:t>
            </a:r>
            <a:endParaRPr lang="en-US"/>
          </a:p>
        </p:txBody>
      </p:sp>
      <p:sp>
        <p:nvSpPr>
          <p:cNvPr id="7" name="Triangle 6"/>
          <p:cNvSpPr/>
          <p:nvPr/>
        </p:nvSpPr>
        <p:spPr>
          <a:xfrm>
            <a:off x="4509385" y="2807315"/>
            <a:ext cx="497541" cy="9506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201089" y="3057346"/>
            <a:ext cx="772263" cy="369332"/>
          </a:xfrm>
          <a:prstGeom prst="rect">
            <a:avLst/>
          </a:prstGeom>
          <a:noFill/>
        </p:spPr>
        <p:txBody>
          <a:bodyPr wrap="none" rtlCol="0">
            <a:spAutoFit/>
          </a:bodyPr>
          <a:lstStyle/>
          <a:p>
            <a:r>
              <a:rPr lang="en-US" dirty="0"/>
              <a:t>Step 2</a:t>
            </a:r>
          </a:p>
        </p:txBody>
      </p:sp>
      <p:sp>
        <p:nvSpPr>
          <p:cNvPr id="9" name="TextBox 8"/>
          <p:cNvSpPr txBox="1"/>
          <p:nvPr/>
        </p:nvSpPr>
        <p:spPr>
          <a:xfrm>
            <a:off x="5526741" y="2918847"/>
            <a:ext cx="3995453" cy="646331"/>
          </a:xfrm>
          <a:prstGeom prst="rect">
            <a:avLst/>
          </a:prstGeom>
          <a:noFill/>
        </p:spPr>
        <p:txBody>
          <a:bodyPr wrap="none" rtlCol="0">
            <a:spAutoFit/>
          </a:bodyPr>
          <a:lstStyle/>
          <a:p>
            <a:r>
              <a:rPr lang="en-US" dirty="0"/>
              <a:t>New thread scheduling scenarios due to </a:t>
            </a:r>
          </a:p>
          <a:p>
            <a:r>
              <a:rPr lang="en-US" dirty="0"/>
              <a:t>interleaving points in IP</a:t>
            </a:r>
            <a:r>
              <a:rPr lang="en-US" baseline="-25000" dirty="0"/>
              <a:t>1</a:t>
            </a:r>
            <a:endParaRPr lang="en-US" dirty="0"/>
          </a:p>
        </p:txBody>
      </p:sp>
      <p:sp>
        <p:nvSpPr>
          <p:cNvPr id="10" name="Triangle 9"/>
          <p:cNvSpPr/>
          <p:nvPr/>
        </p:nvSpPr>
        <p:spPr>
          <a:xfrm>
            <a:off x="4266080" y="4166510"/>
            <a:ext cx="1042147" cy="101835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538383" y="3757946"/>
            <a:ext cx="439544" cy="369332"/>
          </a:xfrm>
          <a:prstGeom prst="rect">
            <a:avLst/>
          </a:prstGeom>
          <a:noFill/>
        </p:spPr>
        <p:txBody>
          <a:bodyPr wrap="none" rtlCol="0">
            <a:spAutoFit/>
          </a:bodyPr>
          <a:lstStyle/>
          <a:p>
            <a:r>
              <a:rPr lang="en-US" dirty="0"/>
              <a:t>IP</a:t>
            </a:r>
            <a:r>
              <a:rPr lang="en-US" baseline="-25000" dirty="0"/>
              <a:t>2</a:t>
            </a:r>
            <a:endParaRPr lang="en-US" dirty="0"/>
          </a:p>
        </p:txBody>
      </p:sp>
      <p:sp>
        <p:nvSpPr>
          <p:cNvPr id="12" name="TextBox 11"/>
          <p:cNvSpPr txBox="1"/>
          <p:nvPr/>
        </p:nvSpPr>
        <p:spPr>
          <a:xfrm>
            <a:off x="3201089" y="4491023"/>
            <a:ext cx="772263" cy="369332"/>
          </a:xfrm>
          <a:prstGeom prst="rect">
            <a:avLst/>
          </a:prstGeom>
          <a:noFill/>
        </p:spPr>
        <p:txBody>
          <a:bodyPr wrap="none" rtlCol="0">
            <a:spAutoFit/>
          </a:bodyPr>
          <a:lstStyle/>
          <a:p>
            <a:r>
              <a:rPr lang="en-US" dirty="0"/>
              <a:t>Step 3</a:t>
            </a:r>
          </a:p>
        </p:txBody>
      </p:sp>
      <p:sp>
        <p:nvSpPr>
          <p:cNvPr id="13" name="TextBox 12"/>
          <p:cNvSpPr txBox="1"/>
          <p:nvPr/>
        </p:nvSpPr>
        <p:spPr>
          <a:xfrm>
            <a:off x="5526740" y="4193564"/>
            <a:ext cx="3995453" cy="646331"/>
          </a:xfrm>
          <a:prstGeom prst="rect">
            <a:avLst/>
          </a:prstGeom>
          <a:noFill/>
        </p:spPr>
        <p:txBody>
          <a:bodyPr wrap="none" rtlCol="0">
            <a:spAutoFit/>
          </a:bodyPr>
          <a:lstStyle/>
          <a:p>
            <a:r>
              <a:rPr lang="en-US" dirty="0"/>
              <a:t>New thread scheduling scenarios due to </a:t>
            </a:r>
          </a:p>
          <a:p>
            <a:r>
              <a:rPr lang="en-US" dirty="0"/>
              <a:t>interleaving points in IP</a:t>
            </a:r>
            <a:r>
              <a:rPr lang="en-US" baseline="-25000" dirty="0"/>
              <a:t>2</a:t>
            </a:r>
            <a:r>
              <a:rPr lang="en-US" dirty="0"/>
              <a:t> \ IP</a:t>
            </a:r>
            <a:r>
              <a:rPr lang="en-US" baseline="-25000" dirty="0"/>
              <a:t>1</a:t>
            </a:r>
            <a:endParaRPr lang="en-US" dirty="0"/>
          </a:p>
        </p:txBody>
      </p:sp>
      <p:sp>
        <p:nvSpPr>
          <p:cNvPr id="14" name="TextBox 13"/>
          <p:cNvSpPr txBox="1"/>
          <p:nvPr/>
        </p:nvSpPr>
        <p:spPr>
          <a:xfrm>
            <a:off x="4665966" y="5506137"/>
            <a:ext cx="242374" cy="923330"/>
          </a:xfrm>
          <a:prstGeom prst="rect">
            <a:avLst/>
          </a:prstGeom>
          <a:noFill/>
        </p:spPr>
        <p:txBody>
          <a:bodyPr wrap="none" rtlCol="0">
            <a:spAutoFit/>
          </a:bodyPr>
          <a:lstStyle/>
          <a:p>
            <a:r>
              <a:rPr lang="en-US" dirty="0"/>
              <a:t>.</a:t>
            </a:r>
          </a:p>
          <a:p>
            <a:r>
              <a:rPr lang="en-US" dirty="0"/>
              <a:t>.</a:t>
            </a:r>
          </a:p>
          <a:p>
            <a:r>
              <a:rPr lang="en-US" dirty="0"/>
              <a:t>.</a:t>
            </a:r>
          </a:p>
        </p:txBody>
      </p:sp>
      <p:sp>
        <p:nvSpPr>
          <p:cNvPr id="19" name="Freeform 18"/>
          <p:cNvSpPr/>
          <p:nvPr/>
        </p:nvSpPr>
        <p:spPr>
          <a:xfrm>
            <a:off x="4316506" y="1815353"/>
            <a:ext cx="941294" cy="551329"/>
          </a:xfrm>
          <a:custGeom>
            <a:avLst/>
            <a:gdLst>
              <a:gd name="connsiteX0" fmla="*/ 0 w 941294"/>
              <a:gd name="connsiteY0" fmla="*/ 389965 h 551329"/>
              <a:gd name="connsiteX1" fmla="*/ 94129 w 941294"/>
              <a:gd name="connsiteY1" fmla="*/ 295835 h 551329"/>
              <a:gd name="connsiteX2" fmla="*/ 134470 w 941294"/>
              <a:gd name="connsiteY2" fmla="*/ 268941 h 551329"/>
              <a:gd name="connsiteX3" fmla="*/ 161365 w 941294"/>
              <a:gd name="connsiteY3" fmla="*/ 242047 h 551329"/>
              <a:gd name="connsiteX4" fmla="*/ 242047 w 941294"/>
              <a:gd name="connsiteY4" fmla="*/ 188259 h 551329"/>
              <a:gd name="connsiteX5" fmla="*/ 282388 w 941294"/>
              <a:gd name="connsiteY5" fmla="*/ 161365 h 551329"/>
              <a:gd name="connsiteX6" fmla="*/ 322729 w 941294"/>
              <a:gd name="connsiteY6" fmla="*/ 134471 h 551329"/>
              <a:gd name="connsiteX7" fmla="*/ 363070 w 941294"/>
              <a:gd name="connsiteY7" fmla="*/ 121023 h 551329"/>
              <a:gd name="connsiteX8" fmla="*/ 389965 w 941294"/>
              <a:gd name="connsiteY8" fmla="*/ 94129 h 551329"/>
              <a:gd name="connsiteX9" fmla="*/ 470647 w 941294"/>
              <a:gd name="connsiteY9" fmla="*/ 67235 h 551329"/>
              <a:gd name="connsiteX10" fmla="*/ 510988 w 941294"/>
              <a:gd name="connsiteY10" fmla="*/ 80682 h 551329"/>
              <a:gd name="connsiteX11" fmla="*/ 524435 w 941294"/>
              <a:gd name="connsiteY11" fmla="*/ 121023 h 551329"/>
              <a:gd name="connsiteX12" fmla="*/ 510988 w 941294"/>
              <a:gd name="connsiteY12" fmla="*/ 188259 h 551329"/>
              <a:gd name="connsiteX13" fmla="*/ 443753 w 941294"/>
              <a:gd name="connsiteY13" fmla="*/ 322729 h 551329"/>
              <a:gd name="connsiteX14" fmla="*/ 363070 w 941294"/>
              <a:gd name="connsiteY14" fmla="*/ 403412 h 551329"/>
              <a:gd name="connsiteX15" fmla="*/ 349623 w 941294"/>
              <a:gd name="connsiteY15" fmla="*/ 443753 h 551329"/>
              <a:gd name="connsiteX16" fmla="*/ 363070 w 941294"/>
              <a:gd name="connsiteY16" fmla="*/ 497541 h 551329"/>
              <a:gd name="connsiteX17" fmla="*/ 430306 w 941294"/>
              <a:gd name="connsiteY17" fmla="*/ 551329 h 551329"/>
              <a:gd name="connsiteX18" fmla="*/ 551329 w 941294"/>
              <a:gd name="connsiteY18" fmla="*/ 537882 h 551329"/>
              <a:gd name="connsiteX19" fmla="*/ 591670 w 941294"/>
              <a:gd name="connsiteY19" fmla="*/ 457200 h 551329"/>
              <a:gd name="connsiteX20" fmla="*/ 658906 w 941294"/>
              <a:gd name="connsiteY20" fmla="*/ 403412 h 551329"/>
              <a:gd name="connsiteX21" fmla="*/ 699247 w 941294"/>
              <a:gd name="connsiteY21" fmla="*/ 322729 h 551329"/>
              <a:gd name="connsiteX22" fmla="*/ 766482 w 941294"/>
              <a:gd name="connsiteY22" fmla="*/ 201706 h 551329"/>
              <a:gd name="connsiteX23" fmla="*/ 833718 w 941294"/>
              <a:gd name="connsiteY23" fmla="*/ 134471 h 551329"/>
              <a:gd name="connsiteX24" fmla="*/ 887506 w 941294"/>
              <a:gd name="connsiteY24" fmla="*/ 53788 h 551329"/>
              <a:gd name="connsiteX25" fmla="*/ 914400 w 941294"/>
              <a:gd name="connsiteY25" fmla="*/ 13447 h 551329"/>
              <a:gd name="connsiteX26" fmla="*/ 941294 w 941294"/>
              <a:gd name="connsiteY26" fmla="*/ 0 h 551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41294" h="551329">
                <a:moveTo>
                  <a:pt x="0" y="389965"/>
                </a:moveTo>
                <a:cubicBezTo>
                  <a:pt x="31376" y="358588"/>
                  <a:pt x="57208" y="320449"/>
                  <a:pt x="94129" y="295835"/>
                </a:cubicBezTo>
                <a:cubicBezTo>
                  <a:pt x="107576" y="286870"/>
                  <a:pt x="121850" y="279037"/>
                  <a:pt x="134470" y="268941"/>
                </a:cubicBezTo>
                <a:cubicBezTo>
                  <a:pt x="144370" y="261021"/>
                  <a:pt x="151222" y="249654"/>
                  <a:pt x="161365" y="242047"/>
                </a:cubicBezTo>
                <a:cubicBezTo>
                  <a:pt x="187223" y="222654"/>
                  <a:pt x="215153" y="206188"/>
                  <a:pt x="242047" y="188259"/>
                </a:cubicBezTo>
                <a:lnTo>
                  <a:pt x="282388" y="161365"/>
                </a:lnTo>
                <a:cubicBezTo>
                  <a:pt x="295835" y="152400"/>
                  <a:pt x="307397" y="139582"/>
                  <a:pt x="322729" y="134471"/>
                </a:cubicBezTo>
                <a:lnTo>
                  <a:pt x="363070" y="121023"/>
                </a:lnTo>
                <a:cubicBezTo>
                  <a:pt x="372035" y="112058"/>
                  <a:pt x="378625" y="99799"/>
                  <a:pt x="389965" y="94129"/>
                </a:cubicBezTo>
                <a:cubicBezTo>
                  <a:pt x="415321" y="81451"/>
                  <a:pt x="470647" y="67235"/>
                  <a:pt x="470647" y="67235"/>
                </a:cubicBezTo>
                <a:cubicBezTo>
                  <a:pt x="484094" y="71717"/>
                  <a:pt x="500965" y="70659"/>
                  <a:pt x="510988" y="80682"/>
                </a:cubicBezTo>
                <a:cubicBezTo>
                  <a:pt x="521011" y="90705"/>
                  <a:pt x="524435" y="106849"/>
                  <a:pt x="524435" y="121023"/>
                </a:cubicBezTo>
                <a:cubicBezTo>
                  <a:pt x="524435" y="143879"/>
                  <a:pt x="515946" y="165947"/>
                  <a:pt x="510988" y="188259"/>
                </a:cubicBezTo>
                <a:cubicBezTo>
                  <a:pt x="497974" y="246825"/>
                  <a:pt x="493325" y="273157"/>
                  <a:pt x="443753" y="322729"/>
                </a:cubicBezTo>
                <a:lnTo>
                  <a:pt x="363070" y="403412"/>
                </a:lnTo>
                <a:cubicBezTo>
                  <a:pt x="358588" y="416859"/>
                  <a:pt x="349623" y="429579"/>
                  <a:pt x="349623" y="443753"/>
                </a:cubicBezTo>
                <a:cubicBezTo>
                  <a:pt x="349623" y="462234"/>
                  <a:pt x="354805" y="481011"/>
                  <a:pt x="363070" y="497541"/>
                </a:cubicBezTo>
                <a:cubicBezTo>
                  <a:pt x="372650" y="516701"/>
                  <a:pt x="416056" y="541829"/>
                  <a:pt x="430306" y="551329"/>
                </a:cubicBezTo>
                <a:cubicBezTo>
                  <a:pt x="470647" y="546847"/>
                  <a:pt x="513183" y="551753"/>
                  <a:pt x="551329" y="537882"/>
                </a:cubicBezTo>
                <a:cubicBezTo>
                  <a:pt x="577426" y="528392"/>
                  <a:pt x="580707" y="475471"/>
                  <a:pt x="591670" y="457200"/>
                </a:cubicBezTo>
                <a:cubicBezTo>
                  <a:pt x="604443" y="435911"/>
                  <a:pt x="640585" y="415626"/>
                  <a:pt x="658906" y="403412"/>
                </a:cubicBezTo>
                <a:cubicBezTo>
                  <a:pt x="692705" y="302015"/>
                  <a:pt x="647112" y="426999"/>
                  <a:pt x="699247" y="322729"/>
                </a:cubicBezTo>
                <a:cubicBezTo>
                  <a:pt x="733064" y="255093"/>
                  <a:pt x="681688" y="286499"/>
                  <a:pt x="766482" y="201706"/>
                </a:cubicBezTo>
                <a:cubicBezTo>
                  <a:pt x="788894" y="179294"/>
                  <a:pt x="816137" y="160843"/>
                  <a:pt x="833718" y="134471"/>
                </a:cubicBezTo>
                <a:lnTo>
                  <a:pt x="887506" y="53788"/>
                </a:lnTo>
                <a:cubicBezTo>
                  <a:pt x="896471" y="40341"/>
                  <a:pt x="899945" y="20675"/>
                  <a:pt x="914400" y="13447"/>
                </a:cubicBezTo>
                <a:lnTo>
                  <a:pt x="941294"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a:off x="4155141" y="3213847"/>
            <a:ext cx="1196788" cy="618565"/>
          </a:xfrm>
          <a:custGeom>
            <a:avLst/>
            <a:gdLst>
              <a:gd name="connsiteX0" fmla="*/ 0 w 1196788"/>
              <a:gd name="connsiteY0" fmla="*/ 510988 h 618565"/>
              <a:gd name="connsiteX1" fmla="*/ 26894 w 1196788"/>
              <a:gd name="connsiteY1" fmla="*/ 403412 h 618565"/>
              <a:gd name="connsiteX2" fmla="*/ 40341 w 1196788"/>
              <a:gd name="connsiteY2" fmla="*/ 349624 h 618565"/>
              <a:gd name="connsiteX3" fmla="*/ 67235 w 1196788"/>
              <a:gd name="connsiteY3" fmla="*/ 322729 h 618565"/>
              <a:gd name="connsiteX4" fmla="*/ 94130 w 1196788"/>
              <a:gd name="connsiteY4" fmla="*/ 282388 h 618565"/>
              <a:gd name="connsiteX5" fmla="*/ 147918 w 1196788"/>
              <a:gd name="connsiteY5" fmla="*/ 201706 h 618565"/>
              <a:gd name="connsiteX6" fmla="*/ 174812 w 1196788"/>
              <a:gd name="connsiteY6" fmla="*/ 161365 h 618565"/>
              <a:gd name="connsiteX7" fmla="*/ 282388 w 1196788"/>
              <a:gd name="connsiteY7" fmla="*/ 67235 h 618565"/>
              <a:gd name="connsiteX8" fmla="*/ 363071 w 1196788"/>
              <a:gd name="connsiteY8" fmla="*/ 40341 h 618565"/>
              <a:gd name="connsiteX9" fmla="*/ 403412 w 1196788"/>
              <a:gd name="connsiteY9" fmla="*/ 26894 h 618565"/>
              <a:gd name="connsiteX10" fmla="*/ 564777 w 1196788"/>
              <a:gd name="connsiteY10" fmla="*/ 40341 h 618565"/>
              <a:gd name="connsiteX11" fmla="*/ 537883 w 1196788"/>
              <a:gd name="connsiteY11" fmla="*/ 188259 h 618565"/>
              <a:gd name="connsiteX12" fmla="*/ 497541 w 1196788"/>
              <a:gd name="connsiteY12" fmla="*/ 322729 h 618565"/>
              <a:gd name="connsiteX13" fmla="*/ 416859 w 1196788"/>
              <a:gd name="connsiteY13" fmla="*/ 430306 h 618565"/>
              <a:gd name="connsiteX14" fmla="*/ 376518 w 1196788"/>
              <a:gd name="connsiteY14" fmla="*/ 510988 h 618565"/>
              <a:gd name="connsiteX15" fmla="*/ 389965 w 1196788"/>
              <a:gd name="connsiteY15" fmla="*/ 578224 h 618565"/>
              <a:gd name="connsiteX16" fmla="*/ 470647 w 1196788"/>
              <a:gd name="connsiteY16" fmla="*/ 618565 h 618565"/>
              <a:gd name="connsiteX17" fmla="*/ 591671 w 1196788"/>
              <a:gd name="connsiteY17" fmla="*/ 605118 h 618565"/>
              <a:gd name="connsiteX18" fmla="*/ 618565 w 1196788"/>
              <a:gd name="connsiteY18" fmla="*/ 564777 h 618565"/>
              <a:gd name="connsiteX19" fmla="*/ 645459 w 1196788"/>
              <a:gd name="connsiteY19" fmla="*/ 537882 h 618565"/>
              <a:gd name="connsiteX20" fmla="*/ 712694 w 1196788"/>
              <a:gd name="connsiteY20" fmla="*/ 457200 h 618565"/>
              <a:gd name="connsiteX21" fmla="*/ 753035 w 1196788"/>
              <a:gd name="connsiteY21" fmla="*/ 376518 h 618565"/>
              <a:gd name="connsiteX22" fmla="*/ 793377 w 1196788"/>
              <a:gd name="connsiteY22" fmla="*/ 309282 h 618565"/>
              <a:gd name="connsiteX23" fmla="*/ 860612 w 1196788"/>
              <a:gd name="connsiteY23" fmla="*/ 188259 h 618565"/>
              <a:gd name="connsiteX24" fmla="*/ 927847 w 1196788"/>
              <a:gd name="connsiteY24" fmla="*/ 107577 h 618565"/>
              <a:gd name="connsiteX25" fmla="*/ 968188 w 1196788"/>
              <a:gd name="connsiteY25" fmla="*/ 80682 h 618565"/>
              <a:gd name="connsiteX26" fmla="*/ 995083 w 1196788"/>
              <a:gd name="connsiteY26" fmla="*/ 53788 h 618565"/>
              <a:gd name="connsiteX27" fmla="*/ 1075765 w 1196788"/>
              <a:gd name="connsiteY27" fmla="*/ 0 h 618565"/>
              <a:gd name="connsiteX28" fmla="*/ 1183341 w 1196788"/>
              <a:gd name="connsiteY28" fmla="*/ 13447 h 618565"/>
              <a:gd name="connsiteX29" fmla="*/ 1196788 w 1196788"/>
              <a:gd name="connsiteY29" fmla="*/ 53788 h 618565"/>
              <a:gd name="connsiteX30" fmla="*/ 1183341 w 1196788"/>
              <a:gd name="connsiteY30" fmla="*/ 215153 h 618565"/>
              <a:gd name="connsiteX31" fmla="*/ 1156447 w 1196788"/>
              <a:gd name="connsiteY31" fmla="*/ 295835 h 618565"/>
              <a:gd name="connsiteX32" fmla="*/ 1143000 w 1196788"/>
              <a:gd name="connsiteY32" fmla="*/ 336177 h 618565"/>
              <a:gd name="connsiteX33" fmla="*/ 1116106 w 1196788"/>
              <a:gd name="connsiteY33" fmla="*/ 376518 h 618565"/>
              <a:gd name="connsiteX34" fmla="*/ 1075765 w 1196788"/>
              <a:gd name="connsiteY34" fmla="*/ 470647 h 61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196788" h="618565">
                <a:moveTo>
                  <a:pt x="0" y="510988"/>
                </a:moveTo>
                <a:cubicBezTo>
                  <a:pt x="27339" y="374293"/>
                  <a:pt x="-672" y="499893"/>
                  <a:pt x="26894" y="403412"/>
                </a:cubicBezTo>
                <a:cubicBezTo>
                  <a:pt x="31971" y="385642"/>
                  <a:pt x="32076" y="366154"/>
                  <a:pt x="40341" y="349624"/>
                </a:cubicBezTo>
                <a:cubicBezTo>
                  <a:pt x="46011" y="338284"/>
                  <a:pt x="59315" y="332629"/>
                  <a:pt x="67235" y="322729"/>
                </a:cubicBezTo>
                <a:cubicBezTo>
                  <a:pt x="77331" y="310109"/>
                  <a:pt x="85165" y="295835"/>
                  <a:pt x="94130" y="282388"/>
                </a:cubicBezTo>
                <a:cubicBezTo>
                  <a:pt x="117762" y="211493"/>
                  <a:pt x="91958" y="268858"/>
                  <a:pt x="147918" y="201706"/>
                </a:cubicBezTo>
                <a:cubicBezTo>
                  <a:pt x="158264" y="189291"/>
                  <a:pt x="164170" y="173528"/>
                  <a:pt x="174812" y="161365"/>
                </a:cubicBezTo>
                <a:cubicBezTo>
                  <a:pt x="195756" y="137429"/>
                  <a:pt x="245106" y="83805"/>
                  <a:pt x="282388" y="67235"/>
                </a:cubicBezTo>
                <a:cubicBezTo>
                  <a:pt x="308294" y="55721"/>
                  <a:pt x="336177" y="49306"/>
                  <a:pt x="363071" y="40341"/>
                </a:cubicBezTo>
                <a:lnTo>
                  <a:pt x="403412" y="26894"/>
                </a:lnTo>
                <a:cubicBezTo>
                  <a:pt x="457200" y="31376"/>
                  <a:pt x="519241" y="11363"/>
                  <a:pt x="564777" y="40341"/>
                </a:cubicBezTo>
                <a:cubicBezTo>
                  <a:pt x="567619" y="42150"/>
                  <a:pt x="539873" y="179304"/>
                  <a:pt x="537883" y="188259"/>
                </a:cubicBezTo>
                <a:cubicBezTo>
                  <a:pt x="532660" y="211763"/>
                  <a:pt x="507116" y="313154"/>
                  <a:pt x="497541" y="322729"/>
                </a:cubicBezTo>
                <a:cubicBezTo>
                  <a:pt x="465684" y="354587"/>
                  <a:pt x="432063" y="384693"/>
                  <a:pt x="416859" y="430306"/>
                </a:cubicBezTo>
                <a:cubicBezTo>
                  <a:pt x="398301" y="485979"/>
                  <a:pt x="411275" y="458853"/>
                  <a:pt x="376518" y="510988"/>
                </a:cubicBezTo>
                <a:cubicBezTo>
                  <a:pt x="381000" y="533400"/>
                  <a:pt x="378625" y="558380"/>
                  <a:pt x="389965" y="578224"/>
                </a:cubicBezTo>
                <a:cubicBezTo>
                  <a:pt x="402232" y="599691"/>
                  <a:pt x="449941" y="611663"/>
                  <a:pt x="470647" y="618565"/>
                </a:cubicBezTo>
                <a:cubicBezTo>
                  <a:pt x="510988" y="614083"/>
                  <a:pt x="553525" y="618989"/>
                  <a:pt x="591671" y="605118"/>
                </a:cubicBezTo>
                <a:cubicBezTo>
                  <a:pt x="606859" y="599595"/>
                  <a:pt x="608469" y="577397"/>
                  <a:pt x="618565" y="564777"/>
                </a:cubicBezTo>
                <a:cubicBezTo>
                  <a:pt x="626485" y="554877"/>
                  <a:pt x="637539" y="547782"/>
                  <a:pt x="645459" y="537882"/>
                </a:cubicBezTo>
                <a:cubicBezTo>
                  <a:pt x="720339" y="444281"/>
                  <a:pt x="616873" y="553021"/>
                  <a:pt x="712694" y="457200"/>
                </a:cubicBezTo>
                <a:cubicBezTo>
                  <a:pt x="746491" y="355809"/>
                  <a:pt x="700903" y="480780"/>
                  <a:pt x="753035" y="376518"/>
                </a:cubicBezTo>
                <a:cubicBezTo>
                  <a:pt x="787948" y="306693"/>
                  <a:pt x="740847" y="361814"/>
                  <a:pt x="793377" y="309282"/>
                </a:cubicBezTo>
                <a:cubicBezTo>
                  <a:pt x="817045" y="238277"/>
                  <a:pt x="798961" y="280735"/>
                  <a:pt x="860612" y="188259"/>
                </a:cubicBezTo>
                <a:cubicBezTo>
                  <a:pt x="887057" y="148592"/>
                  <a:pt x="889020" y="139934"/>
                  <a:pt x="927847" y="107577"/>
                </a:cubicBezTo>
                <a:cubicBezTo>
                  <a:pt x="940263" y="97231"/>
                  <a:pt x="955568" y="90778"/>
                  <a:pt x="968188" y="80682"/>
                </a:cubicBezTo>
                <a:cubicBezTo>
                  <a:pt x="978088" y="72762"/>
                  <a:pt x="984940" y="61395"/>
                  <a:pt x="995083" y="53788"/>
                </a:cubicBezTo>
                <a:cubicBezTo>
                  <a:pt x="1020941" y="34395"/>
                  <a:pt x="1075765" y="0"/>
                  <a:pt x="1075765" y="0"/>
                </a:cubicBezTo>
                <a:cubicBezTo>
                  <a:pt x="1111624" y="4482"/>
                  <a:pt x="1150318" y="-1230"/>
                  <a:pt x="1183341" y="13447"/>
                </a:cubicBezTo>
                <a:cubicBezTo>
                  <a:pt x="1196294" y="19204"/>
                  <a:pt x="1196788" y="39614"/>
                  <a:pt x="1196788" y="53788"/>
                </a:cubicBezTo>
                <a:cubicBezTo>
                  <a:pt x="1196788" y="107763"/>
                  <a:pt x="1192214" y="161913"/>
                  <a:pt x="1183341" y="215153"/>
                </a:cubicBezTo>
                <a:cubicBezTo>
                  <a:pt x="1178681" y="243116"/>
                  <a:pt x="1165412" y="268941"/>
                  <a:pt x="1156447" y="295835"/>
                </a:cubicBezTo>
                <a:cubicBezTo>
                  <a:pt x="1151965" y="309282"/>
                  <a:pt x="1150863" y="324383"/>
                  <a:pt x="1143000" y="336177"/>
                </a:cubicBezTo>
                <a:cubicBezTo>
                  <a:pt x="1134035" y="349624"/>
                  <a:pt x="1122670" y="361750"/>
                  <a:pt x="1116106" y="376518"/>
                </a:cubicBezTo>
                <a:cubicBezTo>
                  <a:pt x="1069868" y="480553"/>
                  <a:pt x="1113135" y="433277"/>
                  <a:pt x="1075765" y="470647"/>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4074459" y="4652682"/>
            <a:ext cx="1519517" cy="632012"/>
          </a:xfrm>
          <a:custGeom>
            <a:avLst/>
            <a:gdLst>
              <a:gd name="connsiteX0" fmla="*/ 0 w 1519517"/>
              <a:gd name="connsiteY0" fmla="*/ 389965 h 632012"/>
              <a:gd name="connsiteX1" fmla="*/ 107576 w 1519517"/>
              <a:gd name="connsiteY1" fmla="*/ 255494 h 632012"/>
              <a:gd name="connsiteX2" fmla="*/ 147917 w 1519517"/>
              <a:gd name="connsiteY2" fmla="*/ 215153 h 632012"/>
              <a:gd name="connsiteX3" fmla="*/ 174812 w 1519517"/>
              <a:gd name="connsiteY3" fmla="*/ 188259 h 632012"/>
              <a:gd name="connsiteX4" fmla="*/ 255494 w 1519517"/>
              <a:gd name="connsiteY4" fmla="*/ 134471 h 632012"/>
              <a:gd name="connsiteX5" fmla="*/ 295835 w 1519517"/>
              <a:gd name="connsiteY5" fmla="*/ 107577 h 632012"/>
              <a:gd name="connsiteX6" fmla="*/ 376517 w 1519517"/>
              <a:gd name="connsiteY6" fmla="*/ 80683 h 632012"/>
              <a:gd name="connsiteX7" fmla="*/ 524435 w 1519517"/>
              <a:gd name="connsiteY7" fmla="*/ 94130 h 632012"/>
              <a:gd name="connsiteX8" fmla="*/ 484094 w 1519517"/>
              <a:gd name="connsiteY8" fmla="*/ 309283 h 632012"/>
              <a:gd name="connsiteX9" fmla="*/ 470647 w 1519517"/>
              <a:gd name="connsiteY9" fmla="*/ 349624 h 632012"/>
              <a:gd name="connsiteX10" fmla="*/ 443753 w 1519517"/>
              <a:gd name="connsiteY10" fmla="*/ 430306 h 632012"/>
              <a:gd name="connsiteX11" fmla="*/ 430306 w 1519517"/>
              <a:gd name="connsiteY11" fmla="*/ 470647 h 632012"/>
              <a:gd name="connsiteX12" fmla="*/ 457200 w 1519517"/>
              <a:gd name="connsiteY12" fmla="*/ 564777 h 632012"/>
              <a:gd name="connsiteX13" fmla="*/ 497541 w 1519517"/>
              <a:gd name="connsiteY13" fmla="*/ 591671 h 632012"/>
              <a:gd name="connsiteX14" fmla="*/ 632012 w 1519517"/>
              <a:gd name="connsiteY14" fmla="*/ 578224 h 632012"/>
              <a:gd name="connsiteX15" fmla="*/ 726141 w 1519517"/>
              <a:gd name="connsiteY15" fmla="*/ 457200 h 632012"/>
              <a:gd name="connsiteX16" fmla="*/ 753035 w 1519517"/>
              <a:gd name="connsiteY16" fmla="*/ 416859 h 632012"/>
              <a:gd name="connsiteX17" fmla="*/ 779929 w 1519517"/>
              <a:gd name="connsiteY17" fmla="*/ 376518 h 632012"/>
              <a:gd name="connsiteX18" fmla="*/ 793376 w 1519517"/>
              <a:gd name="connsiteY18" fmla="*/ 336177 h 632012"/>
              <a:gd name="connsiteX19" fmla="*/ 847165 w 1519517"/>
              <a:gd name="connsiteY19" fmla="*/ 268942 h 632012"/>
              <a:gd name="connsiteX20" fmla="*/ 900953 w 1519517"/>
              <a:gd name="connsiteY20" fmla="*/ 201706 h 632012"/>
              <a:gd name="connsiteX21" fmla="*/ 954741 w 1519517"/>
              <a:gd name="connsiteY21" fmla="*/ 121024 h 632012"/>
              <a:gd name="connsiteX22" fmla="*/ 995082 w 1519517"/>
              <a:gd name="connsiteY22" fmla="*/ 94130 h 632012"/>
              <a:gd name="connsiteX23" fmla="*/ 1062317 w 1519517"/>
              <a:gd name="connsiteY23" fmla="*/ 26894 h 632012"/>
              <a:gd name="connsiteX24" fmla="*/ 1143000 w 1519517"/>
              <a:gd name="connsiteY24" fmla="*/ 0 h 632012"/>
              <a:gd name="connsiteX25" fmla="*/ 1223682 w 1519517"/>
              <a:gd name="connsiteY25" fmla="*/ 13447 h 632012"/>
              <a:gd name="connsiteX26" fmla="*/ 1196788 w 1519517"/>
              <a:gd name="connsiteY26" fmla="*/ 228600 h 632012"/>
              <a:gd name="connsiteX27" fmla="*/ 1169894 w 1519517"/>
              <a:gd name="connsiteY27" fmla="*/ 268942 h 632012"/>
              <a:gd name="connsiteX28" fmla="*/ 1129553 w 1519517"/>
              <a:gd name="connsiteY28" fmla="*/ 403412 h 632012"/>
              <a:gd name="connsiteX29" fmla="*/ 1116106 w 1519517"/>
              <a:gd name="connsiteY29" fmla="*/ 443753 h 632012"/>
              <a:gd name="connsiteX30" fmla="*/ 1169894 w 1519517"/>
              <a:gd name="connsiteY30" fmla="*/ 632012 h 632012"/>
              <a:gd name="connsiteX31" fmla="*/ 1250576 w 1519517"/>
              <a:gd name="connsiteY31" fmla="*/ 618565 h 632012"/>
              <a:gd name="connsiteX32" fmla="*/ 1290917 w 1519517"/>
              <a:gd name="connsiteY32" fmla="*/ 591671 h 632012"/>
              <a:gd name="connsiteX33" fmla="*/ 1331259 w 1519517"/>
              <a:gd name="connsiteY33" fmla="*/ 578224 h 632012"/>
              <a:gd name="connsiteX34" fmla="*/ 1411941 w 1519517"/>
              <a:gd name="connsiteY34" fmla="*/ 497542 h 632012"/>
              <a:gd name="connsiteX35" fmla="*/ 1438835 w 1519517"/>
              <a:gd name="connsiteY35" fmla="*/ 470647 h 632012"/>
              <a:gd name="connsiteX36" fmla="*/ 1479176 w 1519517"/>
              <a:gd name="connsiteY36" fmla="*/ 336177 h 632012"/>
              <a:gd name="connsiteX37" fmla="*/ 1519517 w 1519517"/>
              <a:gd name="connsiteY37" fmla="*/ 282389 h 632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19517" h="632012">
                <a:moveTo>
                  <a:pt x="0" y="389965"/>
                </a:moveTo>
                <a:cubicBezTo>
                  <a:pt x="43903" y="302159"/>
                  <a:pt x="12720" y="350351"/>
                  <a:pt x="107576" y="255494"/>
                </a:cubicBezTo>
                <a:lnTo>
                  <a:pt x="147917" y="215153"/>
                </a:lnTo>
                <a:cubicBezTo>
                  <a:pt x="156882" y="206188"/>
                  <a:pt x="164263" y="195292"/>
                  <a:pt x="174812" y="188259"/>
                </a:cubicBezTo>
                <a:lnTo>
                  <a:pt x="255494" y="134471"/>
                </a:lnTo>
                <a:cubicBezTo>
                  <a:pt x="268941" y="125506"/>
                  <a:pt x="280503" y="112688"/>
                  <a:pt x="295835" y="107577"/>
                </a:cubicBezTo>
                <a:lnTo>
                  <a:pt x="376517" y="80683"/>
                </a:lnTo>
                <a:cubicBezTo>
                  <a:pt x="425823" y="85165"/>
                  <a:pt x="491131" y="57496"/>
                  <a:pt x="524435" y="94130"/>
                </a:cubicBezTo>
                <a:cubicBezTo>
                  <a:pt x="552209" y="124681"/>
                  <a:pt x="497516" y="269016"/>
                  <a:pt x="484094" y="309283"/>
                </a:cubicBezTo>
                <a:lnTo>
                  <a:pt x="470647" y="349624"/>
                </a:lnTo>
                <a:lnTo>
                  <a:pt x="443753" y="430306"/>
                </a:lnTo>
                <a:lnTo>
                  <a:pt x="430306" y="470647"/>
                </a:lnTo>
                <a:cubicBezTo>
                  <a:pt x="431185" y="474161"/>
                  <a:pt x="450185" y="556008"/>
                  <a:pt x="457200" y="564777"/>
                </a:cubicBezTo>
                <a:cubicBezTo>
                  <a:pt x="467296" y="577397"/>
                  <a:pt x="484094" y="582706"/>
                  <a:pt x="497541" y="591671"/>
                </a:cubicBezTo>
                <a:cubicBezTo>
                  <a:pt x="542365" y="587189"/>
                  <a:pt x="588957" y="591472"/>
                  <a:pt x="632012" y="578224"/>
                </a:cubicBezTo>
                <a:cubicBezTo>
                  <a:pt x="658514" y="570069"/>
                  <a:pt x="724173" y="460152"/>
                  <a:pt x="726141" y="457200"/>
                </a:cubicBezTo>
                <a:lnTo>
                  <a:pt x="753035" y="416859"/>
                </a:lnTo>
                <a:cubicBezTo>
                  <a:pt x="762000" y="403412"/>
                  <a:pt x="774818" y="391850"/>
                  <a:pt x="779929" y="376518"/>
                </a:cubicBezTo>
                <a:cubicBezTo>
                  <a:pt x="784411" y="363071"/>
                  <a:pt x="787037" y="348855"/>
                  <a:pt x="793376" y="336177"/>
                </a:cubicBezTo>
                <a:cubicBezTo>
                  <a:pt x="810340" y="302249"/>
                  <a:pt x="822149" y="293957"/>
                  <a:pt x="847165" y="268942"/>
                </a:cubicBezTo>
                <a:cubicBezTo>
                  <a:pt x="877447" y="178094"/>
                  <a:pt x="835451" y="276566"/>
                  <a:pt x="900953" y="201706"/>
                </a:cubicBezTo>
                <a:cubicBezTo>
                  <a:pt x="922238" y="177381"/>
                  <a:pt x="927847" y="138953"/>
                  <a:pt x="954741" y="121024"/>
                </a:cubicBezTo>
                <a:cubicBezTo>
                  <a:pt x="968188" y="112059"/>
                  <a:pt x="982919" y="104772"/>
                  <a:pt x="995082" y="94130"/>
                </a:cubicBezTo>
                <a:cubicBezTo>
                  <a:pt x="1018935" y="73258"/>
                  <a:pt x="1032248" y="36917"/>
                  <a:pt x="1062317" y="26894"/>
                </a:cubicBezTo>
                <a:lnTo>
                  <a:pt x="1143000" y="0"/>
                </a:lnTo>
                <a:lnTo>
                  <a:pt x="1223682" y="13447"/>
                </a:lnTo>
                <a:cubicBezTo>
                  <a:pt x="1229564" y="29917"/>
                  <a:pt x="1223765" y="174646"/>
                  <a:pt x="1196788" y="228600"/>
                </a:cubicBezTo>
                <a:cubicBezTo>
                  <a:pt x="1189560" y="243055"/>
                  <a:pt x="1176458" y="254173"/>
                  <a:pt x="1169894" y="268942"/>
                </a:cubicBezTo>
                <a:cubicBezTo>
                  <a:pt x="1144329" y="326464"/>
                  <a:pt x="1145199" y="348650"/>
                  <a:pt x="1129553" y="403412"/>
                </a:cubicBezTo>
                <a:cubicBezTo>
                  <a:pt x="1125659" y="417041"/>
                  <a:pt x="1120588" y="430306"/>
                  <a:pt x="1116106" y="443753"/>
                </a:cubicBezTo>
                <a:cubicBezTo>
                  <a:pt x="1120514" y="501053"/>
                  <a:pt x="1076565" y="632012"/>
                  <a:pt x="1169894" y="632012"/>
                </a:cubicBezTo>
                <a:cubicBezTo>
                  <a:pt x="1197159" y="632012"/>
                  <a:pt x="1223682" y="623047"/>
                  <a:pt x="1250576" y="618565"/>
                </a:cubicBezTo>
                <a:cubicBezTo>
                  <a:pt x="1264023" y="609600"/>
                  <a:pt x="1276462" y="598898"/>
                  <a:pt x="1290917" y="591671"/>
                </a:cubicBezTo>
                <a:cubicBezTo>
                  <a:pt x="1303595" y="585332"/>
                  <a:pt x="1320070" y="586926"/>
                  <a:pt x="1331259" y="578224"/>
                </a:cubicBezTo>
                <a:cubicBezTo>
                  <a:pt x="1361281" y="554874"/>
                  <a:pt x="1385047" y="524436"/>
                  <a:pt x="1411941" y="497542"/>
                </a:cubicBezTo>
                <a:lnTo>
                  <a:pt x="1438835" y="470647"/>
                </a:lnTo>
                <a:cubicBezTo>
                  <a:pt x="1459158" y="389357"/>
                  <a:pt x="1446438" y="434392"/>
                  <a:pt x="1479176" y="336177"/>
                </a:cubicBezTo>
                <a:cubicBezTo>
                  <a:pt x="1495792" y="286328"/>
                  <a:pt x="1479945" y="302175"/>
                  <a:pt x="1519517" y="28238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165368" y="2218264"/>
            <a:ext cx="1516762" cy="400110"/>
          </a:xfrm>
          <a:prstGeom prst="rect">
            <a:avLst/>
          </a:prstGeom>
          <a:noFill/>
        </p:spPr>
        <p:txBody>
          <a:bodyPr wrap="none" rtlCol="0">
            <a:spAutoFit/>
          </a:bodyPr>
          <a:lstStyle/>
          <a:p>
            <a:r>
              <a:rPr lang="en-US" sz="1000" b="1" dirty="0">
                <a:solidFill>
                  <a:srgbClr val="FF0000"/>
                </a:solidFill>
              </a:rPr>
              <a:t>Path scheduling</a:t>
            </a:r>
          </a:p>
          <a:p>
            <a:r>
              <a:rPr lang="en-US" sz="1000" b="1" dirty="0">
                <a:solidFill>
                  <a:srgbClr val="FF0000"/>
                </a:solidFill>
              </a:rPr>
              <a:t>(DFS, </a:t>
            </a:r>
            <a:r>
              <a:rPr lang="en-US" sz="1000" b="1" dirty="0" err="1">
                <a:solidFill>
                  <a:srgbClr val="FF0000"/>
                </a:solidFill>
              </a:rPr>
              <a:t>Random+coverage</a:t>
            </a:r>
            <a:r>
              <a:rPr lang="en-US" sz="1000" b="1" dirty="0">
                <a:solidFill>
                  <a:srgbClr val="FF0000"/>
                </a:solidFill>
              </a:rPr>
              <a:t>)</a:t>
            </a:r>
          </a:p>
        </p:txBody>
      </p:sp>
      <p:sp>
        <p:nvSpPr>
          <p:cNvPr id="23" name="TextBox 22"/>
          <p:cNvSpPr txBox="1"/>
          <p:nvPr/>
        </p:nvSpPr>
        <p:spPr>
          <a:xfrm>
            <a:off x="3063342" y="3661299"/>
            <a:ext cx="1516762" cy="400110"/>
          </a:xfrm>
          <a:prstGeom prst="rect">
            <a:avLst/>
          </a:prstGeom>
          <a:noFill/>
        </p:spPr>
        <p:txBody>
          <a:bodyPr wrap="none" rtlCol="0">
            <a:spAutoFit/>
          </a:bodyPr>
          <a:lstStyle/>
          <a:p>
            <a:r>
              <a:rPr lang="en-US" sz="1000" b="1" dirty="0">
                <a:solidFill>
                  <a:srgbClr val="FF0000"/>
                </a:solidFill>
              </a:rPr>
              <a:t>Path scheduling</a:t>
            </a:r>
          </a:p>
          <a:p>
            <a:r>
              <a:rPr lang="en-US" sz="1000" b="1" dirty="0">
                <a:solidFill>
                  <a:srgbClr val="FF0000"/>
                </a:solidFill>
              </a:rPr>
              <a:t>(DFS, </a:t>
            </a:r>
            <a:r>
              <a:rPr lang="en-US" sz="1000" b="1" dirty="0" err="1">
                <a:solidFill>
                  <a:srgbClr val="FF0000"/>
                </a:solidFill>
              </a:rPr>
              <a:t>Random+coverage</a:t>
            </a:r>
            <a:r>
              <a:rPr lang="en-US" sz="1000" b="1" dirty="0">
                <a:solidFill>
                  <a:srgbClr val="FF0000"/>
                </a:solidFill>
              </a:rPr>
              <a:t>)</a:t>
            </a:r>
          </a:p>
        </p:txBody>
      </p:sp>
      <p:sp>
        <p:nvSpPr>
          <p:cNvPr id="24" name="TextBox 23"/>
          <p:cNvSpPr txBox="1"/>
          <p:nvPr/>
        </p:nvSpPr>
        <p:spPr>
          <a:xfrm>
            <a:off x="3050620" y="4997179"/>
            <a:ext cx="1516762" cy="400110"/>
          </a:xfrm>
          <a:prstGeom prst="rect">
            <a:avLst/>
          </a:prstGeom>
          <a:noFill/>
        </p:spPr>
        <p:txBody>
          <a:bodyPr wrap="none" rtlCol="0">
            <a:spAutoFit/>
          </a:bodyPr>
          <a:lstStyle/>
          <a:p>
            <a:r>
              <a:rPr lang="en-US" sz="1000" b="1" dirty="0">
                <a:solidFill>
                  <a:srgbClr val="FF0000"/>
                </a:solidFill>
              </a:rPr>
              <a:t>Path scheduling</a:t>
            </a:r>
          </a:p>
          <a:p>
            <a:r>
              <a:rPr lang="en-US" sz="1000" b="1" dirty="0">
                <a:solidFill>
                  <a:srgbClr val="FF0000"/>
                </a:solidFill>
              </a:rPr>
              <a:t>(DFS, </a:t>
            </a:r>
            <a:r>
              <a:rPr lang="en-US" sz="1000" b="1" dirty="0" err="1">
                <a:solidFill>
                  <a:srgbClr val="FF0000"/>
                </a:solidFill>
              </a:rPr>
              <a:t>Random+coverage</a:t>
            </a:r>
            <a:r>
              <a:rPr lang="en-US" sz="1000" b="1" dirty="0">
                <a:solidFill>
                  <a:srgbClr val="FF0000"/>
                </a:solidFill>
              </a:rPr>
              <a:t>)</a:t>
            </a:r>
          </a:p>
        </p:txBody>
      </p:sp>
    </p:spTree>
    <p:extLst>
      <p:ext uri="{BB962C8B-B14F-4D97-AF65-F5344CB8AC3E}">
        <p14:creationId xmlns:p14="http://schemas.microsoft.com/office/powerpoint/2010/main" val="930737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on 10 CVE + 10 </a:t>
            </a:r>
            <a:r>
              <a:rPr lang="en-US" dirty="0" err="1"/>
              <a:t>Svcomp</a:t>
            </a:r>
            <a:r>
              <a:rPr lang="en-US" dirty="0"/>
              <a:t> benchmarks</a:t>
            </a:r>
          </a:p>
        </p:txBody>
      </p:sp>
      <p:graphicFrame>
        <p:nvGraphicFramePr>
          <p:cNvPr id="3" name="Chart 2"/>
          <p:cNvGraphicFramePr>
            <a:graphicFrameLocks/>
          </p:cNvGraphicFramePr>
          <p:nvPr>
            <p:extLst>
              <p:ext uri="{D42A27DB-BD31-4B8C-83A1-F6EECF244321}">
                <p14:modId xmlns:p14="http://schemas.microsoft.com/office/powerpoint/2010/main" val="631933330"/>
              </p:ext>
            </p:extLst>
          </p:nvPr>
        </p:nvGraphicFramePr>
        <p:xfrm>
          <a:off x="838200" y="1276444"/>
          <a:ext cx="3142130" cy="192292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p:cNvGraphicFramePr>
            <a:graphicFrameLocks/>
          </p:cNvGraphicFramePr>
          <p:nvPr>
            <p:extLst>
              <p:ext uri="{D42A27DB-BD31-4B8C-83A1-F6EECF244321}">
                <p14:modId xmlns:p14="http://schemas.microsoft.com/office/powerpoint/2010/main" val="167205272"/>
              </p:ext>
            </p:extLst>
          </p:nvPr>
        </p:nvGraphicFramePr>
        <p:xfrm>
          <a:off x="6319743" y="1358153"/>
          <a:ext cx="3146985" cy="182777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Chart 4"/>
          <p:cNvGraphicFramePr>
            <a:graphicFrameLocks/>
          </p:cNvGraphicFramePr>
          <p:nvPr>
            <p:extLst>
              <p:ext uri="{D42A27DB-BD31-4B8C-83A1-F6EECF244321}">
                <p14:modId xmlns:p14="http://schemas.microsoft.com/office/powerpoint/2010/main" val="1586356705"/>
              </p:ext>
            </p:extLst>
          </p:nvPr>
        </p:nvGraphicFramePr>
        <p:xfrm>
          <a:off x="838200" y="3454865"/>
          <a:ext cx="3142130" cy="201808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6" name="Chart 5"/>
          <p:cNvGraphicFramePr>
            <a:graphicFrameLocks/>
          </p:cNvGraphicFramePr>
          <p:nvPr>
            <p:extLst>
              <p:ext uri="{D42A27DB-BD31-4B8C-83A1-F6EECF244321}">
                <p14:modId xmlns:p14="http://schemas.microsoft.com/office/powerpoint/2010/main" val="16301937"/>
              </p:ext>
            </p:extLst>
          </p:nvPr>
        </p:nvGraphicFramePr>
        <p:xfrm>
          <a:off x="6319743" y="3496235"/>
          <a:ext cx="3146985" cy="1976718"/>
        </p:xfrm>
        <a:graphic>
          <a:graphicData uri="http://schemas.openxmlformats.org/drawingml/2006/chart">
            <c:chart xmlns:c="http://schemas.openxmlformats.org/drawingml/2006/chart" xmlns:r="http://schemas.openxmlformats.org/officeDocument/2006/relationships" r:id="rId6"/>
          </a:graphicData>
        </a:graphic>
      </p:graphicFrame>
      <p:sp>
        <p:nvSpPr>
          <p:cNvPr id="7" name="Curved Up Ribbon 6"/>
          <p:cNvSpPr/>
          <p:nvPr/>
        </p:nvSpPr>
        <p:spPr>
          <a:xfrm>
            <a:off x="2958166" y="5365377"/>
            <a:ext cx="4383741" cy="1479176"/>
          </a:xfrm>
          <a:prstGeom prst="ellipse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SIFT</a:t>
            </a:r>
            <a:r>
              <a:rPr lang="en-US" sz="1400" dirty="0"/>
              <a:t> can detect the bugs in all 10 CVE benchmarks whereas </a:t>
            </a:r>
            <a:r>
              <a:rPr lang="en-US" sz="1400" dirty="0" err="1"/>
              <a:t>ConVul</a:t>
            </a:r>
            <a:r>
              <a:rPr lang="en-US" sz="1400" dirty="0"/>
              <a:t> can detect in only 9 of them.</a:t>
            </a:r>
          </a:p>
        </p:txBody>
      </p:sp>
      <p:sp>
        <p:nvSpPr>
          <p:cNvPr id="8" name="TextBox 7"/>
          <p:cNvSpPr txBox="1"/>
          <p:nvPr/>
        </p:nvSpPr>
        <p:spPr>
          <a:xfrm>
            <a:off x="7162237" y="5899767"/>
            <a:ext cx="4599080" cy="1200329"/>
          </a:xfrm>
          <a:prstGeom prst="rect">
            <a:avLst/>
          </a:prstGeom>
          <a:noFill/>
        </p:spPr>
        <p:txBody>
          <a:bodyPr wrap="none" rtlCol="0">
            <a:spAutoFit/>
          </a:bodyPr>
          <a:lstStyle/>
          <a:p>
            <a:r>
              <a:rPr lang="en-US" sz="1200" i="1" dirty="0" err="1"/>
              <a:t>ConVul</a:t>
            </a:r>
            <a:r>
              <a:rPr lang="en-US" sz="1200" i="1" dirty="0"/>
              <a:t> paper:</a:t>
            </a:r>
          </a:p>
          <a:p>
            <a:r>
              <a:rPr lang="en-US" sz="1200" i="1" dirty="0"/>
              <a:t>Yan Cai, </a:t>
            </a:r>
            <a:r>
              <a:rPr lang="en-US" sz="1200" i="1" dirty="0">
                <a:hlinkClick r:id="rId7"/>
              </a:rPr>
              <a:t>Biyun Zhu</a:t>
            </a:r>
            <a:r>
              <a:rPr lang="en-US" sz="1200" i="1" dirty="0"/>
              <a:t>, </a:t>
            </a:r>
            <a:r>
              <a:rPr lang="en-US" sz="1200" i="1" dirty="0">
                <a:hlinkClick r:id="rId8"/>
              </a:rPr>
              <a:t>Ruijie Meng</a:t>
            </a:r>
            <a:r>
              <a:rPr lang="en-US" sz="1200" i="1" dirty="0"/>
              <a:t>, </a:t>
            </a:r>
            <a:r>
              <a:rPr lang="en-US" sz="1200" i="1" dirty="0">
                <a:hlinkClick r:id="rId9"/>
              </a:rPr>
              <a:t>Hao Yun</a:t>
            </a:r>
            <a:r>
              <a:rPr lang="en-US" sz="1200" i="1" dirty="0"/>
              <a:t>, </a:t>
            </a:r>
            <a:r>
              <a:rPr lang="en-US" sz="1200" i="1" dirty="0">
                <a:hlinkClick r:id="rId10"/>
              </a:rPr>
              <a:t>Liang He</a:t>
            </a:r>
            <a:r>
              <a:rPr lang="en-US" sz="1200" i="1" dirty="0"/>
              <a:t>, </a:t>
            </a:r>
            <a:r>
              <a:rPr lang="en-US" sz="1200" i="1" dirty="0">
                <a:hlinkClick r:id="rId11"/>
              </a:rPr>
              <a:t>Purui Su</a:t>
            </a:r>
            <a:r>
              <a:rPr lang="en-US" sz="1200" i="1" dirty="0"/>
              <a:t>, </a:t>
            </a:r>
            <a:r>
              <a:rPr lang="en-US" sz="1200" i="1" dirty="0">
                <a:hlinkClick r:id="rId12"/>
              </a:rPr>
              <a:t>Bin Liang</a:t>
            </a:r>
            <a:r>
              <a:rPr lang="en-US" sz="1200" i="1" dirty="0"/>
              <a:t>:</a:t>
            </a:r>
            <a:br>
              <a:rPr lang="en-US" sz="1200" i="1" dirty="0"/>
            </a:br>
            <a:r>
              <a:rPr lang="en-US" sz="1200" b="1" i="1" dirty="0"/>
              <a:t>Detecting concurrency memory corruption vulnerabilities.</a:t>
            </a:r>
          </a:p>
          <a:p>
            <a:r>
              <a:rPr lang="en-US" sz="1200" i="1" dirty="0"/>
              <a:t> </a:t>
            </a:r>
            <a:r>
              <a:rPr lang="en-US" sz="1200" i="1" dirty="0">
                <a:hlinkClick r:id="rId13"/>
              </a:rPr>
              <a:t>ESEC/SIGSOFT FSE 2019</a:t>
            </a:r>
            <a:r>
              <a:rPr lang="en-US" sz="1200" i="1" dirty="0"/>
              <a:t>: 706-717</a:t>
            </a:r>
            <a:endParaRPr lang="en-US" sz="1200" dirty="0"/>
          </a:p>
          <a:p>
            <a:br>
              <a:rPr lang="en-US" sz="1200" dirty="0"/>
            </a:br>
            <a:endParaRPr lang="en-US" sz="1200" dirty="0"/>
          </a:p>
        </p:txBody>
      </p:sp>
      <p:sp>
        <p:nvSpPr>
          <p:cNvPr id="9" name="TextBox 8"/>
          <p:cNvSpPr txBox="1"/>
          <p:nvPr/>
        </p:nvSpPr>
        <p:spPr>
          <a:xfrm rot="16200000">
            <a:off x="-877824" y="3380676"/>
            <a:ext cx="2586606" cy="369332"/>
          </a:xfrm>
          <a:prstGeom prst="rect">
            <a:avLst/>
          </a:prstGeom>
          <a:noFill/>
        </p:spPr>
        <p:txBody>
          <a:bodyPr wrap="none" rtlCol="0">
            <a:spAutoFit/>
          </a:bodyPr>
          <a:lstStyle/>
          <a:p>
            <a:r>
              <a:rPr lang="en-US"/>
              <a:t>Number of bugs detected</a:t>
            </a:r>
          </a:p>
        </p:txBody>
      </p:sp>
      <p:sp>
        <p:nvSpPr>
          <p:cNvPr id="10" name="TextBox 9"/>
          <p:cNvSpPr txBox="1"/>
          <p:nvPr/>
        </p:nvSpPr>
        <p:spPr>
          <a:xfrm rot="16200000">
            <a:off x="4706423" y="3375164"/>
            <a:ext cx="2586606" cy="369332"/>
          </a:xfrm>
          <a:prstGeom prst="rect">
            <a:avLst/>
          </a:prstGeom>
          <a:noFill/>
        </p:spPr>
        <p:txBody>
          <a:bodyPr wrap="none" rtlCol="0">
            <a:spAutoFit/>
          </a:bodyPr>
          <a:lstStyle/>
          <a:p>
            <a:r>
              <a:rPr lang="en-US"/>
              <a:t>Number of bugs detected</a:t>
            </a:r>
          </a:p>
        </p:txBody>
      </p:sp>
      <p:sp>
        <p:nvSpPr>
          <p:cNvPr id="12" name="TextBox 11">
            <a:extLst>
              <a:ext uri="{FF2B5EF4-FFF2-40B4-BE49-F238E27FC236}">
                <a16:creationId xmlns:a16="http://schemas.microsoft.com/office/drawing/2014/main" id="{10BF2754-F889-4B41-93EB-B7652470741E}"/>
              </a:ext>
            </a:extLst>
          </p:cNvPr>
          <p:cNvSpPr txBox="1"/>
          <p:nvPr/>
        </p:nvSpPr>
        <p:spPr>
          <a:xfrm>
            <a:off x="9787890" y="3496235"/>
            <a:ext cx="1847850" cy="369332"/>
          </a:xfrm>
          <a:prstGeom prst="rect">
            <a:avLst/>
          </a:prstGeom>
          <a:noFill/>
        </p:spPr>
        <p:txBody>
          <a:bodyPr wrap="square" rtlCol="0">
            <a:spAutoFit/>
          </a:bodyPr>
          <a:lstStyle/>
          <a:p>
            <a:r>
              <a:rPr lang="en-US" dirty="0"/>
              <a:t>Timeout=500secs</a:t>
            </a:r>
          </a:p>
        </p:txBody>
      </p:sp>
      <p:graphicFrame>
        <p:nvGraphicFramePr>
          <p:cNvPr id="13" name="Table 13">
            <a:extLst>
              <a:ext uri="{FF2B5EF4-FFF2-40B4-BE49-F238E27FC236}">
                <a16:creationId xmlns:a16="http://schemas.microsoft.com/office/drawing/2014/main" id="{DF654838-4276-4F06-BFED-449EB23E31D0}"/>
              </a:ext>
            </a:extLst>
          </p:cNvPr>
          <p:cNvGraphicFramePr>
            <a:graphicFrameLocks noGrp="1"/>
          </p:cNvGraphicFramePr>
          <p:nvPr>
            <p:extLst>
              <p:ext uri="{D42A27DB-BD31-4B8C-83A1-F6EECF244321}">
                <p14:modId xmlns:p14="http://schemas.microsoft.com/office/powerpoint/2010/main" val="1604119727"/>
              </p:ext>
            </p:extLst>
          </p:nvPr>
        </p:nvGraphicFramePr>
        <p:xfrm>
          <a:off x="9518016" y="2237908"/>
          <a:ext cx="2387598" cy="820541"/>
        </p:xfrm>
        <a:graphic>
          <a:graphicData uri="http://schemas.openxmlformats.org/drawingml/2006/table">
            <a:tbl>
              <a:tblPr firstRow="1" bandRow="1">
                <a:tableStyleId>{5C22544A-7EE6-4342-B048-85BDC9FD1C3A}</a:tableStyleId>
              </a:tblPr>
              <a:tblGrid>
                <a:gridCol w="795866">
                  <a:extLst>
                    <a:ext uri="{9D8B030D-6E8A-4147-A177-3AD203B41FA5}">
                      <a16:colId xmlns:a16="http://schemas.microsoft.com/office/drawing/2014/main" val="2484586864"/>
                    </a:ext>
                  </a:extLst>
                </a:gridCol>
                <a:gridCol w="795866">
                  <a:extLst>
                    <a:ext uri="{9D8B030D-6E8A-4147-A177-3AD203B41FA5}">
                      <a16:colId xmlns:a16="http://schemas.microsoft.com/office/drawing/2014/main" val="2740114609"/>
                    </a:ext>
                  </a:extLst>
                </a:gridCol>
                <a:gridCol w="795866">
                  <a:extLst>
                    <a:ext uri="{9D8B030D-6E8A-4147-A177-3AD203B41FA5}">
                      <a16:colId xmlns:a16="http://schemas.microsoft.com/office/drawing/2014/main" val="1231007055"/>
                    </a:ext>
                  </a:extLst>
                </a:gridCol>
              </a:tblGrid>
              <a:tr h="363341">
                <a:tc>
                  <a:txBody>
                    <a:bodyPr/>
                    <a:lstStyle/>
                    <a:p>
                      <a:r>
                        <a:rPr lang="en-US" sz="1200" dirty="0"/>
                        <a:t>Single</a:t>
                      </a:r>
                    </a:p>
                  </a:txBody>
                  <a:tcPr/>
                </a:tc>
                <a:tc>
                  <a:txBody>
                    <a:bodyPr/>
                    <a:lstStyle/>
                    <a:p>
                      <a:r>
                        <a:rPr lang="en-US" sz="1200" dirty="0"/>
                        <a:t>Common</a:t>
                      </a:r>
                    </a:p>
                  </a:txBody>
                  <a:tcPr/>
                </a:tc>
                <a:tc>
                  <a:txBody>
                    <a:bodyPr/>
                    <a:lstStyle/>
                    <a:p>
                      <a:r>
                        <a:rPr lang="en-US" sz="1200" dirty="0"/>
                        <a:t>One</a:t>
                      </a:r>
                    </a:p>
                  </a:txBody>
                  <a:tcPr/>
                </a:tc>
                <a:extLst>
                  <a:ext uri="{0D108BD9-81ED-4DB2-BD59-A6C34878D82A}">
                    <a16:rowId xmlns:a16="http://schemas.microsoft.com/office/drawing/2014/main" val="2231127622"/>
                  </a:ext>
                </a:extLst>
              </a:tr>
              <a:tr h="370840">
                <a:tc>
                  <a:txBody>
                    <a:bodyPr/>
                    <a:lstStyle/>
                    <a:p>
                      <a:pPr marL="0" indent="0">
                        <a:buFont typeface="Wingdings" panose="05000000000000000000" pitchFamily="2" charset="2"/>
                        <a:buNone/>
                      </a:pPr>
                      <a:r>
                        <a:rPr lang="en-US" sz="1200" dirty="0"/>
                        <a:t>&gt; 0.07s </a:t>
                      </a:r>
                    </a:p>
                    <a:p>
                      <a:pPr marL="0" indent="0">
                        <a:buFont typeface="Wingdings" panose="05000000000000000000" pitchFamily="2" charset="2"/>
                        <a:buNone/>
                      </a:pPr>
                      <a:r>
                        <a:rPr lang="en-US" sz="1200" dirty="0"/>
                        <a:t>&lt; 19.96s </a:t>
                      </a:r>
                    </a:p>
                  </a:txBody>
                  <a:tcPr/>
                </a:tc>
                <a:tc>
                  <a:txBody>
                    <a:bodyPr/>
                    <a:lstStyle/>
                    <a:p>
                      <a:r>
                        <a:rPr lang="en-US" sz="1200" dirty="0"/>
                        <a:t>&gt;0.07s</a:t>
                      </a:r>
                    </a:p>
                    <a:p>
                      <a:r>
                        <a:rPr lang="en-US" sz="1200" dirty="0"/>
                        <a:t>&lt;52.09s</a:t>
                      </a:r>
                    </a:p>
                  </a:txBody>
                  <a:tcPr/>
                </a:tc>
                <a:tc>
                  <a:txBody>
                    <a:bodyPr/>
                    <a:lstStyle/>
                    <a:p>
                      <a:r>
                        <a:rPr lang="en-US" sz="1200" dirty="0"/>
                        <a:t>&gt;0.07s</a:t>
                      </a:r>
                    </a:p>
                    <a:p>
                      <a:r>
                        <a:rPr lang="en-US" sz="1200" dirty="0"/>
                        <a:t>&lt;24.62s</a:t>
                      </a:r>
                    </a:p>
                  </a:txBody>
                  <a:tcPr/>
                </a:tc>
                <a:extLst>
                  <a:ext uri="{0D108BD9-81ED-4DB2-BD59-A6C34878D82A}">
                    <a16:rowId xmlns:a16="http://schemas.microsoft.com/office/drawing/2014/main" val="624662687"/>
                  </a:ext>
                </a:extLst>
              </a:tr>
            </a:tbl>
          </a:graphicData>
        </a:graphic>
      </p:graphicFrame>
    </p:spTree>
    <p:extLst>
      <p:ext uri="{BB962C8B-B14F-4D97-AF65-F5344CB8AC3E}">
        <p14:creationId xmlns:p14="http://schemas.microsoft.com/office/powerpoint/2010/main" val="92595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SIFT performs on-the-fly data-flow analysis to steer the thread schedule towards property violation</a:t>
            </a:r>
          </a:p>
          <a:p>
            <a:pPr lvl="1"/>
            <a:r>
              <a:rPr lang="en-US" dirty="0"/>
              <a:t>Memory safety + Custom assertions</a:t>
            </a:r>
          </a:p>
          <a:p>
            <a:pPr lvl="1"/>
            <a:r>
              <a:rPr lang="en-US" dirty="0">
                <a:hlinkClick r:id="rId3"/>
              </a:rPr>
              <a:t>https://github.com/sysrel/SIFT</a:t>
            </a:r>
            <a:endParaRPr lang="en-US" dirty="0"/>
          </a:p>
          <a:p>
            <a:pPr lvl="1"/>
            <a:endParaRPr lang="en-US" dirty="0"/>
          </a:p>
          <a:p>
            <a:r>
              <a:rPr lang="en-US" dirty="0"/>
              <a:t>Improving scalability:</a:t>
            </a:r>
          </a:p>
          <a:p>
            <a:pPr lvl="1"/>
            <a:r>
              <a:rPr lang="en-US" dirty="0"/>
              <a:t>Integrate SIFT into dynamic analysis</a:t>
            </a:r>
          </a:p>
          <a:p>
            <a:pPr lvl="1"/>
            <a:r>
              <a:rPr lang="en-US" dirty="0"/>
              <a:t>Apply SIFT at the component-level similar to under-constrained symbolic execution</a:t>
            </a:r>
          </a:p>
          <a:p>
            <a:endParaRPr lang="en-US" dirty="0"/>
          </a:p>
        </p:txBody>
      </p:sp>
    </p:spTree>
    <p:extLst>
      <p:ext uri="{BB962C8B-B14F-4D97-AF65-F5344CB8AC3E}">
        <p14:creationId xmlns:p14="http://schemas.microsoft.com/office/powerpoint/2010/main" val="2092122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5482" y="2433919"/>
            <a:ext cx="3857146" cy="1754326"/>
          </a:xfrm>
          <a:prstGeom prst="rect">
            <a:avLst/>
          </a:prstGeom>
          <a:noFill/>
        </p:spPr>
        <p:txBody>
          <a:bodyPr wrap="none" rtlCol="0">
            <a:spAutoFit/>
          </a:bodyPr>
          <a:lstStyle/>
          <a:p>
            <a:pPr algn="just"/>
            <a:r>
              <a:rPr lang="en-US" sz="5400" b="1" dirty="0">
                <a:solidFill>
                  <a:schemeClr val="accent1"/>
                </a:solidFill>
              </a:rPr>
              <a:t>THANK YOU!</a:t>
            </a:r>
          </a:p>
          <a:p>
            <a:pPr algn="just"/>
            <a:r>
              <a:rPr lang="en-US" sz="5400" b="1" dirty="0">
                <a:solidFill>
                  <a:schemeClr val="accent1"/>
                </a:solidFill>
              </a:rPr>
              <a:t>  Questions?</a:t>
            </a:r>
          </a:p>
        </p:txBody>
      </p:sp>
    </p:spTree>
    <p:extLst>
      <p:ext uri="{BB962C8B-B14F-4D97-AF65-F5344CB8AC3E}">
        <p14:creationId xmlns:p14="http://schemas.microsoft.com/office/powerpoint/2010/main" val="2025992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Motivation </a:t>
            </a:r>
          </a:p>
          <a:p>
            <a:r>
              <a:rPr lang="en-US" dirty="0"/>
              <a:t>Approach </a:t>
            </a:r>
          </a:p>
          <a:p>
            <a:r>
              <a:rPr lang="en-US" dirty="0"/>
              <a:t>SIFT Implementation</a:t>
            </a:r>
          </a:p>
          <a:p>
            <a:r>
              <a:rPr lang="en-US" dirty="0"/>
              <a:t>Results</a:t>
            </a:r>
          </a:p>
          <a:p>
            <a:r>
              <a:rPr lang="en-US" dirty="0"/>
              <a:t>Conclusions</a:t>
            </a:r>
          </a:p>
        </p:txBody>
      </p:sp>
    </p:spTree>
    <p:extLst>
      <p:ext uri="{BB962C8B-B14F-4D97-AF65-F5344CB8AC3E}">
        <p14:creationId xmlns:p14="http://schemas.microsoft.com/office/powerpoint/2010/main" val="1068132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5482" y="2433919"/>
            <a:ext cx="3361818" cy="923330"/>
          </a:xfrm>
          <a:prstGeom prst="rect">
            <a:avLst/>
          </a:prstGeom>
          <a:noFill/>
        </p:spPr>
        <p:txBody>
          <a:bodyPr wrap="none" rtlCol="0">
            <a:spAutoFit/>
          </a:bodyPr>
          <a:lstStyle/>
          <a:p>
            <a:r>
              <a:rPr lang="en-US" sz="5400" b="1" dirty="0">
                <a:solidFill>
                  <a:schemeClr val="accent1"/>
                </a:solidFill>
              </a:rPr>
              <a:t>SIFT DEMO</a:t>
            </a:r>
          </a:p>
        </p:txBody>
      </p:sp>
    </p:spTree>
    <p:extLst>
      <p:ext uri="{BB962C8B-B14F-4D97-AF65-F5344CB8AC3E}">
        <p14:creationId xmlns:p14="http://schemas.microsoft.com/office/powerpoint/2010/main" val="1299511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r>
              <a:rPr lang="en-US" dirty="0"/>
              <a:t>Detecting memory vulnerabilities in multithreaded code is challenging</a:t>
            </a:r>
          </a:p>
          <a:p>
            <a:r>
              <a:rPr lang="en-US" dirty="0"/>
              <a:t>Existing work use various heuristics such as context bounding or schedule variation </a:t>
            </a:r>
            <a:r>
              <a:rPr lang="en-US" dirty="0" err="1"/>
              <a:t>w.r.t</a:t>
            </a:r>
            <a:r>
              <a:rPr lang="en-US" dirty="0"/>
              <a:t>. some interference points</a:t>
            </a:r>
          </a:p>
          <a:p>
            <a:r>
              <a:rPr lang="en-US" dirty="0"/>
              <a:t>Existing property directed scheduling approaches handle assertions only and rely on an offline static analysis</a:t>
            </a:r>
          </a:p>
          <a:p>
            <a:r>
              <a:rPr lang="en-US" dirty="0"/>
              <a:t>Symbolic execution is effective in memory vulnerabilities</a:t>
            </a:r>
          </a:p>
          <a:p>
            <a:r>
              <a:rPr lang="en-US" dirty="0"/>
              <a:t>The path explosion in symbolic execution gets exacerbated for multithreaded code</a:t>
            </a:r>
          </a:p>
        </p:txBody>
      </p:sp>
    </p:spTree>
    <p:extLst>
      <p:ext uri="{BB962C8B-B14F-4D97-AF65-F5344CB8AC3E}">
        <p14:creationId xmlns:p14="http://schemas.microsoft.com/office/powerpoint/2010/main" val="1149923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a:t>
            </a:r>
          </a:p>
        </p:txBody>
      </p:sp>
      <p:sp>
        <p:nvSpPr>
          <p:cNvPr id="3" name="Content Placeholder 2"/>
          <p:cNvSpPr>
            <a:spLocks noGrp="1"/>
          </p:cNvSpPr>
          <p:nvPr>
            <p:ph idx="1"/>
          </p:nvPr>
        </p:nvSpPr>
        <p:spPr/>
        <p:txBody>
          <a:bodyPr>
            <a:normAutofit/>
          </a:bodyPr>
          <a:lstStyle/>
          <a:p>
            <a:r>
              <a:rPr lang="en-US" dirty="0"/>
              <a:t>Compute data-flow facts for property relevant code locations based on explored symbolic execution paths</a:t>
            </a:r>
          </a:p>
          <a:p>
            <a:pPr lvl="1"/>
            <a:r>
              <a:rPr lang="en-US" dirty="0"/>
              <a:t>Memory deallocations, memory accesses based on pointer arithmetic, assertion checks</a:t>
            </a:r>
          </a:p>
          <a:p>
            <a:pPr marL="228600" lvl="1">
              <a:spcBef>
                <a:spcPts val="1000"/>
              </a:spcBef>
            </a:pPr>
            <a:r>
              <a:rPr lang="en-US" sz="2800" dirty="0"/>
              <a:t>Identify instructions or </a:t>
            </a:r>
            <a:r>
              <a:rPr lang="en-US" sz="2800" i="1" dirty="0"/>
              <a:t>Interleaving Points</a:t>
            </a:r>
            <a:r>
              <a:rPr lang="en-US" sz="2800" dirty="0"/>
              <a:t> (context-switch points)</a:t>
            </a:r>
          </a:p>
          <a:p>
            <a:pPr lvl="1"/>
            <a:r>
              <a:rPr lang="en-US" dirty="0"/>
              <a:t>Impact property relevant code locations</a:t>
            </a:r>
          </a:p>
          <a:p>
            <a:pPr lvl="1"/>
            <a:r>
              <a:rPr lang="en-US" dirty="0"/>
              <a:t>Interference points of multiple threads</a:t>
            </a:r>
          </a:p>
          <a:p>
            <a:r>
              <a:rPr lang="en-US" dirty="0"/>
              <a:t>As new paths get explored, update the interleaving points</a:t>
            </a:r>
          </a:p>
          <a:p>
            <a:r>
              <a:rPr lang="en-US" dirty="0"/>
              <a:t>Until the property violation is detected or a timeout is reached</a:t>
            </a:r>
          </a:p>
        </p:txBody>
      </p:sp>
    </p:spTree>
    <p:extLst>
      <p:ext uri="{BB962C8B-B14F-4D97-AF65-F5344CB8AC3E}">
        <p14:creationId xmlns:p14="http://schemas.microsoft.com/office/powerpoint/2010/main" val="201906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Multithreaded Code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3192" y="1892393"/>
            <a:ext cx="3530600" cy="4584700"/>
          </a:xfrm>
          <a:prstGeom prst="rect">
            <a:avLst/>
          </a:prstGeom>
        </p:spPr>
      </p:pic>
    </p:spTree>
    <p:extLst>
      <p:ext uri="{BB962C8B-B14F-4D97-AF65-F5344CB8AC3E}">
        <p14:creationId xmlns:p14="http://schemas.microsoft.com/office/powerpoint/2010/main" val="2072529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Type of Property: Memory Safety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3192" y="1892393"/>
            <a:ext cx="3530600" cy="4584700"/>
          </a:xfrm>
          <a:prstGeom prst="rect">
            <a:avLst/>
          </a:prstGeom>
        </p:spPr>
      </p:pic>
      <p:sp>
        <p:nvSpPr>
          <p:cNvPr id="5" name="Rounded Rectangle 4"/>
          <p:cNvSpPr/>
          <p:nvPr/>
        </p:nvSpPr>
        <p:spPr>
          <a:xfrm>
            <a:off x="4182404" y="2418641"/>
            <a:ext cx="1115737" cy="2300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773703" y="5654460"/>
            <a:ext cx="1687910" cy="1732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3904128" y="5847201"/>
            <a:ext cx="1808936" cy="18221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8475623" y="1979498"/>
            <a:ext cx="3114379" cy="2585323"/>
          </a:xfrm>
          <a:prstGeom prst="rect">
            <a:avLst/>
          </a:prstGeom>
          <a:noFill/>
        </p:spPr>
        <p:txBody>
          <a:bodyPr wrap="none" rtlCol="0">
            <a:spAutoFit/>
          </a:bodyPr>
          <a:lstStyle/>
          <a:p>
            <a:r>
              <a:rPr lang="en-US" dirty="0"/>
              <a:t>Property: Memory Safety</a:t>
            </a:r>
          </a:p>
          <a:p>
            <a:pPr marL="285750" indent="-285750">
              <a:buFont typeface="Arial" charset="0"/>
              <a:buChar char="•"/>
            </a:pPr>
            <a:r>
              <a:rPr lang="en-US" dirty="0"/>
              <a:t>Are there any accesses </a:t>
            </a:r>
          </a:p>
          <a:p>
            <a:r>
              <a:rPr lang="en-US" dirty="0"/>
              <a:t>to deallocated memory?</a:t>
            </a:r>
          </a:p>
          <a:p>
            <a:pPr marL="285750" indent="-285750">
              <a:buFont typeface="Arial" charset="0"/>
              <a:buChar char="•"/>
            </a:pPr>
            <a:r>
              <a:rPr lang="en-US" dirty="0"/>
              <a:t>Are there any memory </a:t>
            </a:r>
          </a:p>
          <a:p>
            <a:r>
              <a:rPr lang="en-US" dirty="0"/>
              <a:t>that get deallocated twice?</a:t>
            </a:r>
          </a:p>
          <a:p>
            <a:pPr marL="285750" indent="-285750">
              <a:buFont typeface="Arial" charset="0"/>
              <a:buChar char="•"/>
            </a:pPr>
            <a:r>
              <a:rPr lang="en-US" dirty="0"/>
              <a:t>Are there any NULL pointer </a:t>
            </a:r>
          </a:p>
          <a:p>
            <a:r>
              <a:rPr lang="en-US" dirty="0"/>
              <a:t>dereferences? </a:t>
            </a:r>
          </a:p>
          <a:p>
            <a:pPr marL="285750" indent="-285750">
              <a:buFont typeface="Arial" charset="0"/>
              <a:buChar char="•"/>
            </a:pPr>
            <a:r>
              <a:rPr lang="en-US" dirty="0"/>
              <a:t>Are there any out of bounds</a:t>
            </a:r>
          </a:p>
          <a:p>
            <a:r>
              <a:rPr lang="en-US" dirty="0"/>
              <a:t>memory accesses?</a:t>
            </a:r>
          </a:p>
        </p:txBody>
      </p:sp>
      <p:cxnSp>
        <p:nvCxnSpPr>
          <p:cNvPr id="39" name="Straight Arrow Connector 38"/>
          <p:cNvCxnSpPr/>
          <p:nvPr/>
        </p:nvCxnSpPr>
        <p:spPr>
          <a:xfrm flipH="1">
            <a:off x="5405718" y="2418641"/>
            <a:ext cx="3069905" cy="150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6562165" y="4041648"/>
            <a:ext cx="1963793" cy="1699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p:nvPr/>
        </p:nvCxnSpPr>
        <p:spPr>
          <a:xfrm rot="10800000" flipV="1">
            <a:off x="5934721" y="4114003"/>
            <a:ext cx="2648481" cy="1904698"/>
          </a:xfrm>
          <a:prstGeom prst="bentConnector3">
            <a:avLst>
              <a:gd name="adj1" fmla="val 2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H="1" flipV="1">
            <a:off x="5499847" y="2626726"/>
            <a:ext cx="3083354" cy="344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713064" y="3583257"/>
            <a:ext cx="2812894" cy="1838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27">
            <a:extLst>
              <a:ext uri="{FF2B5EF4-FFF2-40B4-BE49-F238E27FC236}">
                <a16:creationId xmlns:a16="http://schemas.microsoft.com/office/drawing/2014/main" id="{3839615E-469F-4B5F-A09F-507FE04B50D6}"/>
              </a:ext>
            </a:extLst>
          </p:cNvPr>
          <p:cNvSpPr/>
          <p:nvPr/>
        </p:nvSpPr>
        <p:spPr>
          <a:xfrm>
            <a:off x="3924621" y="5295229"/>
            <a:ext cx="1687910" cy="1732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9058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Property Relevant Memory Objects &amp; Instructions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3192" y="1892393"/>
            <a:ext cx="3530600" cy="4584700"/>
          </a:xfrm>
          <a:prstGeom prst="rect">
            <a:avLst/>
          </a:prstGeom>
        </p:spPr>
      </p:pic>
      <p:sp>
        <p:nvSpPr>
          <p:cNvPr id="28" name="Rounded Rectangle 27"/>
          <p:cNvSpPr/>
          <p:nvPr/>
        </p:nvSpPr>
        <p:spPr>
          <a:xfrm>
            <a:off x="4773703" y="5654460"/>
            <a:ext cx="1687910" cy="1732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680347" y="3924242"/>
            <a:ext cx="4109395" cy="923330"/>
          </a:xfrm>
          <a:prstGeom prst="rect">
            <a:avLst/>
          </a:prstGeom>
          <a:noFill/>
        </p:spPr>
        <p:txBody>
          <a:bodyPr wrap="none" rtlCol="0">
            <a:spAutoFit/>
          </a:bodyPr>
          <a:lstStyle/>
          <a:p>
            <a:pPr algn="just"/>
            <a:r>
              <a:rPr lang="en-US" dirty="0"/>
              <a:t>Objects accessed for read/write and write</a:t>
            </a:r>
          </a:p>
          <a:p>
            <a:pPr algn="just"/>
            <a:r>
              <a:rPr lang="en-US" dirty="0"/>
              <a:t>by different threads that may</a:t>
            </a:r>
          </a:p>
          <a:p>
            <a:pPr algn="just"/>
            <a:r>
              <a:rPr lang="en-US" dirty="0"/>
              <a:t> run concurrently</a:t>
            </a:r>
          </a:p>
        </p:txBody>
      </p:sp>
      <p:sp>
        <p:nvSpPr>
          <p:cNvPr id="17" name="Rounded Rectangle 16"/>
          <p:cNvSpPr/>
          <p:nvPr/>
        </p:nvSpPr>
        <p:spPr>
          <a:xfrm>
            <a:off x="3889657" y="3763285"/>
            <a:ext cx="763026" cy="1878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4173440" y="2248313"/>
            <a:ext cx="1115737" cy="1837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H="1" flipV="1">
            <a:off x="5289177" y="2285794"/>
            <a:ext cx="2435532" cy="1889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4713378" y="3876093"/>
            <a:ext cx="3056155" cy="343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rot="10800000" flipV="1">
            <a:off x="6279777" y="4598892"/>
            <a:ext cx="1489759" cy="122881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9483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Property Relevant Memory Objects &amp; Instructions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3192" y="1892393"/>
            <a:ext cx="3530600" cy="4584700"/>
          </a:xfrm>
          <a:prstGeom prst="rect">
            <a:avLst/>
          </a:prstGeom>
        </p:spPr>
      </p:pic>
      <p:sp>
        <p:nvSpPr>
          <p:cNvPr id="37" name="Rounded Rectangle 36"/>
          <p:cNvSpPr/>
          <p:nvPr/>
        </p:nvSpPr>
        <p:spPr>
          <a:xfrm>
            <a:off x="3904128" y="5847201"/>
            <a:ext cx="1808936" cy="18221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3907587" y="4144284"/>
            <a:ext cx="763026" cy="1878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flipH="1" flipV="1">
            <a:off x="4731308" y="4277669"/>
            <a:ext cx="2899859" cy="108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rot="10800000" flipV="1">
            <a:off x="5002306" y="4558703"/>
            <a:ext cx="2743202" cy="141386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680347" y="3924242"/>
            <a:ext cx="4109395" cy="923330"/>
          </a:xfrm>
          <a:prstGeom prst="rect">
            <a:avLst/>
          </a:prstGeom>
          <a:noFill/>
        </p:spPr>
        <p:txBody>
          <a:bodyPr wrap="none" rtlCol="0">
            <a:spAutoFit/>
          </a:bodyPr>
          <a:lstStyle/>
          <a:p>
            <a:pPr algn="just"/>
            <a:r>
              <a:rPr lang="en-US" dirty="0"/>
              <a:t>Objects accessed for read/write and write</a:t>
            </a:r>
          </a:p>
          <a:p>
            <a:pPr algn="just"/>
            <a:r>
              <a:rPr lang="en-US" dirty="0"/>
              <a:t>by different threads that may</a:t>
            </a:r>
          </a:p>
          <a:p>
            <a:pPr algn="just"/>
            <a:r>
              <a:rPr lang="en-US" dirty="0"/>
              <a:t> run concurrently</a:t>
            </a:r>
          </a:p>
        </p:txBody>
      </p:sp>
    </p:spTree>
    <p:extLst>
      <p:ext uri="{BB962C8B-B14F-4D97-AF65-F5344CB8AC3E}">
        <p14:creationId xmlns:p14="http://schemas.microsoft.com/office/powerpoint/2010/main" val="489174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Property Relevant Memory Objects &amp; Instructions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3192" y="1892393"/>
            <a:ext cx="3530600" cy="4584700"/>
          </a:xfrm>
          <a:prstGeom prst="rect">
            <a:avLst/>
          </a:prstGeom>
        </p:spPr>
      </p:pic>
      <p:sp>
        <p:nvSpPr>
          <p:cNvPr id="5" name="Rounded Rectangle 4"/>
          <p:cNvSpPr/>
          <p:nvPr/>
        </p:nvSpPr>
        <p:spPr>
          <a:xfrm>
            <a:off x="4155510" y="2451578"/>
            <a:ext cx="1115737" cy="2105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p:nvPr/>
        </p:nvCxnSpPr>
        <p:spPr>
          <a:xfrm flipH="1">
            <a:off x="5405718" y="2418641"/>
            <a:ext cx="3069905" cy="150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H="1" flipV="1">
            <a:off x="5499847" y="2626726"/>
            <a:ext cx="3083354" cy="344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475623" y="2324554"/>
            <a:ext cx="3353547" cy="646331"/>
          </a:xfrm>
          <a:prstGeom prst="rect">
            <a:avLst/>
          </a:prstGeom>
          <a:noFill/>
        </p:spPr>
        <p:txBody>
          <a:bodyPr wrap="none" rtlCol="0">
            <a:spAutoFit/>
          </a:bodyPr>
          <a:lstStyle/>
          <a:p>
            <a:r>
              <a:rPr lang="en-US" dirty="0"/>
              <a:t>Used as an argument (name) of a </a:t>
            </a:r>
          </a:p>
          <a:p>
            <a:r>
              <a:rPr lang="en-US" dirty="0"/>
              <a:t>target function (free)</a:t>
            </a:r>
          </a:p>
        </p:txBody>
      </p:sp>
      <p:sp>
        <p:nvSpPr>
          <p:cNvPr id="15" name="TextBox 14"/>
          <p:cNvSpPr txBox="1"/>
          <p:nvPr/>
        </p:nvSpPr>
        <p:spPr>
          <a:xfrm>
            <a:off x="245409" y="2019385"/>
            <a:ext cx="2785755" cy="3416320"/>
          </a:xfrm>
          <a:prstGeom prst="rect">
            <a:avLst/>
          </a:prstGeom>
          <a:noFill/>
        </p:spPr>
        <p:txBody>
          <a:bodyPr wrap="square" rtlCol="0">
            <a:spAutoFit/>
          </a:bodyPr>
          <a:lstStyle/>
          <a:p>
            <a:pPr marL="285750" indent="-285750">
              <a:buFont typeface="Arial" charset="0"/>
              <a:buChar char="•"/>
            </a:pPr>
            <a:r>
              <a:rPr lang="en-US" dirty="0"/>
              <a:t>Static analysis for identifying target function </a:t>
            </a:r>
            <a:r>
              <a:rPr lang="en-US" dirty="0" err="1"/>
              <a:t>callsites</a:t>
            </a:r>
            <a:r>
              <a:rPr lang="en-US" dirty="0"/>
              <a:t> reachable from untaken branches</a:t>
            </a:r>
          </a:p>
          <a:p>
            <a:pPr marL="742950" lvl="1" indent="-285750">
              <a:buFont typeface="Arial" charset="0"/>
              <a:buChar char="•"/>
            </a:pPr>
            <a:r>
              <a:rPr lang="en-US" dirty="0"/>
              <a:t>makes the branch instruction as property relevant even if data was not global</a:t>
            </a:r>
          </a:p>
          <a:p>
            <a:endParaRPr lang="en-US" dirty="0"/>
          </a:p>
          <a:p>
            <a:pPr marL="285750" indent="-285750">
              <a:buFont typeface="Arial" charset="0"/>
              <a:buChar char="•"/>
            </a:pPr>
            <a:endParaRPr lang="en-US" dirty="0"/>
          </a:p>
        </p:txBody>
      </p:sp>
      <p:sp>
        <p:nvSpPr>
          <p:cNvPr id="17" name="Rounded Rectangle 16"/>
          <p:cNvSpPr/>
          <p:nvPr/>
        </p:nvSpPr>
        <p:spPr>
          <a:xfrm>
            <a:off x="4763712" y="5255902"/>
            <a:ext cx="922458" cy="2163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4173440" y="2248313"/>
            <a:ext cx="1115737" cy="1837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flipH="1" flipV="1">
            <a:off x="5405718" y="2588801"/>
            <a:ext cx="2363816" cy="163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5686170" y="4385907"/>
            <a:ext cx="1997896" cy="1007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p:cNvCxnSpPr/>
          <p:nvPr/>
        </p:nvCxnSpPr>
        <p:spPr>
          <a:xfrm flipV="1">
            <a:off x="1815353" y="2324554"/>
            <a:ext cx="2088775" cy="9430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299447" y="2545707"/>
            <a:ext cx="17750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680347" y="3924242"/>
            <a:ext cx="4109395" cy="923330"/>
          </a:xfrm>
          <a:prstGeom prst="rect">
            <a:avLst/>
          </a:prstGeom>
          <a:noFill/>
        </p:spPr>
        <p:txBody>
          <a:bodyPr wrap="none" rtlCol="0">
            <a:spAutoFit/>
          </a:bodyPr>
          <a:lstStyle/>
          <a:p>
            <a:pPr algn="just"/>
            <a:r>
              <a:rPr lang="en-US" dirty="0"/>
              <a:t>Objects accessed for read/write and write</a:t>
            </a:r>
          </a:p>
          <a:p>
            <a:pPr algn="just"/>
            <a:r>
              <a:rPr lang="en-US" dirty="0"/>
              <a:t>by different threads that may</a:t>
            </a:r>
          </a:p>
          <a:p>
            <a:pPr algn="just"/>
            <a:r>
              <a:rPr lang="en-US" dirty="0"/>
              <a:t> run concurrently</a:t>
            </a:r>
          </a:p>
        </p:txBody>
      </p:sp>
    </p:spTree>
    <p:extLst>
      <p:ext uri="{BB962C8B-B14F-4D97-AF65-F5344CB8AC3E}">
        <p14:creationId xmlns:p14="http://schemas.microsoft.com/office/powerpoint/2010/main" val="206019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5157</TotalTime>
  <Words>2046</Words>
  <Application>Microsoft Office PowerPoint</Application>
  <PresentationFormat>Widescreen</PresentationFormat>
  <Paragraphs>222</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SIFT: A Tool for Property Directed Selective Scheduling  in Symbolic Execution</vt:lpstr>
      <vt:lpstr>Outline</vt:lpstr>
      <vt:lpstr>Motivation</vt:lpstr>
      <vt:lpstr>Approach</vt:lpstr>
      <vt:lpstr>An Example Multithreaded Code</vt:lpstr>
      <vt:lpstr>One Type of Property: Memory Safety</vt:lpstr>
      <vt:lpstr>Identifying Property Relevant Memory Objects &amp; Instructions</vt:lpstr>
      <vt:lpstr>Identifying Property Relevant Memory Objects &amp; Instructions</vt:lpstr>
      <vt:lpstr>Identifying Property Relevant Memory Objects &amp; Instructions</vt:lpstr>
      <vt:lpstr>Identifying Property Relevant Memory Objects &amp; Instructions</vt:lpstr>
      <vt:lpstr>Identifying Property Relevant Memory Objects &amp; Instructions</vt:lpstr>
      <vt:lpstr>Identifying Property Relevant Memory Objects &amp; Instructions</vt:lpstr>
      <vt:lpstr>Buggy Thread Schedules Detected by SIFT</vt:lpstr>
      <vt:lpstr>Optimizations</vt:lpstr>
      <vt:lpstr>SIFT Implementation</vt:lpstr>
      <vt:lpstr>SIFT’s Exploration Steps</vt:lpstr>
      <vt:lpstr>Results on 10 CVE + 10 Svcomp benchmarks</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Yavuz, Tuba</dc:creator>
  <cp:lastModifiedBy>Yavuz, Tuba</cp:lastModifiedBy>
  <cp:revision>126</cp:revision>
  <cp:lastPrinted>2021-10-03T16:14:40Z</cp:lastPrinted>
  <dcterms:created xsi:type="dcterms:W3CDTF">2021-09-20T00:39:23Z</dcterms:created>
  <dcterms:modified xsi:type="dcterms:W3CDTF">2022-04-07T16:11:27Z</dcterms:modified>
</cp:coreProperties>
</file>