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5" r:id="rId2"/>
    <p:sldMasterId id="2147483707" r:id="rId3"/>
  </p:sldMasterIdLst>
  <p:sldIdLst>
    <p:sldId id="256" r:id="rId4"/>
    <p:sldId id="257" r:id="rId5"/>
    <p:sldId id="259" r:id="rId6"/>
    <p:sldId id="269" r:id="rId7"/>
    <p:sldId id="270" r:id="rId8"/>
    <p:sldId id="263" r:id="rId9"/>
    <p:sldId id="258" r:id="rId10"/>
    <p:sldId id="266" r:id="rId11"/>
    <p:sldId id="268" r:id="rId12"/>
    <p:sldId id="262" r:id="rId13"/>
    <p:sldId id="261"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21" autoAdjust="0"/>
    <p:restoredTop sz="94660"/>
  </p:normalViewPr>
  <p:slideViewPr>
    <p:cSldViewPr snapToGrid="0">
      <p:cViewPr varScale="1">
        <p:scale>
          <a:sx n="78" d="100"/>
          <a:sy n="78"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82123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94526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326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45931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0988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944528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290239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53764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152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640198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92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763782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037782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459091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419592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71522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8CBD8D-8479-4668-B7E7-9EA8C91A5DD3}" type="datetimeFigureOut">
              <a:rPr kumimoji="1" lang="ja-JP" altLang="en-US" smtClean="0"/>
              <a:t>2020/10/29</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63006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72095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715813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1472950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106A6-AA2C-4224-8E9B-11CFCD7BE7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DA735B-20A4-47BC-8B58-3EFDFC1B8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642A036-677A-4AE9-8C96-E9601DE0A05D}"/>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フッター プレースホルダー 4">
            <a:extLst>
              <a:ext uri="{FF2B5EF4-FFF2-40B4-BE49-F238E27FC236}">
                <a16:creationId xmlns:a16="http://schemas.microsoft.com/office/drawing/2014/main" id="{9C8DE926-10D9-44E5-83E5-BF7A67AA94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A85A01-8F37-4505-A573-4F559F22586D}"/>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86590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46AC9-A09C-4163-9737-32C1A26AE4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ECA37A-7141-4DA7-B23C-9807934F578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063BDC-0BE0-4F73-AB16-D8E3915F56EF}"/>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フッター プレースホルダー 4">
            <a:extLst>
              <a:ext uri="{FF2B5EF4-FFF2-40B4-BE49-F238E27FC236}">
                <a16:creationId xmlns:a16="http://schemas.microsoft.com/office/drawing/2014/main" id="{0FDE052C-8263-4EAC-9477-65C4A507BF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081DDA-9A0E-4871-A6CB-A348C72ED0EB}"/>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48478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4831064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6439BC-34B2-4E2C-B14A-309D0B1DCE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75B1C5-88E2-4AA8-A03B-88C555383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6B86F5-CEA5-4706-AF99-73EE233130D5}"/>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フッター プレースホルダー 4">
            <a:extLst>
              <a:ext uri="{FF2B5EF4-FFF2-40B4-BE49-F238E27FC236}">
                <a16:creationId xmlns:a16="http://schemas.microsoft.com/office/drawing/2014/main" id="{F0579499-B01D-4017-BC3E-635EC54E64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FA025-3369-46E6-8D9B-7D927EECFEF5}"/>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135719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14C85-9263-479D-98FE-729950B202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F50E99-07BD-43F4-8ABC-A1E3CD129C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F2BFD04-2DC2-4CC6-8C47-DF7F5AEA71D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046191-E482-4C94-A975-90125F190E85}"/>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6" name="フッター プレースホルダー 5">
            <a:extLst>
              <a:ext uri="{FF2B5EF4-FFF2-40B4-BE49-F238E27FC236}">
                <a16:creationId xmlns:a16="http://schemas.microsoft.com/office/drawing/2014/main" id="{DD2782A9-FC98-4B63-9C53-A643408AB0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6A130-5474-4082-84ED-F6618A7F634E}"/>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355658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57D60-04EA-4208-8094-2E3D6CADE8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88DE76-071F-49B4-8C2E-617D54B2A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71E63C6-72A3-4CC9-850C-3D6DBA8F6E5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7926810-55E1-4634-8550-97D14AEC0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C2BDB89-9C91-4239-B27B-B216CD491A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13A27C3-029D-4038-A4F7-12DF068CA925}"/>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8" name="フッター プレースホルダー 7">
            <a:extLst>
              <a:ext uri="{FF2B5EF4-FFF2-40B4-BE49-F238E27FC236}">
                <a16:creationId xmlns:a16="http://schemas.microsoft.com/office/drawing/2014/main" id="{4F3E0211-E131-4C17-8529-A34628EFE78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54CA056-9039-4E3B-935D-240C431A82E7}"/>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739864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06738-8FDB-42DA-B3E3-A50E9928CD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5048A62-F5F5-4F0A-AFC2-E26631625091}"/>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4" name="フッター プレースホルダー 3">
            <a:extLst>
              <a:ext uri="{FF2B5EF4-FFF2-40B4-BE49-F238E27FC236}">
                <a16:creationId xmlns:a16="http://schemas.microsoft.com/office/drawing/2014/main" id="{8FC7369D-B368-42EA-B2FC-6909CB61879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EA0B69-2F65-4230-9C0E-7F69115CCFF4}"/>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7219586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1B393AE-5D7F-4F38-9FBF-F31A54DDEC36}"/>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3" name="フッター プレースホルダー 2">
            <a:extLst>
              <a:ext uri="{FF2B5EF4-FFF2-40B4-BE49-F238E27FC236}">
                <a16:creationId xmlns:a16="http://schemas.microsoft.com/office/drawing/2014/main" id="{66F7CE29-D55A-43E3-A793-38FB45B4CCB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BBD306F-93C5-499B-8CA0-60A45B40D1B1}"/>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5607071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43999D-9F3A-4FA0-BF08-BB39BC4D6EA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8BE123-B1EF-46D3-8451-954ECF0CA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6F39557-1B83-487B-A085-7FDA485EE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FD50A3-2359-4941-B37A-2901E8402527}"/>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6" name="フッター プレースホルダー 5">
            <a:extLst>
              <a:ext uri="{FF2B5EF4-FFF2-40B4-BE49-F238E27FC236}">
                <a16:creationId xmlns:a16="http://schemas.microsoft.com/office/drawing/2014/main" id="{65F5A6AE-00F9-419E-A200-F717745014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F64DD0-B12B-436F-81A5-C5D63C04252E}"/>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8416584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29E4A-8099-4F58-906B-1BE566604F1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B36154-350C-47CD-99B6-828705FF2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76DF412-2BBF-4D29-9241-A35E5AD4A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103755-C536-47F5-8687-933D285EAF52}"/>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6" name="フッター プレースホルダー 5">
            <a:extLst>
              <a:ext uri="{FF2B5EF4-FFF2-40B4-BE49-F238E27FC236}">
                <a16:creationId xmlns:a16="http://schemas.microsoft.com/office/drawing/2014/main" id="{2BAC88A6-9F3C-4FEA-8AF7-2B534F89B9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B7E484-47D6-4065-AF11-269B495DD507}"/>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312324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5459B-1683-4016-826F-8CF39C305F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47AA15-935D-41FF-BD19-FF5414C8507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C4DF3-DFCA-4A54-A637-9EED226E5823}"/>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フッター プレースホルダー 4">
            <a:extLst>
              <a:ext uri="{FF2B5EF4-FFF2-40B4-BE49-F238E27FC236}">
                <a16:creationId xmlns:a16="http://schemas.microsoft.com/office/drawing/2014/main" id="{70557392-8607-4761-8C8D-9CD85758EE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66A9AB-7320-4B30-8E6D-16852C73F563}"/>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6679305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9A6ED4-2BFB-42BD-829D-E7E5A2450A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9C3079-9E41-400B-B268-FD5443F0FBA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9B8139-B5A5-4315-98A3-0114105A72A5}"/>
              </a:ext>
            </a:extLst>
          </p:cNvPr>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5" name="フッター プレースホルダー 4">
            <a:extLst>
              <a:ext uri="{FF2B5EF4-FFF2-40B4-BE49-F238E27FC236}">
                <a16:creationId xmlns:a16="http://schemas.microsoft.com/office/drawing/2014/main" id="{931B23E7-9A14-4BAB-A908-FB3CD8B588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2ED6CE-7D91-4B48-A88C-28E0F8036124}"/>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22874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52469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65509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0945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24046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38749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64053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2182619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8CBD8D-8479-4668-B7E7-9EA8C91A5DD3}" type="datetimeFigureOut">
              <a:rPr kumimoji="1" lang="ja-JP" altLang="en-US" smtClean="0"/>
              <a:t>2020/10/29</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80E2CF-BD09-4E33-81B9-30F920147554}"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21939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E20D49-7F81-43A7-80E3-E0E48DD81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1C3FF0-3D53-4FE7-A5FB-C8B06C477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6AF0E-B0A1-470C-8A77-80A5E6D431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CBD8D-8479-4668-B7E7-9EA8C91A5DD3}" type="datetimeFigureOut">
              <a:rPr kumimoji="1" lang="ja-JP" altLang="en-US" smtClean="0"/>
              <a:t>2020/10/29</a:t>
            </a:fld>
            <a:endParaRPr kumimoji="1" lang="ja-JP" altLang="en-US"/>
          </a:p>
        </p:txBody>
      </p:sp>
      <p:sp>
        <p:nvSpPr>
          <p:cNvPr id="5" name="フッター プレースホルダー 4">
            <a:extLst>
              <a:ext uri="{FF2B5EF4-FFF2-40B4-BE49-F238E27FC236}">
                <a16:creationId xmlns:a16="http://schemas.microsoft.com/office/drawing/2014/main" id="{A61B7F20-3A3F-4DC0-8583-3F53402CB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21ABAE2-3853-4622-B26C-A94DD0A2E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15195099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880E7-3CB9-4436-A8D8-793857D82F5E}"/>
              </a:ext>
            </a:extLst>
          </p:cNvPr>
          <p:cNvSpPr>
            <a:spLocks noGrp="1"/>
          </p:cNvSpPr>
          <p:nvPr>
            <p:ph type="ctrTitle"/>
          </p:nvPr>
        </p:nvSpPr>
        <p:spPr>
          <a:xfrm>
            <a:off x="1801091" y="2404534"/>
            <a:ext cx="7271888" cy="1024466"/>
          </a:xfrm>
        </p:spPr>
        <p:txBody>
          <a:bodyPr/>
          <a:lstStyle/>
          <a:p>
            <a:pPr algn="ctr"/>
            <a:r>
              <a:rPr kumimoji="1" lang="en-US" altLang="ja-JP" dirty="0"/>
              <a:t>Health manager</a:t>
            </a:r>
            <a:r>
              <a:rPr kumimoji="1" lang="ja-JP" altLang="en-US" dirty="0"/>
              <a:t>（仮）</a:t>
            </a:r>
          </a:p>
        </p:txBody>
      </p:sp>
      <p:sp>
        <p:nvSpPr>
          <p:cNvPr id="3" name="字幕 2">
            <a:extLst>
              <a:ext uri="{FF2B5EF4-FFF2-40B4-BE49-F238E27FC236}">
                <a16:creationId xmlns:a16="http://schemas.microsoft.com/office/drawing/2014/main" id="{4195ED4F-6E95-4708-8BC3-E62BECFE7846}"/>
              </a:ext>
            </a:extLst>
          </p:cNvPr>
          <p:cNvSpPr>
            <a:spLocks noGrp="1"/>
          </p:cNvSpPr>
          <p:nvPr>
            <p:ph type="subTitle" idx="1"/>
          </p:nvPr>
        </p:nvSpPr>
        <p:spPr>
          <a:xfrm>
            <a:off x="1507067" y="4544291"/>
            <a:ext cx="7766936" cy="603441"/>
          </a:xfrm>
        </p:spPr>
        <p:txBody>
          <a:bodyPr>
            <a:noAutofit/>
          </a:bodyPr>
          <a:lstStyle/>
          <a:p>
            <a:pPr algn="ctr"/>
            <a:r>
              <a:rPr kumimoji="1" lang="en-US" altLang="ja-JP" sz="3600" dirty="0"/>
              <a:t>TN31</a:t>
            </a:r>
            <a:endParaRPr kumimoji="1" lang="ja-JP" altLang="en-US" sz="3600" dirty="0"/>
          </a:p>
        </p:txBody>
      </p:sp>
    </p:spTree>
    <p:extLst>
      <p:ext uri="{BB962C8B-B14F-4D97-AF65-F5344CB8AC3E}">
        <p14:creationId xmlns:p14="http://schemas.microsoft.com/office/powerpoint/2010/main" val="203578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893BAB-74DF-40BE-A83E-9DEDA86C61CB}"/>
              </a:ext>
            </a:extLst>
          </p:cNvPr>
          <p:cNvSpPr>
            <a:spLocks noGrp="1"/>
          </p:cNvSpPr>
          <p:nvPr>
            <p:ph type="title"/>
          </p:nvPr>
        </p:nvSpPr>
        <p:spPr/>
        <p:txBody>
          <a:bodyPr/>
          <a:lstStyle/>
          <a:p>
            <a:r>
              <a:rPr kumimoji="1" lang="ja-JP" altLang="en-US" dirty="0"/>
              <a:t>さらに･･･</a:t>
            </a:r>
          </a:p>
        </p:txBody>
      </p:sp>
      <p:sp>
        <p:nvSpPr>
          <p:cNvPr id="3" name="コンテンツ プレースホルダー 2">
            <a:extLst>
              <a:ext uri="{FF2B5EF4-FFF2-40B4-BE49-F238E27FC236}">
                <a16:creationId xmlns:a16="http://schemas.microsoft.com/office/drawing/2014/main" id="{E6353EDB-A7FF-4DC3-98A7-3B627087DDF0}"/>
              </a:ext>
            </a:extLst>
          </p:cNvPr>
          <p:cNvSpPr>
            <a:spLocks noGrp="1"/>
          </p:cNvSpPr>
          <p:nvPr>
            <p:ph idx="1"/>
          </p:nvPr>
        </p:nvSpPr>
        <p:spPr>
          <a:xfrm>
            <a:off x="1097280" y="1984279"/>
            <a:ext cx="6702829" cy="4139431"/>
          </a:xfrm>
        </p:spPr>
        <p:txBody>
          <a:bodyPr>
            <a:normAutofit/>
          </a:bodyPr>
          <a:lstStyle/>
          <a:p>
            <a:pPr marL="0" indent="0">
              <a:buNone/>
            </a:pPr>
            <a:r>
              <a:rPr kumimoji="1" lang="ja-JP" altLang="en-US" sz="2800" dirty="0">
                <a:latin typeface="游ゴシック" panose="020B0400000000000000" pitchFamily="50" charset="-128"/>
                <a:ea typeface="游ゴシック" panose="020B0400000000000000" pitchFamily="50" charset="-128"/>
              </a:rPr>
              <a:t>入力された内容を元</a:t>
            </a:r>
            <a:r>
              <a:rPr kumimoji="1" lang="ja-JP" altLang="en-US" sz="2800">
                <a:latin typeface="游ゴシック" panose="020B0400000000000000" pitchFamily="50" charset="-128"/>
                <a:ea typeface="游ゴシック" panose="020B0400000000000000" pitchFamily="50" charset="-128"/>
              </a:rPr>
              <a:t>に、</a:t>
            </a:r>
            <a:r>
              <a:rPr kumimoji="1" lang="en-US" altLang="ja-JP" sz="2800" dirty="0">
                <a:latin typeface="游ゴシック" panose="020B0400000000000000" pitchFamily="50" charset="-128"/>
                <a:ea typeface="游ゴシック" panose="020B0400000000000000" pitchFamily="50" charset="-128"/>
              </a:rPr>
              <a:t>Chatbot</a:t>
            </a:r>
            <a:r>
              <a:rPr kumimoji="1" lang="ja-JP" altLang="en-US" sz="2800" dirty="0">
                <a:latin typeface="游ゴシック" panose="020B0400000000000000" pitchFamily="50" charset="-128"/>
                <a:ea typeface="游ゴシック" panose="020B0400000000000000" pitchFamily="50" charset="-128"/>
              </a:rPr>
              <a:t>から入力した人に対してメンションでメッセージを送る。</a:t>
            </a:r>
            <a:endParaRPr kumimoji="1" lang="en-US" altLang="ja-JP" sz="2800" dirty="0">
              <a:latin typeface="游ゴシック" panose="020B0400000000000000" pitchFamily="50" charset="-128"/>
              <a:ea typeface="游ゴシック" panose="020B0400000000000000" pitchFamily="50" charset="-128"/>
            </a:endParaRPr>
          </a:p>
          <a:p>
            <a:r>
              <a:rPr lang="ja-JP" altLang="en-US" sz="2800">
                <a:latin typeface="游ゴシック" panose="020B0400000000000000" pitchFamily="50" charset="-128"/>
                <a:ea typeface="游ゴシック" panose="020B0400000000000000" pitchFamily="50" charset="-128"/>
              </a:rPr>
              <a:t>例</a:t>
            </a:r>
            <a:r>
              <a:rPr lang="en-US" altLang="ja-JP" sz="2800" dirty="0">
                <a:latin typeface="游ゴシック" panose="020B0400000000000000" pitchFamily="50" charset="-128"/>
                <a:ea typeface="游ゴシック" panose="020B0400000000000000" pitchFamily="50" charset="-128"/>
              </a:rPr>
              <a:t>:</a:t>
            </a:r>
            <a:r>
              <a:rPr lang="ja-JP" altLang="en-US" sz="2800">
                <a:latin typeface="游ゴシック" panose="020B0400000000000000" pitchFamily="50" charset="-128"/>
                <a:ea typeface="游ゴシック" panose="020B0400000000000000" pitchFamily="50" charset="-128"/>
              </a:rPr>
              <a:t>自分の計測結果一覧</a:t>
            </a:r>
            <a:r>
              <a:rPr lang="en-US" altLang="ja-JP" sz="2800" dirty="0">
                <a:latin typeface="游ゴシック" panose="020B0400000000000000" pitchFamily="50" charset="-128"/>
                <a:ea typeface="游ゴシック" panose="020B0400000000000000" pitchFamily="50" charset="-128"/>
              </a:rPr>
              <a:t>(10</a:t>
            </a:r>
            <a:r>
              <a:rPr lang="ja-JP" altLang="en-US" sz="2800">
                <a:latin typeface="游ゴシック" panose="020B0400000000000000" pitchFamily="50" charset="-128"/>
                <a:ea typeface="游ゴシック" panose="020B0400000000000000" pitchFamily="50" charset="-128"/>
              </a:rPr>
              <a:t>件</a:t>
            </a:r>
            <a:r>
              <a:rPr lang="en-US" altLang="ja-JP" sz="2800" dirty="0">
                <a:latin typeface="游ゴシック" panose="020B0400000000000000" pitchFamily="50" charset="-128"/>
                <a:ea typeface="游ゴシック" panose="020B0400000000000000" pitchFamily="50" charset="-128"/>
              </a:rPr>
              <a:t>)</a:t>
            </a:r>
          </a:p>
          <a:p>
            <a:endParaRPr kumimoji="1" lang="ja-JP" altLang="en-US" sz="2800" dirty="0">
              <a:latin typeface="游ゴシック" panose="020B0400000000000000" pitchFamily="50" charset="-128"/>
              <a:ea typeface="游ゴシック" panose="020B0400000000000000" pitchFamily="50" charset="-128"/>
            </a:endParaRPr>
          </a:p>
          <a:p>
            <a:r>
              <a:rPr kumimoji="1" lang="ja-JP" altLang="en-US" sz="2800" dirty="0">
                <a:latin typeface="游ゴシック" panose="020B0400000000000000" pitchFamily="50" charset="-128"/>
                <a:ea typeface="游ゴシック" panose="020B0400000000000000" pitchFamily="50" charset="-128"/>
              </a:rPr>
              <a:t>　対応する絵文字は変更可能。</a:t>
            </a:r>
            <a:endParaRPr kumimoji="1" lang="en-US" altLang="ja-JP" sz="2800" dirty="0">
              <a:latin typeface="游ゴシック" panose="020B0400000000000000" pitchFamily="50" charset="-128"/>
              <a:ea typeface="游ゴシック" panose="020B0400000000000000" pitchFamily="50" charset="-128"/>
            </a:endParaRPr>
          </a:p>
          <a:p>
            <a:r>
              <a:rPr kumimoji="1" lang="en-US" altLang="ja-JP" sz="2800" dirty="0">
                <a:latin typeface="游ゴシック" panose="020B0400000000000000" pitchFamily="50" charset="-128"/>
                <a:ea typeface="游ゴシック" panose="020B0400000000000000" pitchFamily="50" charset="-128"/>
              </a:rPr>
              <a:t>(</a:t>
            </a:r>
            <a:r>
              <a:rPr kumimoji="1" lang="ja-JP" altLang="en-US" sz="2800" dirty="0">
                <a:latin typeface="游ゴシック" panose="020B0400000000000000" pitchFamily="50" charset="-128"/>
                <a:ea typeface="游ゴシック" panose="020B0400000000000000" pitchFamily="50" charset="-128"/>
              </a:rPr>
              <a:t>絵文字の変更の操作</a:t>
            </a:r>
            <a:r>
              <a:rPr lang="ja-JP" altLang="en-US" sz="2800" dirty="0">
                <a:latin typeface="游ゴシック" panose="020B0400000000000000" pitchFamily="50" charset="-128"/>
                <a:ea typeface="游ゴシック" panose="020B0400000000000000" pitchFamily="50" charset="-128"/>
              </a:rPr>
              <a:t>権限は</a:t>
            </a:r>
            <a:r>
              <a:rPr kumimoji="1" lang="ja-JP" altLang="en-US" sz="2800" dirty="0">
                <a:latin typeface="游ゴシック" panose="020B0400000000000000" pitchFamily="50" charset="-128"/>
                <a:ea typeface="游ゴシック" panose="020B0400000000000000" pitchFamily="50" charset="-128"/>
              </a:rPr>
              <a:t>管理者のみ</a:t>
            </a:r>
            <a:r>
              <a:rPr kumimoji="1" lang="en-US" altLang="ja-JP" sz="2800" dirty="0">
                <a:latin typeface="游ゴシック" panose="020B0400000000000000" pitchFamily="50" charset="-128"/>
                <a:ea typeface="游ゴシック" panose="020B0400000000000000" pitchFamily="50" charset="-128"/>
              </a:rPr>
              <a:t>)</a:t>
            </a:r>
            <a:endParaRPr kumimoji="1" lang="ja-JP" altLang="en-US" sz="2800" dirty="0">
              <a:latin typeface="游ゴシック" panose="020B0400000000000000" pitchFamily="50" charset="-128"/>
              <a:ea typeface="游ゴシック" panose="020B0400000000000000" pitchFamily="50" charset="-128"/>
            </a:endParaRPr>
          </a:p>
          <a:p>
            <a:endParaRPr kumimoji="1" lang="ja-JP" altLang="en-US" dirty="0"/>
          </a:p>
        </p:txBody>
      </p:sp>
      <p:pic>
        <p:nvPicPr>
          <p:cNvPr id="5" name="図 4">
            <a:extLst>
              <a:ext uri="{FF2B5EF4-FFF2-40B4-BE49-F238E27FC236}">
                <a16:creationId xmlns:a16="http://schemas.microsoft.com/office/drawing/2014/main" id="{7D1D0B91-C631-4458-B5D4-F448454EE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0109" y="2307638"/>
            <a:ext cx="3995565" cy="2813003"/>
          </a:xfrm>
          <a:prstGeom prst="rect">
            <a:avLst/>
          </a:prstGeom>
        </p:spPr>
      </p:pic>
    </p:spTree>
    <p:extLst>
      <p:ext uri="{BB962C8B-B14F-4D97-AF65-F5344CB8AC3E}">
        <p14:creationId xmlns:p14="http://schemas.microsoft.com/office/powerpoint/2010/main" val="376463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06AAC9-65EA-486C-9499-65B6B9CF3BB0}"/>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D7B3C902-0DB2-4AED-906D-7B41DA197635}"/>
              </a:ext>
            </a:extLst>
          </p:cNvPr>
          <p:cNvSpPr>
            <a:spLocks noGrp="1"/>
          </p:cNvSpPr>
          <p:nvPr>
            <p:ph idx="1"/>
          </p:nvPr>
        </p:nvSpPr>
        <p:spPr/>
        <p:txBody>
          <a:bodyPr>
            <a:normAutofit/>
          </a:bodyPr>
          <a:lstStyle/>
          <a:p>
            <a:endParaRPr kumimoji="1" lang="en-US" altLang="ja-JP" sz="2800" dirty="0">
              <a:latin typeface="游ゴシック" panose="020B0400000000000000" pitchFamily="50" charset="-128"/>
              <a:ea typeface="游ゴシック" panose="020B0400000000000000" pitchFamily="50" charset="-128"/>
            </a:endParaRPr>
          </a:p>
          <a:p>
            <a:r>
              <a:rPr kumimoji="1" lang="ja-JP" altLang="en-US" sz="2800" dirty="0">
                <a:latin typeface="游ゴシック" panose="020B0400000000000000" pitchFamily="50" charset="-128"/>
                <a:ea typeface="游ゴシック" panose="020B0400000000000000" pitchFamily="50" charset="-128"/>
              </a:rPr>
              <a:t>使用言語：</a:t>
            </a:r>
            <a:r>
              <a:rPr kumimoji="1" lang="en-US" altLang="ja-JP" sz="2800" dirty="0">
                <a:latin typeface="游ゴシック" panose="020B0400000000000000" pitchFamily="50" charset="-128"/>
                <a:ea typeface="游ゴシック" panose="020B0400000000000000" pitchFamily="50" charset="-128"/>
              </a:rPr>
              <a:t>Python</a:t>
            </a:r>
          </a:p>
          <a:p>
            <a:endParaRPr lang="en-US" altLang="ja-JP" sz="2800" dirty="0">
              <a:latin typeface="游ゴシック" panose="020B0400000000000000" pitchFamily="50" charset="-128"/>
              <a:ea typeface="游ゴシック" panose="020B0400000000000000" pitchFamily="50" charset="-128"/>
            </a:endParaRPr>
          </a:p>
          <a:p>
            <a:r>
              <a:rPr kumimoji="1" lang="ja-JP" altLang="en-US" sz="2800" dirty="0">
                <a:latin typeface="游ゴシック" panose="020B0400000000000000" pitchFamily="50" charset="-128"/>
                <a:ea typeface="游ゴシック" panose="020B0400000000000000" pitchFamily="50" charset="-128"/>
              </a:rPr>
              <a:t>使用データベース：</a:t>
            </a:r>
            <a:r>
              <a:rPr kumimoji="1" lang="en-US" altLang="ja-JP" sz="2800" dirty="0">
                <a:latin typeface="游ゴシック" panose="020B0400000000000000" pitchFamily="50" charset="-128"/>
                <a:ea typeface="游ゴシック" panose="020B0400000000000000" pitchFamily="50" charset="-128"/>
              </a:rPr>
              <a:t>MySQL</a:t>
            </a:r>
            <a:endParaRPr lang="en-US" altLang="ja-JP" sz="2800" dirty="0">
              <a:latin typeface="游ゴシック" panose="020B0400000000000000" pitchFamily="50" charset="-128"/>
              <a:ea typeface="游ゴシック" panose="020B0400000000000000" pitchFamily="50" charset="-128"/>
            </a:endParaRPr>
          </a:p>
          <a:p>
            <a:endParaRPr kumimoji="1" lang="en-US" altLang="ja-JP" sz="2800" dirty="0">
              <a:latin typeface="游ゴシック" panose="020B0400000000000000" pitchFamily="50" charset="-128"/>
              <a:ea typeface="游ゴシック" panose="020B0400000000000000" pitchFamily="50" charset="-128"/>
            </a:endParaRPr>
          </a:p>
        </p:txBody>
      </p:sp>
      <p:pic>
        <p:nvPicPr>
          <p:cNvPr id="5" name="図 4">
            <a:extLst>
              <a:ext uri="{FF2B5EF4-FFF2-40B4-BE49-F238E27FC236}">
                <a16:creationId xmlns:a16="http://schemas.microsoft.com/office/drawing/2014/main" id="{4CD2805B-9786-4CD5-AAFB-A01B96634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056" y="3031504"/>
            <a:ext cx="2701417" cy="1517234"/>
          </a:xfrm>
          <a:prstGeom prst="rect">
            <a:avLst/>
          </a:prstGeom>
        </p:spPr>
      </p:pic>
      <p:pic>
        <p:nvPicPr>
          <p:cNvPr id="6" name="図 5" descr="ロゴ&#10;&#10;自動的に生成された説明">
            <a:extLst>
              <a:ext uri="{FF2B5EF4-FFF2-40B4-BE49-F238E27FC236}">
                <a16:creationId xmlns:a16="http://schemas.microsoft.com/office/drawing/2014/main" id="{ABB57B43-1AC7-49AF-B3C0-2535D3E77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520" y="3228383"/>
            <a:ext cx="5105906" cy="2640711"/>
          </a:xfrm>
          <a:prstGeom prst="rect">
            <a:avLst/>
          </a:prstGeom>
        </p:spPr>
      </p:pic>
    </p:spTree>
    <p:extLst>
      <p:ext uri="{BB962C8B-B14F-4D97-AF65-F5344CB8AC3E}">
        <p14:creationId xmlns:p14="http://schemas.microsoft.com/office/powerpoint/2010/main" val="31772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7505A-9E04-4BB9-A3C4-77BEEB4F45B0}"/>
              </a:ext>
            </a:extLst>
          </p:cNvPr>
          <p:cNvSpPr>
            <a:spLocks noGrp="1"/>
          </p:cNvSpPr>
          <p:nvPr>
            <p:ph type="title"/>
          </p:nvPr>
        </p:nvSpPr>
        <p:spPr/>
        <p:txBody>
          <a:bodyPr/>
          <a:lstStyle/>
          <a:p>
            <a:r>
              <a:rPr kumimoji="1" lang="ja-JP" altLang="en-US" dirty="0"/>
              <a:t>今後の計画</a:t>
            </a:r>
          </a:p>
        </p:txBody>
      </p:sp>
      <p:sp>
        <p:nvSpPr>
          <p:cNvPr id="3" name="コンテンツ プレースホルダー 2">
            <a:extLst>
              <a:ext uri="{FF2B5EF4-FFF2-40B4-BE49-F238E27FC236}">
                <a16:creationId xmlns:a16="http://schemas.microsoft.com/office/drawing/2014/main" id="{9EEEA0A4-B8B2-4536-AB36-8EC101C23584}"/>
              </a:ext>
            </a:extLst>
          </p:cNvPr>
          <p:cNvSpPr>
            <a:spLocks noGrp="1"/>
          </p:cNvSpPr>
          <p:nvPr>
            <p:ph idx="1"/>
          </p:nvPr>
        </p:nvSpPr>
        <p:spPr>
          <a:xfrm>
            <a:off x="1097280" y="2070156"/>
            <a:ext cx="10058400" cy="4025844"/>
          </a:xfrm>
        </p:spPr>
        <p:txBody>
          <a:bodyPr>
            <a:normAutofit/>
          </a:bodyPr>
          <a:lstStyle/>
          <a:p>
            <a:r>
              <a:rPr kumimoji="1" lang="en-US" altLang="ja-JP" sz="2800" dirty="0">
                <a:latin typeface="游ゴシック" panose="020B0400000000000000" pitchFamily="50" charset="-128"/>
                <a:ea typeface="游ゴシック" panose="020B0400000000000000" pitchFamily="50" charset="-128"/>
              </a:rPr>
              <a:t>10/30~11/5</a:t>
            </a:r>
            <a:r>
              <a:rPr kumimoji="1" lang="ja-JP" altLang="en-US" sz="2800" dirty="0">
                <a:latin typeface="游ゴシック" panose="020B0400000000000000" pitchFamily="50" charset="-128"/>
                <a:ea typeface="游ゴシック" panose="020B0400000000000000" pitchFamily="50" charset="-128"/>
              </a:rPr>
              <a:t>：計画の修正</a:t>
            </a:r>
            <a:endParaRPr kumimoji="1" lang="en-US" altLang="ja-JP" sz="2800" dirty="0">
              <a:latin typeface="游ゴシック" panose="020B0400000000000000" pitchFamily="50" charset="-128"/>
              <a:ea typeface="游ゴシック" panose="020B0400000000000000" pitchFamily="50" charset="-128"/>
            </a:endParaRPr>
          </a:p>
          <a:p>
            <a:endParaRPr lang="en-US" altLang="ja-JP" sz="2800" dirty="0">
              <a:latin typeface="游ゴシック" panose="020B0400000000000000" pitchFamily="50" charset="-128"/>
              <a:ea typeface="游ゴシック" panose="020B0400000000000000" pitchFamily="50" charset="-128"/>
            </a:endParaRPr>
          </a:p>
          <a:p>
            <a:r>
              <a:rPr kumimoji="1" lang="en-US" altLang="ja-JP" sz="2800" dirty="0">
                <a:latin typeface="游ゴシック" panose="020B0400000000000000" pitchFamily="50" charset="-128"/>
                <a:ea typeface="游ゴシック" panose="020B0400000000000000" pitchFamily="50" charset="-128"/>
              </a:rPr>
              <a:t>11/6~12/4</a:t>
            </a:r>
            <a:r>
              <a:rPr kumimoji="1" lang="ja-JP" altLang="en-US" sz="2800" dirty="0">
                <a:latin typeface="游ゴシック" panose="020B0400000000000000" pitchFamily="50" charset="-128"/>
                <a:ea typeface="游ゴシック" panose="020B0400000000000000" pitchFamily="50" charset="-128"/>
              </a:rPr>
              <a:t>：コーディング</a:t>
            </a:r>
            <a:endParaRPr kumimoji="1" lang="en-US" altLang="ja-JP" sz="2800" dirty="0">
              <a:latin typeface="游ゴシック" panose="020B0400000000000000" pitchFamily="50" charset="-128"/>
              <a:ea typeface="游ゴシック" panose="020B0400000000000000" pitchFamily="50" charset="-128"/>
            </a:endParaRPr>
          </a:p>
          <a:p>
            <a:endParaRPr lang="en-US" altLang="ja-JP" sz="2800" dirty="0">
              <a:latin typeface="游ゴシック" panose="020B0400000000000000" pitchFamily="50" charset="-128"/>
              <a:ea typeface="游ゴシック" panose="020B0400000000000000" pitchFamily="50" charset="-128"/>
            </a:endParaRPr>
          </a:p>
          <a:p>
            <a:r>
              <a:rPr kumimoji="1" lang="en-US" altLang="ja-JP" sz="2800" dirty="0">
                <a:latin typeface="游ゴシック" panose="020B0400000000000000" pitchFamily="50" charset="-128"/>
                <a:ea typeface="游ゴシック" panose="020B0400000000000000" pitchFamily="50" charset="-128"/>
              </a:rPr>
              <a:t>12</a:t>
            </a:r>
            <a:r>
              <a:rPr lang="en-US" altLang="ja-JP" sz="2800" dirty="0">
                <a:latin typeface="游ゴシック" panose="020B0400000000000000" pitchFamily="50" charset="-128"/>
                <a:ea typeface="游ゴシック" panose="020B0400000000000000" pitchFamily="50" charset="-128"/>
              </a:rPr>
              <a:t>/8~12/22</a:t>
            </a:r>
            <a:r>
              <a:rPr kumimoji="1" lang="ja-JP" altLang="en-US" sz="2800" dirty="0">
                <a:latin typeface="游ゴシック" panose="020B0400000000000000" pitchFamily="50" charset="-128"/>
                <a:ea typeface="游ゴシック" panose="020B0400000000000000" pitchFamily="50" charset="-128"/>
              </a:rPr>
              <a:t>：デバッグ＆テスト</a:t>
            </a:r>
            <a:endParaRPr kumimoji="1" lang="en-US" altLang="ja-JP" sz="2800" dirty="0">
              <a:latin typeface="游ゴシック" panose="020B0400000000000000" pitchFamily="50" charset="-128"/>
              <a:ea typeface="游ゴシック" panose="020B0400000000000000" pitchFamily="50" charset="-128"/>
            </a:endParaRPr>
          </a:p>
          <a:p>
            <a:endParaRPr lang="en-US" altLang="ja-JP" sz="2800" dirty="0">
              <a:latin typeface="游ゴシック" panose="020B0400000000000000" pitchFamily="50" charset="-128"/>
              <a:ea typeface="游ゴシック" panose="020B0400000000000000" pitchFamily="50" charset="-128"/>
            </a:endParaRPr>
          </a:p>
          <a:p>
            <a:r>
              <a:rPr kumimoji="1" lang="en-US" altLang="ja-JP" sz="2800" dirty="0">
                <a:latin typeface="游ゴシック" panose="020B0400000000000000" pitchFamily="50" charset="-128"/>
                <a:ea typeface="游ゴシック" panose="020B0400000000000000" pitchFamily="50" charset="-128"/>
              </a:rPr>
              <a:t>1</a:t>
            </a:r>
            <a:r>
              <a:rPr lang="en-US" altLang="ja-JP" sz="2800" dirty="0">
                <a:latin typeface="游ゴシック" panose="020B0400000000000000" pitchFamily="50" charset="-128"/>
                <a:ea typeface="游ゴシック" panose="020B0400000000000000" pitchFamily="50" charset="-128"/>
              </a:rPr>
              <a:t>/7</a:t>
            </a:r>
            <a:r>
              <a:rPr kumimoji="1" lang="ja-JP" altLang="en-US" sz="2800" dirty="0">
                <a:latin typeface="游ゴシック" panose="020B0400000000000000" pitchFamily="50" charset="-128"/>
                <a:ea typeface="游ゴシック" panose="020B0400000000000000" pitchFamily="50" charset="-128"/>
              </a:rPr>
              <a:t>～発表：最終調整</a:t>
            </a:r>
          </a:p>
        </p:txBody>
      </p:sp>
      <p:pic>
        <p:nvPicPr>
          <p:cNvPr id="5" name="図 4">
            <a:extLst>
              <a:ext uri="{FF2B5EF4-FFF2-40B4-BE49-F238E27FC236}">
                <a16:creationId xmlns:a16="http://schemas.microsoft.com/office/drawing/2014/main" id="{E5B2695C-8CA5-4DC2-BA11-1CBDAEB72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4697" y="2070157"/>
            <a:ext cx="4346431" cy="3798937"/>
          </a:xfrm>
          <a:prstGeom prst="rect">
            <a:avLst/>
          </a:prstGeom>
        </p:spPr>
      </p:pic>
    </p:spTree>
    <p:extLst>
      <p:ext uri="{BB962C8B-B14F-4D97-AF65-F5344CB8AC3E}">
        <p14:creationId xmlns:p14="http://schemas.microsoft.com/office/powerpoint/2010/main" val="324795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894CB21-5A86-4880-B74F-66410C185669}"/>
              </a:ext>
            </a:extLst>
          </p:cNvPr>
          <p:cNvSpPr>
            <a:spLocks noGrp="1"/>
          </p:cNvSpPr>
          <p:nvPr>
            <p:ph type="title"/>
          </p:nvPr>
        </p:nvSpPr>
        <p:spPr>
          <a:xfrm>
            <a:off x="838200" y="2766218"/>
            <a:ext cx="10515600" cy="1325563"/>
          </a:xfrm>
        </p:spPr>
        <p:txBody>
          <a:bodyPr/>
          <a:lstStyle/>
          <a:p>
            <a:pPr algn="ctr"/>
            <a:r>
              <a:rPr lang="ja-JP" altLang="en-US" b="1" dirty="0"/>
              <a:t>ご静聴ありがとうございました</a:t>
            </a:r>
          </a:p>
        </p:txBody>
      </p:sp>
    </p:spTree>
    <p:extLst>
      <p:ext uri="{BB962C8B-B14F-4D97-AF65-F5344CB8AC3E}">
        <p14:creationId xmlns:p14="http://schemas.microsoft.com/office/powerpoint/2010/main" val="311375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85E3C-3254-4AC6-905A-4887739843F8}"/>
              </a:ext>
            </a:extLst>
          </p:cNvPr>
          <p:cNvSpPr>
            <a:spLocks noGrp="1"/>
          </p:cNvSpPr>
          <p:nvPr>
            <p:ph type="title"/>
          </p:nvPr>
        </p:nvSpPr>
        <p:spPr/>
        <p:txBody>
          <a:bodyPr/>
          <a:lstStyle/>
          <a:p>
            <a:r>
              <a:rPr kumimoji="1" lang="ja-JP" altLang="en-US" dirty="0"/>
              <a:t>本システム開発の意義</a:t>
            </a:r>
          </a:p>
        </p:txBody>
      </p:sp>
      <p:sp>
        <p:nvSpPr>
          <p:cNvPr id="3" name="コンテンツ プレースホルダー 2">
            <a:extLst>
              <a:ext uri="{FF2B5EF4-FFF2-40B4-BE49-F238E27FC236}">
                <a16:creationId xmlns:a16="http://schemas.microsoft.com/office/drawing/2014/main" id="{28D0A2C2-5650-4165-95E0-F51997BCDD80}"/>
              </a:ext>
            </a:extLst>
          </p:cNvPr>
          <p:cNvSpPr>
            <a:spLocks noGrp="1"/>
          </p:cNvSpPr>
          <p:nvPr>
            <p:ph idx="1"/>
          </p:nvPr>
        </p:nvSpPr>
        <p:spPr>
          <a:xfrm>
            <a:off x="797791" y="1845734"/>
            <a:ext cx="6037811" cy="4023360"/>
          </a:xfrm>
        </p:spPr>
        <p:txBody>
          <a:bodyPr>
            <a:normAutofit/>
          </a:bodyPr>
          <a:lstStyle/>
          <a:p>
            <a:endParaRPr lang="en-US" altLang="ja-JP" sz="2800" dirty="0">
              <a:effectLst/>
              <a:ea typeface="游明朝" panose="02020400000000000000" pitchFamily="18" charset="-128"/>
              <a:cs typeface="Times New Roman" panose="02020603050405020304" pitchFamily="18" charset="0"/>
            </a:endParaRPr>
          </a:p>
          <a:p>
            <a:r>
              <a:rPr lang="ja-JP" altLang="ja-JP" sz="2800">
                <a:effectLst/>
                <a:latin typeface="游ゴシック" panose="020B0400000000000000" pitchFamily="50" charset="-128"/>
                <a:ea typeface="游ゴシック" panose="020B0400000000000000" pitchFamily="50" charset="-128"/>
                <a:cs typeface="Times New Roman" panose="02020603050405020304" pitchFamily="18" charset="0"/>
              </a:rPr>
              <a:t>コロナ</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渦が突如訪れ、</a:t>
            </a:r>
            <a:r>
              <a:rPr lang="en-US" altLang="ja-JP" sz="2800" dirty="0" err="1">
                <a:effectLst/>
                <a:latin typeface="游ゴシック" panose="020B0400000000000000" pitchFamily="50" charset="-128"/>
                <a:ea typeface="游ゴシック" panose="020B0400000000000000" pitchFamily="50" charset="-128"/>
                <a:cs typeface="Times New Roman" panose="02020603050405020304" pitchFamily="18" charset="0"/>
              </a:rPr>
              <a:t>OiC</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では</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アナログ形式で体温・体調を管理せざるを得なくなった状況下で、この</a:t>
            </a:r>
            <a:r>
              <a:rPr lang="ja-JP" altLang="ja-JP" sz="2800">
                <a:effectLst/>
                <a:latin typeface="游ゴシック" panose="020B0400000000000000" pitchFamily="50" charset="-128"/>
                <a:ea typeface="游ゴシック" panose="020B0400000000000000" pitchFamily="50" charset="-128"/>
                <a:cs typeface="Times New Roman" panose="02020603050405020304" pitchFamily="18" charset="0"/>
              </a:rPr>
              <a:t>作業を</a:t>
            </a:r>
            <a:r>
              <a:rPr lang="ja-JP" altLang="en-US" sz="2800">
                <a:latin typeface="游ゴシック" panose="020B0400000000000000" pitchFamily="50" charset="-128"/>
                <a:ea typeface="游ゴシック" panose="020B0400000000000000" pitchFamily="50" charset="-128"/>
                <a:cs typeface="Times New Roman" panose="02020603050405020304" pitchFamily="18" charset="0"/>
              </a:rPr>
              <a:t>システム</a:t>
            </a:r>
            <a:r>
              <a:rPr lang="ja-JP" altLang="ja-JP" sz="2800">
                <a:effectLst/>
                <a:latin typeface="游ゴシック" panose="020B0400000000000000" pitchFamily="50" charset="-128"/>
                <a:ea typeface="游ゴシック" panose="020B0400000000000000" pitchFamily="50" charset="-128"/>
                <a:cs typeface="Times New Roman" panose="02020603050405020304" pitchFamily="18" charset="0"/>
              </a:rPr>
              <a:t>化</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出来ないかと思い、本システムの制作を決意した。</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a:effectLst/>
                <a:latin typeface="游ゴシック" panose="020B0400000000000000" pitchFamily="50" charset="-128"/>
                <a:ea typeface="游ゴシック" panose="020B0400000000000000" pitchFamily="50" charset="-128"/>
                <a:cs typeface="Times New Roman" panose="02020603050405020304" pitchFamily="18" charset="0"/>
              </a:rPr>
              <a:t>本システム</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は</a:t>
            </a:r>
            <a:r>
              <a:rPr kumimoji="1" lang="ja-JP" altLang="en-US" sz="2800" dirty="0">
                <a:latin typeface="游ゴシック" panose="020B0400000000000000" pitchFamily="50" charset="-128"/>
                <a:ea typeface="游ゴシック" panose="020B0400000000000000" pitchFamily="50" charset="-128"/>
                <a:cs typeface="Times New Roman" panose="02020603050405020304" pitchFamily="18" charset="0"/>
              </a:rPr>
              <a:t>体温や体調</a:t>
            </a:r>
            <a:r>
              <a:rPr kumimoji="1" lang="ja-JP" altLang="en-US" sz="2800">
                <a:latin typeface="游ゴシック" panose="020B0400000000000000" pitchFamily="50" charset="-128"/>
                <a:ea typeface="游ゴシック" panose="020B0400000000000000" pitchFamily="50" charset="-128"/>
                <a:cs typeface="Times New Roman" panose="02020603050405020304" pitchFamily="18" charset="0"/>
              </a:rPr>
              <a:t>を入力</a:t>
            </a:r>
            <a:r>
              <a:rPr lang="ja-JP" altLang="en-US" sz="2800">
                <a:latin typeface="游ゴシック" panose="020B0400000000000000" pitchFamily="50" charset="-128"/>
                <a:ea typeface="游ゴシック" panose="020B0400000000000000" pitchFamily="50" charset="-128"/>
                <a:cs typeface="Times New Roman" panose="02020603050405020304" pitchFamily="18" charset="0"/>
              </a:rPr>
              <a:t>し</a:t>
            </a:r>
            <a:r>
              <a:rPr kumimoji="1" lang="ja-JP" altLang="en-US" sz="2800">
                <a:latin typeface="游ゴシック" panose="020B0400000000000000" pitchFamily="50" charset="-128"/>
                <a:ea typeface="游ゴシック" panose="020B0400000000000000" pitchFamily="50" charset="-128"/>
                <a:cs typeface="Times New Roman" panose="02020603050405020304" pitchFamily="18" charset="0"/>
              </a:rPr>
              <a:t>、</a:t>
            </a:r>
            <a:r>
              <a:rPr kumimoji="1" lang="ja-JP" altLang="en-US" sz="2800" dirty="0">
                <a:latin typeface="游ゴシック" panose="020B0400000000000000" pitchFamily="50" charset="-128"/>
                <a:ea typeface="游ゴシック" panose="020B0400000000000000" pitchFamily="50" charset="-128"/>
                <a:cs typeface="Times New Roman" panose="02020603050405020304" pitchFamily="18" charset="0"/>
              </a:rPr>
              <a:t>管理者はそれ</a:t>
            </a:r>
            <a:r>
              <a:rPr kumimoji="1" lang="ja-JP" altLang="en-US" sz="2800">
                <a:latin typeface="游ゴシック" panose="020B0400000000000000" pitchFamily="50" charset="-128"/>
                <a:ea typeface="游ゴシック" panose="020B0400000000000000" pitchFamily="50" charset="-128"/>
                <a:cs typeface="Times New Roman" panose="02020603050405020304" pitchFamily="18" charset="0"/>
              </a:rPr>
              <a:t>を確認・管理</a:t>
            </a:r>
            <a:r>
              <a:rPr kumimoji="1" lang="ja-JP" altLang="en-US" sz="2800" dirty="0">
                <a:latin typeface="游ゴシック" panose="020B0400000000000000" pitchFamily="50" charset="-128"/>
                <a:ea typeface="游ゴシック" panose="020B0400000000000000" pitchFamily="50" charset="-128"/>
                <a:cs typeface="Times New Roman" panose="02020603050405020304" pitchFamily="18" charset="0"/>
              </a:rPr>
              <a:t>することができる。</a:t>
            </a:r>
            <a:endParaRPr kumimoji="1" lang="ja-JP" altLang="en-US" sz="2800" dirty="0">
              <a:latin typeface="游ゴシック" panose="020B0400000000000000" pitchFamily="50" charset="-128"/>
              <a:ea typeface="游ゴシック" panose="020B0400000000000000" pitchFamily="50" charset="-128"/>
            </a:endParaRPr>
          </a:p>
          <a:p>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endParaRPr kumimoji="1" lang="en-US" altLang="ja-JP" dirty="0">
              <a:ea typeface="游明朝" panose="02020400000000000000" pitchFamily="18" charset="-128"/>
              <a:cs typeface="Times New Roman" panose="02020603050405020304" pitchFamily="18" charset="0"/>
            </a:endParaRPr>
          </a:p>
        </p:txBody>
      </p:sp>
      <p:pic>
        <p:nvPicPr>
          <p:cNvPr id="5" name="図 4">
            <a:extLst>
              <a:ext uri="{FF2B5EF4-FFF2-40B4-BE49-F238E27FC236}">
                <a16:creationId xmlns:a16="http://schemas.microsoft.com/office/drawing/2014/main" id="{000CE174-BD08-465D-96A7-9F350712D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091" y="2438911"/>
            <a:ext cx="4259118" cy="2837006"/>
          </a:xfrm>
          <a:prstGeom prst="rect">
            <a:avLst/>
          </a:prstGeom>
        </p:spPr>
      </p:pic>
    </p:spTree>
    <p:extLst>
      <p:ext uri="{BB962C8B-B14F-4D97-AF65-F5344CB8AC3E}">
        <p14:creationId xmlns:p14="http://schemas.microsoft.com/office/powerpoint/2010/main" val="214034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4B252-411E-4C03-A7E1-F19D5E797428}"/>
              </a:ext>
            </a:extLst>
          </p:cNvPr>
          <p:cNvSpPr>
            <a:spLocks noGrp="1"/>
          </p:cNvSpPr>
          <p:nvPr>
            <p:ph type="title"/>
          </p:nvPr>
        </p:nvSpPr>
        <p:spPr/>
        <p:txBody>
          <a:bodyPr/>
          <a:lstStyle/>
          <a:p>
            <a:r>
              <a:rPr kumimoji="1" lang="ja-JP" altLang="en-US" dirty="0"/>
              <a:t>本システム開発の意義</a:t>
            </a:r>
          </a:p>
        </p:txBody>
      </p:sp>
      <p:sp>
        <p:nvSpPr>
          <p:cNvPr id="3" name="コンテンツ プレースホルダー 2">
            <a:extLst>
              <a:ext uri="{FF2B5EF4-FFF2-40B4-BE49-F238E27FC236}">
                <a16:creationId xmlns:a16="http://schemas.microsoft.com/office/drawing/2014/main" id="{CD80A1A2-6DBB-47B8-B92C-EB91815EDA66}"/>
              </a:ext>
            </a:extLst>
          </p:cNvPr>
          <p:cNvSpPr>
            <a:spLocks noGrp="1"/>
          </p:cNvSpPr>
          <p:nvPr>
            <p:ph idx="1"/>
          </p:nvPr>
        </p:nvSpPr>
        <p:spPr>
          <a:xfrm>
            <a:off x="695498" y="1845734"/>
            <a:ext cx="5636029" cy="4023360"/>
          </a:xfrm>
        </p:spPr>
        <p:txBody>
          <a:bodyPr/>
          <a:lstStyle/>
          <a:p>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現在</a:t>
            </a:r>
            <a:r>
              <a:rPr lang="ja-JP" altLang="en-US" sz="2800" dirty="0">
                <a:latin typeface="游ゴシック" panose="020B0400000000000000" pitchFamily="50" charset="-128"/>
                <a:ea typeface="游ゴシック" panose="020B0400000000000000" pitchFamily="50" charset="-128"/>
                <a:cs typeface="Times New Roman" panose="02020603050405020304" pitchFamily="18" charset="0"/>
              </a:rPr>
              <a:t>シス</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開の遠隔ツールとして使用している</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Discord</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の</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Chatbot</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として制作し、</a:t>
            </a:r>
            <a:r>
              <a:rPr lang="en-US" altLang="ja-JP" sz="2800" dirty="0" err="1">
                <a:effectLst/>
                <a:latin typeface="游ゴシック" panose="020B0400000000000000" pitchFamily="50" charset="-128"/>
                <a:ea typeface="游ゴシック" panose="020B0400000000000000" pitchFamily="50" charset="-128"/>
                <a:cs typeface="Times New Roman" panose="02020603050405020304" pitchFamily="18" charset="0"/>
              </a:rPr>
              <a:t>OiC</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内で</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Discord</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を使用している</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各グループ</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に使って貰うという想定。</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使用言語は</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Python</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。一度この言語を使った開発を経験したいという意思があった為。</a:t>
            </a:r>
            <a:endParaRPr kumimoji="1" lang="ja-JP" altLang="en-US" dirty="0"/>
          </a:p>
        </p:txBody>
      </p:sp>
      <p:pic>
        <p:nvPicPr>
          <p:cNvPr id="5" name="図 4">
            <a:extLst>
              <a:ext uri="{FF2B5EF4-FFF2-40B4-BE49-F238E27FC236}">
                <a16:creationId xmlns:a16="http://schemas.microsoft.com/office/drawing/2014/main" id="{E0FB60D6-7DC0-44BC-A431-ECA333F4B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956" y="2272762"/>
            <a:ext cx="4699546" cy="2631746"/>
          </a:xfrm>
          <a:prstGeom prst="rect">
            <a:avLst/>
          </a:prstGeom>
        </p:spPr>
      </p:pic>
    </p:spTree>
    <p:extLst>
      <p:ext uri="{BB962C8B-B14F-4D97-AF65-F5344CB8AC3E}">
        <p14:creationId xmlns:p14="http://schemas.microsoft.com/office/powerpoint/2010/main" val="41581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D499-7D06-4E50-AF40-E2AADF40853F}"/>
              </a:ext>
            </a:extLst>
          </p:cNvPr>
          <p:cNvSpPr>
            <a:spLocks noGrp="1"/>
          </p:cNvSpPr>
          <p:nvPr>
            <p:ph type="title"/>
          </p:nvPr>
        </p:nvSpPr>
        <p:spPr/>
        <p:txBody>
          <a:bodyPr/>
          <a:lstStyle/>
          <a:p>
            <a:r>
              <a:rPr kumimoji="1" lang="en-US" altLang="ja-JP" dirty="0" err="1">
                <a:latin typeface="+mn-lt"/>
              </a:rPr>
              <a:t>Re:BIRTH</a:t>
            </a:r>
            <a:r>
              <a:rPr kumimoji="1" lang="ja-JP" altLang="en-US" dirty="0"/>
              <a:t>について</a:t>
            </a:r>
          </a:p>
        </p:txBody>
      </p:sp>
      <p:sp>
        <p:nvSpPr>
          <p:cNvPr id="3" name="コンテンツ プレースホルダー 2">
            <a:extLst>
              <a:ext uri="{FF2B5EF4-FFF2-40B4-BE49-F238E27FC236}">
                <a16:creationId xmlns:a16="http://schemas.microsoft.com/office/drawing/2014/main" id="{F3F34FC5-1290-48A6-A2A7-2A6D62215591}"/>
              </a:ext>
            </a:extLst>
          </p:cNvPr>
          <p:cNvSpPr>
            <a:spLocks noGrp="1"/>
          </p:cNvSpPr>
          <p:nvPr>
            <p:ph idx="1"/>
          </p:nvPr>
        </p:nvSpPr>
        <p:spPr>
          <a:xfrm>
            <a:off x="1097280" y="1845734"/>
            <a:ext cx="5594465" cy="4023360"/>
          </a:xfrm>
        </p:spPr>
        <p:txBody>
          <a:bodyPr>
            <a:normAutofit/>
          </a:bodyPr>
          <a:lstStyle/>
          <a:p>
            <a:pPr marL="0" indent="0">
              <a:buNone/>
            </a:pP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pPr marL="0" indent="0">
              <a:buNone/>
            </a:pP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新たなる生活様式の始まりの一つとして進むデジタル化と言う解釈を取った。</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コロナ収束後の社会</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アフターコロナ</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に向けて、自分たちが作るシステムが新しい生活様式で進む学びや働きの助けになりたい。</a:t>
            </a:r>
            <a:endParaRPr kumimoji="1" lang="ja-JP" altLang="en-US" sz="2800" dirty="0">
              <a:latin typeface="游ゴシック" panose="020B0400000000000000" pitchFamily="50" charset="-128"/>
              <a:ea typeface="游ゴシック" panose="020B0400000000000000" pitchFamily="50" charset="-128"/>
            </a:endParaRPr>
          </a:p>
        </p:txBody>
      </p:sp>
      <p:pic>
        <p:nvPicPr>
          <p:cNvPr id="5" name="図 4">
            <a:extLst>
              <a:ext uri="{FF2B5EF4-FFF2-40B4-BE49-F238E27FC236}">
                <a16:creationId xmlns:a16="http://schemas.microsoft.com/office/drawing/2014/main" id="{883DA82F-256D-4E18-BE5A-63AE04BF0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471" y="2501619"/>
            <a:ext cx="4064209" cy="2711589"/>
          </a:xfrm>
          <a:prstGeom prst="rect">
            <a:avLst/>
          </a:prstGeom>
        </p:spPr>
      </p:pic>
    </p:spTree>
    <p:extLst>
      <p:ext uri="{BB962C8B-B14F-4D97-AF65-F5344CB8AC3E}">
        <p14:creationId xmlns:p14="http://schemas.microsoft.com/office/powerpoint/2010/main" val="394605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D499-7D06-4E50-AF40-E2AADF40853F}"/>
              </a:ext>
            </a:extLst>
          </p:cNvPr>
          <p:cNvSpPr>
            <a:spLocks noGrp="1"/>
          </p:cNvSpPr>
          <p:nvPr>
            <p:ph type="title"/>
          </p:nvPr>
        </p:nvSpPr>
        <p:spPr/>
        <p:txBody>
          <a:bodyPr/>
          <a:lstStyle/>
          <a:p>
            <a:r>
              <a:rPr kumimoji="1" lang="ja-JP" altLang="en-US" dirty="0"/>
              <a:t>本システム利用のメリット</a:t>
            </a:r>
          </a:p>
        </p:txBody>
      </p:sp>
      <p:sp>
        <p:nvSpPr>
          <p:cNvPr id="3" name="コンテンツ プレースホルダー 2">
            <a:extLst>
              <a:ext uri="{FF2B5EF4-FFF2-40B4-BE49-F238E27FC236}">
                <a16:creationId xmlns:a16="http://schemas.microsoft.com/office/drawing/2014/main" id="{F3F34FC5-1290-48A6-A2A7-2A6D62215591}"/>
              </a:ext>
            </a:extLst>
          </p:cNvPr>
          <p:cNvSpPr>
            <a:spLocks noGrp="1"/>
          </p:cNvSpPr>
          <p:nvPr>
            <p:ph idx="1"/>
          </p:nvPr>
        </p:nvSpPr>
        <p:spPr>
          <a:xfrm>
            <a:off x="6096000" y="2091541"/>
            <a:ext cx="5323185" cy="4023360"/>
          </a:xfrm>
        </p:spPr>
        <p:txBody>
          <a:bodyPr>
            <a:normAutofit/>
          </a:bodyPr>
          <a:lstStyle/>
          <a:p>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Discord</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のサーバーを利用するため、</a:t>
            </a:r>
            <a:r>
              <a:rPr kumimoji="1" lang="ja-JP" altLang="en-US" sz="2800" dirty="0">
                <a:latin typeface="游ゴシック" panose="020B0400000000000000" pitchFamily="50" charset="-128"/>
                <a:ea typeface="游ゴシック" panose="020B0400000000000000" pitchFamily="50" charset="-128"/>
              </a:rPr>
              <a:t>紙を使う必要が無く、どこからでも入力、管理者</a:t>
            </a:r>
            <a:r>
              <a:rPr lang="ja-JP" altLang="en-US" sz="2800" dirty="0">
                <a:latin typeface="游ゴシック" panose="020B0400000000000000" pitchFamily="50" charset="-128"/>
                <a:ea typeface="游ゴシック" panose="020B0400000000000000" pitchFamily="50" charset="-128"/>
              </a:rPr>
              <a:t>のみ</a:t>
            </a:r>
            <a:r>
              <a:rPr kumimoji="1" lang="ja-JP" altLang="en-US" sz="2800" dirty="0">
                <a:latin typeface="游ゴシック" panose="020B0400000000000000" pitchFamily="50" charset="-128"/>
                <a:ea typeface="游ゴシック" panose="020B0400000000000000" pitchFamily="50" charset="-128"/>
              </a:rPr>
              <a:t>集計結果を確認することが出来る。</a:t>
            </a:r>
            <a:endParaRPr kumimoji="1" lang="en-US" altLang="ja-JP" sz="2800" dirty="0">
              <a:latin typeface="游ゴシック" panose="020B0400000000000000" pitchFamily="50" charset="-128"/>
              <a:ea typeface="游ゴシック" panose="020B0400000000000000" pitchFamily="50" charset="-128"/>
            </a:endParaRPr>
          </a:p>
          <a:p>
            <a:endParaRPr lang="en-US" altLang="ja-JP" sz="2800" dirty="0">
              <a:latin typeface="游ゴシック" panose="020B0400000000000000" pitchFamily="50" charset="-128"/>
              <a:ea typeface="游ゴシック" panose="020B0400000000000000" pitchFamily="50" charset="-128"/>
            </a:endParaRPr>
          </a:p>
          <a:p>
            <a:pPr algn="r"/>
            <a:r>
              <a:rPr kumimoji="1" lang="ja-JP" altLang="en-US" sz="2800" dirty="0">
                <a:latin typeface="游ゴシック" panose="020B0400000000000000" pitchFamily="50" charset="-128"/>
                <a:ea typeface="游ゴシック" panose="020B0400000000000000" pitchFamily="50" charset="-128"/>
              </a:rPr>
              <a:t>次ページに</a:t>
            </a:r>
            <a:r>
              <a:rPr kumimoji="1" lang="en-US" altLang="ja-JP" sz="2800" dirty="0">
                <a:latin typeface="游ゴシック" panose="020B0400000000000000" pitchFamily="50" charset="-128"/>
                <a:ea typeface="游ゴシック" panose="020B0400000000000000" pitchFamily="50" charset="-128"/>
              </a:rPr>
              <a:t>DFD</a:t>
            </a:r>
            <a:r>
              <a:rPr kumimoji="1" lang="ja-JP" altLang="en-US" sz="2800" dirty="0">
                <a:latin typeface="游ゴシック" panose="020B0400000000000000" pitchFamily="50" charset="-128"/>
                <a:ea typeface="游ゴシック" panose="020B0400000000000000" pitchFamily="50" charset="-128"/>
              </a:rPr>
              <a:t>→</a:t>
            </a:r>
          </a:p>
        </p:txBody>
      </p:sp>
      <p:pic>
        <p:nvPicPr>
          <p:cNvPr id="5" name="図 4">
            <a:extLst>
              <a:ext uri="{FF2B5EF4-FFF2-40B4-BE49-F238E27FC236}">
                <a16:creationId xmlns:a16="http://schemas.microsoft.com/office/drawing/2014/main" id="{B7E914CB-17D0-4B19-A388-D7B56DD08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83426"/>
            <a:ext cx="4739975" cy="2666236"/>
          </a:xfrm>
          <a:prstGeom prst="rect">
            <a:avLst/>
          </a:prstGeom>
        </p:spPr>
      </p:pic>
    </p:spTree>
    <p:extLst>
      <p:ext uri="{BB962C8B-B14F-4D97-AF65-F5344CB8AC3E}">
        <p14:creationId xmlns:p14="http://schemas.microsoft.com/office/powerpoint/2010/main" val="50125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0EABECA4-E773-488D-821C-CE1A57373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661" y="0"/>
            <a:ext cx="11402677" cy="6858000"/>
          </a:xfrm>
        </p:spPr>
      </p:pic>
    </p:spTree>
    <p:extLst>
      <p:ext uri="{BB962C8B-B14F-4D97-AF65-F5344CB8AC3E}">
        <p14:creationId xmlns:p14="http://schemas.microsoft.com/office/powerpoint/2010/main" val="385893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D78FB-8377-4F4B-9375-D031E572C029}"/>
              </a:ext>
            </a:extLst>
          </p:cNvPr>
          <p:cNvSpPr>
            <a:spLocks noGrp="1"/>
          </p:cNvSpPr>
          <p:nvPr>
            <p:ph type="title"/>
          </p:nvPr>
        </p:nvSpPr>
        <p:spPr/>
        <p:txBody>
          <a:bodyPr/>
          <a:lstStyle/>
          <a:p>
            <a:r>
              <a:rPr kumimoji="1" lang="ja-JP" altLang="en-US" dirty="0"/>
              <a:t>主な機能</a:t>
            </a:r>
          </a:p>
        </p:txBody>
      </p:sp>
      <p:sp>
        <p:nvSpPr>
          <p:cNvPr id="3" name="コンテンツ プレースホルダー 2">
            <a:extLst>
              <a:ext uri="{FF2B5EF4-FFF2-40B4-BE49-F238E27FC236}">
                <a16:creationId xmlns:a16="http://schemas.microsoft.com/office/drawing/2014/main" id="{DDCED8B4-A559-4B41-9D76-CBA32667BB3F}"/>
              </a:ext>
            </a:extLst>
          </p:cNvPr>
          <p:cNvSpPr>
            <a:spLocks noGrp="1"/>
          </p:cNvSpPr>
          <p:nvPr>
            <p:ph idx="1"/>
          </p:nvPr>
        </p:nvSpPr>
        <p:spPr/>
        <p:txBody>
          <a:bodyPr>
            <a:normAutofit/>
          </a:bodyPr>
          <a:lstStyle/>
          <a:p>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利用者は</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Discord</a:t>
            </a:r>
            <a:r>
              <a:rPr lang="ja-JP" altLang="en-US" sz="2800" dirty="0">
                <a:latin typeface="游ゴシック" panose="020B0400000000000000" pitchFamily="50" charset="-128"/>
                <a:ea typeface="游ゴシック" panose="020B0400000000000000" pitchFamily="50" charset="-128"/>
                <a:cs typeface="Times New Roman" panose="02020603050405020304" pitchFamily="18" charset="0"/>
              </a:rPr>
              <a:t>に</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ログイン</a:t>
            </a:r>
            <a:endParaRPr lang="en-US" altLang="ja-JP" sz="2800" dirty="0">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体温をコマンド</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&amp;</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体温の数字、体調を指定の絵文字</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en-US" altLang="ja-JP" sz="2800" dirty="0">
                <a:latin typeface="游ゴシック" panose="020B0400000000000000" pitchFamily="50" charset="-128"/>
                <a:ea typeface="游ゴシック" panose="020B0400000000000000" pitchFamily="50" charset="-128"/>
                <a:cs typeface="Times New Roman" panose="02020603050405020304" pitchFamily="18" charset="0"/>
              </a:rPr>
              <a:t>    </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既存</a:t>
            </a:r>
            <a:r>
              <a:rPr lang="ja-JP" altLang="en-US" sz="2800" dirty="0">
                <a:latin typeface="游ゴシック" panose="020B0400000000000000" pitchFamily="50" charset="-128"/>
                <a:ea typeface="游ゴシック" panose="020B0400000000000000" pitchFamily="50" charset="-128"/>
                <a:cs typeface="Times New Roman" panose="02020603050405020304" pitchFamily="18" charset="0"/>
              </a:rPr>
              <a:t>の</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絵文字</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を用いて入力。</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その結果に応じて入力した人向けのメッセージを返す。</a:t>
            </a:r>
            <a:endParaRPr kumimoji="1" lang="ja-JP" altLang="en-US" sz="28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22233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BBF-6374-4E5A-B478-0329F277E565}"/>
              </a:ext>
            </a:extLst>
          </p:cNvPr>
          <p:cNvSpPr>
            <a:spLocks noGrp="1"/>
          </p:cNvSpPr>
          <p:nvPr>
            <p:ph type="title"/>
          </p:nvPr>
        </p:nvSpPr>
        <p:spPr/>
        <p:txBody>
          <a:bodyPr/>
          <a:lstStyle/>
          <a:p>
            <a:r>
              <a:rPr kumimoji="1" lang="ja-JP" altLang="en-US" dirty="0"/>
              <a:t>主な機能</a:t>
            </a:r>
          </a:p>
        </p:txBody>
      </p:sp>
      <p:sp>
        <p:nvSpPr>
          <p:cNvPr id="3" name="コンテンツ プレースホルダー 2">
            <a:extLst>
              <a:ext uri="{FF2B5EF4-FFF2-40B4-BE49-F238E27FC236}">
                <a16:creationId xmlns:a16="http://schemas.microsoft.com/office/drawing/2014/main" id="{17DC299F-AB0B-4526-AD24-D8E57C076D77}"/>
              </a:ext>
            </a:extLst>
          </p:cNvPr>
          <p:cNvSpPr>
            <a:spLocks noGrp="1"/>
          </p:cNvSpPr>
          <p:nvPr>
            <p:ph idx="1"/>
          </p:nvPr>
        </p:nvSpPr>
        <p:spPr>
          <a:xfrm>
            <a:off x="1097280" y="1845734"/>
            <a:ext cx="5303520" cy="4023360"/>
          </a:xfrm>
        </p:spPr>
        <p:txBody>
          <a:bodyPr/>
          <a:lstStyle/>
          <a:p>
            <a:endParaRPr kumimoji="1" lang="en-US" altLang="ja-JP" sz="26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endParaRPr kumimoji="1" lang="en-US" altLang="ja-JP" sz="26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r>
              <a:rPr kumimoji="1" lang="ja-JP" altLang="en-US" sz="26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入力したデータはデータベースに登録し、管理者だけがデータベースを操作・閲覧できる。</a:t>
            </a:r>
            <a:endParaRPr kumimoji="1" lang="ja-JP" altLang="en-US" dirty="0"/>
          </a:p>
        </p:txBody>
      </p:sp>
      <p:pic>
        <p:nvPicPr>
          <p:cNvPr id="5" name="図 4">
            <a:extLst>
              <a:ext uri="{FF2B5EF4-FFF2-40B4-BE49-F238E27FC236}">
                <a16:creationId xmlns:a16="http://schemas.microsoft.com/office/drawing/2014/main" id="{4372883F-16E9-4875-9607-7A5C65890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107585"/>
            <a:ext cx="4894627" cy="3499658"/>
          </a:xfrm>
          <a:prstGeom prst="rect">
            <a:avLst/>
          </a:prstGeom>
        </p:spPr>
      </p:pic>
    </p:spTree>
    <p:extLst>
      <p:ext uri="{BB962C8B-B14F-4D97-AF65-F5344CB8AC3E}">
        <p14:creationId xmlns:p14="http://schemas.microsoft.com/office/powerpoint/2010/main" val="57929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BBF-6374-4E5A-B478-0329F277E565}"/>
              </a:ext>
            </a:extLst>
          </p:cNvPr>
          <p:cNvSpPr>
            <a:spLocks noGrp="1"/>
          </p:cNvSpPr>
          <p:nvPr>
            <p:ph type="title"/>
          </p:nvPr>
        </p:nvSpPr>
        <p:spPr/>
        <p:txBody>
          <a:bodyPr/>
          <a:lstStyle/>
          <a:p>
            <a:r>
              <a:rPr kumimoji="1" lang="ja-JP" altLang="en-US" dirty="0"/>
              <a:t>コマンド</a:t>
            </a:r>
          </a:p>
        </p:txBody>
      </p:sp>
      <p:sp>
        <p:nvSpPr>
          <p:cNvPr id="3" name="コンテンツ プレースホルダー 2">
            <a:extLst>
              <a:ext uri="{FF2B5EF4-FFF2-40B4-BE49-F238E27FC236}">
                <a16:creationId xmlns:a16="http://schemas.microsoft.com/office/drawing/2014/main" id="{17DC299F-AB0B-4526-AD24-D8E57C076D77}"/>
              </a:ext>
            </a:extLst>
          </p:cNvPr>
          <p:cNvSpPr>
            <a:spLocks noGrp="1"/>
          </p:cNvSpPr>
          <p:nvPr>
            <p:ph idx="1"/>
          </p:nvPr>
        </p:nvSpPr>
        <p:spPr>
          <a:xfrm>
            <a:off x="1097279" y="2092036"/>
            <a:ext cx="10249593" cy="3777058"/>
          </a:xfrm>
        </p:spPr>
        <p:txBody>
          <a:bodyPr>
            <a:normAutofit/>
          </a:bodyPr>
          <a:lstStyle/>
          <a:p>
            <a:pPr marL="0" indent="0" algn="just">
              <a:buNone/>
            </a:pPr>
            <a:r>
              <a:rPr lang="en-US" altLang="ja-JP" sz="2600" dirty="0">
                <a:solidFill>
                  <a:srgbClr val="000000">
                    <a:lumMod val="75000"/>
                    <a:lumOff val="25000"/>
                  </a:srgbClr>
                </a:solidFill>
                <a:latin typeface="游ゴシック" panose="020B0400000000000000" pitchFamily="50" charset="-128"/>
                <a:ea typeface="游ゴシック" panose="020B0400000000000000" pitchFamily="50" charset="-128"/>
                <a:cs typeface="Times New Roman" panose="02020603050405020304" pitchFamily="18" charset="0"/>
              </a:rPr>
              <a:t> </a:t>
            </a:r>
            <a:r>
              <a:rPr lang="ja-JP"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en-US"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!health_</a:t>
            </a:r>
            <a:r>
              <a:rPr lang="en-US" altLang="ja-JP" sz="2800" kern="100" dirty="0">
                <a:latin typeface="游ゴシック" panose="020B0400000000000000" pitchFamily="50" charset="-128"/>
                <a:ea typeface="游ゴシック" panose="020B0400000000000000" pitchFamily="50" charset="-128"/>
                <a:cs typeface="Times New Roman" panose="02020603050405020304" pitchFamily="18" charset="0"/>
              </a:rPr>
              <a:t>(</a:t>
            </a:r>
            <a:r>
              <a:rPr lang="ja-JP" altLang="ja-JP" sz="2800" kern="100">
                <a:effectLst/>
                <a:latin typeface="游ゴシック" panose="020B0400000000000000" pitchFamily="50" charset="-128"/>
                <a:ea typeface="游ゴシック" panose="020B0400000000000000" pitchFamily="50" charset="-128"/>
                <a:cs typeface="Times New Roman" panose="02020603050405020304" pitchFamily="18" charset="0"/>
              </a:rPr>
              <a:t>対応する絵文字</a:t>
            </a:r>
            <a:r>
              <a:rPr lang="en-US"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ja-JP" sz="2800" kern="10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kern="10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ja-JP" sz="2800" kern="100">
                <a:effectLst/>
                <a:latin typeface="游ゴシック" panose="020B0400000000000000" pitchFamily="50" charset="-128"/>
                <a:ea typeface="游ゴシック" panose="020B0400000000000000" pitchFamily="50" charset="-128"/>
                <a:cs typeface="Times New Roman" panose="02020603050405020304" pitchFamily="18" charset="0"/>
              </a:rPr>
              <a:t>正常</a:t>
            </a:r>
            <a:r>
              <a:rPr lang="ja-JP"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に受信した場合は対応するメッセージを返す</a:t>
            </a:r>
          </a:p>
          <a:p>
            <a:pPr algn="just"/>
            <a:r>
              <a:rPr lang="ja-JP"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en-US"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!temp_(</a:t>
            </a:r>
            <a:r>
              <a:rPr lang="ja-JP" altLang="ja-JP" sz="2800" kern="100">
                <a:effectLst/>
                <a:latin typeface="游ゴシック" panose="020B0400000000000000" pitchFamily="50" charset="-128"/>
                <a:ea typeface="游ゴシック" panose="020B0400000000000000" pitchFamily="50" charset="-128"/>
                <a:cs typeface="Times New Roman" panose="02020603050405020304" pitchFamily="18" charset="0"/>
              </a:rPr>
              <a:t>体温</a:t>
            </a:r>
            <a:r>
              <a:rPr lang="ja-JP"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の数値 ○○</a:t>
            </a:r>
            <a:r>
              <a:rPr lang="en-US"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ja-JP" sz="2800" kern="100">
                <a:effectLst/>
                <a:latin typeface="游ゴシック" panose="020B0400000000000000" pitchFamily="50" charset="-128"/>
                <a:ea typeface="游ゴシック" panose="020B0400000000000000" pitchFamily="50" charset="-128"/>
                <a:cs typeface="Times New Roman" panose="02020603050405020304" pitchFamily="18" charset="0"/>
              </a:rPr>
              <a:t>○</a:t>
            </a:r>
            <a:r>
              <a:rPr lang="en-US" altLang="ja-JP" sz="2800" kern="100" dirty="0">
                <a:latin typeface="游ゴシック" panose="020B0400000000000000" pitchFamily="50" charset="-128"/>
                <a:ea typeface="游ゴシック" panose="020B0400000000000000" pitchFamily="50" charset="-128"/>
                <a:cs typeface="Times New Roman" panose="02020603050405020304" pitchFamily="18" charset="0"/>
              </a:rPr>
              <a:t>)</a:t>
            </a:r>
            <a:r>
              <a:rPr lang="ja-JP" altLang="ja-JP" sz="2800" kern="10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→正常に受信した場合は対応するメッセージを返す</a:t>
            </a:r>
          </a:p>
          <a:p>
            <a:pPr algn="just"/>
            <a:r>
              <a:rPr lang="ja-JP"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※正常に受信しなかった場合は何も返さない。体温の数値が想定範囲を超えている場合はエラーを出す</a:t>
            </a:r>
          </a:p>
          <a:p>
            <a:pPr algn="just"/>
            <a:r>
              <a:rPr lang="ja-JP"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en-US"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!list</a:t>
            </a:r>
            <a:r>
              <a:rPr lang="ja-JP" altLang="ja-JP" sz="2800" kern="100" dirty="0">
                <a:effectLst/>
                <a:latin typeface="游ゴシック" panose="020B0400000000000000" pitchFamily="50" charset="-128"/>
                <a:ea typeface="游ゴシック" panose="020B0400000000000000" pitchFamily="50" charset="-128"/>
                <a:cs typeface="Times New Roman" panose="02020603050405020304" pitchFamily="18" charset="0"/>
              </a:rPr>
              <a:t>」→対応する絵文字の情報を返す</a:t>
            </a:r>
          </a:p>
          <a:p>
            <a:endParaRPr kumimoji="1" lang="en-US" altLang="ja-JP" sz="26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2336247675"/>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TM02900688[[fn=ファセット]]</Template>
  <TotalTime>674</TotalTime>
  <Words>472</Words>
  <Application>Microsoft Office PowerPoint</Application>
  <PresentationFormat>ワイド画面</PresentationFormat>
  <Paragraphs>56</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13</vt:i4>
      </vt:variant>
    </vt:vector>
  </HeadingPairs>
  <TitlesOfParts>
    <vt:vector size="23" baseType="lpstr">
      <vt:lpstr>游ゴシック</vt:lpstr>
      <vt:lpstr>游ゴシック Light</vt:lpstr>
      <vt:lpstr>Arial</vt:lpstr>
      <vt:lpstr>Calibri</vt:lpstr>
      <vt:lpstr>Calibri Light</vt:lpstr>
      <vt:lpstr>Trebuchet MS</vt:lpstr>
      <vt:lpstr>Wingdings 3</vt:lpstr>
      <vt:lpstr>ファセット</vt:lpstr>
      <vt:lpstr>レトロスペクト</vt:lpstr>
      <vt:lpstr>Office テーマ</vt:lpstr>
      <vt:lpstr>Health manager（仮）</vt:lpstr>
      <vt:lpstr>本システム開発の意義</vt:lpstr>
      <vt:lpstr>本システム開発の意義</vt:lpstr>
      <vt:lpstr>Re:BIRTHについて</vt:lpstr>
      <vt:lpstr>本システム利用のメリット</vt:lpstr>
      <vt:lpstr>PowerPoint プレゼンテーション</vt:lpstr>
      <vt:lpstr>主な機能</vt:lpstr>
      <vt:lpstr>主な機能</vt:lpstr>
      <vt:lpstr>コマンド</vt:lpstr>
      <vt:lpstr>さらに･･･</vt:lpstr>
      <vt:lpstr>開発環境</vt:lpstr>
      <vt:lpstr>今後の計画</vt:lpstr>
      <vt:lpstr>ご静聴ありがとうございました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デザインは後で変える</dc:title>
  <dc:creator>上柴 治</dc:creator>
  <cp:lastModifiedBy>上柴 治</cp:lastModifiedBy>
  <cp:revision>41</cp:revision>
  <dcterms:created xsi:type="dcterms:W3CDTF">2020-10-08T07:23:03Z</dcterms:created>
  <dcterms:modified xsi:type="dcterms:W3CDTF">2020-10-29T06:26:57Z</dcterms:modified>
</cp:coreProperties>
</file>