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813" r:id="rId2"/>
  </p:sldMasterIdLst>
  <p:notesMasterIdLst>
    <p:notesMasterId r:id="rId4"/>
  </p:notesMasterIdLst>
  <p:handoutMasterIdLst>
    <p:handoutMasterId r:id="rId5"/>
  </p:handoutMasterIdLst>
  <p:sldIdLst>
    <p:sldId id="27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m Fischer" initials="HF" lastIdx="11" clrIdx="0"/>
  <p:cmAuthor id="2" name="Albrecht Neumann" initials="AN" lastIdx="10" clrIdx="1"/>
  <p:cmAuthor id="3" name="Wiebke Lehmbecker" initials="WL" lastIdx="2" clrIdx="2"/>
  <p:cmAuthor id="4" name="Axel Wogawa" initials="AW" lastIdx="1" clrIdx="3">
    <p:extLst>
      <p:ext uri="{19B8F6BF-5375-455C-9EA6-DF929625EA0E}">
        <p15:presenceInfo xmlns:p15="http://schemas.microsoft.com/office/powerpoint/2012/main" userId="S::axel.wogawa@systema.com::97f6549e-9d94-4991-b761-aff928ea8d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BED2DC"/>
    <a:srgbClr val="87BEE6"/>
    <a:srgbClr val="F08714"/>
    <a:srgbClr val="00326E"/>
    <a:srgbClr val="C5DFFF"/>
    <a:srgbClr val="7F7F7F"/>
    <a:srgbClr val="1F3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398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C8A0-A5F5-43F7-94A5-04D58CFC1FBC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B90D8-E87D-46F2-B653-432E635CF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6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DDCA-C716-4224-96BE-DD95A67959AC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411D9-780B-424F-BD1A-63E13D5D6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3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86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0" y="0"/>
            <a:ext cx="12192000" cy="102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0" y="246891"/>
            <a:ext cx="3117069" cy="6577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38" y="291655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38" y="1270256"/>
            <a:ext cx="7766936" cy="16463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127000" dir="5400000" algn="ctr" rotWithShape="0">
                    <a:srgbClr val="1F3767">
                      <a:alpha val="50000"/>
                    </a:srgbClr>
                  </a:outerShdw>
                </a:effectLst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Thema </a:t>
            </a:r>
            <a:br>
              <a:rPr lang="de-DE" dirty="0"/>
            </a:br>
            <a:r>
              <a:rPr lang="de-DE" dirty="0"/>
              <a:t>Präsentation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3" y="5009801"/>
            <a:ext cx="6006146" cy="33290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Autor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7212" y="541851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Titel / Position des Autors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57212" y="582722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9588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2396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>
            <a:fillRect/>
          </a:stretch>
        </p:blipFill>
        <p:spPr>
          <a:xfrm>
            <a:off x="0" y="0"/>
            <a:ext cx="12192000" cy="6516233"/>
          </a:xfrm>
          <a:custGeom>
            <a:avLst/>
            <a:gdLst>
              <a:gd name="connsiteX0" fmla="*/ 0 w 12192000"/>
              <a:gd name="connsiteY0" fmla="*/ 0 h 6516233"/>
              <a:gd name="connsiteX1" fmla="*/ 12192000 w 12192000"/>
              <a:gd name="connsiteY1" fmla="*/ 0 h 6516233"/>
              <a:gd name="connsiteX2" fmla="*/ 12192000 w 12192000"/>
              <a:gd name="connsiteY2" fmla="*/ 5877277 h 6516233"/>
              <a:gd name="connsiteX3" fmla="*/ 0 w 12192000"/>
              <a:gd name="connsiteY3" fmla="*/ 6516233 h 651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516233">
                <a:moveTo>
                  <a:pt x="0" y="0"/>
                </a:moveTo>
                <a:lnTo>
                  <a:pt x="12192000" y="0"/>
                </a:lnTo>
                <a:lnTo>
                  <a:pt x="12192000" y="5877277"/>
                </a:lnTo>
                <a:lnTo>
                  <a:pt x="0" y="6516233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559" y="1247876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881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2742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565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7478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5405282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1378" y="1247877"/>
            <a:ext cx="5409760" cy="4715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616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1320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>
            <a:fillRect/>
          </a:stretch>
        </p:blipFill>
        <p:spPr>
          <a:xfrm>
            <a:off x="0" y="0"/>
            <a:ext cx="12192000" cy="6516233"/>
          </a:xfrm>
          <a:custGeom>
            <a:avLst/>
            <a:gdLst>
              <a:gd name="connsiteX0" fmla="*/ 0 w 12192000"/>
              <a:gd name="connsiteY0" fmla="*/ 0 h 6516233"/>
              <a:gd name="connsiteX1" fmla="*/ 12192000 w 12192000"/>
              <a:gd name="connsiteY1" fmla="*/ 0 h 6516233"/>
              <a:gd name="connsiteX2" fmla="*/ 12192000 w 12192000"/>
              <a:gd name="connsiteY2" fmla="*/ 5877277 h 6516233"/>
              <a:gd name="connsiteX3" fmla="*/ 0 w 12192000"/>
              <a:gd name="connsiteY3" fmla="*/ 6516233 h 651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516233">
                <a:moveTo>
                  <a:pt x="0" y="0"/>
                </a:moveTo>
                <a:lnTo>
                  <a:pt x="12192000" y="0"/>
                </a:lnTo>
                <a:lnTo>
                  <a:pt x="12192000" y="5877277"/>
                </a:lnTo>
                <a:lnTo>
                  <a:pt x="0" y="6516233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559" y="1247876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217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2742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1164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86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0" y="0"/>
            <a:ext cx="12192000" cy="102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0" y="246891"/>
            <a:ext cx="3117069" cy="6577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38" y="291655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38" y="1270256"/>
            <a:ext cx="7766936" cy="16463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127000" dir="5400000" algn="ctr" rotWithShape="0">
                    <a:srgbClr val="1F3767">
                      <a:alpha val="50000"/>
                    </a:srgbClr>
                  </a:outerShdw>
                </a:effectLst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Thema </a:t>
            </a:r>
            <a:br>
              <a:rPr lang="de-DE" dirty="0"/>
            </a:br>
            <a:r>
              <a:rPr lang="de-DE" dirty="0"/>
              <a:t>Präsentation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3" y="5009801"/>
            <a:ext cx="6006146" cy="33290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Autor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7212" y="541851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Titel / Position des Autors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57212" y="582722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5699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71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5405282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1378" y="1247877"/>
            <a:ext cx="5409760" cy="4715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261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057"/>
            <a:ext cx="12192000" cy="11409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16" y="6291285"/>
            <a:ext cx="1780122" cy="375641"/>
          </a:xfrm>
          <a:prstGeom prst="rect">
            <a:avLst/>
          </a:prstGeom>
        </p:spPr>
      </p:pic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54558" y="1247876"/>
            <a:ext cx="11086580" cy="47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50863" y="6509325"/>
            <a:ext cx="44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kern="1200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+mn-cs"/>
              </a:rPr>
              <a:t>Arrowhead Tools MS 10 - IMO Status Report 04/21</a:t>
            </a:r>
            <a:endParaRPr lang="de-DE" sz="900" kern="1200" dirty="0">
              <a:solidFill>
                <a:schemeClr val="bg1"/>
              </a:solidFill>
              <a:latin typeface="+mn-lt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46947" y="6509325"/>
            <a:ext cx="114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FEA5F3-9542-4ED7-8A0F-300124C07C2E}" type="datetime1">
              <a:rPr lang="de-DE" sz="900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 algn="r"/>
              <a:t>01.03.2022</a:t>
            </a:fld>
            <a:endParaRPr lang="de-DE" sz="900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64538" y="6509325"/>
            <a:ext cx="66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102E80-260F-47E3-A59C-46D99AE8DD8D}" type="slidenum">
              <a:rPr lang="de-DE" sz="900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 algn="ctr"/>
              <a:t>‹Nr.›</a:t>
            </a:fld>
            <a:endParaRPr lang="de-DE" sz="900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808" r:id="rId2"/>
    <p:sldLayoutId id="2147483806" r:id="rId3"/>
    <p:sldLayoutId id="2147483785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01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16" y="6291285"/>
            <a:ext cx="1780122" cy="375641"/>
          </a:xfrm>
          <a:prstGeom prst="rect">
            <a:avLst/>
          </a:prstGeom>
        </p:spPr>
      </p:pic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54558" y="1247876"/>
            <a:ext cx="11086580" cy="47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Stichpunkt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50863" y="6509325"/>
            <a:ext cx="44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</a:rPr>
              <a:t>Arrowhead Tools MS 10 - IMO Status Report 04/21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46947" y="6509325"/>
            <a:ext cx="114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FEA5F3-9542-4ED7-8A0F-300124C07C2E}" type="datetime1">
              <a:rPr lang="de-DE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</a:rPr>
              <a:pPr algn="r"/>
              <a:t>01.03.2022</a:t>
            </a:fld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64538" y="6509325"/>
            <a:ext cx="66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102E80-260F-47E3-A59C-46D99AE8DD8D}" type="slidenum">
              <a:rPr lang="de-DE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</a:rPr>
              <a:pPr algn="ctr"/>
              <a:t>‹Nr.›</a:t>
            </a:fld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9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01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EC96104-5807-4DF4-BFF6-96E898AF6EC7}"/>
              </a:ext>
            </a:extLst>
          </p:cNvPr>
          <p:cNvGrpSpPr/>
          <p:nvPr/>
        </p:nvGrpSpPr>
        <p:grpSpPr>
          <a:xfrm>
            <a:off x="1837376" y="83605"/>
            <a:ext cx="5530625" cy="2088000"/>
            <a:chOff x="3043879" y="1415448"/>
            <a:chExt cx="5530625" cy="2088000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88F0D968-451F-44C9-8D4F-6028975725A2}"/>
                </a:ext>
              </a:extLst>
            </p:cNvPr>
            <p:cNvGrpSpPr/>
            <p:nvPr/>
          </p:nvGrpSpPr>
          <p:grpSpPr>
            <a:xfrm>
              <a:off x="3043879" y="1415448"/>
              <a:ext cx="5530625" cy="2088000"/>
              <a:chOff x="3043879" y="1415448"/>
              <a:chExt cx="5530625" cy="208800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8508EA2-5101-4D28-A5EE-E583632D5463}"/>
                  </a:ext>
                </a:extLst>
              </p:cNvPr>
              <p:cNvSpPr/>
              <p:nvPr/>
            </p:nvSpPr>
            <p:spPr>
              <a:xfrm>
                <a:off x="3043879" y="1415448"/>
                <a:ext cx="5530625" cy="2088000"/>
              </a:xfrm>
              <a:prstGeom prst="rect">
                <a:avLst/>
              </a:prstGeom>
              <a:solidFill>
                <a:srgbClr val="BED2DC"/>
              </a:solidFill>
              <a:ln>
                <a:solidFill>
                  <a:schemeClr val="accent6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6483B23-4544-4E7B-97A2-BF4623624FD7}"/>
                  </a:ext>
                </a:extLst>
              </p:cNvPr>
              <p:cNvSpPr txBox="1"/>
              <p:nvPr/>
            </p:nvSpPr>
            <p:spPr>
              <a:xfrm>
                <a:off x="3465051" y="301725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D225C13-93D4-45DD-A78B-8ED3F6480DB7}"/>
                </a:ext>
              </a:extLst>
            </p:cNvPr>
            <p:cNvSpPr/>
            <p:nvPr/>
          </p:nvSpPr>
          <p:spPr>
            <a:xfrm>
              <a:off x="6381874" y="1631837"/>
              <a:ext cx="1954506" cy="1404000"/>
            </a:xfrm>
            <a:prstGeom prst="rect">
              <a:avLst/>
            </a:prstGeom>
            <a:solidFill>
              <a:srgbClr val="87BEE6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latin typeface="Consolas" panose="020B0609020204030204" pitchFamily="49" charset="0"/>
                </a:rPr>
                <a:t>tb-utils</a:t>
              </a:r>
              <a:r>
                <a:rPr lang="de-DE" dirty="0" err="1"/>
                <a:t>-based</a:t>
              </a:r>
              <a:r>
                <a:rPr lang="de-DE" dirty="0"/>
                <a:t> IoT App</a:t>
              </a:r>
            </a:p>
            <a:p>
              <a:pPr algn="ctr"/>
              <a:endParaRPr lang="de-DE" sz="1200" dirty="0"/>
            </a:p>
            <a:p>
              <a:pPr algn="ctr"/>
              <a:r>
                <a:rPr lang="de-DE" sz="1200" dirty="0"/>
                <a:t>Data </a:t>
              </a:r>
              <a:r>
                <a:rPr lang="de-DE" sz="1200" dirty="0" err="1"/>
                <a:t>processing</a:t>
              </a:r>
              <a:endParaRPr lang="de-DE" sz="1200" dirty="0"/>
            </a:p>
            <a:p>
              <a:pPr algn="ctr"/>
              <a:r>
                <a:rPr lang="de-DE" sz="1200" dirty="0" err="1"/>
                <a:t>ThingsBoard</a:t>
              </a:r>
              <a:r>
                <a:rPr lang="de-DE" sz="1200" dirty="0"/>
                <a:t> </a:t>
              </a:r>
              <a:r>
                <a:rPr lang="de-DE" sz="1200" dirty="0" err="1"/>
                <a:t>config</a:t>
              </a:r>
              <a:endParaRPr lang="de-DE" sz="1200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128DCFB2-A9AF-422E-A7F4-742A9174C66E}"/>
                </a:ext>
              </a:extLst>
            </p:cNvPr>
            <p:cNvSpPr/>
            <p:nvPr/>
          </p:nvSpPr>
          <p:spPr>
            <a:xfrm>
              <a:off x="3291354" y="1635391"/>
              <a:ext cx="2052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de-DE" dirty="0" err="1"/>
                <a:t>ThingsBoard</a:t>
              </a:r>
              <a:endParaRPr lang="de-DE" sz="1200" dirty="0"/>
            </a:p>
            <a:p>
              <a:pPr algn="ctr"/>
              <a:endParaRPr lang="de-DE" sz="1200" dirty="0"/>
            </a:p>
            <a:p>
              <a:pPr algn="ctr"/>
              <a:r>
                <a:rPr lang="de-DE" sz="1200" dirty="0" err="1"/>
                <a:t>Visualization</a:t>
              </a:r>
              <a:br>
                <a:rPr lang="de-DE" sz="1200" dirty="0"/>
              </a:br>
              <a:r>
                <a:rPr lang="de-DE" sz="1200" dirty="0" err="1"/>
                <a:t>Persistence</a:t>
              </a:r>
              <a:endParaRPr lang="de-DE" sz="1200" dirty="0"/>
            </a:p>
            <a:p>
              <a:pPr algn="ctr"/>
              <a:r>
                <a:rPr lang="de-DE" sz="1200" dirty="0"/>
                <a:t>Device </a:t>
              </a:r>
              <a:r>
                <a:rPr lang="de-DE" sz="1200" dirty="0" err="1"/>
                <a:t>twin</a:t>
              </a:r>
              <a:endParaRPr lang="de-DE" sz="1400" dirty="0"/>
            </a:p>
          </p:txBody>
        </p: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06BD1A0C-A0E9-4807-9A7B-4B3096FC9C15}"/>
              </a:ext>
            </a:extLst>
          </p:cNvPr>
          <p:cNvSpPr txBox="1"/>
          <p:nvPr/>
        </p:nvSpPr>
        <p:spPr>
          <a:xfrm>
            <a:off x="4144010" y="401748"/>
            <a:ext cx="1008000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200" dirty="0"/>
              <a:t>websocket / REST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91602B-AA57-491D-9079-5FD47208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7568" y="382519"/>
            <a:ext cx="514350" cy="514350"/>
          </a:xfrm>
          <a:prstGeom prst="rect">
            <a:avLst/>
          </a:prstGeom>
        </p:spPr>
      </p:pic>
      <p:sp>
        <p:nvSpPr>
          <p:cNvPr id="91" name="Textfeld 90">
            <a:extLst>
              <a:ext uri="{FF2B5EF4-FFF2-40B4-BE49-F238E27FC236}">
                <a16:creationId xmlns:a16="http://schemas.microsoft.com/office/drawing/2014/main" id="{44573B46-EB89-4BDE-8E0A-B378973FA047}"/>
              </a:ext>
            </a:extLst>
          </p:cNvPr>
          <p:cNvSpPr txBox="1"/>
          <p:nvPr/>
        </p:nvSpPr>
        <p:spPr>
          <a:xfrm>
            <a:off x="4134485" y="1097073"/>
            <a:ext cx="100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REST</a:t>
            </a:r>
            <a:endParaRPr lang="de-DE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8F74F2D-8496-4837-AAAB-445B56667CFD}"/>
              </a:ext>
            </a:extLst>
          </p:cNvPr>
          <p:cNvCxnSpPr>
            <a:cxnSpLocks/>
          </p:cNvCxnSpPr>
          <p:nvPr/>
        </p:nvCxnSpPr>
        <p:spPr>
          <a:xfrm flipV="1">
            <a:off x="4136851" y="725769"/>
            <a:ext cx="1038520" cy="35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85E378E-76DB-4764-B750-F22AB888F576}"/>
              </a:ext>
            </a:extLst>
          </p:cNvPr>
          <p:cNvCxnSpPr>
            <a:cxnSpLocks/>
          </p:cNvCxnSpPr>
          <p:nvPr/>
        </p:nvCxnSpPr>
        <p:spPr>
          <a:xfrm flipV="1">
            <a:off x="4127326" y="1354419"/>
            <a:ext cx="1038520" cy="355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E0AE3B33-72DC-4CCA-9CB2-0851D40D80EF}"/>
              </a:ext>
            </a:extLst>
          </p:cNvPr>
          <p:cNvSpPr/>
          <p:nvPr/>
        </p:nvSpPr>
        <p:spPr>
          <a:xfrm>
            <a:off x="2088190" y="3453991"/>
            <a:ext cx="900000" cy="900000"/>
          </a:xfrm>
          <a:prstGeom prst="rect">
            <a:avLst/>
          </a:prstGeom>
          <a:solidFill>
            <a:srgbClr val="BED2DC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11E6A78-FA6F-46E8-BB82-2E7B66C2A4CD}"/>
              </a:ext>
            </a:extLst>
          </p:cNvPr>
          <p:cNvSpPr/>
          <p:nvPr/>
        </p:nvSpPr>
        <p:spPr>
          <a:xfrm>
            <a:off x="3167214" y="3453991"/>
            <a:ext cx="900000" cy="900000"/>
          </a:xfrm>
          <a:prstGeom prst="rect">
            <a:avLst/>
          </a:prstGeom>
          <a:solidFill>
            <a:srgbClr val="BED2DC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4D5F50A-61AB-4D95-A32F-D0970B8F6E0E}"/>
              </a:ext>
            </a:extLst>
          </p:cNvPr>
          <p:cNvSpPr/>
          <p:nvPr/>
        </p:nvSpPr>
        <p:spPr>
          <a:xfrm>
            <a:off x="4246239" y="3453991"/>
            <a:ext cx="900000" cy="900000"/>
          </a:xfrm>
          <a:prstGeom prst="rect">
            <a:avLst/>
          </a:prstGeom>
          <a:solidFill>
            <a:srgbClr val="BED2DC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Device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B6AEFD5E-E3A0-4F1D-B34B-1371BBEE6F59}"/>
              </a:ext>
            </a:extLst>
          </p:cNvPr>
          <p:cNvCxnSpPr>
            <a:cxnSpLocks/>
            <a:stCxn id="29" idx="0"/>
            <a:endCxn id="80" idx="2"/>
          </p:cNvCxnSpPr>
          <p:nvPr/>
        </p:nvCxnSpPr>
        <p:spPr>
          <a:xfrm flipH="1" flipV="1">
            <a:off x="3110851" y="1707548"/>
            <a:ext cx="506363" cy="1821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D27ECF09-A8D4-4034-9766-16C3D001F301}"/>
              </a:ext>
            </a:extLst>
          </p:cNvPr>
          <p:cNvCxnSpPr>
            <a:cxnSpLocks/>
            <a:stCxn id="31" idx="0"/>
            <a:endCxn id="80" idx="2"/>
          </p:cNvCxnSpPr>
          <p:nvPr/>
        </p:nvCxnSpPr>
        <p:spPr>
          <a:xfrm flipH="1" flipV="1">
            <a:off x="3110851" y="1707548"/>
            <a:ext cx="1585388" cy="1821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484AE18-8619-4109-BCC5-14FED4F9D696}"/>
              </a:ext>
            </a:extLst>
          </p:cNvPr>
          <p:cNvCxnSpPr>
            <a:cxnSpLocks/>
            <a:stCxn id="26" idx="0"/>
            <a:endCxn id="80" idx="2"/>
          </p:cNvCxnSpPr>
          <p:nvPr/>
        </p:nvCxnSpPr>
        <p:spPr>
          <a:xfrm flipV="1">
            <a:off x="2538190" y="1707548"/>
            <a:ext cx="572661" cy="1821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5733ED92-7880-41C1-BC2A-7C179259C18A}"/>
              </a:ext>
            </a:extLst>
          </p:cNvPr>
          <p:cNvSpPr txBox="1"/>
          <p:nvPr/>
        </p:nvSpPr>
        <p:spPr>
          <a:xfrm>
            <a:off x="5284466" y="3690750"/>
            <a:ext cx="44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…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969C097-8544-4C33-AEA4-4050C85F652E}"/>
              </a:ext>
            </a:extLst>
          </p:cNvPr>
          <p:cNvGrpSpPr/>
          <p:nvPr/>
        </p:nvGrpSpPr>
        <p:grpSpPr>
          <a:xfrm>
            <a:off x="89452" y="3453991"/>
            <a:ext cx="1891714" cy="1548000"/>
            <a:chOff x="993913" y="4726200"/>
            <a:chExt cx="1891714" cy="15480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28C7031-E83B-49F2-B3FC-E04CBCCED839}"/>
                </a:ext>
              </a:extLst>
            </p:cNvPr>
            <p:cNvSpPr/>
            <p:nvPr/>
          </p:nvSpPr>
          <p:spPr>
            <a:xfrm>
              <a:off x="993913" y="4726200"/>
              <a:ext cx="1891714" cy="1548000"/>
            </a:xfrm>
            <a:prstGeom prst="rect">
              <a:avLst/>
            </a:prstGeom>
            <a:solidFill>
              <a:srgbClr val="BED2DC"/>
            </a:solidFill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Device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2391D1-2A19-4AD4-A5F5-5427D24818CC}"/>
                </a:ext>
              </a:extLst>
            </p:cNvPr>
            <p:cNvSpPr/>
            <p:nvPr/>
          </p:nvSpPr>
          <p:spPr>
            <a:xfrm>
              <a:off x="1075770" y="4818096"/>
              <a:ext cx="1728000" cy="1008000"/>
            </a:xfrm>
            <a:prstGeom prst="rect">
              <a:avLst/>
            </a:prstGeom>
            <a:solidFill>
              <a:srgbClr val="87BEE6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atin typeface="Consolas" panose="020B0609020204030204" pitchFamily="49" charset="0"/>
                </a:rPr>
                <a:t>tb-utils</a:t>
              </a:r>
              <a:r>
                <a:rPr lang="de-DE" sz="1600" dirty="0" err="1"/>
                <a:t>-based</a:t>
              </a:r>
              <a:r>
                <a:rPr lang="de-DE" sz="1600" dirty="0"/>
                <a:t> Device Client</a:t>
              </a:r>
            </a:p>
            <a:p>
              <a:pPr algn="ctr"/>
              <a:endParaRPr lang="de-DE" sz="300" dirty="0"/>
            </a:p>
            <a:p>
              <a:pPr algn="ctr"/>
              <a:r>
                <a:rPr lang="de-DE" sz="1200" dirty="0" err="1"/>
                <a:t>ThingsBoard</a:t>
              </a:r>
              <a:r>
                <a:rPr lang="de-DE" sz="1200" dirty="0"/>
                <a:t> </a:t>
              </a:r>
              <a:r>
                <a:rPr lang="de-DE" sz="1200" dirty="0" err="1"/>
                <a:t>communication</a:t>
              </a:r>
              <a:endParaRPr lang="de-DE" sz="1200" dirty="0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57D228A-C345-46D9-9221-C1B1F91348C7}"/>
              </a:ext>
            </a:extLst>
          </p:cNvPr>
          <p:cNvSpPr/>
          <p:nvPr/>
        </p:nvSpPr>
        <p:spPr>
          <a:xfrm>
            <a:off x="2142190" y="3528967"/>
            <a:ext cx="792000" cy="432000"/>
          </a:xfrm>
          <a:prstGeom prst="rect">
            <a:avLst/>
          </a:prstGeom>
          <a:solidFill>
            <a:srgbClr val="87BEE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nsolas" panose="020B0609020204030204" pitchFamily="49" charset="0"/>
              </a:rPr>
              <a:t>tbu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</a:t>
            </a:r>
            <a:endParaRPr lang="de-DE" sz="1200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6C1913-310D-4296-92CB-463A3427A355}"/>
              </a:ext>
            </a:extLst>
          </p:cNvPr>
          <p:cNvSpPr/>
          <p:nvPr/>
        </p:nvSpPr>
        <p:spPr>
          <a:xfrm>
            <a:off x="3221214" y="3528967"/>
            <a:ext cx="792000" cy="432000"/>
          </a:xfrm>
          <a:prstGeom prst="rect">
            <a:avLst/>
          </a:prstGeom>
          <a:solidFill>
            <a:srgbClr val="87BEE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nsolas" panose="020B0609020204030204" pitchFamily="49" charset="0"/>
              </a:rPr>
              <a:t>tbu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</a:t>
            </a:r>
            <a:endParaRPr lang="de-DE" sz="1200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D0D5CE0-50B1-4C83-AC92-5A6350395295}"/>
              </a:ext>
            </a:extLst>
          </p:cNvPr>
          <p:cNvSpPr/>
          <p:nvPr/>
        </p:nvSpPr>
        <p:spPr>
          <a:xfrm>
            <a:off x="4300239" y="3528967"/>
            <a:ext cx="792000" cy="432000"/>
          </a:xfrm>
          <a:prstGeom prst="rect">
            <a:avLst/>
          </a:prstGeom>
          <a:solidFill>
            <a:srgbClr val="87BEE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nsolas" panose="020B0609020204030204" pitchFamily="49" charset="0"/>
              </a:rPr>
              <a:t>tbu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</a:t>
            </a:r>
            <a:endParaRPr lang="de-DE" sz="1200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7CB3A04-484F-466F-8EE1-D168B89A59E2}"/>
              </a:ext>
            </a:extLst>
          </p:cNvPr>
          <p:cNvCxnSpPr>
            <a:cxnSpLocks/>
            <a:stCxn id="23" idx="0"/>
            <a:endCxn id="80" idx="2"/>
          </p:cNvCxnSpPr>
          <p:nvPr/>
        </p:nvCxnSpPr>
        <p:spPr>
          <a:xfrm flipV="1">
            <a:off x="1035309" y="1707548"/>
            <a:ext cx="2075542" cy="183833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D9E145A-78F5-4830-9BF7-A84CE6869F15}"/>
              </a:ext>
            </a:extLst>
          </p:cNvPr>
          <p:cNvSpPr txBox="1"/>
          <p:nvPr/>
        </p:nvSpPr>
        <p:spPr>
          <a:xfrm>
            <a:off x="1358716" y="2687205"/>
            <a:ext cx="329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highlight>
                  <a:srgbClr val="FDFDFD"/>
                </a:highlight>
              </a:rPr>
              <a:t>telemetry</a:t>
            </a:r>
            <a:r>
              <a:rPr lang="de-DE" sz="1200" dirty="0">
                <a:highlight>
                  <a:srgbClr val="FDFDFD"/>
                </a:highlight>
              </a:rPr>
              <a:t>, </a:t>
            </a:r>
            <a:r>
              <a:rPr lang="de-DE" sz="1200" dirty="0" err="1">
                <a:highlight>
                  <a:srgbClr val="FDFDFD"/>
                </a:highlight>
              </a:rPr>
              <a:t>attributes</a:t>
            </a:r>
            <a:r>
              <a:rPr lang="de-DE" sz="1200" dirty="0">
                <a:highlight>
                  <a:srgbClr val="FDFDFD"/>
                </a:highlight>
              </a:rPr>
              <a:t>, </a:t>
            </a:r>
            <a:r>
              <a:rPr lang="de-DE" sz="1200" dirty="0" err="1">
                <a:highlight>
                  <a:srgbClr val="FDFDFD"/>
                </a:highlight>
              </a:rPr>
              <a:t>alarms</a:t>
            </a:r>
            <a:endParaRPr lang="de-DE" sz="1200" dirty="0">
              <a:highlight>
                <a:srgbClr val="FDFDF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64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theme/theme1.xml><?xml version="1.0" encoding="utf-8"?>
<a:theme xmlns:a="http://schemas.openxmlformats.org/drawingml/2006/main" name="SYSTEMA_extern">
  <a:themeElements>
    <a:clrScheme name="SYSTE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326E"/>
      </a:accent1>
      <a:accent2>
        <a:srgbClr val="BED2DC"/>
      </a:accent2>
      <a:accent3>
        <a:srgbClr val="F18628"/>
      </a:accent3>
      <a:accent4>
        <a:srgbClr val="509E53"/>
      </a:accent4>
      <a:accent5>
        <a:srgbClr val="C00000"/>
      </a:accent5>
      <a:accent6>
        <a:srgbClr val="EBEBEB"/>
      </a:accent6>
      <a:hlink>
        <a:srgbClr val="F18628"/>
      </a:hlink>
      <a:folHlink>
        <a:srgbClr val="0032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D073664-7F41-4ED6-A578-85D43DB8D787}" vid="{5B920FAF-C535-4AB8-B686-182983491C01}"/>
    </a:ext>
  </a:extLst>
</a:theme>
</file>

<file path=ppt/theme/theme2.xml><?xml version="1.0" encoding="utf-8"?>
<a:theme xmlns:a="http://schemas.openxmlformats.org/drawingml/2006/main" name="SYSTEMA_intern">
  <a:themeElements>
    <a:clrScheme name="SYSTE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326E"/>
      </a:accent1>
      <a:accent2>
        <a:srgbClr val="BED2DC"/>
      </a:accent2>
      <a:accent3>
        <a:srgbClr val="F18628"/>
      </a:accent3>
      <a:accent4>
        <a:srgbClr val="509E53"/>
      </a:accent4>
      <a:accent5>
        <a:srgbClr val="C00000"/>
      </a:accent5>
      <a:accent6>
        <a:srgbClr val="EBEBEB"/>
      </a:accent6>
      <a:hlink>
        <a:srgbClr val="F18628"/>
      </a:hlink>
      <a:folHlink>
        <a:srgbClr val="0032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D073664-7F41-4ED6-A578-85D43DB8D787}" vid="{24B85E27-F616-4977-BD3D-2D3FEC55B2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AHFW_Bosch_Gasonics_IoT_PoC_Architecutre_Milestones</Template>
  <TotalTime>0</TotalTime>
  <Words>39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Wingdings 3</vt:lpstr>
      <vt:lpstr>SYSTEMA_extern</vt:lpstr>
      <vt:lpstr>SYSTEMA_intern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Arrowhead Tools MS 10 - IMO Status Report 04/21</dc:title>
  <dc:creator>Axel Wogawa</dc:creator>
  <cp:lastModifiedBy>Axel Wogawa</cp:lastModifiedBy>
  <cp:revision>205</cp:revision>
  <dcterms:created xsi:type="dcterms:W3CDTF">2021-02-04T08:01:06Z</dcterms:created>
  <dcterms:modified xsi:type="dcterms:W3CDTF">2022-03-01T12:50:46Z</dcterms:modified>
</cp:coreProperties>
</file>