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sldIdLst>
    <p:sldId id="434" r:id="rId2"/>
    <p:sldId id="443" r:id="rId3"/>
    <p:sldId id="495" r:id="rId4"/>
    <p:sldId id="496" r:id="rId5"/>
    <p:sldId id="478" r:id="rId6"/>
    <p:sldId id="494" r:id="rId7"/>
    <p:sldId id="479" r:id="rId8"/>
    <p:sldId id="498" r:id="rId9"/>
    <p:sldId id="497" r:id="rId10"/>
    <p:sldId id="480" r:id="rId11"/>
    <p:sldId id="499" r:id="rId12"/>
    <p:sldId id="500" r:id="rId13"/>
    <p:sldId id="502" r:id="rId14"/>
    <p:sldId id="501" r:id="rId15"/>
    <p:sldId id="503" r:id="rId16"/>
    <p:sldId id="504" r:id="rId17"/>
    <p:sldId id="505" r:id="rId18"/>
    <p:sldId id="488" r:id="rId19"/>
    <p:sldId id="506" r:id="rId20"/>
    <p:sldId id="507" r:id="rId21"/>
    <p:sldId id="481" r:id="rId22"/>
    <p:sldId id="508" r:id="rId23"/>
    <p:sldId id="490" r:id="rId24"/>
    <p:sldId id="509" r:id="rId25"/>
    <p:sldId id="493" r:id="rId26"/>
    <p:sldId id="45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CCFF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3234" y="1538790"/>
            <a:ext cx="528862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관계 데이터 모델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제약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유일성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동일한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원자성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속성 </a:t>
            </a:r>
            <a:r>
              <a:rPr lang="ko-KR" altLang="en-US" dirty="0"/>
              <a:t>값으로 원자 값만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3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특성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213865"/>
            <a:ext cx="7444278" cy="2605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</a:t>
            </a:r>
            <a:r>
              <a:rPr lang="en-US" altLang="ko-KR" smtClean="0"/>
              <a:t>(key)</a:t>
            </a:r>
          </a:p>
          <a:p>
            <a:pPr lvl="1"/>
            <a:r>
              <a:rPr lang="ko-KR" altLang="en-US" smtClean="0"/>
              <a:t>릴레이션에서 투플들을 유일하게 구별하는 속성 또는 속성들의 집합</a:t>
            </a:r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033845"/>
            <a:ext cx="6801998" cy="45996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키의</a:t>
            </a:r>
            <a:r>
              <a:rPr lang="en-US" altLang="ko-KR" smtClean="0"/>
              <a:t> </a:t>
            </a:r>
            <a:r>
              <a:rPr lang="ko-KR" altLang="en-US" smtClean="0"/>
              <a:t>특성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유일성</a:t>
            </a:r>
            <a:r>
              <a:rPr lang="en-US" altLang="ko-KR" smtClean="0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릴레이션에서 모든 투플은 서로 다른 키 값을 가져야 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최소성</a:t>
            </a:r>
            <a:r>
              <a:rPr lang="en-US" altLang="ko-KR" smtClean="0"/>
              <a:t>(minimality)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꼭 필요한 최소한의 속성들로만 키를 구성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유일성을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기본적으로 사용하기 위해 선택한 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고객아이디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선택되지 못한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대체키</a:t>
            </a:r>
            <a:r>
              <a:rPr lang="en-US" altLang="ko-KR" dirty="0" smtClean="0"/>
              <a:t> :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3654025"/>
            <a:ext cx="8868944" cy="25049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81590" y="3429000"/>
            <a:ext cx="31503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1620" y="32039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기본키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2258870"/>
            <a:ext cx="5585470" cy="3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릴레이션들</a:t>
            </a:r>
            <a:r>
              <a:rPr lang="ko-KR" altLang="en-US" dirty="0" smtClean="0"/>
              <a:t> 간의 관계를 표현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0" y="3971003"/>
            <a:ext cx="6909690" cy="260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08720"/>
            <a:ext cx="7655339" cy="5601809"/>
          </a:xfrm>
        </p:spPr>
      </p:pic>
      <p:sp>
        <p:nvSpPr>
          <p:cNvPr id="4" name="모서리가 둥근 사각형 설명선 3"/>
          <p:cNvSpPr/>
          <p:nvPr/>
        </p:nvSpPr>
        <p:spPr>
          <a:xfrm>
            <a:off x="4121950" y="5814265"/>
            <a:ext cx="4680520" cy="765085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속성과 그것이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이름은 달라도 되지만 도메인은 같아야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178750"/>
            <a:ext cx="5848350" cy="4191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736685" y="5634245"/>
            <a:ext cx="5715635" cy="900100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하나의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외래키가</a:t>
            </a:r>
            <a:r>
              <a:rPr lang="ko-KR" altLang="en-US" sz="1600" dirty="0" smtClean="0">
                <a:solidFill>
                  <a:schemeClr val="tx1"/>
                </a:solidFill>
              </a:rPr>
              <a:t> 여러 개 존재할 수도 있고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err="1" smtClean="0">
                <a:solidFill>
                  <a:schemeClr val="tx1"/>
                </a:solidFill>
              </a:rPr>
              <a:t>외래키를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기본키로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사용할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기본 용어를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릴레이션을</a:t>
            </a:r>
            <a:r>
              <a:rPr lang="ko-KR" altLang="en-US" dirty="0"/>
              <a:t> 구성하는 요소와 특성을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릴레이션에서</a:t>
            </a:r>
            <a:r>
              <a:rPr lang="ko-KR" altLang="en-US" dirty="0"/>
              <a:t> 키의 역할과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제약의 의미와 필요성을 이해한다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233" y="864195"/>
            <a:ext cx="743316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601670" y="5004174"/>
            <a:ext cx="6075675" cy="1035115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외래키도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속성은 널 값을 가질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583795"/>
            <a:ext cx="8690214" cy="30603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키의 특성과 종류</a:t>
            </a:r>
            <a:endParaRPr lang="en-US" altLang="ko-KR" dirty="0" smtClean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82796"/>
              </p:ext>
            </p:extLst>
          </p:nvPr>
        </p:nvGraphicFramePr>
        <p:xfrm>
          <a:off x="746575" y="2033845"/>
          <a:ext cx="7380820" cy="36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498"/>
                <a:gridCol w="6078322"/>
              </a:tblGrid>
              <a:tr h="118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특성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유일성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한 </a:t>
                      </a:r>
                      <a:r>
                        <a:rPr lang="ko-KR" altLang="en-US" sz="1400" u="none" strike="noStrike" kern="1200" baseline="0" dirty="0" err="1" smtClean="0"/>
                        <a:t>릴레이션에서</a:t>
                      </a:r>
                      <a:r>
                        <a:rPr lang="ko-KR" altLang="en-US" sz="1400" u="none" strike="noStrike" kern="1200" baseline="0" dirty="0" smtClean="0"/>
                        <a:t> 모든 </a:t>
                      </a:r>
                      <a:r>
                        <a:rPr lang="ko-KR" altLang="en-US" sz="1400" u="none" strike="noStrike" kern="1200" baseline="0" dirty="0" err="1" smtClean="0"/>
                        <a:t>투플은</a:t>
                      </a:r>
                      <a:r>
                        <a:rPr lang="ko-KR" altLang="en-US" sz="1400" u="none" strike="noStrike" kern="1200" baseline="0" dirty="0" smtClean="0"/>
                        <a:t> 서로 다른 키 값을 가져야 함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최소성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꼭 필요한 최소한의 속성들로만 키를 구성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15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수퍼키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유일성을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유일성과 </a:t>
                      </a:r>
                      <a:r>
                        <a:rPr lang="ko-KR" altLang="en-US" sz="1400" u="none" strike="noStrike" kern="1200" baseline="0" dirty="0" err="1" smtClean="0"/>
                        <a:t>최소성을</a:t>
                      </a:r>
                      <a:r>
                        <a:rPr lang="ko-KR" altLang="en-US" sz="1400" u="none" strike="noStrike" kern="1200" baseline="0" dirty="0" smtClean="0"/>
                        <a:t>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기본키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중에서 기본적으로 사용하기 위해 선택한 키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대체키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기본키로</a:t>
                      </a:r>
                      <a:r>
                        <a:rPr lang="ko-KR" altLang="en-US" sz="1400" u="none" strike="noStrike" kern="1200" baseline="0" dirty="0" smtClean="0"/>
                        <a:t> 선택되지 못한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endParaRPr lang="ko-KR" altLang="en-US" sz="1400" u="none" strike="noStrike" kern="1200" baseline="0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외래키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다른 </a:t>
                      </a:r>
                      <a:r>
                        <a:rPr lang="ko-KR" altLang="en-US" sz="1400" u="none" strike="noStrike" kern="1200" baseline="0" dirty="0" err="1" smtClean="0"/>
                        <a:t>릴레이션의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ko-KR" altLang="en-US" sz="1400" u="none" strike="noStrike" kern="1200" baseline="0" dirty="0" err="1" smtClean="0"/>
                        <a:t>기본키를</a:t>
                      </a:r>
                      <a:r>
                        <a:rPr lang="ko-KR" altLang="en-US" sz="1400" u="none" strike="noStrike" kern="1200" baseline="0" dirty="0" smtClean="0"/>
                        <a:t> 참조하는 속성 또는 속성들의 집합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보장하고 일관된 상태로 유지하기 위한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결함이 없는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정확하고 유효하게 유지하는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933945"/>
            <a:ext cx="8447874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구성하는 모든 속성은 널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393885"/>
            <a:ext cx="8173032" cy="31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(referential integrity constraint)</a:t>
            </a:r>
          </a:p>
          <a:p>
            <a:pPr lvl="1"/>
            <a:r>
              <a:rPr lang="ko-KR" altLang="en-US" dirty="0" err="1" smtClean="0"/>
              <a:t>외래키는</a:t>
            </a:r>
            <a:r>
              <a:rPr lang="ko-KR" altLang="en-US" dirty="0" smtClean="0"/>
              <a:t> 참조할 수 없는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6" y="2023475"/>
            <a:ext cx="6750750" cy="46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98730"/>
            <a:ext cx="7515835" cy="5432237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4301970" y="5769261"/>
            <a:ext cx="4320480" cy="810090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속성이 널 값을 가진다고 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참조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1600" dirty="0" smtClean="0">
                <a:solidFill>
                  <a:schemeClr val="tx1"/>
                </a:solidFill>
              </a:rPr>
              <a:t> 제약조건을 위반한 것은 아니다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5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662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개념</a:t>
            </a:r>
            <a:endParaRPr lang="en-US" altLang="ko-KR" smtClean="0"/>
          </a:p>
          <a:p>
            <a:pPr lvl="1"/>
            <a:r>
              <a:rPr lang="ko-KR" altLang="en-US" smtClean="0"/>
              <a:t>개념적 구조를 논리적 구조로 표현하는 논리적 데이터 모델</a:t>
            </a:r>
            <a:endParaRPr lang="en-US" altLang="ko-KR" smtClean="0"/>
          </a:p>
          <a:p>
            <a:pPr lvl="1"/>
            <a:r>
              <a:rPr lang="ko-KR" altLang="en-US" smtClean="0"/>
              <a:t>하나의 개체에 대한 데이터를 하나의 릴레이션에 저장</a:t>
            </a:r>
            <a:endParaRPr lang="ko-KR" altLang="en-US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708920"/>
            <a:ext cx="8544324" cy="32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</a:t>
            </a:r>
            <a:r>
              <a:rPr lang="ko-KR" altLang="en-US"/>
              <a:t>데이터 </a:t>
            </a:r>
            <a:r>
              <a:rPr lang="ko-KR" altLang="en-US" smtClean="0"/>
              <a:t>모델의 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(relation)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개체에 관한 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테이블의 구조로 저장한 것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파일</a:t>
            </a:r>
            <a:r>
              <a:rPr lang="en-US" altLang="ko-KR" smtClean="0"/>
              <a:t>(file)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속성</a:t>
            </a:r>
            <a:r>
              <a:rPr lang="en-US" altLang="ko-KR" smtClean="0"/>
              <a:t>(attribute)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</a:t>
            </a:r>
            <a:r>
              <a:rPr lang="en-US" altLang="ko-KR" smtClean="0"/>
              <a:t> </a:t>
            </a:r>
            <a:r>
              <a:rPr lang="ko-KR" altLang="en-US" smtClean="0"/>
              <a:t>열</a:t>
            </a:r>
            <a:r>
              <a:rPr lang="en-US" altLang="ko-KR" smtClean="0"/>
              <a:t>, </a:t>
            </a:r>
            <a:r>
              <a:rPr lang="ko-KR" altLang="en-US" smtClean="0"/>
              <a:t>애트리뷰트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필드</a:t>
            </a:r>
            <a:r>
              <a:rPr lang="en-US" altLang="ko-KR" smtClean="0"/>
              <a:t>(field)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투플</a:t>
            </a:r>
            <a:r>
              <a:rPr lang="en-US" altLang="ko-KR" smtClean="0"/>
              <a:t>(tuple)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행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관리 시스템 관점에서 레코드</a:t>
            </a:r>
            <a:r>
              <a:rPr lang="en-US" altLang="ko-KR" smtClean="0"/>
              <a:t>(record)</a:t>
            </a:r>
            <a:r>
              <a:rPr lang="ko-KR" altLang="en-US" smtClean="0"/>
              <a:t>에 대응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</a:t>
            </a:r>
            <a:r>
              <a:rPr lang="ko-KR" altLang="en-US"/>
              <a:t>모델의 </a:t>
            </a:r>
            <a:r>
              <a:rPr lang="ko-KR" altLang="en-US" smtClean="0"/>
              <a:t>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도메인</a:t>
            </a:r>
            <a:r>
              <a:rPr lang="en-US" altLang="ko-KR" smtClean="0"/>
              <a:t>(domain)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속성이 가질 수 </a:t>
            </a:r>
            <a:r>
              <a:rPr lang="ko-KR" altLang="en-US"/>
              <a:t>있는 </a:t>
            </a:r>
            <a:r>
              <a:rPr lang="ko-KR" altLang="en-US" smtClean="0"/>
              <a:t>모든</a:t>
            </a:r>
            <a:r>
              <a:rPr lang="en-US" altLang="ko-KR" smtClean="0"/>
              <a:t> </a:t>
            </a:r>
            <a:r>
              <a:rPr lang="ko-KR" altLang="en-US" smtClean="0"/>
              <a:t>값의 </a:t>
            </a:r>
            <a:r>
              <a:rPr lang="ko-KR" altLang="en-US" dirty="0"/>
              <a:t>집합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 값을 입력 및 수정할 때 적합성의 판단 기준이 됨 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일반적으로 속성의 특성을 고려한 데이터 타입으로 정의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널</a:t>
            </a:r>
            <a:r>
              <a:rPr lang="en-US" altLang="ko-KR" smtClean="0"/>
              <a:t>(null)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 값을 아직 </a:t>
            </a:r>
            <a:r>
              <a:rPr lang="ko-KR" altLang="en-US"/>
              <a:t>모르거나 </a:t>
            </a:r>
            <a:r>
              <a:rPr lang="ko-KR" altLang="en-US" smtClean="0"/>
              <a:t>해당되는 값이 </a:t>
            </a:r>
            <a:r>
              <a:rPr lang="ko-KR" altLang="en-US"/>
              <a:t>없음을 </a:t>
            </a:r>
            <a:r>
              <a:rPr lang="ko-KR" altLang="en-US" smtClean="0"/>
              <a:t>표현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차수</a:t>
            </a:r>
            <a:r>
              <a:rPr lang="en-US" altLang="ko-KR" smtClean="0"/>
              <a:t>(degree)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속성의 전체 개수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카디널리티</a:t>
            </a:r>
            <a:r>
              <a:rPr lang="en-US" altLang="ko-KR" smtClean="0"/>
              <a:t>(cardicality)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투플의</a:t>
            </a:r>
            <a:r>
              <a:rPr lang="ko-KR" altLang="en-US" dirty="0"/>
              <a:t> 전체 개수</a:t>
            </a:r>
          </a:p>
        </p:txBody>
      </p:sp>
    </p:spTree>
    <p:extLst>
      <p:ext uri="{BB962C8B-B14F-4D97-AF65-F5344CB8AC3E}">
        <p14:creationId xmlns:p14="http://schemas.microsoft.com/office/powerpoint/2010/main" val="13938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용어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718810"/>
            <a:ext cx="8544324" cy="3295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1730" y="52292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&lt;</a:t>
            </a:r>
            <a:r>
              <a:rPr lang="ko-KR" altLang="en-US" smtClean="0"/>
              <a:t>고객 릴레이션의 차수는</a:t>
            </a:r>
            <a:r>
              <a:rPr lang="en-US" altLang="ko-KR" smtClean="0"/>
              <a:t> 6, </a:t>
            </a:r>
            <a:r>
              <a:rPr lang="ko-KR" altLang="en-US" smtClean="0"/>
              <a:t>카디널리티는</a:t>
            </a:r>
            <a:r>
              <a:rPr lang="en-US" altLang="ko-KR" smtClean="0"/>
              <a:t> 4&gt;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2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릴레이션의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 스키마</a:t>
            </a:r>
            <a:r>
              <a:rPr lang="en-US" altLang="ko-KR" smtClean="0"/>
              <a:t>(relation schema)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논리적 구조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</a:t>
            </a:r>
            <a:r>
              <a:rPr lang="ko-KR" altLang="en-US" dirty="0"/>
              <a:t>이름과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모든 </a:t>
            </a:r>
            <a:r>
              <a:rPr lang="ko-KR" altLang="en-US" smtClean="0"/>
              <a:t>속성 이름으로 정의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고객</a:t>
            </a:r>
            <a:r>
              <a:rPr lang="en-US" altLang="ko-KR" smtClean="0"/>
              <a:t>(</a:t>
            </a:r>
            <a:r>
              <a:rPr lang="ko-KR" altLang="en-US" smtClean="0"/>
              <a:t>고객아이디</a:t>
            </a:r>
            <a:r>
              <a:rPr lang="en-US" altLang="ko-KR" smtClean="0"/>
              <a:t>, </a:t>
            </a:r>
            <a:r>
              <a:rPr lang="ko-KR" altLang="en-US" smtClean="0"/>
              <a:t>고객이름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등급</a:t>
            </a:r>
            <a:r>
              <a:rPr lang="en-US" altLang="ko-KR" smtClean="0"/>
              <a:t>, </a:t>
            </a:r>
            <a:r>
              <a:rPr lang="ko-KR" altLang="en-US" smtClean="0"/>
              <a:t>직업</a:t>
            </a:r>
            <a:r>
              <a:rPr lang="en-US" altLang="ko-KR" smtClean="0"/>
              <a:t>, </a:t>
            </a:r>
            <a:r>
              <a:rPr lang="ko-KR" altLang="en-US" smtClean="0"/>
              <a:t>적립금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 내포</a:t>
            </a:r>
            <a:r>
              <a:rPr lang="en-US" altLang="ko-KR" smtClean="0"/>
              <a:t>(relation intension)</a:t>
            </a:r>
            <a:r>
              <a:rPr lang="ko-KR" altLang="en-US" smtClean="0"/>
              <a:t>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정적인 특징이 있음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err="1" smtClean="0"/>
              <a:t>릴레이션</a:t>
            </a:r>
            <a:r>
              <a:rPr lang="ko-KR" altLang="en-US" smtClean="0"/>
              <a:t> 인스턴스</a:t>
            </a:r>
            <a:r>
              <a:rPr lang="en-US" altLang="ko-KR" smtClean="0"/>
              <a:t>(relation instance)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어느 </a:t>
            </a:r>
            <a:r>
              <a:rPr lang="ko-KR" altLang="en-US" dirty="0"/>
              <a:t>한 시점에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</a:t>
            </a:r>
            <a:r>
              <a:rPr lang="ko-KR" altLang="en-US" err="1"/>
              <a:t>투플들의</a:t>
            </a:r>
            <a:r>
              <a:rPr lang="ko-KR" altLang="en-US"/>
              <a:t>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 </a:t>
            </a:r>
            <a:r>
              <a:rPr lang="ko-KR" altLang="en-US" smtClean="0"/>
              <a:t>외연</a:t>
            </a:r>
            <a:r>
              <a:rPr lang="en-US" altLang="ko-KR" smtClean="0"/>
              <a:t>(relation extension)</a:t>
            </a:r>
            <a:r>
              <a:rPr lang="ko-KR" altLang="en-US" smtClean="0"/>
              <a:t>이라고도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동적인 특징이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릴레이션의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8289755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데이터베이스의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smtClean="0"/>
              <a:t>데이터베이스 스키마</a:t>
            </a:r>
            <a:r>
              <a:rPr lang="en-US" altLang="ko-KR" smtClean="0"/>
              <a:t>(database schema)</a:t>
            </a:r>
          </a:p>
          <a:p>
            <a:pPr lvl="2"/>
            <a:r>
              <a:rPr lang="ko-KR" altLang="en-US" smtClean="0"/>
              <a:t>데이터베이스의 전체 구조</a:t>
            </a:r>
            <a:endParaRPr lang="en-US" altLang="ko-KR" smtClean="0"/>
          </a:p>
          <a:p>
            <a:pPr lvl="2"/>
            <a:r>
              <a:rPr lang="ko-KR" altLang="en-US" smtClean="0"/>
              <a:t>데이터베이스를 </a:t>
            </a:r>
            <a:r>
              <a:rPr lang="ko-KR" altLang="en-US"/>
              <a:t>구성하는 </a:t>
            </a:r>
            <a:r>
              <a:rPr lang="ko-KR" altLang="en-US" smtClean="0"/>
              <a:t>릴레이션 </a:t>
            </a:r>
            <a:r>
              <a:rPr lang="ko-KR" altLang="en-US" dirty="0"/>
              <a:t>스키마의 모음</a:t>
            </a:r>
          </a:p>
          <a:p>
            <a:pPr lvl="1"/>
            <a:r>
              <a:rPr lang="ko-KR" altLang="en-US" smtClean="0"/>
              <a:t>데이터베이스 인스턴스</a:t>
            </a:r>
            <a:r>
              <a:rPr lang="en-US" altLang="ko-KR" smtClean="0"/>
              <a:t>(database instance)</a:t>
            </a:r>
          </a:p>
          <a:p>
            <a:pPr lvl="2"/>
            <a:r>
              <a:rPr lang="ko-KR" altLang="en-US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모음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7" y="3955267"/>
            <a:ext cx="7617228" cy="26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794</Words>
  <Application>Microsoft Office PowerPoint</Application>
  <PresentationFormat>화면 슬라이드 쇼(4:3)</PresentationFormat>
  <Paragraphs>137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1_유닉스</vt:lpstr>
      <vt:lpstr>PowerPoint 프레젠테이션</vt:lpstr>
      <vt:lpstr>학습목표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237</cp:revision>
  <dcterms:created xsi:type="dcterms:W3CDTF">2012-07-23T02:34:37Z</dcterms:created>
  <dcterms:modified xsi:type="dcterms:W3CDTF">2014-09-01T23:59:49Z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