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2.xml" ContentType="application/vnd.openxmlformats-officedocument.theme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5"/>
  </p:notesMasterIdLst>
  <p:sldIdLst>
    <p:sldId id="438" r:id="rId2"/>
    <p:sldId id="447" r:id="rId3"/>
    <p:sldId id="529" r:id="rId4"/>
    <p:sldId id="483" r:id="rId5"/>
    <p:sldId id="530" r:id="rId6"/>
    <p:sldId id="534" r:id="rId7"/>
    <p:sldId id="533" r:id="rId8"/>
    <p:sldId id="531" r:id="rId9"/>
    <p:sldId id="535" r:id="rId10"/>
    <p:sldId id="532" r:id="rId11"/>
    <p:sldId id="536" r:id="rId12"/>
    <p:sldId id="537" r:id="rId13"/>
    <p:sldId id="484" r:id="rId14"/>
    <p:sldId id="538" r:id="rId15"/>
    <p:sldId id="494" r:id="rId16"/>
    <p:sldId id="539" r:id="rId17"/>
    <p:sldId id="540" r:id="rId18"/>
    <p:sldId id="496" r:id="rId19"/>
    <p:sldId id="541" r:id="rId20"/>
    <p:sldId id="497" r:id="rId21"/>
    <p:sldId id="486" r:id="rId22"/>
    <p:sldId id="552" r:id="rId23"/>
    <p:sldId id="498" r:id="rId24"/>
    <p:sldId id="542" r:id="rId25"/>
    <p:sldId id="543" r:id="rId26"/>
    <p:sldId id="544" r:id="rId27"/>
    <p:sldId id="501" r:id="rId28"/>
    <p:sldId id="545" r:id="rId29"/>
    <p:sldId id="547" r:id="rId30"/>
    <p:sldId id="546" r:id="rId31"/>
    <p:sldId id="548" r:id="rId32"/>
    <p:sldId id="549" r:id="rId33"/>
    <p:sldId id="550" r:id="rId34"/>
    <p:sldId id="551" r:id="rId35"/>
    <p:sldId id="509" r:id="rId36"/>
    <p:sldId id="553" r:id="rId37"/>
    <p:sldId id="508" r:id="rId38"/>
    <p:sldId id="510" r:id="rId39"/>
    <p:sldId id="554" r:id="rId40"/>
    <p:sldId id="556" r:id="rId41"/>
    <p:sldId id="555" r:id="rId42"/>
    <p:sldId id="557" r:id="rId43"/>
    <p:sldId id="516" r:id="rId44"/>
    <p:sldId id="520" r:id="rId45"/>
    <p:sldId id="558" r:id="rId46"/>
    <p:sldId id="518" r:id="rId47"/>
    <p:sldId id="519" r:id="rId48"/>
    <p:sldId id="524" r:id="rId49"/>
    <p:sldId id="525" r:id="rId50"/>
    <p:sldId id="526" r:id="rId51"/>
    <p:sldId id="559" r:id="rId52"/>
    <p:sldId id="527" r:id="rId53"/>
    <p:sldId id="456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FF99"/>
    <a:srgbClr val="401254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>
      <p:cViewPr varScale="1">
        <p:scale>
          <a:sx n="83" d="100"/>
          <a:sy n="83" d="100"/>
        </p:scale>
        <p:origin x="-474" y="-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2745288" y="809902"/>
            <a:ext cx="3852000" cy="481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61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9BBB59">
                  <a:lumMod val="60000"/>
                  <a:lumOff val="40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kumimoji="0"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179388" y="5229200"/>
            <a:ext cx="8713787" cy="1367239"/>
          </a:xfrm>
        </p:spPr>
        <p:txBody>
          <a:bodyPr>
            <a:normAutofit/>
          </a:bodyPr>
          <a:lstStyle>
            <a:lvl1pPr marL="449263" indent="-17780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defRPr sz="1400"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2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66523" y="152712"/>
            <a:ext cx="8025957" cy="596671"/>
          </a:xfrm>
        </p:spPr>
        <p:txBody>
          <a:bodyPr>
            <a:normAutofit/>
          </a:bodyPr>
          <a:lstStyle>
            <a:lvl1pPr>
              <a:defRPr sz="3000" spc="-15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70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  <p:sldLayoutId id="2147483695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69356" y="1538790"/>
            <a:ext cx="3876382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9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장</a:t>
            </a:r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정규화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정규화의 개념과 이상 현상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함수 종속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기본 정규형과 정규화 과정</a:t>
            </a:r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74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052735"/>
            <a:ext cx="8964612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삭제 이상</a:t>
            </a:r>
            <a:r>
              <a:rPr lang="en-US" altLang="ko-KR" dirty="0" smtClean="0"/>
              <a:t>(deletion anomaly)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삭제하면 꼭 필요한 데이터까지 손실되는 연쇄 삭제 현상이 발생하는 문제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삭제 이상이 발생하는 예</a:t>
            </a:r>
            <a:r>
              <a:rPr lang="en-US" altLang="ko-KR" dirty="0" smtClean="0"/>
              <a:t>] 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6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9-2]</a:t>
            </a:r>
            <a:r>
              <a:rPr lang="ko-KR" altLang="en-US" dirty="0" smtClean="0"/>
              <a:t>의 이벤트참여 릴레이션은 삭제 이상이 발생함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아이디가 </a:t>
            </a:r>
            <a:r>
              <a:rPr lang="en-US" altLang="ko-KR" dirty="0" smtClean="0"/>
              <a:t>“orange”</a:t>
            </a:r>
            <a:r>
              <a:rPr lang="ko-KR" altLang="en-US" dirty="0" smtClean="0"/>
              <a:t>인 고객이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참여를 취소해 관련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삭제하게 되면 이벤트 참여와 관련이 없는 고객아이디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등급 데이터까지 손실됨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1" y="1708745"/>
            <a:ext cx="8267700" cy="4600575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16505" y="998730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이벤트참여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삭제 이상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5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89378" y="1052735"/>
            <a:ext cx="9118137" cy="5543705"/>
          </a:xfrm>
        </p:spPr>
        <p:txBody>
          <a:bodyPr/>
          <a:lstStyle/>
          <a:p>
            <a:r>
              <a:rPr lang="ko-KR" altLang="en-US" dirty="0" smtClean="0"/>
              <a:t>정규화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현상이 발생하지 않도록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관련 있는 속성들로만 구성하기 위해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</a:t>
            </a:r>
            <a:r>
              <a:rPr lang="en-US" altLang="ko-KR" dirty="0" smtClean="0"/>
              <a:t>(decomposition)</a:t>
            </a:r>
            <a:r>
              <a:rPr lang="ko-KR" altLang="en-US" dirty="0" smtClean="0"/>
              <a:t>하는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함수적 종속성을 판단하여 정규화를 수행함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함수적 종속성</a:t>
            </a:r>
            <a:r>
              <a:rPr lang="en-US" altLang="ko-KR" dirty="0" smtClean="0"/>
              <a:t>(FD; Functional Dependency)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속성들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간의 관련성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함수 종속성을 이용하여</a:t>
            </a:r>
            <a:r>
              <a:rPr lang="en-US" altLang="ko-KR" dirty="0"/>
              <a:t>, </a:t>
            </a:r>
            <a:r>
              <a:rPr lang="ko-KR" altLang="en-US" dirty="0" err="1"/>
              <a:t>릴레이션을</a:t>
            </a:r>
            <a:r>
              <a:rPr lang="ko-KR" altLang="en-US" dirty="0"/>
              <a:t> 연관성이 있는 속성들로만 구성되도록 분해하여 이상 현상이 발생하지 않는 바람직한 </a:t>
            </a:r>
            <a:r>
              <a:rPr lang="ko-KR" altLang="en-US" dirty="0" err="1"/>
              <a:t>릴레이션으로</a:t>
            </a:r>
            <a:r>
              <a:rPr lang="ko-KR" altLang="en-US" dirty="0"/>
              <a:t> 만들어 나가는 과정이다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함수 종속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함수 종속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“</a:t>
            </a:r>
            <a:r>
              <a:rPr lang="en-US" altLang="ko-KR" b="1" dirty="0" smtClean="0">
                <a:solidFill>
                  <a:srgbClr val="0070C0"/>
                </a:solidFill>
              </a:rPr>
              <a:t>X</a:t>
            </a:r>
            <a:r>
              <a:rPr lang="ko-KR" altLang="en-US" b="1" dirty="0" smtClean="0">
                <a:solidFill>
                  <a:srgbClr val="0070C0"/>
                </a:solidFill>
              </a:rPr>
              <a:t>가 </a:t>
            </a:r>
            <a:r>
              <a:rPr lang="en-US" altLang="ko-KR" b="1" dirty="0" smtClean="0">
                <a:solidFill>
                  <a:srgbClr val="0070C0"/>
                </a:solidFill>
              </a:rPr>
              <a:t>Y</a:t>
            </a:r>
            <a:r>
              <a:rPr lang="ko-KR" altLang="en-US" b="1" dirty="0" smtClean="0">
                <a:solidFill>
                  <a:srgbClr val="0070C0"/>
                </a:solidFill>
              </a:rPr>
              <a:t>를 함수적으로 결정한다</a:t>
            </a:r>
            <a:r>
              <a:rPr lang="en-US" altLang="ko-KR" dirty="0" smtClean="0"/>
              <a:t>”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ko-KR" altLang="en-US" dirty="0"/>
              <a:t>내의 모든 </a:t>
            </a:r>
            <a:r>
              <a:rPr lang="ko-KR" altLang="en-US" dirty="0" err="1"/>
              <a:t>투플을</a:t>
            </a:r>
            <a:r>
              <a:rPr lang="ko-KR" altLang="en-US" dirty="0"/>
              <a:t> 대상으로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X </a:t>
            </a:r>
            <a:r>
              <a:rPr lang="ko-KR" altLang="en-US" dirty="0"/>
              <a:t>값에 대한 </a:t>
            </a:r>
            <a:r>
              <a:rPr lang="en-US" altLang="ko-KR" dirty="0" smtClean="0"/>
              <a:t>Y </a:t>
            </a:r>
            <a:r>
              <a:rPr lang="ko-KR" altLang="en-US" dirty="0"/>
              <a:t>값이 </a:t>
            </a:r>
            <a:r>
              <a:rPr lang="ko-KR" altLang="en-US" dirty="0" smtClean="0"/>
              <a:t>항상 하나임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는 하나의 릴레이션을 구성하는 속성들의 부분 집합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“Y</a:t>
            </a:r>
            <a:r>
              <a:rPr lang="ko-KR" altLang="en-US" dirty="0"/>
              <a:t>가 </a:t>
            </a:r>
            <a:r>
              <a:rPr lang="en-US" altLang="ko-KR" dirty="0"/>
              <a:t>X</a:t>
            </a:r>
            <a:r>
              <a:rPr lang="ko-KR" altLang="en-US" dirty="0"/>
              <a:t>에 함수적으로 종속되어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와 같은 의미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X </a:t>
            </a:r>
            <a:r>
              <a:rPr lang="en-US" altLang="ko-KR" b="1" dirty="0">
                <a:solidFill>
                  <a:srgbClr val="FF0000"/>
                </a:solidFill>
              </a:rPr>
              <a:t>→ Y</a:t>
            </a:r>
            <a:r>
              <a:rPr lang="ko-KR" altLang="en-US" dirty="0"/>
              <a:t>로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(X</a:t>
            </a:r>
            <a:r>
              <a:rPr lang="ko-KR" altLang="en-US" dirty="0"/>
              <a:t>는 결정자</a:t>
            </a:r>
            <a:r>
              <a:rPr lang="en-US" altLang="ko-KR" dirty="0"/>
              <a:t>, Y</a:t>
            </a:r>
            <a:r>
              <a:rPr lang="ko-KR" altLang="en-US" dirty="0"/>
              <a:t>는 </a:t>
            </a:r>
            <a:r>
              <a:rPr lang="ko-KR" altLang="en-US" dirty="0" err="1"/>
              <a:t>종속자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85" y="3926082"/>
            <a:ext cx="3735415" cy="278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함수 종속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5" y="1673805"/>
            <a:ext cx="5695950" cy="2933700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함수 종속 관계 판단 예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(1)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4689140"/>
            <a:ext cx="7832197" cy="1911928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5157065" y="1853825"/>
            <a:ext cx="3600399" cy="1530170"/>
          </a:xfrm>
          <a:prstGeom prst="wedgeRoundRectCallout">
            <a:avLst>
              <a:gd name="adj1" fmla="val -67801"/>
              <a:gd name="adj2" fmla="val -26980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각 고객아이디 속성 값에 대응되는 고객이름 속성과 등급 속성 값이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단 하나임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2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함수 종속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35" y="4105900"/>
            <a:ext cx="4545505" cy="2518455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함수 종속 관계 판단 예 </a:t>
            </a:r>
            <a:r>
              <a:rPr lang="en-US" altLang="ko-KR" dirty="0" smtClean="0"/>
              <a:t>(1)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함수 종속 다이어그램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종속 관계를 도식화하여 표현한 것</a:t>
            </a:r>
            <a:endParaRPr lang="en-US" altLang="ko-KR" dirty="0" smtClean="0"/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2168860"/>
            <a:ext cx="7832197" cy="19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함수 종속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r>
              <a:rPr lang="ko-KR" altLang="en-US" dirty="0" smtClean="0"/>
              <a:t>함수 종속 관계 판단 시 유의 사항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속성 자체의 특성과 의미를 기반으로 함수 종속성을 판단해야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속성 값은 계속 변할 수 있으므로 현재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포함된 속성 값만으로 판단하면 안됨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</a:t>
            </a:r>
            <a:r>
              <a:rPr lang="ko-KR" altLang="en-US" dirty="0" err="1" smtClean="0"/>
              <a:t>기본키와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후보키는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다른 모든 속성들을 함수적으로 결정함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기본키나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아니어도 다른 속성 값을 유일하게 결정하는 속성은 함수 종속 관계에서 결정자가 될 수 있음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함수 종속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함수 종속 관계 판단 예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(2)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10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93785"/>
            <a:ext cx="7110790" cy="5277123"/>
          </a:xfrm>
        </p:spPr>
      </p:pic>
    </p:spTree>
    <p:extLst>
      <p:ext uri="{BB962C8B-B14F-4D97-AF65-F5344CB8AC3E}">
        <p14:creationId xmlns:p14="http://schemas.microsoft.com/office/powerpoint/2010/main" val="8663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함수 종속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" y="1566140"/>
            <a:ext cx="5162550" cy="244792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85" y="4059510"/>
            <a:ext cx="5648325" cy="2609850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함수 종속 관계 판단 예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(2)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977045" y="1673805"/>
            <a:ext cx="3960440" cy="1710190"/>
          </a:xfrm>
          <a:prstGeom prst="wedgeRoundRectCallout">
            <a:avLst>
              <a:gd name="adj1" fmla="val -59111"/>
              <a:gd name="adj2" fmla="val -1686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고객이름은 </a:t>
            </a:r>
            <a:r>
              <a:rPr lang="en-US" altLang="ko-KR" sz="1600" dirty="0" smtClean="0">
                <a:solidFill>
                  <a:schemeClr val="tx1"/>
                </a:solidFill>
              </a:rPr>
              <a:t>{</a:t>
            </a:r>
            <a:r>
              <a:rPr lang="ko-KR" altLang="en-US" sz="1600" dirty="0" smtClean="0">
                <a:solidFill>
                  <a:schemeClr val="tx1"/>
                </a:solidFill>
              </a:rPr>
              <a:t>고객아이디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이벤트번호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r>
              <a:rPr lang="ko-KR" altLang="en-US" sz="1600" dirty="0" smtClean="0">
                <a:solidFill>
                  <a:schemeClr val="tx1"/>
                </a:solidFill>
              </a:rPr>
              <a:t>의 일부분인 고객아이디에 종속되어 있음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sym typeface="Wingdings"/>
              </a:rPr>
              <a:t>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고객이름은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고객아이디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이벤트번호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에 부분 함수 종속됨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9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함수 종속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2661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완전 함수 종속</a:t>
            </a:r>
            <a:r>
              <a:rPr lang="en-US" altLang="ko-KR" dirty="0" smtClean="0"/>
              <a:t>(FFD; Full Functional Dependency)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속성 집합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가 속성 집합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함수적으로 종속되어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 집합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전체가 아닌 일부분에는 종속되지 않음을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함수 종속은 완전 함수 종속을 의미함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당첨여부는 </a:t>
            </a:r>
            <a:r>
              <a:rPr lang="en-US" altLang="ko-KR" dirty="0" smtClean="0"/>
              <a:t>{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이벤트번호</a:t>
            </a:r>
            <a:r>
              <a:rPr lang="en-US" altLang="ko-KR" dirty="0" smtClean="0"/>
              <a:t>}</a:t>
            </a:r>
            <a:r>
              <a:rPr lang="ko-KR" altLang="en-US" dirty="0" smtClean="0"/>
              <a:t>에 완전 함수 종속됨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700" dirty="0" smtClean="0"/>
          </a:p>
          <a:p>
            <a:r>
              <a:rPr lang="ko-KR" altLang="en-US" dirty="0" smtClean="0"/>
              <a:t>부분 함수 종속</a:t>
            </a:r>
            <a:r>
              <a:rPr lang="en-US" altLang="ko-KR" dirty="0" smtClean="0"/>
              <a:t>(PFD; Partial Functional Dependency)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릴레이션에서</a:t>
            </a:r>
            <a:r>
              <a:rPr lang="ko-KR" altLang="en-US" dirty="0"/>
              <a:t> 속성 집합 </a:t>
            </a:r>
            <a:r>
              <a:rPr lang="en-US" altLang="ko-KR" dirty="0"/>
              <a:t>Y</a:t>
            </a:r>
            <a:r>
              <a:rPr lang="ko-KR" altLang="en-US" dirty="0"/>
              <a:t>가 속성 집합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전체가 </a:t>
            </a:r>
            <a:r>
              <a:rPr lang="ko-KR" altLang="en-US" dirty="0"/>
              <a:t>아닌 </a:t>
            </a:r>
            <a:r>
              <a:rPr lang="ko-KR" altLang="en-US" dirty="0" smtClean="0"/>
              <a:t>일부분에도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함수적으로 종속됨을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고객이름은 </a:t>
            </a:r>
            <a:r>
              <a:rPr lang="en-US" altLang="ko-KR" dirty="0"/>
              <a:t>{</a:t>
            </a:r>
            <a:r>
              <a:rPr lang="ko-KR" altLang="en-US" dirty="0"/>
              <a:t>고객아이디</a:t>
            </a:r>
            <a:r>
              <a:rPr lang="en-US" altLang="ko-KR" dirty="0"/>
              <a:t>, </a:t>
            </a:r>
            <a:r>
              <a:rPr lang="ko-KR" altLang="en-US" dirty="0"/>
              <a:t>이벤트번호</a:t>
            </a:r>
            <a:r>
              <a:rPr lang="en-US" altLang="ko-KR" dirty="0"/>
              <a:t>}</a:t>
            </a:r>
            <a:r>
              <a:rPr lang="ko-KR" altLang="en-US" dirty="0"/>
              <a:t>에 </a:t>
            </a:r>
            <a:r>
              <a:rPr lang="ko-KR" altLang="en-US" dirty="0" smtClean="0"/>
              <a:t>부분 함수 종속됨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5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정규화의 필요성과 이상 현상의 의미를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정규화를 수행하기 위해 함수 종속성의 개념을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정규형의 유형과 관계를 이해하고</a:t>
            </a:r>
            <a:r>
              <a:rPr lang="en-US" altLang="ko-KR" dirty="0"/>
              <a:t>, </a:t>
            </a:r>
            <a:r>
              <a:rPr lang="ko-KR" altLang="en-US" dirty="0"/>
              <a:t>실제 예를 통해 정규화 과정을 연습해본다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274" y="1223755"/>
            <a:ext cx="7532014" cy="3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함수 종속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90" y="3023955"/>
            <a:ext cx="5674236" cy="2588248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803102" cy="5526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고려할 필요가 없는 함수 종속 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결정자와 종속자가 같거나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결정자가 </a:t>
            </a:r>
            <a:r>
              <a:rPr lang="ko-KR" altLang="en-US" dirty="0" err="1" smtClean="0"/>
              <a:t>종속자를</a:t>
            </a:r>
            <a:r>
              <a:rPr lang="ko-KR" altLang="en-US" dirty="0" smtClean="0"/>
              <a:t> 포함하는 것처럼 당연한 함수 종속 관계는 고려하지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463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52735"/>
            <a:ext cx="8982490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정규화</a:t>
            </a:r>
            <a:r>
              <a:rPr lang="en-US" altLang="ko-KR" dirty="0" smtClean="0"/>
              <a:t>(normalization)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함수 종속성을 </a:t>
            </a:r>
            <a:r>
              <a:rPr lang="ko-KR" altLang="en-US" dirty="0" smtClean="0"/>
              <a:t>이용해</a:t>
            </a:r>
            <a:r>
              <a:rPr lang="en-US" altLang="ko-KR" dirty="0" smtClean="0"/>
              <a:t> </a:t>
            </a:r>
            <a:r>
              <a:rPr lang="ko-KR" altLang="en-US" dirty="0" err="1"/>
              <a:t>릴레이션을</a:t>
            </a:r>
            <a:r>
              <a:rPr lang="ko-KR" altLang="en-US" dirty="0"/>
              <a:t> 연관성이 있는 속성들로만 구성되도록 </a:t>
            </a:r>
            <a:r>
              <a:rPr lang="ko-KR" altLang="en-US" dirty="0" smtClean="0"/>
              <a:t>분해해서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이상 </a:t>
            </a:r>
            <a:r>
              <a:rPr lang="ko-KR" altLang="en-US" dirty="0"/>
              <a:t>현상이 </a:t>
            </a:r>
            <a:r>
              <a:rPr lang="ko-KR" altLang="en-US" dirty="0" smtClean="0"/>
              <a:t>발생하지 </a:t>
            </a:r>
            <a:r>
              <a:rPr lang="ko-KR" altLang="en-US" dirty="0"/>
              <a:t>않는 바람직한</a:t>
            </a:r>
            <a:r>
              <a:rPr lang="ko-KR" altLang="en-US" dirty="0" smtClean="0"/>
              <a:t> </a:t>
            </a:r>
            <a:r>
              <a:rPr lang="ko-KR" altLang="en-US" dirty="0" err="1"/>
              <a:t>릴레이션으로</a:t>
            </a:r>
            <a:r>
              <a:rPr lang="ko-KR" altLang="en-US" dirty="0"/>
              <a:t> 만들어 </a:t>
            </a:r>
            <a:r>
              <a:rPr lang="ko-KR" altLang="en-US" dirty="0" smtClean="0"/>
              <a:t>가는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정규화를 통해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무손실</a:t>
            </a:r>
            <a:r>
              <a:rPr lang="ko-KR" altLang="en-US" dirty="0" smtClean="0"/>
              <a:t> 분해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nonloss</a:t>
            </a:r>
            <a:r>
              <a:rPr lang="ko-KR" altLang="en-US" dirty="0" smtClean="0"/>
              <a:t> </a:t>
            </a:r>
            <a:r>
              <a:rPr lang="en-US" altLang="ko-KR" dirty="0" smtClean="0"/>
              <a:t>decomposition)</a:t>
            </a:r>
            <a:r>
              <a:rPr lang="ko-KR" altLang="en-US" dirty="0" smtClean="0"/>
              <a:t>되어야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릴레이션은</a:t>
            </a:r>
            <a:r>
              <a:rPr lang="ko-KR" altLang="en-US" dirty="0" smtClean="0"/>
              <a:t> 의미적으로 동등한 </a:t>
            </a:r>
            <a:r>
              <a:rPr lang="ko-KR" altLang="en-US" dirty="0" err="1" smtClean="0"/>
              <a:t>릴레이션들로</a:t>
            </a:r>
            <a:r>
              <a:rPr lang="ko-KR" altLang="en-US" dirty="0" smtClean="0"/>
              <a:t> 분해되어야 하고 분해로 인한 정보의 손실이 발생하지 않아야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분해된 </a:t>
            </a:r>
            <a:r>
              <a:rPr lang="ko-KR" altLang="en-US" dirty="0" err="1" smtClean="0"/>
              <a:t>릴레이션들을</a:t>
            </a:r>
            <a:r>
              <a:rPr lang="ko-KR" altLang="en-US" dirty="0" smtClean="0"/>
              <a:t> 자연 조인하면 분해 전의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복원 가능해야 함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500" dirty="0" smtClean="0"/>
          </a:p>
        </p:txBody>
      </p:sp>
    </p:spTree>
    <p:extLst>
      <p:ext uri="{BB962C8B-B14F-4D97-AF65-F5344CB8AC3E}">
        <p14:creationId xmlns:p14="http://schemas.microsoft.com/office/powerpoint/2010/main" val="40037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정규형</a:t>
            </a:r>
            <a:r>
              <a:rPr lang="en-US" altLang="ko-KR" dirty="0" smtClean="0"/>
              <a:t>(NF; Normal Form)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릴레이션이</a:t>
            </a:r>
            <a:r>
              <a:rPr lang="ko-KR" altLang="en-US" dirty="0" smtClean="0"/>
              <a:t> 정규화된 정도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 정규형마다 제약조건이 존재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정규형의 차수가 높아질수록 요구되는 제약조건이 많아지고 엄격해짐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특성을 고려하여 적합한 정규형을 선택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37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기본 정규형과 정규화 과정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953725"/>
            <a:ext cx="7616369" cy="5728739"/>
          </a:xfrm>
        </p:spPr>
      </p:pic>
    </p:spTree>
    <p:extLst>
      <p:ext uri="{BB962C8B-B14F-4D97-AF65-F5344CB8AC3E}">
        <p14:creationId xmlns:p14="http://schemas.microsoft.com/office/powerpoint/2010/main" val="23174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88" y="1052513"/>
            <a:ext cx="7473386" cy="5543550"/>
          </a:xfrm>
        </p:spPr>
      </p:pic>
    </p:spTree>
    <p:extLst>
      <p:ext uri="{BB962C8B-B14F-4D97-AF65-F5344CB8AC3E}">
        <p14:creationId xmlns:p14="http://schemas.microsoft.com/office/powerpoint/2010/main" val="570472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6" y="1052735"/>
            <a:ext cx="9027494" cy="5543705"/>
          </a:xfrm>
        </p:spPr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정규형</a:t>
            </a:r>
            <a:r>
              <a:rPr lang="en-US" altLang="ko-KR" smtClean="0"/>
              <a:t>(1NF; First Normal Form)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릴레이션의 모든 속성이 더는 분해되지 않는 원자 값</a:t>
            </a:r>
            <a:r>
              <a:rPr lang="en-US" altLang="ko-KR" smtClean="0"/>
              <a:t>(atomic value)</a:t>
            </a:r>
            <a:r>
              <a:rPr lang="ko-KR" altLang="en-US" smtClean="0"/>
              <a:t>만 가지면 제 </a:t>
            </a:r>
            <a:r>
              <a:rPr lang="en-US" altLang="ko-KR" smtClean="0"/>
              <a:t>1 </a:t>
            </a:r>
            <a:r>
              <a:rPr lang="ko-KR" altLang="en-US" smtClean="0"/>
              <a:t>정규형을 만족함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정규형을 만족해야 관계 데이터베이스의 릴레이션이 될 자격이 있음 </a:t>
            </a:r>
            <a:endParaRPr lang="en-US" altLang="ko-KR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30" y="3383995"/>
            <a:ext cx="8604346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52735"/>
            <a:ext cx="9118137" cy="5543705"/>
          </a:xfrm>
        </p:spPr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(1NF; First Normal Form)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25" y="2618910"/>
            <a:ext cx="6819900" cy="289560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2501770" y="1943835"/>
            <a:ext cx="4500500" cy="720080"/>
          </a:xfrm>
          <a:prstGeom prst="wedgeRoundRectCallou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정규형을 만족하지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않는 </a:t>
            </a:r>
            <a:r>
              <a:rPr lang="ko-KR" altLang="en-US" dirty="0" err="1" smtClean="0">
                <a:solidFill>
                  <a:schemeClr val="tx1"/>
                </a:solidFill>
              </a:rPr>
              <a:t>릴레이션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19" y="2066165"/>
            <a:ext cx="6257925" cy="4648200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16505" y="1052735"/>
            <a:ext cx="911813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제 </a:t>
            </a: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1 </a:t>
            </a:r>
            <a:r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정규형</a:t>
            </a: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(1NF; First Normal Form)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491880" y="1538790"/>
            <a:ext cx="3645405" cy="630070"/>
          </a:xfrm>
          <a:prstGeom prst="wedgeRoundRectCallou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r>
              <a:rPr lang="ko-KR" altLang="en-US" smtClean="0">
                <a:solidFill>
                  <a:schemeClr val="tx1"/>
                </a:solidFill>
              </a:rPr>
              <a:t>정규형을 만족하는 릴레이션 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9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정규형은 만족하지만 이상 현상이 발생하는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예</a:t>
            </a:r>
            <a:endParaRPr lang="en-US" altLang="ko-KR" dirty="0" smtClean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2333592"/>
            <a:ext cx="5897885" cy="4380773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971601" y="1673805"/>
            <a:ext cx="7560839" cy="630070"/>
          </a:xfrm>
          <a:prstGeom prst="wedgeRoundRectCallout">
            <a:avLst>
              <a:gd name="adj1" fmla="val -18614"/>
              <a:gd name="adj2" fmla="val 7728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 </a:t>
            </a:r>
            <a:r>
              <a:rPr lang="en-US" altLang="ko-KR" dirty="0" smtClean="0">
                <a:solidFill>
                  <a:schemeClr val="tx1"/>
                </a:solidFill>
              </a:rPr>
              <a:t>1 </a:t>
            </a:r>
            <a:r>
              <a:rPr lang="ko-KR" altLang="en-US" dirty="0" smtClean="0">
                <a:solidFill>
                  <a:schemeClr val="tx1"/>
                </a:solidFill>
              </a:rPr>
              <a:t>정규형을 만족하지만 데이터의 중복으로 인한 이상 현상이 발생함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정규형은 만족하지만 이상 현상이 발생하는 릴레이션 예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795" y="1493785"/>
            <a:ext cx="4628440" cy="2657563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05" y="4149080"/>
            <a:ext cx="5402585" cy="250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r>
              <a:rPr lang="ko-KR" altLang="en-US" dirty="0" smtClean="0"/>
              <a:t>이상</a:t>
            </a:r>
            <a:r>
              <a:rPr lang="en-US" altLang="ko-KR" dirty="0" smtClean="0"/>
              <a:t>(anomaly)</a:t>
            </a:r>
            <a:r>
              <a:rPr lang="ko-KR" altLang="en-US" dirty="0" smtClean="0"/>
              <a:t> 현상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불필요한 데이터 중복으로 인해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대한 데이터 삽입</a:t>
            </a:r>
            <a:r>
              <a:rPr lang="en-US" altLang="ko-KR" dirty="0" smtClean="0"/>
              <a:t>·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삭제 연산을 수행할 때 발생할 수 있는 부작용</a:t>
            </a:r>
            <a:endParaRPr lang="en-US" altLang="ko-KR" dirty="0" smtClean="0"/>
          </a:p>
          <a:p>
            <a:pPr lvl="4"/>
            <a:endParaRPr lang="en-US" altLang="ko-KR" sz="1000" dirty="0" smtClean="0"/>
          </a:p>
          <a:p>
            <a:r>
              <a:rPr lang="ko-KR" altLang="en-US" dirty="0" smtClean="0"/>
              <a:t>정규화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이상 현상을 제거하면서 데이터베이스를 올바르게 설계해 나가는 과정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정규형은 만족하지만 이상 현상이 발생하는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예</a:t>
            </a:r>
            <a:endParaRPr lang="en-US" altLang="ko-KR" dirty="0" smtClean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8" y="2298964"/>
            <a:ext cx="7832467" cy="4415401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701571" y="1628800"/>
            <a:ext cx="7695854" cy="675075"/>
          </a:xfrm>
          <a:prstGeom prst="wedgeRoundRectCallout">
            <a:avLst>
              <a:gd name="adj1" fmla="val -20302"/>
              <a:gd name="adj2" fmla="val 6348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이상 현상의 발생 이유는</a:t>
            </a:r>
            <a:r>
              <a:rPr lang="en-US" altLang="ko-KR" sz="1600" dirty="0" smtClean="0">
                <a:solidFill>
                  <a:schemeClr val="tx1"/>
                </a:solidFill>
              </a:rPr>
              <a:t>?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기본키에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완전 함수 종속되지 못한 등급과 할인율 때문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/>
          <a:lstStyle/>
          <a:p>
            <a:pPr lvl="0"/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정규형은 만족하지만 이상 현상이 발생하는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이상 현상의 발생 이유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기본키인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{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이벤트번호</a:t>
            </a:r>
            <a:r>
              <a:rPr lang="en-US" altLang="ko-KR" dirty="0" smtClean="0"/>
              <a:t>}</a:t>
            </a:r>
            <a:r>
              <a:rPr lang="ko-KR" altLang="en-US" dirty="0" smtClean="0"/>
              <a:t>에 완전 함수 종속되지 못하고 일부분인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고객아이디에 종속되는 등급과 할인율 속성이 존재하기 때문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문제 해결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부분 함수 종속이 제거되도록 이벤트참여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  <a:sym typeface="Wingdings 3"/>
              </a:rPr>
              <a:t></a:t>
            </a:r>
            <a:r>
              <a:rPr lang="en-US" altLang="ko-KR" dirty="0" smtClean="0">
                <a:sym typeface="Wingdings 3"/>
              </a:rPr>
              <a:t> </a:t>
            </a:r>
            <a:r>
              <a:rPr lang="ko-KR" altLang="en-US" dirty="0" smtClean="0"/>
              <a:t>분해된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정규형에 속하게 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6" y="1052735"/>
            <a:ext cx="9027494" cy="5543705"/>
          </a:xfrm>
        </p:spPr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(2NF; Second Normal Form)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릴레이션이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정규형에 속하고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아닌 모든 속성이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완전 함수 종속되면 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정규형을 만족함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555" y="2843935"/>
            <a:ext cx="8063300" cy="112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52735"/>
            <a:ext cx="9118137" cy="5543705"/>
          </a:xfrm>
        </p:spPr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(2NF; Second Normal Form)</a:t>
            </a:r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05" y="2617963"/>
            <a:ext cx="5535615" cy="4111690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971601" y="1628800"/>
            <a:ext cx="7290809" cy="855095"/>
          </a:xfrm>
          <a:prstGeom prst="wedgeRoundRectCallout">
            <a:avLst>
              <a:gd name="adj1" fmla="val -18614"/>
              <a:gd name="adj2" fmla="val 7728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제 </a:t>
            </a:r>
            <a:r>
              <a:rPr lang="en-US" altLang="ko-KR" dirty="0" smtClean="0">
                <a:solidFill>
                  <a:schemeClr val="tx1"/>
                </a:solidFill>
              </a:rPr>
              <a:t>1 </a:t>
            </a:r>
            <a:r>
              <a:rPr lang="ko-KR" altLang="en-US" dirty="0" smtClean="0">
                <a:solidFill>
                  <a:schemeClr val="tx1"/>
                </a:solidFill>
              </a:rPr>
              <a:t>정규형을 만족하지만 제 </a:t>
            </a:r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r>
              <a:rPr lang="ko-KR" altLang="en-US" dirty="0" smtClean="0">
                <a:solidFill>
                  <a:schemeClr val="tx1"/>
                </a:solidFill>
              </a:rPr>
              <a:t>정규형은 만족하지 않는 </a:t>
            </a:r>
            <a:r>
              <a:rPr lang="ko-KR" altLang="en-US" dirty="0" err="1" smtClean="0">
                <a:solidFill>
                  <a:schemeClr val="tx1"/>
                </a:solidFill>
              </a:rPr>
              <a:t>릴레이션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기본키에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완전 함수 종속되지 않은 등급과 할인율 속성 때문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(2NF; Second Normal Form)</a:t>
            </a:r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1523066"/>
            <a:ext cx="4371593" cy="5236304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4707015" y="2753925"/>
            <a:ext cx="3986935" cy="855095"/>
          </a:xfrm>
          <a:prstGeom prst="wedgeRoundRectCallout">
            <a:avLst>
              <a:gd name="adj1" fmla="val -38209"/>
              <a:gd name="adj2" fmla="val 11569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고객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릴레이션과</a:t>
            </a:r>
            <a:r>
              <a:rPr lang="ko-KR" altLang="en-US" sz="1600" dirty="0" smtClean="0">
                <a:solidFill>
                  <a:schemeClr val="tx1"/>
                </a:solidFill>
              </a:rPr>
              <a:t> 이벤트참여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모두 제 </a:t>
            </a:r>
            <a:r>
              <a:rPr lang="en-US" altLang="ko-KR" sz="1600" dirty="0" smtClean="0">
                <a:solidFill>
                  <a:schemeClr val="tx1"/>
                </a:solidFill>
              </a:rPr>
              <a:t>2 </a:t>
            </a:r>
            <a:r>
              <a:rPr lang="ko-KR" altLang="en-US" sz="1600" dirty="0" smtClean="0">
                <a:solidFill>
                  <a:schemeClr val="tx1"/>
                </a:solidFill>
              </a:rPr>
              <a:t>정규형에 속함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55" y="1612087"/>
            <a:ext cx="6396830" cy="5012268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제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2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정규형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(2NF; Second Normal Form)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878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(2NF; Second Normal Form)</a:t>
            </a:r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46" y="1469719"/>
            <a:ext cx="5995758" cy="519964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정규형은 만족하지만 이상 현상이 발생하는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예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276745" y="1763815"/>
            <a:ext cx="5400600" cy="630070"/>
          </a:xfrm>
          <a:prstGeom prst="wedgeRoundRectCallout">
            <a:avLst>
              <a:gd name="adj1" fmla="val -18614"/>
              <a:gd name="adj2" fmla="val 7728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 </a:t>
            </a:r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r>
              <a:rPr lang="ko-KR" altLang="en-US" dirty="0" smtClean="0">
                <a:solidFill>
                  <a:schemeClr val="tx1"/>
                </a:solidFill>
              </a:rPr>
              <a:t>정규형을 만족하지만 이상 현상이 발생함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1770" y="2753925"/>
            <a:ext cx="3759418" cy="275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0699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정규형은 만족하지만 이상 현상이 발생하는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예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348880"/>
            <a:ext cx="7920880" cy="4132152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1556665" y="1718810"/>
            <a:ext cx="6030670" cy="675075"/>
          </a:xfrm>
          <a:prstGeom prst="wedgeRoundRectCallout">
            <a:avLst>
              <a:gd name="adj1" fmla="val -20302"/>
              <a:gd name="adj2" fmla="val 6348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이상 현상의 발생 이유는</a:t>
            </a:r>
            <a:r>
              <a:rPr lang="en-US" altLang="ko-KR" sz="1600" dirty="0" smtClean="0">
                <a:solidFill>
                  <a:schemeClr val="tx1"/>
                </a:solidFill>
              </a:rPr>
              <a:t>?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이행적 함수 종속이 존재하기 때문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69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/>
          <a:lstStyle/>
          <a:p>
            <a:pPr lvl="0"/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정규형은 만족하지만 이상 현상이 발생하는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이상 현상의 발생 이유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이행적 함수 종속이 존재하기 때문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문제 해결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이행적 함수 종속이 제거되도록 고객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  <a:sym typeface="Wingdings 3"/>
              </a:rPr>
              <a:t></a:t>
            </a:r>
            <a:r>
              <a:rPr lang="en-US" altLang="ko-KR" dirty="0" smtClean="0">
                <a:sym typeface="Wingdings 3"/>
              </a:rPr>
              <a:t> </a:t>
            </a:r>
            <a:r>
              <a:rPr lang="ko-KR" altLang="en-US" dirty="0" smtClean="0"/>
              <a:t>분해된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정규형에 속하게 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이상 현상의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" y="1943835"/>
            <a:ext cx="8713787" cy="30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이행적 함수 종속</a:t>
            </a:r>
            <a:r>
              <a:rPr lang="en-US" altLang="ko-KR" dirty="0" smtClean="0"/>
              <a:t>(transitive FD)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릴레이션을</a:t>
            </a:r>
            <a:r>
              <a:rPr lang="ko-KR" altLang="en-US" dirty="0" smtClean="0"/>
              <a:t> 구성하는 세 개의 속성 집합 </a:t>
            </a:r>
            <a:r>
              <a:rPr lang="en-US" altLang="ko-KR" dirty="0" smtClean="0"/>
              <a:t>X, Y, Z</a:t>
            </a:r>
            <a:r>
              <a:rPr lang="ko-KR" altLang="en-US" dirty="0" smtClean="0"/>
              <a:t>에 대해 함수 종속 관계 </a:t>
            </a:r>
            <a:r>
              <a:rPr lang="en-US" altLang="ko-KR" dirty="0" smtClean="0"/>
              <a:t>X → 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 → Z</a:t>
            </a:r>
            <a:r>
              <a:rPr lang="ko-KR" altLang="en-US" dirty="0" smtClean="0"/>
              <a:t>가 존재하면 논리적으로 </a:t>
            </a:r>
            <a:r>
              <a:rPr lang="en-US" altLang="ko-KR" dirty="0" smtClean="0"/>
              <a:t>X → Z</a:t>
            </a:r>
            <a:r>
              <a:rPr lang="ko-KR" altLang="en-US" dirty="0" smtClean="0"/>
              <a:t>가 성립되는데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Z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이행적으로 함수 종속되었다고 함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85" y="3203975"/>
            <a:ext cx="3780420" cy="255037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6" y="1052735"/>
            <a:ext cx="9027494" cy="5543705"/>
          </a:xfrm>
        </p:spPr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(3NF; Third Normal Form)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릴레이션이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정규형에 속하고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아닌 모든 속성이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이행적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종속되지 않으면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정규형을 만족함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545" y="2978950"/>
            <a:ext cx="8313881" cy="138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52735"/>
            <a:ext cx="9118137" cy="5543705"/>
          </a:xfrm>
        </p:spPr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(3NF; Third Normal Form)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016606" y="1673805"/>
            <a:ext cx="7065784" cy="1125125"/>
          </a:xfrm>
          <a:prstGeom prst="wedgeRoundRectCallout">
            <a:avLst>
              <a:gd name="adj1" fmla="val -18614"/>
              <a:gd name="adj2" fmla="val 7728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제 </a:t>
            </a:r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r>
              <a:rPr lang="ko-KR" altLang="en-US" dirty="0" smtClean="0">
                <a:solidFill>
                  <a:schemeClr val="tx1"/>
                </a:solidFill>
              </a:rPr>
              <a:t>정규형을 만족하지만 제 </a:t>
            </a:r>
            <a:r>
              <a:rPr lang="en-US" altLang="ko-KR" dirty="0" smtClean="0">
                <a:solidFill>
                  <a:schemeClr val="tx1"/>
                </a:solidFill>
              </a:rPr>
              <a:t>3 </a:t>
            </a:r>
            <a:r>
              <a:rPr lang="ko-KR" altLang="en-US" dirty="0" smtClean="0">
                <a:solidFill>
                  <a:schemeClr val="tx1"/>
                </a:solidFill>
              </a:rPr>
              <a:t>정규형은 만족하지 않는 </a:t>
            </a:r>
            <a:r>
              <a:rPr lang="ko-KR" altLang="en-US" dirty="0" err="1" smtClean="0">
                <a:solidFill>
                  <a:schemeClr val="tx1"/>
                </a:solidFill>
              </a:rPr>
              <a:t>릴레이션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고객아이디가 등급을 통해 할인율을 결정하는 이행적 함수 종속 관계가 존재하기 때문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6775" y="3158970"/>
            <a:ext cx="3555395" cy="260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1718810"/>
            <a:ext cx="4379528" cy="4922258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16505" y="1052735"/>
            <a:ext cx="911813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제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정규형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(3NF; Third Normal Form)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887035" y="2753925"/>
            <a:ext cx="3806915" cy="855095"/>
          </a:xfrm>
          <a:prstGeom prst="wedgeRoundRectCallout">
            <a:avLst>
              <a:gd name="adj1" fmla="val -38209"/>
              <a:gd name="adj2" fmla="val 11569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고객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릴레이션과</a:t>
            </a:r>
            <a:r>
              <a:rPr lang="ko-KR" altLang="en-US" sz="1600" dirty="0" smtClean="0">
                <a:solidFill>
                  <a:schemeClr val="tx1"/>
                </a:solidFill>
              </a:rPr>
              <a:t> 고객등급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모두 제 </a:t>
            </a:r>
            <a:r>
              <a:rPr lang="en-US" altLang="ko-KR" sz="1600" dirty="0" smtClean="0">
                <a:solidFill>
                  <a:schemeClr val="tx1"/>
                </a:solidFill>
              </a:rPr>
              <a:t>3 </a:t>
            </a:r>
            <a:r>
              <a:rPr lang="ko-KR" altLang="en-US" sz="1600" dirty="0" smtClean="0">
                <a:solidFill>
                  <a:schemeClr val="tx1"/>
                </a:solidFill>
              </a:rPr>
              <a:t>정규형에 속함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5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6" y="1389180"/>
            <a:ext cx="7639050" cy="5010150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16505" y="1052735"/>
            <a:ext cx="911813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제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정규형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(3NF; Third Normal Form)</a:t>
            </a:r>
          </a:p>
        </p:txBody>
      </p:sp>
    </p:spTree>
    <p:extLst>
      <p:ext uri="{BB962C8B-B14F-4D97-AF65-F5344CB8AC3E}">
        <p14:creationId xmlns:p14="http://schemas.microsoft.com/office/powerpoint/2010/main" val="37681384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</a:t>
            </a:r>
            <a:r>
              <a:rPr lang="en-US" altLang="ko-KR" dirty="0" smtClean="0"/>
              <a:t>(BCNF; Boyce/</a:t>
            </a:r>
            <a:r>
              <a:rPr lang="en-US" altLang="ko-KR" dirty="0" err="1" smtClean="0"/>
              <a:t>Codd</a:t>
            </a:r>
            <a:r>
              <a:rPr lang="en-US" altLang="ko-KR" dirty="0" smtClean="0"/>
              <a:t> Normal Form)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여러 개의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존재하는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정규형까지 모두 만족해도 이상 현상이 발생할 수 있음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강한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(strong 3NF)</a:t>
            </a:r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후보키를</a:t>
            </a:r>
            <a:r>
              <a:rPr lang="ko-KR" altLang="en-US" dirty="0" smtClean="0"/>
              <a:t> 여러 개 가지고 있는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발생할 수 있는 이상 현상을 해결하기 위해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정규형보다 좀 더 엄격한 제약조건을 제시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정규형에 속하는 모든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정규형에 속하지만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정규형에 속하는 모든 </a:t>
            </a:r>
            <a:r>
              <a:rPr lang="ko-KR" altLang="en-US" dirty="0" err="1" smtClean="0"/>
              <a:t>릴레이션이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정규형에 속하는 것은 아님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550" y="5454225"/>
            <a:ext cx="8103963" cy="129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753925"/>
            <a:ext cx="6515100" cy="3790950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보이스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코드 정규형을 만족하지 않는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66555" y="1718809"/>
            <a:ext cx="8055895" cy="855095"/>
          </a:xfrm>
          <a:prstGeom prst="wedgeRoundRectCallout">
            <a:avLst>
              <a:gd name="adj1" fmla="val -18614"/>
              <a:gd name="adj2" fmla="val 7728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제 </a:t>
            </a:r>
            <a:r>
              <a:rPr lang="en-US" altLang="ko-KR" dirty="0" smtClean="0">
                <a:solidFill>
                  <a:schemeClr val="tx1"/>
                </a:solidFill>
              </a:rPr>
              <a:t>3 </a:t>
            </a:r>
            <a:r>
              <a:rPr lang="ko-KR" altLang="en-US" dirty="0" smtClean="0">
                <a:solidFill>
                  <a:schemeClr val="tx1"/>
                </a:solidFill>
              </a:rPr>
              <a:t>정규형을 만족하지만 </a:t>
            </a:r>
            <a:r>
              <a:rPr lang="ko-KR" altLang="en-US" dirty="0" err="1" smtClean="0">
                <a:solidFill>
                  <a:schemeClr val="tx1"/>
                </a:solidFill>
              </a:rPr>
              <a:t>보이스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코드 정규형은 만족하지 않는 </a:t>
            </a:r>
            <a:r>
              <a:rPr lang="ko-KR" altLang="en-US" dirty="0" err="1" smtClean="0">
                <a:solidFill>
                  <a:schemeClr val="tx1"/>
                </a:solidFill>
              </a:rPr>
              <a:t>릴레이션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함수 종속 관계에서 모든 결정자가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후보키가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아니기 때문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080" y="3248980"/>
            <a:ext cx="36744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FF33CC"/>
                </a:solidFill>
              </a:rPr>
              <a:t>[</a:t>
            </a:r>
            <a:r>
              <a:rPr lang="ko-KR" altLang="en-US" b="1" dirty="0" smtClean="0">
                <a:solidFill>
                  <a:srgbClr val="FF33CC"/>
                </a:solidFill>
              </a:rPr>
              <a:t>강좌신청 </a:t>
            </a:r>
            <a:r>
              <a:rPr lang="ko-KR" altLang="en-US" b="1" dirty="0" err="1" smtClean="0">
                <a:solidFill>
                  <a:srgbClr val="FF33CC"/>
                </a:solidFill>
              </a:rPr>
              <a:t>릴레이션의</a:t>
            </a:r>
            <a:r>
              <a:rPr lang="ko-KR" altLang="en-US" b="1" dirty="0" smtClean="0">
                <a:solidFill>
                  <a:srgbClr val="FF33CC"/>
                </a:solidFill>
              </a:rPr>
              <a:t> </a:t>
            </a:r>
            <a:r>
              <a:rPr lang="ko-KR" altLang="en-US" b="1" dirty="0" err="1" smtClean="0">
                <a:solidFill>
                  <a:srgbClr val="FF33CC"/>
                </a:solidFill>
              </a:rPr>
              <a:t>후보키</a:t>
            </a:r>
            <a:r>
              <a:rPr lang="en-US" altLang="ko-KR" b="1" dirty="0" smtClean="0">
                <a:solidFill>
                  <a:srgbClr val="FF33CC"/>
                </a:solidFill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{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인터넷강좌</a:t>
            </a:r>
            <a:r>
              <a:rPr lang="en-US" altLang="ko-KR" dirty="0" smtClean="0"/>
              <a:t>} : </a:t>
            </a:r>
            <a:r>
              <a:rPr lang="ko-KR" altLang="en-US" dirty="0" err="1" smtClean="0"/>
              <a:t>기본키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{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담당강사번호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5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2123855"/>
            <a:ext cx="5232879" cy="3024408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Font typeface="Wingdings" pitchFamily="2" charset="2"/>
              <a:buChar char="v"/>
              <a:defRPr/>
            </a:pPr>
            <a:r>
              <a:rPr lang="ko-KR" altLang="en-US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보이스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코드 정규형을 만족하지 않는 </a:t>
            </a:r>
            <a:r>
              <a:rPr lang="ko-KR" altLang="en-US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예</a:t>
            </a:r>
            <a:endParaRPr lang="en-US" altLang="ko-KR" sz="2400" b="1" dirty="0" smtClean="0"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9699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258870"/>
            <a:ext cx="7610475" cy="4286250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Font typeface="Wingdings" pitchFamily="2" charset="2"/>
              <a:buChar char="v"/>
              <a:defRPr/>
            </a:pPr>
            <a:r>
              <a:rPr lang="ko-KR" altLang="en-US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보이스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코드 정규형을 만족하지 않는 </a:t>
            </a:r>
            <a:r>
              <a:rPr lang="ko-KR" altLang="en-US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예</a:t>
            </a:r>
            <a:endParaRPr lang="en-US" altLang="ko-KR" sz="2400" b="1" dirty="0" smtClean="0"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151620" y="1538790"/>
            <a:ext cx="6885765" cy="765085"/>
          </a:xfrm>
          <a:prstGeom prst="wedgeRoundRectCallout">
            <a:avLst>
              <a:gd name="adj1" fmla="val -20302"/>
              <a:gd name="adj2" fmla="val 6348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이상 현상의 발생 이유는</a:t>
            </a:r>
            <a:r>
              <a:rPr lang="en-US" altLang="ko-KR" sz="1600" dirty="0" smtClean="0">
                <a:solidFill>
                  <a:schemeClr val="tx1"/>
                </a:solidFill>
              </a:rPr>
              <a:t>?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담당강사번호가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후보키가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아님에도 인터넷강좌 속성을 결정하기 때문 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1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45" y="1583795"/>
            <a:ext cx="4019673" cy="5057273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Font typeface="Wingdings" pitchFamily="2" charset="2"/>
              <a:buChar char="v"/>
              <a:defRPr/>
            </a:pPr>
            <a:r>
              <a:rPr lang="ko-KR" altLang="en-US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보이스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코드 정규형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(BCNF; Boyce/</a:t>
            </a:r>
            <a:r>
              <a:rPr lang="en-US" altLang="ko-KR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Codd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 Normal Form)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887035" y="2528900"/>
            <a:ext cx="3150350" cy="1260140"/>
          </a:xfrm>
          <a:prstGeom prst="wedgeRoundRectCallout">
            <a:avLst>
              <a:gd name="adj1" fmla="val -41590"/>
              <a:gd name="adj2" fmla="val 67789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고객담당강사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릴레이션과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강좌담당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모두 </a:t>
            </a:r>
            <a:r>
              <a:rPr lang="en-US" altLang="ko-KR" sz="1600" dirty="0" smtClean="0">
                <a:solidFill>
                  <a:schemeClr val="tx1"/>
                </a:solidFill>
              </a:rPr>
              <a:t>BCNF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에속함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11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44" y="1543050"/>
            <a:ext cx="6543675" cy="4562475"/>
          </a:xfrm>
        </p:spPr>
      </p:pic>
    </p:spTree>
    <p:extLst>
      <p:ext uri="{BB962C8B-B14F-4D97-AF65-F5344CB8AC3E}">
        <p14:creationId xmlns:p14="http://schemas.microsoft.com/office/powerpoint/2010/main" val="39490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538789"/>
            <a:ext cx="7122326" cy="5057273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Font typeface="Wingdings" pitchFamily="2" charset="2"/>
              <a:buChar char="v"/>
              <a:defRPr/>
            </a:pPr>
            <a:r>
              <a:rPr lang="ko-KR" altLang="en-US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보이스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코드 정규형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(BCNF; Boyce/</a:t>
            </a:r>
            <a:r>
              <a:rPr lang="en-US" altLang="ko-KR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Codd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 Normal Form)</a:t>
            </a:r>
          </a:p>
        </p:txBody>
      </p:sp>
    </p:spTree>
    <p:extLst>
      <p:ext uri="{BB962C8B-B14F-4D97-AF65-F5344CB8AC3E}">
        <p14:creationId xmlns:p14="http://schemas.microsoft.com/office/powerpoint/2010/main" val="5522054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정규형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정규형을 만족하면서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함수 종속이 아닌 </a:t>
            </a:r>
            <a:r>
              <a:rPr lang="ko-KR" altLang="en-US" dirty="0" err="1" smtClean="0"/>
              <a:t>다치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종속</a:t>
            </a:r>
            <a:r>
              <a:rPr lang="en-US" altLang="ko-KR" dirty="0" smtClean="0"/>
              <a:t>(MVD; </a:t>
            </a:r>
            <a:r>
              <a:rPr lang="en-US" altLang="ko-KR" dirty="0" err="1" smtClean="0"/>
              <a:t>MultiValued</a:t>
            </a:r>
            <a:r>
              <a:rPr lang="en-US" altLang="ko-KR" dirty="0" smtClean="0"/>
              <a:t> Dependency)</a:t>
            </a:r>
            <a:r>
              <a:rPr lang="ko-KR" altLang="en-US" dirty="0" smtClean="0"/>
              <a:t>를 제거하면 제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정규형에 속함</a:t>
            </a:r>
            <a:endParaRPr lang="en-US" altLang="ko-KR" dirty="0" smtClean="0"/>
          </a:p>
          <a:p>
            <a:pPr lvl="3"/>
            <a:endParaRPr lang="en-US" altLang="ko-KR" sz="900" dirty="0" smtClean="0"/>
          </a:p>
          <a:p>
            <a:r>
              <a:rPr lang="ko-KR" altLang="en-US" dirty="0" smtClean="0"/>
              <a:t>제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정규형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릴레이션이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정규형을 만족하면서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후보키를</a:t>
            </a:r>
            <a:r>
              <a:rPr lang="ko-KR" altLang="en-US" dirty="0" smtClean="0"/>
              <a:t> 통하지 않는 조인 종속</a:t>
            </a:r>
            <a:r>
              <a:rPr lang="en-US" altLang="ko-KR" dirty="0" smtClean="0"/>
              <a:t> (JD; Join Dependency)</a:t>
            </a:r>
            <a:r>
              <a:rPr lang="ko-KR" altLang="en-US" dirty="0" smtClean="0"/>
              <a:t>을 제거하면 제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정규형에 속함</a:t>
            </a:r>
            <a:endParaRPr lang="en-US" altLang="ko-KR" dirty="0" smtClean="0"/>
          </a:p>
          <a:p>
            <a:pPr lvl="7">
              <a:lnSpc>
                <a:spcPct val="150000"/>
              </a:lnSpc>
            </a:pPr>
            <a:endParaRPr lang="en-US" altLang="ko-KR" sz="900" dirty="0" smtClean="0"/>
          </a:p>
          <a:p>
            <a:r>
              <a:rPr lang="ko-KR" altLang="en-US" dirty="0" smtClean="0"/>
              <a:t>정규화 시 주의 사항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모든 </a:t>
            </a:r>
            <a:r>
              <a:rPr lang="ko-KR" altLang="en-US" dirty="0" err="1" smtClean="0"/>
              <a:t>릴레이션이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정규형에 속해야만 바람직한 것은 아님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정규형이나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정규형에 속하도록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분해하여 데이터 중복을 줄이고 이상 현상을 해결하는 경우가 많음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66" y="872061"/>
            <a:ext cx="4053268" cy="5824895"/>
          </a:xfrm>
        </p:spPr>
      </p:pic>
    </p:spTree>
    <p:extLst>
      <p:ext uri="{BB962C8B-B14F-4D97-AF65-F5344CB8AC3E}">
        <p14:creationId xmlns:p14="http://schemas.microsoft.com/office/powerpoint/2010/main" val="24553513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338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삽입 이상</a:t>
            </a:r>
            <a:r>
              <a:rPr lang="en-US" altLang="ko-KR" dirty="0" smtClean="0"/>
              <a:t>(insertion anomaly)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릴레이션에</a:t>
            </a:r>
            <a:r>
              <a:rPr lang="ko-KR" altLang="en-US" dirty="0" smtClean="0"/>
              <a:t> 새 데이터를 삽입하려면 불필요한 데이터도 함께 삽입해야 하는 문제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삽입 이상이 발생하는 예</a:t>
            </a:r>
            <a:r>
              <a:rPr lang="en-US" altLang="ko-KR" dirty="0" smtClean="0"/>
              <a:t>] 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6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9-2]</a:t>
            </a:r>
            <a:r>
              <a:rPr lang="ko-KR" altLang="en-US" dirty="0" smtClean="0"/>
              <a:t>의 이벤트참여 릴레이션은 삽입 이상이 발생함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아직 이벤트에 참여하지 않은 아이디가 </a:t>
            </a:r>
            <a:r>
              <a:rPr lang="en-US" altLang="ko-KR" dirty="0" smtClean="0"/>
              <a:t>“melon”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성원용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등급이 </a:t>
            </a:r>
            <a:r>
              <a:rPr lang="en-US" altLang="ko-KR" dirty="0" smtClean="0"/>
              <a:t>“gold”</a:t>
            </a:r>
            <a:r>
              <a:rPr lang="ko-KR" altLang="en-US" dirty="0" smtClean="0"/>
              <a:t>인 신규 고객의 데이터는 이벤트참여 릴레이션에 삽입할 수 없음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삽입하려면 실제로 참여하지 않은 임시 이벤트번호를 삽입해야 함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52735"/>
            <a:ext cx="8964612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이벤트참여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삽입 이상</a:t>
            </a:r>
            <a:endParaRPr lang="en-US" altLang="ko-KR" dirty="0" smtClean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718810"/>
            <a:ext cx="7699739" cy="49789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갱신 이상</a:t>
            </a:r>
            <a:r>
              <a:rPr lang="en-US" altLang="ko-KR" dirty="0" smtClean="0"/>
              <a:t>(update anomaly)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릴레이션의</a:t>
            </a:r>
            <a:r>
              <a:rPr lang="ko-KR" altLang="en-US" dirty="0" smtClean="0"/>
              <a:t> 중복된 </a:t>
            </a:r>
            <a:r>
              <a:rPr lang="ko-KR" altLang="en-US" dirty="0" err="1" smtClean="0"/>
              <a:t>투플들</a:t>
            </a:r>
            <a:r>
              <a:rPr lang="ko-KR" altLang="en-US" dirty="0" smtClean="0"/>
              <a:t> 중 일부만 수정하여 데이터가 불일치하게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되는 모순이 발생하는 문제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갱신 이상이 발생하는 예</a:t>
            </a:r>
            <a:r>
              <a:rPr lang="en-US" altLang="ko-KR" dirty="0" smtClean="0"/>
              <a:t>] 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6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9-2]</a:t>
            </a:r>
            <a:r>
              <a:rPr lang="ko-KR" altLang="en-US" dirty="0" smtClean="0"/>
              <a:t>의 이벤트참여 릴레이션은 갱신 이상이 발생함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아이디가 </a:t>
            </a:r>
            <a:r>
              <a:rPr lang="en-US" altLang="ko-KR" dirty="0" smtClean="0"/>
              <a:t>“apple”</a:t>
            </a:r>
            <a:r>
              <a:rPr lang="ko-KR" altLang="en-US" dirty="0" smtClean="0"/>
              <a:t>인 고객의 등급이 </a:t>
            </a:r>
            <a:r>
              <a:rPr lang="en-US" altLang="ko-KR" dirty="0" smtClean="0"/>
              <a:t>“gold”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vip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변경되었는데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일부 </a:t>
            </a:r>
            <a:r>
              <a:rPr lang="ko-KR" altLang="en-US" dirty="0" err="1" smtClean="0"/>
              <a:t>투플에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대해서만 등급이 수정된다면 </a:t>
            </a:r>
            <a:r>
              <a:rPr lang="en-US" altLang="ko-KR" dirty="0" smtClean="0"/>
              <a:t>“apple” </a:t>
            </a:r>
            <a:r>
              <a:rPr lang="ko-KR" altLang="en-US" dirty="0" smtClean="0"/>
              <a:t>고객이 서로 다른 등급을 가지는 모순이 발생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4" y="1687075"/>
            <a:ext cx="8562975" cy="4667250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16505" y="998730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이벤트참여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갱신 이상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3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2853</TotalTime>
  <Words>1497</Words>
  <Application>Microsoft Office PowerPoint</Application>
  <PresentationFormat>화면 슬라이드 쇼(4:3)</PresentationFormat>
  <Paragraphs>206</Paragraphs>
  <Slides>53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1_유닉스</vt:lpstr>
      <vt:lpstr>PowerPoint 프레젠테이션</vt:lpstr>
      <vt:lpstr>학습목표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02 함수 종속</vt:lpstr>
      <vt:lpstr>02 함수 종속</vt:lpstr>
      <vt:lpstr>02 함수 종속</vt:lpstr>
      <vt:lpstr>02 함수 종속</vt:lpstr>
      <vt:lpstr>02 함수 종속</vt:lpstr>
      <vt:lpstr>02 함수 종속</vt:lpstr>
      <vt:lpstr>02 함수 종속</vt:lpstr>
      <vt:lpstr>02 함수 종속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Sang-Soo Yeo</cp:lastModifiedBy>
  <cp:revision>245</cp:revision>
  <dcterms:created xsi:type="dcterms:W3CDTF">2012-07-23T02:34:37Z</dcterms:created>
  <dcterms:modified xsi:type="dcterms:W3CDTF">2014-09-02T00:00:15Z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