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2.xml" ContentType="application/vnd.openxmlformats-officedocument.theme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0"/>
  </p:notesMasterIdLst>
  <p:sldIdLst>
    <p:sldId id="440" r:id="rId2"/>
    <p:sldId id="448" r:id="rId3"/>
    <p:sldId id="516" r:id="rId4"/>
    <p:sldId id="518" r:id="rId5"/>
    <p:sldId id="517" r:id="rId6"/>
    <p:sldId id="519" r:id="rId7"/>
    <p:sldId id="520" r:id="rId8"/>
    <p:sldId id="491" r:id="rId9"/>
    <p:sldId id="492" r:id="rId10"/>
    <p:sldId id="522" r:id="rId11"/>
    <p:sldId id="523" r:id="rId12"/>
    <p:sldId id="524" r:id="rId13"/>
    <p:sldId id="521" r:id="rId14"/>
    <p:sldId id="526" r:id="rId15"/>
    <p:sldId id="527" r:id="rId16"/>
    <p:sldId id="528" r:id="rId17"/>
    <p:sldId id="529" r:id="rId18"/>
    <p:sldId id="530" r:id="rId19"/>
    <p:sldId id="531" r:id="rId20"/>
    <p:sldId id="533" r:id="rId21"/>
    <p:sldId id="532" r:id="rId22"/>
    <p:sldId id="525" r:id="rId23"/>
    <p:sldId id="534" r:id="rId24"/>
    <p:sldId id="536" r:id="rId25"/>
    <p:sldId id="537" r:id="rId26"/>
    <p:sldId id="538" r:id="rId27"/>
    <p:sldId id="539" r:id="rId28"/>
    <p:sldId id="458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99"/>
    <a:srgbClr val="401254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>
      <p:cViewPr varScale="1">
        <p:scale>
          <a:sx n="83" d="100"/>
          <a:sy n="83" d="100"/>
        </p:scale>
        <p:origin x="-474" y="-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07743" y="1538790"/>
            <a:ext cx="5599610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11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보안과 권한 관리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보안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권한 관리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41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8964612" cy="566163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객체 권한 부여 </a:t>
            </a:r>
            <a:r>
              <a:rPr lang="en-US" altLang="ko-KR" dirty="0" smtClean="0"/>
              <a:t>: GRANT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PUBLIC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모든 사용자에게 권한을 똑같이 부여하고 싶다면 특정 사용자를 지정하는 대신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키워드를 이용하여 작성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WITH GRANT OPTION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권한을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사용자가 자신이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권한을 다른 사용자에게도 부여할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있도록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313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 권한 </a:t>
            </a:r>
            <a:r>
              <a:rPr lang="ko-KR" altLang="en-US" dirty="0"/>
              <a:t>부여 </a:t>
            </a:r>
            <a:r>
              <a:rPr lang="en-US" altLang="ko-KR" dirty="0"/>
              <a:t>: GRANT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66555" y="2015015"/>
            <a:ext cx="7155795" cy="350237"/>
            <a:chOff x="521551" y="1673805"/>
            <a:chExt cx="7155795" cy="35023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11-1</a:t>
              </a:r>
              <a:endParaRPr lang="ko-KR" alt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1702" y="1685488"/>
              <a:ext cx="580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고객 테이블에 대한 검색 권한을 사용자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Hong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부여해보자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7" name="내용 개체 틀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" t="69910" r="33537"/>
          <a:stretch/>
        </p:blipFill>
        <p:spPr>
          <a:xfrm>
            <a:off x="1814680" y="2690090"/>
            <a:ext cx="5277600" cy="6489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66555" y="4059070"/>
            <a:ext cx="7155795" cy="350237"/>
            <a:chOff x="521551" y="1673805"/>
            <a:chExt cx="7155795" cy="35023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11-2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1702" y="1685488"/>
              <a:ext cx="580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고객 테이블에 대한 삽입과 삭제 권한을 모든 사용자에게 부여해보자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11" name="내용 개체 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9" t="61850" r="34934" b="15434"/>
          <a:stretch/>
        </p:blipFill>
        <p:spPr>
          <a:xfrm>
            <a:off x="1916705" y="4779150"/>
            <a:ext cx="5805645" cy="51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 권한 </a:t>
            </a:r>
            <a:r>
              <a:rPr lang="ko-KR" altLang="en-US" dirty="0"/>
              <a:t>부여 </a:t>
            </a:r>
            <a:r>
              <a:rPr lang="en-US" altLang="ko-KR" dirty="0"/>
              <a:t>: GRANT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66555" y="1898830"/>
            <a:ext cx="7650849" cy="830997"/>
            <a:chOff x="521551" y="1577913"/>
            <a:chExt cx="7650849" cy="83099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11-3</a:t>
              </a:r>
              <a:endParaRPr lang="ko-KR" alt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1701" y="1577913"/>
              <a:ext cx="63006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고객 테이블을 구성하는 속성 중 등급과 적립금 속성에 대한 수정 권한을 사용자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Park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</a:t>
              </a: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부여해보자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7" name="내용 개체 틀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" t="77837" r="43908" b="1656"/>
          <a:stretch/>
        </p:blipFill>
        <p:spPr>
          <a:xfrm>
            <a:off x="1916705" y="2978951"/>
            <a:ext cx="5985665" cy="54970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66555" y="4061230"/>
            <a:ext cx="7965885" cy="842680"/>
            <a:chOff x="521551" y="1673805"/>
            <a:chExt cx="7155795" cy="8426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11-4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1702" y="1685488"/>
              <a:ext cx="58056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고객 테이블에 대한 검색 권한을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WITH GRANT OPTION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을 포함하여 </a:t>
              </a:r>
              <a:r>
                <a:rPr lang="en-US" altLang="ko-KR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</a:b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Lee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</a:t>
              </a: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부여해보자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11" name="내용 개체 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t="73654" r="33579" b="877"/>
          <a:stretch/>
        </p:blipFill>
        <p:spPr>
          <a:xfrm>
            <a:off x="1871700" y="5044337"/>
            <a:ext cx="6868590" cy="63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시스템 권한 </a:t>
            </a:r>
            <a:r>
              <a:rPr lang="ko-KR" altLang="en-US" dirty="0"/>
              <a:t>부여 </a:t>
            </a:r>
            <a:r>
              <a:rPr lang="en-US" altLang="ko-KR" dirty="0"/>
              <a:t>: GRANT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 권한은 데이터베이스 관리자가 부여함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시스템 권한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 관리와 관련된 작업에 대한 권한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en-US" altLang="ko-KR" dirty="0" smtClean="0"/>
              <a:t>CREATE TABLE, CREATE VIEW </a:t>
            </a:r>
            <a:r>
              <a:rPr lang="ko-KR" altLang="en-US" dirty="0" smtClean="0"/>
              <a:t>등 데이터 </a:t>
            </a:r>
            <a:r>
              <a:rPr lang="ko-KR" altLang="en-US" dirty="0" err="1" smtClean="0"/>
              <a:t>정의어</a:t>
            </a:r>
            <a:r>
              <a:rPr lang="en-US" altLang="ko-KR" dirty="0" smtClean="0"/>
              <a:t>(DDL)</a:t>
            </a:r>
            <a:r>
              <a:rPr lang="ko-KR" altLang="en-US" dirty="0" smtClean="0"/>
              <a:t>와 관련된 권한들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 권한을 부여할 때는 객체를 지정할 필요가 없음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56565" y="3789039"/>
            <a:ext cx="7965885" cy="350237"/>
            <a:chOff x="521551" y="1673805"/>
            <a:chExt cx="7155795" cy="35023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11-5</a:t>
              </a:r>
              <a:endParaRPr lang="ko-KR" alt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1702" y="1685488"/>
              <a:ext cx="580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테이블을 생성할 수 있는 시스템 권한을 사용자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Song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부여해보자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7" name="내용 개체 틀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" t="66595" r="47212" b="-1298"/>
          <a:stretch/>
        </p:blipFill>
        <p:spPr>
          <a:xfrm>
            <a:off x="2164055" y="4374104"/>
            <a:ext cx="3690411" cy="58506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56565" y="5319210"/>
            <a:ext cx="7965885" cy="350237"/>
            <a:chOff x="521551" y="1673805"/>
            <a:chExt cx="7155795" cy="35023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11-6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1702" y="1685488"/>
              <a:ext cx="580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뷰를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 생성할 수 있는 시스템 권한을 사용자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Shin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부여해보자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11" name="내용 개체 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" t="73540" r="52288" b="3474"/>
          <a:stretch/>
        </p:blipFill>
        <p:spPr>
          <a:xfrm>
            <a:off x="2159562" y="5994285"/>
            <a:ext cx="3600400" cy="40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80020" y="1052735"/>
            <a:ext cx="9027495" cy="5543705"/>
          </a:xfrm>
        </p:spPr>
        <p:txBody>
          <a:bodyPr/>
          <a:lstStyle/>
          <a:p>
            <a:r>
              <a:rPr lang="ko-KR" altLang="en-US" dirty="0" smtClean="0"/>
              <a:t>객체 권한 취소 </a:t>
            </a:r>
            <a:r>
              <a:rPr lang="en-US" altLang="ko-KR" dirty="0" smtClean="0"/>
              <a:t>: REVOKE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 소유자가 다른 사용자에게 부여한 객체의 사용 권한을 취소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2800" dirty="0"/>
          </a:p>
          <a:p>
            <a:pPr marL="357187" lvl="1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CASCADE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권한을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취소할 사용자가 다른 사용자에게 부여한 권한도 연쇄적으로 함께 취소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RESTRICT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권한을 취소할 사용자가 다른 사용자에게 부여한 권한은 취소되지 않도록 함</a:t>
            </a:r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701570" y="2237976"/>
            <a:ext cx="7748301" cy="1101014"/>
            <a:chOff x="829144" y="3780092"/>
            <a:chExt cx="7303956" cy="7958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144" y="3780092"/>
              <a:ext cx="7303956" cy="795898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866523" y="3789040"/>
              <a:ext cx="7155796" cy="713538"/>
            </a:xfrm>
            <a:prstGeom prst="roundRect">
              <a:avLst>
                <a:gd name="adj" fmla="val 6179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726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 권한 취소 </a:t>
            </a:r>
            <a:r>
              <a:rPr lang="en-US" altLang="ko-KR" dirty="0"/>
              <a:t>: REVOKE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81" y="1628800"/>
            <a:ext cx="4222853" cy="513057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5427095" y="1268759"/>
            <a:ext cx="3510390" cy="3330371"/>
          </a:xfrm>
          <a:prstGeom prst="wedgeRoundRectCallout">
            <a:avLst>
              <a:gd name="adj1" fmla="val -67212"/>
              <a:gd name="adj2" fmla="val 1575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r>
              <a:rPr lang="en-US" altLang="ko-KR" dirty="0" smtClean="0">
                <a:solidFill>
                  <a:schemeClr val="tx1"/>
                </a:solidFill>
              </a:rPr>
              <a:t> “Kim”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</a:rPr>
              <a:t>“Hong”</a:t>
            </a:r>
            <a:r>
              <a:rPr lang="ko-KR" altLang="en-US" dirty="0" smtClean="0">
                <a:solidFill>
                  <a:schemeClr val="tx1"/>
                </a:solidFill>
              </a:rPr>
              <a:t>에게 부여한 고객 테이블에 대한 검색 권한을 취소한다면 </a:t>
            </a:r>
            <a:r>
              <a:rPr lang="en-US" altLang="ko-KR" dirty="0" smtClean="0">
                <a:solidFill>
                  <a:schemeClr val="tx1"/>
                </a:solidFill>
              </a:rPr>
              <a:t>“Park”</a:t>
            </a:r>
            <a:r>
              <a:rPr lang="ko-KR" altLang="en-US" dirty="0" smtClean="0">
                <a:solidFill>
                  <a:schemeClr val="tx1"/>
                </a:solidFill>
              </a:rPr>
              <a:t>에게 부여된 검색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권한은 어떻게 처리될까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00FF"/>
                </a:solidFill>
              </a:rPr>
              <a:t>선택 가능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</a:rPr>
              <a:t>(CASCADE </a:t>
            </a:r>
            <a:r>
              <a:rPr lang="ko-KR" altLang="en-US" b="1" dirty="0" smtClean="0">
                <a:solidFill>
                  <a:srgbClr val="0000FF"/>
                </a:solidFill>
              </a:rPr>
              <a:t>또는</a:t>
            </a:r>
            <a:r>
              <a:rPr lang="en-US" altLang="ko-KR" b="1" dirty="0" smtClean="0">
                <a:solidFill>
                  <a:srgbClr val="0000FF"/>
                </a:solidFill>
              </a:rPr>
              <a:t> RESTRICT)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 권한 취소 </a:t>
            </a:r>
            <a:r>
              <a:rPr lang="en-US" altLang="ko-KR" dirty="0"/>
              <a:t>: REVOKE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66555" y="1719751"/>
            <a:ext cx="8190910" cy="1200329"/>
            <a:chOff x="440695" y="1538791"/>
            <a:chExt cx="7357936" cy="120032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40695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11-7</a:t>
              </a:r>
              <a:endParaRPr lang="ko-KR" alt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1702" y="1538791"/>
              <a:ext cx="59269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[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그림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11-5]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와 같이 권한이 부여된 상황에서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, Kim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Hong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부여한 </a:t>
              </a:r>
              <a:r>
                <a:rPr lang="en-US" altLang="ko-KR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</a:b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고객 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테이블에 </a:t>
              </a: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대한 검색 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권한을 취소하면서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Hong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 다른 사용자에게 부여한 고객 테이블에 대한 검색 </a:t>
              </a: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권한도 함께 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취소하도록 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7" name="내용 개체 틀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" t="76292" r="43909" b="-334"/>
          <a:stretch/>
        </p:blipFill>
        <p:spPr>
          <a:xfrm>
            <a:off x="2159561" y="3069899"/>
            <a:ext cx="5697804" cy="71914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66555" y="3989427"/>
            <a:ext cx="8190910" cy="1200329"/>
            <a:chOff x="521551" y="1538790"/>
            <a:chExt cx="7357936" cy="1200329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11-8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12130" y="1538790"/>
              <a:ext cx="5967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[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그림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11-5]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와 같이 권한이 부여된 상황에서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, Hong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 다른 사용자에게 권한을 부여한 </a:t>
              </a: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적이 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없는 경우에만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Kim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Hong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부여한 고객 테이블에 대한 검색 권한을 취소하도록 </a:t>
              </a: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11" name="내용 개체 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79961" r="34612" b="349"/>
          <a:stretch/>
        </p:blipFill>
        <p:spPr>
          <a:xfrm>
            <a:off x="2081909" y="5414781"/>
            <a:ext cx="6360521" cy="5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79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시스</a:t>
            </a:r>
            <a:r>
              <a:rPr lang="ko-KR" altLang="en-US" dirty="0"/>
              <a:t>템</a:t>
            </a:r>
            <a:r>
              <a:rPr lang="ko-KR" altLang="en-US" dirty="0" smtClean="0"/>
              <a:t> </a:t>
            </a:r>
            <a:r>
              <a:rPr lang="ko-KR" altLang="en-US" dirty="0"/>
              <a:t>권한 취소 </a:t>
            </a:r>
            <a:r>
              <a:rPr lang="en-US" altLang="ko-KR" dirty="0"/>
              <a:t>: REVOKE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 관리자가 다른 사용자에게 부여한 시스템 권한을 취소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객체에 대한 권한 취소가 아니므로 객체를 지정할 필요 없음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56565" y="3023955"/>
            <a:ext cx="7965885" cy="350237"/>
            <a:chOff x="521551" y="1673805"/>
            <a:chExt cx="7155795" cy="35023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11-9</a:t>
              </a:r>
              <a:endParaRPr lang="ko-KR" alt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1702" y="1685488"/>
              <a:ext cx="580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H</a:t>
              </a:r>
              <a:r>
                <a:rPr lang="en-US" altLang="ko-KR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ong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부여한 테이블 생성 권한을 취소해보자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7" name="내용 개체 틀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52467" r="3341" b="5101"/>
          <a:stretch/>
        </p:blipFill>
        <p:spPr>
          <a:xfrm>
            <a:off x="1691680" y="3744035"/>
            <a:ext cx="5985665" cy="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 smtClean="0"/>
              <a:t>권한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권한 부여에 관한 내용을 기록한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사용자들에게 어떤 권한을 부여했는지</a:t>
            </a:r>
            <a:r>
              <a:rPr lang="en-US" altLang="ko-KR" dirty="0" smtClean="0"/>
              <a:t>, WITH GRANT OPTION</a:t>
            </a:r>
            <a:r>
              <a:rPr lang="ko-KR" altLang="en-US" dirty="0" smtClean="0"/>
              <a:t>을 포함하여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권한을 부여했는지 등</a:t>
            </a:r>
            <a:endParaRPr lang="en-US" altLang="ko-KR" dirty="0" smtClean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772078"/>
              </p:ext>
            </p:extLst>
          </p:nvPr>
        </p:nvGraphicFramePr>
        <p:xfrm>
          <a:off x="926596" y="3513280"/>
          <a:ext cx="7110789" cy="27060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06888"/>
                <a:gridCol w="4903901"/>
              </a:tblGrid>
              <a:tr h="72346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                   권한</a:t>
                      </a:r>
                      <a:endParaRPr lang="en-US" altLang="ko-KR" sz="1600" dirty="0" smtClean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사용자</a:t>
                      </a:r>
                      <a:endParaRPr lang="ko-KR" altLang="en-US" sz="16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고객 테이블에 대한 권한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8339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 smtClean="0"/>
                        <a:t>Kim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소유자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8339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 smtClean="0"/>
                        <a:t>Hong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 smtClean="0"/>
                        <a:t>INSERT/DELETE/SELECT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07890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 smtClean="0"/>
                        <a:t>Park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smtClean="0"/>
                        <a:t>INSERT/DELETE/UPDATE(</a:t>
                      </a:r>
                      <a:r>
                        <a:rPr lang="ko-KR" altLang="en-US" sz="1400" smtClean="0"/>
                        <a:t>등급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적립금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07890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 smtClean="0"/>
                        <a:t>Lee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 smtClean="0"/>
                        <a:t>INSERT/DELETE/SELECT(WITH</a:t>
                      </a:r>
                      <a:r>
                        <a:rPr lang="en-US" altLang="ko-KR" sz="1400" baseline="0" dirty="0" smtClean="0"/>
                        <a:t> GRANT OPTION)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36585" y="3115563"/>
            <a:ext cx="48814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표 </a:t>
            </a:r>
            <a:r>
              <a:rPr lang="en-US" altLang="ko-KR" sz="1600" dirty="0" smtClean="0"/>
              <a:t>11</a:t>
            </a:r>
            <a:r>
              <a:rPr lang="ko-KR" altLang="en-US" sz="1600" dirty="0" smtClean="0"/>
              <a:t>-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 고객 테이블에 대한 각 사용자의 권한 목록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3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</a:t>
            </a:r>
            <a:r>
              <a:rPr lang="en-US" altLang="ko-KR" dirty="0" smtClean="0"/>
              <a:t>(role)</a:t>
            </a:r>
            <a:r>
              <a:rPr lang="ko-KR" altLang="en-US" dirty="0" smtClean="0"/>
              <a:t>의 개념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권한들을 그룹으로 묶어 놓은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권한들을 넣어둔 바구니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30" y="2663915"/>
            <a:ext cx="4545505" cy="362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데이터베이스 보안의 개념과 유형을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권한을 부여하고 부여한 권한을 취소하는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역할의 개념과 필요성을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역할을 이용해 권한 관리를 수행하는 방법을 익힌다</a:t>
            </a:r>
            <a:r>
              <a:rPr lang="en-US" altLang="ko-KR" dirty="0"/>
              <a:t>.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133745"/>
            <a:ext cx="8116766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953725"/>
            <a:ext cx="8713787" cy="5543705"/>
          </a:xfrm>
        </p:spPr>
        <p:txBody>
          <a:bodyPr/>
          <a:lstStyle/>
          <a:p>
            <a:r>
              <a:rPr lang="ko-KR" altLang="en-US" dirty="0"/>
              <a:t>역할의 필요성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9" y="2436122"/>
            <a:ext cx="7606540" cy="4323248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881590" y="1516288"/>
            <a:ext cx="7425825" cy="1282642"/>
          </a:xfrm>
          <a:prstGeom prst="wedgeRoundRectCallout">
            <a:avLst>
              <a:gd name="adj1" fmla="val -15960"/>
              <a:gd name="adj2" fmla="val 75893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사용자 </a:t>
            </a:r>
            <a:r>
              <a:rPr lang="en-US" altLang="ko-KR" dirty="0" smtClean="0">
                <a:solidFill>
                  <a:schemeClr val="tx1"/>
                </a:solidFill>
              </a:rPr>
              <a:t>“Kim”</a:t>
            </a:r>
            <a:r>
              <a:rPr lang="ko-KR" altLang="en-US" dirty="0" smtClean="0">
                <a:solidFill>
                  <a:schemeClr val="tx1"/>
                </a:solidFill>
              </a:rPr>
              <a:t>이 자신의 고객 테이블에 대한 검색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삽입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삭제 권한을 </a:t>
            </a:r>
            <a:r>
              <a:rPr lang="en-US" altLang="ko-KR" dirty="0" smtClean="0">
                <a:solidFill>
                  <a:schemeClr val="tx1"/>
                </a:solidFill>
              </a:rPr>
              <a:t>“Hong”, “Park”, “Lee”</a:t>
            </a:r>
            <a:r>
              <a:rPr lang="ko-KR" altLang="en-US" dirty="0" smtClean="0">
                <a:solidFill>
                  <a:schemeClr val="tx1"/>
                </a:solidFill>
              </a:rPr>
              <a:t>에게 모두 부여하려면 작업이 번거로움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 </a:t>
            </a:r>
            <a:r>
              <a:rPr lang="ko-KR" altLang="en-US" b="1" dirty="0" smtClean="0">
                <a:solidFill>
                  <a:srgbClr val="0000FF"/>
                </a:solidFill>
              </a:rPr>
              <a:t>역할을 이용하면 훨씬 수월하게 작업할 수 있음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4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역할의 필요성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사용자에게 동일한 권한들을 부여하고 취소하는 작업을 편리하게 수행할 수 있도록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사용자에게 부여하고 싶은 여러 권한들을 역할에 미리 넣어두고 필요할 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역할을 </a:t>
            </a:r>
            <a:r>
              <a:rPr lang="ko-KR" altLang="en-US" dirty="0"/>
              <a:t>부여하면 여러 권한을 한번에 부여할 수 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사용자에게 부여한 역할을 취소하면 한번에 여러 권한들을 취소할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권한 관리가 쉬워짐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새로운 권한의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권한의 취소 등 역할에 변화가 생기면 해당 역할을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모든 사용자에게 변화가 그대로 반영됨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12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 생성 </a:t>
            </a:r>
            <a:r>
              <a:rPr lang="en-US" altLang="ko-KR" dirty="0" smtClean="0"/>
              <a:t>: CREATE ROLE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새로운 역할의 생성은 데이터베이스 관리자가 담당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11560" y="2078850"/>
            <a:ext cx="7920880" cy="1260140"/>
            <a:chOff x="708460" y="3677541"/>
            <a:chExt cx="7425823" cy="9903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460" y="3677541"/>
              <a:ext cx="7425823" cy="990355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866523" y="3789040"/>
              <a:ext cx="7155796" cy="713538"/>
            </a:xfrm>
            <a:prstGeom prst="roundRect">
              <a:avLst>
                <a:gd name="adj" fmla="val 6179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56565" y="3788117"/>
            <a:ext cx="8055895" cy="350237"/>
            <a:chOff x="521551" y="1673805"/>
            <a:chExt cx="7236651" cy="35023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11-10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52558" y="1685488"/>
              <a:ext cx="580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role_1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이라는 이름의 역할을 생성해보자</a:t>
              </a:r>
              <a:r>
                <a:rPr lang="en-US" altLang="ko-KR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10" name="내용 개체 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" t="70116"/>
          <a:stretch/>
        </p:blipFill>
        <p:spPr>
          <a:xfrm>
            <a:off x="2178463" y="4589825"/>
            <a:ext cx="5534226" cy="5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역할에 권한 추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GRANT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객체와 관련된 권한을 역할에 추가하는 작업은 객체의 소유자가 담당</a:t>
            </a:r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476545" y="2123855"/>
            <a:ext cx="8100900" cy="1215135"/>
            <a:chOff x="710273" y="3686938"/>
            <a:chExt cx="7370201" cy="100562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73" y="3686938"/>
              <a:ext cx="7370201" cy="1005624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866523" y="3789040"/>
              <a:ext cx="7155796" cy="713538"/>
            </a:xfrm>
            <a:prstGeom prst="roundRect">
              <a:avLst>
                <a:gd name="adj" fmla="val 6179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56565" y="3564015"/>
            <a:ext cx="8100900" cy="830997"/>
            <a:chOff x="521551" y="1555411"/>
            <a:chExt cx="7277079" cy="83099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11-11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92986" y="1555411"/>
              <a:ext cx="58056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고객 테이블에 대한 검색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·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삽입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·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삭제 권한을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[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예제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11-10]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에서 생성한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role_1 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역할에 </a:t>
              </a: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넣어보자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10" name="내용 개체 틀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72605" r="35129" b="5269"/>
          <a:stretch/>
        </p:blipFill>
        <p:spPr>
          <a:xfrm>
            <a:off x="2321750" y="4734145"/>
            <a:ext cx="5355595" cy="4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 부여 </a:t>
            </a:r>
            <a:r>
              <a:rPr lang="en-US" altLang="ko-KR" dirty="0" smtClean="0"/>
              <a:t>: GRANT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역할을 사용자에게 부여하는 것은 데이터베이스 관리자가 담당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21550" y="2168860"/>
            <a:ext cx="8010890" cy="1167411"/>
            <a:chOff x="701570" y="3675196"/>
            <a:chExt cx="7431530" cy="96719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70" y="3675196"/>
              <a:ext cx="7431530" cy="967191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866523" y="3789040"/>
              <a:ext cx="7155796" cy="713538"/>
            </a:xfrm>
            <a:prstGeom prst="roundRect">
              <a:avLst>
                <a:gd name="adj" fmla="val 6179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66555" y="3744035"/>
            <a:ext cx="8055895" cy="830997"/>
            <a:chOff x="521551" y="1583796"/>
            <a:chExt cx="7236651" cy="83099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11-12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52558" y="1583796"/>
              <a:ext cx="58056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고객 테이블에 대한 검색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·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삽입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·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삭제 권한을 포함하고 있는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role_1 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역할을 사용자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Hong</a:t>
              </a: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부여해보자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10" name="내용 개체 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t="73960" r="64568" b="-4451"/>
          <a:stretch/>
        </p:blipFill>
        <p:spPr>
          <a:xfrm>
            <a:off x="2186735" y="4689139"/>
            <a:ext cx="2835315" cy="58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953725"/>
            <a:ext cx="8713787" cy="5543705"/>
          </a:xfrm>
        </p:spPr>
        <p:txBody>
          <a:bodyPr/>
          <a:lstStyle/>
          <a:p>
            <a:r>
              <a:rPr lang="ko-KR" altLang="en-US" dirty="0" smtClean="0"/>
              <a:t>역할을 이용한 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25" y="2922784"/>
            <a:ext cx="6914903" cy="3813675"/>
          </a:xfrm>
          <a:prstGeom prst="rect">
            <a:avLst/>
          </a:prstGeom>
        </p:spPr>
      </p:pic>
      <p:sp>
        <p:nvSpPr>
          <p:cNvPr id="4" name="모서리가 둥근 사각형 설명선 3"/>
          <p:cNvSpPr/>
          <p:nvPr/>
        </p:nvSpPr>
        <p:spPr>
          <a:xfrm>
            <a:off x="881590" y="1538790"/>
            <a:ext cx="7425825" cy="1260140"/>
          </a:xfrm>
          <a:prstGeom prst="wedgeRoundRectCallout">
            <a:avLst>
              <a:gd name="adj1" fmla="val -16792"/>
              <a:gd name="adj2" fmla="val 7099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역할을 </a:t>
            </a:r>
            <a:r>
              <a:rPr lang="ko-KR" altLang="en-US" dirty="0" smtClean="0">
                <a:solidFill>
                  <a:schemeClr val="tx1"/>
                </a:solidFill>
              </a:rPr>
              <a:t>이용하면 사용자 </a:t>
            </a:r>
            <a:r>
              <a:rPr lang="en-US" altLang="ko-KR" dirty="0" smtClean="0">
                <a:solidFill>
                  <a:schemeClr val="tx1"/>
                </a:solidFill>
              </a:rPr>
              <a:t>“Kim”</a:t>
            </a:r>
            <a:r>
              <a:rPr lang="ko-KR" altLang="en-US" dirty="0" smtClean="0">
                <a:solidFill>
                  <a:schemeClr val="tx1"/>
                </a:solidFill>
              </a:rPr>
              <a:t>이 자신의 고객 테이블에 대한 검색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삽입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삭제 권한을 </a:t>
            </a:r>
            <a:r>
              <a:rPr lang="en-US" altLang="ko-KR" dirty="0" smtClean="0">
                <a:solidFill>
                  <a:schemeClr val="tx1"/>
                </a:solidFill>
              </a:rPr>
              <a:t>“Hong”, “Park”, “Lee”</a:t>
            </a:r>
            <a:r>
              <a:rPr lang="ko-KR" altLang="en-US" dirty="0" smtClean="0">
                <a:solidFill>
                  <a:schemeClr val="tx1"/>
                </a:solidFill>
              </a:rPr>
              <a:t>에게 손쉽게 부여할 수 있고 새로운 권한의 추가도 간편하게 수행됨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취소 </a:t>
            </a:r>
            <a:r>
              <a:rPr lang="en-US" altLang="ko-KR" dirty="0" smtClean="0"/>
              <a:t>: REVOKE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사용자에게 부여한 역할의 취소는 데이터베이스 관리자가 담당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02807" y="2303875"/>
            <a:ext cx="7909653" cy="1125125"/>
            <a:chOff x="811510" y="3755180"/>
            <a:chExt cx="7459603" cy="78712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10" y="3755180"/>
              <a:ext cx="7459603" cy="787121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866523" y="3789040"/>
              <a:ext cx="7155796" cy="713538"/>
            </a:xfrm>
            <a:prstGeom prst="roundRect">
              <a:avLst>
                <a:gd name="adj" fmla="val 6179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56565" y="3945261"/>
            <a:ext cx="8055895" cy="350237"/>
            <a:chOff x="521551" y="1673805"/>
            <a:chExt cx="7236651" cy="35023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11-13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52558" y="1685488"/>
              <a:ext cx="580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Hong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부여한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role_1 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역할을 취소해보자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10" name="내용 개체 틀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" t="67050" r="41646" b="6963"/>
          <a:stretch/>
        </p:blipFill>
        <p:spPr>
          <a:xfrm>
            <a:off x="2204567" y="4541139"/>
            <a:ext cx="3807593" cy="55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87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 제거 </a:t>
            </a:r>
            <a:r>
              <a:rPr lang="en-US" altLang="ko-KR" dirty="0" smtClean="0"/>
              <a:t>: DROP ROLE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역할을 제거하면 제거된 역할을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모든 사용자들에 대해 역할에 속해 있던 권한이 모두 취소됨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역할 제거는 데이터베이스 관리자가 담당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01570" y="3158971"/>
            <a:ext cx="7712798" cy="1170130"/>
            <a:chOff x="708460" y="3688067"/>
            <a:chExt cx="7425824" cy="102811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460" y="3688067"/>
              <a:ext cx="7425824" cy="1028113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866523" y="3789040"/>
              <a:ext cx="7155796" cy="713538"/>
            </a:xfrm>
            <a:prstGeom prst="roundRect">
              <a:avLst>
                <a:gd name="adj" fmla="val 6179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26595" y="4671463"/>
            <a:ext cx="8100900" cy="350237"/>
            <a:chOff x="521551" y="1673805"/>
            <a:chExt cx="7277079" cy="35023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11-14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92986" y="1685488"/>
              <a:ext cx="580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[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예제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11-10]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에서 생성한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role_1 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역할을 제거해보자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10" name="내용 개체 틀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" t="72185" r="53710" b="815"/>
          <a:stretch/>
        </p:blipFill>
        <p:spPr>
          <a:xfrm>
            <a:off x="2564608" y="5319210"/>
            <a:ext cx="2700300" cy="4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7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23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보안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보안의 목표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조직에서 허가한 사용자만 데이터베이스에 접근할 수 있도록 통제하여 보안을 유지하는 것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" y="2753925"/>
            <a:ext cx="8713787" cy="291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데이터베이스 보안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물리적 환경에 대한 보안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자연 재해처럼 데이터베이스에 물리적 손실을 발생시키는 위험으로부터 데이터베이스를 보호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권한 관리를 통한 보안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접근이 허락된 사용자만 권한 내에서 데이터베이스를 사용하도록 보호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계정이 발급된 사용자만 데이터베이스에 접근할 수 있도록 통제하고 각 사용자마다 사용 범위와 수행 가능한 작업 내용을 제한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운영 관리를 통한 보안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접근이 허락된 사용자가 부여된 권한 내에서 데이터베이스를 사용하는 동안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유지하도록 제약조건을 정의하고 위반하지 않도록 통제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882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보안</a:t>
            </a:r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05" y="1658633"/>
            <a:ext cx="5561893" cy="493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71500" y="1052735"/>
            <a:ext cx="9036112" cy="5543705"/>
          </a:xfrm>
        </p:spPr>
        <p:txBody>
          <a:bodyPr/>
          <a:lstStyle/>
          <a:p>
            <a:r>
              <a:rPr lang="ko-KR" altLang="en-US" dirty="0" smtClean="0"/>
              <a:t>권한 관리의 개념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접근 제어</a:t>
            </a:r>
            <a:r>
              <a:rPr lang="en-US" altLang="ko-KR" dirty="0" smtClean="0"/>
              <a:t>(access control)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계정이 발급된 사용자가 </a:t>
            </a:r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성공했을 경우에만 데이터베이스에 접근 허용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 계정 관리는 데이터베이스 관리자가 담당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 사용자는 허용된 권한 내에서만 데이터베이스를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성공한 사용자도 데이터베이스 사용 범위와 수행 가능한 작업이 제한됨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보안을 위한 데이터 단위는 데이터베이스 전체부터 특정 테이블의 특정 행과 열 위치에 있는 특정 데이터 값까지 다양함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모든 객체는 객체를 생성한 사용자만 사용 권한을 가짐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 객체의 소유자는 필요에 따라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이용해 다른 사용자에게 사용 권한을 부여하거나 취소할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82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권한 관리의 개념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4" y="1718810"/>
            <a:ext cx="83724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권한 관리를 통한 보안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779040"/>
            <a:ext cx="8713787" cy="40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3" y="1052735"/>
            <a:ext cx="9027497" cy="566163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객체 권한 부여 </a:t>
            </a:r>
            <a:r>
              <a:rPr lang="en-US" altLang="ko-KR" dirty="0" smtClean="0"/>
              <a:t>: GRANT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객체의 소유자가 다른 사용자에게 객체에 대한 사용 권한을 부여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357187" lvl="1" indent="0">
              <a:lnSpc>
                <a:spcPct val="150000"/>
              </a:lnSpc>
              <a:buNone/>
            </a:pPr>
            <a:endParaRPr lang="en-US" altLang="ko-KR" sz="28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부여 가능한 주요 권한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INSERT, DELETE, UPDATE, SELECT, </a:t>
            </a:r>
            <a:r>
              <a:rPr lang="en-US" altLang="ko-KR" dirty="0" smtClean="0"/>
              <a:t>REFERENCES</a:t>
            </a:r>
          </a:p>
          <a:p>
            <a:pPr lvl="3">
              <a:lnSpc>
                <a:spcPct val="150000"/>
              </a:lnSpc>
            </a:pPr>
            <a:r>
              <a:rPr lang="en-US" altLang="ko-KR" dirty="0" smtClean="0"/>
              <a:t>REFERENCES :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제약조건을 정의할 수 있는 권한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en-US" altLang="ko-KR" dirty="0" smtClean="0"/>
              <a:t>UPDATE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는 테이블의 일부 속성에 대한 권한 부여도 가능 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여러 </a:t>
            </a:r>
            <a:r>
              <a:rPr lang="ko-KR" altLang="en-US" dirty="0"/>
              <a:t>권한을 한번에 동시에 부여하는 것도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기본적으로 </a:t>
            </a:r>
            <a:r>
              <a:rPr lang="en-US" altLang="ko-KR" dirty="0" smtClean="0"/>
              <a:t>GRANT </a:t>
            </a:r>
            <a:r>
              <a:rPr lang="ko-KR" altLang="en-US" dirty="0" smtClean="0"/>
              <a:t>문으로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권한은 다른 사용자에게 부여할 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없음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11560" y="2123855"/>
            <a:ext cx="7979031" cy="1257934"/>
            <a:chOff x="832142" y="3705099"/>
            <a:chExt cx="7303955" cy="94289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2" y="3705099"/>
              <a:ext cx="7303955" cy="942899"/>
            </a:xfrm>
            <a:prstGeom prst="rect">
              <a:avLst/>
            </a:prstGeom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866523" y="3789040"/>
              <a:ext cx="7155796" cy="713538"/>
            </a:xfrm>
            <a:prstGeom prst="roundRect">
              <a:avLst>
                <a:gd name="adj" fmla="val 6179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49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2228</TotalTime>
  <Words>956</Words>
  <Application>Microsoft Office PowerPoint</Application>
  <PresentationFormat>화면 슬라이드 쇼(4:3)</PresentationFormat>
  <Paragraphs>164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1_유닉스</vt:lpstr>
      <vt:lpstr>PowerPoint 프레젠테이션</vt:lpstr>
      <vt:lpstr>학습목표</vt:lpstr>
      <vt:lpstr>01 보안</vt:lpstr>
      <vt:lpstr>01 보안</vt:lpstr>
      <vt:lpstr>01 보안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Sang-Soo Yeo</cp:lastModifiedBy>
  <cp:revision>201</cp:revision>
  <dcterms:created xsi:type="dcterms:W3CDTF">2012-07-23T02:34:37Z</dcterms:created>
  <dcterms:modified xsi:type="dcterms:W3CDTF">2014-09-02T00:00:23Z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