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heme/theme2.xml" ContentType="application/vnd.openxmlformats-officedocument.theme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7"/>
  </p:notesMasterIdLst>
  <p:sldIdLst>
    <p:sldId id="460" r:id="rId2"/>
    <p:sldId id="475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09" r:id="rId29"/>
    <p:sldId id="550" r:id="rId30"/>
    <p:sldId id="551" r:id="rId31"/>
    <p:sldId id="548" r:id="rId32"/>
    <p:sldId id="552" r:id="rId33"/>
    <p:sldId id="549" r:id="rId34"/>
    <p:sldId id="553" r:id="rId35"/>
    <p:sldId id="46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83" d="100"/>
          <a:sy n="83" d="100"/>
        </p:scale>
        <p:origin x="-474" y="-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tags" Target="../tags/tag1.xml"/><Relationship Id="rId19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8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6565" y="1538790"/>
            <a:ext cx="805589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부록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</a:t>
            </a:r>
            <a:r>
              <a:rPr lang="en-US" altLang="ko-KR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MS SQL </a:t>
            </a:r>
            <a:r>
              <a:rPr lang="ko-KR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서버의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설치와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데이터베이스 </a:t>
            </a:r>
            <a:r>
              <a:rPr lang="ko-KR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구축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MS SQL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서버의 소개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MS SQL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서버의 설치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MS SQL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서버를 이용한 데이터베이스 구축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MS SQL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서버를 이용한 데이터베이스 활용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20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MS </a:t>
            </a:r>
            <a:r>
              <a:rPr lang="en-US" altLang="ko-KR"/>
              <a:t>SQL </a:t>
            </a:r>
            <a:r>
              <a:rPr lang="ko-KR" altLang="en-US"/>
              <a:t>서버의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설치 파일의 압축 해제와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ko-KR" altLang="en-US" smtClean="0"/>
              <a:t>서버 구성</a:t>
            </a:r>
            <a:endParaRPr lang="ko-KR" altLang="en-US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114485"/>
            <a:ext cx="5760000" cy="4320001"/>
          </a:xfrm>
          <a:prstGeom prst="rect">
            <a:avLst/>
          </a:prstGeom>
        </p:spPr>
      </p:pic>
      <p:sp>
        <p:nvSpPr>
          <p:cNvPr id="5" name="TextBox 30"/>
          <p:cNvSpPr txBox="1">
            <a:spLocks noChangeArrowheads="1"/>
          </p:cNvSpPr>
          <p:nvPr/>
        </p:nvSpPr>
        <p:spPr bwMode="auto">
          <a:xfrm>
            <a:off x="4514869" y="5709069"/>
            <a:ext cx="732206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436985" y="6057684"/>
            <a:ext cx="738960" cy="30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5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MS </a:t>
            </a:r>
            <a:r>
              <a:rPr lang="en-US" altLang="ko-KR"/>
              <a:t>SQL </a:t>
            </a:r>
            <a:r>
              <a:rPr lang="ko-KR" altLang="en-US"/>
              <a:t>서버의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설치 파일의 압축 해제와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ko-KR" altLang="en-US" smtClean="0"/>
              <a:t>데이터베이스 엔진 구성</a:t>
            </a:r>
            <a:endParaRPr lang="ko-KR" altLang="en-US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979440"/>
            <a:ext cx="6156000" cy="4617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2726795" y="3512250"/>
            <a:ext cx="1365413" cy="322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30"/>
          <p:cNvSpPr txBox="1">
            <a:spLocks noChangeArrowheads="1"/>
          </p:cNvSpPr>
          <p:nvPr/>
        </p:nvSpPr>
        <p:spPr bwMode="auto">
          <a:xfrm>
            <a:off x="4109824" y="3547588"/>
            <a:ext cx="732206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30"/>
          <p:cNvSpPr txBox="1">
            <a:spLocks noChangeArrowheads="1"/>
          </p:cNvSpPr>
          <p:nvPr/>
        </p:nvSpPr>
        <p:spPr bwMode="auto">
          <a:xfrm>
            <a:off x="4668764" y="5900791"/>
            <a:ext cx="732206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662010" y="6177790"/>
            <a:ext cx="738960" cy="30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2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MS </a:t>
            </a:r>
            <a:r>
              <a:rPr lang="en-US" altLang="ko-KR"/>
              <a:t>SQL </a:t>
            </a:r>
            <a:r>
              <a:rPr lang="ko-KR" altLang="en-US"/>
              <a:t>서버의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설치 파일의 압축 해제와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ko-KR" altLang="en-US" smtClean="0"/>
              <a:t>오류 보고</a:t>
            </a:r>
            <a:endParaRPr lang="ko-KR" altLang="en-US"/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999441"/>
            <a:ext cx="5760000" cy="4320000"/>
          </a:xfrm>
          <a:prstGeom prst="rect">
            <a:avLst/>
          </a:prstGeom>
        </p:spPr>
      </p:pic>
      <p:sp>
        <p:nvSpPr>
          <p:cNvPr id="13" name="TextBox 30"/>
          <p:cNvSpPr txBox="1">
            <a:spLocks noChangeArrowheads="1"/>
          </p:cNvSpPr>
          <p:nvPr/>
        </p:nvSpPr>
        <p:spPr bwMode="auto">
          <a:xfrm>
            <a:off x="4557126" y="5631999"/>
            <a:ext cx="732206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510021" y="5922174"/>
            <a:ext cx="738960" cy="30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2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MS </a:t>
            </a:r>
            <a:r>
              <a:rPr lang="en-US" altLang="ko-KR"/>
              <a:t>SQL </a:t>
            </a:r>
            <a:r>
              <a:rPr lang="ko-KR" altLang="en-US"/>
              <a:t>서버의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설치 파일의 압축 해제와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ko-KR" altLang="en-US" smtClean="0"/>
              <a:t>오류 보고</a:t>
            </a:r>
            <a:endParaRPr lang="ko-KR" altLang="en-US"/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999441"/>
            <a:ext cx="5760000" cy="4320000"/>
          </a:xfrm>
          <a:prstGeom prst="rect">
            <a:avLst/>
          </a:prstGeom>
        </p:spPr>
      </p:pic>
      <p:sp>
        <p:nvSpPr>
          <p:cNvPr id="13" name="TextBox 30"/>
          <p:cNvSpPr txBox="1">
            <a:spLocks noChangeArrowheads="1"/>
          </p:cNvSpPr>
          <p:nvPr/>
        </p:nvSpPr>
        <p:spPr bwMode="auto">
          <a:xfrm>
            <a:off x="4557126" y="5631999"/>
            <a:ext cx="732206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510021" y="5922174"/>
            <a:ext cx="738960" cy="30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35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MS </a:t>
            </a:r>
            <a:r>
              <a:rPr lang="en-US" altLang="ko-KR"/>
              <a:t>SQL </a:t>
            </a:r>
            <a:r>
              <a:rPr lang="ko-KR" altLang="en-US"/>
              <a:t>서버의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설치 파일의 압축 해제와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ko-KR" altLang="en-US" smtClean="0"/>
              <a:t>설치 완료</a:t>
            </a:r>
            <a:endParaRPr lang="ko-KR" altLang="en-US"/>
          </a:p>
        </p:txBody>
      </p:sp>
      <p:pic>
        <p:nvPicPr>
          <p:cNvPr id="11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78850"/>
            <a:ext cx="5040000" cy="3780000"/>
          </a:xfrm>
          <a:prstGeom prst="rect">
            <a:avLst/>
          </a:prstGeom>
        </p:spPr>
      </p:pic>
      <p:pic>
        <p:nvPicPr>
          <p:cNvPr id="1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15" y="2271548"/>
            <a:ext cx="5760000" cy="4320000"/>
          </a:xfrm>
          <a:prstGeom prst="rect">
            <a:avLst/>
          </a:prstGeom>
        </p:spPr>
      </p:pic>
      <p:sp>
        <p:nvSpPr>
          <p:cNvPr id="16" name="TextBox 30"/>
          <p:cNvSpPr txBox="1">
            <a:spLocks noChangeArrowheads="1"/>
          </p:cNvSpPr>
          <p:nvPr/>
        </p:nvSpPr>
        <p:spPr bwMode="auto">
          <a:xfrm>
            <a:off x="6401091" y="6212845"/>
            <a:ext cx="732206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7164473" y="6212845"/>
            <a:ext cx="738960" cy="30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6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MS </a:t>
            </a:r>
            <a:r>
              <a:rPr lang="en-US" altLang="ko-KR"/>
              <a:t>SQL </a:t>
            </a:r>
            <a:r>
              <a:rPr lang="ko-KR" altLang="en-US"/>
              <a:t>서버의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MS SQL </a:t>
            </a:r>
            <a:r>
              <a:rPr lang="ko-KR" altLang="en-US"/>
              <a:t>서버의 설치 </a:t>
            </a:r>
            <a:r>
              <a:rPr lang="ko-KR" altLang="en-US" smtClean="0"/>
              <a:t>확인</a:t>
            </a:r>
            <a:endParaRPr lang="en-US" altLang="ko-KR" smtClean="0"/>
          </a:p>
          <a:p>
            <a:pPr lvl="1"/>
            <a:r>
              <a:rPr lang="en-US" altLang="ko-KR"/>
              <a:t>MS SQL </a:t>
            </a:r>
            <a:r>
              <a:rPr lang="ko-KR" altLang="en-US"/>
              <a:t>서버의 설치 확인</a:t>
            </a: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2123855"/>
            <a:ext cx="8024059" cy="41490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1868997" y="3578055"/>
            <a:ext cx="1125125" cy="630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87517" y="2659536"/>
            <a:ext cx="961814" cy="210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4109689" y="4245320"/>
            <a:ext cx="4252829" cy="23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30"/>
          <p:cNvSpPr txBox="1">
            <a:spLocks noChangeArrowheads="1"/>
          </p:cNvSpPr>
          <p:nvPr/>
        </p:nvSpPr>
        <p:spPr bwMode="auto">
          <a:xfrm>
            <a:off x="4299267" y="2676967"/>
            <a:ext cx="3105345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MS SQL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서버의 시작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중지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/</a:t>
            </a:r>
            <a:r>
              <a:rPr lang="ko-KR" altLang="en-US" sz="12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재시작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메뉴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3129138" y="2815467"/>
            <a:ext cx="1170129" cy="1122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1"/>
          </p:cNvCxnSpPr>
          <p:nvPr/>
        </p:nvCxnSpPr>
        <p:spPr>
          <a:xfrm flipH="1">
            <a:off x="3884347" y="2815467"/>
            <a:ext cx="414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5518837" y="4539701"/>
            <a:ext cx="3105345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MS SQL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서버가 시작된 상태임을 확인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06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03 MS SQL </a:t>
            </a:r>
            <a:r>
              <a:rPr lang="ko-KR" altLang="en-US"/>
              <a:t>서버를 이용한 데이터베이스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MS SQL </a:t>
            </a:r>
            <a:r>
              <a:rPr lang="ko-KR" altLang="en-US"/>
              <a:t>서버 </a:t>
            </a:r>
            <a:r>
              <a:rPr lang="ko-KR" altLang="en-US" smtClean="0"/>
              <a:t>접속</a:t>
            </a:r>
            <a:endParaRPr lang="en-US" altLang="ko-KR" smtClean="0"/>
          </a:p>
          <a:p>
            <a:pPr lvl="1"/>
            <a:r>
              <a:rPr lang="en-US" altLang="ko-KR"/>
              <a:t>SQL Server Management Studio </a:t>
            </a:r>
            <a:r>
              <a:rPr lang="ko-KR" altLang="en-US"/>
              <a:t>선택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033845"/>
            <a:ext cx="4068000" cy="47113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712670" y="2483895"/>
            <a:ext cx="2464175" cy="230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3188695" y="2460440"/>
            <a:ext cx="1915131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클릭하여 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SSMS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실행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70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03 MS SQL </a:t>
            </a:r>
            <a:r>
              <a:rPr lang="ko-KR" altLang="en-US"/>
              <a:t>서버를 이용한 데이터베이스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MS SQL </a:t>
            </a:r>
            <a:r>
              <a:rPr lang="ko-KR" altLang="en-US"/>
              <a:t>서버 </a:t>
            </a:r>
            <a:r>
              <a:rPr lang="ko-KR" altLang="en-US" smtClean="0"/>
              <a:t>접속</a:t>
            </a:r>
            <a:endParaRPr lang="en-US" altLang="ko-KR" smtClean="0"/>
          </a:p>
          <a:p>
            <a:pPr lvl="1"/>
            <a:r>
              <a:rPr lang="en-US" altLang="ko-KR"/>
              <a:t>MS SQL </a:t>
            </a:r>
            <a:r>
              <a:rPr lang="ko-KR" altLang="en-US"/>
              <a:t>서버 </a:t>
            </a:r>
            <a:r>
              <a:rPr lang="en-US" altLang="ko-KR"/>
              <a:t>2012</a:t>
            </a:r>
            <a:r>
              <a:rPr lang="ko-KR" altLang="en-US"/>
              <a:t>에 로그인</a:t>
            </a: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3" y="2123855"/>
            <a:ext cx="5943600" cy="397359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2996870" y="3997337"/>
            <a:ext cx="3667482" cy="348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30"/>
          <p:cNvSpPr txBox="1">
            <a:spLocks noChangeArrowheads="1"/>
          </p:cNvSpPr>
          <p:nvPr/>
        </p:nvSpPr>
        <p:spPr bwMode="auto">
          <a:xfrm>
            <a:off x="2264664" y="4032885"/>
            <a:ext cx="732206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30"/>
          <p:cNvSpPr txBox="1">
            <a:spLocks noChangeArrowheads="1"/>
          </p:cNvSpPr>
          <p:nvPr/>
        </p:nvSpPr>
        <p:spPr bwMode="auto">
          <a:xfrm>
            <a:off x="3018947" y="5619666"/>
            <a:ext cx="732206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893821" y="5605573"/>
            <a:ext cx="1125125" cy="291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5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03 MS SQL </a:t>
            </a:r>
            <a:r>
              <a:rPr lang="ko-KR" altLang="en-US"/>
              <a:t>서버를 이용한 데이터베이스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MS SQL </a:t>
            </a:r>
            <a:r>
              <a:rPr lang="ko-KR" altLang="en-US"/>
              <a:t>서버 </a:t>
            </a:r>
            <a:r>
              <a:rPr lang="ko-KR" altLang="en-US" smtClean="0"/>
              <a:t>접속</a:t>
            </a:r>
            <a:endParaRPr lang="en-US" altLang="ko-KR" smtClean="0"/>
          </a:p>
          <a:p>
            <a:pPr lvl="1"/>
            <a:r>
              <a:rPr lang="en-US" altLang="ko-KR"/>
              <a:t>SQL Server Management Studio</a:t>
            </a:r>
            <a:r>
              <a:rPr lang="ko-KR" altLang="en-US"/>
              <a:t>의 시작 화면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956157"/>
            <a:ext cx="6948000" cy="46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2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03 MS SQL </a:t>
            </a:r>
            <a:r>
              <a:rPr lang="ko-KR" altLang="en-US"/>
              <a:t>서버를 이용한 데이터베이스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데이터베이스의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lvl="1"/>
            <a:r>
              <a:rPr lang="ko-KR" altLang="en-US"/>
              <a:t>새 데이터베이스 메뉴 선택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3" y="2123855"/>
            <a:ext cx="6074653" cy="4067175"/>
          </a:xfrm>
          <a:prstGeom prst="rect">
            <a:avLst/>
          </a:prstGeom>
        </p:spPr>
      </p:pic>
      <p:sp>
        <p:nvSpPr>
          <p:cNvPr id="5" name="TextBox 30"/>
          <p:cNvSpPr txBox="1">
            <a:spLocks noChangeArrowheads="1"/>
          </p:cNvSpPr>
          <p:nvPr/>
        </p:nvSpPr>
        <p:spPr bwMode="auto">
          <a:xfrm>
            <a:off x="3219490" y="2978683"/>
            <a:ext cx="261029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마우스 오른쪽 </a:t>
            </a:r>
            <a:r>
              <a:rPr lang="ko-KR" altLang="en-US" sz="12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버른을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누른 </a:t>
            </a:r>
            <a:r>
              <a:rPr lang="ko-KR" altLang="en-US" sz="120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후 선택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374284" y="2952065"/>
            <a:ext cx="1815642" cy="330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4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MS </a:t>
            </a:r>
            <a:r>
              <a:rPr lang="en-US" altLang="ko-KR"/>
              <a:t>SQL </a:t>
            </a:r>
            <a:r>
              <a:rPr lang="ko-KR" altLang="en-US"/>
              <a:t>서버의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엔터프라이즈 </a:t>
            </a:r>
            <a:r>
              <a:rPr lang="ko-KR" altLang="en-US"/>
              <a:t>에디션 </a:t>
            </a:r>
            <a:r>
              <a:rPr lang="en-US" altLang="ko-KR" baseline="30000"/>
              <a:t>enterprise edition</a:t>
            </a:r>
          </a:p>
          <a:p>
            <a:pPr lvl="1"/>
            <a:r>
              <a:rPr lang="ko-KR" altLang="en-US"/>
              <a:t>비즈니스 인텔리젼스 에디션 </a:t>
            </a:r>
            <a:r>
              <a:rPr lang="en-US" altLang="ko-KR" baseline="30000"/>
              <a:t>business intelligence edition</a:t>
            </a:r>
          </a:p>
          <a:p>
            <a:pPr lvl="1"/>
            <a:r>
              <a:rPr lang="ko-KR" altLang="en-US"/>
              <a:t>스탠다드 에디션 </a:t>
            </a:r>
            <a:r>
              <a:rPr lang="en-US" altLang="ko-KR" baseline="30000"/>
              <a:t>standard edition</a:t>
            </a:r>
          </a:p>
          <a:p>
            <a:pPr lvl="1"/>
            <a:r>
              <a:rPr lang="ko-KR" altLang="en-US"/>
              <a:t>익스프레스 에디션 </a:t>
            </a:r>
            <a:r>
              <a:rPr lang="en-US" altLang="ko-KR" baseline="30000"/>
              <a:t>express edition</a:t>
            </a:r>
            <a:endParaRPr lang="ko-KR" altLang="en-US" baseline="3000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15" y="1223755"/>
            <a:ext cx="4968000" cy="288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61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03 MS SQL </a:t>
            </a:r>
            <a:r>
              <a:rPr lang="ko-KR" altLang="en-US"/>
              <a:t>서버를 이용한 데이터베이스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데이터베이스의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lvl="1"/>
            <a:r>
              <a:rPr lang="ko-KR" altLang="en-US"/>
              <a:t>데이터베이스 이름 입력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75" y="2042180"/>
            <a:ext cx="6228000" cy="45821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3357962" y="2564543"/>
            <a:ext cx="509213" cy="223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3986935" y="2537705"/>
            <a:ext cx="732206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6271611" y="6265681"/>
            <a:ext cx="732206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62110" y="6273371"/>
            <a:ext cx="655569" cy="291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42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03 MS SQL </a:t>
            </a:r>
            <a:r>
              <a:rPr lang="ko-KR" altLang="en-US"/>
              <a:t>서버를 이용한 데이터베이스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데이터베이스의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lvl="1"/>
            <a:r>
              <a:rPr lang="ko-KR" altLang="en-US"/>
              <a:t>데이터베이스 </a:t>
            </a:r>
            <a:r>
              <a:rPr lang="ko-KR" altLang="en-US" smtClean="0"/>
              <a:t>생성 확인</a:t>
            </a:r>
            <a:endParaRPr lang="ko-KR" altLang="en-US"/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943843"/>
            <a:ext cx="7020000" cy="4700116"/>
          </a:xfrm>
          <a:prstGeom prst="rect">
            <a:avLst/>
          </a:prstGeom>
        </p:spPr>
      </p:pic>
      <p:sp>
        <p:nvSpPr>
          <p:cNvPr id="10" name="TextBox 30"/>
          <p:cNvSpPr txBox="1">
            <a:spLocks noChangeArrowheads="1"/>
          </p:cNvSpPr>
          <p:nvPr/>
        </p:nvSpPr>
        <p:spPr bwMode="auto">
          <a:xfrm>
            <a:off x="1931400" y="2843935"/>
            <a:ext cx="1924119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데이터베이스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생성 확인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1630" y="2863464"/>
            <a:ext cx="656673" cy="237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4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03 MS SQL </a:t>
            </a:r>
            <a:r>
              <a:rPr lang="ko-KR" altLang="en-US"/>
              <a:t>서버를 이용한 데이터베이스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테이블의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lvl="1"/>
            <a:r>
              <a:rPr lang="ko-KR" altLang="en-US"/>
              <a:t>실습에서 생성할 테이블 </a:t>
            </a:r>
            <a:r>
              <a:rPr lang="en-US" altLang="ko-KR"/>
              <a:t>: </a:t>
            </a:r>
            <a:r>
              <a:rPr lang="ko-KR" altLang="en-US" smtClean="0"/>
              <a:t>고객 테이블</a:t>
            </a:r>
            <a:endParaRPr lang="ko-KR" altLang="en-US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35" y="2078850"/>
            <a:ext cx="72961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88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03 MS SQL </a:t>
            </a:r>
            <a:r>
              <a:rPr lang="ko-KR" altLang="en-US"/>
              <a:t>서버를 이용한 데이터베이스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테이블의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lvl="1"/>
            <a:r>
              <a:rPr lang="ko-KR" altLang="en-US"/>
              <a:t>실습에서 생성할 테이블 </a:t>
            </a:r>
            <a:r>
              <a:rPr lang="en-US" altLang="ko-KR"/>
              <a:t>: </a:t>
            </a:r>
            <a:r>
              <a:rPr lang="ko-KR" altLang="en-US" smtClean="0"/>
              <a:t>제품 </a:t>
            </a:r>
            <a:r>
              <a:rPr lang="ko-KR" altLang="en-US"/>
              <a:t>테이블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123855"/>
            <a:ext cx="64198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70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03 MS SQL </a:t>
            </a:r>
            <a:r>
              <a:rPr lang="ko-KR" altLang="en-US"/>
              <a:t>서버를 이용한 데이터베이스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테이블의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lvl="1"/>
            <a:r>
              <a:rPr lang="ko-KR" altLang="en-US"/>
              <a:t>실습에서 생성할 테이블 </a:t>
            </a:r>
            <a:r>
              <a:rPr lang="en-US" altLang="ko-KR"/>
              <a:t>: </a:t>
            </a:r>
            <a:r>
              <a:rPr lang="ko-KR" altLang="en-US" smtClean="0"/>
              <a:t>주문 </a:t>
            </a:r>
            <a:r>
              <a:rPr lang="ko-KR" altLang="en-US"/>
              <a:t>테이블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4"/>
          <a:stretch/>
        </p:blipFill>
        <p:spPr>
          <a:xfrm>
            <a:off x="611560" y="1943835"/>
            <a:ext cx="8100000" cy="46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20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03 MS SQL </a:t>
            </a:r>
            <a:r>
              <a:rPr lang="ko-KR" altLang="en-US"/>
              <a:t>서버를 이용한 데이터베이스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테이블의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lvl="1"/>
            <a:r>
              <a:rPr lang="ko-KR" altLang="en-US"/>
              <a:t>고객</a:t>
            </a:r>
            <a:r>
              <a:rPr lang="en-US" altLang="ko-KR"/>
              <a:t>, </a:t>
            </a:r>
            <a:r>
              <a:rPr lang="ko-KR" altLang="en-US"/>
              <a:t>제품</a:t>
            </a:r>
            <a:r>
              <a:rPr lang="en-US" altLang="ko-KR"/>
              <a:t>, </a:t>
            </a:r>
            <a:r>
              <a:rPr lang="ko-KR" altLang="en-US"/>
              <a:t>주문 테이블을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생성하는 </a:t>
            </a:r>
            <a:r>
              <a:rPr lang="en-US" altLang="ko-KR"/>
              <a:t>SQL </a:t>
            </a:r>
            <a:r>
              <a:rPr lang="ko-KR" altLang="en-US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248" y="1063911"/>
            <a:ext cx="5220000" cy="54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16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03 MS SQL </a:t>
            </a:r>
            <a:r>
              <a:rPr lang="ko-KR" altLang="en-US"/>
              <a:t>서버를 이용한 데이터베이스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테이블의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lvl="1"/>
            <a:r>
              <a:rPr lang="en-US" altLang="ko-KR"/>
              <a:t>SSMS</a:t>
            </a:r>
            <a:r>
              <a:rPr lang="ko-KR" altLang="en-US"/>
              <a:t>를 이용한 테이블 생성</a:t>
            </a:r>
            <a:endParaRPr lang="en-US" altLang="ko-KR" smtClean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061595"/>
            <a:ext cx="6840000" cy="47150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2851921" y="2631961"/>
            <a:ext cx="500062" cy="27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auto">
          <a:xfrm>
            <a:off x="3041058" y="2906942"/>
            <a:ext cx="2341044" cy="157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30"/>
          <p:cNvSpPr txBox="1">
            <a:spLocks noChangeArrowheads="1"/>
          </p:cNvSpPr>
          <p:nvPr/>
        </p:nvSpPr>
        <p:spPr bwMode="auto">
          <a:xfrm>
            <a:off x="3462038" y="2627196"/>
            <a:ext cx="732206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30"/>
          <p:cNvSpPr txBox="1">
            <a:spLocks noChangeArrowheads="1"/>
          </p:cNvSpPr>
          <p:nvPr/>
        </p:nvSpPr>
        <p:spPr bwMode="auto">
          <a:xfrm>
            <a:off x="5480162" y="3496126"/>
            <a:ext cx="3007273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고객 </a:t>
            </a:r>
            <a:r>
              <a:rPr lang="ko-KR" altLang="en-US" sz="120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테이블을 생성하는 </a:t>
            </a:r>
            <a:r>
              <a:rPr lang="en-US" altLang="ko-KR" sz="120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SQL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문 입력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0" name="TextBox 30"/>
          <p:cNvSpPr txBox="1">
            <a:spLocks noChangeArrowheads="1"/>
          </p:cNvSpPr>
          <p:nvPr/>
        </p:nvSpPr>
        <p:spPr bwMode="auto">
          <a:xfrm>
            <a:off x="5209602" y="5039171"/>
            <a:ext cx="2017693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➌ 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SQL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문 실행 결과 확인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183267" y="4881711"/>
            <a:ext cx="1331189" cy="31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41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03 MS SQL </a:t>
            </a:r>
            <a:r>
              <a:rPr lang="ko-KR" altLang="en-US"/>
              <a:t>서버를 이용한 데이터베이스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테이블의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lvl="1"/>
            <a:r>
              <a:rPr lang="ko-KR" altLang="en-US"/>
              <a:t>고객</a:t>
            </a:r>
            <a:r>
              <a:rPr lang="en-US" altLang="ko-KR"/>
              <a:t>, </a:t>
            </a:r>
            <a:r>
              <a:rPr lang="ko-KR" altLang="en-US"/>
              <a:t>제품</a:t>
            </a:r>
            <a:r>
              <a:rPr lang="en-US" altLang="ko-KR"/>
              <a:t>, </a:t>
            </a:r>
            <a:r>
              <a:rPr lang="ko-KR" altLang="en-US"/>
              <a:t>주문 테이블 생성 결과 확인</a:t>
            </a:r>
            <a:endParaRPr lang="en-US" altLang="ko-KR" smtClean="0"/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033845"/>
            <a:ext cx="6840000" cy="4715029"/>
          </a:xfrm>
          <a:prstGeom prst="rect">
            <a:avLst/>
          </a:prstGeom>
        </p:spPr>
      </p:pic>
      <p:sp>
        <p:nvSpPr>
          <p:cNvPr id="13" name="TextBox 30"/>
          <p:cNvSpPr txBox="1">
            <a:spLocks noChangeArrowheads="1"/>
          </p:cNvSpPr>
          <p:nvPr/>
        </p:nvSpPr>
        <p:spPr bwMode="auto">
          <a:xfrm>
            <a:off x="2323503" y="4316325"/>
            <a:ext cx="1888458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테이블 생성 결과 확인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511660" y="4207298"/>
            <a:ext cx="765085" cy="495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73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04 MS </a:t>
            </a:r>
            <a:r>
              <a:rPr lang="en-US" altLang="ko-KR"/>
              <a:t>SQL </a:t>
            </a:r>
            <a:r>
              <a:rPr lang="ko-KR" altLang="en-US"/>
              <a:t>서버를 이용한 데이터베이스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데이터의 </a:t>
            </a:r>
            <a:r>
              <a:rPr lang="ko-KR" altLang="en-US" smtClean="0"/>
              <a:t>입력</a:t>
            </a:r>
            <a:endParaRPr lang="en-US" altLang="ko-KR" smtClean="0"/>
          </a:p>
          <a:p>
            <a:pPr lvl="1"/>
            <a:r>
              <a:rPr lang="ko-KR" altLang="en-US"/>
              <a:t>고객 테이블에 투플 </a:t>
            </a:r>
            <a:r>
              <a:rPr lang="en-US" altLang="ko-KR"/>
              <a:t>7</a:t>
            </a:r>
            <a:r>
              <a:rPr lang="ko-KR" altLang="en-US"/>
              <a:t>개 삽입하기</a:t>
            </a:r>
          </a:p>
          <a:p>
            <a:endParaRPr lang="ko-KR" altLang="en-US"/>
          </a:p>
        </p:txBody>
      </p:sp>
      <p:pic>
        <p:nvPicPr>
          <p:cNvPr id="11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042958"/>
            <a:ext cx="6480000" cy="462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81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04 MS </a:t>
            </a:r>
            <a:r>
              <a:rPr lang="en-US" altLang="ko-KR"/>
              <a:t>SQL </a:t>
            </a:r>
            <a:r>
              <a:rPr lang="ko-KR" altLang="en-US"/>
              <a:t>서버를 이용한 데이터베이스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데이터의 </a:t>
            </a:r>
            <a:r>
              <a:rPr lang="ko-KR" altLang="en-US" smtClean="0"/>
              <a:t>입력</a:t>
            </a:r>
            <a:endParaRPr lang="en-US" altLang="ko-KR" smtClean="0"/>
          </a:p>
          <a:p>
            <a:pPr lvl="1"/>
            <a:r>
              <a:rPr lang="ko-KR" altLang="en-US"/>
              <a:t>제품 테이블에 투플 </a:t>
            </a:r>
            <a:r>
              <a:rPr lang="en-US" altLang="ko-KR"/>
              <a:t>7</a:t>
            </a:r>
            <a:r>
              <a:rPr lang="ko-KR" altLang="en-US"/>
              <a:t>개 삽입하기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033845"/>
            <a:ext cx="6480000" cy="462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6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MS </a:t>
            </a:r>
            <a:r>
              <a:rPr lang="en-US" altLang="ko-KR"/>
              <a:t>SQL </a:t>
            </a:r>
            <a:r>
              <a:rPr lang="ko-KR" altLang="en-US"/>
              <a:t>서버의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MS SQL </a:t>
            </a:r>
            <a:r>
              <a:rPr lang="ko-KR" altLang="en-US"/>
              <a:t>서버 설치 파일의 검색과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pPr lvl="1"/>
            <a:r>
              <a:rPr lang="en-US" altLang="ko-KR"/>
              <a:t>MS SQL </a:t>
            </a:r>
            <a:r>
              <a:rPr lang="ko-KR" altLang="en-US"/>
              <a:t>서버 </a:t>
            </a:r>
            <a:r>
              <a:rPr lang="en-US" altLang="ko-KR"/>
              <a:t>2012 </a:t>
            </a:r>
            <a:r>
              <a:rPr lang="ko-KR" altLang="en-US"/>
              <a:t>설치 파일 검색과 선택</a:t>
            </a:r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56" y="2033845"/>
            <a:ext cx="6624000" cy="39924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4436986" y="2443716"/>
            <a:ext cx="2250250" cy="321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2726795" y="4571694"/>
            <a:ext cx="3960441" cy="727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6656651" y="2475858"/>
            <a:ext cx="732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검색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30"/>
          <p:cNvSpPr txBox="1">
            <a:spLocks noChangeArrowheads="1"/>
          </p:cNvSpPr>
          <p:nvPr/>
        </p:nvSpPr>
        <p:spPr bwMode="auto">
          <a:xfrm>
            <a:off x="6687236" y="4869160"/>
            <a:ext cx="732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55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04 MS </a:t>
            </a:r>
            <a:r>
              <a:rPr lang="en-US" altLang="ko-KR"/>
              <a:t>SQL </a:t>
            </a:r>
            <a:r>
              <a:rPr lang="ko-KR" altLang="en-US"/>
              <a:t>서버를 이용한 데이터베이스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데이터의 </a:t>
            </a:r>
            <a:r>
              <a:rPr lang="ko-KR" altLang="en-US" smtClean="0"/>
              <a:t>입력</a:t>
            </a:r>
            <a:endParaRPr lang="en-US" altLang="ko-KR" smtClean="0"/>
          </a:p>
          <a:p>
            <a:pPr lvl="1"/>
            <a:r>
              <a:rPr lang="ko-KR" altLang="en-US"/>
              <a:t>주문 테이블에 투플 </a:t>
            </a:r>
            <a:r>
              <a:rPr lang="en-US" altLang="ko-KR"/>
              <a:t>10</a:t>
            </a:r>
            <a:r>
              <a:rPr lang="ko-KR" altLang="en-US"/>
              <a:t>개 삽입하기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02"/>
          <a:stretch/>
        </p:blipFill>
        <p:spPr>
          <a:xfrm>
            <a:off x="746575" y="1988836"/>
            <a:ext cx="6156000" cy="47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2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04 MS </a:t>
            </a:r>
            <a:r>
              <a:rPr lang="en-US" altLang="ko-KR"/>
              <a:t>SQL </a:t>
            </a:r>
            <a:r>
              <a:rPr lang="ko-KR" altLang="en-US"/>
              <a:t>서버를 이용한 데이터베이스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데이터의 </a:t>
            </a:r>
            <a:r>
              <a:rPr lang="ko-KR" altLang="en-US" smtClean="0"/>
              <a:t>검색</a:t>
            </a:r>
            <a:endParaRPr lang="en-US" altLang="ko-KR" smtClean="0"/>
          </a:p>
          <a:p>
            <a:pPr lvl="1"/>
            <a:r>
              <a:rPr lang="ko-KR" altLang="en-US"/>
              <a:t>제품 테이블의 모든 투플 검색하기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106781"/>
            <a:ext cx="6480000" cy="44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5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04 MS </a:t>
            </a:r>
            <a:r>
              <a:rPr lang="en-US" altLang="ko-KR"/>
              <a:t>SQL </a:t>
            </a:r>
            <a:r>
              <a:rPr lang="ko-KR" altLang="en-US"/>
              <a:t>서버를 이용한 데이터베이스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데이터의 </a:t>
            </a:r>
            <a:r>
              <a:rPr lang="ko-KR" altLang="en-US" smtClean="0"/>
              <a:t>검색</a:t>
            </a:r>
            <a:endParaRPr lang="en-US" altLang="ko-KR" smtClean="0"/>
          </a:p>
          <a:p>
            <a:pPr lvl="1"/>
            <a:r>
              <a:rPr lang="ko-KR" altLang="en-US"/>
              <a:t>주문 테이블에서 고객별 주문수량의 평균 구하기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106780"/>
            <a:ext cx="6480000" cy="44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82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04 MS </a:t>
            </a:r>
            <a:r>
              <a:rPr lang="en-US" altLang="ko-KR"/>
              <a:t>SQL </a:t>
            </a:r>
            <a:r>
              <a:rPr lang="ko-KR" altLang="en-US"/>
              <a:t>서버를 이용한 데이터베이스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데이터의 </a:t>
            </a:r>
            <a:r>
              <a:rPr lang="ko-KR" altLang="en-US" smtClean="0"/>
              <a:t>수정 및 삭제</a:t>
            </a:r>
            <a:endParaRPr lang="en-US" altLang="ko-KR" smtClean="0"/>
          </a:p>
          <a:p>
            <a:pPr lvl="1"/>
            <a:r>
              <a:rPr lang="ko-KR" altLang="en-US"/>
              <a:t>제품 테이블에서 한빛제과의 모든 제품 가격을 </a:t>
            </a:r>
            <a:r>
              <a:rPr lang="en-US" altLang="ko-KR"/>
              <a:t>10% </a:t>
            </a:r>
            <a:r>
              <a:rPr lang="ko-KR" altLang="en-US"/>
              <a:t>인상하고 확인하기</a:t>
            </a:r>
          </a:p>
          <a:p>
            <a:endParaRPr lang="ko-KR" altLang="en-US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106780"/>
            <a:ext cx="6480000" cy="44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44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04 MS </a:t>
            </a:r>
            <a:r>
              <a:rPr lang="en-US" altLang="ko-KR"/>
              <a:t>SQL </a:t>
            </a:r>
            <a:r>
              <a:rPr lang="ko-KR" altLang="en-US"/>
              <a:t>서버를 이용한 데이터베이스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/>
              <a:t>데이터의 </a:t>
            </a:r>
            <a:r>
              <a:rPr lang="ko-KR" altLang="en-US" smtClean="0"/>
              <a:t>수정 및 삭제</a:t>
            </a:r>
            <a:endParaRPr lang="en-US" altLang="ko-KR" smtClean="0"/>
          </a:p>
          <a:p>
            <a:pPr lvl="1"/>
            <a:r>
              <a:rPr lang="ko-KR" altLang="en-US"/>
              <a:t>주문 테이블에서 아이디가 </a:t>
            </a:r>
            <a:r>
              <a:rPr lang="en-US" altLang="ko-KR"/>
              <a:t>apple</a:t>
            </a:r>
            <a:r>
              <a:rPr lang="ko-KR" altLang="en-US"/>
              <a:t>인 </a:t>
            </a:r>
            <a:r>
              <a:rPr lang="ko-KR" altLang="en-US" spc="-150"/>
              <a:t>고객이 주문한 내역 삭제하고 확인하기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01" y="2168860"/>
            <a:ext cx="6480000" cy="44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23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850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MS </a:t>
            </a:r>
            <a:r>
              <a:rPr lang="en-US" altLang="ko-KR"/>
              <a:t>SQL </a:t>
            </a:r>
            <a:r>
              <a:rPr lang="ko-KR" altLang="en-US"/>
              <a:t>서버의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MS SQL </a:t>
            </a:r>
            <a:r>
              <a:rPr lang="ko-KR" altLang="en-US"/>
              <a:t>서버 설치 파일의 검색과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pPr lvl="1"/>
            <a:r>
              <a:rPr lang="en-US" altLang="ko-KR"/>
              <a:t>MS SQL </a:t>
            </a:r>
            <a:r>
              <a:rPr lang="ko-KR" altLang="en-US"/>
              <a:t>서버 </a:t>
            </a:r>
            <a:r>
              <a:rPr lang="en-US" altLang="ko-KR"/>
              <a:t>2012 </a:t>
            </a:r>
            <a:r>
              <a:rPr lang="ko-KR" altLang="en-US"/>
              <a:t>설치 파일 다운로드</a:t>
            </a: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988840"/>
            <a:ext cx="7344000" cy="442643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6344129" y="5713813"/>
            <a:ext cx="854289" cy="280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30"/>
          <p:cNvSpPr txBox="1">
            <a:spLocks noChangeArrowheads="1"/>
          </p:cNvSpPr>
          <p:nvPr/>
        </p:nvSpPr>
        <p:spPr bwMode="auto">
          <a:xfrm>
            <a:off x="7257867" y="5713813"/>
            <a:ext cx="599498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73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MS </a:t>
            </a:r>
            <a:r>
              <a:rPr lang="en-US" altLang="ko-KR"/>
              <a:t>SQL </a:t>
            </a:r>
            <a:r>
              <a:rPr lang="ko-KR" altLang="en-US"/>
              <a:t>서버의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설치 파일의 압축 해제와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ko-KR" altLang="en-US"/>
              <a:t>설치 시작</a:t>
            </a: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88"/>
          <a:stretch/>
        </p:blipFill>
        <p:spPr>
          <a:xfrm>
            <a:off x="791580" y="2033846"/>
            <a:ext cx="6795755" cy="28803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2906816" y="2348880"/>
            <a:ext cx="4545505" cy="585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30"/>
          <p:cNvSpPr txBox="1">
            <a:spLocks noChangeArrowheads="1"/>
          </p:cNvSpPr>
          <p:nvPr/>
        </p:nvSpPr>
        <p:spPr bwMode="auto">
          <a:xfrm>
            <a:off x="7485199" y="2502912"/>
            <a:ext cx="732206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9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MS </a:t>
            </a:r>
            <a:r>
              <a:rPr lang="en-US" altLang="ko-KR"/>
              <a:t>SQL </a:t>
            </a:r>
            <a:r>
              <a:rPr lang="ko-KR" altLang="en-US"/>
              <a:t>서버의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설치 파일의 압축 해제와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ko-KR" altLang="en-US"/>
              <a:t>설치 시작</a:t>
            </a: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88"/>
          <a:stretch/>
        </p:blipFill>
        <p:spPr>
          <a:xfrm>
            <a:off x="791580" y="2033846"/>
            <a:ext cx="6795755" cy="28803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2906816" y="2348880"/>
            <a:ext cx="4545505" cy="585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30"/>
          <p:cNvSpPr txBox="1">
            <a:spLocks noChangeArrowheads="1"/>
          </p:cNvSpPr>
          <p:nvPr/>
        </p:nvSpPr>
        <p:spPr bwMode="auto">
          <a:xfrm>
            <a:off x="7485199" y="2502912"/>
            <a:ext cx="732206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87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MS </a:t>
            </a:r>
            <a:r>
              <a:rPr lang="en-US" altLang="ko-KR"/>
              <a:t>SQL </a:t>
            </a:r>
            <a:r>
              <a:rPr lang="ko-KR" altLang="en-US"/>
              <a:t>서버의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설치 파일의 압축 해제와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ko-KR" altLang="en-US"/>
              <a:t>사용 조건 동의</a:t>
            </a: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033845"/>
            <a:ext cx="6192000" cy="4644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2636785" y="5190882"/>
            <a:ext cx="738960" cy="30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30"/>
          <p:cNvSpPr txBox="1">
            <a:spLocks noChangeArrowheads="1"/>
          </p:cNvSpPr>
          <p:nvPr/>
        </p:nvSpPr>
        <p:spPr bwMode="auto">
          <a:xfrm>
            <a:off x="3375745" y="5190882"/>
            <a:ext cx="732206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30"/>
          <p:cNvSpPr txBox="1">
            <a:spLocks noChangeArrowheads="1"/>
          </p:cNvSpPr>
          <p:nvPr/>
        </p:nvSpPr>
        <p:spPr bwMode="auto">
          <a:xfrm>
            <a:off x="6877302" y="6289795"/>
            <a:ext cx="732206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138342" y="6289795"/>
            <a:ext cx="738960" cy="30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1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MS </a:t>
            </a:r>
            <a:r>
              <a:rPr lang="en-US" altLang="ko-KR"/>
              <a:t>SQL </a:t>
            </a:r>
            <a:r>
              <a:rPr lang="ko-KR" altLang="en-US"/>
              <a:t>서버의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설치 파일의 압축 해제와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ko-KR" altLang="en-US" smtClean="0"/>
              <a:t>기능 선택</a:t>
            </a:r>
            <a:endParaRPr lang="ko-KR" altLang="en-US"/>
          </a:p>
        </p:txBody>
      </p:sp>
      <p:pic>
        <p:nvPicPr>
          <p:cNvPr id="1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5" y="2033845"/>
            <a:ext cx="5832000" cy="4374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auto">
          <a:xfrm>
            <a:off x="4556713" y="6035782"/>
            <a:ext cx="738960" cy="30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30"/>
          <p:cNvSpPr txBox="1">
            <a:spLocks noChangeArrowheads="1"/>
          </p:cNvSpPr>
          <p:nvPr/>
        </p:nvSpPr>
        <p:spPr bwMode="auto">
          <a:xfrm>
            <a:off x="5369964" y="6018749"/>
            <a:ext cx="732206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59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MS </a:t>
            </a:r>
            <a:r>
              <a:rPr lang="en-US" altLang="ko-KR"/>
              <a:t>SQL </a:t>
            </a:r>
            <a:r>
              <a:rPr lang="ko-KR" altLang="en-US"/>
              <a:t>서버의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설치 파일의 압축 해제와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ko-KR" altLang="en-US" smtClean="0"/>
              <a:t>인스턴스 구성</a:t>
            </a:r>
            <a:endParaRPr lang="ko-KR" altLang="en-US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0" y="1980614"/>
            <a:ext cx="5760000" cy="4320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2366755" y="2779326"/>
            <a:ext cx="1080120" cy="311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30"/>
          <p:cNvSpPr txBox="1">
            <a:spLocks noChangeArrowheads="1"/>
          </p:cNvSpPr>
          <p:nvPr/>
        </p:nvSpPr>
        <p:spPr bwMode="auto">
          <a:xfrm>
            <a:off x="3479754" y="2778701"/>
            <a:ext cx="732206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30"/>
          <p:cNvSpPr txBox="1">
            <a:spLocks noChangeArrowheads="1"/>
          </p:cNvSpPr>
          <p:nvPr/>
        </p:nvSpPr>
        <p:spPr bwMode="auto">
          <a:xfrm>
            <a:off x="4267179" y="5518928"/>
            <a:ext cx="732206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256965" y="5895678"/>
            <a:ext cx="738960" cy="30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3456714" y="3429000"/>
            <a:ext cx="1080120" cy="311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30"/>
          <p:cNvSpPr txBox="1">
            <a:spLocks noChangeArrowheads="1"/>
          </p:cNvSpPr>
          <p:nvPr/>
        </p:nvSpPr>
        <p:spPr bwMode="auto">
          <a:xfrm>
            <a:off x="4536281" y="3437467"/>
            <a:ext cx="1575175" cy="27699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자동으로 지정됨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588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</TotalTime>
  <Words>611</Words>
  <Application>Microsoft Office PowerPoint</Application>
  <PresentationFormat>화면 슬라이드 쇼(4:3)</PresentationFormat>
  <Paragraphs>145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1_유닉스</vt:lpstr>
      <vt:lpstr>PowerPoint 프레젠테이션</vt:lpstr>
      <vt:lpstr>01 MS SQL 서버의 소개</vt:lpstr>
      <vt:lpstr>02 MS SQL 서버의 설치</vt:lpstr>
      <vt:lpstr>02 MS SQL 서버의 설치</vt:lpstr>
      <vt:lpstr>02 MS SQL 서버의 설치</vt:lpstr>
      <vt:lpstr>02 MS SQL 서버의 설치</vt:lpstr>
      <vt:lpstr>02 MS SQL 서버의 설치</vt:lpstr>
      <vt:lpstr>02 MS SQL 서버의 설치</vt:lpstr>
      <vt:lpstr>02 MS SQL 서버의 설치</vt:lpstr>
      <vt:lpstr>02 MS SQL 서버의 설치</vt:lpstr>
      <vt:lpstr>02 MS SQL 서버의 설치</vt:lpstr>
      <vt:lpstr>02 MS SQL 서버의 설치</vt:lpstr>
      <vt:lpstr>02 MS SQL 서버의 설치</vt:lpstr>
      <vt:lpstr>02 MS SQL 서버의 설치</vt:lpstr>
      <vt:lpstr>02 MS SQL 서버의 설치</vt:lpstr>
      <vt:lpstr>03 MS SQL 서버를 이용한 데이터베이스 구축</vt:lpstr>
      <vt:lpstr>03 MS SQL 서버를 이용한 데이터베이스 구축</vt:lpstr>
      <vt:lpstr>03 MS SQL 서버를 이용한 데이터베이스 구축</vt:lpstr>
      <vt:lpstr>03 MS SQL 서버를 이용한 데이터베이스 구축</vt:lpstr>
      <vt:lpstr>03 MS SQL 서버를 이용한 데이터베이스 구축</vt:lpstr>
      <vt:lpstr>03 MS SQL 서버를 이용한 데이터베이스 구축</vt:lpstr>
      <vt:lpstr>03 MS SQL 서버를 이용한 데이터베이스 구축</vt:lpstr>
      <vt:lpstr>03 MS SQL 서버를 이용한 데이터베이스 구축</vt:lpstr>
      <vt:lpstr>03 MS SQL 서버를 이용한 데이터베이스 구축</vt:lpstr>
      <vt:lpstr>03 MS SQL 서버를 이용한 데이터베이스 구축</vt:lpstr>
      <vt:lpstr>03 MS SQL 서버를 이용한 데이터베이스 구축</vt:lpstr>
      <vt:lpstr>03 MS SQL 서버를 이용한 데이터베이스 구축</vt:lpstr>
      <vt:lpstr>04 MS SQL 서버를 이용한 데이터베이스 활용</vt:lpstr>
      <vt:lpstr>04 MS SQL 서버를 이용한 데이터베이스 활용</vt:lpstr>
      <vt:lpstr>04 MS SQL 서버를 이용한 데이터베이스 활용</vt:lpstr>
      <vt:lpstr>04 MS SQL 서버를 이용한 데이터베이스 활용</vt:lpstr>
      <vt:lpstr>04 MS SQL 서버를 이용한 데이터베이스 활용</vt:lpstr>
      <vt:lpstr>04 MS SQL 서버를 이용한 데이터베이스 활용</vt:lpstr>
      <vt:lpstr>04 MS SQL 서버를 이용한 데이터베이스 활용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Sang-Soo Yeo</cp:lastModifiedBy>
  <cp:revision>193</cp:revision>
  <dcterms:created xsi:type="dcterms:W3CDTF">2012-07-23T02:34:37Z</dcterms:created>
  <dcterms:modified xsi:type="dcterms:W3CDTF">2014-09-02T00:00:47Z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