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ystempower105/project1.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3000"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058588"/>
            <a:ext cx="7980183" cy="1785104"/>
          </a:xfrm>
          <a:prstGeom prst="rect">
            <a:avLst/>
          </a:prstGeom>
          <a:noFill/>
        </p:spPr>
        <p:txBody>
          <a:bodyPr wrap="square" lIns="91440" tIns="45720" rIns="91440" bIns="45720" rtlCol="0" anchor="t">
            <a:spAutoFit/>
          </a:bodyPr>
          <a:lstStyle/>
          <a:p>
            <a:r>
              <a:rPr lang="en-US" sz="2200" b="1" dirty="0">
                <a:solidFill>
                  <a:schemeClr val="accent1">
                    <a:lumMod val="75000"/>
                  </a:schemeClr>
                </a:solidFill>
                <a:latin typeface="Arial" pitchFamily="34" charset="0"/>
                <a:cs typeface="Arial" pitchFamily="34" charset="0"/>
              </a:rPr>
              <a:t>Presented By: </a:t>
            </a:r>
          </a:p>
          <a:p>
            <a:r>
              <a:rPr lang="en-US" sz="2200" b="1" dirty="0">
                <a:solidFill>
                  <a:schemeClr val="accent1">
                    <a:lumMod val="75000"/>
                  </a:schemeClr>
                </a:solidFill>
                <a:latin typeface="Arial"/>
                <a:cs typeface="Arial"/>
              </a:rPr>
              <a:t>Student Name : Vikas Chaure</a:t>
            </a:r>
          </a:p>
          <a:p>
            <a:r>
              <a:rPr lang="en-US" sz="2200" b="1" dirty="0">
                <a:solidFill>
                  <a:schemeClr val="accent1">
                    <a:lumMod val="75000"/>
                  </a:schemeClr>
                </a:solidFill>
                <a:latin typeface="Arial"/>
                <a:cs typeface="Arial"/>
              </a:rPr>
              <a:t>College Name : Dr. DY Patil Arts, Commerce &amp; Science College</a:t>
            </a:r>
          </a:p>
          <a:p>
            <a:r>
              <a:rPr lang="en-US" sz="2200" b="1" dirty="0">
                <a:solidFill>
                  <a:schemeClr val="accent1">
                    <a:lumMod val="75000"/>
                  </a:schemeClr>
                </a:solidFill>
                <a:latin typeface="Arial"/>
                <a:cs typeface="Arial"/>
              </a:rPr>
              <a:t>Department : Computer Science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500" dirty="0">
                <a:hlinkClick r:id="rId2"/>
              </a:rPr>
              <a:t>https://github.com/systempower105/project1.git</a:t>
            </a:r>
            <a:endParaRPr lang="en-IN" sz="25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latin typeface="Aptos Display" panose="020B0004020202020204" pitchFamily="34" charset="0"/>
              </a:rPr>
              <a:t>Integration with Machine Learning: Incorporating machine learning algorithms to enhance the detection of hidden data within digital media, ensuring higher security levels.</a:t>
            </a:r>
          </a:p>
          <a:p>
            <a:pPr marL="305435" indent="-305435"/>
            <a:r>
              <a:rPr lang="en-US" dirty="0">
                <a:latin typeface="Aptos Display" panose="020B0004020202020204" pitchFamily="34" charset="0"/>
              </a:rPr>
              <a:t>User Authentication: Implementing advanced authentication mechanisms (e.g., biometric authentication) to secure access to the embedded/extracted data further.</a:t>
            </a:r>
          </a:p>
          <a:p>
            <a:pPr marL="305435" indent="-305435"/>
            <a:r>
              <a:rPr lang="en-US" dirty="0">
                <a:latin typeface="Aptos Display" panose="020B0004020202020204" pitchFamily="34" charset="0"/>
              </a:rPr>
              <a:t>Multi-Layer Protection: Expanding the encryption techniques to include hashing algorithms alongside steganography for added security against cyber threats</a:t>
            </a:r>
            <a:r>
              <a:rPr lang="en-US" dirty="0"/>
              <a: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457200" indent="-457200">
              <a:buFont typeface="+mj-lt"/>
              <a:buAutoNum type="arabicPeriod"/>
            </a:pPr>
            <a:r>
              <a:rPr lang="en-US" sz="2000" dirty="0">
                <a:solidFill>
                  <a:srgbClr val="0F0F0F"/>
                </a:solidFill>
                <a:latin typeface="Aptos Display" panose="020B0004020202020204" pitchFamily="34" charset="0"/>
                <a:ea typeface="+mn-lt"/>
                <a:cs typeface="+mn-lt"/>
              </a:rPr>
              <a:t>In today’s digital world, sensitive information such as medical records, financial data, military secrets, and personal communications is increasingly stored digitally.</a:t>
            </a:r>
          </a:p>
          <a:p>
            <a:pPr marL="457200" indent="-457200">
              <a:buFont typeface="+mj-lt"/>
              <a:buAutoNum type="arabicPeriod"/>
            </a:pPr>
            <a:r>
              <a:rPr lang="en-US" sz="2000" dirty="0">
                <a:solidFill>
                  <a:srgbClr val="0F0F0F"/>
                </a:solidFill>
                <a:latin typeface="Aptos Display" panose="020B0004020202020204" pitchFamily="34" charset="0"/>
                <a:ea typeface="+mn-lt"/>
                <a:cs typeface="+mn-lt"/>
              </a:rPr>
              <a:t>However, these digital files often lack robust security mechanisms, making them vulnerable to unauthorized access or interception during transmission.</a:t>
            </a:r>
          </a:p>
          <a:p>
            <a:pPr marL="457200" indent="-457200">
              <a:buFont typeface="+mj-lt"/>
              <a:buAutoNum type="arabicPeriod"/>
            </a:pPr>
            <a:r>
              <a:rPr lang="en-US" sz="2000" dirty="0">
                <a:solidFill>
                  <a:srgbClr val="0F0F0F"/>
                </a:solidFill>
                <a:latin typeface="Aptos Display" panose="020B0004020202020204" pitchFamily="34" charset="0"/>
                <a:ea typeface="+mn-lt"/>
                <a:cs typeface="+mn-lt"/>
              </a:rPr>
              <a:t>Traditional methods of hiding data within images are becoming </a:t>
            </a:r>
            <a:r>
              <a:rPr lang="en-IN" sz="2000" b="0" i="0" dirty="0">
                <a:solidFill>
                  <a:srgbClr val="111111"/>
                </a:solidFill>
                <a:effectLst/>
                <a:latin typeface="Aptos Display" panose="020B0004020202020204" pitchFamily="34" charset="0"/>
              </a:rPr>
              <a:t>old</a:t>
            </a:r>
            <a:r>
              <a:rPr lang="en-US" sz="2000" dirty="0">
                <a:solidFill>
                  <a:srgbClr val="0F0F0F"/>
                </a:solidFill>
                <a:latin typeface="Aptos Display" panose="020B0004020202020204" pitchFamily="34" charset="0"/>
                <a:ea typeface="+mn-lt"/>
                <a:cs typeface="+mn-lt"/>
              </a:rPr>
              <a:t> due to advancements in steganographic techniques that can be easily detected by modern tools like AI and machine learning algorithms.</a:t>
            </a:r>
          </a:p>
          <a:p>
            <a:pPr marL="457200" indent="-457200">
              <a:buFont typeface="+mj-lt"/>
              <a:buAutoNum type="arabicPeriod"/>
            </a:pPr>
            <a:r>
              <a:rPr lang="en-US" sz="2000" dirty="0">
                <a:solidFill>
                  <a:srgbClr val="0F0F0F"/>
                </a:solidFill>
                <a:latin typeface="Aptos Display" panose="020B0004020202020204" pitchFamily="34" charset="0"/>
                <a:ea typeface="+mn-lt"/>
                <a:cs typeface="+mn-lt"/>
              </a:rPr>
              <a:t>There is a growing need for secure and </a:t>
            </a:r>
            <a:r>
              <a:rPr lang="en-IN" sz="2000" dirty="0">
                <a:latin typeface="Aptos Display" panose="020B0004020202020204" pitchFamily="34" charset="0"/>
              </a:rPr>
              <a:t>undetectable</a:t>
            </a:r>
            <a:r>
              <a:rPr lang="en-US" sz="2000" dirty="0">
                <a:solidFill>
                  <a:srgbClr val="0F0F0F"/>
                </a:solidFill>
                <a:latin typeface="Aptos Display" panose="020B0004020202020204" pitchFamily="34" charset="0"/>
                <a:ea typeface="+mn-lt"/>
                <a:cs typeface="+mn-lt"/>
              </a:rPr>
              <a:t> methods of embedding sensitive information within digital media, ensuring confidentiality and integrity during transmission.</a:t>
            </a:r>
            <a:endParaRPr lang="en-IN" sz="2000" dirty="0">
              <a:latin typeface="Aptos Display" panose="020B00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sz="2000" dirty="0">
                <a:latin typeface="Aptos Display" panose="020B0004020202020204" pitchFamily="34" charset="0"/>
              </a:rPr>
              <a:t>Programming Language: Python which is widely used for its simplicity and extensive libraries.</a:t>
            </a:r>
          </a:p>
          <a:p>
            <a:pPr marL="342900" indent="-342900">
              <a:buFont typeface="+mj-lt"/>
              <a:buAutoNum type="arabicPeriod"/>
            </a:pPr>
            <a:r>
              <a:rPr lang="en-US" sz="2000" dirty="0">
                <a:latin typeface="Aptos Display" panose="020B0004020202020204" pitchFamily="34" charset="0"/>
              </a:rPr>
              <a:t>Library: OpenCV (cv2 module) in Python is commonly used for image manipulation and steganographic embedding/extraction.</a:t>
            </a:r>
          </a:p>
          <a:p>
            <a:pPr marL="342900" indent="-342900">
              <a:buFont typeface="+mj-lt"/>
              <a:buAutoNum type="arabicPeriod"/>
            </a:pPr>
            <a:r>
              <a:rPr lang="en-US" sz="2000" dirty="0">
                <a:latin typeface="Aptos Display" panose="020B0004020202020204" pitchFamily="34" charset="0"/>
              </a:rPr>
              <a:t>System Specifications: The project should be tested on modern hardware such as:</a:t>
            </a:r>
          </a:p>
          <a:p>
            <a:r>
              <a:rPr lang="en-US" sz="2000" dirty="0">
                <a:latin typeface="Aptos Display" panose="020B0004020202020204" pitchFamily="34" charset="0"/>
              </a:rPr>
              <a:t>Operating System: Windows 10, macOS, or Linux.</a:t>
            </a:r>
          </a:p>
          <a:p>
            <a:r>
              <a:rPr lang="en-US" sz="2000" dirty="0">
                <a:latin typeface="Aptos Display" panose="020B0004020202020204" pitchFamily="34" charset="0"/>
              </a:rPr>
              <a:t>Processor: Intel Core i5 or AMD Ryzen 5 for smooth performance.</a:t>
            </a:r>
          </a:p>
          <a:p>
            <a:r>
              <a:rPr lang="en-US" sz="2000" dirty="0">
                <a:latin typeface="Aptos Display" panose="020B0004020202020204" pitchFamily="34" charset="0"/>
              </a:rPr>
              <a:t>RAM: Minimum 4 GB (preferably more) due to the memory-intensive nature of OpenCV operations.</a:t>
            </a:r>
          </a:p>
          <a:p>
            <a:r>
              <a:rPr lang="en-US" sz="2000" dirty="0">
                <a:latin typeface="Aptos Display" panose="020B0004020202020204" pitchFamily="34" charset="0"/>
              </a:rPr>
              <a:t>Storage: At least 10 GB free disk space on the drive where the project is being run.</a:t>
            </a:r>
            <a:endParaRPr lang="en-IN" sz="2000" dirty="0">
              <a:latin typeface="Aptos Display" panose="020B00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42900" indent="-342900">
              <a:buFont typeface="+mj-lt"/>
              <a:buAutoNum type="arabicPeriod"/>
            </a:pPr>
            <a:r>
              <a:rPr lang="en-US" sz="1800" dirty="0">
                <a:solidFill>
                  <a:srgbClr val="0F0F0F"/>
                </a:solidFill>
                <a:latin typeface="Aptos Display" panose="020B0004020202020204" pitchFamily="34" charset="0"/>
              </a:rPr>
              <a:t>The proposed method combines multi-layer encryption with steganography, providing an additional security layer compared to traditional steganographic techniques.</a:t>
            </a:r>
          </a:p>
          <a:p>
            <a:pPr marL="342900" indent="-342900">
              <a:buFont typeface="+mj-lt"/>
              <a:buAutoNum type="arabicPeriod"/>
            </a:pPr>
            <a:r>
              <a:rPr lang="en-US" sz="1800" dirty="0">
                <a:solidFill>
                  <a:srgbClr val="0F0F0F"/>
                </a:solidFill>
                <a:latin typeface="Aptos Display" panose="020B0004020202020204" pitchFamily="34" charset="0"/>
              </a:rPr>
              <a:t>The use of OpenCV for both embedding and extracting hidden data ensures compatibility with modern image processing standards.</a:t>
            </a:r>
          </a:p>
          <a:p>
            <a:pPr marL="342900" indent="-342900">
              <a:buFont typeface="+mj-lt"/>
              <a:buAutoNum type="arabicPeriod"/>
            </a:pPr>
            <a:r>
              <a:rPr lang="en-US" sz="1800" dirty="0">
                <a:solidFill>
                  <a:srgbClr val="0F0F0F"/>
                </a:solidFill>
                <a:latin typeface="Aptos Display" panose="020B0004020202020204" pitchFamily="34" charset="0"/>
              </a:rPr>
              <a:t>The project demonstrates robust error detection mechanisms to ensure accurate retrieval of hidden information even after multiple iterations.</a:t>
            </a:r>
            <a:endParaRPr lang="en-IN" sz="1800" dirty="0">
              <a:solidFill>
                <a:srgbClr val="0F0F0F"/>
              </a:solidFill>
              <a:latin typeface="Aptos Display" panose="020B00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latin typeface="Aptos Display" panose="020B0004020202020204" pitchFamily="34" charset="0"/>
              </a:rPr>
              <a:t>Financial Institutions: To protect confidential transactions, account details, and financial data during online banking or e-commerce platforms.</a:t>
            </a:r>
          </a:p>
          <a:p>
            <a:r>
              <a:rPr lang="en-US" dirty="0">
                <a:latin typeface="Aptos Display" panose="020B0004020202020204" pitchFamily="34" charset="0"/>
              </a:rPr>
              <a:t>Military and Government Organizations: For secure communication channels to hide operational plans, intelligence, and strategic information from unauthorized parties.</a:t>
            </a:r>
          </a:p>
          <a:p>
            <a:r>
              <a:rPr lang="en-US" dirty="0">
                <a:latin typeface="Aptos Display" panose="020B0004020202020204" pitchFamily="34" charset="0"/>
              </a:rPr>
              <a:t>E-commerce Platforms: To securely transmit sensitive customer data (e.g., credit card numbers) while encrypting images for online shopping experiences.</a:t>
            </a:r>
          </a:p>
          <a:p>
            <a:r>
              <a:rPr lang="en-US" dirty="0">
                <a:latin typeface="Aptos Display" panose="020B0004020202020204" pitchFamily="34" charset="0"/>
              </a:rPr>
              <a:t>Journalists &amp; Activists – Concealing sensitive information in images to avoid surveillance</a:t>
            </a:r>
            <a:r>
              <a:rPr lang="en-US" dirty="0"/>
              <a:t>.</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18D6D4F-F201-CB3E-4E2A-FD0E3A066261}"/>
              </a:ext>
            </a:extLst>
          </p:cNvPr>
          <p:cNvPicPr>
            <a:picLocks noGrp="1" noChangeAspect="1"/>
          </p:cNvPicPr>
          <p:nvPr>
            <p:ph idx="1"/>
          </p:nvPr>
        </p:nvPicPr>
        <p:blipFill>
          <a:blip r:embed="rId2"/>
          <a:srcRect/>
          <a:stretch/>
        </p:blipFill>
        <p:spPr>
          <a:xfrm>
            <a:off x="581192" y="1419737"/>
            <a:ext cx="4381015" cy="5266198"/>
          </a:xfrm>
        </p:spPr>
      </p:pic>
      <p:pic>
        <p:nvPicPr>
          <p:cNvPr id="7" name="Picture 6">
            <a:extLst>
              <a:ext uri="{FF2B5EF4-FFF2-40B4-BE49-F238E27FC236}">
                <a16:creationId xmlns:a16="http://schemas.microsoft.com/office/drawing/2014/main" id="{631D3B9E-7C2D-133C-09B3-B08E6E1F8353}"/>
              </a:ext>
            </a:extLst>
          </p:cNvPr>
          <p:cNvPicPr>
            <a:picLocks noChangeAspect="1"/>
          </p:cNvPicPr>
          <p:nvPr/>
        </p:nvPicPr>
        <p:blipFill>
          <a:blip r:embed="rId3"/>
          <a:srcRect/>
          <a:stretch/>
        </p:blipFill>
        <p:spPr>
          <a:xfrm>
            <a:off x="7722783" y="994808"/>
            <a:ext cx="3888025" cy="4632409"/>
          </a:xfrm>
          <a:prstGeom prst="rect">
            <a:avLst/>
          </a:prstGeom>
        </p:spPr>
      </p:pic>
      <p:sp>
        <p:nvSpPr>
          <p:cNvPr id="12" name="Rectangle 11">
            <a:extLst>
              <a:ext uri="{FF2B5EF4-FFF2-40B4-BE49-F238E27FC236}">
                <a16:creationId xmlns:a16="http://schemas.microsoft.com/office/drawing/2014/main" id="{AE28B8F3-1E62-4335-EC45-6C9717A4ABA0}"/>
              </a:ext>
            </a:extLst>
          </p:cNvPr>
          <p:cNvSpPr/>
          <p:nvPr/>
        </p:nvSpPr>
        <p:spPr>
          <a:xfrm>
            <a:off x="3786644" y="1870289"/>
            <a:ext cx="4618711" cy="461665"/>
          </a:xfrm>
          <a:prstGeom prst="rect">
            <a:avLst/>
          </a:prstGeom>
          <a:noFill/>
        </p:spPr>
        <p:txBody>
          <a:bodyPr wrap="squar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sym typeface="Wingdings" panose="05000000000000000000" pitchFamily="2" charset="2"/>
              </a:rPr>
              <a:t> </a:t>
            </a:r>
            <a:r>
              <a:rPr lang="en-US" sz="2400" b="0" cap="none" spc="0" dirty="0">
                <a:ln w="0"/>
                <a:solidFill>
                  <a:schemeClr val="accent1"/>
                </a:solidFill>
                <a:effectLst>
                  <a:outerShdw blurRad="38100" dist="25400" dir="5400000" algn="ctr" rotWithShape="0">
                    <a:srgbClr val="6E747A">
                      <a:alpha val="43000"/>
                    </a:srgbClr>
                  </a:outerShdw>
                </a:effectLst>
              </a:rPr>
              <a:t>Encryption</a:t>
            </a:r>
          </a:p>
        </p:txBody>
      </p:sp>
      <p:sp>
        <p:nvSpPr>
          <p:cNvPr id="13" name="Rectangle 12">
            <a:extLst>
              <a:ext uri="{FF2B5EF4-FFF2-40B4-BE49-F238E27FC236}">
                <a16:creationId xmlns:a16="http://schemas.microsoft.com/office/drawing/2014/main" id="{E9CDC49C-81A4-CEE1-44DE-D30A39CC6306}"/>
              </a:ext>
            </a:extLst>
          </p:cNvPr>
          <p:cNvSpPr/>
          <p:nvPr/>
        </p:nvSpPr>
        <p:spPr>
          <a:xfrm>
            <a:off x="3786644" y="4526047"/>
            <a:ext cx="4618711" cy="461665"/>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Decryption </a:t>
            </a:r>
            <a:r>
              <a:rPr lang="en-US" sz="2400" b="0" cap="none" spc="0" dirty="0">
                <a:ln w="0"/>
                <a:solidFill>
                  <a:schemeClr val="accent1"/>
                </a:solidFill>
                <a:effectLst>
                  <a:outerShdw blurRad="38100" dist="25400" dir="5400000" algn="ctr" rotWithShape="0">
                    <a:srgbClr val="6E747A">
                      <a:alpha val="43000"/>
                    </a:srgbClr>
                  </a:outerShdw>
                </a:effectLst>
                <a:sym typeface="Wingdings" panose="05000000000000000000" pitchFamily="2" charset="2"/>
              </a:rPr>
              <a:t></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3657B-4E94-1E7D-38CC-3BAD9A6D4D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05D17-56C6-5578-0CC6-D1F7E31D98EB}"/>
              </a:ext>
            </a:extLst>
          </p:cNvPr>
          <p:cNvSpPr>
            <a:spLocks noGrp="1"/>
          </p:cNvSpPr>
          <p:nvPr>
            <p:ph type="title"/>
          </p:nvPr>
        </p:nvSpPr>
        <p:spPr/>
        <p:txBody>
          <a:bodyPr/>
          <a:lstStyle/>
          <a:p>
            <a:r>
              <a:rPr lang="en-IN" dirty="0">
                <a:solidFill>
                  <a:schemeClr val="accent1"/>
                </a:solidFill>
              </a:rPr>
              <a:t>Results</a:t>
            </a:r>
          </a:p>
        </p:txBody>
      </p:sp>
      <p:pic>
        <p:nvPicPr>
          <p:cNvPr id="9" name="Picture 8">
            <a:extLst>
              <a:ext uri="{FF2B5EF4-FFF2-40B4-BE49-F238E27FC236}">
                <a16:creationId xmlns:a16="http://schemas.microsoft.com/office/drawing/2014/main" id="{496AE51B-B437-79C2-00AC-F0326F8823B3}"/>
              </a:ext>
            </a:extLst>
          </p:cNvPr>
          <p:cNvPicPr>
            <a:picLocks noChangeAspect="1"/>
          </p:cNvPicPr>
          <p:nvPr/>
        </p:nvPicPr>
        <p:blipFill>
          <a:blip r:embed="rId2"/>
          <a:srcRect/>
          <a:stretch/>
        </p:blipFill>
        <p:spPr>
          <a:xfrm>
            <a:off x="619432" y="1368394"/>
            <a:ext cx="4618711" cy="2560169"/>
          </a:xfrm>
          <a:prstGeom prst="rect">
            <a:avLst/>
          </a:prstGeom>
        </p:spPr>
      </p:pic>
      <p:pic>
        <p:nvPicPr>
          <p:cNvPr id="11" name="Picture 10">
            <a:extLst>
              <a:ext uri="{FF2B5EF4-FFF2-40B4-BE49-F238E27FC236}">
                <a16:creationId xmlns:a16="http://schemas.microsoft.com/office/drawing/2014/main" id="{993F9D3B-3872-A02D-B921-FA6583089620}"/>
              </a:ext>
            </a:extLst>
          </p:cNvPr>
          <p:cNvPicPr>
            <a:picLocks noChangeAspect="1"/>
          </p:cNvPicPr>
          <p:nvPr/>
        </p:nvPicPr>
        <p:blipFill>
          <a:blip r:embed="rId3"/>
          <a:srcRect/>
          <a:stretch/>
        </p:blipFill>
        <p:spPr>
          <a:xfrm>
            <a:off x="5764946" y="3625626"/>
            <a:ext cx="5845861" cy="2430150"/>
          </a:xfrm>
          <a:prstGeom prst="rect">
            <a:avLst/>
          </a:prstGeom>
        </p:spPr>
      </p:pic>
      <p:sp>
        <p:nvSpPr>
          <p:cNvPr id="8" name="Rectangle 7">
            <a:extLst>
              <a:ext uri="{FF2B5EF4-FFF2-40B4-BE49-F238E27FC236}">
                <a16:creationId xmlns:a16="http://schemas.microsoft.com/office/drawing/2014/main" id="{BB710A01-B19A-695A-DB2D-49841A092A07}"/>
              </a:ext>
            </a:extLst>
          </p:cNvPr>
          <p:cNvSpPr/>
          <p:nvPr/>
        </p:nvSpPr>
        <p:spPr>
          <a:xfrm>
            <a:off x="5447126" y="2148173"/>
            <a:ext cx="4618711" cy="461665"/>
          </a:xfrm>
          <a:prstGeom prst="rect">
            <a:avLst/>
          </a:prstGeom>
          <a:noFill/>
        </p:spPr>
        <p:txBody>
          <a:bodyPr wrap="squar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sym typeface="Wingdings" panose="05000000000000000000" pitchFamily="2" charset="2"/>
              </a:rPr>
              <a:t> </a:t>
            </a:r>
            <a:r>
              <a:rPr lang="en-US" sz="2400" b="0" cap="none" spc="0" dirty="0">
                <a:ln w="0"/>
                <a:solidFill>
                  <a:schemeClr val="accent1"/>
                </a:solidFill>
                <a:effectLst>
                  <a:outerShdw blurRad="38100" dist="25400" dir="5400000" algn="ctr" rotWithShape="0">
                    <a:srgbClr val="6E747A">
                      <a:alpha val="43000"/>
                    </a:srgbClr>
                  </a:outerShdw>
                </a:effectLst>
              </a:rPr>
              <a:t>Encrypted Image</a:t>
            </a:r>
          </a:p>
        </p:txBody>
      </p:sp>
      <p:sp>
        <p:nvSpPr>
          <p:cNvPr id="10" name="Rectangle 9">
            <a:extLst>
              <a:ext uri="{FF2B5EF4-FFF2-40B4-BE49-F238E27FC236}">
                <a16:creationId xmlns:a16="http://schemas.microsoft.com/office/drawing/2014/main" id="{F645C203-7C7F-3060-EF0C-841ABD98CD0F}"/>
              </a:ext>
            </a:extLst>
          </p:cNvPr>
          <p:cNvSpPr/>
          <p:nvPr/>
        </p:nvSpPr>
        <p:spPr>
          <a:xfrm>
            <a:off x="763429" y="4977814"/>
            <a:ext cx="4618711" cy="523220"/>
          </a:xfrm>
          <a:prstGeom prst="rect">
            <a:avLst/>
          </a:prstGeom>
          <a:noFill/>
        </p:spPr>
        <p:txBody>
          <a:bodyPr wrap="squar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Output </a:t>
            </a:r>
            <a:r>
              <a:rPr lang="en-US" sz="2800" b="0" cap="none" spc="0" dirty="0">
                <a:ln w="0"/>
                <a:solidFill>
                  <a:schemeClr val="accent1"/>
                </a:solidFill>
                <a:effectLst>
                  <a:outerShdw blurRad="38100" dist="25400" dir="5400000" algn="ctr" rotWithShape="0">
                    <a:srgbClr val="6E747A">
                      <a:alpha val="43000"/>
                    </a:srgbClr>
                  </a:outerShdw>
                </a:effectLst>
                <a:sym typeface="Wingdings" panose="05000000000000000000" pitchFamily="2" charset="2"/>
              </a:rPr>
              <a:t></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2657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dirty="0">
                <a:latin typeface="Aptos Display" panose="020B0004020202020204" pitchFamily="34" charset="0"/>
              </a:rPr>
              <a:t>There are drawbacks even if our technology shows significant improvements in protecting private data from standard detection techniques.  Despite our present security measures, attackers with access to strong steganographic analysis tools or machine learning algorithms may be able to discover secret data.</a:t>
            </a:r>
          </a:p>
          <a:p>
            <a:r>
              <a:rPr lang="en-US" dirty="0">
                <a:latin typeface="Aptos Display" panose="020B0004020202020204" pitchFamily="34" charset="0"/>
              </a:rPr>
              <a:t>Moving forward, multi-layer encryption using hashing techniques and using machine learning for improved detection methods show potential for enhancing the security of our solution.  These developments will guarantee stronger data security and support in defending against potential risks.</a:t>
            </a:r>
          </a:p>
          <a:p>
            <a:r>
              <a:rPr lang="en-US" dirty="0">
                <a:latin typeface="Aptos Display" panose="020B0004020202020204" pitchFamily="34" charset="0"/>
              </a:rPr>
              <a:t>In overall, even though our idea efficiently addresses the demand for secure data transmission, continuous innovation is necessary to keep up with new developments in technology and ensure that sensitive data is protected for the long run.</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507</TotalTime>
  <Words>644</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 Display</vt: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vikas chaure</cp:lastModifiedBy>
  <cp:revision>50</cp:revision>
  <dcterms:created xsi:type="dcterms:W3CDTF">2021-05-26T16:50:10Z</dcterms:created>
  <dcterms:modified xsi:type="dcterms:W3CDTF">2025-02-26T11:29:27Z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