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uk-UA"/>
        </a:p>
      </dgm:t>
    </dgm:pt>
    <dgm:pt modelId="{905E7CFA-1B6D-48CB-8DBB-3E912C53A541}">
      <dgm:prSet phldrT="[Текст]" custT="1"/>
      <dgm:spPr/>
      <dgm:t>
        <a:bodyPr/>
        <a:lstStyle/>
        <a:p>
          <a:r>
            <a:rPr lang="uk-UA" sz="4800" b="1" cap="none" spc="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0" dirty="0" smtClean="0">
              <a:latin typeface="Times New Roman" pitchFamily="18" charset="0"/>
              <a:cs typeface="Times New Roman" pitchFamily="18" charset="0"/>
            </a:rPr>
            <a:t>1. </a:t>
          </a:r>
          <a:r>
            <a:rPr lang="uk-UA" b="0" dirty="0" smtClean="0"/>
            <a:t>Платники податку</a:t>
          </a:r>
          <a:endParaRPr lang="uk-UA" b="0"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25BA58EF-AAD1-4EFB-909B-52FB62343E5F}">
      <dgm:prSet/>
      <dgm:spPr/>
      <dgm:t>
        <a:bodyPr/>
        <a:lstStyle/>
        <a:p>
          <a:r>
            <a:rPr lang="uk-UA" b="0" dirty="0" smtClean="0"/>
            <a:t>2. Об’єкт та база оподаткування </a:t>
          </a:r>
          <a:endParaRPr lang="ru-RU" b="0" dirty="0"/>
        </a:p>
      </dgm:t>
    </dgm:pt>
    <dgm:pt modelId="{05088E5B-3412-41FD-BC3B-F3C1E0F77C29}" type="parTrans" cxnId="{EBDEE045-A079-4123-B292-A7A79BA8E6FB}">
      <dgm:prSet/>
      <dgm:spPr/>
      <dgm:t>
        <a:bodyPr/>
        <a:lstStyle/>
        <a:p>
          <a:endParaRPr lang="ru-RU"/>
        </a:p>
      </dgm:t>
    </dgm:pt>
    <dgm:pt modelId="{3BB73EC2-D094-43D8-AFC3-82DEC0215E45}" type="sibTrans" cxnId="{EBDEE045-A079-4123-B292-A7A79BA8E6FB}">
      <dgm:prSet/>
      <dgm:spPr/>
      <dgm:t>
        <a:bodyPr/>
        <a:lstStyle/>
        <a:p>
          <a:endParaRPr lang="ru-RU"/>
        </a:p>
      </dgm:t>
    </dgm:pt>
    <dgm:pt modelId="{71420453-A32A-47F0-B9FC-4B3CF7133FB1}">
      <dgm:prSet/>
      <dgm:spPr/>
      <dgm:t>
        <a:bodyPr/>
        <a:lstStyle/>
        <a:p>
          <a:r>
            <a:rPr lang="uk-UA" b="0" dirty="0" smtClean="0"/>
            <a:t>3. Ставки податку</a:t>
          </a:r>
          <a:endParaRPr lang="ru-RU" b="0" dirty="0"/>
        </a:p>
      </dgm:t>
    </dgm:pt>
    <dgm:pt modelId="{E6F5BD1E-2EE6-40BD-B303-88A0C269BA71}" type="parTrans" cxnId="{15301608-BCEA-4085-B63B-2C07E5A9D5E2}">
      <dgm:prSet/>
      <dgm:spPr/>
      <dgm:t>
        <a:bodyPr/>
        <a:lstStyle/>
        <a:p>
          <a:endParaRPr lang="ru-RU"/>
        </a:p>
      </dgm:t>
    </dgm:pt>
    <dgm:pt modelId="{420BA6E6-05B3-47F7-AE9A-BF2FF69F0D86}" type="sibTrans" cxnId="{15301608-BCEA-4085-B63B-2C07E5A9D5E2}">
      <dgm:prSet/>
      <dgm:spPr/>
      <dgm:t>
        <a:bodyPr/>
        <a:lstStyle/>
        <a:p>
          <a:endParaRPr lang="ru-RU"/>
        </a:p>
      </dgm:t>
    </dgm:pt>
    <dgm:pt modelId="{82DE69D7-608A-4393-ADB6-CE2C52A79D81}">
      <dgm:prSet/>
      <dgm:spPr/>
      <dgm:t>
        <a:bodyPr/>
        <a:lstStyle/>
        <a:p>
          <a:r>
            <a:rPr lang="uk-UA" b="0" dirty="0" smtClean="0"/>
            <a:t>4. Порядок обчислення податку</a:t>
          </a:r>
          <a:endParaRPr lang="ru-RU" b="0" dirty="0"/>
        </a:p>
      </dgm:t>
    </dgm:pt>
    <dgm:pt modelId="{636304E5-329E-4212-A85C-A392E9C7FC97}" type="parTrans" cxnId="{943DB7FD-7AE8-4661-85C4-3E84B1EEF876}">
      <dgm:prSet/>
      <dgm:spPr/>
      <dgm:t>
        <a:bodyPr/>
        <a:lstStyle/>
        <a:p>
          <a:endParaRPr lang="ru-RU"/>
        </a:p>
      </dgm:t>
    </dgm:pt>
    <dgm:pt modelId="{C002E232-1DBC-4793-8CF9-AEC924F7D23A}" type="sibTrans" cxnId="{943DB7FD-7AE8-4661-85C4-3E84B1EEF876}">
      <dgm:prSet/>
      <dgm:spPr/>
      <dgm:t>
        <a:bodyPr/>
        <a:lstStyle/>
        <a:p>
          <a:endParaRPr lang="ru-RU"/>
        </a:p>
      </dgm:t>
    </dgm:pt>
    <dgm:pt modelId="{6042AECD-E167-492B-BA87-22CE135CC626}">
      <dgm:prSet/>
      <dgm:spPr/>
      <dgm:t>
        <a:bodyPr/>
        <a:lstStyle/>
        <a:p>
          <a:r>
            <a:rPr lang="uk-UA" b="0" dirty="0" smtClean="0"/>
            <a:t>5. Порядок подання податкової звітності та сплати податку</a:t>
          </a:r>
          <a:endParaRPr lang="ru-RU" b="0" dirty="0"/>
        </a:p>
      </dgm:t>
    </dgm:pt>
    <dgm:pt modelId="{016AC57F-FAE5-4A79-AFAC-A9A14963CB4E}" type="parTrans" cxnId="{587D3229-6DB1-440C-95E5-BCEFB6537C66}">
      <dgm:prSet/>
      <dgm:spPr/>
      <dgm:t>
        <a:bodyPr/>
        <a:lstStyle/>
        <a:p>
          <a:endParaRPr lang="ru-RU"/>
        </a:p>
      </dgm:t>
    </dgm:pt>
    <dgm:pt modelId="{B7600111-6070-43CA-9436-CD818357133D}" type="sibTrans" cxnId="{587D3229-6DB1-440C-95E5-BCEFB6537C66}">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t>
        <a:bodyPr/>
        <a:lstStyle/>
        <a:p>
          <a:endParaRPr lang="uk-UA"/>
        </a:p>
      </dgm:t>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FDE56382-B454-4ED7-8442-F331FF427BEC}" type="presOf" srcId="{905E7CFA-1B6D-48CB-8DBB-3E912C53A541}" destId="{D396F31C-CDD7-4E20-8EE7-E3DFAED57559}" srcOrd="0" destOrd="0" presId="urn:microsoft.com/office/officeart/2005/8/layout/hList1"/>
    <dgm:cxn modelId="{1046C1B5-6B4C-4C57-818E-1B0E4E8BABD7}" type="presOf" srcId="{82DE69D7-608A-4393-ADB6-CE2C52A79D81}" destId="{0D33B51F-E786-4CE1-BB40-B20EFF7773A0}" srcOrd="0" destOrd="3" presId="urn:microsoft.com/office/officeart/2005/8/layout/hList1"/>
    <dgm:cxn modelId="{55544EDA-6F60-43FE-BD83-080A4463A691}" srcId="{905E7CFA-1B6D-48CB-8DBB-3E912C53A541}" destId="{AD011DD3-E581-468A-974B-0FCA32CC394F}" srcOrd="0" destOrd="0" parTransId="{56DF9B2B-4F48-40A9-90E6-8F7A0A8F5B70}" sibTransId="{50CBCA64-793B-4518-9E7D-121B88EAAE46}"/>
    <dgm:cxn modelId="{47B094CB-DF78-4CA5-8B45-F2F395BFB780}" type="presOf" srcId="{25BA58EF-AAD1-4EFB-909B-52FB62343E5F}" destId="{0D33B51F-E786-4CE1-BB40-B20EFF7773A0}" srcOrd="0" destOrd="1" presId="urn:microsoft.com/office/officeart/2005/8/layout/hList1"/>
    <dgm:cxn modelId="{943DB7FD-7AE8-4661-85C4-3E84B1EEF876}" srcId="{905E7CFA-1B6D-48CB-8DBB-3E912C53A541}" destId="{82DE69D7-608A-4393-ADB6-CE2C52A79D81}" srcOrd="3" destOrd="0" parTransId="{636304E5-329E-4212-A85C-A392E9C7FC97}" sibTransId="{C002E232-1DBC-4793-8CF9-AEC924F7D23A}"/>
    <dgm:cxn modelId="{587D3229-6DB1-440C-95E5-BCEFB6537C66}" srcId="{905E7CFA-1B6D-48CB-8DBB-3E912C53A541}" destId="{6042AECD-E167-492B-BA87-22CE135CC626}" srcOrd="4" destOrd="0" parTransId="{016AC57F-FAE5-4A79-AFAC-A9A14963CB4E}" sibTransId="{B7600111-6070-43CA-9436-CD818357133D}"/>
    <dgm:cxn modelId="{C46295DF-516A-4F44-9CDF-4BCE27D283B5}" type="presOf" srcId="{71420453-A32A-47F0-B9FC-4B3CF7133FB1}" destId="{0D33B51F-E786-4CE1-BB40-B20EFF7773A0}" srcOrd="0" destOrd="2" presId="urn:microsoft.com/office/officeart/2005/8/layout/hList1"/>
    <dgm:cxn modelId="{2AF7954B-B156-498A-8B18-C6836262BF92}" type="presOf" srcId="{D5A8FBDF-D8DF-4328-BA27-C51CAF7EEC66}" destId="{127CB3EF-863D-4A9A-882D-157E87AED21C}" srcOrd="0" destOrd="0" presId="urn:microsoft.com/office/officeart/2005/8/layout/hList1"/>
    <dgm:cxn modelId="{15301608-BCEA-4085-B63B-2C07E5A9D5E2}" srcId="{905E7CFA-1B6D-48CB-8DBB-3E912C53A541}" destId="{71420453-A32A-47F0-B9FC-4B3CF7133FB1}" srcOrd="2" destOrd="0" parTransId="{E6F5BD1E-2EE6-40BD-B303-88A0C269BA71}" sibTransId="{420BA6E6-05B3-47F7-AE9A-BF2FF69F0D86}"/>
    <dgm:cxn modelId="{09375C6C-ED2F-406E-AA39-93E42D0CCFF6}" type="presOf" srcId="{6042AECD-E167-492B-BA87-22CE135CC626}" destId="{0D33B51F-E786-4CE1-BB40-B20EFF7773A0}" srcOrd="0" destOrd="4" presId="urn:microsoft.com/office/officeart/2005/8/layout/hList1"/>
    <dgm:cxn modelId="{93E37D8E-8575-4FE5-96BE-54E02EEB8BFD}" type="presOf" srcId="{AD011DD3-E581-468A-974B-0FCA32CC394F}" destId="{0D33B51F-E786-4CE1-BB40-B20EFF7773A0}" srcOrd="0" destOrd="0" presId="urn:microsoft.com/office/officeart/2005/8/layout/hList1"/>
    <dgm:cxn modelId="{4E24D663-0D7B-4858-9362-000226863EF4}" srcId="{D5A8FBDF-D8DF-4328-BA27-C51CAF7EEC66}" destId="{905E7CFA-1B6D-48CB-8DBB-3E912C53A541}" srcOrd="0" destOrd="0" parTransId="{C7370A4C-279E-4E13-BC16-B8E9EBBBCDFD}" sibTransId="{102DE122-2BEF-4D38-8401-7287775DEB18}"/>
    <dgm:cxn modelId="{EBDEE045-A079-4123-B292-A7A79BA8E6FB}" srcId="{905E7CFA-1B6D-48CB-8DBB-3E912C53A541}" destId="{25BA58EF-AAD1-4EFB-909B-52FB62343E5F}" srcOrd="1" destOrd="0" parTransId="{05088E5B-3412-41FD-BC3B-F3C1E0F77C29}" sibTransId="{3BB73EC2-D094-43D8-AFC3-82DEC0215E45}"/>
    <dgm:cxn modelId="{9E004C9E-CD05-4B76-9FAD-8FB040EF3BC3}" type="presParOf" srcId="{127CB3EF-863D-4A9A-882D-157E87AED21C}" destId="{EE5AC1E1-4BF3-4802-8E38-25F1216EA7BB}" srcOrd="0" destOrd="0" presId="urn:microsoft.com/office/officeart/2005/8/layout/hList1"/>
    <dgm:cxn modelId="{64E3043E-4BA5-4573-9F55-9CB5659A4CE4}" type="presParOf" srcId="{EE5AC1E1-4BF3-4802-8E38-25F1216EA7BB}" destId="{D396F31C-CDD7-4E20-8EE7-E3DFAED57559}" srcOrd="0" destOrd="0" presId="urn:microsoft.com/office/officeart/2005/8/layout/hList1"/>
    <dgm:cxn modelId="{BC3902BE-D56D-49DC-B569-F62765E988AC}" type="presParOf" srcId="{EE5AC1E1-4BF3-4802-8E38-25F1216EA7BB}" destId="{0D33B51F-E786-4CE1-BB40-B20EFF7773A0}"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5A3252-FCAA-4FDB-B3A9-5D9B17297F91}"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ru-RU"/>
        </a:p>
      </dgm:t>
    </dgm:pt>
    <dgm:pt modelId="{B7A9081D-B766-4968-8377-C28183CC6372}">
      <dgm:prSet phldrT="[Текст]"/>
      <dgm:spPr/>
      <dgm:t>
        <a:bodyPr/>
        <a:lstStyle/>
        <a:p>
          <a:r>
            <a:rPr lang="uk-UA" b="1" smtClean="0"/>
            <a:t>Контроль за тимчасовим зберіганням радіоактивних відходів їх виробниками понад установлений особливими умовами ліцензії строк здійснюється органом державного регулювання ядерної та радіаційної безпеки та органом державної санітарно-епідеміологічної служби</a:t>
          </a:r>
          <a:endParaRPr lang="ru-RU"/>
        </a:p>
      </dgm:t>
    </dgm:pt>
    <dgm:pt modelId="{649D99F0-B16F-40A4-BBF2-3183E218F6A4}" type="parTrans" cxnId="{5E600D05-0A71-4247-835E-43243616949A}">
      <dgm:prSet/>
      <dgm:spPr/>
      <dgm:t>
        <a:bodyPr/>
        <a:lstStyle/>
        <a:p>
          <a:endParaRPr lang="ru-RU"/>
        </a:p>
      </dgm:t>
    </dgm:pt>
    <dgm:pt modelId="{64F488EE-BF5F-4592-B8BA-73968FE98ED2}" type="sibTrans" cxnId="{5E600D05-0A71-4247-835E-43243616949A}">
      <dgm:prSet/>
      <dgm:spPr/>
      <dgm:t>
        <a:bodyPr/>
        <a:lstStyle/>
        <a:p>
          <a:endParaRPr lang="ru-RU"/>
        </a:p>
      </dgm:t>
    </dgm:pt>
    <dgm:pt modelId="{49686A7F-4E6E-42E1-9245-CDCDFA016A22}" type="pres">
      <dgm:prSet presAssocID="{915A3252-FCAA-4FDB-B3A9-5D9B17297F91}" presName="Name0" presStyleCnt="0">
        <dgm:presLayoutVars>
          <dgm:chMax val="7"/>
          <dgm:dir/>
          <dgm:animLvl val="lvl"/>
          <dgm:resizeHandles val="exact"/>
        </dgm:presLayoutVars>
      </dgm:prSet>
      <dgm:spPr/>
      <dgm:t>
        <a:bodyPr/>
        <a:lstStyle/>
        <a:p>
          <a:endParaRPr lang="uk-UA"/>
        </a:p>
      </dgm:t>
    </dgm:pt>
    <dgm:pt modelId="{4ED0F5FE-0711-4A65-8DED-9B1EBE02EA49}" type="pres">
      <dgm:prSet presAssocID="{B7A9081D-B766-4968-8377-C28183CC6372}" presName="circle1" presStyleLbl="node1" presStyleIdx="0" presStyleCnt="1"/>
      <dgm:spPr/>
    </dgm:pt>
    <dgm:pt modelId="{9104EB14-0CC3-462A-9FB6-E6938E18A025}" type="pres">
      <dgm:prSet presAssocID="{B7A9081D-B766-4968-8377-C28183CC6372}" presName="space" presStyleCnt="0"/>
      <dgm:spPr/>
    </dgm:pt>
    <dgm:pt modelId="{D5345E93-F00D-445B-A6FD-30C22D26EBB7}" type="pres">
      <dgm:prSet presAssocID="{B7A9081D-B766-4968-8377-C28183CC6372}" presName="rect1" presStyleLbl="alignAcc1" presStyleIdx="0" presStyleCnt="1"/>
      <dgm:spPr/>
      <dgm:t>
        <a:bodyPr/>
        <a:lstStyle/>
        <a:p>
          <a:endParaRPr lang="uk-UA"/>
        </a:p>
      </dgm:t>
    </dgm:pt>
    <dgm:pt modelId="{573CB44C-58E8-4F3A-8C18-DD64442B767A}" type="pres">
      <dgm:prSet presAssocID="{B7A9081D-B766-4968-8377-C28183CC6372}" presName="rect1ParTxNoCh" presStyleLbl="alignAcc1" presStyleIdx="0" presStyleCnt="1">
        <dgm:presLayoutVars>
          <dgm:chMax val="1"/>
          <dgm:bulletEnabled val="1"/>
        </dgm:presLayoutVars>
      </dgm:prSet>
      <dgm:spPr/>
      <dgm:t>
        <a:bodyPr/>
        <a:lstStyle/>
        <a:p>
          <a:endParaRPr lang="uk-UA"/>
        </a:p>
      </dgm:t>
    </dgm:pt>
  </dgm:ptLst>
  <dgm:cxnLst>
    <dgm:cxn modelId="{5E600D05-0A71-4247-835E-43243616949A}" srcId="{915A3252-FCAA-4FDB-B3A9-5D9B17297F91}" destId="{B7A9081D-B766-4968-8377-C28183CC6372}" srcOrd="0" destOrd="0" parTransId="{649D99F0-B16F-40A4-BBF2-3183E218F6A4}" sibTransId="{64F488EE-BF5F-4592-B8BA-73968FE98ED2}"/>
    <dgm:cxn modelId="{DFB18876-B309-4CC8-9B19-353885DFF00B}" type="presOf" srcId="{B7A9081D-B766-4968-8377-C28183CC6372}" destId="{573CB44C-58E8-4F3A-8C18-DD64442B767A}" srcOrd="1" destOrd="0" presId="urn:microsoft.com/office/officeart/2005/8/layout/target3"/>
    <dgm:cxn modelId="{E0182F99-6E19-46B2-96EB-A8A5BE363CC3}" type="presOf" srcId="{B7A9081D-B766-4968-8377-C28183CC6372}" destId="{D5345E93-F00D-445B-A6FD-30C22D26EBB7}" srcOrd="0" destOrd="0" presId="urn:microsoft.com/office/officeart/2005/8/layout/target3"/>
    <dgm:cxn modelId="{49DEEA94-6F5F-42D1-94DF-7F2A18428E01}" type="presOf" srcId="{915A3252-FCAA-4FDB-B3A9-5D9B17297F91}" destId="{49686A7F-4E6E-42E1-9245-CDCDFA016A22}" srcOrd="0" destOrd="0" presId="urn:microsoft.com/office/officeart/2005/8/layout/target3"/>
    <dgm:cxn modelId="{6079C4EB-D60D-4862-8659-3F96731E99F5}" type="presParOf" srcId="{49686A7F-4E6E-42E1-9245-CDCDFA016A22}" destId="{4ED0F5FE-0711-4A65-8DED-9B1EBE02EA49}" srcOrd="0" destOrd="0" presId="urn:microsoft.com/office/officeart/2005/8/layout/target3"/>
    <dgm:cxn modelId="{AE46DF8D-7E92-4B89-9F1F-A22883363139}" type="presParOf" srcId="{49686A7F-4E6E-42E1-9245-CDCDFA016A22}" destId="{9104EB14-0CC3-462A-9FB6-E6938E18A025}" srcOrd="1" destOrd="0" presId="urn:microsoft.com/office/officeart/2005/8/layout/target3"/>
    <dgm:cxn modelId="{F513AA15-746C-48AF-80BF-7951DCB5C929}" type="presParOf" srcId="{49686A7F-4E6E-42E1-9245-CDCDFA016A22}" destId="{D5345E93-F00D-445B-A6FD-30C22D26EBB7}" srcOrd="2" destOrd="0" presId="urn:microsoft.com/office/officeart/2005/8/layout/target3"/>
    <dgm:cxn modelId="{C5848DB6-1BE3-45F9-8746-698F73CA7324}" type="presParOf" srcId="{49686A7F-4E6E-42E1-9245-CDCDFA016A22}" destId="{573CB44C-58E8-4F3A-8C18-DD64442B767A}"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7C9A54-3F64-4F6D-83B5-BA4628DB4D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088DE1C7-A19A-42A4-AA6A-E852842303E3}">
      <dgm:prSet phldrT="[Текст]"/>
      <dgm:spPr/>
      <dgm:t>
        <a:bodyPr/>
        <a:lstStyle/>
        <a:p>
          <a:r>
            <a:rPr lang="uk-UA" b="1" dirty="0" smtClean="0">
              <a:solidFill>
                <a:srgbClr val="FFFF00"/>
              </a:solidFill>
            </a:rPr>
            <a:t>Питання для самоперевірки та корекції знань студентів:</a:t>
          </a:r>
          <a:endParaRPr lang="ru-RU" dirty="0">
            <a:solidFill>
              <a:srgbClr val="FFFF00"/>
            </a:solidFill>
          </a:endParaRPr>
        </a:p>
      </dgm:t>
    </dgm:pt>
    <dgm:pt modelId="{58221CE3-C81B-4D04-9782-4150839BB6AA}" type="parTrans" cxnId="{F4B1AEDD-8D95-451F-AD65-85A8DA3ED8A5}">
      <dgm:prSet/>
      <dgm:spPr/>
      <dgm:t>
        <a:bodyPr/>
        <a:lstStyle/>
        <a:p>
          <a:endParaRPr lang="ru-RU"/>
        </a:p>
      </dgm:t>
    </dgm:pt>
    <dgm:pt modelId="{74371FA4-9D7D-444A-80E8-F808ACD574A5}" type="sibTrans" cxnId="{F4B1AEDD-8D95-451F-AD65-85A8DA3ED8A5}">
      <dgm:prSet/>
      <dgm:spPr/>
      <dgm:t>
        <a:bodyPr/>
        <a:lstStyle/>
        <a:p>
          <a:endParaRPr lang="ru-RU"/>
        </a:p>
      </dgm:t>
    </dgm:pt>
    <dgm:pt modelId="{C9EA12E5-F694-41C8-9C32-2605F8202FC7}">
      <dgm:prSet phldrT="[Текст]"/>
      <dgm:spPr/>
      <dgm:t>
        <a:bodyPr/>
        <a:lstStyle/>
        <a:p>
          <a:r>
            <a:rPr lang="uk-UA" dirty="0" smtClean="0"/>
            <a:t>Хто є платниками податку екологічного податку?</a:t>
          </a:r>
          <a:endParaRPr lang="ru-RU" dirty="0"/>
        </a:p>
      </dgm:t>
    </dgm:pt>
    <dgm:pt modelId="{645A351A-FB73-40DD-BE37-DC0C72D5CB03}" type="parTrans" cxnId="{30DEDD17-9979-4718-87B1-6D69D97FE596}">
      <dgm:prSet/>
      <dgm:spPr/>
      <dgm:t>
        <a:bodyPr/>
        <a:lstStyle/>
        <a:p>
          <a:endParaRPr lang="ru-RU"/>
        </a:p>
      </dgm:t>
    </dgm:pt>
    <dgm:pt modelId="{430A6ED4-2E9A-4F0D-8522-CA7242B616A7}" type="sibTrans" cxnId="{30DEDD17-9979-4718-87B1-6D69D97FE596}">
      <dgm:prSet/>
      <dgm:spPr/>
      <dgm:t>
        <a:bodyPr/>
        <a:lstStyle/>
        <a:p>
          <a:endParaRPr lang="ru-RU"/>
        </a:p>
      </dgm:t>
    </dgm:pt>
    <dgm:pt modelId="{7BA7FAF4-D52A-42A0-BBF5-443372C43D30}">
      <dgm:prSet/>
      <dgm:spPr/>
      <dgm:t>
        <a:bodyPr/>
        <a:lstStyle/>
        <a:p>
          <a:r>
            <a:rPr lang="uk-UA" smtClean="0"/>
            <a:t>Хто не є платника податку?</a:t>
          </a:r>
          <a:endParaRPr lang="ru-RU"/>
        </a:p>
      </dgm:t>
    </dgm:pt>
    <dgm:pt modelId="{E8DDD9DE-9CAC-4DDF-9140-B9EED9334D5E}" type="parTrans" cxnId="{46797138-1CF5-41BD-9E94-22E6D749FED9}">
      <dgm:prSet/>
      <dgm:spPr/>
      <dgm:t>
        <a:bodyPr/>
        <a:lstStyle/>
        <a:p>
          <a:endParaRPr lang="ru-RU"/>
        </a:p>
      </dgm:t>
    </dgm:pt>
    <dgm:pt modelId="{8642BE67-290F-4F38-B30A-BBF6192F5752}" type="sibTrans" cxnId="{46797138-1CF5-41BD-9E94-22E6D749FED9}">
      <dgm:prSet/>
      <dgm:spPr/>
      <dgm:t>
        <a:bodyPr/>
        <a:lstStyle/>
        <a:p>
          <a:endParaRPr lang="ru-RU"/>
        </a:p>
      </dgm:t>
    </dgm:pt>
    <dgm:pt modelId="{4443238A-F8CE-467C-A810-450046D95698}">
      <dgm:prSet/>
      <dgm:spPr/>
      <dgm:t>
        <a:bodyPr/>
        <a:lstStyle/>
        <a:p>
          <a:r>
            <a:rPr lang="uk-UA" smtClean="0"/>
            <a:t>Що є об’єктом оподаткування екологічного податку?</a:t>
          </a:r>
          <a:endParaRPr lang="ru-RU"/>
        </a:p>
      </dgm:t>
    </dgm:pt>
    <dgm:pt modelId="{45E8E68D-7DAB-4EDE-A7BD-2FB75FE68A1B}" type="parTrans" cxnId="{EF33975D-4D28-420E-A235-535036C31A82}">
      <dgm:prSet/>
      <dgm:spPr/>
      <dgm:t>
        <a:bodyPr/>
        <a:lstStyle/>
        <a:p>
          <a:endParaRPr lang="ru-RU"/>
        </a:p>
      </dgm:t>
    </dgm:pt>
    <dgm:pt modelId="{E63B0ADA-C997-4799-A260-283FE0F3F33D}" type="sibTrans" cxnId="{EF33975D-4D28-420E-A235-535036C31A82}">
      <dgm:prSet/>
      <dgm:spPr/>
      <dgm:t>
        <a:bodyPr/>
        <a:lstStyle/>
        <a:p>
          <a:endParaRPr lang="ru-RU"/>
        </a:p>
      </dgm:t>
    </dgm:pt>
    <dgm:pt modelId="{518AD876-3B72-45D8-A059-B075F8AE64AC}">
      <dgm:prSet/>
      <dgm:spPr/>
      <dgm:t>
        <a:bodyPr/>
        <a:lstStyle/>
        <a:p>
          <a:r>
            <a:rPr lang="uk-UA" smtClean="0"/>
            <a:t>Розкрити особливості застосування ставок екологічного податку</a:t>
          </a:r>
          <a:endParaRPr lang="ru-RU"/>
        </a:p>
      </dgm:t>
    </dgm:pt>
    <dgm:pt modelId="{09325FB7-1D9B-459C-B0EC-EA507B91B8C8}" type="parTrans" cxnId="{9114ECA9-6043-4E3F-AE7F-B4867D6ED9E4}">
      <dgm:prSet/>
      <dgm:spPr/>
      <dgm:t>
        <a:bodyPr/>
        <a:lstStyle/>
        <a:p>
          <a:endParaRPr lang="ru-RU"/>
        </a:p>
      </dgm:t>
    </dgm:pt>
    <dgm:pt modelId="{0DFB7922-E381-44AC-A1EB-B474FBB35C03}" type="sibTrans" cxnId="{9114ECA9-6043-4E3F-AE7F-B4867D6ED9E4}">
      <dgm:prSet/>
      <dgm:spPr/>
      <dgm:t>
        <a:bodyPr/>
        <a:lstStyle/>
        <a:p>
          <a:endParaRPr lang="ru-RU"/>
        </a:p>
      </dgm:t>
    </dgm:pt>
    <dgm:pt modelId="{19EACBFC-208E-4247-9227-ABBC16FF7E90}">
      <dgm:prSet/>
      <dgm:spPr/>
      <dgm:t>
        <a:bodyPr/>
        <a:lstStyle/>
        <a:p>
          <a:r>
            <a:rPr lang="uk-UA" smtClean="0"/>
            <a:t>Який порядок обчислення  екологічного податку?</a:t>
          </a:r>
          <a:endParaRPr lang="ru-RU"/>
        </a:p>
      </dgm:t>
    </dgm:pt>
    <dgm:pt modelId="{3D11DEE0-E39E-417F-8C65-0C6D9E9266BC}" type="parTrans" cxnId="{379EDDFB-FE8A-46AD-8881-2864AD19D80A}">
      <dgm:prSet/>
      <dgm:spPr/>
      <dgm:t>
        <a:bodyPr/>
        <a:lstStyle/>
        <a:p>
          <a:endParaRPr lang="ru-RU"/>
        </a:p>
      </dgm:t>
    </dgm:pt>
    <dgm:pt modelId="{59881979-3617-4120-B9C5-311B88503D51}" type="sibTrans" cxnId="{379EDDFB-FE8A-46AD-8881-2864AD19D80A}">
      <dgm:prSet/>
      <dgm:spPr/>
      <dgm:t>
        <a:bodyPr/>
        <a:lstStyle/>
        <a:p>
          <a:endParaRPr lang="ru-RU"/>
        </a:p>
      </dgm:t>
    </dgm:pt>
    <dgm:pt modelId="{8FA5370B-C8BA-44D2-A9EF-B1A06AAD04C5}">
      <dgm:prSet/>
      <dgm:spPr/>
      <dgm:t>
        <a:bodyPr/>
        <a:lstStyle/>
        <a:p>
          <a:r>
            <a:rPr lang="uk-UA" smtClean="0"/>
            <a:t>Який порядок подання податкової звітності?</a:t>
          </a:r>
          <a:endParaRPr lang="ru-RU"/>
        </a:p>
      </dgm:t>
    </dgm:pt>
    <dgm:pt modelId="{59A751D0-B3FE-4091-B3D8-6589FC3D43B3}" type="parTrans" cxnId="{9B834A83-37BD-4B06-A798-666EBE55EB2F}">
      <dgm:prSet/>
      <dgm:spPr/>
      <dgm:t>
        <a:bodyPr/>
        <a:lstStyle/>
        <a:p>
          <a:endParaRPr lang="ru-RU"/>
        </a:p>
      </dgm:t>
    </dgm:pt>
    <dgm:pt modelId="{0C253CD7-55D8-48B1-A2CE-A71F3F7015F5}" type="sibTrans" cxnId="{9B834A83-37BD-4B06-A798-666EBE55EB2F}">
      <dgm:prSet/>
      <dgm:spPr/>
      <dgm:t>
        <a:bodyPr/>
        <a:lstStyle/>
        <a:p>
          <a:endParaRPr lang="ru-RU"/>
        </a:p>
      </dgm:t>
    </dgm:pt>
    <dgm:pt modelId="{A0249665-5988-4B92-81DD-B3C130153C78}">
      <dgm:prSet/>
      <dgm:spPr/>
      <dgm:t>
        <a:bodyPr/>
        <a:lstStyle/>
        <a:p>
          <a:r>
            <a:rPr lang="uk-UA" smtClean="0"/>
            <a:t>Який порядок сплати екологічного податку?</a:t>
          </a:r>
          <a:endParaRPr lang="ru-RU"/>
        </a:p>
      </dgm:t>
    </dgm:pt>
    <dgm:pt modelId="{14760425-1AD3-41D4-AB26-D5A9462452B8}" type="parTrans" cxnId="{62B34F3A-1A2F-4915-83FE-420C266440BB}">
      <dgm:prSet/>
      <dgm:spPr/>
      <dgm:t>
        <a:bodyPr/>
        <a:lstStyle/>
        <a:p>
          <a:endParaRPr lang="ru-RU"/>
        </a:p>
      </dgm:t>
    </dgm:pt>
    <dgm:pt modelId="{686C1419-821E-4C95-81F0-568FEF37D1DF}" type="sibTrans" cxnId="{62B34F3A-1A2F-4915-83FE-420C266440BB}">
      <dgm:prSet/>
      <dgm:spPr/>
      <dgm:t>
        <a:bodyPr/>
        <a:lstStyle/>
        <a:p>
          <a:endParaRPr lang="ru-RU"/>
        </a:p>
      </dgm:t>
    </dgm:pt>
    <dgm:pt modelId="{646E95D1-5A65-44E6-8117-49A720441FB9}" type="pres">
      <dgm:prSet presAssocID="{C17C9A54-3F64-4F6D-83B5-BA4628DB4D95}" presName="Name0" presStyleCnt="0">
        <dgm:presLayoutVars>
          <dgm:dir/>
          <dgm:animLvl val="lvl"/>
          <dgm:resizeHandles val="exact"/>
        </dgm:presLayoutVars>
      </dgm:prSet>
      <dgm:spPr/>
      <dgm:t>
        <a:bodyPr/>
        <a:lstStyle/>
        <a:p>
          <a:endParaRPr lang="uk-UA"/>
        </a:p>
      </dgm:t>
    </dgm:pt>
    <dgm:pt modelId="{8232F4E2-B016-4E87-AB52-8E3671896B76}" type="pres">
      <dgm:prSet presAssocID="{088DE1C7-A19A-42A4-AA6A-E852842303E3}" presName="composite" presStyleCnt="0"/>
      <dgm:spPr/>
    </dgm:pt>
    <dgm:pt modelId="{3B22DAC3-F71A-46EC-84B4-82DB4D2E0BC1}" type="pres">
      <dgm:prSet presAssocID="{088DE1C7-A19A-42A4-AA6A-E852842303E3}" presName="parTx" presStyleLbl="alignNode1" presStyleIdx="0" presStyleCnt="1">
        <dgm:presLayoutVars>
          <dgm:chMax val="0"/>
          <dgm:chPref val="0"/>
          <dgm:bulletEnabled val="1"/>
        </dgm:presLayoutVars>
      </dgm:prSet>
      <dgm:spPr/>
      <dgm:t>
        <a:bodyPr/>
        <a:lstStyle/>
        <a:p>
          <a:endParaRPr lang="ru-RU"/>
        </a:p>
      </dgm:t>
    </dgm:pt>
    <dgm:pt modelId="{CC43D2BB-00BB-4CAE-B97B-FC6C3C6D7933}" type="pres">
      <dgm:prSet presAssocID="{088DE1C7-A19A-42A4-AA6A-E852842303E3}" presName="desTx" presStyleLbl="alignAccFollowNode1" presStyleIdx="0" presStyleCnt="1">
        <dgm:presLayoutVars>
          <dgm:bulletEnabled val="1"/>
        </dgm:presLayoutVars>
      </dgm:prSet>
      <dgm:spPr/>
      <dgm:t>
        <a:bodyPr/>
        <a:lstStyle/>
        <a:p>
          <a:endParaRPr lang="ru-RU"/>
        </a:p>
      </dgm:t>
    </dgm:pt>
  </dgm:ptLst>
  <dgm:cxnLst>
    <dgm:cxn modelId="{F4B1AEDD-8D95-451F-AD65-85A8DA3ED8A5}" srcId="{C17C9A54-3F64-4F6D-83B5-BA4628DB4D95}" destId="{088DE1C7-A19A-42A4-AA6A-E852842303E3}" srcOrd="0" destOrd="0" parTransId="{58221CE3-C81B-4D04-9782-4150839BB6AA}" sibTransId="{74371FA4-9D7D-444A-80E8-F808ACD574A5}"/>
    <dgm:cxn modelId="{30DEDD17-9979-4718-87B1-6D69D97FE596}" srcId="{088DE1C7-A19A-42A4-AA6A-E852842303E3}" destId="{C9EA12E5-F694-41C8-9C32-2605F8202FC7}" srcOrd="0" destOrd="0" parTransId="{645A351A-FB73-40DD-BE37-DC0C72D5CB03}" sibTransId="{430A6ED4-2E9A-4F0D-8522-CA7242B616A7}"/>
    <dgm:cxn modelId="{7155676E-D10A-4130-87AB-BD1BD566539F}" type="presOf" srcId="{7BA7FAF4-D52A-42A0-BBF5-443372C43D30}" destId="{CC43D2BB-00BB-4CAE-B97B-FC6C3C6D7933}" srcOrd="0" destOrd="1" presId="urn:microsoft.com/office/officeart/2005/8/layout/hList1"/>
    <dgm:cxn modelId="{379EDDFB-FE8A-46AD-8881-2864AD19D80A}" srcId="{088DE1C7-A19A-42A4-AA6A-E852842303E3}" destId="{19EACBFC-208E-4247-9227-ABBC16FF7E90}" srcOrd="4" destOrd="0" parTransId="{3D11DEE0-E39E-417F-8C65-0C6D9E9266BC}" sibTransId="{59881979-3617-4120-B9C5-311B88503D51}"/>
    <dgm:cxn modelId="{9114ECA9-6043-4E3F-AE7F-B4867D6ED9E4}" srcId="{088DE1C7-A19A-42A4-AA6A-E852842303E3}" destId="{518AD876-3B72-45D8-A059-B075F8AE64AC}" srcOrd="3" destOrd="0" parTransId="{09325FB7-1D9B-459C-B0EC-EA507B91B8C8}" sibTransId="{0DFB7922-E381-44AC-A1EB-B474FBB35C03}"/>
    <dgm:cxn modelId="{EF33975D-4D28-420E-A235-535036C31A82}" srcId="{088DE1C7-A19A-42A4-AA6A-E852842303E3}" destId="{4443238A-F8CE-467C-A810-450046D95698}" srcOrd="2" destOrd="0" parTransId="{45E8E68D-7DAB-4EDE-A7BD-2FB75FE68A1B}" sibTransId="{E63B0ADA-C997-4799-A260-283FE0F3F33D}"/>
    <dgm:cxn modelId="{CEDAB3CB-5D72-48C1-B015-2BB8459C32B4}" type="presOf" srcId="{8FA5370B-C8BA-44D2-A9EF-B1A06AAD04C5}" destId="{CC43D2BB-00BB-4CAE-B97B-FC6C3C6D7933}" srcOrd="0" destOrd="5" presId="urn:microsoft.com/office/officeart/2005/8/layout/hList1"/>
    <dgm:cxn modelId="{8833FBA2-FB7A-437B-8EA8-8C1491A93715}" type="presOf" srcId="{19EACBFC-208E-4247-9227-ABBC16FF7E90}" destId="{CC43D2BB-00BB-4CAE-B97B-FC6C3C6D7933}" srcOrd="0" destOrd="4" presId="urn:microsoft.com/office/officeart/2005/8/layout/hList1"/>
    <dgm:cxn modelId="{5CEFF207-5381-4144-B72B-9E0C0E077032}" type="presOf" srcId="{C9EA12E5-F694-41C8-9C32-2605F8202FC7}" destId="{CC43D2BB-00BB-4CAE-B97B-FC6C3C6D7933}" srcOrd="0" destOrd="0" presId="urn:microsoft.com/office/officeart/2005/8/layout/hList1"/>
    <dgm:cxn modelId="{3DA4456B-BC3D-4DD5-B268-D73505D74425}" type="presOf" srcId="{4443238A-F8CE-467C-A810-450046D95698}" destId="{CC43D2BB-00BB-4CAE-B97B-FC6C3C6D7933}" srcOrd="0" destOrd="2" presId="urn:microsoft.com/office/officeart/2005/8/layout/hList1"/>
    <dgm:cxn modelId="{332FADAF-23E5-4843-9B8D-D1C3F73EAC46}" type="presOf" srcId="{518AD876-3B72-45D8-A059-B075F8AE64AC}" destId="{CC43D2BB-00BB-4CAE-B97B-FC6C3C6D7933}" srcOrd="0" destOrd="3" presId="urn:microsoft.com/office/officeart/2005/8/layout/hList1"/>
    <dgm:cxn modelId="{9B834A83-37BD-4B06-A798-666EBE55EB2F}" srcId="{088DE1C7-A19A-42A4-AA6A-E852842303E3}" destId="{8FA5370B-C8BA-44D2-A9EF-B1A06AAD04C5}" srcOrd="5" destOrd="0" parTransId="{59A751D0-B3FE-4091-B3D8-6589FC3D43B3}" sibTransId="{0C253CD7-55D8-48B1-A2CE-A71F3F7015F5}"/>
    <dgm:cxn modelId="{46797138-1CF5-41BD-9E94-22E6D749FED9}" srcId="{088DE1C7-A19A-42A4-AA6A-E852842303E3}" destId="{7BA7FAF4-D52A-42A0-BBF5-443372C43D30}" srcOrd="1" destOrd="0" parTransId="{E8DDD9DE-9CAC-4DDF-9140-B9EED9334D5E}" sibTransId="{8642BE67-290F-4F38-B30A-BBF6192F5752}"/>
    <dgm:cxn modelId="{7648A8E8-A4CE-447D-938B-D1FBCD5E01E4}" type="presOf" srcId="{A0249665-5988-4B92-81DD-B3C130153C78}" destId="{CC43D2BB-00BB-4CAE-B97B-FC6C3C6D7933}" srcOrd="0" destOrd="6" presId="urn:microsoft.com/office/officeart/2005/8/layout/hList1"/>
    <dgm:cxn modelId="{B2722ED4-771F-400D-9085-279554D276D4}" type="presOf" srcId="{088DE1C7-A19A-42A4-AA6A-E852842303E3}" destId="{3B22DAC3-F71A-46EC-84B4-82DB4D2E0BC1}" srcOrd="0" destOrd="0" presId="urn:microsoft.com/office/officeart/2005/8/layout/hList1"/>
    <dgm:cxn modelId="{5EAB1BA3-577B-44A1-86BE-B228167CDB21}" type="presOf" srcId="{C17C9A54-3F64-4F6D-83B5-BA4628DB4D95}" destId="{646E95D1-5A65-44E6-8117-49A720441FB9}" srcOrd="0" destOrd="0" presId="urn:microsoft.com/office/officeart/2005/8/layout/hList1"/>
    <dgm:cxn modelId="{62B34F3A-1A2F-4915-83FE-420C266440BB}" srcId="{088DE1C7-A19A-42A4-AA6A-E852842303E3}" destId="{A0249665-5988-4B92-81DD-B3C130153C78}" srcOrd="6" destOrd="0" parTransId="{14760425-1AD3-41D4-AB26-D5A9462452B8}" sibTransId="{686C1419-821E-4C95-81F0-568FEF37D1DF}"/>
    <dgm:cxn modelId="{51C43ACD-36B8-443A-AABD-72048906C578}" type="presParOf" srcId="{646E95D1-5A65-44E6-8117-49A720441FB9}" destId="{8232F4E2-B016-4E87-AB52-8E3671896B76}" srcOrd="0" destOrd="0" presId="urn:microsoft.com/office/officeart/2005/8/layout/hList1"/>
    <dgm:cxn modelId="{5C4216E4-9231-47AA-945D-DF0170F486CC}" type="presParOf" srcId="{8232F4E2-B016-4E87-AB52-8E3671896B76}" destId="{3B22DAC3-F71A-46EC-84B4-82DB4D2E0BC1}" srcOrd="0" destOrd="0" presId="urn:microsoft.com/office/officeart/2005/8/layout/hList1"/>
    <dgm:cxn modelId="{3149A1B3-4772-4AA0-BF95-43D29FF8745E}" type="presParOf" srcId="{8232F4E2-B016-4E87-AB52-8E3671896B76}" destId="{CC43D2BB-00BB-4CAE-B97B-FC6C3C6D7933}"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BA79AD0F-6F17-46E0-A323-31D1073925E8}">
      <dgm:prSet/>
      <dgm:spPr/>
      <dgm:t>
        <a:bodyPr/>
        <a:lstStyle/>
        <a:p>
          <a:r>
            <a:rPr lang="uk-UA" dirty="0" smtClean="0"/>
            <a:t>Екологічний податок, платники податку, об’єкт оподаткування, база оподаткування, ставки податку,  порядок обчислення податку, порядок подання податкової звітності, сплата податку, контроль </a:t>
          </a:r>
          <a:r>
            <a:rPr lang="uk-UA" dirty="0" smtClean="0"/>
            <a:t>платників</a:t>
          </a:r>
          <a:endParaRPr lang="ru-RU" dirty="0"/>
        </a:p>
      </dgm:t>
    </dgm:pt>
    <dgm:pt modelId="{C4451696-299A-4111-8F4D-03239C204ACF}" type="parTrans" cxnId="{866580CD-4A59-4D60-BBAF-9783F8F47318}">
      <dgm:prSet/>
      <dgm:spPr/>
      <dgm:t>
        <a:bodyPr/>
        <a:lstStyle/>
        <a:p>
          <a:endParaRPr lang="ru-RU"/>
        </a:p>
      </dgm:t>
    </dgm:pt>
    <dgm:pt modelId="{F03A476E-D994-4DAF-93F6-6EC7068ED064}" type="sibTrans" cxnId="{866580CD-4A59-4D60-BBAF-9783F8F47318}">
      <dgm:prSet/>
      <dgm:spPr/>
      <dgm:t>
        <a:bodyPr/>
        <a:lstStyle/>
        <a:p>
          <a:endParaRPr lang="ru-RU"/>
        </a:p>
      </dgm:t>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C16CCF7C-98AB-4B4E-B67C-C19A1C7290E4}" type="presOf" srcId="{BA79AD0F-6F17-46E0-A323-31D1073925E8}" destId="{7334D37E-E64E-42C5-98F4-26DB00F77C96}" srcOrd="0" destOrd="0" presId="urn:microsoft.com/office/officeart/2005/8/layout/hList1"/>
    <dgm:cxn modelId="{DE607224-0D80-4C8C-9832-2B2121BCDFC0}" type="presOf" srcId="{C2C44E33-0EFA-48C8-A964-DAF4C887329D}" destId="{E5F05DB1-8731-444F-826F-393070E26A47}" srcOrd="0" destOrd="0" presId="urn:microsoft.com/office/officeart/2005/8/layout/hList1"/>
    <dgm:cxn modelId="{866580CD-4A59-4D60-BBAF-9783F8F47318}" srcId="{04305F44-AE5B-48EA-AA38-1AA5631C7C38}" destId="{BA79AD0F-6F17-46E0-A323-31D1073925E8}" srcOrd="0" destOrd="0" parTransId="{C4451696-299A-4111-8F4D-03239C204ACF}" sibTransId="{F03A476E-D994-4DAF-93F6-6EC7068ED064}"/>
    <dgm:cxn modelId="{6023B511-5C8C-49E2-A63D-1B23CF855B50}" type="presOf" srcId="{04305F44-AE5B-48EA-AA38-1AA5631C7C38}" destId="{3B8F402F-03E6-4000-BBF9-20627AED5392}" srcOrd="0" destOrd="0" presId="urn:microsoft.com/office/officeart/2005/8/layout/hList1"/>
    <dgm:cxn modelId="{19DE420E-86D3-4A38-A20F-C00C0BF4FF79}" srcId="{C2C44E33-0EFA-48C8-A964-DAF4C887329D}" destId="{04305F44-AE5B-48EA-AA38-1AA5631C7C38}" srcOrd="0" destOrd="0" parTransId="{F13DEBDB-CE16-48E9-A108-FFCFBF05FCFD}" sibTransId="{A4A70884-2D41-478E-B262-AC0A0C451ADF}"/>
    <dgm:cxn modelId="{5BCCA2F5-F185-4F72-86B0-088941ACE425}" type="presParOf" srcId="{E5F05DB1-8731-444F-826F-393070E26A47}" destId="{43A8515F-1E70-42EE-8BF9-302C5ACB59AB}" srcOrd="0" destOrd="0" presId="urn:microsoft.com/office/officeart/2005/8/layout/hList1"/>
    <dgm:cxn modelId="{3D83FD64-E9C6-4CE5-AEA0-16BFA51644CF}" type="presParOf" srcId="{43A8515F-1E70-42EE-8BF9-302C5ACB59AB}" destId="{3B8F402F-03E6-4000-BBF9-20627AED5392}" srcOrd="0" destOrd="0" presId="urn:microsoft.com/office/officeart/2005/8/layout/hList1"/>
    <dgm:cxn modelId="{20F2EDFA-C470-48FC-A0F9-51EF65491BD4}" type="presParOf" srcId="{43A8515F-1E70-42EE-8BF9-302C5ACB59AB}" destId="{7334D37E-E64E-42C5-98F4-26DB00F77C9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C83D68-D4B2-4A6A-A161-2FEF676E974B}" type="doc">
      <dgm:prSet loTypeId="urn:microsoft.com/office/officeart/2005/8/layout/hList3" loCatId="list" qsTypeId="urn:microsoft.com/office/officeart/2005/8/quickstyle/3d2" qsCatId="3D" csTypeId="urn:microsoft.com/office/officeart/2005/8/colors/accent6_5" csCatId="accent6" phldr="1"/>
      <dgm:spPr/>
      <dgm:t>
        <a:bodyPr/>
        <a:lstStyle/>
        <a:p>
          <a:endParaRPr lang="ru-RU"/>
        </a:p>
      </dgm:t>
    </dgm:pt>
    <dgm:pt modelId="{5FBEF2DC-3D3C-4443-BE0E-39E9AB0DEE77}">
      <dgm:prSet phldrT="[Текст]"/>
      <dgm:spPr/>
      <dgm:t>
        <a:bodyPr/>
        <a:lstStyle/>
        <a:p>
          <a:r>
            <a:rPr lang="uk-UA" b="1" dirty="0" smtClean="0">
              <a:solidFill>
                <a:srgbClr val="FFFF00"/>
              </a:solidFill>
              <a:effectLst>
                <a:outerShdw blurRad="38100" dist="38100" dir="2700000" algn="tl">
                  <a:srgbClr val="000000">
                    <a:alpha val="43137"/>
                  </a:srgbClr>
                </a:outerShdw>
              </a:effectLst>
            </a:rPr>
            <a:t>Платниками податку:      </a:t>
          </a:r>
          <a:endParaRPr lang="ru-RU" b="1" dirty="0">
            <a:solidFill>
              <a:srgbClr val="FFFF00"/>
            </a:solidFill>
            <a:effectLst>
              <a:outerShdw blurRad="38100" dist="38100" dir="2700000" algn="tl">
                <a:srgbClr val="000000">
                  <a:alpha val="43137"/>
                </a:srgbClr>
              </a:outerShdw>
            </a:effectLst>
          </a:endParaRPr>
        </a:p>
      </dgm:t>
    </dgm:pt>
    <dgm:pt modelId="{2F307903-4028-4347-ABBD-CECCBDCFD2F7}" type="parTrans" cxnId="{B496534F-8BA3-4707-BF34-014AB5AC4FCA}">
      <dgm:prSet/>
      <dgm:spPr/>
      <dgm:t>
        <a:bodyPr/>
        <a:lstStyle/>
        <a:p>
          <a:endParaRPr lang="ru-RU">
            <a:solidFill>
              <a:srgbClr val="FFFF00"/>
            </a:solidFill>
            <a:effectLst>
              <a:outerShdw blurRad="38100" dist="38100" dir="2700000" algn="tl">
                <a:srgbClr val="000000">
                  <a:alpha val="43137"/>
                </a:srgbClr>
              </a:outerShdw>
            </a:effectLst>
          </a:endParaRPr>
        </a:p>
      </dgm:t>
    </dgm:pt>
    <dgm:pt modelId="{B71AAF3B-E610-445B-8B39-9C536FA390BA}" type="sibTrans" cxnId="{B496534F-8BA3-4707-BF34-014AB5AC4FCA}">
      <dgm:prSet/>
      <dgm:spPr/>
      <dgm:t>
        <a:bodyPr/>
        <a:lstStyle/>
        <a:p>
          <a:endParaRPr lang="ru-RU">
            <a:solidFill>
              <a:srgbClr val="FFFF00"/>
            </a:solidFill>
            <a:effectLst>
              <a:outerShdw blurRad="38100" dist="38100" dir="2700000" algn="tl">
                <a:srgbClr val="000000">
                  <a:alpha val="43137"/>
                </a:srgbClr>
              </a:outerShdw>
            </a:effectLst>
          </a:endParaRPr>
        </a:p>
      </dgm:t>
    </dgm:pt>
    <dgm:pt modelId="{2C70B91F-C169-4F93-B97E-E46A59634C98}">
      <dgm:prSet phldrT="[Текст]"/>
      <dgm:spPr/>
      <dgm:t>
        <a:bodyPr/>
        <a:lstStyle/>
        <a:p>
          <a:r>
            <a:rPr lang="uk-UA" b="0" dirty="0" smtClean="0">
              <a:solidFill>
                <a:srgbClr val="FFFF00"/>
              </a:solidFill>
              <a:effectLst>
                <a:outerShdw blurRad="38100" dist="38100" dir="2700000" algn="tl">
                  <a:srgbClr val="000000">
                    <a:alpha val="43137"/>
                  </a:srgbClr>
                </a:outerShdw>
              </a:effectLst>
            </a:rPr>
            <a:t>1. Платниками податку є суб'єкти господарювання, юридичні особи, що не провадять господарську (підприємницьку) діяльність, бюджетні установи, громадські та інші підприємства, установи та організації, постійні представництва нерезидентів, включаючи тих, які виконують агентські (представницькі) функції стосовно таких нерезидентів або їх засновників, під час провадження діяльності яких на території України і в межах її континентального шельфу та виключної (морської) економічної зони здійснюються</a:t>
          </a:r>
          <a:endParaRPr lang="ru-RU" b="0" dirty="0">
            <a:solidFill>
              <a:srgbClr val="FFFF00"/>
            </a:solidFill>
            <a:effectLst>
              <a:outerShdw blurRad="38100" dist="38100" dir="2700000" algn="tl">
                <a:srgbClr val="000000">
                  <a:alpha val="43137"/>
                </a:srgbClr>
              </a:outerShdw>
            </a:effectLst>
          </a:endParaRPr>
        </a:p>
      </dgm:t>
    </dgm:pt>
    <dgm:pt modelId="{E0F62779-6777-4CF8-9285-30BE5F27A3C6}" type="parTrans" cxnId="{DF676114-335E-4247-AAB2-AB2C3E863251}">
      <dgm:prSet/>
      <dgm:spPr/>
      <dgm:t>
        <a:bodyPr/>
        <a:lstStyle/>
        <a:p>
          <a:endParaRPr lang="ru-RU">
            <a:solidFill>
              <a:srgbClr val="FFFF00"/>
            </a:solidFill>
            <a:effectLst>
              <a:outerShdw blurRad="38100" dist="38100" dir="2700000" algn="tl">
                <a:srgbClr val="000000">
                  <a:alpha val="43137"/>
                </a:srgbClr>
              </a:outerShdw>
            </a:effectLst>
          </a:endParaRPr>
        </a:p>
      </dgm:t>
    </dgm:pt>
    <dgm:pt modelId="{38DB5E69-2B57-4898-A466-D8667AF26769}" type="sibTrans" cxnId="{DF676114-335E-4247-AAB2-AB2C3E863251}">
      <dgm:prSet/>
      <dgm:spPr/>
      <dgm:t>
        <a:bodyPr/>
        <a:lstStyle/>
        <a:p>
          <a:endParaRPr lang="ru-RU">
            <a:solidFill>
              <a:srgbClr val="FFFF00"/>
            </a:solidFill>
            <a:effectLst>
              <a:outerShdw blurRad="38100" dist="38100" dir="2700000" algn="tl">
                <a:srgbClr val="000000">
                  <a:alpha val="43137"/>
                </a:srgbClr>
              </a:outerShdw>
            </a:effectLst>
          </a:endParaRPr>
        </a:p>
      </dgm:t>
    </dgm:pt>
    <dgm:pt modelId="{A19C3339-69DF-4379-9878-6F48BFCC2E44}">
      <dgm:prSet phldrT="[Текст]"/>
      <dgm:spPr/>
      <dgm:t>
        <a:bodyPr/>
        <a:lstStyle/>
        <a:p>
          <a:r>
            <a:rPr lang="uk-UA" b="0" dirty="0" smtClean="0">
              <a:solidFill>
                <a:srgbClr val="FFFF00"/>
              </a:solidFill>
              <a:effectLst>
                <a:outerShdw blurRad="38100" dist="38100" dir="2700000" algn="tl">
                  <a:srgbClr val="000000">
                    <a:alpha val="43137"/>
                  </a:srgbClr>
                </a:outerShdw>
              </a:effectLst>
            </a:rPr>
            <a:t>2. Платниками податку є суб'єкти господарювання, юридичні особи, що не провадять господарську (підприємницьку) діяльність, бюджетні установи, громадські та інші підприємства, установи та організації, постійні представництва нерезидентів, включаючи тих, які виконують агентські (представницькі) функції стосовно таких нерезидентів або їх засновників, а також громадяни України, іноземці та особи без громадянства, які здійснюють викиди забруднюючих речовин в атмосферу пересувними джерелами забруднення у разі використання ними палива</a:t>
          </a:r>
          <a:endParaRPr lang="ru-RU" b="0" dirty="0">
            <a:solidFill>
              <a:srgbClr val="FFFF00"/>
            </a:solidFill>
            <a:effectLst>
              <a:outerShdw blurRad="38100" dist="38100" dir="2700000" algn="tl">
                <a:srgbClr val="000000">
                  <a:alpha val="43137"/>
                </a:srgbClr>
              </a:outerShdw>
            </a:effectLst>
          </a:endParaRPr>
        </a:p>
      </dgm:t>
    </dgm:pt>
    <dgm:pt modelId="{DED9FDCA-79DE-4CBA-ABAC-A52AEB2877ED}" type="parTrans" cxnId="{D7016CCA-6187-46EB-9F45-B62E5787F130}">
      <dgm:prSet/>
      <dgm:spPr/>
      <dgm:t>
        <a:bodyPr/>
        <a:lstStyle/>
        <a:p>
          <a:endParaRPr lang="ru-RU">
            <a:solidFill>
              <a:srgbClr val="FFFF00"/>
            </a:solidFill>
            <a:effectLst>
              <a:outerShdw blurRad="38100" dist="38100" dir="2700000" algn="tl">
                <a:srgbClr val="000000">
                  <a:alpha val="43137"/>
                </a:srgbClr>
              </a:outerShdw>
            </a:effectLst>
          </a:endParaRPr>
        </a:p>
      </dgm:t>
    </dgm:pt>
    <dgm:pt modelId="{C81DFBE0-0D97-4EB7-89FF-A8C145548A2A}" type="sibTrans" cxnId="{D7016CCA-6187-46EB-9F45-B62E5787F130}">
      <dgm:prSet/>
      <dgm:spPr/>
      <dgm:t>
        <a:bodyPr/>
        <a:lstStyle/>
        <a:p>
          <a:endParaRPr lang="ru-RU">
            <a:solidFill>
              <a:srgbClr val="FFFF00"/>
            </a:solidFill>
            <a:effectLst>
              <a:outerShdw blurRad="38100" dist="38100" dir="2700000" algn="tl">
                <a:srgbClr val="000000">
                  <a:alpha val="43137"/>
                </a:srgbClr>
              </a:outerShdw>
            </a:effectLst>
          </a:endParaRPr>
        </a:p>
      </dgm:t>
    </dgm:pt>
    <dgm:pt modelId="{1D83912B-3125-4450-B178-4FA4CB069E18}" type="pres">
      <dgm:prSet presAssocID="{80C83D68-D4B2-4A6A-A161-2FEF676E974B}" presName="composite" presStyleCnt="0">
        <dgm:presLayoutVars>
          <dgm:chMax val="1"/>
          <dgm:dir/>
          <dgm:resizeHandles val="exact"/>
        </dgm:presLayoutVars>
      </dgm:prSet>
      <dgm:spPr/>
      <dgm:t>
        <a:bodyPr/>
        <a:lstStyle/>
        <a:p>
          <a:endParaRPr lang="uk-UA"/>
        </a:p>
      </dgm:t>
    </dgm:pt>
    <dgm:pt modelId="{C40E8DAC-E02E-4371-8DF6-D0612B7EBB8C}" type="pres">
      <dgm:prSet presAssocID="{5FBEF2DC-3D3C-4443-BE0E-39E9AB0DEE77}" presName="roof" presStyleLbl="dkBgShp" presStyleIdx="0" presStyleCnt="2"/>
      <dgm:spPr/>
      <dgm:t>
        <a:bodyPr/>
        <a:lstStyle/>
        <a:p>
          <a:endParaRPr lang="ru-RU"/>
        </a:p>
      </dgm:t>
    </dgm:pt>
    <dgm:pt modelId="{71ECC3B4-94CC-4C7F-9BD2-B20B3D5CF299}" type="pres">
      <dgm:prSet presAssocID="{5FBEF2DC-3D3C-4443-BE0E-39E9AB0DEE77}" presName="pillars" presStyleCnt="0"/>
      <dgm:spPr/>
      <dgm:t>
        <a:bodyPr/>
        <a:lstStyle/>
        <a:p>
          <a:endParaRPr lang="uk-UA"/>
        </a:p>
      </dgm:t>
    </dgm:pt>
    <dgm:pt modelId="{C3B3B1C4-D04F-4FE5-AC81-5132AD27A6FC}" type="pres">
      <dgm:prSet presAssocID="{5FBEF2DC-3D3C-4443-BE0E-39E9AB0DEE77}" presName="pillar1" presStyleLbl="node1" presStyleIdx="0" presStyleCnt="2">
        <dgm:presLayoutVars>
          <dgm:bulletEnabled val="1"/>
        </dgm:presLayoutVars>
      </dgm:prSet>
      <dgm:spPr/>
      <dgm:t>
        <a:bodyPr/>
        <a:lstStyle/>
        <a:p>
          <a:endParaRPr lang="ru-RU"/>
        </a:p>
      </dgm:t>
    </dgm:pt>
    <dgm:pt modelId="{FD49B397-BF4F-4205-9925-331D808C7605}" type="pres">
      <dgm:prSet presAssocID="{A19C3339-69DF-4379-9878-6F48BFCC2E44}" presName="pillarX" presStyleLbl="node1" presStyleIdx="1" presStyleCnt="2">
        <dgm:presLayoutVars>
          <dgm:bulletEnabled val="1"/>
        </dgm:presLayoutVars>
      </dgm:prSet>
      <dgm:spPr/>
      <dgm:t>
        <a:bodyPr/>
        <a:lstStyle/>
        <a:p>
          <a:endParaRPr lang="ru-RU"/>
        </a:p>
      </dgm:t>
    </dgm:pt>
    <dgm:pt modelId="{94556B25-B81D-45E6-A5DA-A632263DA77F}" type="pres">
      <dgm:prSet presAssocID="{5FBEF2DC-3D3C-4443-BE0E-39E9AB0DEE77}" presName="base" presStyleLbl="dkBgShp" presStyleIdx="1" presStyleCnt="2"/>
      <dgm:spPr/>
      <dgm:t>
        <a:bodyPr/>
        <a:lstStyle/>
        <a:p>
          <a:endParaRPr lang="uk-UA"/>
        </a:p>
      </dgm:t>
    </dgm:pt>
  </dgm:ptLst>
  <dgm:cxnLst>
    <dgm:cxn modelId="{4F3879DC-1CDD-4E89-AA3B-B318DD620F7E}" type="presOf" srcId="{A19C3339-69DF-4379-9878-6F48BFCC2E44}" destId="{FD49B397-BF4F-4205-9925-331D808C7605}" srcOrd="0" destOrd="0" presId="urn:microsoft.com/office/officeart/2005/8/layout/hList3"/>
    <dgm:cxn modelId="{DCFACD8F-17F7-4F45-8D63-CE92E9767EEC}" type="presOf" srcId="{80C83D68-D4B2-4A6A-A161-2FEF676E974B}" destId="{1D83912B-3125-4450-B178-4FA4CB069E18}" srcOrd="0" destOrd="0" presId="urn:microsoft.com/office/officeart/2005/8/layout/hList3"/>
    <dgm:cxn modelId="{B496534F-8BA3-4707-BF34-014AB5AC4FCA}" srcId="{80C83D68-D4B2-4A6A-A161-2FEF676E974B}" destId="{5FBEF2DC-3D3C-4443-BE0E-39E9AB0DEE77}" srcOrd="0" destOrd="0" parTransId="{2F307903-4028-4347-ABBD-CECCBDCFD2F7}" sibTransId="{B71AAF3B-E610-445B-8B39-9C536FA390BA}"/>
    <dgm:cxn modelId="{F10FF5F3-7192-4833-984B-F3A591A8373B}" type="presOf" srcId="{5FBEF2DC-3D3C-4443-BE0E-39E9AB0DEE77}" destId="{C40E8DAC-E02E-4371-8DF6-D0612B7EBB8C}" srcOrd="0" destOrd="0" presId="urn:microsoft.com/office/officeart/2005/8/layout/hList3"/>
    <dgm:cxn modelId="{2EF2CC8E-F395-4C0D-9E5A-216CC79A48D2}" type="presOf" srcId="{2C70B91F-C169-4F93-B97E-E46A59634C98}" destId="{C3B3B1C4-D04F-4FE5-AC81-5132AD27A6FC}" srcOrd="0" destOrd="0" presId="urn:microsoft.com/office/officeart/2005/8/layout/hList3"/>
    <dgm:cxn modelId="{DF676114-335E-4247-AAB2-AB2C3E863251}" srcId="{5FBEF2DC-3D3C-4443-BE0E-39E9AB0DEE77}" destId="{2C70B91F-C169-4F93-B97E-E46A59634C98}" srcOrd="0" destOrd="0" parTransId="{E0F62779-6777-4CF8-9285-30BE5F27A3C6}" sibTransId="{38DB5E69-2B57-4898-A466-D8667AF26769}"/>
    <dgm:cxn modelId="{D7016CCA-6187-46EB-9F45-B62E5787F130}" srcId="{5FBEF2DC-3D3C-4443-BE0E-39E9AB0DEE77}" destId="{A19C3339-69DF-4379-9878-6F48BFCC2E44}" srcOrd="1" destOrd="0" parTransId="{DED9FDCA-79DE-4CBA-ABAC-A52AEB2877ED}" sibTransId="{C81DFBE0-0D97-4EB7-89FF-A8C145548A2A}"/>
    <dgm:cxn modelId="{179A6802-3612-42F5-8597-A99EF55FE9D9}" type="presParOf" srcId="{1D83912B-3125-4450-B178-4FA4CB069E18}" destId="{C40E8DAC-E02E-4371-8DF6-D0612B7EBB8C}" srcOrd="0" destOrd="0" presId="urn:microsoft.com/office/officeart/2005/8/layout/hList3"/>
    <dgm:cxn modelId="{20C65733-568D-40E2-8C75-3F04AC25D7CD}" type="presParOf" srcId="{1D83912B-3125-4450-B178-4FA4CB069E18}" destId="{71ECC3B4-94CC-4C7F-9BD2-B20B3D5CF299}" srcOrd="1" destOrd="0" presId="urn:microsoft.com/office/officeart/2005/8/layout/hList3"/>
    <dgm:cxn modelId="{6A5AD871-D130-4BB9-B847-8C3E4D21FF7D}" type="presParOf" srcId="{71ECC3B4-94CC-4C7F-9BD2-B20B3D5CF299}" destId="{C3B3B1C4-D04F-4FE5-AC81-5132AD27A6FC}" srcOrd="0" destOrd="0" presId="urn:microsoft.com/office/officeart/2005/8/layout/hList3"/>
    <dgm:cxn modelId="{B56C7EB6-0985-400C-BECB-1A703CE338C6}" type="presParOf" srcId="{71ECC3B4-94CC-4C7F-9BD2-B20B3D5CF299}" destId="{FD49B397-BF4F-4205-9925-331D808C7605}" srcOrd="1" destOrd="0" presId="urn:microsoft.com/office/officeart/2005/8/layout/hList3"/>
    <dgm:cxn modelId="{A818BE43-0D41-4304-B400-F39ECC80F3B3}" type="presParOf" srcId="{1D83912B-3125-4450-B178-4FA4CB069E18}" destId="{94556B25-B81D-45E6-A5DA-A632263DA77F}"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F85FAF-EC87-4AB4-B3E4-6976A1D7563F}" type="doc">
      <dgm:prSet loTypeId="urn:microsoft.com/office/officeart/2005/8/layout/list1" loCatId="list" qsTypeId="urn:microsoft.com/office/officeart/2005/8/quickstyle/3d2" qsCatId="3D" csTypeId="urn:microsoft.com/office/officeart/2005/8/colors/accent3_4" csCatId="accent3" phldr="1"/>
      <dgm:spPr/>
      <dgm:t>
        <a:bodyPr/>
        <a:lstStyle/>
        <a:p>
          <a:endParaRPr lang="ru-RU"/>
        </a:p>
      </dgm:t>
    </dgm:pt>
    <dgm:pt modelId="{77F95624-0FE3-433D-BBC8-C3BB9B4519AD}">
      <dgm:prSet phldrT="[Текст]"/>
      <dgm:spPr/>
      <dgm:t>
        <a:bodyPr/>
        <a:lstStyle/>
        <a:p>
          <a:pPr algn="ctr"/>
          <a:r>
            <a:rPr lang="uk-UA" b="1" dirty="0" smtClean="0">
              <a:solidFill>
                <a:srgbClr val="FFFF00"/>
              </a:solidFill>
              <a:effectLst>
                <a:outerShdw blurRad="38100" dist="38100" dir="2700000" algn="tl">
                  <a:srgbClr val="000000">
                    <a:alpha val="43137"/>
                  </a:srgbClr>
                </a:outerShdw>
              </a:effectLst>
            </a:rPr>
            <a:t>Об'єктом та базою оподаткування є: </a:t>
          </a:r>
          <a:endParaRPr lang="ru-RU" dirty="0">
            <a:solidFill>
              <a:srgbClr val="FFFF00"/>
            </a:solidFill>
            <a:effectLst>
              <a:outerShdw blurRad="38100" dist="38100" dir="2700000" algn="tl">
                <a:srgbClr val="000000">
                  <a:alpha val="43137"/>
                </a:srgbClr>
              </a:outerShdw>
            </a:effectLst>
          </a:endParaRPr>
        </a:p>
      </dgm:t>
    </dgm:pt>
    <dgm:pt modelId="{EB84A152-163A-45E9-9079-2F3CD93EDBBB}" type="parTrans" cxnId="{35586450-8206-4123-A923-8DEAD208F13E}">
      <dgm:prSet/>
      <dgm:spPr/>
      <dgm:t>
        <a:bodyPr/>
        <a:lstStyle/>
        <a:p>
          <a:endParaRPr lang="ru-RU"/>
        </a:p>
      </dgm:t>
    </dgm:pt>
    <dgm:pt modelId="{59D2D05E-9520-4386-A8AE-CB8B2866FC35}" type="sibTrans" cxnId="{35586450-8206-4123-A923-8DEAD208F13E}">
      <dgm:prSet/>
      <dgm:spPr/>
      <dgm:t>
        <a:bodyPr/>
        <a:lstStyle/>
        <a:p>
          <a:endParaRPr lang="ru-RU"/>
        </a:p>
      </dgm:t>
    </dgm:pt>
    <dgm:pt modelId="{81D3B259-EB88-4FB3-855A-60A1229F5A73}">
      <dgm:prSet phldrT="[Текст]"/>
      <dgm:spPr/>
      <dgm:t>
        <a:bodyPr/>
        <a:lstStyle/>
        <a:p>
          <a:r>
            <a:rPr lang="uk-UA" dirty="0" smtClean="0"/>
            <a:t>обсяги та види забруднюючих речовин, які викидаються в атмосферне повітря стаціонарними джерелами</a:t>
          </a:r>
          <a:endParaRPr lang="ru-RU" dirty="0"/>
        </a:p>
      </dgm:t>
    </dgm:pt>
    <dgm:pt modelId="{134AF4A7-6BFC-4960-8EEA-F55921ECA460}" type="parTrans" cxnId="{A5BFC721-3879-49AF-94A8-CD58CAB1768A}">
      <dgm:prSet/>
      <dgm:spPr/>
      <dgm:t>
        <a:bodyPr/>
        <a:lstStyle/>
        <a:p>
          <a:endParaRPr lang="ru-RU"/>
        </a:p>
      </dgm:t>
    </dgm:pt>
    <dgm:pt modelId="{33DD0283-2A45-43DC-B89D-A4B304935C0B}" type="sibTrans" cxnId="{A5BFC721-3879-49AF-94A8-CD58CAB1768A}">
      <dgm:prSet/>
      <dgm:spPr/>
      <dgm:t>
        <a:bodyPr/>
        <a:lstStyle/>
        <a:p>
          <a:endParaRPr lang="ru-RU"/>
        </a:p>
      </dgm:t>
    </dgm:pt>
    <dgm:pt modelId="{A3792D7B-5B6C-4CBA-8C1E-E0DA567AA625}">
      <dgm:prSet phldrT="[Текст]"/>
      <dgm:spPr/>
      <dgm:t>
        <a:bodyPr/>
        <a:lstStyle/>
        <a:p>
          <a:r>
            <a:rPr lang="uk-UA" dirty="0" smtClean="0"/>
            <a:t>обсяги та види забруднюючих речовин, які скидаються безпосередньо у водні об'єкти</a:t>
          </a:r>
          <a:endParaRPr lang="ru-RU" dirty="0"/>
        </a:p>
      </dgm:t>
    </dgm:pt>
    <dgm:pt modelId="{C4262D49-C87A-4E0B-8726-13CC1ABB66F7}" type="parTrans" cxnId="{0B8A63C0-52D6-4C87-B7A1-F74088A7573B}">
      <dgm:prSet/>
      <dgm:spPr/>
      <dgm:t>
        <a:bodyPr/>
        <a:lstStyle/>
        <a:p>
          <a:endParaRPr lang="ru-RU"/>
        </a:p>
      </dgm:t>
    </dgm:pt>
    <dgm:pt modelId="{5B8120B1-5981-49D2-9FC6-CBAADB398E6D}" type="sibTrans" cxnId="{0B8A63C0-52D6-4C87-B7A1-F74088A7573B}">
      <dgm:prSet/>
      <dgm:spPr/>
      <dgm:t>
        <a:bodyPr/>
        <a:lstStyle/>
        <a:p>
          <a:endParaRPr lang="ru-RU"/>
        </a:p>
      </dgm:t>
    </dgm:pt>
    <dgm:pt modelId="{BC193AC0-0EFD-4015-9341-A8FEF6ED0FFE}">
      <dgm:prSet phldrT="[Текст]"/>
      <dgm:spPr/>
      <dgm:t>
        <a:bodyPr/>
        <a:lstStyle/>
        <a:p>
          <a:r>
            <a:rPr lang="uk-UA" dirty="0" smtClean="0"/>
            <a:t>обсяги та види (класи) відходів, що розміщуються у спеціально відведених для цього місцях чи на об'єктах протягом звітного кварталу</a:t>
          </a:r>
          <a:endParaRPr lang="ru-RU" dirty="0"/>
        </a:p>
      </dgm:t>
    </dgm:pt>
    <dgm:pt modelId="{E41C2FB2-107A-463F-AC7A-BA23C9A62108}" type="parTrans" cxnId="{625C355E-3092-4020-A01A-CA790E5A3AD4}">
      <dgm:prSet/>
      <dgm:spPr/>
      <dgm:t>
        <a:bodyPr/>
        <a:lstStyle/>
        <a:p>
          <a:endParaRPr lang="ru-RU"/>
        </a:p>
      </dgm:t>
    </dgm:pt>
    <dgm:pt modelId="{C221941F-9C48-41B6-93BA-BAFF4A211668}" type="sibTrans" cxnId="{625C355E-3092-4020-A01A-CA790E5A3AD4}">
      <dgm:prSet/>
      <dgm:spPr/>
      <dgm:t>
        <a:bodyPr/>
        <a:lstStyle/>
        <a:p>
          <a:endParaRPr lang="ru-RU"/>
        </a:p>
      </dgm:t>
    </dgm:pt>
    <dgm:pt modelId="{B0806149-46E3-4574-AC1C-F4E65D111A13}">
      <dgm:prSet phldrT="[Текст]"/>
      <dgm:spPr/>
      <dgm:t>
        <a:bodyPr/>
        <a:lstStyle/>
        <a:p>
          <a:r>
            <a:rPr lang="uk-UA" dirty="0" smtClean="0"/>
            <a:t>обсяги електричної енергії, виробленої експлуатуючими організаціями ядерних установок (атомних електростанцій)</a:t>
          </a:r>
          <a:endParaRPr lang="ru-RU" dirty="0"/>
        </a:p>
      </dgm:t>
    </dgm:pt>
    <dgm:pt modelId="{2949EC56-73FC-4DD8-812A-6C33A53C8013}" type="parTrans" cxnId="{C9C9CC45-8392-4DB0-9079-C7E070400492}">
      <dgm:prSet/>
      <dgm:spPr/>
      <dgm:t>
        <a:bodyPr/>
        <a:lstStyle/>
        <a:p>
          <a:endParaRPr lang="ru-RU"/>
        </a:p>
      </dgm:t>
    </dgm:pt>
    <dgm:pt modelId="{BF5CB2F4-E680-4BEE-99D5-A30D75117F32}" type="sibTrans" cxnId="{C9C9CC45-8392-4DB0-9079-C7E070400492}">
      <dgm:prSet/>
      <dgm:spPr/>
      <dgm:t>
        <a:bodyPr/>
        <a:lstStyle/>
        <a:p>
          <a:endParaRPr lang="ru-RU"/>
        </a:p>
      </dgm:t>
    </dgm:pt>
    <dgm:pt modelId="{6F6FD386-84AB-4BF9-A520-D119B96327D1}">
      <dgm:prSet phldrT="[Текст]"/>
      <dgm:spPr/>
      <dgm:t>
        <a:bodyPr/>
        <a:lstStyle/>
        <a:p>
          <a:r>
            <a:rPr lang="uk-UA" dirty="0" smtClean="0"/>
            <a:t>обсяги та види палива, у тому числі виробленого з давальницької сировини, реалізованого або ввезеного на митну територію України податковими агентами</a:t>
          </a:r>
          <a:endParaRPr lang="ru-RU" dirty="0"/>
        </a:p>
      </dgm:t>
    </dgm:pt>
    <dgm:pt modelId="{82E196FA-6035-4EE8-8437-0AD1436BA513}" type="parTrans" cxnId="{76720628-FD48-47D3-9AF5-1880F31B65AC}">
      <dgm:prSet/>
      <dgm:spPr/>
      <dgm:t>
        <a:bodyPr/>
        <a:lstStyle/>
        <a:p>
          <a:endParaRPr lang="ru-RU"/>
        </a:p>
      </dgm:t>
    </dgm:pt>
    <dgm:pt modelId="{FC1EAFA4-869D-442B-937C-68C344E24585}" type="sibTrans" cxnId="{76720628-FD48-47D3-9AF5-1880F31B65AC}">
      <dgm:prSet/>
      <dgm:spPr/>
      <dgm:t>
        <a:bodyPr/>
        <a:lstStyle/>
        <a:p>
          <a:endParaRPr lang="ru-RU"/>
        </a:p>
      </dgm:t>
    </dgm:pt>
    <dgm:pt modelId="{8990F96F-8940-4BB9-AC5E-8789FE2F28A8}">
      <dgm:prSet phldrT="[Текст]"/>
      <dgm:spPr/>
      <dgm:t>
        <a:bodyPr/>
        <a:lstStyle/>
        <a:p>
          <a:r>
            <a:rPr lang="uk-UA" dirty="0" smtClean="0"/>
            <a:t>обсяги та категорія радіоактивних відходів, що утворюються внаслідок діяльності суб'єктів господарювання та/або тимчасово зберігаються їх виробниками понад установлений особливими умовами ліцензії строк</a:t>
          </a:r>
          <a:endParaRPr lang="ru-RU" dirty="0"/>
        </a:p>
      </dgm:t>
    </dgm:pt>
    <dgm:pt modelId="{CBE15CCE-E5DB-449E-AE39-99A9E69FA346}" type="parTrans" cxnId="{D3EDF65F-FAFC-44EC-86C7-8640E4669254}">
      <dgm:prSet/>
      <dgm:spPr/>
      <dgm:t>
        <a:bodyPr/>
        <a:lstStyle/>
        <a:p>
          <a:endParaRPr lang="ru-RU"/>
        </a:p>
      </dgm:t>
    </dgm:pt>
    <dgm:pt modelId="{BDF6497E-E6A4-466A-9990-EFC1FB30A8EC}" type="sibTrans" cxnId="{D3EDF65F-FAFC-44EC-86C7-8640E4669254}">
      <dgm:prSet/>
      <dgm:spPr/>
      <dgm:t>
        <a:bodyPr/>
        <a:lstStyle/>
        <a:p>
          <a:endParaRPr lang="ru-RU"/>
        </a:p>
      </dgm:t>
    </dgm:pt>
    <dgm:pt modelId="{53AC3A98-5D54-4BA6-AD86-03DCE9D2CE23}" type="pres">
      <dgm:prSet presAssocID="{49F85FAF-EC87-4AB4-B3E4-6976A1D7563F}" presName="linear" presStyleCnt="0">
        <dgm:presLayoutVars>
          <dgm:dir/>
          <dgm:animLvl val="lvl"/>
          <dgm:resizeHandles val="exact"/>
        </dgm:presLayoutVars>
      </dgm:prSet>
      <dgm:spPr/>
      <dgm:t>
        <a:bodyPr/>
        <a:lstStyle/>
        <a:p>
          <a:endParaRPr lang="uk-UA"/>
        </a:p>
      </dgm:t>
    </dgm:pt>
    <dgm:pt modelId="{EA69F10C-BA83-4215-8903-E96CCB0788DE}" type="pres">
      <dgm:prSet presAssocID="{77F95624-0FE3-433D-BBC8-C3BB9B4519AD}" presName="parentLin" presStyleCnt="0"/>
      <dgm:spPr/>
      <dgm:t>
        <a:bodyPr/>
        <a:lstStyle/>
        <a:p>
          <a:endParaRPr lang="uk-UA"/>
        </a:p>
      </dgm:t>
    </dgm:pt>
    <dgm:pt modelId="{8B97BA28-045D-48A2-A033-578A8786181A}" type="pres">
      <dgm:prSet presAssocID="{77F95624-0FE3-433D-BBC8-C3BB9B4519AD}" presName="parentLeftMargin" presStyleLbl="node1" presStyleIdx="0" presStyleCnt="1"/>
      <dgm:spPr/>
      <dgm:t>
        <a:bodyPr/>
        <a:lstStyle/>
        <a:p>
          <a:endParaRPr lang="uk-UA"/>
        </a:p>
      </dgm:t>
    </dgm:pt>
    <dgm:pt modelId="{13DFAE09-AE36-416A-AA31-CC8477A21E66}" type="pres">
      <dgm:prSet presAssocID="{77F95624-0FE3-433D-BBC8-C3BB9B4519AD}" presName="parentText" presStyleLbl="node1" presStyleIdx="0" presStyleCnt="1">
        <dgm:presLayoutVars>
          <dgm:chMax val="0"/>
          <dgm:bulletEnabled val="1"/>
        </dgm:presLayoutVars>
      </dgm:prSet>
      <dgm:spPr/>
      <dgm:t>
        <a:bodyPr/>
        <a:lstStyle/>
        <a:p>
          <a:endParaRPr lang="uk-UA"/>
        </a:p>
      </dgm:t>
    </dgm:pt>
    <dgm:pt modelId="{A0AD9CDD-2B31-4E6A-BBB6-F43616E5A543}" type="pres">
      <dgm:prSet presAssocID="{77F95624-0FE3-433D-BBC8-C3BB9B4519AD}" presName="negativeSpace" presStyleCnt="0"/>
      <dgm:spPr/>
      <dgm:t>
        <a:bodyPr/>
        <a:lstStyle/>
        <a:p>
          <a:endParaRPr lang="uk-UA"/>
        </a:p>
      </dgm:t>
    </dgm:pt>
    <dgm:pt modelId="{D37512CF-E30A-48F3-8E73-C1D15906B634}" type="pres">
      <dgm:prSet presAssocID="{77F95624-0FE3-433D-BBC8-C3BB9B4519AD}" presName="childText" presStyleLbl="conFgAcc1" presStyleIdx="0" presStyleCnt="1">
        <dgm:presLayoutVars>
          <dgm:bulletEnabled val="1"/>
        </dgm:presLayoutVars>
      </dgm:prSet>
      <dgm:spPr/>
      <dgm:t>
        <a:bodyPr/>
        <a:lstStyle/>
        <a:p>
          <a:endParaRPr lang="uk-UA"/>
        </a:p>
      </dgm:t>
    </dgm:pt>
  </dgm:ptLst>
  <dgm:cxnLst>
    <dgm:cxn modelId="{25C13DD1-12B7-42BA-91ED-E2064C5B9A98}" type="presOf" srcId="{77F95624-0FE3-433D-BBC8-C3BB9B4519AD}" destId="{8B97BA28-045D-48A2-A033-578A8786181A}" srcOrd="0" destOrd="0" presId="urn:microsoft.com/office/officeart/2005/8/layout/list1"/>
    <dgm:cxn modelId="{625C355E-3092-4020-A01A-CA790E5A3AD4}" srcId="{77F95624-0FE3-433D-BBC8-C3BB9B4519AD}" destId="{BC193AC0-0EFD-4015-9341-A8FEF6ED0FFE}" srcOrd="2" destOrd="0" parTransId="{E41C2FB2-107A-463F-AC7A-BA23C9A62108}" sibTransId="{C221941F-9C48-41B6-93BA-BAFF4A211668}"/>
    <dgm:cxn modelId="{948BC19D-6E7C-4BD9-BD66-72727DFE3045}" type="presOf" srcId="{49F85FAF-EC87-4AB4-B3E4-6976A1D7563F}" destId="{53AC3A98-5D54-4BA6-AD86-03DCE9D2CE23}" srcOrd="0" destOrd="0" presId="urn:microsoft.com/office/officeart/2005/8/layout/list1"/>
    <dgm:cxn modelId="{0B8A63C0-52D6-4C87-B7A1-F74088A7573B}" srcId="{77F95624-0FE3-433D-BBC8-C3BB9B4519AD}" destId="{A3792D7B-5B6C-4CBA-8C1E-E0DA567AA625}" srcOrd="1" destOrd="0" parTransId="{C4262D49-C87A-4E0B-8726-13CC1ABB66F7}" sibTransId="{5B8120B1-5981-49D2-9FC6-CBAADB398E6D}"/>
    <dgm:cxn modelId="{35586450-8206-4123-A923-8DEAD208F13E}" srcId="{49F85FAF-EC87-4AB4-B3E4-6976A1D7563F}" destId="{77F95624-0FE3-433D-BBC8-C3BB9B4519AD}" srcOrd="0" destOrd="0" parTransId="{EB84A152-163A-45E9-9079-2F3CD93EDBBB}" sibTransId="{59D2D05E-9520-4386-A8AE-CB8B2866FC35}"/>
    <dgm:cxn modelId="{7E49A0FA-1C36-43CE-8CAF-A054DCF34DDA}" type="presOf" srcId="{6F6FD386-84AB-4BF9-A520-D119B96327D1}" destId="{D37512CF-E30A-48F3-8E73-C1D15906B634}" srcOrd="0" destOrd="3" presId="urn:microsoft.com/office/officeart/2005/8/layout/list1"/>
    <dgm:cxn modelId="{C9C9CC45-8392-4DB0-9079-C7E070400492}" srcId="{77F95624-0FE3-433D-BBC8-C3BB9B4519AD}" destId="{B0806149-46E3-4574-AC1C-F4E65D111A13}" srcOrd="5" destOrd="0" parTransId="{2949EC56-73FC-4DD8-812A-6C33A53C8013}" sibTransId="{BF5CB2F4-E680-4BEE-99D5-A30D75117F32}"/>
    <dgm:cxn modelId="{38C1814E-7FED-4986-A27D-CD0C441D8942}" type="presOf" srcId="{77F95624-0FE3-433D-BBC8-C3BB9B4519AD}" destId="{13DFAE09-AE36-416A-AA31-CC8477A21E66}" srcOrd="1" destOrd="0" presId="urn:microsoft.com/office/officeart/2005/8/layout/list1"/>
    <dgm:cxn modelId="{D3EDF65F-FAFC-44EC-86C7-8640E4669254}" srcId="{77F95624-0FE3-433D-BBC8-C3BB9B4519AD}" destId="{8990F96F-8940-4BB9-AC5E-8789FE2F28A8}" srcOrd="4" destOrd="0" parTransId="{CBE15CCE-E5DB-449E-AE39-99A9E69FA346}" sibTransId="{BDF6497E-E6A4-466A-9990-EFC1FB30A8EC}"/>
    <dgm:cxn modelId="{76720628-FD48-47D3-9AF5-1880F31B65AC}" srcId="{77F95624-0FE3-433D-BBC8-C3BB9B4519AD}" destId="{6F6FD386-84AB-4BF9-A520-D119B96327D1}" srcOrd="3" destOrd="0" parTransId="{82E196FA-6035-4EE8-8437-0AD1436BA513}" sibTransId="{FC1EAFA4-869D-442B-937C-68C344E24585}"/>
    <dgm:cxn modelId="{B2DA758D-1929-4791-B230-64DBF5A94356}" type="presOf" srcId="{81D3B259-EB88-4FB3-855A-60A1229F5A73}" destId="{D37512CF-E30A-48F3-8E73-C1D15906B634}" srcOrd="0" destOrd="0" presId="urn:microsoft.com/office/officeart/2005/8/layout/list1"/>
    <dgm:cxn modelId="{0E72D0F2-866D-4782-92ED-A7386D910EF0}" type="presOf" srcId="{BC193AC0-0EFD-4015-9341-A8FEF6ED0FFE}" destId="{D37512CF-E30A-48F3-8E73-C1D15906B634}" srcOrd="0" destOrd="2" presId="urn:microsoft.com/office/officeart/2005/8/layout/list1"/>
    <dgm:cxn modelId="{5F3F979F-A524-4F87-9068-932E02427AA3}" type="presOf" srcId="{8990F96F-8940-4BB9-AC5E-8789FE2F28A8}" destId="{D37512CF-E30A-48F3-8E73-C1D15906B634}" srcOrd="0" destOrd="4" presId="urn:microsoft.com/office/officeart/2005/8/layout/list1"/>
    <dgm:cxn modelId="{A5BFC721-3879-49AF-94A8-CD58CAB1768A}" srcId="{77F95624-0FE3-433D-BBC8-C3BB9B4519AD}" destId="{81D3B259-EB88-4FB3-855A-60A1229F5A73}" srcOrd="0" destOrd="0" parTransId="{134AF4A7-6BFC-4960-8EEA-F55921ECA460}" sibTransId="{33DD0283-2A45-43DC-B89D-A4B304935C0B}"/>
    <dgm:cxn modelId="{1EAFEB50-F1B7-4615-868A-594EF28337DF}" type="presOf" srcId="{A3792D7B-5B6C-4CBA-8C1E-E0DA567AA625}" destId="{D37512CF-E30A-48F3-8E73-C1D15906B634}" srcOrd="0" destOrd="1" presId="urn:microsoft.com/office/officeart/2005/8/layout/list1"/>
    <dgm:cxn modelId="{58BDBC46-001A-4407-9B7A-83CD0674A7EB}" type="presOf" srcId="{B0806149-46E3-4574-AC1C-F4E65D111A13}" destId="{D37512CF-E30A-48F3-8E73-C1D15906B634}" srcOrd="0" destOrd="5" presId="urn:microsoft.com/office/officeart/2005/8/layout/list1"/>
    <dgm:cxn modelId="{939B47ED-2B79-4D26-A566-354C0B4ED1BE}" type="presParOf" srcId="{53AC3A98-5D54-4BA6-AD86-03DCE9D2CE23}" destId="{EA69F10C-BA83-4215-8903-E96CCB0788DE}" srcOrd="0" destOrd="0" presId="urn:microsoft.com/office/officeart/2005/8/layout/list1"/>
    <dgm:cxn modelId="{46CFFC64-6143-4ECB-9DA6-9D6E8FC438FF}" type="presParOf" srcId="{EA69F10C-BA83-4215-8903-E96CCB0788DE}" destId="{8B97BA28-045D-48A2-A033-578A8786181A}" srcOrd="0" destOrd="0" presId="urn:microsoft.com/office/officeart/2005/8/layout/list1"/>
    <dgm:cxn modelId="{D5B977B3-76BC-4734-AB34-38B7E40E52CC}" type="presParOf" srcId="{EA69F10C-BA83-4215-8903-E96CCB0788DE}" destId="{13DFAE09-AE36-416A-AA31-CC8477A21E66}" srcOrd="1" destOrd="0" presId="urn:microsoft.com/office/officeart/2005/8/layout/list1"/>
    <dgm:cxn modelId="{A239158D-A050-439B-BE8E-8E4A824D5BF6}" type="presParOf" srcId="{53AC3A98-5D54-4BA6-AD86-03DCE9D2CE23}" destId="{A0AD9CDD-2B31-4E6A-BBB6-F43616E5A543}" srcOrd="1" destOrd="0" presId="urn:microsoft.com/office/officeart/2005/8/layout/list1"/>
    <dgm:cxn modelId="{DFCF59E0-E0D2-46D7-A923-8CB6B778AF03}" type="presParOf" srcId="{53AC3A98-5D54-4BA6-AD86-03DCE9D2CE23}" destId="{D37512CF-E30A-48F3-8E73-C1D15906B634}"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520FAC-3EE7-42FE-84E0-3F880FBE8395}"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ru-RU"/>
        </a:p>
      </dgm:t>
    </dgm:pt>
    <dgm:pt modelId="{23C1789E-7AAD-468F-855B-4D87B318B7B7}">
      <dgm:prSet phldrT="[Текст]"/>
      <dgm:spPr/>
      <dgm:t>
        <a:bodyPr/>
        <a:lstStyle/>
        <a:p>
          <a:r>
            <a:rPr lang="uk-UA" b="1" dirty="0" smtClean="0">
              <a:solidFill>
                <a:srgbClr val="FFFF00"/>
              </a:solidFill>
              <a:effectLst>
                <a:outerShdw blurRad="38100" dist="38100" dir="2700000" algn="tl">
                  <a:srgbClr val="000000">
                    <a:alpha val="43137"/>
                  </a:srgbClr>
                </a:outerShdw>
              </a:effectLst>
            </a:rPr>
            <a:t>Ставки податку за викиди в атмосферне повітря забруднюючих речовин стаціонарними джерелами забруднення</a:t>
          </a:r>
          <a:r>
            <a:rPr lang="uk-UA" dirty="0" smtClean="0">
              <a:solidFill>
                <a:srgbClr val="FFFF00"/>
              </a:solidFill>
              <a:effectLst>
                <a:outerShdw blurRad="38100" dist="38100" dir="2700000" algn="tl">
                  <a:srgbClr val="000000">
                    <a:alpha val="43137"/>
                  </a:srgbClr>
                </a:outerShdw>
              </a:effectLst>
            </a:rPr>
            <a:t>: </a:t>
          </a:r>
          <a:endParaRPr lang="ru-RU" dirty="0">
            <a:solidFill>
              <a:srgbClr val="FFFF00"/>
            </a:solidFill>
            <a:effectLst>
              <a:outerShdw blurRad="38100" dist="38100" dir="2700000" algn="tl">
                <a:srgbClr val="000000">
                  <a:alpha val="43137"/>
                </a:srgbClr>
              </a:outerShdw>
            </a:effectLst>
          </a:endParaRPr>
        </a:p>
      </dgm:t>
    </dgm:pt>
    <dgm:pt modelId="{A12AD09E-503F-40F9-9645-7D89FEA47BEE}" type="parTrans" cxnId="{5A70884C-6A46-468A-AA42-872D7E445261}">
      <dgm:prSet/>
      <dgm:spPr/>
      <dgm:t>
        <a:bodyPr/>
        <a:lstStyle/>
        <a:p>
          <a:endParaRPr lang="ru-RU"/>
        </a:p>
      </dgm:t>
    </dgm:pt>
    <dgm:pt modelId="{2B3DAB2A-9F6E-4AF0-AA49-33210CA675E4}" type="sibTrans" cxnId="{5A70884C-6A46-468A-AA42-872D7E445261}">
      <dgm:prSet/>
      <dgm:spPr/>
      <dgm:t>
        <a:bodyPr/>
        <a:lstStyle/>
        <a:p>
          <a:endParaRPr lang="ru-RU"/>
        </a:p>
      </dgm:t>
    </dgm:pt>
    <dgm:pt modelId="{9E86D728-5FD1-4BE1-A130-CEEEA73613BC}" type="pres">
      <dgm:prSet presAssocID="{ED520FAC-3EE7-42FE-84E0-3F880FBE8395}" presName="diagram" presStyleCnt="0">
        <dgm:presLayoutVars>
          <dgm:dir/>
          <dgm:resizeHandles val="exact"/>
        </dgm:presLayoutVars>
      </dgm:prSet>
      <dgm:spPr/>
      <dgm:t>
        <a:bodyPr/>
        <a:lstStyle/>
        <a:p>
          <a:endParaRPr lang="uk-UA"/>
        </a:p>
      </dgm:t>
    </dgm:pt>
    <dgm:pt modelId="{8F15584B-67D7-4E65-B2EC-B43644B2B2C6}" type="pres">
      <dgm:prSet presAssocID="{23C1789E-7AAD-468F-855B-4D87B318B7B7}" presName="node" presStyleLbl="node1" presStyleIdx="0" presStyleCnt="1">
        <dgm:presLayoutVars>
          <dgm:bulletEnabled val="1"/>
        </dgm:presLayoutVars>
      </dgm:prSet>
      <dgm:spPr/>
      <dgm:t>
        <a:bodyPr/>
        <a:lstStyle/>
        <a:p>
          <a:endParaRPr lang="ru-RU"/>
        </a:p>
      </dgm:t>
    </dgm:pt>
  </dgm:ptLst>
  <dgm:cxnLst>
    <dgm:cxn modelId="{28E239B2-7D50-44CE-AF3E-6234117AE8D0}" type="presOf" srcId="{ED520FAC-3EE7-42FE-84E0-3F880FBE8395}" destId="{9E86D728-5FD1-4BE1-A130-CEEEA73613BC}" srcOrd="0" destOrd="0" presId="urn:microsoft.com/office/officeart/2005/8/layout/default"/>
    <dgm:cxn modelId="{5A70884C-6A46-468A-AA42-872D7E445261}" srcId="{ED520FAC-3EE7-42FE-84E0-3F880FBE8395}" destId="{23C1789E-7AAD-468F-855B-4D87B318B7B7}" srcOrd="0" destOrd="0" parTransId="{A12AD09E-503F-40F9-9645-7D89FEA47BEE}" sibTransId="{2B3DAB2A-9F6E-4AF0-AA49-33210CA675E4}"/>
    <dgm:cxn modelId="{575EA991-E655-4DDB-9D16-E5CF855BF014}" type="presOf" srcId="{23C1789E-7AAD-468F-855B-4D87B318B7B7}" destId="{8F15584B-67D7-4E65-B2EC-B43644B2B2C6}" srcOrd="0" destOrd="0" presId="urn:microsoft.com/office/officeart/2005/8/layout/default"/>
    <dgm:cxn modelId="{CA7CD895-90A2-4F6B-BFD3-4C86E7BB91D5}" type="presParOf" srcId="{9E86D728-5FD1-4BE1-A130-CEEEA73613BC}" destId="{8F15584B-67D7-4E65-B2EC-B43644B2B2C6}" srcOrd="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32D83-8426-4745-A6F7-FB452F1D89DB}"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ru-RU"/>
        </a:p>
      </dgm:t>
    </dgm:pt>
    <dgm:pt modelId="{4FFBE685-A37A-47C7-88BC-E7AAC97C155B}">
      <dgm:prSet phldrT="[Текст]"/>
      <dgm:spPr/>
      <dgm:t>
        <a:bodyPr/>
        <a:lstStyle/>
        <a:p>
          <a:r>
            <a:rPr lang="uk-UA" b="1" dirty="0" smtClean="0">
              <a:solidFill>
                <a:srgbClr val="FFFF00"/>
              </a:solidFill>
            </a:rPr>
            <a:t>Суми податку, який справляється за викиди в атмосферне повітря забруднюючих речовин стаціонарними джерелами забруднення</a:t>
          </a:r>
          <a:r>
            <a:rPr lang="uk-UA" dirty="0" smtClean="0">
              <a:solidFill>
                <a:srgbClr val="FFFF00"/>
              </a:solidFill>
            </a:rPr>
            <a:t> (</a:t>
          </a:r>
          <a:r>
            <a:rPr lang="uk-UA" dirty="0" err="1" smtClean="0">
              <a:solidFill>
                <a:srgbClr val="FFFF00"/>
              </a:solidFill>
            </a:rPr>
            <a:t>Пвс</a:t>
          </a:r>
          <a:r>
            <a:rPr lang="uk-UA" dirty="0" smtClean="0">
              <a:solidFill>
                <a:srgbClr val="FFFF00"/>
              </a:solidFill>
            </a:rPr>
            <a:t>), обчислюються платниками податку самостійно щокварталу виходячи з фактичних обсягів викидів, ставок податку за формулою: </a:t>
          </a:r>
          <a:endParaRPr lang="ru-RU" dirty="0">
            <a:solidFill>
              <a:srgbClr val="FFFF00"/>
            </a:solidFill>
          </a:endParaRPr>
        </a:p>
      </dgm:t>
    </dgm:pt>
    <dgm:pt modelId="{D2A4DD0F-700B-4C2D-951C-DB9FF811478F}" type="parTrans" cxnId="{44B5F667-20B5-4F1D-A28A-2A067F93B125}">
      <dgm:prSet/>
      <dgm:spPr/>
      <dgm:t>
        <a:bodyPr/>
        <a:lstStyle/>
        <a:p>
          <a:endParaRPr lang="ru-RU"/>
        </a:p>
      </dgm:t>
    </dgm:pt>
    <dgm:pt modelId="{FDE06599-0425-494C-A456-2E1661260A4A}" type="sibTrans" cxnId="{44B5F667-20B5-4F1D-A28A-2A067F93B125}">
      <dgm:prSet/>
      <dgm:spPr/>
      <dgm:t>
        <a:bodyPr/>
        <a:lstStyle/>
        <a:p>
          <a:endParaRPr lang="ru-RU"/>
        </a:p>
      </dgm:t>
    </dgm:pt>
    <dgm:pt modelId="{BC682F49-3952-4A19-A7B5-11E99F8D578A}" type="pres">
      <dgm:prSet presAssocID="{D5C32D83-8426-4745-A6F7-FB452F1D89DB}" presName="diagram" presStyleCnt="0">
        <dgm:presLayoutVars>
          <dgm:dir/>
          <dgm:resizeHandles val="exact"/>
        </dgm:presLayoutVars>
      </dgm:prSet>
      <dgm:spPr/>
      <dgm:t>
        <a:bodyPr/>
        <a:lstStyle/>
        <a:p>
          <a:endParaRPr lang="uk-UA"/>
        </a:p>
      </dgm:t>
    </dgm:pt>
    <dgm:pt modelId="{F10786A8-0883-4FAD-B116-F1252848FEDE}" type="pres">
      <dgm:prSet presAssocID="{4FFBE685-A37A-47C7-88BC-E7AAC97C155B}" presName="node" presStyleLbl="node1" presStyleIdx="0" presStyleCnt="1">
        <dgm:presLayoutVars>
          <dgm:bulletEnabled val="1"/>
        </dgm:presLayoutVars>
      </dgm:prSet>
      <dgm:spPr/>
      <dgm:t>
        <a:bodyPr/>
        <a:lstStyle/>
        <a:p>
          <a:endParaRPr lang="ru-RU"/>
        </a:p>
      </dgm:t>
    </dgm:pt>
  </dgm:ptLst>
  <dgm:cxnLst>
    <dgm:cxn modelId="{C3DCEB2E-BEF0-4C7D-9E39-CD76B260D89F}" type="presOf" srcId="{4FFBE685-A37A-47C7-88BC-E7AAC97C155B}" destId="{F10786A8-0883-4FAD-B116-F1252848FEDE}" srcOrd="0" destOrd="0" presId="urn:microsoft.com/office/officeart/2005/8/layout/default"/>
    <dgm:cxn modelId="{44B5F667-20B5-4F1D-A28A-2A067F93B125}" srcId="{D5C32D83-8426-4745-A6F7-FB452F1D89DB}" destId="{4FFBE685-A37A-47C7-88BC-E7AAC97C155B}" srcOrd="0" destOrd="0" parTransId="{D2A4DD0F-700B-4C2D-951C-DB9FF811478F}" sibTransId="{FDE06599-0425-494C-A456-2E1661260A4A}"/>
    <dgm:cxn modelId="{F92E019D-F796-4751-B11B-308588991767}" type="presOf" srcId="{D5C32D83-8426-4745-A6F7-FB452F1D89DB}" destId="{BC682F49-3952-4A19-A7B5-11E99F8D578A}" srcOrd="0" destOrd="0" presId="urn:microsoft.com/office/officeart/2005/8/layout/default"/>
    <dgm:cxn modelId="{C5E8C927-0FF9-4F9B-A176-615D73E0AF36}" type="presParOf" srcId="{BC682F49-3952-4A19-A7B5-11E99F8D578A}" destId="{F10786A8-0883-4FAD-B116-F1252848FEDE}" srcOrd="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E2B6FF-B654-47E7-B712-F3DD82ACF0E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449E5B9D-FF52-4276-B2F3-41CFD4FC09EC}">
      <dgm:prSet phldrT="[Текст]"/>
      <dgm:spPr/>
      <dgm:t>
        <a:bodyPr/>
        <a:lstStyle/>
        <a:p>
          <a:r>
            <a:rPr lang="uk-UA" b="1" smtClean="0">
              <a:solidFill>
                <a:srgbClr val="FFFF00"/>
              </a:solidFill>
              <a:effectLst>
                <a:outerShdw blurRad="38100" dist="38100" dir="2700000" algn="tl">
                  <a:srgbClr val="000000">
                    <a:alpha val="43137"/>
                  </a:srgbClr>
                </a:outerShdw>
              </a:effectLst>
            </a:rPr>
            <a:t>Інші платники податку </a:t>
          </a:r>
          <a:endParaRPr lang="ru-RU" b="1">
            <a:solidFill>
              <a:srgbClr val="FFFF00"/>
            </a:solidFill>
            <a:effectLst>
              <a:outerShdw blurRad="38100" dist="38100" dir="2700000" algn="tl">
                <a:srgbClr val="000000">
                  <a:alpha val="43137"/>
                </a:srgbClr>
              </a:outerShdw>
            </a:effectLst>
          </a:endParaRPr>
        </a:p>
      </dgm:t>
    </dgm:pt>
    <dgm:pt modelId="{BDF006C2-3C8A-4862-9491-BC83E985B4BF}" type="parTrans" cxnId="{A4388FBA-B27F-4110-9BBD-FFC1273352BC}">
      <dgm:prSet/>
      <dgm:spPr/>
      <dgm:t>
        <a:bodyPr/>
        <a:lstStyle/>
        <a:p>
          <a:endParaRPr lang="ru-RU"/>
        </a:p>
      </dgm:t>
    </dgm:pt>
    <dgm:pt modelId="{ACCB4ADB-7D00-4F1A-AA59-D55BA8A559C3}" type="sibTrans" cxnId="{A4388FBA-B27F-4110-9BBD-FFC1273352BC}">
      <dgm:prSet/>
      <dgm:spPr/>
      <dgm:t>
        <a:bodyPr/>
        <a:lstStyle/>
        <a:p>
          <a:endParaRPr lang="ru-RU"/>
        </a:p>
      </dgm:t>
    </dgm:pt>
    <dgm:pt modelId="{89AB4665-9D6B-4F98-B2CA-91CEE6D51DBF}">
      <dgm:prSet phldrT="[Текст]"/>
      <dgm:spPr/>
      <dgm:t>
        <a:bodyPr/>
        <a:lstStyle/>
        <a:p>
          <a:r>
            <a:rPr lang="uk-UA" dirty="0" smtClean="0"/>
            <a:t>суб'єкти діяльності у сфері використання ядерної енергії обчислюють суми податку, що справляється за утворення радіоактивних відходів їх виробниками, пропорційно обсягу та активності радіоактивних матеріалів щокварталу, що сплачується у загальному розмірі 10 відсотків вартості (без урахування податку на додану вартість) кожного джерела іонізуючого випромінювання, яка визначається з дати придбання (купівлі-продажу) цього джерела</a:t>
          </a:r>
          <a:endParaRPr lang="ru-RU" dirty="0"/>
        </a:p>
      </dgm:t>
    </dgm:pt>
    <dgm:pt modelId="{9BE932EE-1351-4E13-91A8-0AD93CE7DCA5}" type="parTrans" cxnId="{25358B11-F4C0-4A4F-8FB6-77F25B8A65D8}">
      <dgm:prSet/>
      <dgm:spPr/>
      <dgm:t>
        <a:bodyPr/>
        <a:lstStyle/>
        <a:p>
          <a:endParaRPr lang="ru-RU"/>
        </a:p>
      </dgm:t>
    </dgm:pt>
    <dgm:pt modelId="{E9546038-616D-40DE-99D4-889B897972C2}" type="sibTrans" cxnId="{25358B11-F4C0-4A4F-8FB6-77F25B8A65D8}">
      <dgm:prSet/>
      <dgm:spPr/>
      <dgm:t>
        <a:bodyPr/>
        <a:lstStyle/>
        <a:p>
          <a:endParaRPr lang="ru-RU"/>
        </a:p>
      </dgm:t>
    </dgm:pt>
    <dgm:pt modelId="{B294653D-6E53-47B4-981C-8682D62C8FB3}" type="pres">
      <dgm:prSet presAssocID="{57E2B6FF-B654-47E7-B712-F3DD82ACF0E8}" presName="Name0" presStyleCnt="0">
        <dgm:presLayoutVars>
          <dgm:dir/>
          <dgm:animLvl val="lvl"/>
          <dgm:resizeHandles val="exact"/>
        </dgm:presLayoutVars>
      </dgm:prSet>
      <dgm:spPr/>
      <dgm:t>
        <a:bodyPr/>
        <a:lstStyle/>
        <a:p>
          <a:endParaRPr lang="uk-UA"/>
        </a:p>
      </dgm:t>
    </dgm:pt>
    <dgm:pt modelId="{9FAD4927-AB95-41B6-9DB5-66B186A792A5}" type="pres">
      <dgm:prSet presAssocID="{449E5B9D-FF52-4276-B2F3-41CFD4FC09EC}" presName="linNode" presStyleCnt="0"/>
      <dgm:spPr/>
    </dgm:pt>
    <dgm:pt modelId="{806243BF-5285-4D95-B6B1-6F08F7B306F6}" type="pres">
      <dgm:prSet presAssocID="{449E5B9D-FF52-4276-B2F3-41CFD4FC09EC}" presName="parentText" presStyleLbl="node1" presStyleIdx="0" presStyleCnt="1">
        <dgm:presLayoutVars>
          <dgm:chMax val="1"/>
          <dgm:bulletEnabled val="1"/>
        </dgm:presLayoutVars>
      </dgm:prSet>
      <dgm:spPr/>
      <dgm:t>
        <a:bodyPr/>
        <a:lstStyle/>
        <a:p>
          <a:endParaRPr lang="ru-RU"/>
        </a:p>
      </dgm:t>
    </dgm:pt>
    <dgm:pt modelId="{E3D36954-59AE-47BA-A89F-E5001AC081CF}" type="pres">
      <dgm:prSet presAssocID="{449E5B9D-FF52-4276-B2F3-41CFD4FC09EC}" presName="descendantText" presStyleLbl="alignAccFollowNode1" presStyleIdx="0" presStyleCnt="1">
        <dgm:presLayoutVars>
          <dgm:bulletEnabled val="1"/>
        </dgm:presLayoutVars>
      </dgm:prSet>
      <dgm:spPr/>
      <dgm:t>
        <a:bodyPr/>
        <a:lstStyle/>
        <a:p>
          <a:endParaRPr lang="ru-RU"/>
        </a:p>
      </dgm:t>
    </dgm:pt>
  </dgm:ptLst>
  <dgm:cxnLst>
    <dgm:cxn modelId="{01E5348A-3DD1-4DFB-9317-9DE8DFC89F1C}" type="presOf" srcId="{449E5B9D-FF52-4276-B2F3-41CFD4FC09EC}" destId="{806243BF-5285-4D95-B6B1-6F08F7B306F6}" srcOrd="0" destOrd="0" presId="urn:microsoft.com/office/officeart/2005/8/layout/vList5"/>
    <dgm:cxn modelId="{25358B11-F4C0-4A4F-8FB6-77F25B8A65D8}" srcId="{449E5B9D-FF52-4276-B2F3-41CFD4FC09EC}" destId="{89AB4665-9D6B-4F98-B2CA-91CEE6D51DBF}" srcOrd="0" destOrd="0" parTransId="{9BE932EE-1351-4E13-91A8-0AD93CE7DCA5}" sibTransId="{E9546038-616D-40DE-99D4-889B897972C2}"/>
    <dgm:cxn modelId="{E726D1FE-E6DF-414D-9488-6B5C8C8F0B77}" type="presOf" srcId="{57E2B6FF-B654-47E7-B712-F3DD82ACF0E8}" destId="{B294653D-6E53-47B4-981C-8682D62C8FB3}" srcOrd="0" destOrd="0" presId="urn:microsoft.com/office/officeart/2005/8/layout/vList5"/>
    <dgm:cxn modelId="{A4388FBA-B27F-4110-9BBD-FFC1273352BC}" srcId="{57E2B6FF-B654-47E7-B712-F3DD82ACF0E8}" destId="{449E5B9D-FF52-4276-B2F3-41CFD4FC09EC}" srcOrd="0" destOrd="0" parTransId="{BDF006C2-3C8A-4862-9491-BC83E985B4BF}" sibTransId="{ACCB4ADB-7D00-4F1A-AA59-D55BA8A559C3}"/>
    <dgm:cxn modelId="{34E8C54A-D107-4659-92BE-C7B6CEF47164}" type="presOf" srcId="{89AB4665-9D6B-4F98-B2CA-91CEE6D51DBF}" destId="{E3D36954-59AE-47BA-A89F-E5001AC081CF}" srcOrd="0" destOrd="0" presId="urn:microsoft.com/office/officeart/2005/8/layout/vList5"/>
    <dgm:cxn modelId="{5B60D898-69A8-4122-BA59-0D1696D48AEE}" type="presParOf" srcId="{B294653D-6E53-47B4-981C-8682D62C8FB3}" destId="{9FAD4927-AB95-41B6-9DB5-66B186A792A5}" srcOrd="0" destOrd="0" presId="urn:microsoft.com/office/officeart/2005/8/layout/vList5"/>
    <dgm:cxn modelId="{1491CDD6-5E53-4D13-9A21-61BC4CC69514}" type="presParOf" srcId="{9FAD4927-AB95-41B6-9DB5-66B186A792A5}" destId="{806243BF-5285-4D95-B6B1-6F08F7B306F6}" srcOrd="0" destOrd="0" presId="urn:microsoft.com/office/officeart/2005/8/layout/vList5"/>
    <dgm:cxn modelId="{CDDBB701-A89D-43AD-90C5-7FAE27E637BC}" type="presParOf" srcId="{9FAD4927-AB95-41B6-9DB5-66B186A792A5}" destId="{E3D36954-59AE-47BA-A89F-E5001AC081C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1C9453-2544-4173-95E1-6D37309878DA}"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ru-RU"/>
        </a:p>
      </dgm:t>
    </dgm:pt>
    <dgm:pt modelId="{10F426D2-DC15-4E91-AD77-8DC3DB871EEE}">
      <dgm:prSet phldrT="[Текст]"/>
      <dgm:spPr/>
      <dgm:t>
        <a:bodyPr/>
        <a:lstStyle/>
        <a:p>
          <a:r>
            <a:rPr lang="uk-UA" b="1" smtClean="0"/>
            <a:t>Базовий податковий (звітний) період дорівнює календарному кварталу</a:t>
          </a:r>
          <a:endParaRPr lang="ru-RU"/>
        </a:p>
      </dgm:t>
    </dgm:pt>
    <dgm:pt modelId="{62D612F0-8E33-4C07-9EF8-4E6412919812}" type="parTrans" cxnId="{D5E7440E-BE1D-4F36-9563-1522873EEE85}">
      <dgm:prSet/>
      <dgm:spPr/>
      <dgm:t>
        <a:bodyPr/>
        <a:lstStyle/>
        <a:p>
          <a:endParaRPr lang="ru-RU"/>
        </a:p>
      </dgm:t>
    </dgm:pt>
    <dgm:pt modelId="{1B22C892-58E6-4DC3-B632-20D2FE6DD36E}" type="sibTrans" cxnId="{D5E7440E-BE1D-4F36-9563-1522873EEE85}">
      <dgm:prSet/>
      <dgm:spPr/>
      <dgm:t>
        <a:bodyPr/>
        <a:lstStyle/>
        <a:p>
          <a:endParaRPr lang="ru-RU"/>
        </a:p>
      </dgm:t>
    </dgm:pt>
    <dgm:pt modelId="{F0D0F3D6-1A34-4228-A192-615AFE00F764}" type="pres">
      <dgm:prSet presAssocID="{EB1C9453-2544-4173-95E1-6D37309878DA}" presName="compositeShape" presStyleCnt="0">
        <dgm:presLayoutVars>
          <dgm:dir/>
          <dgm:resizeHandles/>
        </dgm:presLayoutVars>
      </dgm:prSet>
      <dgm:spPr/>
      <dgm:t>
        <a:bodyPr/>
        <a:lstStyle/>
        <a:p>
          <a:endParaRPr lang="uk-UA"/>
        </a:p>
      </dgm:t>
    </dgm:pt>
    <dgm:pt modelId="{BAEA8392-EB3D-42B3-8D86-F41D358FF806}" type="pres">
      <dgm:prSet presAssocID="{EB1C9453-2544-4173-95E1-6D37309878DA}" presName="pyramid" presStyleLbl="node1" presStyleIdx="0" presStyleCnt="1"/>
      <dgm:spPr/>
    </dgm:pt>
    <dgm:pt modelId="{DFB78DA0-EECF-4E1A-8DE3-50533E0BD1EE}" type="pres">
      <dgm:prSet presAssocID="{EB1C9453-2544-4173-95E1-6D37309878DA}" presName="theList" presStyleCnt="0"/>
      <dgm:spPr/>
    </dgm:pt>
    <dgm:pt modelId="{333F4B70-E36B-4570-9DC9-1977C57D249C}" type="pres">
      <dgm:prSet presAssocID="{10F426D2-DC15-4E91-AD77-8DC3DB871EEE}" presName="aNode" presStyleLbl="fgAcc1" presStyleIdx="0" presStyleCnt="1">
        <dgm:presLayoutVars>
          <dgm:bulletEnabled val="1"/>
        </dgm:presLayoutVars>
      </dgm:prSet>
      <dgm:spPr/>
      <dgm:t>
        <a:bodyPr/>
        <a:lstStyle/>
        <a:p>
          <a:endParaRPr lang="uk-UA"/>
        </a:p>
      </dgm:t>
    </dgm:pt>
    <dgm:pt modelId="{FD31E5D8-E3A9-4F8A-91DC-65A0BD0D554F}" type="pres">
      <dgm:prSet presAssocID="{10F426D2-DC15-4E91-AD77-8DC3DB871EEE}" presName="aSpace" presStyleCnt="0"/>
      <dgm:spPr/>
    </dgm:pt>
  </dgm:ptLst>
  <dgm:cxnLst>
    <dgm:cxn modelId="{3D6E52F9-6E1F-46B7-A349-7881F71F0F71}" type="presOf" srcId="{EB1C9453-2544-4173-95E1-6D37309878DA}" destId="{F0D0F3D6-1A34-4228-A192-615AFE00F764}" srcOrd="0" destOrd="0" presId="urn:microsoft.com/office/officeart/2005/8/layout/pyramid2"/>
    <dgm:cxn modelId="{D5E7440E-BE1D-4F36-9563-1522873EEE85}" srcId="{EB1C9453-2544-4173-95E1-6D37309878DA}" destId="{10F426D2-DC15-4E91-AD77-8DC3DB871EEE}" srcOrd="0" destOrd="0" parTransId="{62D612F0-8E33-4C07-9EF8-4E6412919812}" sibTransId="{1B22C892-58E6-4DC3-B632-20D2FE6DD36E}"/>
    <dgm:cxn modelId="{00C925C2-A8BD-4E99-803E-C99DAE4D5E18}" type="presOf" srcId="{10F426D2-DC15-4E91-AD77-8DC3DB871EEE}" destId="{333F4B70-E36B-4570-9DC9-1977C57D249C}" srcOrd="0" destOrd="0" presId="urn:microsoft.com/office/officeart/2005/8/layout/pyramid2"/>
    <dgm:cxn modelId="{C57961FF-BD48-440E-97A1-795ED902B2A8}" type="presParOf" srcId="{F0D0F3D6-1A34-4228-A192-615AFE00F764}" destId="{BAEA8392-EB3D-42B3-8D86-F41D358FF806}" srcOrd="0" destOrd="0" presId="urn:microsoft.com/office/officeart/2005/8/layout/pyramid2"/>
    <dgm:cxn modelId="{00170A92-2BB5-484C-A519-B507F4A5FD00}" type="presParOf" srcId="{F0D0F3D6-1A34-4228-A192-615AFE00F764}" destId="{DFB78DA0-EECF-4E1A-8DE3-50533E0BD1EE}" srcOrd="1" destOrd="0" presId="urn:microsoft.com/office/officeart/2005/8/layout/pyramid2"/>
    <dgm:cxn modelId="{86054269-1501-4A3E-A93A-80B4731D02DD}" type="presParOf" srcId="{DFB78DA0-EECF-4E1A-8DE3-50533E0BD1EE}" destId="{333F4B70-E36B-4570-9DC9-1977C57D249C}" srcOrd="0" destOrd="0" presId="urn:microsoft.com/office/officeart/2005/8/layout/pyramid2"/>
    <dgm:cxn modelId="{EE6C0D81-301B-43FB-A2E6-B1C8EF9B5760}" type="presParOf" srcId="{DFB78DA0-EECF-4E1A-8DE3-50533E0BD1EE}" destId="{FD31E5D8-E3A9-4F8A-91DC-65A0BD0D554F}" srcOrd="1"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1D2136-6310-4DA3-B4F8-FF0922E6FDB0}"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ru-RU"/>
        </a:p>
      </dgm:t>
    </dgm:pt>
    <dgm:pt modelId="{452F6BA0-19ED-415A-B857-EE9C62A69090}">
      <dgm:prSet phldrT="[Текст]"/>
      <dgm:spPr/>
      <dgm:t>
        <a:bodyPr/>
        <a:lstStyle/>
        <a:p>
          <a:pPr algn="ctr"/>
          <a:r>
            <a:rPr lang="uk-UA" b="1" smtClean="0">
              <a:solidFill>
                <a:srgbClr val="FFFF00"/>
              </a:solidFill>
              <a:effectLst>
                <a:outerShdw blurRad="38100" dist="38100" dir="2700000" algn="tl">
                  <a:srgbClr val="000000">
                    <a:alpha val="43137"/>
                  </a:srgbClr>
                </a:outerShdw>
              </a:effectLst>
            </a:rPr>
            <a:t>Звітність про фактичні обсяги радіоактивних відходів</a:t>
          </a:r>
          <a:r>
            <a:rPr lang="uk-UA" smtClean="0">
              <a:solidFill>
                <a:srgbClr val="FFFF00"/>
              </a:solidFill>
              <a:effectLst>
                <a:outerShdw blurRad="38100" dist="38100" dir="2700000" algn="tl">
                  <a:srgbClr val="000000">
                    <a:alpha val="43137"/>
                  </a:srgbClr>
                </a:outerShdw>
              </a:effectLst>
            </a:rPr>
            <a:t>, утворених за базовий податковий (звітний) період, календарний квартал (включаючи вже накопичені до 1 квітня 2009 року), та фактичні обсяги радіоактивних відходів, які зберігаються у виробника таких відходів понад установлений особливими умовами ліцензії строк, погоджується органом державної санітарно-епідеміологічної служби та органом державного регулювання ядерної та радіаційної безпеки</a:t>
          </a:r>
          <a:endParaRPr lang="ru-RU">
            <a:solidFill>
              <a:srgbClr val="FFFF00"/>
            </a:solidFill>
            <a:effectLst>
              <a:outerShdw blurRad="38100" dist="38100" dir="2700000" algn="tl">
                <a:srgbClr val="000000">
                  <a:alpha val="43137"/>
                </a:srgbClr>
              </a:outerShdw>
            </a:effectLst>
          </a:endParaRPr>
        </a:p>
      </dgm:t>
    </dgm:pt>
    <dgm:pt modelId="{9EAAF501-15B8-4970-A424-8E71452BEA67}" type="parTrans" cxnId="{E4FF993E-B8E2-4880-B4BE-366A3AF5479E}">
      <dgm:prSet/>
      <dgm:spPr/>
      <dgm:t>
        <a:bodyPr/>
        <a:lstStyle/>
        <a:p>
          <a:pPr algn="ctr"/>
          <a:endParaRPr lang="ru-RU">
            <a:solidFill>
              <a:srgbClr val="FFFF00"/>
            </a:solidFill>
            <a:effectLst>
              <a:outerShdw blurRad="38100" dist="38100" dir="2700000" algn="tl">
                <a:srgbClr val="000000">
                  <a:alpha val="43137"/>
                </a:srgbClr>
              </a:outerShdw>
            </a:effectLst>
          </a:endParaRPr>
        </a:p>
      </dgm:t>
    </dgm:pt>
    <dgm:pt modelId="{9558D46E-A94F-4004-8A3B-829BDD612995}" type="sibTrans" cxnId="{E4FF993E-B8E2-4880-B4BE-366A3AF5479E}">
      <dgm:prSet/>
      <dgm:spPr/>
      <dgm:t>
        <a:bodyPr/>
        <a:lstStyle/>
        <a:p>
          <a:pPr algn="ctr"/>
          <a:endParaRPr lang="ru-RU">
            <a:solidFill>
              <a:srgbClr val="FFFF00"/>
            </a:solidFill>
            <a:effectLst>
              <a:outerShdw blurRad="38100" dist="38100" dir="2700000" algn="tl">
                <a:srgbClr val="000000">
                  <a:alpha val="43137"/>
                </a:srgbClr>
              </a:outerShdw>
            </a:effectLst>
          </a:endParaRPr>
        </a:p>
      </dgm:t>
    </dgm:pt>
    <dgm:pt modelId="{D9BB91A4-C1AB-49AD-942A-9A2BFD3CEB7C}">
      <dgm:prSet phldrT="[Текст]"/>
      <dgm:spPr/>
      <dgm:t>
        <a:bodyPr/>
        <a:lstStyle/>
        <a:p>
          <a:pPr algn="ctr"/>
          <a:r>
            <a:rPr lang="uk-UA" dirty="0" smtClean="0">
              <a:solidFill>
                <a:srgbClr val="FFFF00"/>
              </a:solidFill>
              <a:effectLst>
                <a:outerShdw blurRad="38100" dist="38100" dir="2700000" algn="tl">
                  <a:srgbClr val="000000">
                    <a:alpha val="43137"/>
                  </a:srgbClr>
                </a:outerShdw>
              </a:effectLst>
            </a:rPr>
            <a:t>Вимоги щодо строків подання та змісту зазначеної звітності встановлюються особливими умовами ліцензії. Копії звітності подаються платниками податків разом з податковою декларацією</a:t>
          </a:r>
          <a:endParaRPr lang="ru-RU" dirty="0">
            <a:solidFill>
              <a:srgbClr val="FFFF00"/>
            </a:solidFill>
            <a:effectLst>
              <a:outerShdw blurRad="38100" dist="38100" dir="2700000" algn="tl">
                <a:srgbClr val="000000">
                  <a:alpha val="43137"/>
                </a:srgbClr>
              </a:outerShdw>
            </a:effectLst>
          </a:endParaRPr>
        </a:p>
      </dgm:t>
    </dgm:pt>
    <dgm:pt modelId="{8A2E06EC-5E61-44B9-A963-44CA948A4AB8}" type="parTrans" cxnId="{8E4172A0-5177-4F80-9F88-A8B1BB3756AC}">
      <dgm:prSet/>
      <dgm:spPr/>
      <dgm:t>
        <a:bodyPr/>
        <a:lstStyle/>
        <a:p>
          <a:pPr algn="ctr"/>
          <a:endParaRPr lang="ru-RU">
            <a:solidFill>
              <a:srgbClr val="FFFF00"/>
            </a:solidFill>
            <a:effectLst>
              <a:outerShdw blurRad="38100" dist="38100" dir="2700000" algn="tl">
                <a:srgbClr val="000000">
                  <a:alpha val="43137"/>
                </a:srgbClr>
              </a:outerShdw>
            </a:effectLst>
          </a:endParaRPr>
        </a:p>
      </dgm:t>
    </dgm:pt>
    <dgm:pt modelId="{6DBFF330-5573-456F-B98D-2479F27AF50F}" type="sibTrans" cxnId="{8E4172A0-5177-4F80-9F88-A8B1BB3756AC}">
      <dgm:prSet/>
      <dgm:spPr/>
      <dgm:t>
        <a:bodyPr/>
        <a:lstStyle/>
        <a:p>
          <a:pPr algn="ctr"/>
          <a:endParaRPr lang="ru-RU">
            <a:solidFill>
              <a:srgbClr val="FFFF00"/>
            </a:solidFill>
            <a:effectLst>
              <a:outerShdw blurRad="38100" dist="38100" dir="2700000" algn="tl">
                <a:srgbClr val="000000">
                  <a:alpha val="43137"/>
                </a:srgbClr>
              </a:outerShdw>
            </a:effectLst>
          </a:endParaRPr>
        </a:p>
      </dgm:t>
    </dgm:pt>
    <dgm:pt modelId="{0BFB7060-28EE-435A-968A-B5E4A489897F}" type="pres">
      <dgm:prSet presAssocID="{901D2136-6310-4DA3-B4F8-FF0922E6FDB0}" presName="linear" presStyleCnt="0">
        <dgm:presLayoutVars>
          <dgm:animLvl val="lvl"/>
          <dgm:resizeHandles val="exact"/>
        </dgm:presLayoutVars>
      </dgm:prSet>
      <dgm:spPr/>
      <dgm:t>
        <a:bodyPr/>
        <a:lstStyle/>
        <a:p>
          <a:endParaRPr lang="uk-UA"/>
        </a:p>
      </dgm:t>
    </dgm:pt>
    <dgm:pt modelId="{7BB80AC2-7584-4958-8553-54305EBC3E48}" type="pres">
      <dgm:prSet presAssocID="{452F6BA0-19ED-415A-B857-EE9C62A69090}" presName="parentText" presStyleLbl="node1" presStyleIdx="0" presStyleCnt="2">
        <dgm:presLayoutVars>
          <dgm:chMax val="0"/>
          <dgm:bulletEnabled val="1"/>
        </dgm:presLayoutVars>
      </dgm:prSet>
      <dgm:spPr/>
      <dgm:t>
        <a:bodyPr/>
        <a:lstStyle/>
        <a:p>
          <a:endParaRPr lang="uk-UA"/>
        </a:p>
      </dgm:t>
    </dgm:pt>
    <dgm:pt modelId="{F751394E-D515-47BB-8236-07F3C3D66DF8}" type="pres">
      <dgm:prSet presAssocID="{9558D46E-A94F-4004-8A3B-829BDD612995}" presName="spacer" presStyleCnt="0"/>
      <dgm:spPr/>
      <dgm:t>
        <a:bodyPr/>
        <a:lstStyle/>
        <a:p>
          <a:endParaRPr lang="uk-UA"/>
        </a:p>
      </dgm:t>
    </dgm:pt>
    <dgm:pt modelId="{B590DD87-AE1D-4E9B-8036-236D2735C956}" type="pres">
      <dgm:prSet presAssocID="{D9BB91A4-C1AB-49AD-942A-9A2BFD3CEB7C}" presName="parentText" presStyleLbl="node1" presStyleIdx="1" presStyleCnt="2">
        <dgm:presLayoutVars>
          <dgm:chMax val="0"/>
          <dgm:bulletEnabled val="1"/>
        </dgm:presLayoutVars>
      </dgm:prSet>
      <dgm:spPr/>
      <dgm:t>
        <a:bodyPr/>
        <a:lstStyle/>
        <a:p>
          <a:endParaRPr lang="uk-UA"/>
        </a:p>
      </dgm:t>
    </dgm:pt>
  </dgm:ptLst>
  <dgm:cxnLst>
    <dgm:cxn modelId="{B1B781F5-D065-45B1-B0BA-86A5D13A3855}" type="presOf" srcId="{D9BB91A4-C1AB-49AD-942A-9A2BFD3CEB7C}" destId="{B590DD87-AE1D-4E9B-8036-236D2735C956}" srcOrd="0" destOrd="0" presId="urn:microsoft.com/office/officeart/2005/8/layout/vList2"/>
    <dgm:cxn modelId="{4338AD2B-FE7C-467A-905F-C6BD76C78F60}" type="presOf" srcId="{901D2136-6310-4DA3-B4F8-FF0922E6FDB0}" destId="{0BFB7060-28EE-435A-968A-B5E4A489897F}" srcOrd="0" destOrd="0" presId="urn:microsoft.com/office/officeart/2005/8/layout/vList2"/>
    <dgm:cxn modelId="{E4FF993E-B8E2-4880-B4BE-366A3AF5479E}" srcId="{901D2136-6310-4DA3-B4F8-FF0922E6FDB0}" destId="{452F6BA0-19ED-415A-B857-EE9C62A69090}" srcOrd="0" destOrd="0" parTransId="{9EAAF501-15B8-4970-A424-8E71452BEA67}" sibTransId="{9558D46E-A94F-4004-8A3B-829BDD612995}"/>
    <dgm:cxn modelId="{5DF64472-9D6F-4CCD-85F3-E51AF08442DC}" type="presOf" srcId="{452F6BA0-19ED-415A-B857-EE9C62A69090}" destId="{7BB80AC2-7584-4958-8553-54305EBC3E48}" srcOrd="0" destOrd="0" presId="urn:microsoft.com/office/officeart/2005/8/layout/vList2"/>
    <dgm:cxn modelId="{8E4172A0-5177-4F80-9F88-A8B1BB3756AC}" srcId="{901D2136-6310-4DA3-B4F8-FF0922E6FDB0}" destId="{D9BB91A4-C1AB-49AD-942A-9A2BFD3CEB7C}" srcOrd="1" destOrd="0" parTransId="{8A2E06EC-5E61-44B9-A963-44CA948A4AB8}" sibTransId="{6DBFF330-5573-456F-B98D-2479F27AF50F}"/>
    <dgm:cxn modelId="{09094237-E301-4F4A-B042-2D900D244F26}" type="presParOf" srcId="{0BFB7060-28EE-435A-968A-B5E4A489897F}" destId="{7BB80AC2-7584-4958-8553-54305EBC3E48}" srcOrd="0" destOrd="0" presId="urn:microsoft.com/office/officeart/2005/8/layout/vList2"/>
    <dgm:cxn modelId="{43B44031-6C21-4BD4-BA89-DB4CEF12FBFE}" type="presParOf" srcId="{0BFB7060-28EE-435A-968A-B5E4A489897F}" destId="{F751394E-D515-47BB-8236-07F3C3D66DF8}" srcOrd="1" destOrd="0" presId="urn:microsoft.com/office/officeart/2005/8/layout/vList2"/>
    <dgm:cxn modelId="{1A0C2EB5-4AA1-4860-8DF5-EE10A2FE55E3}" type="presParOf" srcId="{0BFB7060-28EE-435A-968A-B5E4A489897F}" destId="{B590DD87-AE1D-4E9B-8036-236D2735C956}"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96F31C-CDD7-4E20-8EE7-E3DFAED57559}">
      <dsp:nvSpPr>
        <dsp:cNvPr id="0" name=""/>
        <dsp:cNvSpPr/>
      </dsp:nvSpPr>
      <dsp:spPr>
        <a:xfrm>
          <a:off x="0" y="433544"/>
          <a:ext cx="8382000" cy="1180800"/>
        </a:xfrm>
        <a:prstGeom prst="rect">
          <a:avLst/>
        </a:prstGeom>
        <a:blipFill rotWithShape="0">
          <a:blip xmlns:r="http://schemas.openxmlformats.org/officeDocument/2006/relationships" r:embed="rId1">
            <a:duotone>
              <a:schemeClr val="accent5">
                <a:hueOff val="0"/>
                <a:satOff val="0"/>
                <a:lumOff val="0"/>
                <a:alphaOff val="0"/>
                <a:shade val="22000"/>
                <a:satMod val="160000"/>
              </a:schemeClr>
              <a:schemeClr val="accent5">
                <a:hueOff val="0"/>
                <a:satOff val="0"/>
                <a:lumOff val="0"/>
                <a:alphaOff val="0"/>
                <a:shade val="45000"/>
                <a:satMod val="100000"/>
              </a:schemeClr>
            </a:duotone>
          </a:blip>
          <a:tile tx="0" ty="0" sx="65000" sy="65000" flip="none" algn="ctr"/>
        </a:blipFill>
        <a:ln w="9525" cap="flat" cmpd="sng" algn="ctr">
          <a:solidFill>
            <a:schemeClr val="accent5">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41376" tIns="195072" rIns="341376" bIns="195072" numCol="1" spcCol="1270" anchor="ctr" anchorCtr="0">
          <a:noAutofit/>
        </a:bodyPr>
        <a:lstStyle/>
        <a:p>
          <a:pPr lvl="0" algn="ctr" defTabSz="2133600">
            <a:lnSpc>
              <a:spcPct val="90000"/>
            </a:lnSpc>
            <a:spcBef>
              <a:spcPct val="0"/>
            </a:spcBef>
            <a:spcAft>
              <a:spcPct val="35000"/>
            </a:spcAft>
          </a:pPr>
          <a:r>
            <a:rPr lang="uk-UA" sz="4800" b="1" kern="1200" cap="none" spc="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kern="1200"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sp:txBody>
      <dsp:txXfrm>
        <a:off x="0" y="433544"/>
        <a:ext cx="8382000" cy="1180800"/>
      </dsp:txXfrm>
    </dsp:sp>
    <dsp:sp modelId="{0D33B51F-E786-4CE1-BB40-B20EFF7773A0}">
      <dsp:nvSpPr>
        <dsp:cNvPr id="0" name=""/>
        <dsp:cNvSpPr/>
      </dsp:nvSpPr>
      <dsp:spPr>
        <a:xfrm>
          <a:off x="0" y="1614344"/>
          <a:ext cx="8382000" cy="427671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8694" tIns="218694" rIns="291592" bIns="328041" numCol="1" spcCol="1270" anchor="t" anchorCtr="0">
          <a:noAutofit/>
        </a:bodyPr>
        <a:lstStyle/>
        <a:p>
          <a:pPr marL="285750" lvl="1" indent="-285750" algn="l" defTabSz="1822450">
            <a:lnSpc>
              <a:spcPct val="90000"/>
            </a:lnSpc>
            <a:spcBef>
              <a:spcPct val="0"/>
            </a:spcBef>
            <a:spcAft>
              <a:spcPct val="15000"/>
            </a:spcAft>
            <a:buChar char="••"/>
          </a:pPr>
          <a:r>
            <a:rPr lang="uk-UA" sz="4100" b="0" kern="1200" dirty="0" smtClean="0">
              <a:latin typeface="Times New Roman" pitchFamily="18" charset="0"/>
              <a:cs typeface="Times New Roman" pitchFamily="18" charset="0"/>
            </a:rPr>
            <a:t>1. </a:t>
          </a:r>
          <a:r>
            <a:rPr lang="uk-UA" sz="4100" b="0" kern="1200" dirty="0" smtClean="0"/>
            <a:t>Платники податку</a:t>
          </a:r>
          <a:endParaRPr lang="uk-UA" sz="4100" b="0" kern="1200" dirty="0">
            <a:latin typeface="Times New Roman" pitchFamily="18" charset="0"/>
            <a:cs typeface="Times New Roman" pitchFamily="18" charset="0"/>
          </a:endParaRPr>
        </a:p>
        <a:p>
          <a:pPr marL="285750" lvl="1" indent="-285750" algn="l" defTabSz="1822450">
            <a:lnSpc>
              <a:spcPct val="90000"/>
            </a:lnSpc>
            <a:spcBef>
              <a:spcPct val="0"/>
            </a:spcBef>
            <a:spcAft>
              <a:spcPct val="15000"/>
            </a:spcAft>
            <a:buChar char="••"/>
          </a:pPr>
          <a:r>
            <a:rPr lang="uk-UA" sz="4100" b="0" kern="1200" dirty="0" smtClean="0"/>
            <a:t>2. Об’єкт та база оподаткування </a:t>
          </a:r>
          <a:endParaRPr lang="ru-RU" sz="4100" b="0" kern="1200" dirty="0"/>
        </a:p>
        <a:p>
          <a:pPr marL="285750" lvl="1" indent="-285750" algn="l" defTabSz="1822450">
            <a:lnSpc>
              <a:spcPct val="90000"/>
            </a:lnSpc>
            <a:spcBef>
              <a:spcPct val="0"/>
            </a:spcBef>
            <a:spcAft>
              <a:spcPct val="15000"/>
            </a:spcAft>
            <a:buChar char="••"/>
          </a:pPr>
          <a:r>
            <a:rPr lang="uk-UA" sz="4100" b="0" kern="1200" dirty="0" smtClean="0"/>
            <a:t>3. Ставки податку</a:t>
          </a:r>
          <a:endParaRPr lang="ru-RU" sz="4100" b="0" kern="1200" dirty="0"/>
        </a:p>
        <a:p>
          <a:pPr marL="285750" lvl="1" indent="-285750" algn="l" defTabSz="1822450">
            <a:lnSpc>
              <a:spcPct val="90000"/>
            </a:lnSpc>
            <a:spcBef>
              <a:spcPct val="0"/>
            </a:spcBef>
            <a:spcAft>
              <a:spcPct val="15000"/>
            </a:spcAft>
            <a:buChar char="••"/>
          </a:pPr>
          <a:r>
            <a:rPr lang="uk-UA" sz="4100" b="0" kern="1200" dirty="0" smtClean="0"/>
            <a:t>4. Порядок обчислення податку</a:t>
          </a:r>
          <a:endParaRPr lang="ru-RU" sz="4100" b="0" kern="1200" dirty="0"/>
        </a:p>
        <a:p>
          <a:pPr marL="285750" lvl="1" indent="-285750" algn="l" defTabSz="1822450">
            <a:lnSpc>
              <a:spcPct val="90000"/>
            </a:lnSpc>
            <a:spcBef>
              <a:spcPct val="0"/>
            </a:spcBef>
            <a:spcAft>
              <a:spcPct val="15000"/>
            </a:spcAft>
            <a:buChar char="••"/>
          </a:pPr>
          <a:r>
            <a:rPr lang="uk-UA" sz="4100" b="0" kern="1200" dirty="0" smtClean="0"/>
            <a:t>5. Порядок подання податкової звітності та сплати податку</a:t>
          </a:r>
          <a:endParaRPr lang="ru-RU" sz="4100" b="0" kern="1200" dirty="0"/>
        </a:p>
      </dsp:txBody>
      <dsp:txXfrm>
        <a:off x="0" y="1614344"/>
        <a:ext cx="8382000" cy="427671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D0F5FE-0711-4A65-8DED-9B1EBE02EA49}">
      <dsp:nvSpPr>
        <dsp:cNvPr id="0" name=""/>
        <dsp:cNvSpPr/>
      </dsp:nvSpPr>
      <dsp:spPr>
        <a:xfrm>
          <a:off x="0" y="0"/>
          <a:ext cx="4572000" cy="45720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345E93-F00D-445B-A6FD-30C22D26EBB7}">
      <dsp:nvSpPr>
        <dsp:cNvPr id="0" name=""/>
        <dsp:cNvSpPr/>
      </dsp:nvSpPr>
      <dsp:spPr>
        <a:xfrm>
          <a:off x="2286000" y="0"/>
          <a:ext cx="5486400" cy="457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uk-UA" sz="2800" b="1" kern="1200" smtClean="0"/>
            <a:t>Контроль за тимчасовим зберіганням радіоактивних відходів їх виробниками понад установлений особливими умовами ліцензії строк здійснюється органом державного регулювання ядерної та радіаційної безпеки та органом державної санітарно-епідеміологічної служби</a:t>
          </a:r>
          <a:endParaRPr lang="ru-RU" sz="2800" kern="1200"/>
        </a:p>
      </dsp:txBody>
      <dsp:txXfrm>
        <a:off x="2286000" y="0"/>
        <a:ext cx="5486400" cy="457200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22DAC3-F71A-46EC-84B4-82DB4D2E0BC1}">
      <dsp:nvSpPr>
        <dsp:cNvPr id="0" name=""/>
        <dsp:cNvSpPr/>
      </dsp:nvSpPr>
      <dsp:spPr>
        <a:xfrm>
          <a:off x="0" y="86084"/>
          <a:ext cx="7772400" cy="8423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uk-UA" sz="2400" b="1" kern="1200" dirty="0" smtClean="0">
              <a:solidFill>
                <a:srgbClr val="FFFF00"/>
              </a:solidFill>
            </a:rPr>
            <a:t>Питання для самоперевірки та корекції знань студентів:</a:t>
          </a:r>
          <a:endParaRPr lang="ru-RU" sz="2400" kern="1200" dirty="0">
            <a:solidFill>
              <a:srgbClr val="FFFF00"/>
            </a:solidFill>
          </a:endParaRPr>
        </a:p>
      </dsp:txBody>
      <dsp:txXfrm>
        <a:off x="0" y="86084"/>
        <a:ext cx="7772400" cy="842310"/>
      </dsp:txXfrm>
    </dsp:sp>
    <dsp:sp modelId="{CC43D2BB-00BB-4CAE-B97B-FC6C3C6D7933}">
      <dsp:nvSpPr>
        <dsp:cNvPr id="0" name=""/>
        <dsp:cNvSpPr/>
      </dsp:nvSpPr>
      <dsp:spPr>
        <a:xfrm>
          <a:off x="0" y="928395"/>
          <a:ext cx="7772400" cy="3557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uk-UA" sz="2400" kern="1200" dirty="0" smtClean="0"/>
            <a:t>Хто є платниками податку екологічного податку?</a:t>
          </a:r>
          <a:endParaRPr lang="ru-RU" sz="2400" kern="1200" dirty="0"/>
        </a:p>
        <a:p>
          <a:pPr marL="228600" lvl="1" indent="-228600" algn="l" defTabSz="1066800">
            <a:lnSpc>
              <a:spcPct val="90000"/>
            </a:lnSpc>
            <a:spcBef>
              <a:spcPct val="0"/>
            </a:spcBef>
            <a:spcAft>
              <a:spcPct val="15000"/>
            </a:spcAft>
            <a:buChar char="••"/>
          </a:pPr>
          <a:r>
            <a:rPr lang="uk-UA" sz="2400" kern="1200" smtClean="0"/>
            <a:t>Хто не є платника податку?</a:t>
          </a:r>
          <a:endParaRPr lang="ru-RU" sz="2400" kern="1200"/>
        </a:p>
        <a:p>
          <a:pPr marL="228600" lvl="1" indent="-228600" algn="l" defTabSz="1066800">
            <a:lnSpc>
              <a:spcPct val="90000"/>
            </a:lnSpc>
            <a:spcBef>
              <a:spcPct val="0"/>
            </a:spcBef>
            <a:spcAft>
              <a:spcPct val="15000"/>
            </a:spcAft>
            <a:buChar char="••"/>
          </a:pPr>
          <a:r>
            <a:rPr lang="uk-UA" sz="2400" kern="1200" smtClean="0"/>
            <a:t>Що є об’єктом оподаткування екологічного податку?</a:t>
          </a:r>
          <a:endParaRPr lang="ru-RU" sz="2400" kern="1200"/>
        </a:p>
        <a:p>
          <a:pPr marL="228600" lvl="1" indent="-228600" algn="l" defTabSz="1066800">
            <a:lnSpc>
              <a:spcPct val="90000"/>
            </a:lnSpc>
            <a:spcBef>
              <a:spcPct val="0"/>
            </a:spcBef>
            <a:spcAft>
              <a:spcPct val="15000"/>
            </a:spcAft>
            <a:buChar char="••"/>
          </a:pPr>
          <a:r>
            <a:rPr lang="uk-UA" sz="2400" kern="1200" smtClean="0"/>
            <a:t>Розкрити особливості застосування ставок екологічного податку</a:t>
          </a:r>
          <a:endParaRPr lang="ru-RU" sz="2400" kern="1200"/>
        </a:p>
        <a:p>
          <a:pPr marL="228600" lvl="1" indent="-228600" algn="l" defTabSz="1066800">
            <a:lnSpc>
              <a:spcPct val="90000"/>
            </a:lnSpc>
            <a:spcBef>
              <a:spcPct val="0"/>
            </a:spcBef>
            <a:spcAft>
              <a:spcPct val="15000"/>
            </a:spcAft>
            <a:buChar char="••"/>
          </a:pPr>
          <a:r>
            <a:rPr lang="uk-UA" sz="2400" kern="1200" smtClean="0"/>
            <a:t>Який порядок обчислення  екологічного податку?</a:t>
          </a:r>
          <a:endParaRPr lang="ru-RU" sz="2400" kern="1200"/>
        </a:p>
        <a:p>
          <a:pPr marL="228600" lvl="1" indent="-228600" algn="l" defTabSz="1066800">
            <a:lnSpc>
              <a:spcPct val="90000"/>
            </a:lnSpc>
            <a:spcBef>
              <a:spcPct val="0"/>
            </a:spcBef>
            <a:spcAft>
              <a:spcPct val="15000"/>
            </a:spcAft>
            <a:buChar char="••"/>
          </a:pPr>
          <a:r>
            <a:rPr lang="uk-UA" sz="2400" kern="1200" smtClean="0"/>
            <a:t>Який порядок подання податкової звітності?</a:t>
          </a:r>
          <a:endParaRPr lang="ru-RU" sz="2400" kern="1200"/>
        </a:p>
        <a:p>
          <a:pPr marL="228600" lvl="1" indent="-228600" algn="l" defTabSz="1066800">
            <a:lnSpc>
              <a:spcPct val="90000"/>
            </a:lnSpc>
            <a:spcBef>
              <a:spcPct val="0"/>
            </a:spcBef>
            <a:spcAft>
              <a:spcPct val="15000"/>
            </a:spcAft>
            <a:buChar char="••"/>
          </a:pPr>
          <a:r>
            <a:rPr lang="uk-UA" sz="2400" kern="1200" smtClean="0"/>
            <a:t>Який порядок сплати екологічного податку?</a:t>
          </a:r>
          <a:endParaRPr lang="ru-RU" sz="2400" kern="1200"/>
        </a:p>
      </dsp:txBody>
      <dsp:txXfrm>
        <a:off x="0" y="928395"/>
        <a:ext cx="7772400" cy="35575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8F402F-03E6-4000-BBF9-20627AED5392}">
      <dsp:nvSpPr>
        <dsp:cNvPr id="0" name=""/>
        <dsp:cNvSpPr/>
      </dsp:nvSpPr>
      <dsp:spPr>
        <a:xfrm>
          <a:off x="0" y="21120"/>
          <a:ext cx="8534400" cy="1209600"/>
        </a:xfrm>
        <a:prstGeom prst="rect">
          <a:avLst/>
        </a:prstGeom>
        <a:blipFill rotWithShape="0">
          <a:blip xmlns:r="http://schemas.openxmlformats.org/officeDocument/2006/relationships" r:embed="rId1">
            <a:duotone>
              <a:schemeClr val="accent2">
                <a:hueOff val="0"/>
                <a:satOff val="0"/>
                <a:lumOff val="0"/>
                <a:alphaOff val="0"/>
                <a:shade val="22000"/>
                <a:satMod val="160000"/>
              </a:schemeClr>
              <a:schemeClr val="accent2">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uk-UA" sz="3200" b="1" kern="1200" cap="none" spc="0" dirty="0" smtClean="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kern="1200" cap="none" spc="0" dirty="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0" y="21120"/>
        <a:ext cx="8534400" cy="1209600"/>
      </dsp:txXfrm>
    </dsp:sp>
    <dsp:sp modelId="{7334D37E-E64E-42C5-98F4-26DB00F77C96}">
      <dsp:nvSpPr>
        <dsp:cNvPr id="0" name=""/>
        <dsp:cNvSpPr/>
      </dsp:nvSpPr>
      <dsp:spPr>
        <a:xfrm>
          <a:off x="0" y="1230720"/>
          <a:ext cx="8534400" cy="507276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uk-UA" sz="4200" kern="1200" dirty="0" smtClean="0"/>
            <a:t>Екологічний податок, платники податку, об’єкт оподаткування, база оподаткування, ставки податку,  порядок обчислення податку, порядок подання податкової звітності, сплата податку, контроль </a:t>
          </a:r>
          <a:r>
            <a:rPr lang="uk-UA" sz="4200" kern="1200" dirty="0" smtClean="0"/>
            <a:t>платників</a:t>
          </a:r>
          <a:endParaRPr lang="ru-RU" sz="4200" kern="1200" dirty="0"/>
        </a:p>
      </dsp:txBody>
      <dsp:txXfrm>
        <a:off x="0" y="1230720"/>
        <a:ext cx="8534400" cy="50727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0E8DAC-E02E-4371-8DF6-D0612B7EBB8C}">
      <dsp:nvSpPr>
        <dsp:cNvPr id="0" name=""/>
        <dsp:cNvSpPr/>
      </dsp:nvSpPr>
      <dsp:spPr>
        <a:xfrm>
          <a:off x="0" y="0"/>
          <a:ext cx="8744008" cy="1537341"/>
        </a:xfrm>
        <a:prstGeom prst="rect">
          <a:avLst/>
        </a:prstGeom>
        <a:solidFill>
          <a:schemeClr val="accent6">
            <a:shade val="90000"/>
            <a:hueOff val="0"/>
            <a:satOff val="0"/>
            <a:lumOff val="0"/>
            <a:alphaOff val="0"/>
          </a:schemeClr>
        </a:solid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uk-UA" sz="6200" b="1" kern="1200" dirty="0" smtClean="0">
              <a:solidFill>
                <a:srgbClr val="FFFF00"/>
              </a:solidFill>
              <a:effectLst>
                <a:outerShdw blurRad="38100" dist="38100" dir="2700000" algn="tl">
                  <a:srgbClr val="000000">
                    <a:alpha val="43137"/>
                  </a:srgbClr>
                </a:outerShdw>
              </a:effectLst>
            </a:rPr>
            <a:t>Платниками податку:      </a:t>
          </a:r>
          <a:endParaRPr lang="ru-RU" sz="6200" b="1" kern="1200" dirty="0">
            <a:solidFill>
              <a:srgbClr val="FFFF00"/>
            </a:solidFill>
            <a:effectLst>
              <a:outerShdw blurRad="38100" dist="38100" dir="2700000" algn="tl">
                <a:srgbClr val="000000">
                  <a:alpha val="43137"/>
                </a:srgbClr>
              </a:outerShdw>
            </a:effectLst>
          </a:endParaRPr>
        </a:p>
      </dsp:txBody>
      <dsp:txXfrm>
        <a:off x="0" y="0"/>
        <a:ext cx="8744008" cy="1537341"/>
      </dsp:txXfrm>
    </dsp:sp>
    <dsp:sp modelId="{C3B3B1C4-D04F-4FE5-AC81-5132AD27A6FC}">
      <dsp:nvSpPr>
        <dsp:cNvPr id="0" name=""/>
        <dsp:cNvSpPr/>
      </dsp:nvSpPr>
      <dsp:spPr>
        <a:xfrm>
          <a:off x="0" y="1537341"/>
          <a:ext cx="4372004" cy="3228417"/>
        </a:xfrm>
        <a:prstGeom prst="rect">
          <a:avLst/>
        </a:prstGeom>
        <a:blipFill rotWithShape="0">
          <a:blip xmlns:r="http://schemas.openxmlformats.org/officeDocument/2006/relationships" r:embed="rId1">
            <a:duotone>
              <a:schemeClr val="accent6">
                <a:alpha val="90000"/>
                <a:hueOff val="0"/>
                <a:satOff val="0"/>
                <a:lumOff val="0"/>
                <a:alphaOff val="0"/>
                <a:shade val="22000"/>
                <a:satMod val="160000"/>
              </a:schemeClr>
              <a:schemeClr val="accent6">
                <a:alpha val="9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uk-UA" sz="1600" b="0" kern="1200" dirty="0" smtClean="0">
              <a:solidFill>
                <a:srgbClr val="FFFF00"/>
              </a:solidFill>
              <a:effectLst>
                <a:outerShdw blurRad="38100" dist="38100" dir="2700000" algn="tl">
                  <a:srgbClr val="000000">
                    <a:alpha val="43137"/>
                  </a:srgbClr>
                </a:outerShdw>
              </a:effectLst>
            </a:rPr>
            <a:t>1. Платниками податку є суб'єкти господарювання, юридичні особи, що не провадять господарську (підприємницьку) діяльність, бюджетні установи, громадські та інші підприємства, установи та організації, постійні представництва нерезидентів, включаючи тих, які виконують агентські (представницькі) функції стосовно таких нерезидентів або їх засновників, під час провадження діяльності яких на території України і в межах її континентального шельфу та виключної (морської) економічної зони здійснюються</a:t>
          </a:r>
          <a:endParaRPr lang="ru-RU" sz="1600" b="0" kern="1200" dirty="0">
            <a:solidFill>
              <a:srgbClr val="FFFF00"/>
            </a:solidFill>
            <a:effectLst>
              <a:outerShdw blurRad="38100" dist="38100" dir="2700000" algn="tl">
                <a:srgbClr val="000000">
                  <a:alpha val="43137"/>
                </a:srgbClr>
              </a:outerShdw>
            </a:effectLst>
          </a:endParaRPr>
        </a:p>
      </dsp:txBody>
      <dsp:txXfrm>
        <a:off x="0" y="1537341"/>
        <a:ext cx="4372004" cy="3228417"/>
      </dsp:txXfrm>
    </dsp:sp>
    <dsp:sp modelId="{FD49B397-BF4F-4205-9925-331D808C7605}">
      <dsp:nvSpPr>
        <dsp:cNvPr id="0" name=""/>
        <dsp:cNvSpPr/>
      </dsp:nvSpPr>
      <dsp:spPr>
        <a:xfrm>
          <a:off x="4372004" y="1537341"/>
          <a:ext cx="4372004" cy="3228417"/>
        </a:xfrm>
        <a:prstGeom prst="rect">
          <a:avLst/>
        </a:prstGeom>
        <a:blipFill rotWithShape="0">
          <a:blip xmlns:r="http://schemas.openxmlformats.org/officeDocument/2006/relationships" r:embed="rId1">
            <a:duotone>
              <a:schemeClr val="accent6">
                <a:alpha val="90000"/>
                <a:hueOff val="0"/>
                <a:satOff val="0"/>
                <a:lumOff val="0"/>
                <a:alphaOff val="-40000"/>
                <a:shade val="22000"/>
                <a:satMod val="160000"/>
              </a:schemeClr>
              <a:schemeClr val="accent6">
                <a:alpha val="90000"/>
                <a:hueOff val="0"/>
                <a:satOff val="0"/>
                <a:lumOff val="0"/>
                <a:alphaOff val="-4000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uk-UA" sz="1600" b="0" kern="1200" dirty="0" smtClean="0">
              <a:solidFill>
                <a:srgbClr val="FFFF00"/>
              </a:solidFill>
              <a:effectLst>
                <a:outerShdw blurRad="38100" dist="38100" dir="2700000" algn="tl">
                  <a:srgbClr val="000000">
                    <a:alpha val="43137"/>
                  </a:srgbClr>
                </a:outerShdw>
              </a:effectLst>
            </a:rPr>
            <a:t>2. Платниками податку є суб'єкти господарювання, юридичні особи, що не провадять господарську (підприємницьку) діяльність, бюджетні установи, громадські та інші підприємства, установи та організації, постійні представництва нерезидентів, включаючи тих, які виконують агентські (представницькі) функції стосовно таких нерезидентів або їх засновників, а також громадяни України, іноземці та особи без громадянства, які здійснюють викиди забруднюючих речовин в атмосферу пересувними джерелами забруднення у разі використання ними палива</a:t>
          </a:r>
          <a:endParaRPr lang="ru-RU" sz="1600" b="0" kern="1200" dirty="0">
            <a:solidFill>
              <a:srgbClr val="FFFF00"/>
            </a:solidFill>
            <a:effectLst>
              <a:outerShdw blurRad="38100" dist="38100" dir="2700000" algn="tl">
                <a:srgbClr val="000000">
                  <a:alpha val="43137"/>
                </a:srgbClr>
              </a:outerShdw>
            </a:effectLst>
          </a:endParaRPr>
        </a:p>
      </dsp:txBody>
      <dsp:txXfrm>
        <a:off x="4372004" y="1537341"/>
        <a:ext cx="4372004" cy="3228417"/>
      </dsp:txXfrm>
    </dsp:sp>
    <dsp:sp modelId="{94556B25-B81D-45E6-A5DA-A632263DA77F}">
      <dsp:nvSpPr>
        <dsp:cNvPr id="0" name=""/>
        <dsp:cNvSpPr/>
      </dsp:nvSpPr>
      <dsp:spPr>
        <a:xfrm>
          <a:off x="0" y="4765758"/>
          <a:ext cx="8744008" cy="358713"/>
        </a:xfrm>
        <a:prstGeom prst="rect">
          <a:avLst/>
        </a:prstGeom>
        <a:solidFill>
          <a:schemeClr val="accent6">
            <a:shade val="90000"/>
            <a:hueOff val="0"/>
            <a:satOff val="0"/>
            <a:lumOff val="0"/>
            <a:alphaOff val="0"/>
          </a:schemeClr>
        </a:solid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7512CF-E30A-48F3-8E73-C1D15906B634}">
      <dsp:nvSpPr>
        <dsp:cNvPr id="0" name=""/>
        <dsp:cNvSpPr/>
      </dsp:nvSpPr>
      <dsp:spPr>
        <a:xfrm>
          <a:off x="0" y="370376"/>
          <a:ext cx="8572560" cy="4649400"/>
        </a:xfrm>
        <a:prstGeom prst="rect">
          <a:avLst/>
        </a:prstGeom>
        <a:solidFill>
          <a:schemeClr val="lt1">
            <a:alpha val="90000"/>
            <a:hueOff val="0"/>
            <a:satOff val="0"/>
            <a:lumOff val="0"/>
            <a:alphaOff val="0"/>
          </a:schemeClr>
        </a:solidFill>
        <a:ln w="9525" cap="flat" cmpd="sng" algn="ctr">
          <a:solidFill>
            <a:schemeClr val="accent3">
              <a:shade val="50000"/>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65326" tIns="374904" rIns="665326" bIns="128016" numCol="1" spcCol="1270" anchor="t" anchorCtr="0">
          <a:noAutofit/>
        </a:bodyPr>
        <a:lstStyle/>
        <a:p>
          <a:pPr marL="171450" lvl="1" indent="-171450" algn="l" defTabSz="800100">
            <a:lnSpc>
              <a:spcPct val="90000"/>
            </a:lnSpc>
            <a:spcBef>
              <a:spcPct val="0"/>
            </a:spcBef>
            <a:spcAft>
              <a:spcPct val="15000"/>
            </a:spcAft>
            <a:buChar char="••"/>
          </a:pPr>
          <a:r>
            <a:rPr lang="uk-UA" sz="1800" kern="1200" dirty="0" smtClean="0"/>
            <a:t>обсяги та види забруднюючих речовин, які викидаються в атмосферне повітря стаціонарними джерелами</a:t>
          </a:r>
          <a:endParaRPr lang="ru-RU" sz="1800" kern="1200" dirty="0"/>
        </a:p>
        <a:p>
          <a:pPr marL="171450" lvl="1" indent="-171450" algn="l" defTabSz="800100">
            <a:lnSpc>
              <a:spcPct val="90000"/>
            </a:lnSpc>
            <a:spcBef>
              <a:spcPct val="0"/>
            </a:spcBef>
            <a:spcAft>
              <a:spcPct val="15000"/>
            </a:spcAft>
            <a:buChar char="••"/>
          </a:pPr>
          <a:r>
            <a:rPr lang="uk-UA" sz="1800" kern="1200" dirty="0" smtClean="0"/>
            <a:t>обсяги та види забруднюючих речовин, які скидаються безпосередньо у водні об'єкти</a:t>
          </a:r>
          <a:endParaRPr lang="ru-RU" sz="1800" kern="1200" dirty="0"/>
        </a:p>
        <a:p>
          <a:pPr marL="171450" lvl="1" indent="-171450" algn="l" defTabSz="800100">
            <a:lnSpc>
              <a:spcPct val="90000"/>
            </a:lnSpc>
            <a:spcBef>
              <a:spcPct val="0"/>
            </a:spcBef>
            <a:spcAft>
              <a:spcPct val="15000"/>
            </a:spcAft>
            <a:buChar char="••"/>
          </a:pPr>
          <a:r>
            <a:rPr lang="uk-UA" sz="1800" kern="1200" dirty="0" smtClean="0"/>
            <a:t>обсяги та види (класи) відходів, що розміщуються у спеціально відведених для цього місцях чи на об'єктах протягом звітного кварталу</a:t>
          </a:r>
          <a:endParaRPr lang="ru-RU" sz="1800" kern="1200" dirty="0"/>
        </a:p>
        <a:p>
          <a:pPr marL="171450" lvl="1" indent="-171450" algn="l" defTabSz="800100">
            <a:lnSpc>
              <a:spcPct val="90000"/>
            </a:lnSpc>
            <a:spcBef>
              <a:spcPct val="0"/>
            </a:spcBef>
            <a:spcAft>
              <a:spcPct val="15000"/>
            </a:spcAft>
            <a:buChar char="••"/>
          </a:pPr>
          <a:r>
            <a:rPr lang="uk-UA" sz="1800" kern="1200" dirty="0" smtClean="0"/>
            <a:t>обсяги та види палива, у тому числі виробленого з давальницької сировини, реалізованого або ввезеного на митну територію України податковими агентами</a:t>
          </a:r>
          <a:endParaRPr lang="ru-RU" sz="1800" kern="1200" dirty="0"/>
        </a:p>
        <a:p>
          <a:pPr marL="171450" lvl="1" indent="-171450" algn="l" defTabSz="800100">
            <a:lnSpc>
              <a:spcPct val="90000"/>
            </a:lnSpc>
            <a:spcBef>
              <a:spcPct val="0"/>
            </a:spcBef>
            <a:spcAft>
              <a:spcPct val="15000"/>
            </a:spcAft>
            <a:buChar char="••"/>
          </a:pPr>
          <a:r>
            <a:rPr lang="uk-UA" sz="1800" kern="1200" dirty="0" smtClean="0"/>
            <a:t>обсяги та категорія радіоактивних відходів, що утворюються внаслідок діяльності суб'єктів господарювання та/або тимчасово зберігаються їх виробниками понад установлений особливими умовами ліцензії строк</a:t>
          </a:r>
          <a:endParaRPr lang="ru-RU" sz="1800" kern="1200" dirty="0"/>
        </a:p>
        <a:p>
          <a:pPr marL="171450" lvl="1" indent="-171450" algn="l" defTabSz="800100">
            <a:lnSpc>
              <a:spcPct val="90000"/>
            </a:lnSpc>
            <a:spcBef>
              <a:spcPct val="0"/>
            </a:spcBef>
            <a:spcAft>
              <a:spcPct val="15000"/>
            </a:spcAft>
            <a:buChar char="••"/>
          </a:pPr>
          <a:r>
            <a:rPr lang="uk-UA" sz="1800" kern="1200" dirty="0" smtClean="0"/>
            <a:t>обсяги електричної енергії, виробленої експлуатуючими організаціями ядерних установок (атомних електростанцій)</a:t>
          </a:r>
          <a:endParaRPr lang="ru-RU" sz="1800" kern="1200" dirty="0"/>
        </a:p>
      </dsp:txBody>
      <dsp:txXfrm>
        <a:off x="0" y="370376"/>
        <a:ext cx="8572560" cy="4649400"/>
      </dsp:txXfrm>
    </dsp:sp>
    <dsp:sp modelId="{13DFAE09-AE36-416A-AA31-CC8477A21E66}">
      <dsp:nvSpPr>
        <dsp:cNvPr id="0" name=""/>
        <dsp:cNvSpPr/>
      </dsp:nvSpPr>
      <dsp:spPr>
        <a:xfrm>
          <a:off x="428628" y="104695"/>
          <a:ext cx="6000792" cy="531360"/>
        </a:xfrm>
        <a:prstGeom prst="roundRect">
          <a:avLst/>
        </a:prstGeom>
        <a:blipFill rotWithShape="0">
          <a:blip xmlns:r="http://schemas.openxmlformats.org/officeDocument/2006/relationships" r:embed="rId1">
            <a:duotone>
              <a:schemeClr val="accent3">
                <a:shade val="50000"/>
                <a:hueOff val="0"/>
                <a:satOff val="0"/>
                <a:lumOff val="0"/>
                <a:alphaOff val="0"/>
                <a:shade val="22000"/>
                <a:satMod val="160000"/>
              </a:schemeClr>
              <a:schemeClr val="accent3">
                <a:shade val="5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lvl="0" algn="ctr" defTabSz="800100">
            <a:lnSpc>
              <a:spcPct val="90000"/>
            </a:lnSpc>
            <a:spcBef>
              <a:spcPct val="0"/>
            </a:spcBef>
            <a:spcAft>
              <a:spcPct val="35000"/>
            </a:spcAft>
          </a:pPr>
          <a:r>
            <a:rPr lang="uk-UA" sz="1800" b="1" kern="1200" dirty="0" smtClean="0">
              <a:solidFill>
                <a:srgbClr val="FFFF00"/>
              </a:solidFill>
              <a:effectLst>
                <a:outerShdw blurRad="38100" dist="38100" dir="2700000" algn="tl">
                  <a:srgbClr val="000000">
                    <a:alpha val="43137"/>
                  </a:srgbClr>
                </a:outerShdw>
              </a:effectLst>
            </a:rPr>
            <a:t>Об'єктом та базою оподаткування є: </a:t>
          </a:r>
          <a:endParaRPr lang="ru-RU" sz="1800" kern="1200" dirty="0">
            <a:solidFill>
              <a:srgbClr val="FFFF00"/>
            </a:solidFill>
            <a:effectLst>
              <a:outerShdw blurRad="38100" dist="38100" dir="2700000" algn="tl">
                <a:srgbClr val="000000">
                  <a:alpha val="43137"/>
                </a:srgbClr>
              </a:outerShdw>
            </a:effectLst>
          </a:endParaRPr>
        </a:p>
      </dsp:txBody>
      <dsp:txXfrm>
        <a:off x="428628" y="104695"/>
        <a:ext cx="6000792" cy="53136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15584B-67D7-4E65-B2EC-B43644B2B2C6}">
      <dsp:nvSpPr>
        <dsp:cNvPr id="0" name=""/>
        <dsp:cNvSpPr/>
      </dsp:nvSpPr>
      <dsp:spPr>
        <a:xfrm>
          <a:off x="170104" y="1251"/>
          <a:ext cx="8156734" cy="4894040"/>
        </a:xfrm>
        <a:prstGeom prst="rect">
          <a:avLst/>
        </a:prstGeom>
        <a:blipFill rotWithShape="0">
          <a:blip xmlns:r="http://schemas.openxmlformats.org/officeDocument/2006/relationships" r:embed="rId1">
            <a:duotone>
              <a:schemeClr val="accent5">
                <a:hueOff val="0"/>
                <a:satOff val="0"/>
                <a:lumOff val="0"/>
                <a:alphaOff val="0"/>
                <a:shade val="22000"/>
                <a:satMod val="160000"/>
              </a:schemeClr>
              <a:schemeClr val="accent5">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uk-UA" sz="5200" b="1" kern="1200" dirty="0" smtClean="0">
              <a:solidFill>
                <a:srgbClr val="FFFF00"/>
              </a:solidFill>
              <a:effectLst>
                <a:outerShdw blurRad="38100" dist="38100" dir="2700000" algn="tl">
                  <a:srgbClr val="000000">
                    <a:alpha val="43137"/>
                  </a:srgbClr>
                </a:outerShdw>
              </a:effectLst>
            </a:rPr>
            <a:t>Ставки податку за викиди в атмосферне повітря забруднюючих речовин стаціонарними джерелами забруднення</a:t>
          </a:r>
          <a:r>
            <a:rPr lang="uk-UA" sz="5200" kern="1200" dirty="0" smtClean="0">
              <a:solidFill>
                <a:srgbClr val="FFFF00"/>
              </a:solidFill>
              <a:effectLst>
                <a:outerShdw blurRad="38100" dist="38100" dir="2700000" algn="tl">
                  <a:srgbClr val="000000">
                    <a:alpha val="43137"/>
                  </a:srgbClr>
                </a:outerShdw>
              </a:effectLst>
            </a:rPr>
            <a:t>: </a:t>
          </a:r>
          <a:endParaRPr lang="ru-RU" sz="5200" kern="1200" dirty="0">
            <a:solidFill>
              <a:srgbClr val="FFFF00"/>
            </a:solidFill>
            <a:effectLst>
              <a:outerShdw blurRad="38100" dist="38100" dir="2700000" algn="tl">
                <a:srgbClr val="000000">
                  <a:alpha val="43137"/>
                </a:srgbClr>
              </a:outerShdw>
            </a:effectLst>
          </a:endParaRPr>
        </a:p>
      </dsp:txBody>
      <dsp:txXfrm>
        <a:off x="170104" y="1251"/>
        <a:ext cx="8156734" cy="48940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0786A8-0883-4FAD-B116-F1252848FEDE}">
      <dsp:nvSpPr>
        <dsp:cNvPr id="0" name=""/>
        <dsp:cNvSpPr/>
      </dsp:nvSpPr>
      <dsp:spPr>
        <a:xfrm>
          <a:off x="1464915" y="2176"/>
          <a:ext cx="4842569" cy="2905541"/>
        </a:xfrm>
        <a:prstGeom prst="rect">
          <a:avLst/>
        </a:prstGeom>
        <a:blipFill rotWithShape="0">
          <a:blip xmlns:r="http://schemas.openxmlformats.org/officeDocument/2006/relationships" r:embed="rId1">
            <a:duotone>
              <a:schemeClr val="accent5">
                <a:hueOff val="0"/>
                <a:satOff val="0"/>
                <a:lumOff val="0"/>
                <a:alphaOff val="0"/>
                <a:shade val="22000"/>
                <a:satMod val="160000"/>
              </a:schemeClr>
              <a:schemeClr val="accent5">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uk-UA" sz="2200" b="1" kern="1200" dirty="0" smtClean="0">
              <a:solidFill>
                <a:srgbClr val="FFFF00"/>
              </a:solidFill>
            </a:rPr>
            <a:t>Суми податку, який справляється за викиди в атмосферне повітря забруднюючих речовин стаціонарними джерелами забруднення</a:t>
          </a:r>
          <a:r>
            <a:rPr lang="uk-UA" sz="2200" kern="1200" dirty="0" smtClean="0">
              <a:solidFill>
                <a:srgbClr val="FFFF00"/>
              </a:solidFill>
            </a:rPr>
            <a:t> (</a:t>
          </a:r>
          <a:r>
            <a:rPr lang="uk-UA" sz="2200" kern="1200" dirty="0" err="1" smtClean="0">
              <a:solidFill>
                <a:srgbClr val="FFFF00"/>
              </a:solidFill>
            </a:rPr>
            <a:t>Пвс</a:t>
          </a:r>
          <a:r>
            <a:rPr lang="uk-UA" sz="2200" kern="1200" dirty="0" smtClean="0">
              <a:solidFill>
                <a:srgbClr val="FFFF00"/>
              </a:solidFill>
            </a:rPr>
            <a:t>), обчислюються платниками податку самостійно щокварталу виходячи з фактичних обсягів викидів, ставок податку за формулою: </a:t>
          </a:r>
          <a:endParaRPr lang="ru-RU" sz="2200" kern="1200" dirty="0">
            <a:solidFill>
              <a:srgbClr val="FFFF00"/>
            </a:solidFill>
          </a:endParaRPr>
        </a:p>
      </dsp:txBody>
      <dsp:txXfrm>
        <a:off x="1464915" y="2176"/>
        <a:ext cx="4842569" cy="290554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D36954-59AE-47BA-A89F-E5001AC081CF}">
      <dsp:nvSpPr>
        <dsp:cNvPr id="0" name=""/>
        <dsp:cNvSpPr/>
      </dsp:nvSpPr>
      <dsp:spPr>
        <a:xfrm rot="5400000">
          <a:off x="3155428" y="175085"/>
          <a:ext cx="4259606" cy="49743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uk-UA" sz="2000" kern="1200" dirty="0" smtClean="0"/>
            <a:t>суб'єкти діяльності у сфері використання ядерної енергії обчислюють суми податку, що справляється за утворення радіоактивних відходів їх виробниками, пропорційно обсягу та активності радіоактивних матеріалів щокварталу, що сплачується у загальному розмірі 10 відсотків вартості (без урахування податку на додану вартість) кожного джерела іонізуючого випромінювання, яка визначається з дати придбання (купівлі-продажу) цього джерела</a:t>
          </a:r>
          <a:endParaRPr lang="ru-RU" sz="2000" kern="1200" dirty="0"/>
        </a:p>
      </dsp:txBody>
      <dsp:txXfrm rot="5400000">
        <a:off x="3155428" y="175085"/>
        <a:ext cx="4259606" cy="4974336"/>
      </dsp:txXfrm>
    </dsp:sp>
    <dsp:sp modelId="{806243BF-5285-4D95-B6B1-6F08F7B306F6}">
      <dsp:nvSpPr>
        <dsp:cNvPr id="0" name=""/>
        <dsp:cNvSpPr/>
      </dsp:nvSpPr>
      <dsp:spPr>
        <a:xfrm>
          <a:off x="0" y="0"/>
          <a:ext cx="2798064" cy="53245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uk-UA" sz="3700" b="1" kern="1200" smtClean="0">
              <a:solidFill>
                <a:srgbClr val="FFFF00"/>
              </a:solidFill>
              <a:effectLst>
                <a:outerShdw blurRad="38100" dist="38100" dir="2700000" algn="tl">
                  <a:srgbClr val="000000">
                    <a:alpha val="43137"/>
                  </a:srgbClr>
                </a:outerShdw>
              </a:effectLst>
            </a:rPr>
            <a:t>Інші платники податку </a:t>
          </a:r>
          <a:endParaRPr lang="ru-RU" sz="3700" b="1" kern="1200">
            <a:solidFill>
              <a:srgbClr val="FFFF00"/>
            </a:solidFill>
            <a:effectLst>
              <a:outerShdw blurRad="38100" dist="38100" dir="2700000" algn="tl">
                <a:srgbClr val="000000">
                  <a:alpha val="43137"/>
                </a:srgbClr>
              </a:outerShdw>
            </a:effectLst>
          </a:endParaRPr>
        </a:p>
      </dsp:txBody>
      <dsp:txXfrm>
        <a:off x="0" y="0"/>
        <a:ext cx="2798064" cy="532450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EA8392-EB3D-42B3-8D86-F41D358FF806}">
      <dsp:nvSpPr>
        <dsp:cNvPr id="0" name=""/>
        <dsp:cNvSpPr/>
      </dsp:nvSpPr>
      <dsp:spPr>
        <a:xfrm>
          <a:off x="1257299" y="0"/>
          <a:ext cx="4572000" cy="4572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F4B70-E36B-4570-9DC9-1977C57D249C}">
      <dsp:nvSpPr>
        <dsp:cNvPr id="0" name=""/>
        <dsp:cNvSpPr/>
      </dsp:nvSpPr>
      <dsp:spPr>
        <a:xfrm>
          <a:off x="3543300" y="457646"/>
          <a:ext cx="2971800" cy="325040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uk-UA" sz="2700" b="1" kern="1200" smtClean="0"/>
            <a:t>Базовий податковий (звітний) період дорівнює календарному кварталу</a:t>
          </a:r>
          <a:endParaRPr lang="ru-RU" sz="2700" kern="1200"/>
        </a:p>
      </dsp:txBody>
      <dsp:txXfrm>
        <a:off x="3543300" y="457646"/>
        <a:ext cx="2971800" cy="325040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80AC2-7584-4958-8553-54305EBC3E48}">
      <dsp:nvSpPr>
        <dsp:cNvPr id="0" name=""/>
        <dsp:cNvSpPr/>
      </dsp:nvSpPr>
      <dsp:spPr>
        <a:xfrm>
          <a:off x="0" y="338893"/>
          <a:ext cx="8358246" cy="2702700"/>
        </a:xfrm>
        <a:prstGeom prst="roundRect">
          <a:avLst/>
        </a:prstGeom>
        <a:blipFill rotWithShape="0">
          <a:blip xmlns:r="http://schemas.openxmlformats.org/officeDocument/2006/relationships" r:embed="rId1">
            <a:duotone>
              <a:schemeClr val="accent5">
                <a:hueOff val="0"/>
                <a:satOff val="0"/>
                <a:lumOff val="0"/>
                <a:alphaOff val="0"/>
                <a:shade val="22000"/>
                <a:satMod val="160000"/>
              </a:schemeClr>
              <a:schemeClr val="accent5">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uk-UA" sz="2100" b="1" kern="1200" smtClean="0">
              <a:solidFill>
                <a:srgbClr val="FFFF00"/>
              </a:solidFill>
              <a:effectLst>
                <a:outerShdw blurRad="38100" dist="38100" dir="2700000" algn="tl">
                  <a:srgbClr val="000000">
                    <a:alpha val="43137"/>
                  </a:srgbClr>
                </a:outerShdw>
              </a:effectLst>
            </a:rPr>
            <a:t>Звітність про фактичні обсяги радіоактивних відходів</a:t>
          </a:r>
          <a:r>
            <a:rPr lang="uk-UA" sz="2100" kern="1200" smtClean="0">
              <a:solidFill>
                <a:srgbClr val="FFFF00"/>
              </a:solidFill>
              <a:effectLst>
                <a:outerShdw blurRad="38100" dist="38100" dir="2700000" algn="tl">
                  <a:srgbClr val="000000">
                    <a:alpha val="43137"/>
                  </a:srgbClr>
                </a:outerShdw>
              </a:effectLst>
            </a:rPr>
            <a:t>, утворених за базовий податковий (звітний) період, календарний квартал (включаючи вже накопичені до 1 квітня 2009 року), та фактичні обсяги радіоактивних відходів, які зберігаються у виробника таких відходів понад установлений особливими умовами ліцензії строк, погоджується органом державної санітарно-епідеміологічної служби та органом державного регулювання ядерної та радіаційної безпеки</a:t>
          </a:r>
          <a:endParaRPr lang="ru-RU" sz="2100" kern="1200">
            <a:solidFill>
              <a:srgbClr val="FFFF00"/>
            </a:solidFill>
            <a:effectLst>
              <a:outerShdw blurRad="38100" dist="38100" dir="2700000" algn="tl">
                <a:srgbClr val="000000">
                  <a:alpha val="43137"/>
                </a:srgbClr>
              </a:outerShdw>
            </a:effectLst>
          </a:endParaRPr>
        </a:p>
      </dsp:txBody>
      <dsp:txXfrm>
        <a:off x="0" y="338893"/>
        <a:ext cx="8358246" cy="2702700"/>
      </dsp:txXfrm>
    </dsp:sp>
    <dsp:sp modelId="{B590DD87-AE1D-4E9B-8036-236D2735C956}">
      <dsp:nvSpPr>
        <dsp:cNvPr id="0" name=""/>
        <dsp:cNvSpPr/>
      </dsp:nvSpPr>
      <dsp:spPr>
        <a:xfrm>
          <a:off x="0" y="3102074"/>
          <a:ext cx="8358246" cy="2702700"/>
        </a:xfrm>
        <a:prstGeom prst="roundRect">
          <a:avLst/>
        </a:prstGeom>
        <a:blipFill rotWithShape="0">
          <a:blip xmlns:r="http://schemas.openxmlformats.org/officeDocument/2006/relationships" r:embed="rId1">
            <a:duotone>
              <a:schemeClr val="accent5">
                <a:hueOff val="-25795"/>
                <a:satOff val="-18503"/>
                <a:lumOff val="-9803"/>
                <a:alphaOff val="0"/>
                <a:shade val="22000"/>
                <a:satMod val="160000"/>
              </a:schemeClr>
              <a:schemeClr val="accent5">
                <a:hueOff val="-25795"/>
                <a:satOff val="-18503"/>
                <a:lumOff val="-9803"/>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uk-UA" sz="2100" kern="1200" dirty="0" smtClean="0">
              <a:solidFill>
                <a:srgbClr val="FFFF00"/>
              </a:solidFill>
              <a:effectLst>
                <a:outerShdw blurRad="38100" dist="38100" dir="2700000" algn="tl">
                  <a:srgbClr val="000000">
                    <a:alpha val="43137"/>
                  </a:srgbClr>
                </a:outerShdw>
              </a:effectLst>
            </a:rPr>
            <a:t>Вимоги щодо строків подання та змісту зазначеної звітності встановлюються особливими умовами ліцензії. Копії звітності подаються платниками податків разом з податковою декларацією</a:t>
          </a:r>
          <a:endParaRPr lang="ru-RU" sz="2100" kern="1200" dirty="0">
            <a:solidFill>
              <a:srgbClr val="FFFF00"/>
            </a:solidFill>
            <a:effectLst>
              <a:outerShdw blurRad="38100" dist="38100" dir="2700000" algn="tl">
                <a:srgbClr val="000000">
                  <a:alpha val="43137"/>
                </a:srgbClr>
              </a:outerShdw>
            </a:effectLst>
          </a:endParaRPr>
        </a:p>
      </dsp:txBody>
      <dsp:txXfrm>
        <a:off x="0" y="3102074"/>
        <a:ext cx="8358246" cy="27027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E4A8-B8A9-4669-9216-803783DE84E2}" type="datetimeFigureOut">
              <a:rPr lang="ru-RU" smtClean="0"/>
              <a:pPr/>
              <a:t>15.10.2013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F7FD4-C37D-48DF-B259-621F517DF3C7}"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286F7FD4-C37D-48DF-B259-621F517DF3C7}"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B34D675C-3FA0-4504-918F-EEA01B23224D}"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4D675C-3FA0-4504-918F-EEA01B23224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4D675C-3FA0-4504-918F-EEA01B23224D}"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4D675C-3FA0-4504-918F-EEA01B23224D}"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B34D675C-3FA0-4504-918F-EEA01B23224D}"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4D675C-3FA0-4504-918F-EEA01B23224D}"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34D675C-3FA0-4504-918F-EEA01B23224D}"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34D675C-3FA0-4504-918F-EEA01B23224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34D675C-3FA0-4504-918F-EEA01B23224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4D675C-3FA0-4504-918F-EEA01B23224D}"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C7EAC354-7588-4E8E-A199-BE3BC73CC0DE}" type="datetimeFigureOut">
              <a:rPr lang="ru-RU" smtClean="0"/>
              <a:pPr/>
              <a:t>15.10.2013</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B34D675C-3FA0-4504-918F-EEA01B23224D}"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7EAC354-7588-4E8E-A199-BE3BC73CC0DE}" type="datetimeFigureOut">
              <a:rPr lang="ru-RU" smtClean="0"/>
              <a:pPr/>
              <a:t>15.10.2013</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4D675C-3FA0-4504-918F-EEA01B23224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1785926"/>
            <a:ext cx="8229600" cy="147002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uk-UA"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Інші податки</a:t>
            </a:r>
            <a:r>
              <a:rPr lang="ru-RU"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
            </a:r>
            <a:br>
              <a:rPr lang="ru-RU"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br>
            <a:r>
              <a:rPr lang="uk-UA"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(Екологічний податок)</a:t>
            </a:r>
            <a:r>
              <a:rPr lang="ru-RU"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
            </a:r>
            <a:br>
              <a:rPr lang="ru-RU" sz="4400" b="1" dirty="0" smtClean="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br>
            <a:endParaRPr lang="ru-RU" sz="4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3571868" y="5000636"/>
            <a:ext cx="2714644" cy="11430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graphicFrame>
        <p:nvGraphicFramePr>
          <p:cNvPr id="7" name="Содержимое 6"/>
          <p:cNvGraphicFramePr>
            <a:graphicFrameLocks noGrp="1"/>
          </p:cNvGraphicFramePr>
          <p:nvPr>
            <p:ph sz="quarter" idx="1"/>
          </p:nvPr>
        </p:nvGraphicFramePr>
        <p:xfrm>
          <a:off x="914400" y="1785926"/>
          <a:ext cx="7772400" cy="2909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uk-UA" b="1" dirty="0">
                  <a:solidFill>
                    <a:srgbClr val="FFFF00"/>
                  </a:solidFill>
                  <a:effectLst>
                    <a:outerShdw blurRad="38100" dist="38100" dir="2700000" algn="tl">
                      <a:srgbClr val="000000">
                        <a:alpha val="43137"/>
                      </a:srgbClr>
                    </a:outerShdw>
                  </a:effectLst>
                </a:rPr>
                <a:t>Порядок обчислення податку</a:t>
              </a:r>
              <a:endParaRPr lang="uk-UA"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uk-UA" b="1" dirty="0">
                  <a:solidFill>
                    <a:schemeClr val="tx1"/>
                  </a:solidFill>
                  <a:effectLst>
                    <a:outerShdw blurRad="38100" dist="38100" dir="2700000" algn="tl">
                      <a:srgbClr val="000000">
                        <a:alpha val="43137"/>
                      </a:srgbClr>
                    </a:outerShdw>
                  </a:effectLst>
                </a:rPr>
                <a:t>4</a:t>
              </a:r>
            </a:p>
          </p:txBody>
        </p:sp>
      </p:grpSp>
      <p:sp>
        <p:nvSpPr>
          <p:cNvPr id="8" name="TextBox 7"/>
          <p:cNvSpPr txBox="1"/>
          <p:nvPr/>
        </p:nvSpPr>
        <p:spPr>
          <a:xfrm>
            <a:off x="1857356" y="5072074"/>
            <a:ext cx="4786346" cy="923330"/>
          </a:xfrm>
          <a:prstGeom prst="rect">
            <a:avLst/>
          </a:prstGeom>
          <a:noFill/>
        </p:spPr>
        <p:txBody>
          <a:bodyPr wrap="square" rtlCol="0">
            <a:spAutoFit/>
          </a:bodyPr>
          <a:lstStyle/>
          <a:p>
            <a:r>
              <a:rPr lang="uk-UA" b="1" dirty="0">
                <a:solidFill>
                  <a:schemeClr val="bg1"/>
                </a:solidFill>
                <a:latin typeface="Times New Roman" pitchFamily="18" charset="0"/>
                <a:cs typeface="Times New Roman" pitchFamily="18" charset="0"/>
              </a:rPr>
              <a:t> </a:t>
            </a:r>
            <a:r>
              <a:rPr lang="uk-UA" b="1" dirty="0" smtClean="0">
                <a:solidFill>
                  <a:schemeClr val="bg1"/>
                </a:solidFill>
                <a:latin typeface="Times New Roman" pitchFamily="18" charset="0"/>
                <a:cs typeface="Times New Roman" pitchFamily="18" charset="0"/>
              </a:rPr>
              <a:t>                                                 п </a:t>
            </a:r>
            <a:endParaRPr lang="ru-RU" b="1" dirty="0">
              <a:solidFill>
                <a:schemeClr val="bg1"/>
              </a:solidFill>
              <a:latin typeface="Times New Roman" pitchFamily="18" charset="0"/>
              <a:cs typeface="Times New Roman" pitchFamily="18" charset="0"/>
            </a:endParaRPr>
          </a:p>
          <a:p>
            <a:r>
              <a:rPr lang="uk-UA" b="1" dirty="0">
                <a:solidFill>
                  <a:schemeClr val="bg1"/>
                </a:solidFill>
                <a:latin typeface="Times New Roman" pitchFamily="18" charset="0"/>
                <a:cs typeface="Times New Roman" pitchFamily="18" charset="0"/>
              </a:rPr>
              <a:t>                                    </a:t>
            </a:r>
            <a:r>
              <a:rPr lang="uk-UA" b="1" dirty="0" err="1">
                <a:solidFill>
                  <a:schemeClr val="bg1"/>
                </a:solidFill>
                <a:latin typeface="Times New Roman" pitchFamily="18" charset="0"/>
                <a:cs typeface="Times New Roman" pitchFamily="18" charset="0"/>
              </a:rPr>
              <a:t>Пвс</a:t>
            </a:r>
            <a:r>
              <a:rPr lang="uk-UA" b="1" dirty="0">
                <a:solidFill>
                  <a:schemeClr val="bg1"/>
                </a:solidFill>
                <a:latin typeface="Times New Roman" pitchFamily="18" charset="0"/>
                <a:cs typeface="Times New Roman" pitchFamily="18" charset="0"/>
              </a:rPr>
              <a:t> =   ∑ (Мі х </a:t>
            </a:r>
            <a:r>
              <a:rPr lang="uk-UA" b="1" dirty="0" err="1">
                <a:solidFill>
                  <a:schemeClr val="bg1"/>
                </a:solidFill>
                <a:latin typeface="Times New Roman" pitchFamily="18" charset="0"/>
                <a:cs typeface="Times New Roman" pitchFamily="18" charset="0"/>
              </a:rPr>
              <a:t>Нпі</a:t>
            </a:r>
            <a:r>
              <a:rPr lang="uk-UA" b="1" dirty="0">
                <a:solidFill>
                  <a:schemeClr val="bg1"/>
                </a:solidFill>
                <a:latin typeface="Times New Roman" pitchFamily="18" charset="0"/>
                <a:cs typeface="Times New Roman" pitchFamily="18" charset="0"/>
              </a:rPr>
              <a:t>), </a:t>
            </a:r>
            <a:endParaRPr lang="ru-RU" b="1" dirty="0">
              <a:solidFill>
                <a:schemeClr val="bg1"/>
              </a:solidFill>
              <a:latin typeface="Times New Roman" pitchFamily="18" charset="0"/>
              <a:cs typeface="Times New Roman" pitchFamily="18" charset="0"/>
            </a:endParaRPr>
          </a:p>
          <a:p>
            <a:r>
              <a:rPr lang="uk-UA" b="1" dirty="0">
                <a:solidFill>
                  <a:schemeClr val="bg1"/>
                </a:solidFill>
                <a:latin typeface="Times New Roman" pitchFamily="18" charset="0"/>
                <a:cs typeface="Times New Roman" pitchFamily="18" charset="0"/>
              </a:rPr>
              <a:t>                                                 і=1, </a:t>
            </a:r>
            <a:endParaRPr lang="ru-RU"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728690" y="928670"/>
          <a:ext cx="7772400" cy="532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857250" y="17145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uk-UA" b="1" dirty="0">
                  <a:solidFill>
                    <a:srgbClr val="FFFF00"/>
                  </a:solidFill>
                  <a:effectLst>
                    <a:outerShdw blurRad="38100" dist="38100" dir="2700000" algn="tl">
                      <a:srgbClr val="000000">
                        <a:alpha val="43137"/>
                      </a:srgbClr>
                    </a:outerShdw>
                  </a:effectLst>
                </a:rPr>
                <a:t>Порядок подання податкової звітності та сплати податку</a:t>
              </a:r>
              <a:endParaRPr lang="uk-UA"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uk-UA" b="1" dirty="0" smtClean="0">
                  <a:solidFill>
                    <a:schemeClr val="tx1"/>
                  </a:solidFill>
                  <a:effectLst>
                    <a:outerShdw blurRad="38100" dist="38100" dir="2700000" algn="tl">
                      <a:srgbClr val="000000">
                        <a:alpha val="43137"/>
                      </a:srgbClr>
                    </a:outerShdw>
                  </a:effectLst>
                </a:rPr>
                <a:t>5</a:t>
              </a:r>
              <a:endParaRPr lang="uk-UA" b="1" dirty="0">
                <a:solidFill>
                  <a:schemeClr val="tx1"/>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428604"/>
          <a:ext cx="8358246"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714348"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714348" y="1428736"/>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214282" y="1447800"/>
          <a:ext cx="8744008" cy="512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188640"/>
            <a:ext cx="7696200" cy="1106760"/>
            <a:chOff x="762000" y="188640"/>
            <a:chExt cx="7696200" cy="1106760"/>
          </a:xfrm>
        </p:grpSpPr>
        <p:sp>
          <p:nvSpPr>
            <p:cNvPr id="5" name="Лента лицом вверх 4"/>
            <p:cNvSpPr/>
            <p:nvPr/>
          </p:nvSpPr>
          <p:spPr>
            <a:xfrm>
              <a:off x="762000" y="188640"/>
              <a:ext cx="7696200" cy="1106760"/>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Сутність  податку на додану вартість, запровадження та функціонування  </a:t>
              </a:r>
              <a:endParaRPr lang="uk-UA"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uk-UA" b="1" dirty="0" smtClean="0">
                  <a:solidFill>
                    <a:schemeClr val="tx1"/>
                  </a:solidFill>
                  <a:effectLst>
                    <a:outerShdw blurRad="38100" dist="38100" dir="2700000" algn="tl">
                      <a:srgbClr val="000000">
                        <a:alpha val="43137"/>
                      </a:srgbClr>
                    </a:outerShdw>
                  </a:effectLst>
                </a:rPr>
                <a:t>1</a:t>
              </a:r>
              <a:endParaRPr lang="uk-UA" b="1" dirty="0">
                <a:solidFill>
                  <a:schemeClr val="tx1"/>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285720" y="1447800"/>
          <a:ext cx="8572560" cy="512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827584" y="260648"/>
            <a:ext cx="7696200" cy="990600"/>
            <a:chOff x="827584" y="260648"/>
            <a:chExt cx="7696200" cy="990600"/>
          </a:xfrm>
        </p:grpSpPr>
        <p:sp>
          <p:nvSpPr>
            <p:cNvPr id="5" name="Лента лицом вверх 4"/>
            <p:cNvSpPr/>
            <p:nvPr/>
          </p:nvSpPr>
          <p:spPr>
            <a:xfrm>
              <a:off x="827584" y="260648"/>
              <a:ext cx="7696200" cy="990600"/>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uk-UA" b="1" dirty="0">
                  <a:solidFill>
                    <a:srgbClr val="FFFF00"/>
                  </a:solidFill>
                  <a:effectLst>
                    <a:outerShdw blurRad="38100" dist="38100" dir="2700000" algn="tl">
                      <a:srgbClr val="000000">
                        <a:alpha val="43137"/>
                      </a:srgbClr>
                    </a:outerShdw>
                  </a:effectLst>
                </a:rPr>
                <a:t>Об'єкт та база оподаткування</a:t>
              </a:r>
              <a:endParaRPr lang="uk-UA"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uk-UA" b="1" dirty="0">
                  <a:solidFill>
                    <a:schemeClr val="tx1"/>
                  </a:solidFill>
                  <a:effectLst>
                    <a:outerShdw blurRad="38100" dist="38100" dir="2700000" algn="tl">
                      <a:srgbClr val="000000">
                        <a:alpha val="43137"/>
                      </a:srgbClr>
                    </a:outerShdw>
                  </a:effectLst>
                </a:rPr>
                <a:t>2</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323528" y="1628800"/>
          <a:ext cx="849694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uk-UA" b="1" dirty="0">
                  <a:solidFill>
                    <a:srgbClr val="FFFF00"/>
                  </a:solidFill>
                  <a:effectLst>
                    <a:outerShdw blurRad="38100" dist="38100" dir="2700000" algn="tl">
                      <a:srgbClr val="000000">
                        <a:alpha val="43137"/>
                      </a:srgbClr>
                    </a:outerShdw>
                  </a:effectLst>
                </a:rPr>
                <a:t>Ставки збору</a:t>
              </a:r>
              <a:endParaRPr lang="uk-UA"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uk-UA" b="1" dirty="0" smtClean="0">
                  <a:solidFill>
                    <a:schemeClr val="tx1"/>
                  </a:solidFill>
                </a:rPr>
                <a:t>3</a:t>
              </a:r>
              <a:endParaRPr lang="uk-UA" b="1" dirty="0">
                <a:solidFill>
                  <a:schemeClr val="tx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616970" y="170988"/>
            <a:ext cx="7929618"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r>
              <a:rPr lang="uk-UA"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Ставки податку за викиди в атмосферне повітря окремих забруднюючих речовин стаціонарними джерелами забруднення: </a:t>
            </a:r>
            <a:endParaRPr lang="ru-RU"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ru-RU"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Таблица 4"/>
          <p:cNvGraphicFramePr>
            <a:graphicFrameLocks noGrp="1"/>
          </p:cNvGraphicFramePr>
          <p:nvPr/>
        </p:nvGraphicFramePr>
        <p:xfrm>
          <a:off x="370676" y="1428736"/>
          <a:ext cx="8416166" cy="5234318"/>
        </p:xfrm>
        <a:graphic>
          <a:graphicData uri="http://schemas.openxmlformats.org/drawingml/2006/table">
            <a:tbl>
              <a:tblPr firstRow="1">
                <a:tableStyleId>{775DCB02-9BB8-47FD-8907-85C794F793BA}</a:tableStyleId>
              </a:tblPr>
              <a:tblGrid>
                <a:gridCol w="5080828"/>
                <a:gridCol w="3335338"/>
              </a:tblGrid>
              <a:tr h="363093">
                <a:tc>
                  <a:txBody>
                    <a:bodyPr/>
                    <a:lstStyle/>
                    <a:p>
                      <a:pPr algn="ctr">
                        <a:lnSpc>
                          <a:spcPct val="115000"/>
                        </a:lnSpc>
                        <a:spcAft>
                          <a:spcPts val="0"/>
                        </a:spcAft>
                      </a:pPr>
                      <a:r>
                        <a:rPr lang="uk-UA" sz="1200" b="1" dirty="0">
                          <a:solidFill>
                            <a:schemeClr val="tx1"/>
                          </a:solidFill>
                        </a:rPr>
                        <a:t>Назва забруднюючої речовини</a:t>
                      </a:r>
                      <a:endParaRPr lang="ru-RU" sz="1200" b="1" dirty="0">
                        <a:solidFill>
                          <a:schemeClr val="tx1"/>
                        </a:solidFill>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solidFill>
                            <a:schemeClr val="tx1"/>
                          </a:solidFill>
                        </a:rPr>
                        <a:t>Ставка податку,</a:t>
                      </a:r>
                      <a:endParaRPr lang="ru-RU" sz="1200" b="1" dirty="0">
                        <a:solidFill>
                          <a:schemeClr val="tx1"/>
                        </a:solidFill>
                      </a:endParaRPr>
                    </a:p>
                    <a:p>
                      <a:pPr algn="ctr">
                        <a:lnSpc>
                          <a:spcPct val="115000"/>
                        </a:lnSpc>
                        <a:spcAft>
                          <a:spcPts val="0"/>
                        </a:spcAft>
                      </a:pPr>
                      <a:r>
                        <a:rPr lang="uk-UA" sz="1200" b="1" dirty="0">
                          <a:solidFill>
                            <a:schemeClr val="tx1"/>
                          </a:solidFill>
                        </a:rPr>
                        <a:t>гривень за 1 тонну</a:t>
                      </a:r>
                      <a:endParaRPr lang="ru-RU" sz="1200" b="1" dirty="0">
                        <a:solidFill>
                          <a:schemeClr val="tx1"/>
                        </a:solidFill>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dirty="0"/>
                        <a:t>Азоту оксиди</a:t>
                      </a:r>
                      <a:endParaRPr lang="ru-RU" sz="1200" b="1" dirty="0">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1329,67</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dirty="0"/>
                        <a:t>Аміак</a:t>
                      </a:r>
                      <a:endParaRPr lang="ru-RU" sz="1200" b="1" dirty="0">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249,38</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dirty="0"/>
                        <a:t>Ангідрид сірчистий</a:t>
                      </a:r>
                      <a:endParaRPr lang="ru-RU" sz="1200" b="1" dirty="0">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1329,67</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Ацетон</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498,76</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Бенз (о) пірен</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1692679,53</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Бутилацетат</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299,48</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Ванадію п'ятиокис  </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4987,62</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Водень хлористий</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50,09</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Вуглецю окис</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50,09</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Вуглеводні</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75,14</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Газоподібні фтористі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3292,05</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Тверді речовини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a:t>50,09</a:t>
                      </a:r>
                      <a:endParaRPr lang="ru-RU" sz="1200" b="1">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Кадмію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10524,1</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Марганець та його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10524,1</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Нікель та його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53620,18</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Озон</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1329,67</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Ртуть та її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56363,37</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Свинець та його сполуки</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56363,37</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Сірководень</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4273,24</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Сірковуглець</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2776,95</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Спирт н-бутиловий</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1329,67</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Стирол</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9709,52</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Фенол</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6035,24</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a:t>Формальдегід</a:t>
                      </a:r>
                      <a:endParaRPr lang="ru-RU" sz="1200" b="1">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3292,05</a:t>
                      </a:r>
                      <a:endParaRPr lang="ru-RU" sz="1200" b="1" dirty="0">
                        <a:latin typeface="Times New Roman"/>
                        <a:ea typeface="Times New Roman"/>
                        <a:cs typeface="Times New Roman"/>
                      </a:endParaRPr>
                    </a:p>
                  </a:txBody>
                  <a:tcPr marL="42070" marR="42070" marT="0" marB="0" anchor="ctr"/>
                </a:tc>
              </a:tr>
              <a:tr h="181547">
                <a:tc>
                  <a:txBody>
                    <a:bodyPr/>
                    <a:lstStyle/>
                    <a:p>
                      <a:pPr algn="just">
                        <a:lnSpc>
                          <a:spcPct val="115000"/>
                        </a:lnSpc>
                        <a:spcAft>
                          <a:spcPts val="0"/>
                        </a:spcAft>
                      </a:pPr>
                      <a:r>
                        <a:rPr lang="uk-UA" sz="1200" b="1" dirty="0"/>
                        <a:t>Хром та його сполуки</a:t>
                      </a:r>
                      <a:endParaRPr lang="ru-RU" sz="1200" b="1" dirty="0">
                        <a:latin typeface="Times New Roman"/>
                        <a:ea typeface="Times New Roman"/>
                        <a:cs typeface="Times New Roman"/>
                      </a:endParaRPr>
                    </a:p>
                  </a:txBody>
                  <a:tcPr marL="42070" marR="42070" marT="0" marB="0" anchor="ctr"/>
                </a:tc>
                <a:tc>
                  <a:txBody>
                    <a:bodyPr/>
                    <a:lstStyle/>
                    <a:p>
                      <a:pPr algn="ctr">
                        <a:lnSpc>
                          <a:spcPct val="115000"/>
                        </a:lnSpc>
                        <a:spcAft>
                          <a:spcPts val="0"/>
                        </a:spcAft>
                      </a:pPr>
                      <a:r>
                        <a:rPr lang="uk-UA" sz="1200" b="1" dirty="0"/>
                        <a:t>35696,33</a:t>
                      </a:r>
                      <a:endParaRPr lang="ru-RU" sz="1200" b="1" dirty="0">
                        <a:latin typeface="Times New Roman"/>
                        <a:ea typeface="Times New Roman"/>
                        <a:cs typeface="Times New Roman"/>
                      </a:endParaRPr>
                    </a:p>
                  </a:txBody>
                  <a:tcPr marL="42070" marR="42070" marT="0"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85786" y="785794"/>
            <a:ext cx="7929618"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2</a:t>
            </a:r>
            <a:r>
              <a:rPr lang="uk-UA"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Ставки податку за викиди в атмосферне повітря стаціонарними джерелами забруднення забруднюючих речовин (сполук), які не увійшли </a:t>
            </a:r>
            <a:r>
              <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до </a:t>
            </a:r>
            <a:r>
              <a:rPr lang="uk-UA"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попереднього пункту та на які встановлено клас небезпечності: </a:t>
            </a:r>
            <a:endParaRPr lang="ru-RU"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Таблица 4"/>
          <p:cNvGraphicFramePr>
            <a:graphicFrameLocks noGrp="1"/>
          </p:cNvGraphicFramePr>
          <p:nvPr/>
        </p:nvGraphicFramePr>
        <p:xfrm>
          <a:off x="1285852" y="2428868"/>
          <a:ext cx="7000924" cy="3714773"/>
        </p:xfrm>
        <a:graphic>
          <a:graphicData uri="http://schemas.openxmlformats.org/drawingml/2006/table">
            <a:tbl>
              <a:tblPr firstRow="1">
                <a:tableStyleId>{3C2FFA5D-87B4-456A-9821-1D502468CF0F}</a:tableStyleId>
              </a:tblPr>
              <a:tblGrid>
                <a:gridCol w="3589113"/>
                <a:gridCol w="3411811"/>
              </a:tblGrid>
              <a:tr h="1238257">
                <a:tc>
                  <a:txBody>
                    <a:bodyPr/>
                    <a:lstStyle/>
                    <a:p>
                      <a:pPr algn="ctr">
                        <a:lnSpc>
                          <a:spcPct val="115000"/>
                        </a:lnSpc>
                        <a:spcAft>
                          <a:spcPts val="0"/>
                        </a:spcAft>
                      </a:pPr>
                      <a:r>
                        <a:rPr lang="uk-UA" sz="2400" dirty="0">
                          <a:solidFill>
                            <a:srgbClr val="FFFF00"/>
                          </a:solidFill>
                          <a:effectLst>
                            <a:outerShdw blurRad="38100" dist="38100" dir="2700000" algn="tl">
                              <a:srgbClr val="000000">
                                <a:alpha val="43137"/>
                              </a:srgbClr>
                            </a:outerShdw>
                          </a:effectLst>
                        </a:rPr>
                        <a:t>Клас небезпечності</a:t>
                      </a:r>
                      <a:endParaRPr lang="ru-RU" sz="24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2400" dirty="0">
                          <a:solidFill>
                            <a:srgbClr val="FFFF00"/>
                          </a:solidFill>
                          <a:effectLst>
                            <a:outerShdw blurRad="38100" dist="38100" dir="2700000" algn="tl">
                              <a:srgbClr val="000000">
                                <a:alpha val="43137"/>
                              </a:srgbClr>
                            </a:outerShdw>
                          </a:effectLst>
                        </a:rPr>
                        <a:t>Ставка податку,</a:t>
                      </a:r>
                      <a:endParaRPr lang="ru-RU" sz="2400" dirty="0">
                        <a:solidFill>
                          <a:srgbClr val="FFFF00"/>
                        </a:solidFill>
                        <a:effectLst>
                          <a:outerShdw blurRad="38100" dist="38100" dir="2700000" algn="tl">
                            <a:srgbClr val="000000">
                              <a:alpha val="43137"/>
                            </a:srgbClr>
                          </a:outerShdw>
                        </a:effectLst>
                      </a:endParaRPr>
                    </a:p>
                    <a:p>
                      <a:pPr algn="ctr">
                        <a:lnSpc>
                          <a:spcPct val="115000"/>
                        </a:lnSpc>
                        <a:spcAft>
                          <a:spcPts val="0"/>
                        </a:spcAft>
                      </a:pPr>
                      <a:r>
                        <a:rPr lang="uk-UA" sz="2400" dirty="0">
                          <a:solidFill>
                            <a:srgbClr val="FFFF00"/>
                          </a:solidFill>
                          <a:effectLst>
                            <a:outerShdw blurRad="38100" dist="38100" dir="2700000" algn="tl">
                              <a:srgbClr val="000000">
                                <a:alpha val="43137"/>
                              </a:srgbClr>
                            </a:outerShdw>
                          </a:effectLst>
                        </a:rPr>
                        <a:t>гривень за 1 тонну</a:t>
                      </a:r>
                      <a:endParaRPr lang="ru-RU" sz="24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nchor="ctr"/>
                </a:tc>
              </a:tr>
              <a:tr h="619129">
                <a:tc>
                  <a:txBody>
                    <a:bodyPr/>
                    <a:lstStyle/>
                    <a:p>
                      <a:pPr algn="ctr">
                        <a:lnSpc>
                          <a:spcPct val="115000"/>
                        </a:lnSpc>
                        <a:spcAft>
                          <a:spcPts val="0"/>
                        </a:spcAft>
                      </a:pPr>
                      <a:r>
                        <a:rPr lang="uk-UA" sz="2400"/>
                        <a:t>I</a:t>
                      </a:r>
                      <a:endParaRPr lang="ru-RU" sz="24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2400" dirty="0"/>
                        <a:t>9510,24</a:t>
                      </a:r>
                      <a:endParaRPr lang="ru-RU" sz="2400" b="1" dirty="0">
                        <a:latin typeface="Times New Roman"/>
                        <a:ea typeface="Times New Roman"/>
                        <a:cs typeface="Times New Roman"/>
                      </a:endParaRPr>
                    </a:p>
                  </a:txBody>
                  <a:tcPr marL="68580" marR="68580" marT="0" marB="0" anchor="ctr"/>
                </a:tc>
              </a:tr>
              <a:tr h="619129">
                <a:tc>
                  <a:txBody>
                    <a:bodyPr/>
                    <a:lstStyle/>
                    <a:p>
                      <a:pPr algn="ctr">
                        <a:lnSpc>
                          <a:spcPct val="115000"/>
                        </a:lnSpc>
                        <a:spcAft>
                          <a:spcPts val="0"/>
                        </a:spcAft>
                      </a:pPr>
                      <a:r>
                        <a:rPr lang="uk-UA" sz="2400"/>
                        <a:t>II</a:t>
                      </a:r>
                      <a:endParaRPr lang="ru-RU" sz="24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2400"/>
                        <a:t>2178</a:t>
                      </a:r>
                      <a:endParaRPr lang="ru-RU" sz="2400" b="1">
                        <a:latin typeface="Times New Roman"/>
                        <a:ea typeface="Times New Roman"/>
                        <a:cs typeface="Times New Roman"/>
                      </a:endParaRPr>
                    </a:p>
                  </a:txBody>
                  <a:tcPr marL="68580" marR="68580" marT="0" marB="0" anchor="ctr"/>
                </a:tc>
              </a:tr>
              <a:tr h="619129">
                <a:tc>
                  <a:txBody>
                    <a:bodyPr/>
                    <a:lstStyle/>
                    <a:p>
                      <a:pPr algn="ctr">
                        <a:lnSpc>
                          <a:spcPct val="115000"/>
                        </a:lnSpc>
                        <a:spcAft>
                          <a:spcPts val="0"/>
                        </a:spcAft>
                      </a:pPr>
                      <a:r>
                        <a:rPr lang="uk-UA" sz="2400"/>
                        <a:t>III</a:t>
                      </a:r>
                      <a:endParaRPr lang="ru-RU" sz="24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2400"/>
                        <a:t>324,52</a:t>
                      </a:r>
                      <a:endParaRPr lang="ru-RU" sz="2400" b="1">
                        <a:latin typeface="Times New Roman"/>
                        <a:ea typeface="Times New Roman"/>
                        <a:cs typeface="Times New Roman"/>
                      </a:endParaRPr>
                    </a:p>
                  </a:txBody>
                  <a:tcPr marL="68580" marR="68580" marT="0" marB="0" anchor="ctr"/>
                </a:tc>
              </a:tr>
              <a:tr h="619129">
                <a:tc>
                  <a:txBody>
                    <a:bodyPr/>
                    <a:lstStyle/>
                    <a:p>
                      <a:pPr algn="ctr">
                        <a:lnSpc>
                          <a:spcPct val="115000"/>
                        </a:lnSpc>
                        <a:spcAft>
                          <a:spcPts val="0"/>
                        </a:spcAft>
                      </a:pPr>
                      <a:r>
                        <a:rPr lang="uk-UA" sz="2400"/>
                        <a:t>IV</a:t>
                      </a:r>
                      <a:endParaRPr lang="ru-RU" sz="24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2400" dirty="0"/>
                        <a:t>75,14</a:t>
                      </a:r>
                      <a:endParaRPr lang="ru-RU" sz="2400" b="1" dirty="0">
                        <a:latin typeface="Times New Roman"/>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85786" y="285728"/>
            <a:ext cx="7929618" cy="15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3. Для забруднюючих речовин (сполук), які не увійшли до пункту 1 та на які не встановлено клас небезпечності (крім двоокису вуглецю), ставки податку застосовуються залежно від установлених </a:t>
            </a:r>
            <a:r>
              <a:rPr lang="uk-UA"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орієнтовно-безпечних </a:t>
            </a:r>
            <a:r>
              <a:rPr lang="uk-UA"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рівнів впливу таких речовин (сполук) у атмосферному повітрі населених пунктів: </a:t>
            </a:r>
            <a:endParaRPr lang="ru-RU"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Таблица 4"/>
          <p:cNvGraphicFramePr>
            <a:graphicFrameLocks noGrp="1"/>
          </p:cNvGraphicFramePr>
          <p:nvPr/>
        </p:nvGraphicFramePr>
        <p:xfrm>
          <a:off x="1071538" y="2285994"/>
          <a:ext cx="7286676" cy="4019199"/>
        </p:xfrm>
        <a:graphic>
          <a:graphicData uri="http://schemas.openxmlformats.org/drawingml/2006/table">
            <a:tbl>
              <a:tblPr firstRow="1">
                <a:tableStyleId>{08FB837D-C827-4EFA-A057-4D05807E0F7C}</a:tableStyleId>
              </a:tblPr>
              <a:tblGrid>
                <a:gridCol w="4013651"/>
                <a:gridCol w="3273025"/>
              </a:tblGrid>
              <a:tr h="1507199">
                <a:tc>
                  <a:txBody>
                    <a:bodyPr/>
                    <a:lstStyle/>
                    <a:p>
                      <a:pPr algn="ctr">
                        <a:lnSpc>
                          <a:spcPct val="115000"/>
                        </a:lnSpc>
                        <a:spcAft>
                          <a:spcPts val="0"/>
                        </a:spcAft>
                      </a:pPr>
                      <a:r>
                        <a:rPr lang="uk-UA" sz="1800" dirty="0" err="1">
                          <a:solidFill>
                            <a:srgbClr val="FFFF00"/>
                          </a:solidFill>
                          <a:effectLst>
                            <a:outerShdw blurRad="38100" dist="38100" dir="2700000" algn="tl">
                              <a:srgbClr val="000000">
                                <a:alpha val="43137"/>
                              </a:srgbClr>
                            </a:outerShdw>
                          </a:effectLst>
                        </a:rPr>
                        <a:t>Орієнтовнобезпечний</a:t>
                      </a:r>
                      <a:r>
                        <a:rPr lang="uk-UA" sz="1800" dirty="0">
                          <a:solidFill>
                            <a:srgbClr val="FFFF00"/>
                          </a:solidFill>
                          <a:effectLst>
                            <a:outerShdw blurRad="38100" dist="38100" dir="2700000" algn="tl">
                              <a:srgbClr val="000000">
                                <a:alpha val="43137"/>
                              </a:srgbClr>
                            </a:outerShdw>
                          </a:effectLst>
                        </a:rPr>
                        <a:t> рівень впливу речовин (сполук)</a:t>
                      </a:r>
                      <a:endParaRPr lang="ru-RU" sz="1800" dirty="0">
                        <a:solidFill>
                          <a:srgbClr val="FFFF00"/>
                        </a:solidFill>
                        <a:effectLst>
                          <a:outerShdw blurRad="38100" dist="38100" dir="2700000" algn="tl">
                            <a:srgbClr val="000000">
                              <a:alpha val="43137"/>
                            </a:srgbClr>
                          </a:outerShdw>
                        </a:effectLst>
                      </a:endParaRPr>
                    </a:p>
                    <a:p>
                      <a:pPr algn="ctr">
                        <a:lnSpc>
                          <a:spcPct val="115000"/>
                        </a:lnSpc>
                        <a:spcAft>
                          <a:spcPts val="0"/>
                        </a:spcAft>
                      </a:pPr>
                      <a:r>
                        <a:rPr lang="uk-UA" sz="1800" dirty="0">
                          <a:solidFill>
                            <a:srgbClr val="FFFF00"/>
                          </a:solidFill>
                          <a:effectLst>
                            <a:outerShdw blurRad="38100" dist="38100" dir="2700000" algn="tl">
                              <a:srgbClr val="000000">
                                <a:alpha val="43137"/>
                              </a:srgbClr>
                            </a:outerShdw>
                          </a:effectLst>
                        </a:rPr>
                        <a:t>(міліграмів на 1 куб. метр)</a:t>
                      </a:r>
                      <a:endParaRPr lang="ru-RU" sz="1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dirty="0">
                          <a:solidFill>
                            <a:srgbClr val="FFFF00"/>
                          </a:solidFill>
                          <a:effectLst>
                            <a:outerShdw blurRad="38100" dist="38100" dir="2700000" algn="tl">
                              <a:srgbClr val="000000">
                                <a:alpha val="43137"/>
                              </a:srgbClr>
                            </a:outerShdw>
                          </a:effectLst>
                        </a:rPr>
                        <a:t>Ставка податку,</a:t>
                      </a:r>
                      <a:endParaRPr lang="ru-RU" sz="1800" dirty="0">
                        <a:solidFill>
                          <a:srgbClr val="FFFF00"/>
                        </a:solidFill>
                        <a:effectLst>
                          <a:outerShdw blurRad="38100" dist="38100" dir="2700000" algn="tl">
                            <a:srgbClr val="000000">
                              <a:alpha val="43137"/>
                            </a:srgbClr>
                          </a:outerShdw>
                        </a:effectLst>
                      </a:endParaRPr>
                    </a:p>
                    <a:p>
                      <a:pPr algn="ctr">
                        <a:lnSpc>
                          <a:spcPct val="115000"/>
                        </a:lnSpc>
                        <a:spcAft>
                          <a:spcPts val="0"/>
                        </a:spcAft>
                      </a:pPr>
                      <a:r>
                        <a:rPr lang="uk-UA" sz="1800" dirty="0">
                          <a:solidFill>
                            <a:srgbClr val="FFFF00"/>
                          </a:solidFill>
                          <a:effectLst>
                            <a:outerShdw blurRad="38100" dist="38100" dir="2700000" algn="tl">
                              <a:srgbClr val="000000">
                                <a:alpha val="43137"/>
                              </a:srgbClr>
                            </a:outerShdw>
                          </a:effectLst>
                        </a:rPr>
                        <a:t>гривень за 1 тонну</a:t>
                      </a:r>
                      <a:endParaRPr lang="ru-RU" sz="1800" b="1" dirty="0">
                        <a:solidFill>
                          <a:srgbClr val="FFFF00"/>
                        </a:solidFill>
                        <a:effectLst>
                          <a:outerShdw blurRad="38100" dist="38100" dir="2700000" algn="tl">
                            <a:srgbClr val="000000">
                              <a:alpha val="43137"/>
                            </a:srgbClr>
                          </a:outerShdw>
                        </a:effectLst>
                        <a:latin typeface="Times New Roman"/>
                        <a:ea typeface="Times New Roman"/>
                        <a:cs typeface="Times New Roman"/>
                      </a:endParaRPr>
                    </a:p>
                  </a:txBody>
                  <a:tcPr marL="68580" marR="68580" marT="0" marB="0" anchor="ctr"/>
                </a:tc>
              </a:tr>
              <a:tr h="502400">
                <a:tc>
                  <a:txBody>
                    <a:bodyPr/>
                    <a:lstStyle/>
                    <a:p>
                      <a:pPr algn="ctr">
                        <a:lnSpc>
                          <a:spcPct val="115000"/>
                        </a:lnSpc>
                        <a:spcAft>
                          <a:spcPts val="0"/>
                        </a:spcAft>
                      </a:pPr>
                      <a:r>
                        <a:rPr lang="uk-UA" sz="1800"/>
                        <a:t>Менше ніж 0,0001</a:t>
                      </a:r>
                      <a:endParaRPr lang="ru-RU" sz="18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dirty="0"/>
                        <a:t>400329,47</a:t>
                      </a:r>
                      <a:endParaRPr lang="ru-RU" sz="1800" b="1" dirty="0">
                        <a:latin typeface="Times New Roman"/>
                        <a:ea typeface="Times New Roman"/>
                        <a:cs typeface="Times New Roman"/>
                      </a:endParaRPr>
                    </a:p>
                  </a:txBody>
                  <a:tcPr marL="68580" marR="68580" marT="0" marB="0" anchor="ctr"/>
                </a:tc>
              </a:tr>
              <a:tr h="502400">
                <a:tc>
                  <a:txBody>
                    <a:bodyPr/>
                    <a:lstStyle/>
                    <a:p>
                      <a:pPr algn="ctr">
                        <a:lnSpc>
                          <a:spcPct val="115000"/>
                        </a:lnSpc>
                        <a:spcAft>
                          <a:spcPts val="0"/>
                        </a:spcAft>
                      </a:pPr>
                      <a:r>
                        <a:rPr lang="uk-UA" sz="1800"/>
                        <a:t>0,0001 - 0,001 (включно)</a:t>
                      </a:r>
                      <a:endParaRPr lang="ru-RU" sz="18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dirty="0"/>
                        <a:t>34300,23</a:t>
                      </a:r>
                      <a:endParaRPr lang="ru-RU" sz="1800" b="1" dirty="0">
                        <a:latin typeface="Times New Roman"/>
                        <a:ea typeface="Times New Roman"/>
                        <a:cs typeface="Times New Roman"/>
                      </a:endParaRPr>
                    </a:p>
                  </a:txBody>
                  <a:tcPr marL="68580" marR="68580" marT="0" marB="0" anchor="ctr"/>
                </a:tc>
              </a:tr>
              <a:tr h="502400">
                <a:tc>
                  <a:txBody>
                    <a:bodyPr/>
                    <a:lstStyle/>
                    <a:p>
                      <a:pPr algn="ctr">
                        <a:lnSpc>
                          <a:spcPct val="115000"/>
                        </a:lnSpc>
                        <a:spcAft>
                          <a:spcPts val="0"/>
                        </a:spcAft>
                      </a:pPr>
                      <a:r>
                        <a:rPr lang="uk-UA" sz="1800"/>
                        <a:t>0,001 - 0,01 (включно)</a:t>
                      </a:r>
                      <a:endParaRPr lang="ru-RU" sz="18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a:t>4738,24</a:t>
                      </a:r>
                      <a:endParaRPr lang="ru-RU" sz="1800" b="1">
                        <a:latin typeface="Times New Roman"/>
                        <a:ea typeface="Times New Roman"/>
                        <a:cs typeface="Times New Roman"/>
                      </a:endParaRPr>
                    </a:p>
                  </a:txBody>
                  <a:tcPr marL="68580" marR="68580" marT="0" marB="0" anchor="ctr"/>
                </a:tc>
              </a:tr>
              <a:tr h="502400">
                <a:tc>
                  <a:txBody>
                    <a:bodyPr/>
                    <a:lstStyle/>
                    <a:p>
                      <a:pPr algn="ctr">
                        <a:lnSpc>
                          <a:spcPct val="115000"/>
                        </a:lnSpc>
                        <a:spcAft>
                          <a:spcPts val="0"/>
                        </a:spcAft>
                      </a:pPr>
                      <a:r>
                        <a:rPr lang="uk-UA" sz="1800"/>
                        <a:t>0,01 - 0,1 (включно)</a:t>
                      </a:r>
                      <a:endParaRPr lang="ru-RU" sz="18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a:t>1329,67</a:t>
                      </a:r>
                      <a:endParaRPr lang="ru-RU" sz="1800" b="1">
                        <a:latin typeface="Times New Roman"/>
                        <a:ea typeface="Times New Roman"/>
                        <a:cs typeface="Times New Roman"/>
                      </a:endParaRPr>
                    </a:p>
                  </a:txBody>
                  <a:tcPr marL="68580" marR="68580" marT="0" marB="0" anchor="ctr"/>
                </a:tc>
              </a:tr>
              <a:tr h="502400">
                <a:tc>
                  <a:txBody>
                    <a:bodyPr/>
                    <a:lstStyle/>
                    <a:p>
                      <a:pPr algn="ctr">
                        <a:lnSpc>
                          <a:spcPct val="115000"/>
                        </a:lnSpc>
                        <a:spcAft>
                          <a:spcPts val="0"/>
                        </a:spcAft>
                      </a:pPr>
                      <a:r>
                        <a:rPr lang="uk-UA" sz="1800"/>
                        <a:t>Понад 0,1  </a:t>
                      </a:r>
                      <a:endParaRPr lang="ru-RU" sz="1800" b="1">
                        <a:latin typeface="Times New Roman"/>
                        <a:ea typeface="Times New Roman"/>
                        <a:cs typeface="Times New Roman"/>
                      </a:endParaRPr>
                    </a:p>
                  </a:txBody>
                  <a:tcPr marL="68580" marR="68580" marT="0" marB="0" anchor="ctr"/>
                </a:tc>
                <a:tc>
                  <a:txBody>
                    <a:bodyPr/>
                    <a:lstStyle/>
                    <a:p>
                      <a:pPr algn="ctr">
                        <a:lnSpc>
                          <a:spcPct val="115000"/>
                        </a:lnSpc>
                        <a:spcAft>
                          <a:spcPts val="0"/>
                        </a:spcAft>
                      </a:pPr>
                      <a:r>
                        <a:rPr lang="uk-UA" sz="1800" dirty="0"/>
                        <a:t>50,09</a:t>
                      </a:r>
                      <a:endParaRPr lang="ru-RU" sz="1800" b="1" dirty="0">
                        <a:latin typeface="Times New Roman"/>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Податок на додану вартість</Template>
  <TotalTime>40</TotalTime>
  <Words>905</Words>
  <Application>Microsoft Office PowerPoint</Application>
  <PresentationFormat>Экран (4:3)</PresentationFormat>
  <Paragraphs>131</Paragraphs>
  <Slides>15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Справедливость</vt:lpstr>
      <vt:lpstr>Інші податки (Екологічний податок)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Інші податки (Екологічний податок) </dc:title>
  <dc:creator>admin</dc:creator>
  <cp:lastModifiedBy>Ася</cp:lastModifiedBy>
  <cp:revision>12</cp:revision>
  <dcterms:created xsi:type="dcterms:W3CDTF">2013-10-15T11:43:05Z</dcterms:created>
  <dcterms:modified xsi:type="dcterms:W3CDTF">2013-10-15T14:54:47Z</dcterms:modified>
</cp:coreProperties>
</file>