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1.xml" ContentType="application/vnd.openxmlformats-officedocument.drawingml.diagramData+xml"/>
  <Default Extension="rels" ContentType="application/vnd.openxmlformats-package.relationships+xml"/>
  <Default Extension="xml" ContentType="application/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diagrams/colors6.xml" ContentType="application/vnd.openxmlformats-officedocument.drawingml.diagramColors+xml"/>
  <Override PartName="/ppt/diagrams/quickStyle8.xml" ContentType="application/vnd.openxmlformats-officedocument.drawingml.diagramStyle+xml"/>
  <Override PartName="/ppt/diagrams/quickStyle9.xml" ContentType="application/vnd.openxmlformats-officedocument.drawingml.diagramStyle+xml"/>
  <Override PartName="/ppt/diagrams/quickStyle10.xml" ContentType="application/vnd.openxmlformats-officedocument.drawingml.diagramStyle+xml"/>
  <Override PartName="/ppt/diagrams/quickStyle11.xml" ContentType="application/vnd.openxmlformats-officedocument.drawingml.diagram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quickStyle6.xml" ContentType="application/vnd.openxmlformats-officedocument.drawingml.diagramStyle+xml"/>
  <Override PartName="/ppt/diagrams/quickStyle7.xml" ContentType="application/vnd.openxmlformats-officedocument.drawingml.diagramStyle+xml"/>
  <Override PartName="/ppt/diagrams/layout11.xml" ContentType="application/vnd.openxmlformats-officedocument.drawingml.diagram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diagrams/colors10.xml" ContentType="application/vnd.openxmlformats-officedocument.drawingml.diagramColors+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A8FBDF-D8DF-4328-BA27-C51CAF7EEC66}" type="doc">
      <dgm:prSet loTypeId="urn:microsoft.com/office/officeart/2005/8/layout/hList1" loCatId="list" qsTypeId="urn:microsoft.com/office/officeart/2005/8/quickstyle/3d3" qsCatId="3D" csTypeId="urn:microsoft.com/office/officeart/2005/8/colors/colorful1" csCatId="colorful" phldr="1"/>
      <dgm:spPr/>
      <dgm:t>
        <a:bodyPr/>
        <a:lstStyle/>
        <a:p>
          <a:endParaRPr lang="uk-UA"/>
        </a:p>
      </dgm:t>
    </dgm:pt>
    <dgm:pt modelId="{905E7CFA-1B6D-48CB-8DBB-3E912C53A541}">
      <dgm:prSet phldrT="[Текст]" custT="1"/>
      <dgm:spPr/>
      <dgm:t>
        <a:bodyPr>
          <a:scene3d>
            <a:camera prst="orthographicFront"/>
            <a:lightRig rig="glow" dir="tl">
              <a:rot lat="0" lon="0" rev="5400000"/>
            </a:lightRig>
          </a:scene3d>
          <a:sp3d contourW="12700">
            <a:bevelT w="25400" h="25400"/>
            <a:contourClr>
              <a:schemeClr val="accent6">
                <a:shade val="73000"/>
              </a:schemeClr>
            </a:contourClr>
          </a:sp3d>
        </a:bodyPr>
        <a:lstStyle/>
        <a:p>
          <a:r>
            <a:rPr lang="uk-UA" sz="4800" b="1" cap="none" spc="0" dirty="0" smtClean="0">
              <a:ln w="11430"/>
              <a:solidFill>
                <a:srgbClr val="FFFF00"/>
              </a:solidFill>
              <a:effectLst>
                <a:outerShdw blurRad="80000" dist="40000" dir="5040000" algn="tl">
                  <a:srgbClr val="000000">
                    <a:alpha val="30000"/>
                  </a:srgbClr>
                </a:outerShdw>
              </a:effectLst>
              <a:latin typeface="Times New Roman" pitchFamily="18" charset="0"/>
              <a:cs typeface="Times New Roman" pitchFamily="18" charset="0"/>
            </a:rPr>
            <a:t>План</a:t>
          </a:r>
          <a:endParaRPr lang="uk-UA" sz="4800" b="1" cap="none" spc="0" dirty="0">
            <a:ln w="11430"/>
            <a:solidFill>
              <a:srgbClr val="FFFF00"/>
            </a:solidFill>
            <a:effectLst>
              <a:outerShdw blurRad="80000" dist="40000" dir="5040000" algn="tl">
                <a:srgbClr val="000000">
                  <a:alpha val="30000"/>
                </a:srgbClr>
              </a:outerShdw>
            </a:effectLst>
            <a:latin typeface="Times New Roman" pitchFamily="18" charset="0"/>
            <a:cs typeface="Times New Roman" pitchFamily="18" charset="0"/>
          </a:endParaRPr>
        </a:p>
      </dgm:t>
    </dgm:pt>
    <dgm:pt modelId="{C7370A4C-279E-4E13-BC16-B8E9EBBBCDFD}" type="parTrans" cxnId="{4E24D663-0D7B-4858-9362-000226863EF4}">
      <dgm:prSet/>
      <dgm:spPr/>
      <dgm:t>
        <a:bodyPr/>
        <a:lstStyle/>
        <a:p>
          <a:endParaRPr lang="uk-UA">
            <a:latin typeface="Times New Roman" pitchFamily="18" charset="0"/>
            <a:cs typeface="Times New Roman" pitchFamily="18" charset="0"/>
          </a:endParaRPr>
        </a:p>
      </dgm:t>
    </dgm:pt>
    <dgm:pt modelId="{102DE122-2BEF-4D38-8401-7287775DEB18}" type="sibTrans" cxnId="{4E24D663-0D7B-4858-9362-000226863EF4}">
      <dgm:prSet/>
      <dgm:spPr/>
      <dgm:t>
        <a:bodyPr/>
        <a:lstStyle/>
        <a:p>
          <a:endParaRPr lang="uk-UA">
            <a:latin typeface="Times New Roman" pitchFamily="18" charset="0"/>
            <a:cs typeface="Times New Roman" pitchFamily="18" charset="0"/>
          </a:endParaRPr>
        </a:p>
      </dgm:t>
    </dgm:pt>
    <dgm:pt modelId="{AD011DD3-E581-468A-974B-0FCA32CC394F}">
      <dgm:prSet phldrT="[Текст]"/>
      <dgm:spPr/>
      <dgm:t>
        <a:bodyPr/>
        <a:lstStyle/>
        <a:p>
          <a:r>
            <a:rPr lang="uk-UA" b="1" dirty="0" smtClean="0"/>
            <a:t>1 Сутність плати за користування надрами, платники</a:t>
          </a:r>
          <a:endParaRPr lang="uk-UA" dirty="0">
            <a:latin typeface="Times New Roman" pitchFamily="18" charset="0"/>
            <a:cs typeface="Times New Roman" pitchFamily="18" charset="0"/>
          </a:endParaRPr>
        </a:p>
      </dgm:t>
    </dgm:pt>
    <dgm:pt modelId="{56DF9B2B-4F48-40A9-90E6-8F7A0A8F5B70}" type="parTrans" cxnId="{55544EDA-6F60-43FE-BD83-080A4463A691}">
      <dgm:prSet/>
      <dgm:spPr/>
      <dgm:t>
        <a:bodyPr/>
        <a:lstStyle/>
        <a:p>
          <a:endParaRPr lang="uk-UA">
            <a:latin typeface="Times New Roman" pitchFamily="18" charset="0"/>
            <a:cs typeface="Times New Roman" pitchFamily="18" charset="0"/>
          </a:endParaRPr>
        </a:p>
      </dgm:t>
    </dgm:pt>
    <dgm:pt modelId="{50CBCA64-793B-4518-9E7D-121B88EAAE46}" type="sibTrans" cxnId="{55544EDA-6F60-43FE-BD83-080A4463A691}">
      <dgm:prSet/>
      <dgm:spPr/>
      <dgm:t>
        <a:bodyPr/>
        <a:lstStyle/>
        <a:p>
          <a:endParaRPr lang="uk-UA">
            <a:latin typeface="Times New Roman" pitchFamily="18" charset="0"/>
            <a:cs typeface="Times New Roman" pitchFamily="18" charset="0"/>
          </a:endParaRPr>
        </a:p>
      </dgm:t>
    </dgm:pt>
    <dgm:pt modelId="{0A2C15C3-3D79-41CC-B76C-FE122B6C2C82}">
      <dgm:prSet/>
      <dgm:spPr/>
      <dgm:t>
        <a:bodyPr/>
        <a:lstStyle/>
        <a:p>
          <a:r>
            <a:rPr lang="uk-UA" b="1" dirty="0" smtClean="0"/>
            <a:t>2 Об’єкт та база оподаткування </a:t>
          </a:r>
          <a:endParaRPr lang="ru-RU" dirty="0"/>
        </a:p>
      </dgm:t>
    </dgm:pt>
    <dgm:pt modelId="{66388814-3339-4FD2-800E-E062F7CB7DD3}" type="parTrans" cxnId="{DE197734-C06A-4298-B583-FBD3B0957197}">
      <dgm:prSet/>
      <dgm:spPr/>
      <dgm:t>
        <a:bodyPr/>
        <a:lstStyle/>
        <a:p>
          <a:endParaRPr lang="ru-RU"/>
        </a:p>
      </dgm:t>
    </dgm:pt>
    <dgm:pt modelId="{2405D120-0C1F-483A-A382-C344E79AD538}" type="sibTrans" cxnId="{DE197734-C06A-4298-B583-FBD3B0957197}">
      <dgm:prSet/>
      <dgm:spPr/>
      <dgm:t>
        <a:bodyPr/>
        <a:lstStyle/>
        <a:p>
          <a:endParaRPr lang="ru-RU"/>
        </a:p>
      </dgm:t>
    </dgm:pt>
    <dgm:pt modelId="{5D8564D6-9D56-4C5C-9C26-9107D71E2646}">
      <dgm:prSet/>
      <dgm:spPr/>
      <dgm:t>
        <a:bodyPr/>
        <a:lstStyle/>
        <a:p>
          <a:r>
            <a:rPr lang="uk-UA" b="1" smtClean="0"/>
            <a:t>3 Визначення вартості одиниці видобувної корисної копалини (мінеральної сировини)</a:t>
          </a:r>
          <a:endParaRPr lang="ru-RU"/>
        </a:p>
      </dgm:t>
    </dgm:pt>
    <dgm:pt modelId="{93271D74-152E-45D6-8FEE-AEF25A71C651}" type="parTrans" cxnId="{CB032D32-9207-489B-966F-B7433C4F10A7}">
      <dgm:prSet/>
      <dgm:spPr/>
      <dgm:t>
        <a:bodyPr/>
        <a:lstStyle/>
        <a:p>
          <a:endParaRPr lang="ru-RU"/>
        </a:p>
      </dgm:t>
    </dgm:pt>
    <dgm:pt modelId="{2AA7D65B-D2E4-4623-B43F-0AB1E49DD139}" type="sibTrans" cxnId="{CB032D32-9207-489B-966F-B7433C4F10A7}">
      <dgm:prSet/>
      <dgm:spPr/>
      <dgm:t>
        <a:bodyPr/>
        <a:lstStyle/>
        <a:p>
          <a:endParaRPr lang="ru-RU"/>
        </a:p>
      </dgm:t>
    </dgm:pt>
    <dgm:pt modelId="{A2380D11-5B61-4B8A-97E0-0146DA0A8BA5}">
      <dgm:prSet/>
      <dgm:spPr/>
      <dgm:t>
        <a:bodyPr/>
        <a:lstStyle/>
        <a:p>
          <a:r>
            <a:rPr lang="uk-UA" b="1" dirty="0" smtClean="0"/>
            <a:t>4 Порядок обчислення податкових зобов’язань з плати за користування надрами для видобування</a:t>
          </a:r>
          <a:endParaRPr lang="ru-RU" dirty="0"/>
        </a:p>
      </dgm:t>
    </dgm:pt>
    <dgm:pt modelId="{4E22FBBA-4FEF-4B35-8597-F1CF7A604A0B}" type="parTrans" cxnId="{70D8B5D0-EFA2-481B-BDEC-E42679210DF2}">
      <dgm:prSet/>
      <dgm:spPr/>
      <dgm:t>
        <a:bodyPr/>
        <a:lstStyle/>
        <a:p>
          <a:endParaRPr lang="ru-RU"/>
        </a:p>
      </dgm:t>
    </dgm:pt>
    <dgm:pt modelId="{25FBB6FB-3C99-4AA0-BA31-7A447E5B20DA}" type="sibTrans" cxnId="{70D8B5D0-EFA2-481B-BDEC-E42679210DF2}">
      <dgm:prSet/>
      <dgm:spPr/>
      <dgm:t>
        <a:bodyPr/>
        <a:lstStyle/>
        <a:p>
          <a:endParaRPr lang="ru-RU"/>
        </a:p>
      </dgm:t>
    </dgm:pt>
    <dgm:pt modelId="{413163D8-CC86-4600-8602-4133788197F3}">
      <dgm:prSet/>
      <dgm:spPr/>
      <dgm:t>
        <a:bodyPr/>
        <a:lstStyle/>
        <a:p>
          <a:r>
            <a:rPr lang="uk-UA" b="1" dirty="0" smtClean="0"/>
            <a:t>5 Ставки плати за користування надрами</a:t>
          </a:r>
          <a:endParaRPr lang="ru-RU" dirty="0"/>
        </a:p>
      </dgm:t>
    </dgm:pt>
    <dgm:pt modelId="{3B614606-6741-4035-9B42-AF8F6A5336D4}" type="parTrans" cxnId="{739B7961-E54B-493C-9D4B-B1F048909436}">
      <dgm:prSet/>
      <dgm:spPr/>
      <dgm:t>
        <a:bodyPr/>
        <a:lstStyle/>
        <a:p>
          <a:endParaRPr lang="ru-RU"/>
        </a:p>
      </dgm:t>
    </dgm:pt>
    <dgm:pt modelId="{8D9B7C87-9FF3-4F32-B1E7-1C8FCECFBDC0}" type="sibTrans" cxnId="{739B7961-E54B-493C-9D4B-B1F048909436}">
      <dgm:prSet/>
      <dgm:spPr/>
      <dgm:t>
        <a:bodyPr/>
        <a:lstStyle/>
        <a:p>
          <a:endParaRPr lang="ru-RU"/>
        </a:p>
      </dgm:t>
    </dgm:pt>
    <dgm:pt modelId="{2265EBB7-82E0-44FA-BB4E-07AA858ED3FB}">
      <dgm:prSet/>
      <dgm:spPr/>
      <dgm:t>
        <a:bodyPr/>
        <a:lstStyle/>
        <a:p>
          <a:r>
            <a:rPr lang="uk-UA" b="1" dirty="0" smtClean="0"/>
            <a:t>6 Порядок подання податкових розрахунків, строки сплати</a:t>
          </a:r>
          <a:endParaRPr lang="ru-RU" dirty="0"/>
        </a:p>
      </dgm:t>
    </dgm:pt>
    <dgm:pt modelId="{61C6EF8B-E92C-422B-8D9D-C8D0F8429FED}" type="parTrans" cxnId="{F76D004D-4F04-4933-B6E8-5D47455DF5B4}">
      <dgm:prSet/>
      <dgm:spPr/>
      <dgm:t>
        <a:bodyPr/>
        <a:lstStyle/>
        <a:p>
          <a:endParaRPr lang="ru-RU"/>
        </a:p>
      </dgm:t>
    </dgm:pt>
    <dgm:pt modelId="{E7148696-E0C0-409A-807D-CD9BFCF6F6C7}" type="sibTrans" cxnId="{F76D004D-4F04-4933-B6E8-5D47455DF5B4}">
      <dgm:prSet/>
      <dgm:spPr/>
      <dgm:t>
        <a:bodyPr/>
        <a:lstStyle/>
        <a:p>
          <a:endParaRPr lang="ru-RU"/>
        </a:p>
      </dgm:t>
    </dgm:pt>
    <dgm:pt modelId="{A97CF7A9-88C0-47C0-9A5C-702295868163}">
      <dgm:prSet/>
      <dgm:spPr/>
      <dgm:t>
        <a:bodyPr/>
        <a:lstStyle/>
        <a:p>
          <a:r>
            <a:rPr lang="uk-UA" b="1" dirty="0" smtClean="0"/>
            <a:t>7 Контроль та відповідальність платників</a:t>
          </a:r>
          <a:endParaRPr lang="ru-RU" dirty="0"/>
        </a:p>
      </dgm:t>
    </dgm:pt>
    <dgm:pt modelId="{83729D90-E85A-4046-A0DC-B6E54764642F}" type="parTrans" cxnId="{90D5CA23-75EB-4BED-B846-F232BC389CEF}">
      <dgm:prSet/>
      <dgm:spPr/>
      <dgm:t>
        <a:bodyPr/>
        <a:lstStyle/>
        <a:p>
          <a:endParaRPr lang="ru-RU"/>
        </a:p>
      </dgm:t>
    </dgm:pt>
    <dgm:pt modelId="{1F8EAF9A-A8EA-4EE6-8D34-AD758E9D8D5B}" type="sibTrans" cxnId="{90D5CA23-75EB-4BED-B846-F232BC389CEF}">
      <dgm:prSet/>
      <dgm:spPr/>
      <dgm:t>
        <a:bodyPr/>
        <a:lstStyle/>
        <a:p>
          <a:endParaRPr lang="ru-RU"/>
        </a:p>
      </dgm:t>
    </dgm:pt>
    <dgm:pt modelId="{127CB3EF-863D-4A9A-882D-157E87AED21C}" type="pres">
      <dgm:prSet presAssocID="{D5A8FBDF-D8DF-4328-BA27-C51CAF7EEC66}" presName="Name0" presStyleCnt="0">
        <dgm:presLayoutVars>
          <dgm:dir/>
          <dgm:animLvl val="lvl"/>
          <dgm:resizeHandles val="exact"/>
        </dgm:presLayoutVars>
      </dgm:prSet>
      <dgm:spPr/>
      <dgm:t>
        <a:bodyPr/>
        <a:lstStyle/>
        <a:p>
          <a:endParaRPr lang="uk-UA"/>
        </a:p>
      </dgm:t>
    </dgm:pt>
    <dgm:pt modelId="{EE5AC1E1-4BF3-4802-8E38-25F1216EA7BB}" type="pres">
      <dgm:prSet presAssocID="{905E7CFA-1B6D-48CB-8DBB-3E912C53A541}" presName="composite" presStyleCnt="0"/>
      <dgm:spPr/>
    </dgm:pt>
    <dgm:pt modelId="{D396F31C-CDD7-4E20-8EE7-E3DFAED57559}" type="pres">
      <dgm:prSet presAssocID="{905E7CFA-1B6D-48CB-8DBB-3E912C53A541}" presName="parTx" presStyleLbl="alignNode1" presStyleIdx="0" presStyleCnt="1">
        <dgm:presLayoutVars>
          <dgm:chMax val="0"/>
          <dgm:chPref val="0"/>
          <dgm:bulletEnabled val="1"/>
        </dgm:presLayoutVars>
      </dgm:prSet>
      <dgm:spPr/>
      <dgm:t>
        <a:bodyPr/>
        <a:lstStyle/>
        <a:p>
          <a:endParaRPr lang="uk-UA"/>
        </a:p>
      </dgm:t>
    </dgm:pt>
    <dgm:pt modelId="{0D33B51F-E786-4CE1-BB40-B20EFF7773A0}" type="pres">
      <dgm:prSet presAssocID="{905E7CFA-1B6D-48CB-8DBB-3E912C53A541}" presName="desTx" presStyleLbl="alignAccFollowNode1" presStyleIdx="0" presStyleCnt="1">
        <dgm:presLayoutVars>
          <dgm:bulletEnabled val="1"/>
        </dgm:presLayoutVars>
      </dgm:prSet>
      <dgm:spPr/>
      <dgm:t>
        <a:bodyPr/>
        <a:lstStyle/>
        <a:p>
          <a:endParaRPr lang="uk-UA"/>
        </a:p>
      </dgm:t>
    </dgm:pt>
  </dgm:ptLst>
  <dgm:cxnLst>
    <dgm:cxn modelId="{5B059E6B-426D-4BE7-93D4-2C5CDF28B523}" type="presOf" srcId="{A2380D11-5B61-4B8A-97E0-0146DA0A8BA5}" destId="{0D33B51F-E786-4CE1-BB40-B20EFF7773A0}" srcOrd="0" destOrd="3" presId="urn:microsoft.com/office/officeart/2005/8/layout/hList1"/>
    <dgm:cxn modelId="{DE197734-C06A-4298-B583-FBD3B0957197}" srcId="{905E7CFA-1B6D-48CB-8DBB-3E912C53A541}" destId="{0A2C15C3-3D79-41CC-B76C-FE122B6C2C82}" srcOrd="1" destOrd="0" parTransId="{66388814-3339-4FD2-800E-E062F7CB7DD3}" sibTransId="{2405D120-0C1F-483A-A382-C344E79AD538}"/>
    <dgm:cxn modelId="{C08EE23F-732E-4EC5-8609-FA6CF8C8D96A}" type="presOf" srcId="{2265EBB7-82E0-44FA-BB4E-07AA858ED3FB}" destId="{0D33B51F-E786-4CE1-BB40-B20EFF7773A0}" srcOrd="0" destOrd="5" presId="urn:microsoft.com/office/officeart/2005/8/layout/hList1"/>
    <dgm:cxn modelId="{1E306DE7-F0DB-4566-9BC9-4A425E2DE698}" type="presOf" srcId="{AD011DD3-E581-468A-974B-0FCA32CC394F}" destId="{0D33B51F-E786-4CE1-BB40-B20EFF7773A0}" srcOrd="0" destOrd="0" presId="urn:microsoft.com/office/officeart/2005/8/layout/hList1"/>
    <dgm:cxn modelId="{90D5CA23-75EB-4BED-B846-F232BC389CEF}" srcId="{905E7CFA-1B6D-48CB-8DBB-3E912C53A541}" destId="{A97CF7A9-88C0-47C0-9A5C-702295868163}" srcOrd="6" destOrd="0" parTransId="{83729D90-E85A-4046-A0DC-B6E54764642F}" sibTransId="{1F8EAF9A-A8EA-4EE6-8D34-AD758E9D8D5B}"/>
    <dgm:cxn modelId="{55544EDA-6F60-43FE-BD83-080A4463A691}" srcId="{905E7CFA-1B6D-48CB-8DBB-3E912C53A541}" destId="{AD011DD3-E581-468A-974B-0FCA32CC394F}" srcOrd="0" destOrd="0" parTransId="{56DF9B2B-4F48-40A9-90E6-8F7A0A8F5B70}" sibTransId="{50CBCA64-793B-4518-9E7D-121B88EAAE46}"/>
    <dgm:cxn modelId="{CB032D32-9207-489B-966F-B7433C4F10A7}" srcId="{905E7CFA-1B6D-48CB-8DBB-3E912C53A541}" destId="{5D8564D6-9D56-4C5C-9C26-9107D71E2646}" srcOrd="2" destOrd="0" parTransId="{93271D74-152E-45D6-8FEE-AEF25A71C651}" sibTransId="{2AA7D65B-D2E4-4623-B43F-0AB1E49DD139}"/>
    <dgm:cxn modelId="{D4FE011B-EB4D-4C4B-A7D2-4260E0EAED3A}" type="presOf" srcId="{413163D8-CC86-4600-8602-4133788197F3}" destId="{0D33B51F-E786-4CE1-BB40-B20EFF7773A0}" srcOrd="0" destOrd="4" presId="urn:microsoft.com/office/officeart/2005/8/layout/hList1"/>
    <dgm:cxn modelId="{83DDE2E4-C16A-48F7-9A6B-CE7DE0E70BF9}" type="presOf" srcId="{905E7CFA-1B6D-48CB-8DBB-3E912C53A541}" destId="{D396F31C-CDD7-4E20-8EE7-E3DFAED57559}" srcOrd="0" destOrd="0" presId="urn:microsoft.com/office/officeart/2005/8/layout/hList1"/>
    <dgm:cxn modelId="{8CB37BBD-1CE8-4B80-A630-814FBB0E9E62}" type="presOf" srcId="{A97CF7A9-88C0-47C0-9A5C-702295868163}" destId="{0D33B51F-E786-4CE1-BB40-B20EFF7773A0}" srcOrd="0" destOrd="6" presId="urn:microsoft.com/office/officeart/2005/8/layout/hList1"/>
    <dgm:cxn modelId="{739B7961-E54B-493C-9D4B-B1F048909436}" srcId="{905E7CFA-1B6D-48CB-8DBB-3E912C53A541}" destId="{413163D8-CC86-4600-8602-4133788197F3}" srcOrd="4" destOrd="0" parTransId="{3B614606-6741-4035-9B42-AF8F6A5336D4}" sibTransId="{8D9B7C87-9FF3-4F32-B1E7-1C8FCECFBDC0}"/>
    <dgm:cxn modelId="{70D8B5D0-EFA2-481B-BDEC-E42679210DF2}" srcId="{905E7CFA-1B6D-48CB-8DBB-3E912C53A541}" destId="{A2380D11-5B61-4B8A-97E0-0146DA0A8BA5}" srcOrd="3" destOrd="0" parTransId="{4E22FBBA-4FEF-4B35-8597-F1CF7A604A0B}" sibTransId="{25FBB6FB-3C99-4AA0-BA31-7A447E5B20DA}"/>
    <dgm:cxn modelId="{6A7B188B-3815-48A1-9644-CBF24BF242D9}" type="presOf" srcId="{D5A8FBDF-D8DF-4328-BA27-C51CAF7EEC66}" destId="{127CB3EF-863D-4A9A-882D-157E87AED21C}" srcOrd="0" destOrd="0" presId="urn:microsoft.com/office/officeart/2005/8/layout/hList1"/>
    <dgm:cxn modelId="{4E24D663-0D7B-4858-9362-000226863EF4}" srcId="{D5A8FBDF-D8DF-4328-BA27-C51CAF7EEC66}" destId="{905E7CFA-1B6D-48CB-8DBB-3E912C53A541}" srcOrd="0" destOrd="0" parTransId="{C7370A4C-279E-4E13-BC16-B8E9EBBBCDFD}" sibTransId="{102DE122-2BEF-4D38-8401-7287775DEB18}"/>
    <dgm:cxn modelId="{DC922D0E-18A1-4FB9-8995-4AC70D872ADF}" type="presOf" srcId="{5D8564D6-9D56-4C5C-9C26-9107D71E2646}" destId="{0D33B51F-E786-4CE1-BB40-B20EFF7773A0}" srcOrd="0" destOrd="2" presId="urn:microsoft.com/office/officeart/2005/8/layout/hList1"/>
    <dgm:cxn modelId="{5DD33E01-E93E-4F2F-AFE9-4A2D188E21A2}" type="presOf" srcId="{0A2C15C3-3D79-41CC-B76C-FE122B6C2C82}" destId="{0D33B51F-E786-4CE1-BB40-B20EFF7773A0}" srcOrd="0" destOrd="1" presId="urn:microsoft.com/office/officeart/2005/8/layout/hList1"/>
    <dgm:cxn modelId="{F76D004D-4F04-4933-B6E8-5D47455DF5B4}" srcId="{905E7CFA-1B6D-48CB-8DBB-3E912C53A541}" destId="{2265EBB7-82E0-44FA-BB4E-07AA858ED3FB}" srcOrd="5" destOrd="0" parTransId="{61C6EF8B-E92C-422B-8D9D-C8D0F8429FED}" sibTransId="{E7148696-E0C0-409A-807D-CD9BFCF6F6C7}"/>
    <dgm:cxn modelId="{6E2003AC-5C8D-45B1-82E2-C10846D1B1EE}" type="presParOf" srcId="{127CB3EF-863D-4A9A-882D-157E87AED21C}" destId="{EE5AC1E1-4BF3-4802-8E38-25F1216EA7BB}" srcOrd="0" destOrd="0" presId="urn:microsoft.com/office/officeart/2005/8/layout/hList1"/>
    <dgm:cxn modelId="{CAA75C3D-9DE8-44CA-92B3-3DC5EF28B94E}" type="presParOf" srcId="{EE5AC1E1-4BF3-4802-8E38-25F1216EA7BB}" destId="{D396F31C-CDD7-4E20-8EE7-E3DFAED57559}" srcOrd="0" destOrd="0" presId="urn:microsoft.com/office/officeart/2005/8/layout/hList1"/>
    <dgm:cxn modelId="{40D08B12-0FAD-483C-832F-2E7382A52230}" type="presParOf" srcId="{EE5AC1E1-4BF3-4802-8E38-25F1216EA7BB}" destId="{0D33B51F-E786-4CE1-BB40-B20EFF7773A0}" srcOrd="1" destOrd="0" presId="urn:microsoft.com/office/officeart/2005/8/layout/hList1"/>
  </dgm:cxnLst>
  <dgm:bg/>
  <dgm:whole/>
</dgm:dataModel>
</file>

<file path=ppt/diagrams/data10.xml><?xml version="1.0" encoding="utf-8"?>
<dgm:dataModel xmlns:dgm="http://schemas.openxmlformats.org/drawingml/2006/diagram" xmlns:a="http://schemas.openxmlformats.org/drawingml/2006/main">
  <dgm:ptLst>
    <dgm:pt modelId="{80B16F51-B09F-4B35-A757-3BC1356B4547}"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ru-RU"/>
        </a:p>
      </dgm:t>
    </dgm:pt>
    <dgm:pt modelId="{1F5759E6-0B67-46BE-AF1C-DD139269298D}">
      <dgm:prSet phldrT="[Текст]"/>
      <dgm:spPr/>
      <dgm:t>
        <a:bodyPr/>
        <a:lstStyle/>
        <a:p>
          <a:r>
            <a:rPr lang="uk-UA" smtClean="0"/>
            <a:t>Платник плати за користування надрами для видобування корисних копалин та уповноважена особа, до закінчення граничного строку подання податкових розрахунків, </a:t>
          </a:r>
          <a:r>
            <a:rPr lang="uk-UA" b="1" smtClean="0"/>
            <a:t>подають за податковий (звітний) період</a:t>
          </a:r>
          <a:r>
            <a:rPr lang="uk-UA" smtClean="0"/>
            <a:t>, </a:t>
          </a:r>
          <a:r>
            <a:rPr lang="uk-UA" b="1" smtClean="0"/>
            <a:t>що дорівнює календарному кварталу,</a:t>
          </a:r>
          <a:r>
            <a:rPr lang="uk-UA" smtClean="0"/>
            <a:t> податкові розрахунки з плати за користування надрами для видобування корисних копалин до органу державної податкової служби:</a:t>
          </a:r>
          <a:endParaRPr lang="ru-RU"/>
        </a:p>
      </dgm:t>
    </dgm:pt>
    <dgm:pt modelId="{F4388381-FC73-439A-A417-CFBBFC608FAB}" type="parTrans" cxnId="{744DE27A-33E0-4461-9F1A-D73FBB98E3F1}">
      <dgm:prSet/>
      <dgm:spPr/>
      <dgm:t>
        <a:bodyPr/>
        <a:lstStyle/>
        <a:p>
          <a:endParaRPr lang="ru-RU"/>
        </a:p>
      </dgm:t>
    </dgm:pt>
    <dgm:pt modelId="{1761BBDC-80C3-4CDE-B991-CBD8E215CC37}" type="sibTrans" cxnId="{744DE27A-33E0-4461-9F1A-D73FBB98E3F1}">
      <dgm:prSet/>
      <dgm:spPr/>
      <dgm:t>
        <a:bodyPr/>
        <a:lstStyle/>
        <a:p>
          <a:endParaRPr lang="ru-RU"/>
        </a:p>
      </dgm:t>
    </dgm:pt>
    <dgm:pt modelId="{C4A98828-D610-403A-9455-0DE318958F75}">
      <dgm:prSet phldrT="[Текст]"/>
      <dgm:spPr/>
      <dgm:t>
        <a:bodyPr/>
        <a:lstStyle/>
        <a:p>
          <a:r>
            <a:rPr lang="uk-UA" dirty="0" smtClean="0"/>
            <a:t>за місцезнаходженням ділянки надр, з якої видобуті корисні копалини, у разі розміщення такої ділянки надр у межах території України</a:t>
          </a:r>
          <a:endParaRPr lang="ru-RU" dirty="0"/>
        </a:p>
      </dgm:t>
    </dgm:pt>
    <dgm:pt modelId="{A111CAC7-CCA4-4AC4-9ECC-064E364D6CFE}" type="parTrans" cxnId="{7AB4E4C9-CBEB-475F-B98D-A79260073BDE}">
      <dgm:prSet/>
      <dgm:spPr/>
      <dgm:t>
        <a:bodyPr/>
        <a:lstStyle/>
        <a:p>
          <a:endParaRPr lang="ru-RU"/>
        </a:p>
      </dgm:t>
    </dgm:pt>
    <dgm:pt modelId="{359B6FF9-2C21-4778-9DF5-45CC9BF79D8F}" type="sibTrans" cxnId="{7AB4E4C9-CBEB-475F-B98D-A79260073BDE}">
      <dgm:prSet/>
      <dgm:spPr/>
      <dgm:t>
        <a:bodyPr/>
        <a:lstStyle/>
        <a:p>
          <a:endParaRPr lang="ru-RU"/>
        </a:p>
      </dgm:t>
    </dgm:pt>
    <dgm:pt modelId="{76DAC35A-4130-421F-B4A6-F82D53C797D6}">
      <dgm:prSet phldrT="[Текст]"/>
      <dgm:spPr/>
      <dgm:t>
        <a:bodyPr/>
        <a:lstStyle/>
        <a:p>
          <a:r>
            <a:rPr lang="uk-UA" dirty="0" smtClean="0"/>
            <a:t>за місцем обліку платника у разі розміщення ділянки надр, з якої видобуто корисні копалини, в межах континентального шельфу та/або виключної (морської) економічної зони України</a:t>
          </a:r>
          <a:endParaRPr lang="ru-RU" dirty="0"/>
        </a:p>
      </dgm:t>
    </dgm:pt>
    <dgm:pt modelId="{5D41EBC8-A515-48EF-AA3A-06ADA4BF3527}" type="parTrans" cxnId="{BAAF3BCC-3C1F-46FC-A6B7-12272E8A2B1B}">
      <dgm:prSet/>
      <dgm:spPr/>
      <dgm:t>
        <a:bodyPr/>
        <a:lstStyle/>
        <a:p>
          <a:endParaRPr lang="ru-RU"/>
        </a:p>
      </dgm:t>
    </dgm:pt>
    <dgm:pt modelId="{57D02A54-455D-428B-A908-EC1D4B7F19ED}" type="sibTrans" cxnId="{BAAF3BCC-3C1F-46FC-A6B7-12272E8A2B1B}">
      <dgm:prSet/>
      <dgm:spPr/>
      <dgm:t>
        <a:bodyPr/>
        <a:lstStyle/>
        <a:p>
          <a:endParaRPr lang="ru-RU"/>
        </a:p>
      </dgm:t>
    </dgm:pt>
    <dgm:pt modelId="{A1A08775-5403-4CFA-B574-2898FA6CED3A}" type="pres">
      <dgm:prSet presAssocID="{80B16F51-B09F-4B35-A757-3BC1356B4547}" presName="Name0" presStyleCnt="0">
        <dgm:presLayoutVars>
          <dgm:chPref val="1"/>
          <dgm:dir/>
          <dgm:animOne val="branch"/>
          <dgm:animLvl val="lvl"/>
          <dgm:resizeHandles/>
        </dgm:presLayoutVars>
      </dgm:prSet>
      <dgm:spPr/>
    </dgm:pt>
    <dgm:pt modelId="{671C7AC6-3FA2-4A8E-81AE-C2919EFD5742}" type="pres">
      <dgm:prSet presAssocID="{1F5759E6-0B67-46BE-AF1C-DD139269298D}" presName="vertOne" presStyleCnt="0"/>
      <dgm:spPr/>
    </dgm:pt>
    <dgm:pt modelId="{52A9935B-CE01-487F-890D-ECE150548D7D}" type="pres">
      <dgm:prSet presAssocID="{1F5759E6-0B67-46BE-AF1C-DD139269298D}" presName="txOne" presStyleLbl="node0" presStyleIdx="0" presStyleCnt="1">
        <dgm:presLayoutVars>
          <dgm:chPref val="3"/>
        </dgm:presLayoutVars>
      </dgm:prSet>
      <dgm:spPr/>
    </dgm:pt>
    <dgm:pt modelId="{983D3D7B-E7DB-4C6C-87AB-4E5240C28492}" type="pres">
      <dgm:prSet presAssocID="{1F5759E6-0B67-46BE-AF1C-DD139269298D}" presName="parTransOne" presStyleCnt="0"/>
      <dgm:spPr/>
    </dgm:pt>
    <dgm:pt modelId="{52FD484B-2572-4578-9E19-12B9776EAD9B}" type="pres">
      <dgm:prSet presAssocID="{1F5759E6-0B67-46BE-AF1C-DD139269298D}" presName="horzOne" presStyleCnt="0"/>
      <dgm:spPr/>
    </dgm:pt>
    <dgm:pt modelId="{ED569A9A-F1A5-4CE2-8E46-4277A65A1E16}" type="pres">
      <dgm:prSet presAssocID="{C4A98828-D610-403A-9455-0DE318958F75}" presName="vertTwo" presStyleCnt="0"/>
      <dgm:spPr/>
    </dgm:pt>
    <dgm:pt modelId="{753A90F8-9A37-49B5-83FC-A038F31F53EC}" type="pres">
      <dgm:prSet presAssocID="{C4A98828-D610-403A-9455-0DE318958F75}" presName="txTwo" presStyleLbl="node2" presStyleIdx="0" presStyleCnt="2">
        <dgm:presLayoutVars>
          <dgm:chPref val="3"/>
        </dgm:presLayoutVars>
      </dgm:prSet>
      <dgm:spPr/>
    </dgm:pt>
    <dgm:pt modelId="{4FCB1942-4F04-4E03-82C4-29261120BB87}" type="pres">
      <dgm:prSet presAssocID="{C4A98828-D610-403A-9455-0DE318958F75}" presName="horzTwo" presStyleCnt="0"/>
      <dgm:spPr/>
    </dgm:pt>
    <dgm:pt modelId="{743373ED-9A75-4800-BFAF-6C0CDC432E67}" type="pres">
      <dgm:prSet presAssocID="{359B6FF9-2C21-4778-9DF5-45CC9BF79D8F}" presName="sibSpaceTwo" presStyleCnt="0"/>
      <dgm:spPr/>
    </dgm:pt>
    <dgm:pt modelId="{2355F478-8F7E-448A-950B-7377AE35DE50}" type="pres">
      <dgm:prSet presAssocID="{76DAC35A-4130-421F-B4A6-F82D53C797D6}" presName="vertTwo" presStyleCnt="0"/>
      <dgm:spPr/>
    </dgm:pt>
    <dgm:pt modelId="{4801448D-5618-4ABB-914D-C73CAD7E535D}" type="pres">
      <dgm:prSet presAssocID="{76DAC35A-4130-421F-B4A6-F82D53C797D6}" presName="txTwo" presStyleLbl="node2" presStyleIdx="1" presStyleCnt="2">
        <dgm:presLayoutVars>
          <dgm:chPref val="3"/>
        </dgm:presLayoutVars>
      </dgm:prSet>
      <dgm:spPr/>
    </dgm:pt>
    <dgm:pt modelId="{75901559-FAF7-40B8-BA8D-43FAE5C3D69C}" type="pres">
      <dgm:prSet presAssocID="{76DAC35A-4130-421F-B4A6-F82D53C797D6}" presName="horzTwo" presStyleCnt="0"/>
      <dgm:spPr/>
    </dgm:pt>
  </dgm:ptLst>
  <dgm:cxnLst>
    <dgm:cxn modelId="{85EDF79F-187A-44D4-9838-643553AA4E43}" type="presOf" srcId="{76DAC35A-4130-421F-B4A6-F82D53C797D6}" destId="{4801448D-5618-4ABB-914D-C73CAD7E535D}" srcOrd="0" destOrd="0" presId="urn:microsoft.com/office/officeart/2005/8/layout/hierarchy4"/>
    <dgm:cxn modelId="{744DE27A-33E0-4461-9F1A-D73FBB98E3F1}" srcId="{80B16F51-B09F-4B35-A757-3BC1356B4547}" destId="{1F5759E6-0B67-46BE-AF1C-DD139269298D}" srcOrd="0" destOrd="0" parTransId="{F4388381-FC73-439A-A417-CFBBFC608FAB}" sibTransId="{1761BBDC-80C3-4CDE-B991-CBD8E215CC37}"/>
    <dgm:cxn modelId="{8EC9352A-B7B6-459F-A872-88196C5452C6}" type="presOf" srcId="{C4A98828-D610-403A-9455-0DE318958F75}" destId="{753A90F8-9A37-49B5-83FC-A038F31F53EC}" srcOrd="0" destOrd="0" presId="urn:microsoft.com/office/officeart/2005/8/layout/hierarchy4"/>
    <dgm:cxn modelId="{7AB4E4C9-CBEB-475F-B98D-A79260073BDE}" srcId="{1F5759E6-0B67-46BE-AF1C-DD139269298D}" destId="{C4A98828-D610-403A-9455-0DE318958F75}" srcOrd="0" destOrd="0" parTransId="{A111CAC7-CCA4-4AC4-9ECC-064E364D6CFE}" sibTransId="{359B6FF9-2C21-4778-9DF5-45CC9BF79D8F}"/>
    <dgm:cxn modelId="{BAAF3BCC-3C1F-46FC-A6B7-12272E8A2B1B}" srcId="{1F5759E6-0B67-46BE-AF1C-DD139269298D}" destId="{76DAC35A-4130-421F-B4A6-F82D53C797D6}" srcOrd="1" destOrd="0" parTransId="{5D41EBC8-A515-48EF-AA3A-06ADA4BF3527}" sibTransId="{57D02A54-455D-428B-A908-EC1D4B7F19ED}"/>
    <dgm:cxn modelId="{248935C6-DF57-4839-95D2-8D61C16F9A52}" type="presOf" srcId="{1F5759E6-0B67-46BE-AF1C-DD139269298D}" destId="{52A9935B-CE01-487F-890D-ECE150548D7D}" srcOrd="0" destOrd="0" presId="urn:microsoft.com/office/officeart/2005/8/layout/hierarchy4"/>
    <dgm:cxn modelId="{C2D94435-37BA-4142-956A-0282ABEBB9DF}" type="presOf" srcId="{80B16F51-B09F-4B35-A757-3BC1356B4547}" destId="{A1A08775-5403-4CFA-B574-2898FA6CED3A}" srcOrd="0" destOrd="0" presId="urn:microsoft.com/office/officeart/2005/8/layout/hierarchy4"/>
    <dgm:cxn modelId="{437C2B16-4310-400F-B860-682D6EEADA54}" type="presParOf" srcId="{A1A08775-5403-4CFA-B574-2898FA6CED3A}" destId="{671C7AC6-3FA2-4A8E-81AE-C2919EFD5742}" srcOrd="0" destOrd="0" presId="urn:microsoft.com/office/officeart/2005/8/layout/hierarchy4"/>
    <dgm:cxn modelId="{92BDC750-22FC-497A-AB34-F8EF924BFC53}" type="presParOf" srcId="{671C7AC6-3FA2-4A8E-81AE-C2919EFD5742}" destId="{52A9935B-CE01-487F-890D-ECE150548D7D}" srcOrd="0" destOrd="0" presId="urn:microsoft.com/office/officeart/2005/8/layout/hierarchy4"/>
    <dgm:cxn modelId="{AF02BD5D-9986-4E1B-B4F9-04A91D8619C9}" type="presParOf" srcId="{671C7AC6-3FA2-4A8E-81AE-C2919EFD5742}" destId="{983D3D7B-E7DB-4C6C-87AB-4E5240C28492}" srcOrd="1" destOrd="0" presId="urn:microsoft.com/office/officeart/2005/8/layout/hierarchy4"/>
    <dgm:cxn modelId="{8847E17C-F309-47DC-AB29-A6DD0EE23BB2}" type="presParOf" srcId="{671C7AC6-3FA2-4A8E-81AE-C2919EFD5742}" destId="{52FD484B-2572-4578-9E19-12B9776EAD9B}" srcOrd="2" destOrd="0" presId="urn:microsoft.com/office/officeart/2005/8/layout/hierarchy4"/>
    <dgm:cxn modelId="{7A4953DC-9EB1-4D41-BB9D-25E2D8713B1E}" type="presParOf" srcId="{52FD484B-2572-4578-9E19-12B9776EAD9B}" destId="{ED569A9A-F1A5-4CE2-8E46-4277A65A1E16}" srcOrd="0" destOrd="0" presId="urn:microsoft.com/office/officeart/2005/8/layout/hierarchy4"/>
    <dgm:cxn modelId="{0A6E501C-221E-4647-8DAD-506CD5D53A61}" type="presParOf" srcId="{ED569A9A-F1A5-4CE2-8E46-4277A65A1E16}" destId="{753A90F8-9A37-49B5-83FC-A038F31F53EC}" srcOrd="0" destOrd="0" presId="urn:microsoft.com/office/officeart/2005/8/layout/hierarchy4"/>
    <dgm:cxn modelId="{BB6793E7-557E-4DFB-83FD-B3800D9EBCD6}" type="presParOf" srcId="{ED569A9A-F1A5-4CE2-8E46-4277A65A1E16}" destId="{4FCB1942-4F04-4E03-82C4-29261120BB87}" srcOrd="1" destOrd="0" presId="urn:microsoft.com/office/officeart/2005/8/layout/hierarchy4"/>
    <dgm:cxn modelId="{8DD32BCB-C463-4E5F-AB0D-5EDABA302BD2}" type="presParOf" srcId="{52FD484B-2572-4578-9E19-12B9776EAD9B}" destId="{743373ED-9A75-4800-BFAF-6C0CDC432E67}" srcOrd="1" destOrd="0" presId="urn:microsoft.com/office/officeart/2005/8/layout/hierarchy4"/>
    <dgm:cxn modelId="{CBA4F1B8-5261-4300-8365-2FB49A993714}" type="presParOf" srcId="{52FD484B-2572-4578-9E19-12B9776EAD9B}" destId="{2355F478-8F7E-448A-950B-7377AE35DE50}" srcOrd="2" destOrd="0" presId="urn:microsoft.com/office/officeart/2005/8/layout/hierarchy4"/>
    <dgm:cxn modelId="{0ED2FF6D-A4EA-45AD-8FD7-9970C50E4182}" type="presParOf" srcId="{2355F478-8F7E-448A-950B-7377AE35DE50}" destId="{4801448D-5618-4ABB-914D-C73CAD7E535D}" srcOrd="0" destOrd="0" presId="urn:microsoft.com/office/officeart/2005/8/layout/hierarchy4"/>
    <dgm:cxn modelId="{ABE5A196-E8E7-452D-AC9D-2F3B46487131}" type="presParOf" srcId="{2355F478-8F7E-448A-950B-7377AE35DE50}" destId="{75901559-FAF7-40B8-BA8D-43FAE5C3D69C}" srcOrd="1" destOrd="0" presId="urn:microsoft.com/office/officeart/2005/8/layout/hierarchy4"/>
  </dgm:cxnLst>
  <dgm:bg/>
  <dgm:whole/>
</dgm:dataModel>
</file>

<file path=ppt/diagrams/data11.xml><?xml version="1.0" encoding="utf-8"?>
<dgm:dataModel xmlns:dgm="http://schemas.openxmlformats.org/drawingml/2006/diagram" xmlns:a="http://schemas.openxmlformats.org/drawingml/2006/main">
  <dgm:ptLst>
    <dgm:pt modelId="{CB9D2B3A-F2A3-4651-A27B-B12C0A06A4CC}"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ru-RU"/>
        </a:p>
      </dgm:t>
    </dgm:pt>
    <dgm:pt modelId="{BA3E26E6-EEFA-45D4-B5C7-EBDA9D4040F0}">
      <dgm:prSet phldrT="[Текст]"/>
      <dgm:spPr/>
      <dgm:t>
        <a:bodyPr/>
        <a:lstStyle/>
        <a:p>
          <a:r>
            <a:rPr lang="uk-UA" b="1" smtClean="0"/>
            <a:t>Порядок сплати податкових зобов'язань: </a:t>
          </a:r>
          <a:endParaRPr lang="ru-RU"/>
        </a:p>
      </dgm:t>
    </dgm:pt>
    <dgm:pt modelId="{AF8DA0C8-3E2E-4D5B-B4FA-945B97082DA2}" type="parTrans" cxnId="{B44D696E-781A-4EBF-A8A3-4A07959D8BE6}">
      <dgm:prSet/>
      <dgm:spPr/>
      <dgm:t>
        <a:bodyPr/>
        <a:lstStyle/>
        <a:p>
          <a:endParaRPr lang="ru-RU"/>
        </a:p>
      </dgm:t>
    </dgm:pt>
    <dgm:pt modelId="{7CB8341E-43DB-48FE-8AE7-85534CF1ECD6}" type="sibTrans" cxnId="{B44D696E-781A-4EBF-A8A3-4A07959D8BE6}">
      <dgm:prSet/>
      <dgm:spPr/>
      <dgm:t>
        <a:bodyPr/>
        <a:lstStyle/>
        <a:p>
          <a:endParaRPr lang="ru-RU"/>
        </a:p>
      </dgm:t>
    </dgm:pt>
    <dgm:pt modelId="{DDEA2927-CDC3-4D27-BD16-9A2FAF9DE39D}">
      <dgm:prSet phldrT="[Текст]" phldr="1"/>
      <dgm:spPr/>
      <dgm:t>
        <a:bodyPr/>
        <a:lstStyle/>
        <a:p>
          <a:endParaRPr lang="ru-RU"/>
        </a:p>
      </dgm:t>
    </dgm:pt>
    <dgm:pt modelId="{B615E67A-D08E-4C5C-B792-9FE2B35F66B0}" type="parTrans" cxnId="{03BA76A5-0789-4B27-A555-A209C79FE069}">
      <dgm:prSet/>
      <dgm:spPr/>
      <dgm:t>
        <a:bodyPr/>
        <a:lstStyle/>
        <a:p>
          <a:endParaRPr lang="ru-RU"/>
        </a:p>
      </dgm:t>
    </dgm:pt>
    <dgm:pt modelId="{66EB5935-76B9-4463-98CF-4D563B8248F7}" type="sibTrans" cxnId="{03BA76A5-0789-4B27-A555-A209C79FE069}">
      <dgm:prSet/>
      <dgm:spPr/>
      <dgm:t>
        <a:bodyPr/>
        <a:lstStyle/>
        <a:p>
          <a:endParaRPr lang="ru-RU"/>
        </a:p>
      </dgm:t>
    </dgm:pt>
    <dgm:pt modelId="{2041033D-E1F0-4050-9E2B-37C32004401C}">
      <dgm:prSet phldrT="[Текст]" phldr="1"/>
      <dgm:spPr/>
      <dgm:t>
        <a:bodyPr/>
        <a:lstStyle/>
        <a:p>
          <a:endParaRPr lang="ru-RU"/>
        </a:p>
      </dgm:t>
    </dgm:pt>
    <dgm:pt modelId="{7FC28F7B-CF99-4E30-8D29-3CA5332A4895}" type="parTrans" cxnId="{1E26E97B-3D26-458E-9672-A4B02E8226CA}">
      <dgm:prSet/>
      <dgm:spPr/>
      <dgm:t>
        <a:bodyPr/>
        <a:lstStyle/>
        <a:p>
          <a:endParaRPr lang="ru-RU"/>
        </a:p>
      </dgm:t>
    </dgm:pt>
    <dgm:pt modelId="{C88B1D95-3FF9-4174-8C14-DC6EA29F4948}" type="sibTrans" cxnId="{1E26E97B-3D26-458E-9672-A4B02E8226CA}">
      <dgm:prSet/>
      <dgm:spPr/>
      <dgm:t>
        <a:bodyPr/>
        <a:lstStyle/>
        <a:p>
          <a:endParaRPr lang="ru-RU"/>
        </a:p>
      </dgm:t>
    </dgm:pt>
    <dgm:pt modelId="{E056B0D0-2022-41C3-B34C-B4ACFE1CA9A4}" type="pres">
      <dgm:prSet presAssocID="{CB9D2B3A-F2A3-4651-A27B-B12C0A06A4CC}" presName="outerComposite" presStyleCnt="0">
        <dgm:presLayoutVars>
          <dgm:chMax val="5"/>
          <dgm:dir/>
          <dgm:resizeHandles val="exact"/>
        </dgm:presLayoutVars>
      </dgm:prSet>
      <dgm:spPr/>
    </dgm:pt>
    <dgm:pt modelId="{D3386C1F-C0F1-4433-88D6-423313DAAF7A}" type="pres">
      <dgm:prSet presAssocID="{CB9D2B3A-F2A3-4651-A27B-B12C0A06A4CC}" presName="dummyMaxCanvas" presStyleCnt="0">
        <dgm:presLayoutVars/>
      </dgm:prSet>
      <dgm:spPr/>
    </dgm:pt>
    <dgm:pt modelId="{79401CDE-3AE0-4CB1-8788-7EEEA2F1B63A}" type="pres">
      <dgm:prSet presAssocID="{CB9D2B3A-F2A3-4651-A27B-B12C0A06A4CC}" presName="ThreeNodes_1" presStyleLbl="node1" presStyleIdx="0" presStyleCnt="3">
        <dgm:presLayoutVars>
          <dgm:bulletEnabled val="1"/>
        </dgm:presLayoutVars>
      </dgm:prSet>
      <dgm:spPr/>
      <dgm:t>
        <a:bodyPr/>
        <a:lstStyle/>
        <a:p>
          <a:endParaRPr lang="ru-RU"/>
        </a:p>
      </dgm:t>
    </dgm:pt>
    <dgm:pt modelId="{8DB0AAC6-5288-4D1D-8DE9-81B8F03FCB16}" type="pres">
      <dgm:prSet presAssocID="{CB9D2B3A-F2A3-4651-A27B-B12C0A06A4CC}" presName="ThreeNodes_2" presStyleLbl="node1" presStyleIdx="1" presStyleCnt="3">
        <dgm:presLayoutVars>
          <dgm:bulletEnabled val="1"/>
        </dgm:presLayoutVars>
      </dgm:prSet>
      <dgm:spPr/>
    </dgm:pt>
    <dgm:pt modelId="{EBD20EC3-03FD-4F2F-83A5-76B48A14433A}" type="pres">
      <dgm:prSet presAssocID="{CB9D2B3A-F2A3-4651-A27B-B12C0A06A4CC}" presName="ThreeNodes_3" presStyleLbl="node1" presStyleIdx="2" presStyleCnt="3">
        <dgm:presLayoutVars>
          <dgm:bulletEnabled val="1"/>
        </dgm:presLayoutVars>
      </dgm:prSet>
      <dgm:spPr/>
    </dgm:pt>
    <dgm:pt modelId="{178BF9A9-5C8D-4A87-AEA3-682E40914A67}" type="pres">
      <dgm:prSet presAssocID="{CB9D2B3A-F2A3-4651-A27B-B12C0A06A4CC}" presName="ThreeConn_1-2" presStyleLbl="fgAccFollowNode1" presStyleIdx="0" presStyleCnt="2">
        <dgm:presLayoutVars>
          <dgm:bulletEnabled val="1"/>
        </dgm:presLayoutVars>
      </dgm:prSet>
      <dgm:spPr/>
    </dgm:pt>
    <dgm:pt modelId="{3215D83F-1C09-4057-BA29-32E8DA3C10E5}" type="pres">
      <dgm:prSet presAssocID="{CB9D2B3A-F2A3-4651-A27B-B12C0A06A4CC}" presName="ThreeConn_2-3" presStyleLbl="fgAccFollowNode1" presStyleIdx="1" presStyleCnt="2">
        <dgm:presLayoutVars>
          <dgm:bulletEnabled val="1"/>
        </dgm:presLayoutVars>
      </dgm:prSet>
      <dgm:spPr/>
    </dgm:pt>
    <dgm:pt modelId="{447DF5D1-60FE-440F-83D7-31F444A0C25E}" type="pres">
      <dgm:prSet presAssocID="{CB9D2B3A-F2A3-4651-A27B-B12C0A06A4CC}" presName="ThreeNodes_1_text" presStyleLbl="node1" presStyleIdx="2" presStyleCnt="3">
        <dgm:presLayoutVars>
          <dgm:bulletEnabled val="1"/>
        </dgm:presLayoutVars>
      </dgm:prSet>
      <dgm:spPr/>
      <dgm:t>
        <a:bodyPr/>
        <a:lstStyle/>
        <a:p>
          <a:endParaRPr lang="ru-RU"/>
        </a:p>
      </dgm:t>
    </dgm:pt>
    <dgm:pt modelId="{8F411E2C-677E-45F7-B5F4-6D9FF997AF21}" type="pres">
      <dgm:prSet presAssocID="{CB9D2B3A-F2A3-4651-A27B-B12C0A06A4CC}" presName="ThreeNodes_2_text" presStyleLbl="node1" presStyleIdx="2" presStyleCnt="3">
        <dgm:presLayoutVars>
          <dgm:bulletEnabled val="1"/>
        </dgm:presLayoutVars>
      </dgm:prSet>
      <dgm:spPr/>
    </dgm:pt>
    <dgm:pt modelId="{312108F7-F8F8-4731-A33E-3A5DC1AA991E}" type="pres">
      <dgm:prSet presAssocID="{CB9D2B3A-F2A3-4651-A27B-B12C0A06A4CC}" presName="ThreeNodes_3_text" presStyleLbl="node1" presStyleIdx="2" presStyleCnt="3">
        <dgm:presLayoutVars>
          <dgm:bulletEnabled val="1"/>
        </dgm:presLayoutVars>
      </dgm:prSet>
      <dgm:spPr/>
    </dgm:pt>
  </dgm:ptLst>
  <dgm:cxnLst>
    <dgm:cxn modelId="{1406B1D3-0F60-4042-8222-FACCA5664E45}" type="presOf" srcId="{CB9D2B3A-F2A3-4651-A27B-B12C0A06A4CC}" destId="{E056B0D0-2022-41C3-B34C-B4ACFE1CA9A4}" srcOrd="0" destOrd="0" presId="urn:microsoft.com/office/officeart/2005/8/layout/vProcess5"/>
    <dgm:cxn modelId="{00DD0E87-717F-4D06-BEB5-E8964A72C784}" type="presOf" srcId="{DDEA2927-CDC3-4D27-BD16-9A2FAF9DE39D}" destId="{8DB0AAC6-5288-4D1D-8DE9-81B8F03FCB16}" srcOrd="0" destOrd="0" presId="urn:microsoft.com/office/officeart/2005/8/layout/vProcess5"/>
    <dgm:cxn modelId="{106AAF33-DE64-470A-8D5A-3908A3EE5D0D}" type="presOf" srcId="{DDEA2927-CDC3-4D27-BD16-9A2FAF9DE39D}" destId="{8F411E2C-677E-45F7-B5F4-6D9FF997AF21}" srcOrd="1" destOrd="0" presId="urn:microsoft.com/office/officeart/2005/8/layout/vProcess5"/>
    <dgm:cxn modelId="{7D00F87E-1DD4-4345-85B4-321D4480F73A}" type="presOf" srcId="{BA3E26E6-EEFA-45D4-B5C7-EBDA9D4040F0}" destId="{79401CDE-3AE0-4CB1-8788-7EEEA2F1B63A}" srcOrd="0" destOrd="0" presId="urn:microsoft.com/office/officeart/2005/8/layout/vProcess5"/>
    <dgm:cxn modelId="{88866D93-0669-4153-A217-0E395F4BBAB2}" type="presOf" srcId="{2041033D-E1F0-4050-9E2B-37C32004401C}" destId="{EBD20EC3-03FD-4F2F-83A5-76B48A14433A}" srcOrd="0" destOrd="0" presId="urn:microsoft.com/office/officeart/2005/8/layout/vProcess5"/>
    <dgm:cxn modelId="{7170A414-7470-4F65-A385-EE090067199A}" type="presOf" srcId="{BA3E26E6-EEFA-45D4-B5C7-EBDA9D4040F0}" destId="{447DF5D1-60FE-440F-83D7-31F444A0C25E}" srcOrd="1" destOrd="0" presId="urn:microsoft.com/office/officeart/2005/8/layout/vProcess5"/>
    <dgm:cxn modelId="{949DBD15-3E9D-43C8-8C04-1E2D3D4A75B1}" type="presOf" srcId="{2041033D-E1F0-4050-9E2B-37C32004401C}" destId="{312108F7-F8F8-4731-A33E-3A5DC1AA991E}" srcOrd="1" destOrd="0" presId="urn:microsoft.com/office/officeart/2005/8/layout/vProcess5"/>
    <dgm:cxn modelId="{CD970DC0-2AFD-4ED3-A804-3DF5FB17BF26}" type="presOf" srcId="{66EB5935-76B9-4463-98CF-4D563B8248F7}" destId="{3215D83F-1C09-4057-BA29-32E8DA3C10E5}" srcOrd="0" destOrd="0" presId="urn:microsoft.com/office/officeart/2005/8/layout/vProcess5"/>
    <dgm:cxn modelId="{1E26E97B-3D26-458E-9672-A4B02E8226CA}" srcId="{CB9D2B3A-F2A3-4651-A27B-B12C0A06A4CC}" destId="{2041033D-E1F0-4050-9E2B-37C32004401C}" srcOrd="2" destOrd="0" parTransId="{7FC28F7B-CF99-4E30-8D29-3CA5332A4895}" sibTransId="{C88B1D95-3FF9-4174-8C14-DC6EA29F4948}"/>
    <dgm:cxn modelId="{03BA76A5-0789-4B27-A555-A209C79FE069}" srcId="{CB9D2B3A-F2A3-4651-A27B-B12C0A06A4CC}" destId="{DDEA2927-CDC3-4D27-BD16-9A2FAF9DE39D}" srcOrd="1" destOrd="0" parTransId="{B615E67A-D08E-4C5C-B792-9FE2B35F66B0}" sibTransId="{66EB5935-76B9-4463-98CF-4D563B8248F7}"/>
    <dgm:cxn modelId="{EE8E6E52-506B-470B-8580-035E2A677E40}" type="presOf" srcId="{7CB8341E-43DB-48FE-8AE7-85534CF1ECD6}" destId="{178BF9A9-5C8D-4A87-AEA3-682E40914A67}" srcOrd="0" destOrd="0" presId="urn:microsoft.com/office/officeart/2005/8/layout/vProcess5"/>
    <dgm:cxn modelId="{B44D696E-781A-4EBF-A8A3-4A07959D8BE6}" srcId="{CB9D2B3A-F2A3-4651-A27B-B12C0A06A4CC}" destId="{BA3E26E6-EEFA-45D4-B5C7-EBDA9D4040F0}" srcOrd="0" destOrd="0" parTransId="{AF8DA0C8-3E2E-4D5B-B4FA-945B97082DA2}" sibTransId="{7CB8341E-43DB-48FE-8AE7-85534CF1ECD6}"/>
    <dgm:cxn modelId="{31BF5022-F69E-4C5C-B808-A33DEDAFC2FB}" type="presParOf" srcId="{E056B0D0-2022-41C3-B34C-B4ACFE1CA9A4}" destId="{D3386C1F-C0F1-4433-88D6-423313DAAF7A}" srcOrd="0" destOrd="0" presId="urn:microsoft.com/office/officeart/2005/8/layout/vProcess5"/>
    <dgm:cxn modelId="{BCB30066-A7BC-4448-B5AF-3B6CE3E25321}" type="presParOf" srcId="{E056B0D0-2022-41C3-B34C-B4ACFE1CA9A4}" destId="{79401CDE-3AE0-4CB1-8788-7EEEA2F1B63A}" srcOrd="1" destOrd="0" presId="urn:microsoft.com/office/officeart/2005/8/layout/vProcess5"/>
    <dgm:cxn modelId="{FDCADA7B-97CD-4488-A7ED-E7B9B4B26064}" type="presParOf" srcId="{E056B0D0-2022-41C3-B34C-B4ACFE1CA9A4}" destId="{8DB0AAC6-5288-4D1D-8DE9-81B8F03FCB16}" srcOrd="2" destOrd="0" presId="urn:microsoft.com/office/officeart/2005/8/layout/vProcess5"/>
    <dgm:cxn modelId="{114E5754-FA87-416C-A1C4-006B0FD2798D}" type="presParOf" srcId="{E056B0D0-2022-41C3-B34C-B4ACFE1CA9A4}" destId="{EBD20EC3-03FD-4F2F-83A5-76B48A14433A}" srcOrd="3" destOrd="0" presId="urn:microsoft.com/office/officeart/2005/8/layout/vProcess5"/>
    <dgm:cxn modelId="{3B56078C-DB50-4F55-A66A-234D86CDCD0C}" type="presParOf" srcId="{E056B0D0-2022-41C3-B34C-B4ACFE1CA9A4}" destId="{178BF9A9-5C8D-4A87-AEA3-682E40914A67}" srcOrd="4" destOrd="0" presId="urn:microsoft.com/office/officeart/2005/8/layout/vProcess5"/>
    <dgm:cxn modelId="{F9EC585E-0D1E-4CBE-B2EC-7551078D96D2}" type="presParOf" srcId="{E056B0D0-2022-41C3-B34C-B4ACFE1CA9A4}" destId="{3215D83F-1C09-4057-BA29-32E8DA3C10E5}" srcOrd="5" destOrd="0" presId="urn:microsoft.com/office/officeart/2005/8/layout/vProcess5"/>
    <dgm:cxn modelId="{275A6921-ADC9-4B77-AB88-4FFAFFE67770}" type="presParOf" srcId="{E056B0D0-2022-41C3-B34C-B4ACFE1CA9A4}" destId="{447DF5D1-60FE-440F-83D7-31F444A0C25E}" srcOrd="6" destOrd="0" presId="urn:microsoft.com/office/officeart/2005/8/layout/vProcess5"/>
    <dgm:cxn modelId="{D44B31D8-C395-4506-B806-9923DAD2B6BD}" type="presParOf" srcId="{E056B0D0-2022-41C3-B34C-B4ACFE1CA9A4}" destId="{8F411E2C-677E-45F7-B5F4-6D9FF997AF21}" srcOrd="7" destOrd="0" presId="urn:microsoft.com/office/officeart/2005/8/layout/vProcess5"/>
    <dgm:cxn modelId="{E18E2EBF-4D73-461E-A297-F8629FBFD1CC}" type="presParOf" srcId="{E056B0D0-2022-41C3-B34C-B4ACFE1CA9A4}" destId="{312108F7-F8F8-4731-A33E-3A5DC1AA991E}" srcOrd="8" destOrd="0" presId="urn:microsoft.com/office/officeart/2005/8/layout/vProcess5"/>
  </dgm:cxnLst>
  <dgm:bg/>
  <dgm:whole/>
</dgm:dataModel>
</file>

<file path=ppt/diagrams/data2.xml><?xml version="1.0" encoding="utf-8"?>
<dgm:dataModel xmlns:dgm="http://schemas.openxmlformats.org/drawingml/2006/diagram" xmlns:a="http://schemas.openxmlformats.org/drawingml/2006/main">
  <dgm:ptLst>
    <dgm:pt modelId="{C2C44E33-0EFA-48C8-A964-DAF4C887329D}" type="doc">
      <dgm:prSet loTypeId="urn:microsoft.com/office/officeart/2005/8/layout/hList1" loCatId="list" qsTypeId="urn:microsoft.com/office/officeart/2005/8/quickstyle/3d2" qsCatId="3D" csTypeId="urn:microsoft.com/office/officeart/2005/8/colors/accent2_2" csCatId="accent2" phldr="1"/>
      <dgm:spPr/>
      <dgm:t>
        <a:bodyPr/>
        <a:lstStyle/>
        <a:p>
          <a:endParaRPr lang="uk-UA"/>
        </a:p>
      </dgm:t>
    </dgm:pt>
    <dgm:pt modelId="{04305F44-AE5B-48EA-AA38-1AA5631C7C38}">
      <dgm:prSet phldrT="[Текст]" custT="1"/>
      <dgm:spPr/>
      <dgm:t>
        <a:bodyPr/>
        <a:lstStyle/>
        <a:p>
          <a:r>
            <a:rPr lang="uk-UA" sz="3200" b="1" cap="none" spc="0" dirty="0" smtClean="0">
              <a:ln w="10541" cmpd="sng">
                <a:prstDash val="solid"/>
              </a:ln>
              <a:effectLst>
                <a:outerShdw blurRad="38100" dist="38100" dir="2700000" algn="tl">
                  <a:srgbClr val="000000">
                    <a:alpha val="43137"/>
                  </a:srgbClr>
                </a:outerShdw>
              </a:effectLst>
              <a:latin typeface="Times New Roman" pitchFamily="18" charset="0"/>
              <a:cs typeface="Times New Roman" pitchFamily="18" charset="0"/>
            </a:rPr>
            <a:t>Основні терміни та поняття</a:t>
          </a:r>
          <a:endParaRPr lang="uk-UA" sz="3200" b="1" cap="none" spc="0" dirty="0">
            <a:ln w="10541" cmpd="sng">
              <a:prstDash val="solid"/>
            </a:ln>
            <a:effectLst>
              <a:outerShdw blurRad="38100" dist="38100" dir="2700000" algn="tl">
                <a:srgbClr val="000000">
                  <a:alpha val="43137"/>
                </a:srgbClr>
              </a:outerShdw>
            </a:effectLst>
            <a:latin typeface="Times New Roman" pitchFamily="18" charset="0"/>
            <a:cs typeface="Times New Roman" pitchFamily="18" charset="0"/>
          </a:endParaRPr>
        </a:p>
      </dgm:t>
    </dgm:pt>
    <dgm:pt modelId="{F13DEBDB-CE16-48E9-A108-FFCFBF05FCFD}" type="parTrans" cxnId="{19DE420E-86D3-4A38-A20F-C00C0BF4FF79}">
      <dgm:prSet/>
      <dgm:spPr/>
      <dgm:t>
        <a:bodyPr/>
        <a:lstStyle/>
        <a:p>
          <a:endParaRPr lang="uk-UA">
            <a:latin typeface="Times New Roman" pitchFamily="18" charset="0"/>
            <a:cs typeface="Times New Roman" pitchFamily="18" charset="0"/>
          </a:endParaRPr>
        </a:p>
      </dgm:t>
    </dgm:pt>
    <dgm:pt modelId="{A4A70884-2D41-478E-B262-AC0A0C451ADF}" type="sibTrans" cxnId="{19DE420E-86D3-4A38-A20F-C00C0BF4FF79}">
      <dgm:prSet/>
      <dgm:spPr/>
      <dgm:t>
        <a:bodyPr/>
        <a:lstStyle/>
        <a:p>
          <a:endParaRPr lang="uk-UA">
            <a:latin typeface="Times New Roman" pitchFamily="18" charset="0"/>
            <a:cs typeface="Times New Roman" pitchFamily="18" charset="0"/>
          </a:endParaRPr>
        </a:p>
      </dgm:t>
    </dgm:pt>
    <dgm:pt modelId="{F66821E5-8DAC-4A67-A272-FE5AECB6C095}">
      <dgm:prSet phldrT="[Текст]"/>
      <dgm:spPr/>
      <dgm:t>
        <a:bodyPr/>
        <a:lstStyle/>
        <a:p>
          <a:r>
            <a:rPr lang="uk-UA" dirty="0" smtClean="0"/>
            <a:t>Плата за користування надрами, платники, об’єкт оподаткування, база оподаткування, визначення вартості одиниці видобувної корисної копалин, ставки плати за користування надрами,  </a:t>
          </a:r>
          <a:r>
            <a:rPr lang="uk-UA" dirty="0" err="1" smtClean="0"/>
            <a:t>коригуючі</a:t>
          </a:r>
          <a:r>
            <a:rPr lang="uk-UA" dirty="0" smtClean="0"/>
            <a:t>  коефіцієнти, порядок подання податкових розрахунків, строки сплати, контроль, відповідальність платників.</a:t>
          </a:r>
          <a:endParaRPr lang="uk-UA" dirty="0">
            <a:latin typeface="Times New Roman" pitchFamily="18" charset="0"/>
            <a:cs typeface="Times New Roman" pitchFamily="18" charset="0"/>
          </a:endParaRPr>
        </a:p>
      </dgm:t>
    </dgm:pt>
    <dgm:pt modelId="{A775991F-FA43-423D-BA03-69F686407BFB}" type="parTrans" cxnId="{D1A9D312-76D6-4A2A-A6FE-5CDC4F5AAA39}">
      <dgm:prSet/>
      <dgm:spPr/>
      <dgm:t>
        <a:bodyPr/>
        <a:lstStyle/>
        <a:p>
          <a:endParaRPr lang="uk-UA">
            <a:latin typeface="Times New Roman" pitchFamily="18" charset="0"/>
            <a:cs typeface="Times New Roman" pitchFamily="18" charset="0"/>
          </a:endParaRPr>
        </a:p>
      </dgm:t>
    </dgm:pt>
    <dgm:pt modelId="{8B531C5F-B1B1-4B60-A538-43C74CC3CF18}" type="sibTrans" cxnId="{D1A9D312-76D6-4A2A-A6FE-5CDC4F5AAA39}">
      <dgm:prSet/>
      <dgm:spPr/>
      <dgm:t>
        <a:bodyPr/>
        <a:lstStyle/>
        <a:p>
          <a:endParaRPr lang="uk-UA">
            <a:latin typeface="Times New Roman" pitchFamily="18" charset="0"/>
            <a:cs typeface="Times New Roman" pitchFamily="18" charset="0"/>
          </a:endParaRPr>
        </a:p>
      </dgm:t>
    </dgm:pt>
    <dgm:pt modelId="{E5F05DB1-8731-444F-826F-393070E26A47}" type="pres">
      <dgm:prSet presAssocID="{C2C44E33-0EFA-48C8-A964-DAF4C887329D}" presName="Name0" presStyleCnt="0">
        <dgm:presLayoutVars>
          <dgm:dir/>
          <dgm:animLvl val="lvl"/>
          <dgm:resizeHandles val="exact"/>
        </dgm:presLayoutVars>
      </dgm:prSet>
      <dgm:spPr/>
      <dgm:t>
        <a:bodyPr/>
        <a:lstStyle/>
        <a:p>
          <a:endParaRPr lang="uk-UA"/>
        </a:p>
      </dgm:t>
    </dgm:pt>
    <dgm:pt modelId="{43A8515F-1E70-42EE-8BF9-302C5ACB59AB}" type="pres">
      <dgm:prSet presAssocID="{04305F44-AE5B-48EA-AA38-1AA5631C7C38}" presName="composite" presStyleCnt="0"/>
      <dgm:spPr/>
      <dgm:t>
        <a:bodyPr/>
        <a:lstStyle/>
        <a:p>
          <a:endParaRPr lang="ru-RU"/>
        </a:p>
      </dgm:t>
    </dgm:pt>
    <dgm:pt modelId="{3B8F402F-03E6-4000-BBF9-20627AED5392}" type="pres">
      <dgm:prSet presAssocID="{04305F44-AE5B-48EA-AA38-1AA5631C7C38}" presName="parTx" presStyleLbl="alignNode1" presStyleIdx="0" presStyleCnt="1">
        <dgm:presLayoutVars>
          <dgm:chMax val="0"/>
          <dgm:chPref val="0"/>
          <dgm:bulletEnabled val="1"/>
        </dgm:presLayoutVars>
      </dgm:prSet>
      <dgm:spPr/>
      <dgm:t>
        <a:bodyPr/>
        <a:lstStyle/>
        <a:p>
          <a:endParaRPr lang="uk-UA"/>
        </a:p>
      </dgm:t>
    </dgm:pt>
    <dgm:pt modelId="{7334D37E-E64E-42C5-98F4-26DB00F77C96}" type="pres">
      <dgm:prSet presAssocID="{04305F44-AE5B-48EA-AA38-1AA5631C7C38}" presName="desTx" presStyleLbl="alignAccFollowNode1" presStyleIdx="0" presStyleCnt="1">
        <dgm:presLayoutVars>
          <dgm:bulletEnabled val="1"/>
        </dgm:presLayoutVars>
      </dgm:prSet>
      <dgm:spPr/>
      <dgm:t>
        <a:bodyPr/>
        <a:lstStyle/>
        <a:p>
          <a:endParaRPr lang="uk-UA"/>
        </a:p>
      </dgm:t>
    </dgm:pt>
  </dgm:ptLst>
  <dgm:cxnLst>
    <dgm:cxn modelId="{D1A9D312-76D6-4A2A-A6FE-5CDC4F5AAA39}" srcId="{04305F44-AE5B-48EA-AA38-1AA5631C7C38}" destId="{F66821E5-8DAC-4A67-A272-FE5AECB6C095}" srcOrd="0" destOrd="0" parTransId="{A775991F-FA43-423D-BA03-69F686407BFB}" sibTransId="{8B531C5F-B1B1-4B60-A538-43C74CC3CF18}"/>
    <dgm:cxn modelId="{BD29F6C5-17C4-4525-BD09-00A0731BCE86}" type="presOf" srcId="{04305F44-AE5B-48EA-AA38-1AA5631C7C38}" destId="{3B8F402F-03E6-4000-BBF9-20627AED5392}" srcOrd="0" destOrd="0" presId="urn:microsoft.com/office/officeart/2005/8/layout/hList1"/>
    <dgm:cxn modelId="{20887DF3-AEC0-45A2-A949-F1A18FBAD66D}" type="presOf" srcId="{F66821E5-8DAC-4A67-A272-FE5AECB6C095}" destId="{7334D37E-E64E-42C5-98F4-26DB00F77C96}" srcOrd="0" destOrd="0" presId="urn:microsoft.com/office/officeart/2005/8/layout/hList1"/>
    <dgm:cxn modelId="{19DE420E-86D3-4A38-A20F-C00C0BF4FF79}" srcId="{C2C44E33-0EFA-48C8-A964-DAF4C887329D}" destId="{04305F44-AE5B-48EA-AA38-1AA5631C7C38}" srcOrd="0" destOrd="0" parTransId="{F13DEBDB-CE16-48E9-A108-FFCFBF05FCFD}" sibTransId="{A4A70884-2D41-478E-B262-AC0A0C451ADF}"/>
    <dgm:cxn modelId="{89218647-DAA6-4DF6-8292-4565A2528B3E}" type="presOf" srcId="{C2C44E33-0EFA-48C8-A964-DAF4C887329D}" destId="{E5F05DB1-8731-444F-826F-393070E26A47}" srcOrd="0" destOrd="0" presId="urn:microsoft.com/office/officeart/2005/8/layout/hList1"/>
    <dgm:cxn modelId="{42E51293-ADD3-4B80-B8CC-6C2D72A9874A}" type="presParOf" srcId="{E5F05DB1-8731-444F-826F-393070E26A47}" destId="{43A8515F-1E70-42EE-8BF9-302C5ACB59AB}" srcOrd="0" destOrd="0" presId="urn:microsoft.com/office/officeart/2005/8/layout/hList1"/>
    <dgm:cxn modelId="{B980A59A-1C5E-440B-9EB0-69BE9883B219}" type="presParOf" srcId="{43A8515F-1E70-42EE-8BF9-302C5ACB59AB}" destId="{3B8F402F-03E6-4000-BBF9-20627AED5392}" srcOrd="0" destOrd="0" presId="urn:microsoft.com/office/officeart/2005/8/layout/hList1"/>
    <dgm:cxn modelId="{01946179-667A-49F3-B00D-8FA17293CE48}" type="presParOf" srcId="{43A8515F-1E70-42EE-8BF9-302C5ACB59AB}" destId="{7334D37E-E64E-42C5-98F4-26DB00F77C96}"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4E8BFD21-522A-4FB3-943F-361108E62B42}"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ru-RU"/>
        </a:p>
      </dgm:t>
    </dgm:pt>
    <dgm:pt modelId="{80DE45BE-DEB6-408F-AAD2-42389C8B099C}">
      <dgm:prSet phldrT="[Текст]"/>
      <dgm:spPr/>
      <dgm:t>
        <a:bodyPr/>
        <a:lstStyle/>
        <a:p>
          <a:r>
            <a:rPr lang="uk-UA" b="1" smtClean="0"/>
            <a:t>Плата за користування надрами</a:t>
          </a:r>
          <a:r>
            <a:rPr lang="uk-UA" smtClean="0"/>
            <a:t> - загальнодержавний платіж, який справляється у вигляді:</a:t>
          </a:r>
          <a:endParaRPr lang="ru-RU"/>
        </a:p>
      </dgm:t>
    </dgm:pt>
    <dgm:pt modelId="{F080B659-1FF8-4EA1-8B8C-930B319F260F}" type="parTrans" cxnId="{9EBDFC34-9885-41F3-91FE-FD502D258097}">
      <dgm:prSet/>
      <dgm:spPr/>
      <dgm:t>
        <a:bodyPr/>
        <a:lstStyle/>
        <a:p>
          <a:endParaRPr lang="ru-RU"/>
        </a:p>
      </dgm:t>
    </dgm:pt>
    <dgm:pt modelId="{83E76704-928E-4C3D-B532-D4DF3838B0A0}" type="sibTrans" cxnId="{9EBDFC34-9885-41F3-91FE-FD502D258097}">
      <dgm:prSet/>
      <dgm:spPr/>
      <dgm:t>
        <a:bodyPr/>
        <a:lstStyle/>
        <a:p>
          <a:endParaRPr lang="ru-RU"/>
        </a:p>
      </dgm:t>
    </dgm:pt>
    <dgm:pt modelId="{416F08B2-49AF-4E49-9671-A6774E9456C8}">
      <dgm:prSet phldrT="[Текст]"/>
      <dgm:spPr/>
      <dgm:t>
        <a:bodyPr/>
        <a:lstStyle/>
        <a:p>
          <a:r>
            <a:rPr lang="uk-UA" b="1" dirty="0" smtClean="0"/>
            <a:t>плати за користування надрами для видобування корисних копалин</a:t>
          </a:r>
          <a:endParaRPr lang="ru-RU" dirty="0"/>
        </a:p>
      </dgm:t>
    </dgm:pt>
    <dgm:pt modelId="{A9FF550E-BB6E-45BA-9489-332F678F2EAB}" type="parTrans" cxnId="{F3D12DE1-371E-4821-92FE-F6DA1C15B3A7}">
      <dgm:prSet/>
      <dgm:spPr/>
      <dgm:t>
        <a:bodyPr/>
        <a:lstStyle/>
        <a:p>
          <a:endParaRPr lang="ru-RU"/>
        </a:p>
      </dgm:t>
    </dgm:pt>
    <dgm:pt modelId="{7E87F581-C069-4C7F-84B7-D2E10AB5F014}" type="sibTrans" cxnId="{F3D12DE1-371E-4821-92FE-F6DA1C15B3A7}">
      <dgm:prSet/>
      <dgm:spPr/>
      <dgm:t>
        <a:bodyPr/>
        <a:lstStyle/>
        <a:p>
          <a:endParaRPr lang="ru-RU"/>
        </a:p>
      </dgm:t>
    </dgm:pt>
    <dgm:pt modelId="{69A188F4-C8FF-49AC-A021-84A0919912A9}">
      <dgm:prSet phldrT="[Текст]"/>
      <dgm:spPr/>
      <dgm:t>
        <a:bodyPr/>
        <a:lstStyle/>
        <a:p>
          <a:r>
            <a:rPr lang="uk-UA" b="1" dirty="0" smtClean="0"/>
            <a:t>плати за користування надрами в цілях, не пов'язаних з видобуванням корисних копалин</a:t>
          </a:r>
          <a:endParaRPr lang="ru-RU" dirty="0"/>
        </a:p>
      </dgm:t>
    </dgm:pt>
    <dgm:pt modelId="{DE621BC2-8472-48D3-9F06-E8E5C0138885}" type="parTrans" cxnId="{2D1531DC-2090-432A-A0C4-763312188D3F}">
      <dgm:prSet/>
      <dgm:spPr/>
      <dgm:t>
        <a:bodyPr/>
        <a:lstStyle/>
        <a:p>
          <a:endParaRPr lang="ru-RU"/>
        </a:p>
      </dgm:t>
    </dgm:pt>
    <dgm:pt modelId="{EEFF2FCB-A807-4FCD-9F60-CAE91FB0C87A}" type="sibTrans" cxnId="{2D1531DC-2090-432A-A0C4-763312188D3F}">
      <dgm:prSet/>
      <dgm:spPr/>
      <dgm:t>
        <a:bodyPr/>
        <a:lstStyle/>
        <a:p>
          <a:endParaRPr lang="ru-RU"/>
        </a:p>
      </dgm:t>
    </dgm:pt>
    <dgm:pt modelId="{BF413F35-CFCC-4C80-AF56-CC9EBBE04D72}" type="pres">
      <dgm:prSet presAssocID="{4E8BFD21-522A-4FB3-943F-361108E62B42}" presName="cycle" presStyleCnt="0">
        <dgm:presLayoutVars>
          <dgm:chMax val="1"/>
          <dgm:dir/>
          <dgm:animLvl val="ctr"/>
          <dgm:resizeHandles val="exact"/>
        </dgm:presLayoutVars>
      </dgm:prSet>
      <dgm:spPr/>
    </dgm:pt>
    <dgm:pt modelId="{3B8C8977-4808-4182-B3D9-C5DAF37A35F5}" type="pres">
      <dgm:prSet presAssocID="{80DE45BE-DEB6-408F-AAD2-42389C8B099C}" presName="centerShape" presStyleLbl="node0" presStyleIdx="0" presStyleCnt="1" custScaleX="127274" custScaleY="115257"/>
      <dgm:spPr/>
      <dgm:t>
        <a:bodyPr/>
        <a:lstStyle/>
        <a:p>
          <a:endParaRPr lang="ru-RU"/>
        </a:p>
      </dgm:t>
    </dgm:pt>
    <dgm:pt modelId="{8F353F09-C484-4C75-8406-09F8B5229772}" type="pres">
      <dgm:prSet presAssocID="{A9FF550E-BB6E-45BA-9489-332F678F2EAB}" presName="parTrans" presStyleLbl="bgSibTrans2D1" presStyleIdx="0" presStyleCnt="2"/>
      <dgm:spPr/>
    </dgm:pt>
    <dgm:pt modelId="{D2DC6759-7B16-428F-8314-DE771E073D90}" type="pres">
      <dgm:prSet presAssocID="{416F08B2-49AF-4E49-9671-A6774E9456C8}" presName="node" presStyleLbl="node1" presStyleIdx="0" presStyleCnt="2">
        <dgm:presLayoutVars>
          <dgm:bulletEnabled val="1"/>
        </dgm:presLayoutVars>
      </dgm:prSet>
      <dgm:spPr/>
      <dgm:t>
        <a:bodyPr/>
        <a:lstStyle/>
        <a:p>
          <a:endParaRPr lang="ru-RU"/>
        </a:p>
      </dgm:t>
    </dgm:pt>
    <dgm:pt modelId="{D80C6EBF-E84D-4431-9C82-8ED71CED30CB}" type="pres">
      <dgm:prSet presAssocID="{DE621BC2-8472-48D3-9F06-E8E5C0138885}" presName="parTrans" presStyleLbl="bgSibTrans2D1" presStyleIdx="1" presStyleCnt="2"/>
      <dgm:spPr/>
    </dgm:pt>
    <dgm:pt modelId="{F71065B7-9E35-41DA-91AE-09110E9C9C8E}" type="pres">
      <dgm:prSet presAssocID="{69A188F4-C8FF-49AC-A021-84A0919912A9}" presName="node" presStyleLbl="node1" presStyleIdx="1" presStyleCnt="2">
        <dgm:presLayoutVars>
          <dgm:bulletEnabled val="1"/>
        </dgm:presLayoutVars>
      </dgm:prSet>
      <dgm:spPr/>
      <dgm:t>
        <a:bodyPr/>
        <a:lstStyle/>
        <a:p>
          <a:endParaRPr lang="ru-RU"/>
        </a:p>
      </dgm:t>
    </dgm:pt>
  </dgm:ptLst>
  <dgm:cxnLst>
    <dgm:cxn modelId="{2D1531DC-2090-432A-A0C4-763312188D3F}" srcId="{80DE45BE-DEB6-408F-AAD2-42389C8B099C}" destId="{69A188F4-C8FF-49AC-A021-84A0919912A9}" srcOrd="1" destOrd="0" parTransId="{DE621BC2-8472-48D3-9F06-E8E5C0138885}" sibTransId="{EEFF2FCB-A807-4FCD-9F60-CAE91FB0C87A}"/>
    <dgm:cxn modelId="{ECBA318C-8A51-4FCA-B7BE-D10B0589D7AD}" type="presOf" srcId="{416F08B2-49AF-4E49-9671-A6774E9456C8}" destId="{D2DC6759-7B16-428F-8314-DE771E073D90}" srcOrd="0" destOrd="0" presId="urn:microsoft.com/office/officeart/2005/8/layout/radial4"/>
    <dgm:cxn modelId="{FE431EFD-2D69-460F-8D9F-52C787C2BE8A}" type="presOf" srcId="{69A188F4-C8FF-49AC-A021-84A0919912A9}" destId="{F71065B7-9E35-41DA-91AE-09110E9C9C8E}" srcOrd="0" destOrd="0" presId="urn:microsoft.com/office/officeart/2005/8/layout/radial4"/>
    <dgm:cxn modelId="{FD20A9CD-9272-4DF9-A8A4-2FDCADCC0BF2}" type="presOf" srcId="{80DE45BE-DEB6-408F-AAD2-42389C8B099C}" destId="{3B8C8977-4808-4182-B3D9-C5DAF37A35F5}" srcOrd="0" destOrd="0" presId="urn:microsoft.com/office/officeart/2005/8/layout/radial4"/>
    <dgm:cxn modelId="{9EBDFC34-9885-41F3-91FE-FD502D258097}" srcId="{4E8BFD21-522A-4FB3-943F-361108E62B42}" destId="{80DE45BE-DEB6-408F-AAD2-42389C8B099C}" srcOrd="0" destOrd="0" parTransId="{F080B659-1FF8-4EA1-8B8C-930B319F260F}" sibTransId="{83E76704-928E-4C3D-B532-D4DF3838B0A0}"/>
    <dgm:cxn modelId="{3122ACD6-38CC-4436-B8AA-6C640243FB27}" type="presOf" srcId="{4E8BFD21-522A-4FB3-943F-361108E62B42}" destId="{BF413F35-CFCC-4C80-AF56-CC9EBBE04D72}" srcOrd="0" destOrd="0" presId="urn:microsoft.com/office/officeart/2005/8/layout/radial4"/>
    <dgm:cxn modelId="{F3D12DE1-371E-4821-92FE-F6DA1C15B3A7}" srcId="{80DE45BE-DEB6-408F-AAD2-42389C8B099C}" destId="{416F08B2-49AF-4E49-9671-A6774E9456C8}" srcOrd="0" destOrd="0" parTransId="{A9FF550E-BB6E-45BA-9489-332F678F2EAB}" sibTransId="{7E87F581-C069-4C7F-84B7-D2E10AB5F014}"/>
    <dgm:cxn modelId="{1816E3D8-452A-431B-BA8D-5CE3F094F53C}" type="presOf" srcId="{A9FF550E-BB6E-45BA-9489-332F678F2EAB}" destId="{8F353F09-C484-4C75-8406-09F8B5229772}" srcOrd="0" destOrd="0" presId="urn:microsoft.com/office/officeart/2005/8/layout/radial4"/>
    <dgm:cxn modelId="{48B9F1AD-0FFE-4345-93C9-0D1715946243}" type="presOf" srcId="{DE621BC2-8472-48D3-9F06-E8E5C0138885}" destId="{D80C6EBF-E84D-4431-9C82-8ED71CED30CB}" srcOrd="0" destOrd="0" presId="urn:microsoft.com/office/officeart/2005/8/layout/radial4"/>
    <dgm:cxn modelId="{105DA502-C492-4F0D-B11E-91F1800CD805}" type="presParOf" srcId="{BF413F35-CFCC-4C80-AF56-CC9EBBE04D72}" destId="{3B8C8977-4808-4182-B3D9-C5DAF37A35F5}" srcOrd="0" destOrd="0" presId="urn:microsoft.com/office/officeart/2005/8/layout/radial4"/>
    <dgm:cxn modelId="{E23449B0-6B8C-427E-ADEC-E4BF963E676D}" type="presParOf" srcId="{BF413F35-CFCC-4C80-AF56-CC9EBBE04D72}" destId="{8F353F09-C484-4C75-8406-09F8B5229772}" srcOrd="1" destOrd="0" presId="urn:microsoft.com/office/officeart/2005/8/layout/radial4"/>
    <dgm:cxn modelId="{8F8B49BB-40A7-4318-B837-FA66BFB5A990}" type="presParOf" srcId="{BF413F35-CFCC-4C80-AF56-CC9EBBE04D72}" destId="{D2DC6759-7B16-428F-8314-DE771E073D90}" srcOrd="2" destOrd="0" presId="urn:microsoft.com/office/officeart/2005/8/layout/radial4"/>
    <dgm:cxn modelId="{FEFB44CD-3910-4130-8A7D-224E27262E8E}" type="presParOf" srcId="{BF413F35-CFCC-4C80-AF56-CC9EBBE04D72}" destId="{D80C6EBF-E84D-4431-9C82-8ED71CED30CB}" srcOrd="3" destOrd="0" presId="urn:microsoft.com/office/officeart/2005/8/layout/radial4"/>
    <dgm:cxn modelId="{8002AEE8-BFA1-49B7-A744-1412A76A45FB}" type="presParOf" srcId="{BF413F35-CFCC-4C80-AF56-CC9EBBE04D72}" destId="{F71065B7-9E35-41DA-91AE-09110E9C9C8E}" srcOrd="4" destOrd="0" presId="urn:microsoft.com/office/officeart/2005/8/layout/radial4"/>
  </dgm:cxnLst>
  <dgm:bg/>
  <dgm:whole/>
</dgm:dataModel>
</file>

<file path=ppt/diagrams/data4.xml><?xml version="1.0" encoding="utf-8"?>
<dgm:dataModel xmlns:dgm="http://schemas.openxmlformats.org/drawingml/2006/diagram" xmlns:a="http://schemas.openxmlformats.org/drawingml/2006/main">
  <dgm:ptLst>
    <dgm:pt modelId="{62F6CA25-1BE5-45BB-86E3-83A7920C9C87}"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ru-RU"/>
        </a:p>
      </dgm:t>
    </dgm:pt>
    <dgm:pt modelId="{11E03C65-E710-400C-AFAB-86FE629A10A1}">
      <dgm:prSet phldrT="[Текст]"/>
      <dgm:spPr/>
      <dgm:t>
        <a:bodyPr/>
        <a:lstStyle/>
        <a:p>
          <a:r>
            <a:rPr lang="uk-UA" b="1" smtClean="0"/>
            <a:t>Платники плати за користування надрами для видобування корисних копалин</a:t>
          </a:r>
          <a:r>
            <a:rPr lang="uk-UA" smtClean="0"/>
            <a:t> </a:t>
          </a:r>
          <a:endParaRPr lang="ru-RU"/>
        </a:p>
      </dgm:t>
    </dgm:pt>
    <dgm:pt modelId="{E014F266-5C75-4ECA-B650-53EB0C69C9BE}" type="parTrans" cxnId="{055D0212-ACD5-42F5-BE5E-A32D2CD84338}">
      <dgm:prSet/>
      <dgm:spPr/>
      <dgm:t>
        <a:bodyPr/>
        <a:lstStyle/>
        <a:p>
          <a:endParaRPr lang="ru-RU"/>
        </a:p>
      </dgm:t>
    </dgm:pt>
    <dgm:pt modelId="{D9BB86F0-BDFB-42F6-848A-4179C47D750C}" type="sibTrans" cxnId="{055D0212-ACD5-42F5-BE5E-A32D2CD84338}">
      <dgm:prSet/>
      <dgm:spPr/>
      <dgm:t>
        <a:bodyPr/>
        <a:lstStyle/>
        <a:p>
          <a:endParaRPr lang="ru-RU"/>
        </a:p>
      </dgm:t>
    </dgm:pt>
    <dgm:pt modelId="{D04F55FD-1A5C-47FE-A4F1-C55F032C7E01}">
      <dgm:prSet phldrT="[Текст]"/>
      <dgm:spPr/>
      <dgm:t>
        <a:bodyPr/>
        <a:lstStyle/>
        <a:p>
          <a:r>
            <a:rPr lang="uk-UA" b="1" dirty="0" smtClean="0"/>
            <a:t>є суб'єкти господарювання, у тому числі громадяни України, іноземці та особи без громадянства, зареєстровані відповідно до закону як підприємці, які набули права користування об'єктом (ділянкою) надр на підставі отриманих спеціальних дозволів на користування надрами</a:t>
          </a:r>
          <a:r>
            <a:rPr lang="uk-UA" dirty="0" smtClean="0"/>
            <a:t> </a:t>
          </a:r>
          <a:r>
            <a:rPr lang="uk-UA" b="1" dirty="0" smtClean="0"/>
            <a:t>в межах конкретних ділянок надр з метою провадження господарської діяльності з видобування корисних копалин, у тому числі під час геологічного вивчення (або геологічного вивчення з подальшою дослідно-промисловою розробкою) в межах зазначених у таких спеціальних дозволах об'єктах (ділянках) надр</a:t>
          </a:r>
          <a:endParaRPr lang="ru-RU" dirty="0"/>
        </a:p>
      </dgm:t>
    </dgm:pt>
    <dgm:pt modelId="{5B27DCBB-F8D6-4AC6-B331-2A26EB15E0B2}" type="parTrans" cxnId="{E120FD84-BBBA-49A3-800F-BF09C25ABDF1}">
      <dgm:prSet/>
      <dgm:spPr/>
      <dgm:t>
        <a:bodyPr/>
        <a:lstStyle/>
        <a:p>
          <a:endParaRPr lang="ru-RU"/>
        </a:p>
      </dgm:t>
    </dgm:pt>
    <dgm:pt modelId="{BD145CAA-B735-418D-9BC4-702A78C535B3}" type="sibTrans" cxnId="{E120FD84-BBBA-49A3-800F-BF09C25ABDF1}">
      <dgm:prSet/>
      <dgm:spPr/>
      <dgm:t>
        <a:bodyPr/>
        <a:lstStyle/>
        <a:p>
          <a:endParaRPr lang="ru-RU"/>
        </a:p>
      </dgm:t>
    </dgm:pt>
    <dgm:pt modelId="{C25DA6B0-E5BB-409C-B1E9-3CA03BF02AAF}" type="pres">
      <dgm:prSet presAssocID="{62F6CA25-1BE5-45BB-86E3-83A7920C9C87}" presName="composite" presStyleCnt="0">
        <dgm:presLayoutVars>
          <dgm:chMax val="1"/>
          <dgm:dir/>
          <dgm:resizeHandles val="exact"/>
        </dgm:presLayoutVars>
      </dgm:prSet>
      <dgm:spPr/>
    </dgm:pt>
    <dgm:pt modelId="{0F085D47-D77D-441A-8B4B-7C7AA8F3AED9}" type="pres">
      <dgm:prSet presAssocID="{11E03C65-E710-400C-AFAB-86FE629A10A1}" presName="roof" presStyleLbl="dkBgShp" presStyleIdx="0" presStyleCnt="2"/>
      <dgm:spPr/>
      <dgm:t>
        <a:bodyPr/>
        <a:lstStyle/>
        <a:p>
          <a:endParaRPr lang="ru-RU"/>
        </a:p>
      </dgm:t>
    </dgm:pt>
    <dgm:pt modelId="{F667AB56-123F-4580-86CF-8A21099A6617}" type="pres">
      <dgm:prSet presAssocID="{11E03C65-E710-400C-AFAB-86FE629A10A1}" presName="pillars" presStyleCnt="0"/>
      <dgm:spPr/>
    </dgm:pt>
    <dgm:pt modelId="{5F5A44F6-1A65-4324-BFC2-9A2E5BED0639}" type="pres">
      <dgm:prSet presAssocID="{11E03C65-E710-400C-AFAB-86FE629A10A1}" presName="pillar1" presStyleLbl="node1" presStyleIdx="0" presStyleCnt="1">
        <dgm:presLayoutVars>
          <dgm:bulletEnabled val="1"/>
        </dgm:presLayoutVars>
      </dgm:prSet>
      <dgm:spPr/>
      <dgm:t>
        <a:bodyPr/>
        <a:lstStyle/>
        <a:p>
          <a:endParaRPr lang="ru-RU"/>
        </a:p>
      </dgm:t>
    </dgm:pt>
    <dgm:pt modelId="{1D2A8E99-2532-4682-88BA-9BE554026800}" type="pres">
      <dgm:prSet presAssocID="{11E03C65-E710-400C-AFAB-86FE629A10A1}" presName="base" presStyleLbl="dkBgShp" presStyleIdx="1" presStyleCnt="2"/>
      <dgm:spPr/>
    </dgm:pt>
  </dgm:ptLst>
  <dgm:cxnLst>
    <dgm:cxn modelId="{79F1CAAB-484A-437F-A291-EEC02D5C6434}" type="presOf" srcId="{11E03C65-E710-400C-AFAB-86FE629A10A1}" destId="{0F085D47-D77D-441A-8B4B-7C7AA8F3AED9}" srcOrd="0" destOrd="0" presId="urn:microsoft.com/office/officeart/2005/8/layout/hList3"/>
    <dgm:cxn modelId="{055D0212-ACD5-42F5-BE5E-A32D2CD84338}" srcId="{62F6CA25-1BE5-45BB-86E3-83A7920C9C87}" destId="{11E03C65-E710-400C-AFAB-86FE629A10A1}" srcOrd="0" destOrd="0" parTransId="{E014F266-5C75-4ECA-B650-53EB0C69C9BE}" sibTransId="{D9BB86F0-BDFB-42F6-848A-4179C47D750C}"/>
    <dgm:cxn modelId="{E120FD84-BBBA-49A3-800F-BF09C25ABDF1}" srcId="{11E03C65-E710-400C-AFAB-86FE629A10A1}" destId="{D04F55FD-1A5C-47FE-A4F1-C55F032C7E01}" srcOrd="0" destOrd="0" parTransId="{5B27DCBB-F8D6-4AC6-B331-2A26EB15E0B2}" sibTransId="{BD145CAA-B735-418D-9BC4-702A78C535B3}"/>
    <dgm:cxn modelId="{303734E1-788B-4793-8E6D-904EC4A13810}" type="presOf" srcId="{D04F55FD-1A5C-47FE-A4F1-C55F032C7E01}" destId="{5F5A44F6-1A65-4324-BFC2-9A2E5BED0639}" srcOrd="0" destOrd="0" presId="urn:microsoft.com/office/officeart/2005/8/layout/hList3"/>
    <dgm:cxn modelId="{CCBF82AA-8C48-4341-82C0-7CFB30A6D99C}" type="presOf" srcId="{62F6CA25-1BE5-45BB-86E3-83A7920C9C87}" destId="{C25DA6B0-E5BB-409C-B1E9-3CA03BF02AAF}" srcOrd="0" destOrd="0" presId="urn:microsoft.com/office/officeart/2005/8/layout/hList3"/>
    <dgm:cxn modelId="{B232C76B-4FA4-4618-A796-7990F50C7042}" type="presParOf" srcId="{C25DA6B0-E5BB-409C-B1E9-3CA03BF02AAF}" destId="{0F085D47-D77D-441A-8B4B-7C7AA8F3AED9}" srcOrd="0" destOrd="0" presId="urn:microsoft.com/office/officeart/2005/8/layout/hList3"/>
    <dgm:cxn modelId="{B4D8E66A-FADC-4127-AD1D-DE55F6B0AD6A}" type="presParOf" srcId="{C25DA6B0-E5BB-409C-B1E9-3CA03BF02AAF}" destId="{F667AB56-123F-4580-86CF-8A21099A6617}" srcOrd="1" destOrd="0" presId="urn:microsoft.com/office/officeart/2005/8/layout/hList3"/>
    <dgm:cxn modelId="{085EE987-450A-4D8B-BEDC-025EEBAB1FDE}" type="presParOf" srcId="{F667AB56-123F-4580-86CF-8A21099A6617}" destId="{5F5A44F6-1A65-4324-BFC2-9A2E5BED0639}" srcOrd="0" destOrd="0" presId="urn:microsoft.com/office/officeart/2005/8/layout/hList3"/>
    <dgm:cxn modelId="{7F72A46B-BDEC-40FA-9721-80A1C10A1CB5}" type="presParOf" srcId="{C25DA6B0-E5BB-409C-B1E9-3CA03BF02AAF}" destId="{1D2A8E99-2532-4682-88BA-9BE554026800}" srcOrd="2" destOrd="0" presId="urn:microsoft.com/office/officeart/2005/8/layout/hList3"/>
  </dgm:cxnLst>
  <dgm:bg/>
  <dgm:whole/>
</dgm:dataModel>
</file>

<file path=ppt/diagrams/data5.xml><?xml version="1.0" encoding="utf-8"?>
<dgm:dataModel xmlns:dgm="http://schemas.openxmlformats.org/drawingml/2006/diagram" xmlns:a="http://schemas.openxmlformats.org/drawingml/2006/main">
  <dgm:ptLst>
    <dgm:pt modelId="{39A0EC4B-6F1C-4186-B6C7-9321F0221471}"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ru-RU"/>
        </a:p>
      </dgm:t>
    </dgm:pt>
    <dgm:pt modelId="{D01AB8AB-8FD5-4E98-964E-3C1C170BD1F7}">
      <dgm:prSet phldrT="[Текст]"/>
      <dgm:spPr/>
      <dgm:t>
        <a:bodyPr/>
        <a:lstStyle/>
        <a:p>
          <a:r>
            <a:rPr lang="uk-UA" b="1" smtClean="0"/>
            <a:t>Об'єктом оподаткування</a:t>
          </a:r>
          <a:r>
            <a:rPr lang="uk-UA" smtClean="0"/>
            <a:t> </a:t>
          </a:r>
          <a:endParaRPr lang="ru-RU"/>
        </a:p>
      </dgm:t>
    </dgm:pt>
    <dgm:pt modelId="{F9A5B1D8-44D5-445B-9B48-683CF82EA7EC}" type="parTrans" cxnId="{C9283725-5C8F-47EB-A521-AF358EE0BB7A}">
      <dgm:prSet/>
      <dgm:spPr/>
      <dgm:t>
        <a:bodyPr/>
        <a:lstStyle/>
        <a:p>
          <a:endParaRPr lang="ru-RU"/>
        </a:p>
      </dgm:t>
    </dgm:pt>
    <dgm:pt modelId="{243FCB26-6130-4E89-8AD9-A9E116E3D5BE}" type="sibTrans" cxnId="{C9283725-5C8F-47EB-A521-AF358EE0BB7A}">
      <dgm:prSet/>
      <dgm:spPr/>
      <dgm:t>
        <a:bodyPr/>
        <a:lstStyle/>
        <a:p>
          <a:endParaRPr lang="ru-RU"/>
        </a:p>
      </dgm:t>
    </dgm:pt>
    <dgm:pt modelId="{E6BD762F-4F15-4BEF-ABDF-19E91F2E0F05}">
      <dgm:prSet phldrT="[Текст]"/>
      <dgm:spPr/>
      <dgm:t>
        <a:bodyPr/>
        <a:lstStyle/>
        <a:p>
          <a:r>
            <a:rPr lang="uk-UA" b="1" dirty="0" smtClean="0"/>
            <a:t>є обсяг видобутої у податковому (звітному) періоді корисної копалини (мінеральної сировини) або обсяг погашених у податковому (звітному) періоді запасів корисних копалин</a:t>
          </a:r>
          <a:endParaRPr lang="ru-RU" dirty="0"/>
        </a:p>
      </dgm:t>
    </dgm:pt>
    <dgm:pt modelId="{0C3AF354-9451-47C8-A14A-830C2B144FDA}" type="parTrans" cxnId="{15CDA5D1-E873-4B02-9438-13108A441283}">
      <dgm:prSet/>
      <dgm:spPr/>
      <dgm:t>
        <a:bodyPr/>
        <a:lstStyle/>
        <a:p>
          <a:endParaRPr lang="ru-RU"/>
        </a:p>
      </dgm:t>
    </dgm:pt>
    <dgm:pt modelId="{D319F906-C06F-460C-8063-AE3588BFFCC5}" type="sibTrans" cxnId="{15CDA5D1-E873-4B02-9438-13108A441283}">
      <dgm:prSet/>
      <dgm:spPr/>
      <dgm:t>
        <a:bodyPr/>
        <a:lstStyle/>
        <a:p>
          <a:endParaRPr lang="ru-RU"/>
        </a:p>
      </dgm:t>
    </dgm:pt>
    <dgm:pt modelId="{6FE5EF0B-0BF0-4E2D-9E68-F49FFE440799}" type="pres">
      <dgm:prSet presAssocID="{39A0EC4B-6F1C-4186-B6C7-9321F0221471}" presName="outerComposite" presStyleCnt="0">
        <dgm:presLayoutVars>
          <dgm:chMax val="5"/>
          <dgm:dir/>
          <dgm:resizeHandles val="exact"/>
        </dgm:presLayoutVars>
      </dgm:prSet>
      <dgm:spPr/>
    </dgm:pt>
    <dgm:pt modelId="{2E9F03BF-7188-4278-9041-D8982036F2C8}" type="pres">
      <dgm:prSet presAssocID="{39A0EC4B-6F1C-4186-B6C7-9321F0221471}" presName="dummyMaxCanvas" presStyleCnt="0">
        <dgm:presLayoutVars/>
      </dgm:prSet>
      <dgm:spPr/>
    </dgm:pt>
    <dgm:pt modelId="{65E837A8-4C96-4802-A5E3-F9A35675BF4B}" type="pres">
      <dgm:prSet presAssocID="{39A0EC4B-6F1C-4186-B6C7-9321F0221471}" presName="TwoNodes_1" presStyleLbl="node1" presStyleIdx="0" presStyleCnt="2">
        <dgm:presLayoutVars>
          <dgm:bulletEnabled val="1"/>
        </dgm:presLayoutVars>
      </dgm:prSet>
      <dgm:spPr/>
    </dgm:pt>
    <dgm:pt modelId="{009ECD0E-ABED-4207-861F-D862E501EDD5}" type="pres">
      <dgm:prSet presAssocID="{39A0EC4B-6F1C-4186-B6C7-9321F0221471}" presName="TwoNodes_2" presStyleLbl="node1" presStyleIdx="1" presStyleCnt="2">
        <dgm:presLayoutVars>
          <dgm:bulletEnabled val="1"/>
        </dgm:presLayoutVars>
      </dgm:prSet>
      <dgm:spPr/>
      <dgm:t>
        <a:bodyPr/>
        <a:lstStyle/>
        <a:p>
          <a:endParaRPr lang="ru-RU"/>
        </a:p>
      </dgm:t>
    </dgm:pt>
    <dgm:pt modelId="{F4575404-B05B-416B-BEF5-795EA418DD6B}" type="pres">
      <dgm:prSet presAssocID="{39A0EC4B-6F1C-4186-B6C7-9321F0221471}" presName="TwoConn_1-2" presStyleLbl="fgAccFollowNode1" presStyleIdx="0" presStyleCnt="1">
        <dgm:presLayoutVars>
          <dgm:bulletEnabled val="1"/>
        </dgm:presLayoutVars>
      </dgm:prSet>
      <dgm:spPr/>
    </dgm:pt>
    <dgm:pt modelId="{180B4ECE-E913-4ED6-8E7F-D6B3F63CFB79}" type="pres">
      <dgm:prSet presAssocID="{39A0EC4B-6F1C-4186-B6C7-9321F0221471}" presName="TwoNodes_1_text" presStyleLbl="node1" presStyleIdx="1" presStyleCnt="2">
        <dgm:presLayoutVars>
          <dgm:bulletEnabled val="1"/>
        </dgm:presLayoutVars>
      </dgm:prSet>
      <dgm:spPr/>
    </dgm:pt>
    <dgm:pt modelId="{D1927487-46D6-4162-A515-B1777DFFF890}" type="pres">
      <dgm:prSet presAssocID="{39A0EC4B-6F1C-4186-B6C7-9321F0221471}" presName="TwoNodes_2_text" presStyleLbl="node1" presStyleIdx="1" presStyleCnt="2">
        <dgm:presLayoutVars>
          <dgm:bulletEnabled val="1"/>
        </dgm:presLayoutVars>
      </dgm:prSet>
      <dgm:spPr/>
      <dgm:t>
        <a:bodyPr/>
        <a:lstStyle/>
        <a:p>
          <a:endParaRPr lang="ru-RU"/>
        </a:p>
      </dgm:t>
    </dgm:pt>
  </dgm:ptLst>
  <dgm:cxnLst>
    <dgm:cxn modelId="{ADD09D66-E9B3-4773-80E0-CD809BF56898}" type="presOf" srcId="{D01AB8AB-8FD5-4E98-964E-3C1C170BD1F7}" destId="{65E837A8-4C96-4802-A5E3-F9A35675BF4B}" srcOrd="0" destOrd="0" presId="urn:microsoft.com/office/officeart/2005/8/layout/vProcess5"/>
    <dgm:cxn modelId="{A268A1FF-47B7-45F3-8B7C-D9D0B8767CD8}" type="presOf" srcId="{243FCB26-6130-4E89-8AD9-A9E116E3D5BE}" destId="{F4575404-B05B-416B-BEF5-795EA418DD6B}" srcOrd="0" destOrd="0" presId="urn:microsoft.com/office/officeart/2005/8/layout/vProcess5"/>
    <dgm:cxn modelId="{99E464C7-8A62-4922-875A-D36B531C352D}" type="presOf" srcId="{E6BD762F-4F15-4BEF-ABDF-19E91F2E0F05}" destId="{009ECD0E-ABED-4207-861F-D862E501EDD5}" srcOrd="0" destOrd="0" presId="urn:microsoft.com/office/officeart/2005/8/layout/vProcess5"/>
    <dgm:cxn modelId="{5DDF7C15-A1A8-4063-A3AB-5F6F6D7E1556}" type="presOf" srcId="{E6BD762F-4F15-4BEF-ABDF-19E91F2E0F05}" destId="{D1927487-46D6-4162-A515-B1777DFFF890}" srcOrd="1" destOrd="0" presId="urn:microsoft.com/office/officeart/2005/8/layout/vProcess5"/>
    <dgm:cxn modelId="{C9283725-5C8F-47EB-A521-AF358EE0BB7A}" srcId="{39A0EC4B-6F1C-4186-B6C7-9321F0221471}" destId="{D01AB8AB-8FD5-4E98-964E-3C1C170BD1F7}" srcOrd="0" destOrd="0" parTransId="{F9A5B1D8-44D5-445B-9B48-683CF82EA7EC}" sibTransId="{243FCB26-6130-4E89-8AD9-A9E116E3D5BE}"/>
    <dgm:cxn modelId="{46D27B52-8D4E-4BC0-A301-BB8CDD9F1B45}" type="presOf" srcId="{D01AB8AB-8FD5-4E98-964E-3C1C170BD1F7}" destId="{180B4ECE-E913-4ED6-8E7F-D6B3F63CFB79}" srcOrd="1" destOrd="0" presId="urn:microsoft.com/office/officeart/2005/8/layout/vProcess5"/>
    <dgm:cxn modelId="{E2A89C5C-BD90-4EE0-BC0E-C02D3FC2C6A9}" type="presOf" srcId="{39A0EC4B-6F1C-4186-B6C7-9321F0221471}" destId="{6FE5EF0B-0BF0-4E2D-9E68-F49FFE440799}" srcOrd="0" destOrd="0" presId="urn:microsoft.com/office/officeart/2005/8/layout/vProcess5"/>
    <dgm:cxn modelId="{15CDA5D1-E873-4B02-9438-13108A441283}" srcId="{39A0EC4B-6F1C-4186-B6C7-9321F0221471}" destId="{E6BD762F-4F15-4BEF-ABDF-19E91F2E0F05}" srcOrd="1" destOrd="0" parTransId="{0C3AF354-9451-47C8-A14A-830C2B144FDA}" sibTransId="{D319F906-C06F-460C-8063-AE3588BFFCC5}"/>
    <dgm:cxn modelId="{C784709D-005C-4F9F-8411-B7262C926C5C}" type="presParOf" srcId="{6FE5EF0B-0BF0-4E2D-9E68-F49FFE440799}" destId="{2E9F03BF-7188-4278-9041-D8982036F2C8}" srcOrd="0" destOrd="0" presId="urn:microsoft.com/office/officeart/2005/8/layout/vProcess5"/>
    <dgm:cxn modelId="{EEE6F5A1-C1C6-4816-9142-6BA4E808A393}" type="presParOf" srcId="{6FE5EF0B-0BF0-4E2D-9E68-F49FFE440799}" destId="{65E837A8-4C96-4802-A5E3-F9A35675BF4B}" srcOrd="1" destOrd="0" presId="urn:microsoft.com/office/officeart/2005/8/layout/vProcess5"/>
    <dgm:cxn modelId="{5467CA1F-7B3B-4705-BF53-530123301B1B}" type="presParOf" srcId="{6FE5EF0B-0BF0-4E2D-9E68-F49FFE440799}" destId="{009ECD0E-ABED-4207-861F-D862E501EDD5}" srcOrd="2" destOrd="0" presId="urn:microsoft.com/office/officeart/2005/8/layout/vProcess5"/>
    <dgm:cxn modelId="{DD5D07CD-271E-4C47-97F9-33336F58F3D6}" type="presParOf" srcId="{6FE5EF0B-0BF0-4E2D-9E68-F49FFE440799}" destId="{F4575404-B05B-416B-BEF5-795EA418DD6B}" srcOrd="3" destOrd="0" presId="urn:microsoft.com/office/officeart/2005/8/layout/vProcess5"/>
    <dgm:cxn modelId="{34AFC7A9-F701-46D7-9DA5-8FA72F26870B}" type="presParOf" srcId="{6FE5EF0B-0BF0-4E2D-9E68-F49FFE440799}" destId="{180B4ECE-E913-4ED6-8E7F-D6B3F63CFB79}" srcOrd="4" destOrd="0" presId="urn:microsoft.com/office/officeart/2005/8/layout/vProcess5"/>
    <dgm:cxn modelId="{4E0E1CA3-F42C-4647-8239-1B43700FEAD8}" type="presParOf" srcId="{6FE5EF0B-0BF0-4E2D-9E68-F49FFE440799}" destId="{D1927487-46D6-4162-A515-B1777DFFF890}" srcOrd="5" destOrd="0" presId="urn:microsoft.com/office/officeart/2005/8/layout/vProcess5"/>
  </dgm:cxnLst>
  <dgm:bg/>
  <dgm:whole/>
</dgm:dataModel>
</file>

<file path=ppt/diagrams/data6.xml><?xml version="1.0" encoding="utf-8"?>
<dgm:dataModel xmlns:dgm="http://schemas.openxmlformats.org/drawingml/2006/diagram" xmlns:a="http://schemas.openxmlformats.org/drawingml/2006/main">
  <dgm:ptLst>
    <dgm:pt modelId="{E07BFCA2-DDBD-4B36-980D-5EDB72C37839}"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ru-RU"/>
        </a:p>
      </dgm:t>
    </dgm:pt>
    <dgm:pt modelId="{2A5EBF52-71CB-43F8-9ED6-0EE815CC0887}">
      <dgm:prSet phldrT="[Текст]"/>
      <dgm:spPr/>
      <dgm:t>
        <a:bodyPr/>
        <a:lstStyle/>
        <a:p>
          <a:r>
            <a:rPr lang="uk-UA" b="0" dirty="0" smtClean="0"/>
            <a:t>Базою оподаткування є: </a:t>
          </a:r>
          <a:endParaRPr lang="ru-RU" b="0" dirty="0"/>
        </a:p>
      </dgm:t>
    </dgm:pt>
    <dgm:pt modelId="{30B0F071-7C70-4BA9-85AE-B9DA92135F72}" type="parTrans" cxnId="{0C3D61C9-B558-4A0F-8E99-F420EE46385E}">
      <dgm:prSet/>
      <dgm:spPr/>
      <dgm:t>
        <a:bodyPr/>
        <a:lstStyle/>
        <a:p>
          <a:endParaRPr lang="ru-RU"/>
        </a:p>
      </dgm:t>
    </dgm:pt>
    <dgm:pt modelId="{E1255B2E-AD03-45F1-A679-8A438B3C3087}" type="sibTrans" cxnId="{0C3D61C9-B558-4A0F-8E99-F420EE46385E}">
      <dgm:prSet/>
      <dgm:spPr/>
      <dgm:t>
        <a:bodyPr/>
        <a:lstStyle/>
        <a:p>
          <a:endParaRPr lang="ru-RU"/>
        </a:p>
      </dgm:t>
    </dgm:pt>
    <dgm:pt modelId="{9638E38E-3295-4352-9EE5-91C291A53698}">
      <dgm:prSet phldrT="[Текст]"/>
      <dgm:spPr/>
      <dgm:t>
        <a:bodyPr/>
        <a:lstStyle/>
        <a:p>
          <a:r>
            <a:rPr lang="uk-UA" b="1" dirty="0" smtClean="0"/>
            <a:t>вартість обсягів видобутих у податковому (звітному) періоді корисних копалин (мінеральної сировини), яка окремо обчислюється для кожного виду корисної копалини (мінеральної сировини) для кожної ділянки надр на базових умовах поставки (склад готової продукції гірничодобувного підприємства)</a:t>
          </a:r>
          <a:endParaRPr lang="ru-RU" dirty="0"/>
        </a:p>
      </dgm:t>
    </dgm:pt>
    <dgm:pt modelId="{11F4864B-005E-489D-8231-6EC2740FA184}" type="parTrans" cxnId="{A5407D45-B153-4FB1-8E48-08C0E00040E6}">
      <dgm:prSet/>
      <dgm:spPr/>
      <dgm:t>
        <a:bodyPr/>
        <a:lstStyle/>
        <a:p>
          <a:endParaRPr lang="ru-RU"/>
        </a:p>
      </dgm:t>
    </dgm:pt>
    <dgm:pt modelId="{D7AB1302-114F-49D2-8097-ABF0579DD375}" type="sibTrans" cxnId="{A5407D45-B153-4FB1-8E48-08C0E00040E6}">
      <dgm:prSet/>
      <dgm:spPr/>
      <dgm:t>
        <a:bodyPr/>
        <a:lstStyle/>
        <a:p>
          <a:endParaRPr lang="ru-RU"/>
        </a:p>
      </dgm:t>
    </dgm:pt>
    <dgm:pt modelId="{4C6037BA-7114-44B3-832D-321E7BCBE979}" type="pres">
      <dgm:prSet presAssocID="{E07BFCA2-DDBD-4B36-980D-5EDB72C37839}" presName="composite" presStyleCnt="0">
        <dgm:presLayoutVars>
          <dgm:chMax val="1"/>
          <dgm:dir/>
          <dgm:resizeHandles val="exact"/>
        </dgm:presLayoutVars>
      </dgm:prSet>
      <dgm:spPr/>
    </dgm:pt>
    <dgm:pt modelId="{919A6373-5069-46C5-A7EB-D01A2EB2FDE7}" type="pres">
      <dgm:prSet presAssocID="{2A5EBF52-71CB-43F8-9ED6-0EE815CC0887}" presName="roof" presStyleLbl="dkBgShp" presStyleIdx="0" presStyleCnt="2"/>
      <dgm:spPr/>
      <dgm:t>
        <a:bodyPr/>
        <a:lstStyle/>
        <a:p>
          <a:endParaRPr lang="ru-RU"/>
        </a:p>
      </dgm:t>
    </dgm:pt>
    <dgm:pt modelId="{53645AD7-A3FD-403C-B34C-CFB8C0D9E2E0}" type="pres">
      <dgm:prSet presAssocID="{2A5EBF52-71CB-43F8-9ED6-0EE815CC0887}" presName="pillars" presStyleCnt="0"/>
      <dgm:spPr/>
    </dgm:pt>
    <dgm:pt modelId="{E7586FF9-DB46-4FD9-93DC-54E5886FED4E}" type="pres">
      <dgm:prSet presAssocID="{2A5EBF52-71CB-43F8-9ED6-0EE815CC0887}" presName="pillar1" presStyleLbl="node1" presStyleIdx="0" presStyleCnt="1">
        <dgm:presLayoutVars>
          <dgm:bulletEnabled val="1"/>
        </dgm:presLayoutVars>
      </dgm:prSet>
      <dgm:spPr/>
      <dgm:t>
        <a:bodyPr/>
        <a:lstStyle/>
        <a:p>
          <a:endParaRPr lang="ru-RU"/>
        </a:p>
      </dgm:t>
    </dgm:pt>
    <dgm:pt modelId="{4B63A2FB-F155-49EA-A915-7784939FEBAC}" type="pres">
      <dgm:prSet presAssocID="{2A5EBF52-71CB-43F8-9ED6-0EE815CC0887}" presName="base" presStyleLbl="dkBgShp" presStyleIdx="1" presStyleCnt="2"/>
      <dgm:spPr/>
    </dgm:pt>
  </dgm:ptLst>
  <dgm:cxnLst>
    <dgm:cxn modelId="{A5407D45-B153-4FB1-8E48-08C0E00040E6}" srcId="{2A5EBF52-71CB-43F8-9ED6-0EE815CC0887}" destId="{9638E38E-3295-4352-9EE5-91C291A53698}" srcOrd="0" destOrd="0" parTransId="{11F4864B-005E-489D-8231-6EC2740FA184}" sibTransId="{D7AB1302-114F-49D2-8097-ABF0579DD375}"/>
    <dgm:cxn modelId="{BD52F321-EFC0-4869-A29E-AFF4C7BF85BE}" type="presOf" srcId="{E07BFCA2-DDBD-4B36-980D-5EDB72C37839}" destId="{4C6037BA-7114-44B3-832D-321E7BCBE979}" srcOrd="0" destOrd="0" presId="urn:microsoft.com/office/officeart/2005/8/layout/hList3"/>
    <dgm:cxn modelId="{222EE2E1-E4DB-4B06-9AE2-621041C00D06}" type="presOf" srcId="{9638E38E-3295-4352-9EE5-91C291A53698}" destId="{E7586FF9-DB46-4FD9-93DC-54E5886FED4E}" srcOrd="0" destOrd="0" presId="urn:microsoft.com/office/officeart/2005/8/layout/hList3"/>
    <dgm:cxn modelId="{0C3D61C9-B558-4A0F-8E99-F420EE46385E}" srcId="{E07BFCA2-DDBD-4B36-980D-5EDB72C37839}" destId="{2A5EBF52-71CB-43F8-9ED6-0EE815CC0887}" srcOrd="0" destOrd="0" parTransId="{30B0F071-7C70-4BA9-85AE-B9DA92135F72}" sibTransId="{E1255B2E-AD03-45F1-A679-8A438B3C3087}"/>
    <dgm:cxn modelId="{CD6E922C-6175-4F4C-BFE6-024FAC828692}" type="presOf" srcId="{2A5EBF52-71CB-43F8-9ED6-0EE815CC0887}" destId="{919A6373-5069-46C5-A7EB-D01A2EB2FDE7}" srcOrd="0" destOrd="0" presId="urn:microsoft.com/office/officeart/2005/8/layout/hList3"/>
    <dgm:cxn modelId="{0AD1C1E8-545C-4799-9989-5773EEE13AC9}" type="presParOf" srcId="{4C6037BA-7114-44B3-832D-321E7BCBE979}" destId="{919A6373-5069-46C5-A7EB-D01A2EB2FDE7}" srcOrd="0" destOrd="0" presId="urn:microsoft.com/office/officeart/2005/8/layout/hList3"/>
    <dgm:cxn modelId="{390440A7-83F9-4F0F-809E-C3ABA4065A38}" type="presParOf" srcId="{4C6037BA-7114-44B3-832D-321E7BCBE979}" destId="{53645AD7-A3FD-403C-B34C-CFB8C0D9E2E0}" srcOrd="1" destOrd="0" presId="urn:microsoft.com/office/officeart/2005/8/layout/hList3"/>
    <dgm:cxn modelId="{4FC32A86-416C-4593-BDB5-0C8094B063C5}" type="presParOf" srcId="{53645AD7-A3FD-403C-B34C-CFB8C0D9E2E0}" destId="{E7586FF9-DB46-4FD9-93DC-54E5886FED4E}" srcOrd="0" destOrd="0" presId="urn:microsoft.com/office/officeart/2005/8/layout/hList3"/>
    <dgm:cxn modelId="{3F1EB5B9-3BCA-412A-8BCF-29406C83575D}" type="presParOf" srcId="{4C6037BA-7114-44B3-832D-321E7BCBE979}" destId="{4B63A2FB-F155-49EA-A915-7784939FEBAC}" srcOrd="2" destOrd="0" presId="urn:microsoft.com/office/officeart/2005/8/layout/hList3"/>
  </dgm:cxnLst>
  <dgm:bg/>
  <dgm:whole/>
</dgm:dataModel>
</file>

<file path=ppt/diagrams/data7.xml><?xml version="1.0" encoding="utf-8"?>
<dgm:dataModel xmlns:dgm="http://schemas.openxmlformats.org/drawingml/2006/diagram" xmlns:a="http://schemas.openxmlformats.org/drawingml/2006/main">
  <dgm:ptLst>
    <dgm:pt modelId="{F2C6AB1F-E976-4ABA-9FA1-E9C5B50D3B16}"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ru-RU"/>
        </a:p>
      </dgm:t>
    </dgm:pt>
    <dgm:pt modelId="{E64F1249-078A-4BB7-A0D4-629E89CFF471}">
      <dgm:prSet phldrT="[Текст]"/>
      <dgm:spPr/>
      <dgm:t>
        <a:bodyPr/>
        <a:lstStyle/>
        <a:p>
          <a:r>
            <a:rPr lang="uk-UA" b="1" smtClean="0"/>
            <a:t>Вартість відповідного виду видобутої у податковому (звітному) періоді корисної копалини</a:t>
          </a:r>
          <a:r>
            <a:rPr lang="uk-UA" smtClean="0"/>
            <a:t> (мінеральної сировини) обчислюється платником для кожної ділянки надр на базових умовах поставки (склад готової продукції гірничодобувного підприємства) за більшою з таких її величин:</a:t>
          </a:r>
          <a:endParaRPr lang="ru-RU"/>
        </a:p>
      </dgm:t>
    </dgm:pt>
    <dgm:pt modelId="{A9916754-6A9B-4864-9321-AF874742717B}" type="parTrans" cxnId="{AE9DF261-78AE-4A2B-91BC-F393AB06B4E0}">
      <dgm:prSet/>
      <dgm:spPr/>
      <dgm:t>
        <a:bodyPr/>
        <a:lstStyle/>
        <a:p>
          <a:endParaRPr lang="ru-RU"/>
        </a:p>
      </dgm:t>
    </dgm:pt>
    <dgm:pt modelId="{52EB99C5-4024-49B6-8CE8-AE775224B70E}" type="sibTrans" cxnId="{AE9DF261-78AE-4A2B-91BC-F393AB06B4E0}">
      <dgm:prSet/>
      <dgm:spPr/>
      <dgm:t>
        <a:bodyPr/>
        <a:lstStyle/>
        <a:p>
          <a:endParaRPr lang="ru-RU"/>
        </a:p>
      </dgm:t>
    </dgm:pt>
    <dgm:pt modelId="{51C90460-9D25-4D3E-83B4-7CAB6901C6A8}">
      <dgm:prSet phldrT="[Текст]"/>
      <dgm:spPr/>
      <dgm:t>
        <a:bodyPr/>
        <a:lstStyle/>
        <a:p>
          <a:r>
            <a:rPr lang="uk-UA" dirty="0" smtClean="0"/>
            <a:t>за фактичними цінами реалізації відповідного виду видобутої корисної копалини (мінеральної сировини)</a:t>
          </a:r>
          <a:endParaRPr lang="ru-RU" dirty="0"/>
        </a:p>
      </dgm:t>
    </dgm:pt>
    <dgm:pt modelId="{E4A7430E-C099-4615-9338-968CF88E10BA}" type="parTrans" cxnId="{05197256-F5BF-4859-8205-5069645A044D}">
      <dgm:prSet/>
      <dgm:spPr/>
      <dgm:t>
        <a:bodyPr/>
        <a:lstStyle/>
        <a:p>
          <a:endParaRPr lang="ru-RU"/>
        </a:p>
      </dgm:t>
    </dgm:pt>
    <dgm:pt modelId="{E6AB8260-C754-4DBA-82A3-B654046E851F}" type="sibTrans" cxnId="{05197256-F5BF-4859-8205-5069645A044D}">
      <dgm:prSet/>
      <dgm:spPr/>
      <dgm:t>
        <a:bodyPr/>
        <a:lstStyle/>
        <a:p>
          <a:endParaRPr lang="ru-RU"/>
        </a:p>
      </dgm:t>
    </dgm:pt>
    <dgm:pt modelId="{B98357C9-3029-4453-B9CD-0603011AAF5F}">
      <dgm:prSet phldrT="[Текст]"/>
      <dgm:spPr/>
      <dgm:t>
        <a:bodyPr/>
        <a:lstStyle/>
        <a:p>
          <a:r>
            <a:rPr lang="uk-UA" dirty="0" smtClean="0"/>
            <a:t>за розрахунковою вартістю відповідного виду видобутої корисної копалини (мінеральної сировини)</a:t>
          </a:r>
          <a:endParaRPr lang="ru-RU" dirty="0"/>
        </a:p>
      </dgm:t>
    </dgm:pt>
    <dgm:pt modelId="{DEE3C30F-7029-4899-8C40-CB027D0414E9}" type="parTrans" cxnId="{3594F8F4-952F-457C-9945-E68D0D5E9073}">
      <dgm:prSet/>
      <dgm:spPr/>
      <dgm:t>
        <a:bodyPr/>
        <a:lstStyle/>
        <a:p>
          <a:endParaRPr lang="ru-RU"/>
        </a:p>
      </dgm:t>
    </dgm:pt>
    <dgm:pt modelId="{D0FBD732-2FA6-4B63-BBFE-10DE415B8B90}" type="sibTrans" cxnId="{3594F8F4-952F-457C-9945-E68D0D5E9073}">
      <dgm:prSet/>
      <dgm:spPr/>
      <dgm:t>
        <a:bodyPr/>
        <a:lstStyle/>
        <a:p>
          <a:endParaRPr lang="ru-RU"/>
        </a:p>
      </dgm:t>
    </dgm:pt>
    <dgm:pt modelId="{7ED74D36-60D7-42E7-977A-E4173B8833BB}" type="pres">
      <dgm:prSet presAssocID="{F2C6AB1F-E976-4ABA-9FA1-E9C5B50D3B16}" presName="Name0" presStyleCnt="0">
        <dgm:presLayoutVars>
          <dgm:chPref val="1"/>
          <dgm:dir/>
          <dgm:animOne val="branch"/>
          <dgm:animLvl val="lvl"/>
          <dgm:resizeHandles/>
        </dgm:presLayoutVars>
      </dgm:prSet>
      <dgm:spPr/>
    </dgm:pt>
    <dgm:pt modelId="{7EB3FC1F-FE79-48A5-AACE-D569EAE13018}" type="pres">
      <dgm:prSet presAssocID="{E64F1249-078A-4BB7-A0D4-629E89CFF471}" presName="vertOne" presStyleCnt="0"/>
      <dgm:spPr/>
    </dgm:pt>
    <dgm:pt modelId="{D8F7FEBE-F5E3-4D39-8212-3445AA959FC1}" type="pres">
      <dgm:prSet presAssocID="{E64F1249-078A-4BB7-A0D4-629E89CFF471}" presName="txOne" presStyleLbl="node0" presStyleIdx="0" presStyleCnt="1">
        <dgm:presLayoutVars>
          <dgm:chPref val="3"/>
        </dgm:presLayoutVars>
      </dgm:prSet>
      <dgm:spPr/>
    </dgm:pt>
    <dgm:pt modelId="{C54241EF-94F3-4B77-AB7F-27F27E8B4F54}" type="pres">
      <dgm:prSet presAssocID="{E64F1249-078A-4BB7-A0D4-629E89CFF471}" presName="parTransOne" presStyleCnt="0"/>
      <dgm:spPr/>
    </dgm:pt>
    <dgm:pt modelId="{85BF746F-EF4C-4C4A-B43B-2189F991A4B1}" type="pres">
      <dgm:prSet presAssocID="{E64F1249-078A-4BB7-A0D4-629E89CFF471}" presName="horzOne" presStyleCnt="0"/>
      <dgm:spPr/>
    </dgm:pt>
    <dgm:pt modelId="{5888BA48-CFD3-46B7-8B67-2EADBA28C1B6}" type="pres">
      <dgm:prSet presAssocID="{51C90460-9D25-4D3E-83B4-7CAB6901C6A8}" presName="vertTwo" presStyleCnt="0"/>
      <dgm:spPr/>
    </dgm:pt>
    <dgm:pt modelId="{74FC71A5-24E6-4C20-A052-278666DE7241}" type="pres">
      <dgm:prSet presAssocID="{51C90460-9D25-4D3E-83B4-7CAB6901C6A8}" presName="txTwo" presStyleLbl="node2" presStyleIdx="0" presStyleCnt="2">
        <dgm:presLayoutVars>
          <dgm:chPref val="3"/>
        </dgm:presLayoutVars>
      </dgm:prSet>
      <dgm:spPr/>
    </dgm:pt>
    <dgm:pt modelId="{81002402-194A-4FB8-AF2B-B202DEB6A597}" type="pres">
      <dgm:prSet presAssocID="{51C90460-9D25-4D3E-83B4-7CAB6901C6A8}" presName="horzTwo" presStyleCnt="0"/>
      <dgm:spPr/>
    </dgm:pt>
    <dgm:pt modelId="{3700ED32-9E11-4FBF-AAF4-BF991455B36B}" type="pres">
      <dgm:prSet presAssocID="{E6AB8260-C754-4DBA-82A3-B654046E851F}" presName="sibSpaceTwo" presStyleCnt="0"/>
      <dgm:spPr/>
    </dgm:pt>
    <dgm:pt modelId="{8D88DED7-6F9F-4D76-8A0C-ED213F65B761}" type="pres">
      <dgm:prSet presAssocID="{B98357C9-3029-4453-B9CD-0603011AAF5F}" presName="vertTwo" presStyleCnt="0"/>
      <dgm:spPr/>
    </dgm:pt>
    <dgm:pt modelId="{E52F26AC-AC07-47C3-8ABA-884302BB199A}" type="pres">
      <dgm:prSet presAssocID="{B98357C9-3029-4453-B9CD-0603011AAF5F}" presName="txTwo" presStyleLbl="node2" presStyleIdx="1" presStyleCnt="2">
        <dgm:presLayoutVars>
          <dgm:chPref val="3"/>
        </dgm:presLayoutVars>
      </dgm:prSet>
      <dgm:spPr/>
    </dgm:pt>
    <dgm:pt modelId="{15A02706-250C-4BED-B0BB-903D735BB391}" type="pres">
      <dgm:prSet presAssocID="{B98357C9-3029-4453-B9CD-0603011AAF5F}" presName="horzTwo" presStyleCnt="0"/>
      <dgm:spPr/>
    </dgm:pt>
  </dgm:ptLst>
  <dgm:cxnLst>
    <dgm:cxn modelId="{3594F8F4-952F-457C-9945-E68D0D5E9073}" srcId="{E64F1249-078A-4BB7-A0D4-629E89CFF471}" destId="{B98357C9-3029-4453-B9CD-0603011AAF5F}" srcOrd="1" destOrd="0" parTransId="{DEE3C30F-7029-4899-8C40-CB027D0414E9}" sibTransId="{D0FBD732-2FA6-4B63-BBFE-10DE415B8B90}"/>
    <dgm:cxn modelId="{D0195F84-B69A-4706-B620-AEE74D28B872}" type="presOf" srcId="{51C90460-9D25-4D3E-83B4-7CAB6901C6A8}" destId="{74FC71A5-24E6-4C20-A052-278666DE7241}" srcOrd="0" destOrd="0" presId="urn:microsoft.com/office/officeart/2005/8/layout/hierarchy4"/>
    <dgm:cxn modelId="{05197256-F5BF-4859-8205-5069645A044D}" srcId="{E64F1249-078A-4BB7-A0D4-629E89CFF471}" destId="{51C90460-9D25-4D3E-83B4-7CAB6901C6A8}" srcOrd="0" destOrd="0" parTransId="{E4A7430E-C099-4615-9338-968CF88E10BA}" sibTransId="{E6AB8260-C754-4DBA-82A3-B654046E851F}"/>
    <dgm:cxn modelId="{AE9DF261-78AE-4A2B-91BC-F393AB06B4E0}" srcId="{F2C6AB1F-E976-4ABA-9FA1-E9C5B50D3B16}" destId="{E64F1249-078A-4BB7-A0D4-629E89CFF471}" srcOrd="0" destOrd="0" parTransId="{A9916754-6A9B-4864-9321-AF874742717B}" sibTransId="{52EB99C5-4024-49B6-8CE8-AE775224B70E}"/>
    <dgm:cxn modelId="{245A5B03-F9B0-4B4D-8449-7CB055E5B18A}" type="presOf" srcId="{E64F1249-078A-4BB7-A0D4-629E89CFF471}" destId="{D8F7FEBE-F5E3-4D39-8212-3445AA959FC1}" srcOrd="0" destOrd="0" presId="urn:microsoft.com/office/officeart/2005/8/layout/hierarchy4"/>
    <dgm:cxn modelId="{5CA7A94F-B6A3-49CF-9A5B-7A069972FC36}" type="presOf" srcId="{F2C6AB1F-E976-4ABA-9FA1-E9C5B50D3B16}" destId="{7ED74D36-60D7-42E7-977A-E4173B8833BB}" srcOrd="0" destOrd="0" presId="urn:microsoft.com/office/officeart/2005/8/layout/hierarchy4"/>
    <dgm:cxn modelId="{D29C9C73-54AD-474C-B080-68FAC064704E}" type="presOf" srcId="{B98357C9-3029-4453-B9CD-0603011AAF5F}" destId="{E52F26AC-AC07-47C3-8ABA-884302BB199A}" srcOrd="0" destOrd="0" presId="urn:microsoft.com/office/officeart/2005/8/layout/hierarchy4"/>
    <dgm:cxn modelId="{21EF27DD-D312-4905-8417-2C5017CE60D1}" type="presParOf" srcId="{7ED74D36-60D7-42E7-977A-E4173B8833BB}" destId="{7EB3FC1F-FE79-48A5-AACE-D569EAE13018}" srcOrd="0" destOrd="0" presId="urn:microsoft.com/office/officeart/2005/8/layout/hierarchy4"/>
    <dgm:cxn modelId="{F526041F-B7B3-4643-997F-66F30DB83583}" type="presParOf" srcId="{7EB3FC1F-FE79-48A5-AACE-D569EAE13018}" destId="{D8F7FEBE-F5E3-4D39-8212-3445AA959FC1}" srcOrd="0" destOrd="0" presId="urn:microsoft.com/office/officeart/2005/8/layout/hierarchy4"/>
    <dgm:cxn modelId="{A277A3D4-C68F-4B48-A0D5-C5C53B6F4177}" type="presParOf" srcId="{7EB3FC1F-FE79-48A5-AACE-D569EAE13018}" destId="{C54241EF-94F3-4B77-AB7F-27F27E8B4F54}" srcOrd="1" destOrd="0" presId="urn:microsoft.com/office/officeart/2005/8/layout/hierarchy4"/>
    <dgm:cxn modelId="{125E90D9-635F-4A75-B6B7-FA27845B588C}" type="presParOf" srcId="{7EB3FC1F-FE79-48A5-AACE-D569EAE13018}" destId="{85BF746F-EF4C-4C4A-B43B-2189F991A4B1}" srcOrd="2" destOrd="0" presId="urn:microsoft.com/office/officeart/2005/8/layout/hierarchy4"/>
    <dgm:cxn modelId="{1FEF30AA-5B13-4EDD-9916-C200E195F80C}" type="presParOf" srcId="{85BF746F-EF4C-4C4A-B43B-2189F991A4B1}" destId="{5888BA48-CFD3-46B7-8B67-2EADBA28C1B6}" srcOrd="0" destOrd="0" presId="urn:microsoft.com/office/officeart/2005/8/layout/hierarchy4"/>
    <dgm:cxn modelId="{307CD7F4-5494-4718-BE4A-13E85A56DECF}" type="presParOf" srcId="{5888BA48-CFD3-46B7-8B67-2EADBA28C1B6}" destId="{74FC71A5-24E6-4C20-A052-278666DE7241}" srcOrd="0" destOrd="0" presId="urn:microsoft.com/office/officeart/2005/8/layout/hierarchy4"/>
    <dgm:cxn modelId="{B5ADE8CE-FF9D-42AC-9C4F-F036A37EFCF0}" type="presParOf" srcId="{5888BA48-CFD3-46B7-8B67-2EADBA28C1B6}" destId="{81002402-194A-4FB8-AF2B-B202DEB6A597}" srcOrd="1" destOrd="0" presId="urn:microsoft.com/office/officeart/2005/8/layout/hierarchy4"/>
    <dgm:cxn modelId="{95F95E4C-0B97-48D2-B480-83A4C298DC32}" type="presParOf" srcId="{85BF746F-EF4C-4C4A-B43B-2189F991A4B1}" destId="{3700ED32-9E11-4FBF-AAF4-BF991455B36B}" srcOrd="1" destOrd="0" presId="urn:microsoft.com/office/officeart/2005/8/layout/hierarchy4"/>
    <dgm:cxn modelId="{3FE36A16-6C83-493C-B575-CEA052151D71}" type="presParOf" srcId="{85BF746F-EF4C-4C4A-B43B-2189F991A4B1}" destId="{8D88DED7-6F9F-4D76-8A0C-ED213F65B761}" srcOrd="2" destOrd="0" presId="urn:microsoft.com/office/officeart/2005/8/layout/hierarchy4"/>
    <dgm:cxn modelId="{07A9F895-F822-49C2-8BF9-2E07EDD77BFD}" type="presParOf" srcId="{8D88DED7-6F9F-4D76-8A0C-ED213F65B761}" destId="{E52F26AC-AC07-47C3-8ABA-884302BB199A}" srcOrd="0" destOrd="0" presId="urn:microsoft.com/office/officeart/2005/8/layout/hierarchy4"/>
    <dgm:cxn modelId="{8078D723-8353-4041-BC73-A61F430D76BD}" type="presParOf" srcId="{8D88DED7-6F9F-4D76-8A0C-ED213F65B761}" destId="{15A02706-250C-4BED-B0BB-903D735BB391}" srcOrd="1" destOrd="0" presId="urn:microsoft.com/office/officeart/2005/8/layout/hierarchy4"/>
  </dgm:cxnLst>
  <dgm:bg/>
  <dgm:whole/>
</dgm:dataModel>
</file>

<file path=ppt/diagrams/data8.xml><?xml version="1.0" encoding="utf-8"?>
<dgm:dataModel xmlns:dgm="http://schemas.openxmlformats.org/drawingml/2006/diagram" xmlns:a="http://schemas.openxmlformats.org/drawingml/2006/main">
  <dgm:ptLst>
    <dgm:pt modelId="{ED7E7A97-4FB2-4C06-B25C-1CA9C41DE8B0}" type="doc">
      <dgm:prSet loTypeId="urn:microsoft.com/office/officeart/2005/8/layout/target3" loCatId="list" qsTypeId="urn:microsoft.com/office/officeart/2005/8/quickstyle/simple1" qsCatId="simple" csTypeId="urn:microsoft.com/office/officeart/2005/8/colors/accent1_2" csCatId="accent1" phldr="1"/>
      <dgm:spPr/>
      <dgm:t>
        <a:bodyPr/>
        <a:lstStyle/>
        <a:p>
          <a:endParaRPr lang="ru-RU"/>
        </a:p>
      </dgm:t>
    </dgm:pt>
    <dgm:pt modelId="{CCB2A92E-FDD1-4E25-9206-15B189E2F920}">
      <dgm:prSet phldrT="[Текст]"/>
      <dgm:spPr/>
      <dgm:t>
        <a:bodyPr/>
        <a:lstStyle/>
        <a:p>
          <a:r>
            <a:rPr lang="uk-UA" smtClean="0"/>
            <a:t>Обсяг (кількість) відповідного виду видобутої корисної копалини (мінеральної сировини) визначається платником плати у журналі обліку видобутих корисних копалин самостійно відповідно до вимог затверджених платником схем руху видобутої корисної копалини (мінеральної сировини) на виробничих дільницях та місцях зберігання з урахуванням складу вихідної сировини, умов конкретного виробництва, особливостей технологічного процесу та вимог до кінцевої продукції та нормативних актів, що регламентують вимоги до відповідного виду товарної продукції гірничодобувних підприємств стосовно визначення якості сировини та кінцевого продукту, визначення вмісту основної та супутньої корисної копалини в лабораторіях, атестованих згідно з правилами уповноваження та атестації у державній метрологічній системі</a:t>
          </a:r>
          <a:endParaRPr lang="ru-RU"/>
        </a:p>
      </dgm:t>
    </dgm:pt>
    <dgm:pt modelId="{B3C6E88B-B573-46E3-A21C-88D090DF2C48}" type="parTrans" cxnId="{AF7F5A37-5EF3-4F13-95F8-B23471D2E8D7}">
      <dgm:prSet/>
      <dgm:spPr/>
      <dgm:t>
        <a:bodyPr/>
        <a:lstStyle/>
        <a:p>
          <a:endParaRPr lang="ru-RU"/>
        </a:p>
      </dgm:t>
    </dgm:pt>
    <dgm:pt modelId="{655E3CD8-A5DF-4BAD-AF69-5F38C4C2AD47}" type="sibTrans" cxnId="{AF7F5A37-5EF3-4F13-95F8-B23471D2E8D7}">
      <dgm:prSet/>
      <dgm:spPr/>
      <dgm:t>
        <a:bodyPr/>
        <a:lstStyle/>
        <a:p>
          <a:endParaRPr lang="ru-RU"/>
        </a:p>
      </dgm:t>
    </dgm:pt>
    <dgm:pt modelId="{12123F91-00B5-41CA-A0A0-C101EE0A1513}" type="pres">
      <dgm:prSet presAssocID="{ED7E7A97-4FB2-4C06-B25C-1CA9C41DE8B0}" presName="Name0" presStyleCnt="0">
        <dgm:presLayoutVars>
          <dgm:chMax val="7"/>
          <dgm:dir/>
          <dgm:animLvl val="lvl"/>
          <dgm:resizeHandles val="exact"/>
        </dgm:presLayoutVars>
      </dgm:prSet>
      <dgm:spPr/>
    </dgm:pt>
    <dgm:pt modelId="{2C67AECC-C8D9-486F-A072-135970C8711B}" type="pres">
      <dgm:prSet presAssocID="{CCB2A92E-FDD1-4E25-9206-15B189E2F920}" presName="circle1" presStyleLbl="node1" presStyleIdx="0" presStyleCnt="1"/>
      <dgm:spPr/>
    </dgm:pt>
    <dgm:pt modelId="{BDF028D8-D37A-4439-8382-08E8BABC3FA7}" type="pres">
      <dgm:prSet presAssocID="{CCB2A92E-FDD1-4E25-9206-15B189E2F920}" presName="space" presStyleCnt="0"/>
      <dgm:spPr/>
    </dgm:pt>
    <dgm:pt modelId="{37507970-9B30-4745-9C49-BBF8015F4736}" type="pres">
      <dgm:prSet presAssocID="{CCB2A92E-FDD1-4E25-9206-15B189E2F920}" presName="rect1" presStyleLbl="alignAcc1" presStyleIdx="0" presStyleCnt="1"/>
      <dgm:spPr/>
    </dgm:pt>
    <dgm:pt modelId="{CF499FF5-FCAC-491E-8ACF-E7D5D88D37A4}" type="pres">
      <dgm:prSet presAssocID="{CCB2A92E-FDD1-4E25-9206-15B189E2F920}" presName="rect1ParTxNoCh" presStyleLbl="alignAcc1" presStyleIdx="0" presStyleCnt="1">
        <dgm:presLayoutVars>
          <dgm:chMax val="1"/>
          <dgm:bulletEnabled val="1"/>
        </dgm:presLayoutVars>
      </dgm:prSet>
      <dgm:spPr/>
    </dgm:pt>
  </dgm:ptLst>
  <dgm:cxnLst>
    <dgm:cxn modelId="{AF7F5A37-5EF3-4F13-95F8-B23471D2E8D7}" srcId="{ED7E7A97-4FB2-4C06-B25C-1CA9C41DE8B0}" destId="{CCB2A92E-FDD1-4E25-9206-15B189E2F920}" srcOrd="0" destOrd="0" parTransId="{B3C6E88B-B573-46E3-A21C-88D090DF2C48}" sibTransId="{655E3CD8-A5DF-4BAD-AF69-5F38C4C2AD47}"/>
    <dgm:cxn modelId="{FF6F5ED5-357C-4C73-AA73-54FDEFA377C9}" type="presOf" srcId="{CCB2A92E-FDD1-4E25-9206-15B189E2F920}" destId="{CF499FF5-FCAC-491E-8ACF-E7D5D88D37A4}" srcOrd="1" destOrd="0" presId="urn:microsoft.com/office/officeart/2005/8/layout/target3"/>
    <dgm:cxn modelId="{9A6416E1-788C-42D7-811C-20A08ED02ACA}" type="presOf" srcId="{ED7E7A97-4FB2-4C06-B25C-1CA9C41DE8B0}" destId="{12123F91-00B5-41CA-A0A0-C101EE0A1513}" srcOrd="0" destOrd="0" presId="urn:microsoft.com/office/officeart/2005/8/layout/target3"/>
    <dgm:cxn modelId="{035788B0-0C4D-4D8E-96E7-1C7522D5B204}" type="presOf" srcId="{CCB2A92E-FDD1-4E25-9206-15B189E2F920}" destId="{37507970-9B30-4745-9C49-BBF8015F4736}" srcOrd="0" destOrd="0" presId="urn:microsoft.com/office/officeart/2005/8/layout/target3"/>
    <dgm:cxn modelId="{01C9C191-E19F-43DB-92DE-5FF56531DD4F}" type="presParOf" srcId="{12123F91-00B5-41CA-A0A0-C101EE0A1513}" destId="{2C67AECC-C8D9-486F-A072-135970C8711B}" srcOrd="0" destOrd="0" presId="urn:microsoft.com/office/officeart/2005/8/layout/target3"/>
    <dgm:cxn modelId="{72F96BDF-6956-44E9-A1F5-6FE28057D9D7}" type="presParOf" srcId="{12123F91-00B5-41CA-A0A0-C101EE0A1513}" destId="{BDF028D8-D37A-4439-8382-08E8BABC3FA7}" srcOrd="1" destOrd="0" presId="urn:microsoft.com/office/officeart/2005/8/layout/target3"/>
    <dgm:cxn modelId="{0CDAF609-CF94-49AA-9A67-B983A8D2399A}" type="presParOf" srcId="{12123F91-00B5-41CA-A0A0-C101EE0A1513}" destId="{37507970-9B30-4745-9C49-BBF8015F4736}" srcOrd="2" destOrd="0" presId="urn:microsoft.com/office/officeart/2005/8/layout/target3"/>
    <dgm:cxn modelId="{C0743362-503A-4A64-B5C3-DF96DA811D9C}" type="presParOf" srcId="{12123F91-00B5-41CA-A0A0-C101EE0A1513}" destId="{CF499FF5-FCAC-491E-8ACF-E7D5D88D37A4}" srcOrd="3" destOrd="0" presId="urn:microsoft.com/office/officeart/2005/8/layout/target3"/>
  </dgm:cxnLst>
  <dgm:bg/>
  <dgm:whole/>
</dgm:dataModel>
</file>

<file path=ppt/diagrams/data9.xml><?xml version="1.0" encoding="utf-8"?>
<dgm:dataModel xmlns:dgm="http://schemas.openxmlformats.org/drawingml/2006/diagram" xmlns:a="http://schemas.openxmlformats.org/drawingml/2006/main">
  <dgm:ptLst>
    <dgm:pt modelId="{58CC9A7E-E1BC-4789-A0D9-D35C23D6FD2D}"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ru-RU"/>
        </a:p>
      </dgm:t>
    </dgm:pt>
    <dgm:pt modelId="{94D3AE08-22AB-4396-A8A8-C688F8A4BAAF}">
      <dgm:prSet phldrT="[Текст]"/>
      <dgm:spPr/>
      <dgm:t>
        <a:bodyPr/>
        <a:lstStyle/>
        <a:p>
          <a:r>
            <a:rPr lang="uk-UA" b="1" dirty="0" smtClean="0"/>
            <a:t>Ставки плати за користування надрами для видобування корисних копалин установлюються  Податковим кодексом</a:t>
          </a:r>
          <a:endParaRPr lang="ru-RU" dirty="0"/>
        </a:p>
      </dgm:t>
    </dgm:pt>
    <dgm:pt modelId="{373DDDB5-57B2-4307-A508-F795BEBC24A7}" type="parTrans" cxnId="{FBB14C33-7F5C-454B-BAE3-AAA949D7A3D5}">
      <dgm:prSet/>
      <dgm:spPr/>
      <dgm:t>
        <a:bodyPr/>
        <a:lstStyle/>
        <a:p>
          <a:endParaRPr lang="ru-RU"/>
        </a:p>
      </dgm:t>
    </dgm:pt>
    <dgm:pt modelId="{30405550-24A3-4985-9128-9E93C8E79EF4}" type="sibTrans" cxnId="{FBB14C33-7F5C-454B-BAE3-AAA949D7A3D5}">
      <dgm:prSet/>
      <dgm:spPr/>
      <dgm:t>
        <a:bodyPr/>
        <a:lstStyle/>
        <a:p>
          <a:endParaRPr lang="ru-RU"/>
        </a:p>
      </dgm:t>
    </dgm:pt>
    <dgm:pt modelId="{2ABB8477-88B9-4ED3-9DE8-8831203DA5F5}">
      <dgm:prSet phldrT="[Текст]"/>
      <dgm:spPr/>
      <dgm:t>
        <a:bodyPr/>
        <a:lstStyle/>
        <a:p>
          <a:r>
            <a:rPr lang="uk-UA" b="1" smtClean="0"/>
            <a:t>До ставок плати за користування надрами для видобування корисних копалин застосовуються коригуючі коефіцієнти</a:t>
          </a:r>
          <a:r>
            <a:rPr lang="uk-UA" smtClean="0"/>
            <a:t>, які визначаються залежно від виду корисної копалини (мінеральної сировини) та умов її видобування</a:t>
          </a:r>
          <a:endParaRPr lang="ru-RU"/>
        </a:p>
      </dgm:t>
    </dgm:pt>
    <dgm:pt modelId="{E85B8E60-A911-43D3-AF93-49A51E89F495}" type="parTrans" cxnId="{98177777-95DB-430B-BAFF-AF3CF50D78E0}">
      <dgm:prSet/>
      <dgm:spPr/>
      <dgm:t>
        <a:bodyPr/>
        <a:lstStyle/>
        <a:p>
          <a:endParaRPr lang="ru-RU"/>
        </a:p>
      </dgm:t>
    </dgm:pt>
    <dgm:pt modelId="{9B0F334B-4458-4117-B136-885CFC5EA1BA}" type="sibTrans" cxnId="{98177777-95DB-430B-BAFF-AF3CF50D78E0}">
      <dgm:prSet/>
      <dgm:spPr/>
      <dgm:t>
        <a:bodyPr/>
        <a:lstStyle/>
        <a:p>
          <a:endParaRPr lang="ru-RU"/>
        </a:p>
      </dgm:t>
    </dgm:pt>
    <dgm:pt modelId="{BE9F083B-EA4C-4798-8521-4E0B64BA424B}" type="pres">
      <dgm:prSet presAssocID="{58CC9A7E-E1BC-4789-A0D9-D35C23D6FD2D}" presName="Name0" presStyleCnt="0">
        <dgm:presLayoutVars>
          <dgm:dir/>
          <dgm:resizeHandles val="exact"/>
        </dgm:presLayoutVars>
      </dgm:prSet>
      <dgm:spPr/>
    </dgm:pt>
    <dgm:pt modelId="{6A4E6725-7E74-422E-B8FC-3A3BE487BD0C}" type="pres">
      <dgm:prSet presAssocID="{94D3AE08-22AB-4396-A8A8-C688F8A4BAAF}" presName="node" presStyleLbl="node1" presStyleIdx="0" presStyleCnt="2">
        <dgm:presLayoutVars>
          <dgm:bulletEnabled val="1"/>
        </dgm:presLayoutVars>
      </dgm:prSet>
      <dgm:spPr/>
    </dgm:pt>
    <dgm:pt modelId="{2B9A0776-338C-49D5-B53D-DA7A466A3DDC}" type="pres">
      <dgm:prSet presAssocID="{30405550-24A3-4985-9128-9E93C8E79EF4}" presName="sibTrans" presStyleCnt="0"/>
      <dgm:spPr/>
    </dgm:pt>
    <dgm:pt modelId="{62D18DEB-7757-4620-ABD6-59A2911C5176}" type="pres">
      <dgm:prSet presAssocID="{2ABB8477-88B9-4ED3-9DE8-8831203DA5F5}" presName="node" presStyleLbl="node1" presStyleIdx="1" presStyleCnt="2">
        <dgm:presLayoutVars>
          <dgm:bulletEnabled val="1"/>
        </dgm:presLayoutVars>
      </dgm:prSet>
      <dgm:spPr/>
      <dgm:t>
        <a:bodyPr/>
        <a:lstStyle/>
        <a:p>
          <a:endParaRPr lang="ru-RU"/>
        </a:p>
      </dgm:t>
    </dgm:pt>
  </dgm:ptLst>
  <dgm:cxnLst>
    <dgm:cxn modelId="{FBB14C33-7F5C-454B-BAE3-AAA949D7A3D5}" srcId="{58CC9A7E-E1BC-4789-A0D9-D35C23D6FD2D}" destId="{94D3AE08-22AB-4396-A8A8-C688F8A4BAAF}" srcOrd="0" destOrd="0" parTransId="{373DDDB5-57B2-4307-A508-F795BEBC24A7}" sibTransId="{30405550-24A3-4985-9128-9E93C8E79EF4}"/>
    <dgm:cxn modelId="{98177777-95DB-430B-BAFF-AF3CF50D78E0}" srcId="{58CC9A7E-E1BC-4789-A0D9-D35C23D6FD2D}" destId="{2ABB8477-88B9-4ED3-9DE8-8831203DA5F5}" srcOrd="1" destOrd="0" parTransId="{E85B8E60-A911-43D3-AF93-49A51E89F495}" sibTransId="{9B0F334B-4458-4117-B136-885CFC5EA1BA}"/>
    <dgm:cxn modelId="{654299B9-E70A-4ABA-98F3-031229513A32}" type="presOf" srcId="{2ABB8477-88B9-4ED3-9DE8-8831203DA5F5}" destId="{62D18DEB-7757-4620-ABD6-59A2911C5176}" srcOrd="0" destOrd="0" presId="urn:microsoft.com/office/officeart/2005/8/layout/hList6"/>
    <dgm:cxn modelId="{B3689B94-0E92-473C-B9EB-0B9FB781D184}" type="presOf" srcId="{58CC9A7E-E1BC-4789-A0D9-D35C23D6FD2D}" destId="{BE9F083B-EA4C-4798-8521-4E0B64BA424B}" srcOrd="0" destOrd="0" presId="urn:microsoft.com/office/officeart/2005/8/layout/hList6"/>
    <dgm:cxn modelId="{83F6F610-837E-49A3-8F9E-3AA06B8883D0}" type="presOf" srcId="{94D3AE08-22AB-4396-A8A8-C688F8A4BAAF}" destId="{6A4E6725-7E74-422E-B8FC-3A3BE487BD0C}" srcOrd="0" destOrd="0" presId="urn:microsoft.com/office/officeart/2005/8/layout/hList6"/>
    <dgm:cxn modelId="{459A3A0C-7369-4E43-945F-C53D289C34AB}" type="presParOf" srcId="{BE9F083B-EA4C-4798-8521-4E0B64BA424B}" destId="{6A4E6725-7E74-422E-B8FC-3A3BE487BD0C}" srcOrd="0" destOrd="0" presId="urn:microsoft.com/office/officeart/2005/8/layout/hList6"/>
    <dgm:cxn modelId="{C15FA0F5-746B-4AE2-BDFA-901A7EFE33E4}" type="presParOf" srcId="{BE9F083B-EA4C-4798-8521-4E0B64BA424B}" destId="{2B9A0776-338C-49D5-B53D-DA7A466A3DDC}" srcOrd="1" destOrd="0" presId="urn:microsoft.com/office/officeart/2005/8/layout/hList6"/>
    <dgm:cxn modelId="{42ABD584-B386-44A3-82B2-337917AEFB45}" type="presParOf" srcId="{BE9F083B-EA4C-4798-8521-4E0B64BA424B}" destId="{62D18DEB-7757-4620-ABD6-59A2911C5176}" srcOrd="2" destOrd="0" presId="urn:microsoft.com/office/officeart/2005/8/layout/hList6"/>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2" name="Прямоугольник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Скругленный прямоугольник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Подзаголовок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p:txBody>
          <a:bodyPr/>
          <a:lstStyle/>
          <a:p>
            <a:fld id="{C5BFFFEB-6C72-4974-96D2-10D9667E925F}" type="datetimeFigureOut">
              <a:rPr lang="ru-RU" smtClean="0"/>
              <a:t>15.10.2013</a:t>
            </a:fld>
            <a:endParaRPr lang="ru-RU"/>
          </a:p>
        </p:txBody>
      </p:sp>
      <p:sp>
        <p:nvSpPr>
          <p:cNvPr id="17" name="Нижний колонтитул 16"/>
          <p:cNvSpPr>
            <a:spLocks noGrp="1"/>
          </p:cNvSpPr>
          <p:nvPr>
            <p:ph type="ftr" sz="quarter" idx="11"/>
          </p:nvPr>
        </p:nvSpPr>
        <p:spPr/>
        <p:txBody>
          <a:bodyPr/>
          <a:lstStyle/>
          <a:p>
            <a:endParaRPr lang="ru-RU"/>
          </a:p>
        </p:txBody>
      </p:sp>
      <p:sp>
        <p:nvSpPr>
          <p:cNvPr id="29" name="Номер слайда 28"/>
          <p:cNvSpPr>
            <a:spLocks noGrp="1"/>
          </p:cNvSpPr>
          <p:nvPr>
            <p:ph type="sldNum" sz="quarter" idx="12"/>
          </p:nvPr>
        </p:nvSpPr>
        <p:spPr/>
        <p:txBody>
          <a:bodyPr lIns="0" tIns="0" rIns="0" bIns="0">
            <a:noAutofit/>
          </a:bodyPr>
          <a:lstStyle>
            <a:lvl1pPr>
              <a:defRPr sz="1400">
                <a:solidFill>
                  <a:srgbClr val="FFFFFF"/>
                </a:solidFill>
              </a:defRPr>
            </a:lvl1pPr>
          </a:lstStyle>
          <a:p>
            <a:fld id="{CE7B2A0A-3378-49A9-9259-5217F807AF51}" type="slidenum">
              <a:rPr lang="ru-RU" smtClean="0"/>
              <a:t>‹#›</a:t>
            </a:fld>
            <a:endParaRPr lang="ru-RU"/>
          </a:p>
        </p:txBody>
      </p:sp>
      <p:sp>
        <p:nvSpPr>
          <p:cNvPr id="7" name="Прямоугольник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Заголовок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ru-RU" smtClean="0"/>
              <a:t>Образец заголовка</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C5BFFFEB-6C72-4974-96D2-10D9667E925F}" type="datetimeFigureOut">
              <a:rPr lang="ru-RU" smtClean="0"/>
              <a:t>15.10.2013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E7B2A0A-3378-49A9-9259-5217F807AF51}"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41"/>
            <a:ext cx="201168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914400" y="274640"/>
            <a:ext cx="55626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C5BFFFEB-6C72-4974-96D2-10D9667E925F}" type="datetimeFigureOut">
              <a:rPr lang="ru-RU" smtClean="0"/>
              <a:t>15.10.2013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E7B2A0A-3378-49A9-9259-5217F807AF51}"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4" name="Дата 3"/>
          <p:cNvSpPr>
            <a:spLocks noGrp="1"/>
          </p:cNvSpPr>
          <p:nvPr>
            <p:ph type="dt" sz="half" idx="10"/>
          </p:nvPr>
        </p:nvSpPr>
        <p:spPr/>
        <p:txBody>
          <a:bodyPr/>
          <a:lstStyle/>
          <a:p>
            <a:fld id="{C5BFFFEB-6C72-4974-96D2-10D9667E925F}" type="datetimeFigureOut">
              <a:rPr lang="ru-RU" smtClean="0"/>
              <a:t>15.10.2013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E7B2A0A-3378-49A9-9259-5217F807AF51}" type="slidenum">
              <a:rPr lang="ru-RU" smtClean="0"/>
              <a:t>‹#›</a:t>
            </a:fld>
            <a:endParaRPr lang="ru-RU"/>
          </a:p>
        </p:txBody>
      </p:sp>
      <p:sp>
        <p:nvSpPr>
          <p:cNvPr id="8" name="Содержимое 7"/>
          <p:cNvSpPr>
            <a:spLocks noGrp="1"/>
          </p:cNvSpPr>
          <p:nvPr>
            <p:ph sz="quarter" idx="1"/>
          </p:nvPr>
        </p:nvSpPr>
        <p:spPr>
          <a:xfrm>
            <a:off x="914400" y="1447800"/>
            <a:ext cx="7772400" cy="45720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11" name="Прямоугольник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Скругленный прямоугольник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722313" y="952500"/>
            <a:ext cx="7772400" cy="1362075"/>
          </a:xfrm>
        </p:spPr>
        <p:txBody>
          <a:bodyPr anchor="b" anchorCtr="0"/>
          <a:lstStyle>
            <a:lvl1pPr algn="l">
              <a:buNone/>
              <a:defRPr sz="4000" b="0" cap="none"/>
            </a:lvl1pPr>
          </a:lstStyle>
          <a:p>
            <a:r>
              <a:rPr kumimoji="0" lang="ru-RU" smtClean="0"/>
              <a:t>Образец заголовка</a:t>
            </a:r>
            <a:endParaRPr kumimoji="0" lang="en-US"/>
          </a:p>
        </p:txBody>
      </p:sp>
      <p:sp>
        <p:nvSpPr>
          <p:cNvPr id="3" name="Текст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C5BFFFEB-6C72-4974-96D2-10D9667E925F}" type="datetimeFigureOut">
              <a:rPr lang="ru-RU" smtClean="0"/>
              <a:t>15.10.2013</a:t>
            </a:fld>
            <a:endParaRPr lang="ru-RU"/>
          </a:p>
        </p:txBody>
      </p:sp>
      <p:sp>
        <p:nvSpPr>
          <p:cNvPr id="5" name="Нижний колонтитул 4"/>
          <p:cNvSpPr>
            <a:spLocks noGrp="1"/>
          </p:cNvSpPr>
          <p:nvPr>
            <p:ph type="ftr" sz="quarter" idx="11"/>
          </p:nvPr>
        </p:nvSpPr>
        <p:spPr>
          <a:xfrm>
            <a:off x="800100" y="6172200"/>
            <a:ext cx="4000500" cy="457200"/>
          </a:xfrm>
        </p:spPr>
        <p:txBody>
          <a:bodyPr/>
          <a:lstStyle/>
          <a:p>
            <a:endParaRPr lang="ru-RU"/>
          </a:p>
        </p:txBody>
      </p:sp>
      <p:sp>
        <p:nvSpPr>
          <p:cNvPr id="7" name="Прямоугольник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Прямоугольник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Прямоугольник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Номер слайда 5"/>
          <p:cNvSpPr>
            <a:spLocks noGrp="1"/>
          </p:cNvSpPr>
          <p:nvPr>
            <p:ph type="sldNum" sz="quarter" idx="12"/>
          </p:nvPr>
        </p:nvSpPr>
        <p:spPr>
          <a:xfrm>
            <a:off x="146304" y="6208776"/>
            <a:ext cx="457200" cy="457200"/>
          </a:xfrm>
        </p:spPr>
        <p:txBody>
          <a:bodyPr/>
          <a:lstStyle/>
          <a:p>
            <a:fld id="{CE7B2A0A-3378-49A9-9259-5217F807AF51}"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p>
            <a:fld id="{C5BFFFEB-6C72-4974-96D2-10D9667E925F}" type="datetimeFigureOut">
              <a:rPr lang="ru-RU" smtClean="0"/>
              <a:t>15.10.2013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E7B2A0A-3378-49A9-9259-5217F807AF51}" type="slidenum">
              <a:rPr lang="ru-RU" smtClean="0"/>
              <a:t>‹#›</a:t>
            </a:fld>
            <a:endParaRPr lang="ru-RU"/>
          </a:p>
        </p:txBody>
      </p:sp>
      <p:sp>
        <p:nvSpPr>
          <p:cNvPr id="9" name="Содержимое 8"/>
          <p:cNvSpPr>
            <a:spLocks noGrp="1"/>
          </p:cNvSpPr>
          <p:nvPr>
            <p:ph sz="quarter" idx="1"/>
          </p:nvPr>
        </p:nvSpPr>
        <p:spPr>
          <a:xfrm>
            <a:off x="914400" y="1447800"/>
            <a:ext cx="3749040" cy="45720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1" name="Содержимое 10"/>
          <p:cNvSpPr>
            <a:spLocks noGrp="1"/>
          </p:cNvSpPr>
          <p:nvPr>
            <p:ph sz="quarter" idx="2"/>
          </p:nvPr>
        </p:nvSpPr>
        <p:spPr>
          <a:xfrm>
            <a:off x="4933950" y="1447800"/>
            <a:ext cx="3749040" cy="45720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273050"/>
            <a:ext cx="7772400" cy="1143000"/>
          </a:xfrm>
        </p:spPr>
        <p:txBody>
          <a:bodyPr anchor="b" anchorCtr="0"/>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7" name="Дата 6"/>
          <p:cNvSpPr>
            <a:spLocks noGrp="1"/>
          </p:cNvSpPr>
          <p:nvPr>
            <p:ph type="dt" sz="half" idx="10"/>
          </p:nvPr>
        </p:nvSpPr>
        <p:spPr/>
        <p:txBody>
          <a:bodyPr/>
          <a:lstStyle/>
          <a:p>
            <a:fld id="{C5BFFFEB-6C72-4974-96D2-10D9667E925F}" type="datetimeFigureOut">
              <a:rPr lang="ru-RU" smtClean="0"/>
              <a:t>15.10.2013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CE7B2A0A-3378-49A9-9259-5217F807AF51}" type="slidenum">
              <a:rPr lang="ru-RU" smtClean="0"/>
              <a:t>‹#›</a:t>
            </a:fld>
            <a:endParaRPr lang="ru-RU"/>
          </a:p>
        </p:txBody>
      </p:sp>
      <p:sp>
        <p:nvSpPr>
          <p:cNvPr id="11" name="Содержимое 10"/>
          <p:cNvSpPr>
            <a:spLocks noGrp="1"/>
          </p:cNvSpPr>
          <p:nvPr>
            <p:ph sz="half" idx="2"/>
          </p:nvPr>
        </p:nvSpPr>
        <p:spPr>
          <a:xfrm>
            <a:off x="914400" y="2247900"/>
            <a:ext cx="3733800" cy="38862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Содержимое 12"/>
          <p:cNvSpPr>
            <a:spLocks noGrp="1"/>
          </p:cNvSpPr>
          <p:nvPr>
            <p:ph sz="half" idx="4"/>
          </p:nvPr>
        </p:nvSpPr>
        <p:spPr>
          <a:xfrm>
            <a:off x="4953000" y="2247900"/>
            <a:ext cx="3733800" cy="38862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C5BFFFEB-6C72-4974-96D2-10D9667E925F}" type="datetimeFigureOut">
              <a:rPr lang="ru-RU" smtClean="0"/>
              <a:t>15.10.2013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E7B2A0A-3378-49A9-9259-5217F807AF51}"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5BFFFEB-6C72-4974-96D2-10D9667E925F}" type="datetimeFigureOut">
              <a:rPr lang="ru-RU" smtClean="0"/>
              <a:t>15.10.2013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E7B2A0A-3378-49A9-9259-5217F807AF51}"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8" name="Прямоугольник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Скругленный прямоугольник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914400" y="273050"/>
            <a:ext cx="7772400" cy="1143000"/>
          </a:xfrm>
        </p:spPr>
        <p:txBody>
          <a:bodyPr anchor="b" anchorCtr="0"/>
          <a:lstStyle>
            <a:lvl1pPr algn="l">
              <a:buNone/>
              <a:defRPr sz="4000" b="0"/>
            </a:lvl1pPr>
          </a:lstStyle>
          <a:p>
            <a:r>
              <a:rPr kumimoji="0" lang="ru-RU" smtClean="0"/>
              <a:t>Образец заголовка</a:t>
            </a:r>
            <a:endParaRPr kumimoji="0" lang="en-US"/>
          </a:p>
        </p:txBody>
      </p:sp>
      <p:sp>
        <p:nvSpPr>
          <p:cNvPr id="3" name="Текст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C5BFFFEB-6C72-4974-96D2-10D9667E925F}" type="datetimeFigureOut">
              <a:rPr lang="ru-RU" smtClean="0"/>
              <a:t>15.10.2013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E7B2A0A-3378-49A9-9259-5217F807AF51}" type="slidenum">
              <a:rPr lang="ru-RU" smtClean="0"/>
              <a:t>‹#›</a:t>
            </a:fld>
            <a:endParaRPr lang="ru-RU"/>
          </a:p>
        </p:txBody>
      </p:sp>
      <p:sp>
        <p:nvSpPr>
          <p:cNvPr id="11" name="Содержимое 10"/>
          <p:cNvSpPr>
            <a:spLocks noGrp="1"/>
          </p:cNvSpPr>
          <p:nvPr>
            <p:ph sz="quarter" idx="1"/>
          </p:nvPr>
        </p:nvSpPr>
        <p:spPr>
          <a:xfrm>
            <a:off x="2971800" y="1600200"/>
            <a:ext cx="5715000" cy="44958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ru-RU" smtClean="0"/>
              <a:t>Образец заголовка</a:t>
            </a:r>
            <a:endParaRPr kumimoji="0" lang="en-US"/>
          </a:p>
        </p:txBody>
      </p:sp>
      <p:sp>
        <p:nvSpPr>
          <p:cNvPr id="4" name="Текст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C5BFFFEB-6C72-4974-96D2-10D9667E925F}" type="datetimeFigureOut">
              <a:rPr lang="ru-RU" smtClean="0"/>
              <a:t>15.10.2013</a:t>
            </a:fld>
            <a:endParaRPr lang="ru-RU"/>
          </a:p>
        </p:txBody>
      </p:sp>
      <p:sp>
        <p:nvSpPr>
          <p:cNvPr id="6" name="Нижний колонтитул 5"/>
          <p:cNvSpPr>
            <a:spLocks noGrp="1"/>
          </p:cNvSpPr>
          <p:nvPr>
            <p:ph type="ftr" sz="quarter" idx="11"/>
          </p:nvPr>
        </p:nvSpPr>
        <p:spPr>
          <a:xfrm>
            <a:off x="914400" y="6172200"/>
            <a:ext cx="3886200" cy="457200"/>
          </a:xfrm>
        </p:spPr>
        <p:txBody>
          <a:bodyPr/>
          <a:lstStyle/>
          <a:p>
            <a:endParaRPr lang="ru-RU"/>
          </a:p>
        </p:txBody>
      </p:sp>
      <p:sp>
        <p:nvSpPr>
          <p:cNvPr id="7" name="Номер слайда 6"/>
          <p:cNvSpPr>
            <a:spLocks noGrp="1"/>
          </p:cNvSpPr>
          <p:nvPr>
            <p:ph type="sldNum" sz="quarter" idx="12"/>
          </p:nvPr>
        </p:nvSpPr>
        <p:spPr>
          <a:xfrm>
            <a:off x="146304" y="6208776"/>
            <a:ext cx="457200" cy="457200"/>
          </a:xfrm>
        </p:spPr>
        <p:txBody>
          <a:bodyPr/>
          <a:lstStyle/>
          <a:p>
            <a:fld id="{CE7B2A0A-3378-49A9-9259-5217F807AF51}" type="slidenum">
              <a:rPr lang="ru-RU" smtClean="0"/>
              <a:t>‹#›</a:t>
            </a:fld>
            <a:endParaRPr lang="ru-RU"/>
          </a:p>
        </p:txBody>
      </p:sp>
      <p:sp>
        <p:nvSpPr>
          <p:cNvPr id="11" name="Прямоугольник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оугольник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Рисунок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ru-RU" smtClean="0"/>
              <a:t>Вставка рисунка</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Прямоугольник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Скругленный прямоугольник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Заголовок 21"/>
          <p:cNvSpPr>
            <a:spLocks noGrp="1"/>
          </p:cNvSpPr>
          <p:nvPr>
            <p:ph type="title"/>
          </p:nvPr>
        </p:nvSpPr>
        <p:spPr>
          <a:xfrm>
            <a:off x="914400" y="274638"/>
            <a:ext cx="7772400" cy="1143000"/>
          </a:xfrm>
          <a:prstGeom prst="rect">
            <a:avLst/>
          </a:prstGeom>
        </p:spPr>
        <p:txBody>
          <a:bodyPr bIns="91440" anchor="b" anchorCtr="0">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5BFFFEB-6C72-4974-96D2-10D9667E925F}" type="datetimeFigureOut">
              <a:rPr lang="ru-RU" smtClean="0"/>
              <a:t>15.10.2013</a:t>
            </a:fld>
            <a:endParaRPr lang="ru-RU"/>
          </a:p>
        </p:txBody>
      </p:sp>
      <p:sp>
        <p:nvSpPr>
          <p:cNvPr id="3" name="Нижний колонтитул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ru-RU"/>
          </a:p>
        </p:txBody>
      </p:sp>
      <p:sp>
        <p:nvSpPr>
          <p:cNvPr id="23" name="Номер слайда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E7B2A0A-3378-49A9-9259-5217F807AF51}"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uk-UA" b="1" dirty="0" smtClean="0">
                <a:latin typeface="Times New Roman" pitchFamily="18" charset="0"/>
                <a:cs typeface="Times New Roman" pitchFamily="18" charset="0"/>
              </a:rPr>
              <a:t/>
            </a:r>
            <a:br>
              <a:rPr lang="uk-UA" b="1" dirty="0" smtClean="0">
                <a:latin typeface="Times New Roman" pitchFamily="18" charset="0"/>
                <a:cs typeface="Times New Roman" pitchFamily="18" charset="0"/>
              </a:rPr>
            </a:br>
            <a:r>
              <a:rPr lang="uk-UA" b="1" dirty="0" smtClean="0">
                <a:latin typeface="Times New Roman" pitchFamily="18" charset="0"/>
                <a:cs typeface="Times New Roman" pitchFamily="18" charset="0"/>
              </a:rPr>
              <a:t>Плата </a:t>
            </a:r>
            <a:r>
              <a:rPr lang="uk-UA" b="1" dirty="0" smtClean="0">
                <a:latin typeface="Times New Roman" pitchFamily="18" charset="0"/>
                <a:cs typeface="Times New Roman" pitchFamily="18" charset="0"/>
              </a:rPr>
              <a:t>за ресурси та послуги</a:t>
            </a:r>
            <a:r>
              <a:rPr lang="ru-RU" dirty="0" smtClean="0">
                <a:latin typeface="Times New Roman" pitchFamily="18" charset="0"/>
                <a:cs typeface="Times New Roman" pitchFamily="18" charset="0"/>
              </a:rPr>
              <a:t/>
            </a:r>
            <a:br>
              <a:rPr lang="ru-RU" dirty="0" smtClean="0">
                <a:latin typeface="Times New Roman" pitchFamily="18" charset="0"/>
                <a:cs typeface="Times New Roman" pitchFamily="18" charset="0"/>
              </a:rPr>
            </a:br>
            <a:r>
              <a:rPr lang="uk-UA" b="1" dirty="0" smtClean="0">
                <a:latin typeface="Times New Roman" pitchFamily="18" charset="0"/>
                <a:cs typeface="Times New Roman" pitchFamily="18" charset="0"/>
              </a:rPr>
              <a:t>(Плата за користування надрами)</a:t>
            </a:r>
            <a:r>
              <a:rPr lang="ru-RU" dirty="0" smtClean="0">
                <a:latin typeface="Times New Roman" pitchFamily="18" charset="0"/>
                <a:cs typeface="Times New Roman" pitchFamily="18" charset="0"/>
              </a:rPr>
              <a:t/>
            </a:r>
            <a:br>
              <a:rPr lang="ru-RU" dirty="0" smtClean="0">
                <a:latin typeface="Times New Roman" pitchFamily="18" charset="0"/>
                <a:cs typeface="Times New Roman" pitchFamily="18" charset="0"/>
              </a:rPr>
            </a:br>
            <a:endParaRPr lang="ru-RU"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Содержимое 6"/>
          <p:cNvGraphicFramePr>
            <a:graphicFrameLocks noGrp="1"/>
          </p:cNvGraphicFramePr>
          <p:nvPr>
            <p:ph sz="quarter" idx="1"/>
          </p:nvPr>
        </p:nvGraphicFramePr>
        <p:xfrm>
          <a:off x="714348" y="1643082"/>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Группа 3"/>
          <p:cNvGrpSpPr/>
          <p:nvPr/>
        </p:nvGrpSpPr>
        <p:grpSpPr>
          <a:xfrm>
            <a:off x="762000" y="304800"/>
            <a:ext cx="7696200" cy="990600"/>
            <a:chOff x="762000" y="304800"/>
            <a:chExt cx="7696200" cy="990600"/>
          </a:xfrm>
        </p:grpSpPr>
        <p:sp>
          <p:nvSpPr>
            <p:cNvPr id="5" name="Лента лицом вверх 4"/>
            <p:cNvSpPr/>
            <p:nvPr/>
          </p:nvSpPr>
          <p:spPr>
            <a:xfrm>
              <a:off x="762000" y="304800"/>
              <a:ext cx="7696200" cy="990600"/>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b="1" dirty="0"/>
                <a:t>Ставки  плати за користування надрами</a:t>
              </a:r>
              <a:endParaRPr lang="uk-UA" dirty="0">
                <a:latin typeface="Times New Roman" pitchFamily="18" charset="0"/>
                <a:cs typeface="Times New Roman" pitchFamily="18" charset="0"/>
              </a:endParaRPr>
            </a:p>
          </p:txBody>
        </p:sp>
        <p:sp>
          <p:nvSpPr>
            <p:cNvPr id="6" name="Солнце 5"/>
            <p:cNvSpPr/>
            <p:nvPr/>
          </p:nvSpPr>
          <p:spPr>
            <a:xfrm>
              <a:off x="1828800" y="533400"/>
              <a:ext cx="762000" cy="609600"/>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b="1" dirty="0"/>
                <a:t>5</a:t>
              </a:r>
              <a:endParaRPr lang="uk-UA" b="1" dirty="0"/>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Содержимое 6"/>
          <p:cNvGraphicFramePr>
            <a:graphicFrameLocks noGrp="1"/>
          </p:cNvGraphicFramePr>
          <p:nvPr>
            <p:ph sz="quarter" idx="1"/>
          </p:nvPr>
        </p:nvGraphicFramePr>
        <p:xfrm>
          <a:off x="428596" y="1447800"/>
          <a:ext cx="8358246" cy="5121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Группа 3"/>
          <p:cNvGrpSpPr/>
          <p:nvPr/>
        </p:nvGrpSpPr>
        <p:grpSpPr>
          <a:xfrm>
            <a:off x="762000" y="304800"/>
            <a:ext cx="7696200" cy="990600"/>
            <a:chOff x="762000" y="304800"/>
            <a:chExt cx="7696200" cy="990600"/>
          </a:xfrm>
        </p:grpSpPr>
        <p:sp>
          <p:nvSpPr>
            <p:cNvPr id="5" name="Лента лицом вверх 4"/>
            <p:cNvSpPr/>
            <p:nvPr/>
          </p:nvSpPr>
          <p:spPr>
            <a:xfrm>
              <a:off x="762000" y="304800"/>
              <a:ext cx="7696200" cy="990600"/>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b="1" dirty="0"/>
                <a:t>Порядок подання податкових розрахунків, строки сплати</a:t>
              </a:r>
              <a:endParaRPr lang="uk-UA" dirty="0">
                <a:latin typeface="Times New Roman" pitchFamily="18" charset="0"/>
                <a:cs typeface="Times New Roman" pitchFamily="18" charset="0"/>
              </a:endParaRPr>
            </a:p>
          </p:txBody>
        </p:sp>
        <p:sp>
          <p:nvSpPr>
            <p:cNvPr id="6" name="Солнце 5"/>
            <p:cNvSpPr/>
            <p:nvPr/>
          </p:nvSpPr>
          <p:spPr>
            <a:xfrm>
              <a:off x="1828800" y="533400"/>
              <a:ext cx="762000" cy="609600"/>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b="1" dirty="0" smtClean="0"/>
                <a:t>6</a:t>
              </a:r>
              <a:endParaRPr lang="uk-UA" b="1" dirty="0"/>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914400" y="1447800"/>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sz="quarter" idx="1"/>
          </p:nvPr>
        </p:nvSpPr>
        <p:spPr/>
        <p:txBody>
          <a:bodyPr/>
          <a:lstStyle/>
          <a:p>
            <a:endParaRPr lang="ru-RU"/>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хема 3"/>
          <p:cNvGraphicFramePr/>
          <p:nvPr/>
        </p:nvGraphicFramePr>
        <p:xfrm>
          <a:off x="381000" y="228600"/>
          <a:ext cx="8382000" cy="6324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хема 3"/>
          <p:cNvGraphicFramePr/>
          <p:nvPr/>
        </p:nvGraphicFramePr>
        <p:xfrm>
          <a:off x="304800" y="304800"/>
          <a:ext cx="8534400" cy="6324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Содержимое 6"/>
          <p:cNvGraphicFramePr>
            <a:graphicFrameLocks noGrp="1"/>
          </p:cNvGraphicFramePr>
          <p:nvPr>
            <p:ph sz="quarter" idx="1"/>
          </p:nvPr>
        </p:nvGraphicFramePr>
        <p:xfrm>
          <a:off x="500034" y="1447800"/>
          <a:ext cx="8358246" cy="5053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Группа 3"/>
          <p:cNvGrpSpPr/>
          <p:nvPr/>
        </p:nvGrpSpPr>
        <p:grpSpPr>
          <a:xfrm>
            <a:off x="762000" y="304800"/>
            <a:ext cx="7696200" cy="990600"/>
            <a:chOff x="762000" y="304800"/>
            <a:chExt cx="7696200" cy="990600"/>
          </a:xfrm>
        </p:grpSpPr>
        <p:sp>
          <p:nvSpPr>
            <p:cNvPr id="5" name="Лента лицом вверх 4"/>
            <p:cNvSpPr/>
            <p:nvPr/>
          </p:nvSpPr>
          <p:spPr>
            <a:xfrm>
              <a:off x="762000" y="304800"/>
              <a:ext cx="7696200" cy="990600"/>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b="1" dirty="0"/>
                <a:t>Сутність плати за користування надрами, платники</a:t>
              </a:r>
              <a:endParaRPr lang="uk-UA" dirty="0">
                <a:latin typeface="Times New Roman" pitchFamily="18" charset="0"/>
                <a:cs typeface="Times New Roman" pitchFamily="18" charset="0"/>
              </a:endParaRPr>
            </a:p>
          </p:txBody>
        </p:sp>
        <p:sp>
          <p:nvSpPr>
            <p:cNvPr id="6" name="Солнце 5"/>
            <p:cNvSpPr/>
            <p:nvPr/>
          </p:nvSpPr>
          <p:spPr>
            <a:xfrm>
              <a:off x="1828800" y="533400"/>
              <a:ext cx="762000" cy="609600"/>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b="1" dirty="0" smtClean="0"/>
                <a:t>1</a:t>
              </a:r>
              <a:endParaRPr lang="uk-UA" b="1"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428596" y="500042"/>
          <a:ext cx="8358246" cy="6072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528638" y="1714488"/>
          <a:ext cx="8258204" cy="4643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Группа 4"/>
          <p:cNvGrpSpPr/>
          <p:nvPr/>
        </p:nvGrpSpPr>
        <p:grpSpPr>
          <a:xfrm>
            <a:off x="762000" y="304800"/>
            <a:ext cx="7696200" cy="990600"/>
            <a:chOff x="762000" y="304800"/>
            <a:chExt cx="7696200" cy="990600"/>
          </a:xfrm>
        </p:grpSpPr>
        <p:sp>
          <p:nvSpPr>
            <p:cNvPr id="6" name="Лента лицом вверх 5"/>
            <p:cNvSpPr/>
            <p:nvPr/>
          </p:nvSpPr>
          <p:spPr>
            <a:xfrm>
              <a:off x="762000" y="304800"/>
              <a:ext cx="7696200" cy="990600"/>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b="1" dirty="0"/>
                <a:t>Об’єкт  та база оподаткування</a:t>
              </a:r>
              <a:endParaRPr lang="uk-UA" dirty="0">
                <a:latin typeface="Times New Roman" pitchFamily="18" charset="0"/>
                <a:cs typeface="Times New Roman" pitchFamily="18" charset="0"/>
              </a:endParaRPr>
            </a:p>
          </p:txBody>
        </p:sp>
        <p:sp>
          <p:nvSpPr>
            <p:cNvPr id="7" name="Солнце 6"/>
            <p:cNvSpPr/>
            <p:nvPr/>
          </p:nvSpPr>
          <p:spPr>
            <a:xfrm>
              <a:off x="1828800" y="533400"/>
              <a:ext cx="762000" cy="609600"/>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b="1" dirty="0"/>
                <a:t>2</a:t>
              </a:r>
              <a:endParaRPr lang="uk-UA" b="1" dirty="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514376" y="785794"/>
          <a:ext cx="8201028" cy="56102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Содержимое 6"/>
          <p:cNvGraphicFramePr>
            <a:graphicFrameLocks noGrp="1"/>
          </p:cNvGraphicFramePr>
          <p:nvPr>
            <p:ph sz="quarter" idx="1"/>
          </p:nvPr>
        </p:nvGraphicFramePr>
        <p:xfrm>
          <a:off x="428596" y="1447800"/>
          <a:ext cx="8358246" cy="5053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Группа 3"/>
          <p:cNvGrpSpPr/>
          <p:nvPr/>
        </p:nvGrpSpPr>
        <p:grpSpPr>
          <a:xfrm>
            <a:off x="762000" y="304800"/>
            <a:ext cx="7696200" cy="990600"/>
            <a:chOff x="762000" y="304800"/>
            <a:chExt cx="7696200" cy="990600"/>
          </a:xfrm>
        </p:grpSpPr>
        <p:sp>
          <p:nvSpPr>
            <p:cNvPr id="5" name="Лента лицом вверх 4"/>
            <p:cNvSpPr/>
            <p:nvPr/>
          </p:nvSpPr>
          <p:spPr>
            <a:xfrm>
              <a:off x="762000" y="304800"/>
              <a:ext cx="7696200" cy="990600"/>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b="1" dirty="0"/>
                <a:t>Визначення вартості одиниці видобутої корисної копалини (мінеральної сировини)</a:t>
              </a:r>
              <a:endParaRPr lang="uk-UA" dirty="0">
                <a:latin typeface="Times New Roman" pitchFamily="18" charset="0"/>
                <a:cs typeface="Times New Roman" pitchFamily="18" charset="0"/>
              </a:endParaRPr>
            </a:p>
          </p:txBody>
        </p:sp>
        <p:sp>
          <p:nvSpPr>
            <p:cNvPr id="6" name="Солнце 5"/>
            <p:cNvSpPr/>
            <p:nvPr/>
          </p:nvSpPr>
          <p:spPr>
            <a:xfrm>
              <a:off x="1828800" y="533400"/>
              <a:ext cx="762000" cy="609600"/>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b="1" dirty="0"/>
                <a:t>3</a:t>
              </a:r>
              <a:endParaRPr lang="uk-UA" b="1" dirty="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Содержимое 6"/>
          <p:cNvGraphicFramePr>
            <a:graphicFrameLocks noGrp="1"/>
          </p:cNvGraphicFramePr>
          <p:nvPr>
            <p:ph sz="quarter" idx="1"/>
          </p:nvPr>
        </p:nvGraphicFramePr>
        <p:xfrm>
          <a:off x="428596" y="1500174"/>
          <a:ext cx="8429684"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Группа 3"/>
          <p:cNvGrpSpPr/>
          <p:nvPr/>
        </p:nvGrpSpPr>
        <p:grpSpPr>
          <a:xfrm>
            <a:off x="762000" y="304800"/>
            <a:ext cx="7696200" cy="990600"/>
            <a:chOff x="762000" y="304800"/>
            <a:chExt cx="7696200" cy="990600"/>
          </a:xfrm>
        </p:grpSpPr>
        <p:sp>
          <p:nvSpPr>
            <p:cNvPr id="5" name="Лента лицом вверх 4"/>
            <p:cNvSpPr/>
            <p:nvPr/>
          </p:nvSpPr>
          <p:spPr>
            <a:xfrm>
              <a:off x="762000" y="304800"/>
              <a:ext cx="7696200" cy="990600"/>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600" b="1" dirty="0"/>
                <a:t>Порядок обчислення податкових зобов'язань з плати за користування</a:t>
              </a:r>
              <a:r>
                <a:rPr lang="uk-UA" sz="1600" dirty="0"/>
                <a:t> </a:t>
              </a:r>
              <a:r>
                <a:rPr lang="uk-UA" sz="1600" b="1" dirty="0"/>
                <a:t>надрами для видобування</a:t>
              </a:r>
              <a:endParaRPr lang="uk-UA" sz="1600" dirty="0">
                <a:latin typeface="Times New Roman" pitchFamily="18" charset="0"/>
                <a:cs typeface="Times New Roman" pitchFamily="18" charset="0"/>
              </a:endParaRPr>
            </a:p>
          </p:txBody>
        </p:sp>
        <p:sp>
          <p:nvSpPr>
            <p:cNvPr id="6" name="Солнце 5"/>
            <p:cNvSpPr/>
            <p:nvPr/>
          </p:nvSpPr>
          <p:spPr>
            <a:xfrm>
              <a:off x="1828800" y="533400"/>
              <a:ext cx="762000" cy="609600"/>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b="1" dirty="0" smtClean="0"/>
                <a:t>4</a:t>
              </a:r>
              <a:endParaRPr lang="uk-UA" b="1" dirty="0"/>
            </a:p>
          </p:txBody>
        </p:sp>
      </p:gr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праведливость">
  <a:themeElements>
    <a:clrScheme name="Другая 3">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Справедливость">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Справедливость">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TotalTime>
  <Words>668</Words>
  <Application>Microsoft Office PowerPoint</Application>
  <PresentationFormat>Экран (4:3)</PresentationFormat>
  <Paragraphs>42</Paragraphs>
  <Slides>13</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13</vt:i4>
      </vt:variant>
    </vt:vector>
  </HeadingPairs>
  <TitlesOfParts>
    <vt:vector size="14" baseType="lpstr">
      <vt:lpstr>Справедливость</vt:lpstr>
      <vt:lpstr> Плата за ресурси та послуги (Плата за користування надрами) </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vector>
  </TitlesOfParts>
  <Company>Reanimator Extreme Edition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Плата за ресурси та послуги (Плата за користування надрами) </dc:title>
  <dc:creator>admin</dc:creator>
  <cp:lastModifiedBy>admin</cp:lastModifiedBy>
  <cp:revision>8</cp:revision>
  <dcterms:created xsi:type="dcterms:W3CDTF">2013-10-15T20:21:33Z</dcterms:created>
  <dcterms:modified xsi:type="dcterms:W3CDTF">2013-10-15T21:19:08Z</dcterms:modified>
</cp:coreProperties>
</file>