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8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8FBDF-D8DF-4328-BA27-C51CAF7EEC66}" type="doc">
      <dgm:prSet loTypeId="urn:microsoft.com/office/officeart/2005/8/layout/h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uk-UA"/>
        </a:p>
      </dgm:t>
    </dgm:pt>
    <dgm:pt modelId="{905E7CFA-1B6D-48CB-8DBB-3E912C53A541}">
      <dgm:prSet phldrT="[Текст]" custT="1"/>
      <dgm:spPr/>
      <dgm:t>
        <a:bodyPr/>
        <a:lstStyle/>
        <a:p>
          <a:r>
            <a:rPr lang="uk-UA" sz="4800" b="1" cap="none" spc="0" dirty="0" smtClean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План</a:t>
          </a:r>
          <a:endParaRPr lang="uk-UA" sz="4800" b="1" cap="none" spc="0" dirty="0">
            <a:ln w="11430"/>
            <a:solidFill>
              <a:srgbClr val="FFFF0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C7370A4C-279E-4E13-BC16-B8E9EBBBCDFD}" type="parTrans" cxnId="{4E24D663-0D7B-4858-9362-000226863EF4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102DE122-2BEF-4D38-8401-7287775DEB18}" type="sibTrans" cxnId="{4E24D663-0D7B-4858-9362-000226863EF4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AD011DD3-E581-468A-974B-0FCA32CC394F}">
      <dgm:prSet phldrT="[Текст]"/>
      <dgm:spPr/>
      <dgm:t>
        <a:bodyPr/>
        <a:lstStyle/>
        <a:p>
          <a:r>
            <a:rPr lang="uk-UA" b="0" dirty="0" smtClean="0">
              <a:latin typeface="Times New Roman" pitchFamily="18" charset="0"/>
              <a:cs typeface="Times New Roman" pitchFamily="18" charset="0"/>
            </a:rPr>
            <a:t>1. Сутність  податку на додану вартість, запровадження та функціонування  </a:t>
          </a:r>
          <a:endParaRPr lang="uk-UA" b="0" dirty="0">
            <a:latin typeface="Times New Roman" pitchFamily="18" charset="0"/>
            <a:cs typeface="Times New Roman" pitchFamily="18" charset="0"/>
          </a:endParaRPr>
        </a:p>
      </dgm:t>
    </dgm:pt>
    <dgm:pt modelId="{56DF9B2B-4F48-40A9-90E6-8F7A0A8F5B70}" type="parTrans" cxnId="{55544EDA-6F60-43FE-BD83-080A4463A691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50CBCA64-793B-4518-9E7D-121B88EAAE46}" type="sibTrans" cxnId="{55544EDA-6F60-43FE-BD83-080A4463A691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46103682-A9EF-454E-844E-44BF94EDE9AD}">
      <dgm:prSet/>
      <dgm:spPr/>
      <dgm:t>
        <a:bodyPr/>
        <a:lstStyle/>
        <a:p>
          <a:r>
            <a:rPr lang="uk-UA" b="0" dirty="0" smtClean="0">
              <a:latin typeface="Times New Roman" pitchFamily="18" charset="0"/>
              <a:cs typeface="Times New Roman" pitchFamily="18" charset="0"/>
            </a:rPr>
            <a:t>2. Платники податку на додану вартість</a:t>
          </a:r>
          <a:endParaRPr lang="ru-RU" b="0" dirty="0">
            <a:latin typeface="Times New Roman" pitchFamily="18" charset="0"/>
            <a:cs typeface="Times New Roman" pitchFamily="18" charset="0"/>
          </a:endParaRPr>
        </a:p>
      </dgm:t>
    </dgm:pt>
    <dgm:pt modelId="{D6C8727A-8C21-44CB-8081-49BB8735DC6D}" type="parTrans" cxnId="{3431B327-F2B5-4CCB-AC00-B20143A714D7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B6D2A921-0E43-4A3D-ACB8-B3E1EAB57D0E}" type="sibTrans" cxnId="{3431B327-F2B5-4CCB-AC00-B20143A714D7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60A9147D-EC30-418F-B5C4-3AA0799D5440}">
      <dgm:prSet/>
      <dgm:spPr/>
      <dgm:t>
        <a:bodyPr/>
        <a:lstStyle/>
        <a:p>
          <a:r>
            <a:rPr lang="uk-UA" b="0" dirty="0" smtClean="0">
              <a:latin typeface="Times New Roman" pitchFamily="18" charset="0"/>
              <a:cs typeface="Times New Roman" pitchFamily="18" charset="0"/>
            </a:rPr>
            <a:t>3. Об’єкти оподаткування</a:t>
          </a:r>
          <a:endParaRPr lang="ru-RU" b="0" dirty="0">
            <a:latin typeface="Times New Roman" pitchFamily="18" charset="0"/>
            <a:cs typeface="Times New Roman" pitchFamily="18" charset="0"/>
          </a:endParaRPr>
        </a:p>
      </dgm:t>
    </dgm:pt>
    <dgm:pt modelId="{FF4E6CE2-CB13-4E15-95C0-8598537E9992}" type="parTrans" cxnId="{68829379-E149-46D9-9097-3DD89D9BECF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6DBCCD7-0CD1-45A1-A8A5-8D848D1170FF}" type="sibTrans" cxnId="{68829379-E149-46D9-9097-3DD89D9BECF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5AB5C237-CF7F-4D67-A7A0-B669E43B6BA6}">
      <dgm:prSet/>
      <dgm:spPr/>
      <dgm:t>
        <a:bodyPr/>
        <a:lstStyle/>
        <a:p>
          <a:r>
            <a:rPr lang="uk-UA" b="0" dirty="0" smtClean="0">
              <a:latin typeface="Times New Roman" pitchFamily="18" charset="0"/>
              <a:cs typeface="Times New Roman" pitchFamily="18" charset="0"/>
            </a:rPr>
            <a:t>4. Ставки податку та  пільги щодо ПДВ</a:t>
          </a:r>
          <a:endParaRPr lang="ru-RU" b="0" dirty="0">
            <a:latin typeface="Times New Roman" pitchFamily="18" charset="0"/>
            <a:cs typeface="Times New Roman" pitchFamily="18" charset="0"/>
          </a:endParaRPr>
        </a:p>
      </dgm:t>
    </dgm:pt>
    <dgm:pt modelId="{3823DB4A-C7D2-484F-94A4-ADE97C12FF6F}" type="parTrans" cxnId="{BC4ED789-B31B-43E4-B592-27AB1DFCB159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D57CEA30-7C7F-4CCA-8612-73037A4308AE}" type="sibTrans" cxnId="{BC4ED789-B31B-43E4-B592-27AB1DFCB159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609AAE73-FE87-49A2-BEB5-A16C90E4CFAB}">
      <dgm:prSet/>
      <dgm:spPr/>
      <dgm:t>
        <a:bodyPr/>
        <a:lstStyle/>
        <a:p>
          <a:r>
            <a:rPr lang="uk-UA" b="0" dirty="0" smtClean="0">
              <a:latin typeface="Times New Roman" pitchFamily="18" charset="0"/>
              <a:cs typeface="Times New Roman" pitchFamily="18" charset="0"/>
            </a:rPr>
            <a:t>5. Ба</a:t>
          </a:r>
          <a:r>
            <a:rPr lang="ru-RU" b="0" dirty="0" smtClean="0">
              <a:latin typeface="Times New Roman" pitchFamily="18" charset="0"/>
              <a:cs typeface="Times New Roman" pitchFamily="18" charset="0"/>
            </a:rPr>
            <a:t>за </a:t>
          </a:r>
          <a:r>
            <a:rPr lang="ru-RU" b="0" dirty="0" err="1" smtClean="0">
              <a:latin typeface="Times New Roman" pitchFamily="18" charset="0"/>
              <a:cs typeface="Times New Roman" pitchFamily="18" charset="0"/>
            </a:rPr>
            <a:t>оподаткування</a:t>
          </a:r>
          <a:endParaRPr lang="ru-RU" b="0" dirty="0">
            <a:latin typeface="Times New Roman" pitchFamily="18" charset="0"/>
            <a:cs typeface="Times New Roman" pitchFamily="18" charset="0"/>
          </a:endParaRPr>
        </a:p>
      </dgm:t>
    </dgm:pt>
    <dgm:pt modelId="{223358F9-C7B4-4703-8EE4-823130E75396}" type="parTrans" cxnId="{B4FF8F1A-9CEE-4FF1-936B-18DAB54A5B9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E82DF6D-B9BA-4AAF-8AD0-95047150EC5B}" type="sibTrans" cxnId="{B4FF8F1A-9CEE-4FF1-936B-18DAB54A5B9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28887978-8A28-4351-A26C-E3CBD09DFD2D}">
      <dgm:prSet/>
      <dgm:spPr/>
      <dgm:t>
        <a:bodyPr/>
        <a:lstStyle/>
        <a:p>
          <a:r>
            <a:rPr lang="uk-UA" b="0" dirty="0" smtClean="0">
              <a:latin typeface="Times New Roman" pitchFamily="18" charset="0"/>
              <a:cs typeface="Times New Roman" pitchFamily="18" charset="0"/>
            </a:rPr>
            <a:t>6. Документальне </a:t>
          </a:r>
          <a:r>
            <a:rPr lang="uk-UA" b="0" dirty="0" err="1" smtClean="0">
              <a:latin typeface="Times New Roman" pitchFamily="18" charset="0"/>
              <a:cs typeface="Times New Roman" pitchFamily="18" charset="0"/>
            </a:rPr>
            <a:t>оформлння</a:t>
          </a:r>
          <a:r>
            <a:rPr lang="uk-UA" b="0" dirty="0" smtClean="0">
              <a:latin typeface="Times New Roman" pitchFamily="18" charset="0"/>
              <a:cs typeface="Times New Roman" pitchFamily="18" charset="0"/>
            </a:rPr>
            <a:t> операцій з ПДВ</a:t>
          </a:r>
          <a:endParaRPr lang="ru-RU" b="0" dirty="0">
            <a:latin typeface="Times New Roman" pitchFamily="18" charset="0"/>
            <a:cs typeface="Times New Roman" pitchFamily="18" charset="0"/>
          </a:endParaRPr>
        </a:p>
      </dgm:t>
    </dgm:pt>
    <dgm:pt modelId="{E886451D-3B7F-476E-955C-B315F89DD81C}" type="parTrans" cxnId="{C10CCA30-6B05-4F17-AB12-44F77CBB666B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FEB69E5-D1BC-4DF3-853E-E35AF5A64090}" type="sibTrans" cxnId="{C10CCA30-6B05-4F17-AB12-44F77CBB666B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74D0BCA-B615-4A55-86E1-777C7A25DE81}">
      <dgm:prSet/>
      <dgm:spPr/>
      <dgm:t>
        <a:bodyPr/>
        <a:lstStyle/>
        <a:p>
          <a:r>
            <a:rPr lang="ru-RU" b="0" dirty="0" smtClean="0">
              <a:latin typeface="Times New Roman" pitchFamily="18" charset="0"/>
              <a:cs typeface="Times New Roman" pitchFamily="18" charset="0"/>
            </a:rPr>
            <a:t>7. Порядок </a:t>
          </a:r>
          <a:r>
            <a:rPr lang="ru-RU" b="0" dirty="0" err="1" smtClean="0">
              <a:latin typeface="Times New Roman" pitchFamily="18" charset="0"/>
              <a:cs typeface="Times New Roman" pitchFamily="18" charset="0"/>
            </a:rPr>
            <a:t>обчислення</a:t>
          </a:r>
          <a:r>
            <a:rPr lang="ru-RU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k-UA" b="0" dirty="0" smtClean="0">
              <a:latin typeface="Times New Roman" pitchFamily="18" charset="0"/>
              <a:cs typeface="Times New Roman" pitchFamily="18" charset="0"/>
            </a:rPr>
            <a:t>і </a:t>
          </a:r>
          <a:r>
            <a:rPr lang="ru-RU" b="0" dirty="0" err="1" smtClean="0">
              <a:latin typeface="Times New Roman" pitchFamily="18" charset="0"/>
              <a:cs typeface="Times New Roman" pitchFamily="18" charset="0"/>
            </a:rPr>
            <a:t>сплати</a:t>
          </a:r>
          <a:r>
            <a:rPr lang="uk-UA" b="0" dirty="0" smtClean="0">
              <a:latin typeface="Times New Roman" pitchFamily="18" charset="0"/>
              <a:cs typeface="Times New Roman" pitchFamily="18" charset="0"/>
            </a:rPr>
            <a:t> податку</a:t>
          </a:r>
          <a:endParaRPr lang="ru-RU" b="0" dirty="0">
            <a:latin typeface="Times New Roman" pitchFamily="18" charset="0"/>
            <a:cs typeface="Times New Roman" pitchFamily="18" charset="0"/>
          </a:endParaRPr>
        </a:p>
      </dgm:t>
    </dgm:pt>
    <dgm:pt modelId="{55594543-A544-47D0-A898-A053331448E7}" type="parTrans" cxnId="{12DC93DC-5953-40C0-AC04-E1FBBA52A527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6A17840-7456-4D83-AD7A-742E6A08D01E}" type="sibTrans" cxnId="{12DC93DC-5953-40C0-AC04-E1FBBA52A527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B15D4E9E-D32C-4A41-AB5B-9E3652623869}">
      <dgm:prSet/>
      <dgm:spPr/>
      <dgm:t>
        <a:bodyPr/>
        <a:lstStyle/>
        <a:p>
          <a:r>
            <a:rPr lang="uk-UA" b="0" dirty="0" smtClean="0">
              <a:latin typeface="Times New Roman" pitchFamily="18" charset="0"/>
              <a:cs typeface="Times New Roman" pitchFamily="18" charset="0"/>
            </a:rPr>
            <a:t>8. Звітність платників ПДВ, контроль, облік</a:t>
          </a:r>
          <a:endParaRPr lang="ru-RU" b="0" dirty="0">
            <a:latin typeface="Times New Roman" pitchFamily="18" charset="0"/>
            <a:cs typeface="Times New Roman" pitchFamily="18" charset="0"/>
          </a:endParaRPr>
        </a:p>
      </dgm:t>
    </dgm:pt>
    <dgm:pt modelId="{55E661F5-BA13-4C20-A3E2-A8F73F72481A}" type="parTrans" cxnId="{60C3112D-CF81-491D-8086-527988FCFF03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1F245196-DEA5-433F-914A-ACC15CD58C44}" type="sibTrans" cxnId="{60C3112D-CF81-491D-8086-527988FCFF03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127CB3EF-863D-4A9A-882D-157E87AED21C}" type="pres">
      <dgm:prSet presAssocID="{D5A8FBDF-D8DF-4328-BA27-C51CAF7EEC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EE5AC1E1-4BF3-4802-8E38-25F1216EA7BB}" type="pres">
      <dgm:prSet presAssocID="{905E7CFA-1B6D-48CB-8DBB-3E912C53A541}" presName="composite" presStyleCnt="0"/>
      <dgm:spPr/>
      <dgm:t>
        <a:bodyPr/>
        <a:lstStyle/>
        <a:p>
          <a:endParaRPr lang="uk-UA"/>
        </a:p>
      </dgm:t>
    </dgm:pt>
    <dgm:pt modelId="{D396F31C-CDD7-4E20-8EE7-E3DFAED57559}" type="pres">
      <dgm:prSet presAssocID="{905E7CFA-1B6D-48CB-8DBB-3E912C53A54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D33B51F-E786-4CE1-BB40-B20EFF7773A0}" type="pres">
      <dgm:prSet presAssocID="{905E7CFA-1B6D-48CB-8DBB-3E912C53A54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DAA5B4A4-3598-466A-90E8-0CC193BC6D80}" type="presOf" srcId="{46103682-A9EF-454E-844E-44BF94EDE9AD}" destId="{0D33B51F-E786-4CE1-BB40-B20EFF7773A0}" srcOrd="0" destOrd="1" presId="urn:microsoft.com/office/officeart/2005/8/layout/hList1"/>
    <dgm:cxn modelId="{020C0214-48D2-4E1B-96E6-0187F0B6B7B7}" type="presOf" srcId="{B15D4E9E-D32C-4A41-AB5B-9E3652623869}" destId="{0D33B51F-E786-4CE1-BB40-B20EFF7773A0}" srcOrd="0" destOrd="7" presId="urn:microsoft.com/office/officeart/2005/8/layout/hList1"/>
    <dgm:cxn modelId="{60C3112D-CF81-491D-8086-527988FCFF03}" srcId="{905E7CFA-1B6D-48CB-8DBB-3E912C53A541}" destId="{B15D4E9E-D32C-4A41-AB5B-9E3652623869}" srcOrd="7" destOrd="0" parTransId="{55E661F5-BA13-4C20-A3E2-A8F73F72481A}" sibTransId="{1F245196-DEA5-433F-914A-ACC15CD58C44}"/>
    <dgm:cxn modelId="{BC4ED789-B31B-43E4-B592-27AB1DFCB159}" srcId="{905E7CFA-1B6D-48CB-8DBB-3E912C53A541}" destId="{5AB5C237-CF7F-4D67-A7A0-B669E43B6BA6}" srcOrd="3" destOrd="0" parTransId="{3823DB4A-C7D2-484F-94A4-ADE97C12FF6F}" sibTransId="{D57CEA30-7C7F-4CCA-8612-73037A4308AE}"/>
    <dgm:cxn modelId="{02F65BE1-1154-4703-9D15-CF8055969D3C}" type="presOf" srcId="{AD011DD3-E581-468A-974B-0FCA32CC394F}" destId="{0D33B51F-E786-4CE1-BB40-B20EFF7773A0}" srcOrd="0" destOrd="0" presId="urn:microsoft.com/office/officeart/2005/8/layout/hList1"/>
    <dgm:cxn modelId="{7243D43B-5821-4E6A-9325-18C5BA6083C4}" type="presOf" srcId="{60A9147D-EC30-418F-B5C4-3AA0799D5440}" destId="{0D33B51F-E786-4CE1-BB40-B20EFF7773A0}" srcOrd="0" destOrd="2" presId="urn:microsoft.com/office/officeart/2005/8/layout/hList1"/>
    <dgm:cxn modelId="{3431B327-F2B5-4CCB-AC00-B20143A714D7}" srcId="{905E7CFA-1B6D-48CB-8DBB-3E912C53A541}" destId="{46103682-A9EF-454E-844E-44BF94EDE9AD}" srcOrd="1" destOrd="0" parTransId="{D6C8727A-8C21-44CB-8081-49BB8735DC6D}" sibTransId="{B6D2A921-0E43-4A3D-ACB8-B3E1EAB57D0E}"/>
    <dgm:cxn modelId="{55544EDA-6F60-43FE-BD83-080A4463A691}" srcId="{905E7CFA-1B6D-48CB-8DBB-3E912C53A541}" destId="{AD011DD3-E581-468A-974B-0FCA32CC394F}" srcOrd="0" destOrd="0" parTransId="{56DF9B2B-4F48-40A9-90E6-8F7A0A8F5B70}" sibTransId="{50CBCA64-793B-4518-9E7D-121B88EAAE46}"/>
    <dgm:cxn modelId="{DD6C1EC9-120B-43A9-9EE4-D8990CD11CE2}" type="presOf" srcId="{D5A8FBDF-D8DF-4328-BA27-C51CAF7EEC66}" destId="{127CB3EF-863D-4A9A-882D-157E87AED21C}" srcOrd="0" destOrd="0" presId="urn:microsoft.com/office/officeart/2005/8/layout/hList1"/>
    <dgm:cxn modelId="{52A3E8BA-9D53-41F4-9697-91C109CFA440}" type="presOf" srcId="{905E7CFA-1B6D-48CB-8DBB-3E912C53A541}" destId="{D396F31C-CDD7-4E20-8EE7-E3DFAED57559}" srcOrd="0" destOrd="0" presId="urn:microsoft.com/office/officeart/2005/8/layout/hList1"/>
    <dgm:cxn modelId="{68829379-E149-46D9-9097-3DD89D9BECFA}" srcId="{905E7CFA-1B6D-48CB-8DBB-3E912C53A541}" destId="{60A9147D-EC30-418F-B5C4-3AA0799D5440}" srcOrd="2" destOrd="0" parTransId="{FF4E6CE2-CB13-4E15-95C0-8598537E9992}" sibTransId="{36DBCCD7-0CD1-45A1-A8A5-8D848D1170FF}"/>
    <dgm:cxn modelId="{EFE7C511-22F3-43B7-B99D-9B0496E6CC17}" type="presOf" srcId="{5AB5C237-CF7F-4D67-A7A0-B669E43B6BA6}" destId="{0D33B51F-E786-4CE1-BB40-B20EFF7773A0}" srcOrd="0" destOrd="3" presId="urn:microsoft.com/office/officeart/2005/8/layout/hList1"/>
    <dgm:cxn modelId="{2A0906E5-F9C1-4D1D-BD29-BA71F7E7DF42}" type="presOf" srcId="{28887978-8A28-4351-A26C-E3CBD09DFD2D}" destId="{0D33B51F-E786-4CE1-BB40-B20EFF7773A0}" srcOrd="0" destOrd="5" presId="urn:microsoft.com/office/officeart/2005/8/layout/hList1"/>
    <dgm:cxn modelId="{C10CCA30-6B05-4F17-AB12-44F77CBB666B}" srcId="{905E7CFA-1B6D-48CB-8DBB-3E912C53A541}" destId="{28887978-8A28-4351-A26C-E3CBD09DFD2D}" srcOrd="5" destOrd="0" parTransId="{E886451D-3B7F-476E-955C-B315F89DD81C}" sibTransId="{0FEB69E5-D1BC-4DF3-853E-E35AF5A64090}"/>
    <dgm:cxn modelId="{AE74C12C-BC25-4095-A3FA-32F24B9575C1}" type="presOf" srcId="{074D0BCA-B615-4A55-86E1-777C7A25DE81}" destId="{0D33B51F-E786-4CE1-BB40-B20EFF7773A0}" srcOrd="0" destOrd="6" presId="urn:microsoft.com/office/officeart/2005/8/layout/hList1"/>
    <dgm:cxn modelId="{B4FF8F1A-9CEE-4FF1-936B-18DAB54A5B9A}" srcId="{905E7CFA-1B6D-48CB-8DBB-3E912C53A541}" destId="{609AAE73-FE87-49A2-BEB5-A16C90E4CFAB}" srcOrd="4" destOrd="0" parTransId="{223358F9-C7B4-4703-8EE4-823130E75396}" sibTransId="{3E82DF6D-B9BA-4AAF-8AD0-95047150EC5B}"/>
    <dgm:cxn modelId="{4E24D663-0D7B-4858-9362-000226863EF4}" srcId="{D5A8FBDF-D8DF-4328-BA27-C51CAF7EEC66}" destId="{905E7CFA-1B6D-48CB-8DBB-3E912C53A541}" srcOrd="0" destOrd="0" parTransId="{C7370A4C-279E-4E13-BC16-B8E9EBBBCDFD}" sibTransId="{102DE122-2BEF-4D38-8401-7287775DEB18}"/>
    <dgm:cxn modelId="{12DC93DC-5953-40C0-AC04-E1FBBA52A527}" srcId="{905E7CFA-1B6D-48CB-8DBB-3E912C53A541}" destId="{074D0BCA-B615-4A55-86E1-777C7A25DE81}" srcOrd="6" destOrd="0" parTransId="{55594543-A544-47D0-A898-A053331448E7}" sibTransId="{86A17840-7456-4D83-AD7A-742E6A08D01E}"/>
    <dgm:cxn modelId="{634A0F41-298A-4720-9E50-B48E1478FCB9}" type="presOf" srcId="{609AAE73-FE87-49A2-BEB5-A16C90E4CFAB}" destId="{0D33B51F-E786-4CE1-BB40-B20EFF7773A0}" srcOrd="0" destOrd="4" presId="urn:microsoft.com/office/officeart/2005/8/layout/hList1"/>
    <dgm:cxn modelId="{158CFB8E-0EFC-4853-A2CA-4BF653414A0A}" type="presParOf" srcId="{127CB3EF-863D-4A9A-882D-157E87AED21C}" destId="{EE5AC1E1-4BF3-4802-8E38-25F1216EA7BB}" srcOrd="0" destOrd="0" presId="urn:microsoft.com/office/officeart/2005/8/layout/hList1"/>
    <dgm:cxn modelId="{9D905494-AC81-46CA-9669-35C0BD413CA8}" type="presParOf" srcId="{EE5AC1E1-4BF3-4802-8E38-25F1216EA7BB}" destId="{D396F31C-CDD7-4E20-8EE7-E3DFAED57559}" srcOrd="0" destOrd="0" presId="urn:microsoft.com/office/officeart/2005/8/layout/hList1"/>
    <dgm:cxn modelId="{57FE1F3F-7616-4A61-B307-2DE92C48E39C}" type="presParOf" srcId="{EE5AC1E1-4BF3-4802-8E38-25F1216EA7BB}" destId="{0D33B51F-E786-4CE1-BB40-B20EFF7773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476030-29FA-4192-A55B-D9FFAA2D8BED}" type="doc">
      <dgm:prSet loTypeId="urn:microsoft.com/office/officeart/2005/8/layout/lProcess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C72911F1-FE45-4AF1-88E6-761AAA1D7157}">
      <dgm:prSet phldrT="[Текст]"/>
      <dgm:spPr/>
      <dgm:t>
        <a:bodyPr/>
        <a:lstStyle/>
        <a:p>
          <a:r>
            <a:rPr lang="ru-RU" b="1" dirty="0" smtClean="0"/>
            <a:t>Ставки </a:t>
          </a:r>
          <a:r>
            <a:rPr lang="uk-UA" b="1" dirty="0" smtClean="0"/>
            <a:t>податку на додану вартість:</a:t>
          </a:r>
          <a:endParaRPr lang="ru-RU" b="1" dirty="0"/>
        </a:p>
      </dgm:t>
    </dgm:pt>
    <dgm:pt modelId="{7CB45A72-F47E-4BB9-B287-6FBED4EB84F7}" type="parTrans" cxnId="{C016DFA7-19B0-4171-9CE0-FF0F400BD89F}">
      <dgm:prSet/>
      <dgm:spPr/>
      <dgm:t>
        <a:bodyPr/>
        <a:lstStyle/>
        <a:p>
          <a:endParaRPr lang="ru-RU"/>
        </a:p>
      </dgm:t>
    </dgm:pt>
    <dgm:pt modelId="{246A331C-62CB-47F3-B176-F830C040C899}" type="sibTrans" cxnId="{C016DFA7-19B0-4171-9CE0-FF0F400BD89F}">
      <dgm:prSet/>
      <dgm:spPr/>
      <dgm:t>
        <a:bodyPr/>
        <a:lstStyle/>
        <a:p>
          <a:endParaRPr lang="ru-RU"/>
        </a:p>
      </dgm:t>
    </dgm:pt>
    <dgm:pt modelId="{A83516C3-C7AA-4C8E-AE55-D31CC300E3FA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17 відсотків</a:t>
          </a:r>
          <a:r>
            <a: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(з 1 січня 2011 р. до </a:t>
          </a:r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31 грудня 2013 р. включно</a:t>
          </a:r>
          <a:r>
            <a: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ставка податку становить </a:t>
          </a:r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 відсотків</a:t>
          </a:r>
          <a:r>
            <a: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32126C3-FA8C-4236-A2F2-D0F5157E992A}" type="parTrans" cxnId="{5204474A-E22C-48F6-87C2-A0C915935650}">
      <dgm:prSet/>
      <dgm:spPr/>
      <dgm:t>
        <a:bodyPr/>
        <a:lstStyle/>
        <a:p>
          <a:endParaRPr lang="ru-RU"/>
        </a:p>
      </dgm:t>
    </dgm:pt>
    <dgm:pt modelId="{06D360C2-CD07-4280-9D6B-4A3FFC9CCBFF}" type="sibTrans" cxnId="{5204474A-E22C-48F6-87C2-A0C915935650}">
      <dgm:prSet/>
      <dgm:spPr/>
      <dgm:t>
        <a:bodyPr/>
        <a:lstStyle/>
        <a:p>
          <a:endParaRPr lang="ru-RU"/>
        </a:p>
      </dgm:t>
    </dgm:pt>
    <dgm:pt modelId="{CDDCBD5C-DB9F-4714-B0C6-C9BAF5883AE7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0 відсотків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BC8221-749F-4E38-BA8C-B33368F1D456}" type="parTrans" cxnId="{1F8EDD00-D9CE-4E9B-8C06-D2C482EC38DF}">
      <dgm:prSet/>
      <dgm:spPr/>
      <dgm:t>
        <a:bodyPr/>
        <a:lstStyle/>
        <a:p>
          <a:endParaRPr lang="ru-RU"/>
        </a:p>
      </dgm:t>
    </dgm:pt>
    <dgm:pt modelId="{AAC2384F-C2EF-4785-B57B-F87E6C206B32}" type="sibTrans" cxnId="{1F8EDD00-D9CE-4E9B-8C06-D2C482EC38DF}">
      <dgm:prSet/>
      <dgm:spPr/>
      <dgm:t>
        <a:bodyPr/>
        <a:lstStyle/>
        <a:p>
          <a:endParaRPr lang="ru-RU"/>
        </a:p>
      </dgm:t>
    </dgm:pt>
    <dgm:pt modelId="{C48A73EE-5EA9-46AC-8390-35FF4FDBB701}" type="pres">
      <dgm:prSet presAssocID="{85476030-29FA-4192-A55B-D9FFAA2D8BE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B9C150DF-EE91-481C-8787-11133FF59AAF}" type="pres">
      <dgm:prSet presAssocID="{C72911F1-FE45-4AF1-88E6-761AAA1D7157}" presName="compNode" presStyleCnt="0"/>
      <dgm:spPr/>
      <dgm:t>
        <a:bodyPr/>
        <a:lstStyle/>
        <a:p>
          <a:endParaRPr lang="uk-UA"/>
        </a:p>
      </dgm:t>
    </dgm:pt>
    <dgm:pt modelId="{C3027D56-E02F-4CAD-8210-B5EDD157691F}" type="pres">
      <dgm:prSet presAssocID="{C72911F1-FE45-4AF1-88E6-761AAA1D7157}" presName="aNode" presStyleLbl="bgShp" presStyleIdx="0" presStyleCnt="1"/>
      <dgm:spPr/>
      <dgm:t>
        <a:bodyPr/>
        <a:lstStyle/>
        <a:p>
          <a:endParaRPr lang="uk-UA"/>
        </a:p>
      </dgm:t>
    </dgm:pt>
    <dgm:pt modelId="{D133622A-DC5B-4EA3-9DA5-E076A2E5F8C3}" type="pres">
      <dgm:prSet presAssocID="{C72911F1-FE45-4AF1-88E6-761AAA1D7157}" presName="textNode" presStyleLbl="bgShp" presStyleIdx="0" presStyleCnt="1"/>
      <dgm:spPr/>
      <dgm:t>
        <a:bodyPr/>
        <a:lstStyle/>
        <a:p>
          <a:endParaRPr lang="uk-UA"/>
        </a:p>
      </dgm:t>
    </dgm:pt>
    <dgm:pt modelId="{B89358F5-5A55-4273-A0E2-F6310CFE93A6}" type="pres">
      <dgm:prSet presAssocID="{C72911F1-FE45-4AF1-88E6-761AAA1D7157}" presName="compChildNode" presStyleCnt="0"/>
      <dgm:spPr/>
      <dgm:t>
        <a:bodyPr/>
        <a:lstStyle/>
        <a:p>
          <a:endParaRPr lang="uk-UA"/>
        </a:p>
      </dgm:t>
    </dgm:pt>
    <dgm:pt modelId="{5BDA6DC4-3E7E-45EB-A014-A0F6989C7A62}" type="pres">
      <dgm:prSet presAssocID="{C72911F1-FE45-4AF1-88E6-761AAA1D7157}" presName="theInnerList" presStyleCnt="0"/>
      <dgm:spPr/>
      <dgm:t>
        <a:bodyPr/>
        <a:lstStyle/>
        <a:p>
          <a:endParaRPr lang="uk-UA"/>
        </a:p>
      </dgm:t>
    </dgm:pt>
    <dgm:pt modelId="{A2070B6F-2331-4CC3-8BF1-1C92D383D863}" type="pres">
      <dgm:prSet presAssocID="{A83516C3-C7AA-4C8E-AE55-D31CC300E3FA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0C56D6C-CAFD-493A-B345-B8AC905CA408}" type="pres">
      <dgm:prSet presAssocID="{A83516C3-C7AA-4C8E-AE55-D31CC300E3FA}" presName="aSpace2" presStyleCnt="0"/>
      <dgm:spPr/>
      <dgm:t>
        <a:bodyPr/>
        <a:lstStyle/>
        <a:p>
          <a:endParaRPr lang="uk-UA"/>
        </a:p>
      </dgm:t>
    </dgm:pt>
    <dgm:pt modelId="{80C14F36-8695-4147-93EB-616667AAE66C}" type="pres">
      <dgm:prSet presAssocID="{CDDCBD5C-DB9F-4714-B0C6-C9BAF5883AE7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2163EEC3-C4A5-4124-A381-DC87F28C69A7}" type="presOf" srcId="{C72911F1-FE45-4AF1-88E6-761AAA1D7157}" destId="{D133622A-DC5B-4EA3-9DA5-E076A2E5F8C3}" srcOrd="1" destOrd="0" presId="urn:microsoft.com/office/officeart/2005/8/layout/lProcess2"/>
    <dgm:cxn modelId="{7294C3E7-2950-4A6C-B0D7-0CAD64CEA5A0}" type="presOf" srcId="{A83516C3-C7AA-4C8E-AE55-D31CC300E3FA}" destId="{A2070B6F-2331-4CC3-8BF1-1C92D383D863}" srcOrd="0" destOrd="0" presId="urn:microsoft.com/office/officeart/2005/8/layout/lProcess2"/>
    <dgm:cxn modelId="{5204474A-E22C-48F6-87C2-A0C915935650}" srcId="{C72911F1-FE45-4AF1-88E6-761AAA1D7157}" destId="{A83516C3-C7AA-4C8E-AE55-D31CC300E3FA}" srcOrd="0" destOrd="0" parTransId="{932126C3-FA8C-4236-A2F2-D0F5157E992A}" sibTransId="{06D360C2-CD07-4280-9D6B-4A3FFC9CCBFF}"/>
    <dgm:cxn modelId="{C016DFA7-19B0-4171-9CE0-FF0F400BD89F}" srcId="{85476030-29FA-4192-A55B-D9FFAA2D8BED}" destId="{C72911F1-FE45-4AF1-88E6-761AAA1D7157}" srcOrd="0" destOrd="0" parTransId="{7CB45A72-F47E-4BB9-B287-6FBED4EB84F7}" sibTransId="{246A331C-62CB-47F3-B176-F830C040C899}"/>
    <dgm:cxn modelId="{A8E76820-7A3A-4184-AC90-749E274C3B05}" type="presOf" srcId="{C72911F1-FE45-4AF1-88E6-761AAA1D7157}" destId="{C3027D56-E02F-4CAD-8210-B5EDD157691F}" srcOrd="0" destOrd="0" presId="urn:microsoft.com/office/officeart/2005/8/layout/lProcess2"/>
    <dgm:cxn modelId="{1F8EDD00-D9CE-4E9B-8C06-D2C482EC38DF}" srcId="{C72911F1-FE45-4AF1-88E6-761AAA1D7157}" destId="{CDDCBD5C-DB9F-4714-B0C6-C9BAF5883AE7}" srcOrd="1" destOrd="0" parTransId="{C3BC8221-749F-4E38-BA8C-B33368F1D456}" sibTransId="{AAC2384F-C2EF-4785-B57B-F87E6C206B32}"/>
    <dgm:cxn modelId="{CD0F9445-7D37-4081-8F8F-22715F80CBAF}" type="presOf" srcId="{85476030-29FA-4192-A55B-D9FFAA2D8BED}" destId="{C48A73EE-5EA9-46AC-8390-35FF4FDBB701}" srcOrd="0" destOrd="0" presId="urn:microsoft.com/office/officeart/2005/8/layout/lProcess2"/>
    <dgm:cxn modelId="{5EECA63C-DAB9-405B-83A4-910DB93CEC4F}" type="presOf" srcId="{CDDCBD5C-DB9F-4714-B0C6-C9BAF5883AE7}" destId="{80C14F36-8695-4147-93EB-616667AAE66C}" srcOrd="0" destOrd="0" presId="urn:microsoft.com/office/officeart/2005/8/layout/lProcess2"/>
    <dgm:cxn modelId="{F191AB0C-46A1-485B-8815-35034714F2E1}" type="presParOf" srcId="{C48A73EE-5EA9-46AC-8390-35FF4FDBB701}" destId="{B9C150DF-EE91-481C-8787-11133FF59AAF}" srcOrd="0" destOrd="0" presId="urn:microsoft.com/office/officeart/2005/8/layout/lProcess2"/>
    <dgm:cxn modelId="{04B66D7D-ED4D-4FDF-9FAB-BD4352F5C377}" type="presParOf" srcId="{B9C150DF-EE91-481C-8787-11133FF59AAF}" destId="{C3027D56-E02F-4CAD-8210-B5EDD157691F}" srcOrd="0" destOrd="0" presId="urn:microsoft.com/office/officeart/2005/8/layout/lProcess2"/>
    <dgm:cxn modelId="{18EDB719-2805-4096-9A81-E94391A29982}" type="presParOf" srcId="{B9C150DF-EE91-481C-8787-11133FF59AAF}" destId="{D133622A-DC5B-4EA3-9DA5-E076A2E5F8C3}" srcOrd="1" destOrd="0" presId="urn:microsoft.com/office/officeart/2005/8/layout/lProcess2"/>
    <dgm:cxn modelId="{8E9FD696-DD2C-48B0-AD61-4BA69444814F}" type="presParOf" srcId="{B9C150DF-EE91-481C-8787-11133FF59AAF}" destId="{B89358F5-5A55-4273-A0E2-F6310CFE93A6}" srcOrd="2" destOrd="0" presId="urn:microsoft.com/office/officeart/2005/8/layout/lProcess2"/>
    <dgm:cxn modelId="{4646FB6C-58F3-4A48-9BE6-41BD900874B4}" type="presParOf" srcId="{B89358F5-5A55-4273-A0E2-F6310CFE93A6}" destId="{5BDA6DC4-3E7E-45EB-A014-A0F6989C7A62}" srcOrd="0" destOrd="0" presId="urn:microsoft.com/office/officeart/2005/8/layout/lProcess2"/>
    <dgm:cxn modelId="{C616C27D-B3F8-472B-8075-9B07408C73B4}" type="presParOf" srcId="{5BDA6DC4-3E7E-45EB-A014-A0F6989C7A62}" destId="{A2070B6F-2331-4CC3-8BF1-1C92D383D863}" srcOrd="0" destOrd="0" presId="urn:microsoft.com/office/officeart/2005/8/layout/lProcess2"/>
    <dgm:cxn modelId="{CB00A99E-172E-4898-95B9-3A78089C50C5}" type="presParOf" srcId="{5BDA6DC4-3E7E-45EB-A014-A0F6989C7A62}" destId="{E0C56D6C-CAFD-493A-B345-B8AC905CA408}" srcOrd="1" destOrd="0" presId="urn:microsoft.com/office/officeart/2005/8/layout/lProcess2"/>
    <dgm:cxn modelId="{4BE7B89E-9E46-4C72-BD54-C39552040EA9}" type="presParOf" srcId="{5BDA6DC4-3E7E-45EB-A014-A0F6989C7A62}" destId="{80C14F36-8695-4147-93EB-616667AAE66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C1268C-8800-4195-8AAF-9351BFD1F54B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E489A13-DBE0-4E66-94A0-5C173C27B55B}">
      <dgm:prSet phldrT="[Текст]"/>
      <dgm:spPr/>
      <dgm:t>
        <a:bodyPr/>
        <a:lstStyle/>
        <a:p>
          <a:r>
            <a:rPr lang="uk-UA" b="1" dirty="0" smtClean="0"/>
            <a:t>За нульовою ставкою оподатковуються операції з:</a:t>
          </a:r>
          <a:endParaRPr lang="ru-RU" dirty="0"/>
        </a:p>
      </dgm:t>
    </dgm:pt>
    <dgm:pt modelId="{60DD10A6-09DF-42CD-8302-B409567323A4}" type="parTrans" cxnId="{C8BF460E-9BA6-45DC-B99B-439E773D78D1}">
      <dgm:prSet/>
      <dgm:spPr/>
      <dgm:t>
        <a:bodyPr/>
        <a:lstStyle/>
        <a:p>
          <a:endParaRPr lang="ru-RU"/>
        </a:p>
      </dgm:t>
    </dgm:pt>
    <dgm:pt modelId="{B99F0E50-9D79-49F5-85B5-C35301B5620F}" type="sibTrans" cxnId="{C8BF460E-9BA6-45DC-B99B-439E773D78D1}">
      <dgm:prSet/>
      <dgm:spPr/>
      <dgm:t>
        <a:bodyPr/>
        <a:lstStyle/>
        <a:p>
          <a:endParaRPr lang="ru-RU"/>
        </a:p>
      </dgm:t>
    </dgm:pt>
    <dgm:pt modelId="{94B6773D-F02F-461D-A2DB-6B60B76CBC3B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експорту товарів (послуг)</a:t>
          </a:r>
          <a:r>
            <a: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якщо їх експорт </a:t>
          </a:r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підтверджений митною декларацією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3329D0-9DAB-41AA-BF45-2C5A85FF33DB}" type="parTrans" cxnId="{FFC4DBDB-9B71-48C0-97F6-90280631DA29}">
      <dgm:prSet/>
      <dgm:spPr/>
      <dgm:t>
        <a:bodyPr/>
        <a:lstStyle/>
        <a:p>
          <a:endParaRPr lang="ru-RU"/>
        </a:p>
      </dgm:t>
    </dgm:pt>
    <dgm:pt modelId="{63434FAB-951C-4232-916D-A806AB3A56DD}" type="sibTrans" cxnId="{FFC4DBDB-9B71-48C0-97F6-90280631DA29}">
      <dgm:prSet/>
      <dgm:spPr/>
      <dgm:t>
        <a:bodyPr/>
        <a:lstStyle/>
        <a:p>
          <a:endParaRPr lang="ru-RU"/>
        </a:p>
      </dgm:t>
    </dgm:pt>
    <dgm:pt modelId="{B05D5802-F6DB-4BFF-97DD-821D2AE2F16C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постачання товарів</a:t>
          </a:r>
          <a:r>
            <a: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для заправки або </a:t>
          </a:r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забезпечення морських і повітряних суден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96CC39-9316-42A0-98DE-7ADFF2324251}" type="parTrans" cxnId="{C110FC6E-45F4-4866-A5EF-979D84CC7834}">
      <dgm:prSet/>
      <dgm:spPr/>
      <dgm:t>
        <a:bodyPr/>
        <a:lstStyle/>
        <a:p>
          <a:endParaRPr lang="ru-RU"/>
        </a:p>
      </dgm:t>
    </dgm:pt>
    <dgm:pt modelId="{98F577C5-B93F-4F3C-A51D-B16222C25E51}" type="sibTrans" cxnId="{C110FC6E-45F4-4866-A5EF-979D84CC7834}">
      <dgm:prSet/>
      <dgm:spPr/>
      <dgm:t>
        <a:bodyPr/>
        <a:lstStyle/>
        <a:p>
          <a:endParaRPr lang="ru-RU"/>
        </a:p>
      </dgm:t>
    </dgm:pt>
    <dgm:pt modelId="{FA832E62-E6BA-4CA1-B875-E219D0D16C8A}" type="pres">
      <dgm:prSet presAssocID="{98C1268C-8800-4195-8AAF-9351BFD1F5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78CB98C5-C067-4102-938F-18D06A37133E}" type="pres">
      <dgm:prSet presAssocID="{1E489A13-DBE0-4E66-94A0-5C173C27B55B}" presName="compNode" presStyleCnt="0"/>
      <dgm:spPr/>
      <dgm:t>
        <a:bodyPr/>
        <a:lstStyle/>
        <a:p>
          <a:endParaRPr lang="uk-UA"/>
        </a:p>
      </dgm:t>
    </dgm:pt>
    <dgm:pt modelId="{52762EAD-0B1C-4B69-9415-4796F6B96A47}" type="pres">
      <dgm:prSet presAssocID="{1E489A13-DBE0-4E66-94A0-5C173C27B55B}" presName="aNode" presStyleLbl="bgShp" presStyleIdx="0" presStyleCnt="1"/>
      <dgm:spPr/>
      <dgm:t>
        <a:bodyPr/>
        <a:lstStyle/>
        <a:p>
          <a:endParaRPr lang="ru-RU"/>
        </a:p>
      </dgm:t>
    </dgm:pt>
    <dgm:pt modelId="{32B30DF8-9C70-4B6E-8E84-643EAB5EC89A}" type="pres">
      <dgm:prSet presAssocID="{1E489A13-DBE0-4E66-94A0-5C173C27B55B}" presName="textNode" presStyleLbl="bgShp" presStyleIdx="0" presStyleCnt="1"/>
      <dgm:spPr/>
      <dgm:t>
        <a:bodyPr/>
        <a:lstStyle/>
        <a:p>
          <a:endParaRPr lang="ru-RU"/>
        </a:p>
      </dgm:t>
    </dgm:pt>
    <dgm:pt modelId="{3280F388-F393-4179-8153-89A31DA4F2F4}" type="pres">
      <dgm:prSet presAssocID="{1E489A13-DBE0-4E66-94A0-5C173C27B55B}" presName="compChildNode" presStyleCnt="0"/>
      <dgm:spPr/>
      <dgm:t>
        <a:bodyPr/>
        <a:lstStyle/>
        <a:p>
          <a:endParaRPr lang="uk-UA"/>
        </a:p>
      </dgm:t>
    </dgm:pt>
    <dgm:pt modelId="{59C545E9-01F2-4090-9546-B45C9DFC7B2D}" type="pres">
      <dgm:prSet presAssocID="{1E489A13-DBE0-4E66-94A0-5C173C27B55B}" presName="theInnerList" presStyleCnt="0"/>
      <dgm:spPr/>
      <dgm:t>
        <a:bodyPr/>
        <a:lstStyle/>
        <a:p>
          <a:endParaRPr lang="uk-UA"/>
        </a:p>
      </dgm:t>
    </dgm:pt>
    <dgm:pt modelId="{A76A671F-97DE-432C-9A0C-5D48BABC817B}" type="pres">
      <dgm:prSet presAssocID="{94B6773D-F02F-461D-A2DB-6B60B76CBC3B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519CE7-F438-4B23-84D2-BF522EE748F5}" type="pres">
      <dgm:prSet presAssocID="{94B6773D-F02F-461D-A2DB-6B60B76CBC3B}" presName="aSpace2" presStyleCnt="0"/>
      <dgm:spPr/>
      <dgm:t>
        <a:bodyPr/>
        <a:lstStyle/>
        <a:p>
          <a:endParaRPr lang="uk-UA"/>
        </a:p>
      </dgm:t>
    </dgm:pt>
    <dgm:pt modelId="{B96E246A-8CA2-4E33-A3A6-B9270CBC828F}" type="pres">
      <dgm:prSet presAssocID="{B05D5802-F6DB-4BFF-97DD-821D2AE2F16C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C4DBDB-9B71-48C0-97F6-90280631DA29}" srcId="{1E489A13-DBE0-4E66-94A0-5C173C27B55B}" destId="{94B6773D-F02F-461D-A2DB-6B60B76CBC3B}" srcOrd="0" destOrd="0" parTransId="{543329D0-9DAB-41AA-BF45-2C5A85FF33DB}" sibTransId="{63434FAB-951C-4232-916D-A806AB3A56DD}"/>
    <dgm:cxn modelId="{C8BF460E-9BA6-45DC-B99B-439E773D78D1}" srcId="{98C1268C-8800-4195-8AAF-9351BFD1F54B}" destId="{1E489A13-DBE0-4E66-94A0-5C173C27B55B}" srcOrd="0" destOrd="0" parTransId="{60DD10A6-09DF-42CD-8302-B409567323A4}" sibTransId="{B99F0E50-9D79-49F5-85B5-C35301B5620F}"/>
    <dgm:cxn modelId="{05533D76-05C1-4F46-A823-393E8DEE20E2}" type="presOf" srcId="{94B6773D-F02F-461D-A2DB-6B60B76CBC3B}" destId="{A76A671F-97DE-432C-9A0C-5D48BABC817B}" srcOrd="0" destOrd="0" presId="urn:microsoft.com/office/officeart/2005/8/layout/lProcess2"/>
    <dgm:cxn modelId="{0CBD783F-0887-4B61-9876-456753C028A9}" type="presOf" srcId="{1E489A13-DBE0-4E66-94A0-5C173C27B55B}" destId="{32B30DF8-9C70-4B6E-8E84-643EAB5EC89A}" srcOrd="1" destOrd="0" presId="urn:microsoft.com/office/officeart/2005/8/layout/lProcess2"/>
    <dgm:cxn modelId="{C110FC6E-45F4-4866-A5EF-979D84CC7834}" srcId="{1E489A13-DBE0-4E66-94A0-5C173C27B55B}" destId="{B05D5802-F6DB-4BFF-97DD-821D2AE2F16C}" srcOrd="1" destOrd="0" parTransId="{D496CC39-9316-42A0-98DE-7ADFF2324251}" sibTransId="{98F577C5-B93F-4F3C-A51D-B16222C25E51}"/>
    <dgm:cxn modelId="{8B4656B6-1078-4C73-A513-988FF4A30C36}" type="presOf" srcId="{1E489A13-DBE0-4E66-94A0-5C173C27B55B}" destId="{52762EAD-0B1C-4B69-9415-4796F6B96A47}" srcOrd="0" destOrd="0" presId="urn:microsoft.com/office/officeart/2005/8/layout/lProcess2"/>
    <dgm:cxn modelId="{B4D677BC-3BF3-4B6B-B04C-87ECCDFE0999}" type="presOf" srcId="{B05D5802-F6DB-4BFF-97DD-821D2AE2F16C}" destId="{B96E246A-8CA2-4E33-A3A6-B9270CBC828F}" srcOrd="0" destOrd="0" presId="urn:microsoft.com/office/officeart/2005/8/layout/lProcess2"/>
    <dgm:cxn modelId="{34F79E97-CD76-4A65-AF97-A3382E296D88}" type="presOf" srcId="{98C1268C-8800-4195-8AAF-9351BFD1F54B}" destId="{FA832E62-E6BA-4CA1-B875-E219D0D16C8A}" srcOrd="0" destOrd="0" presId="urn:microsoft.com/office/officeart/2005/8/layout/lProcess2"/>
    <dgm:cxn modelId="{0DBEF26E-D9C9-4EDD-8BF2-5A276EF4F9D8}" type="presParOf" srcId="{FA832E62-E6BA-4CA1-B875-E219D0D16C8A}" destId="{78CB98C5-C067-4102-938F-18D06A37133E}" srcOrd="0" destOrd="0" presId="urn:microsoft.com/office/officeart/2005/8/layout/lProcess2"/>
    <dgm:cxn modelId="{78310999-F79E-4D50-B269-EDEE75F32923}" type="presParOf" srcId="{78CB98C5-C067-4102-938F-18D06A37133E}" destId="{52762EAD-0B1C-4B69-9415-4796F6B96A47}" srcOrd="0" destOrd="0" presId="urn:microsoft.com/office/officeart/2005/8/layout/lProcess2"/>
    <dgm:cxn modelId="{BCD9ACBF-9F19-4701-B078-4DFA2CB61E7F}" type="presParOf" srcId="{78CB98C5-C067-4102-938F-18D06A37133E}" destId="{32B30DF8-9C70-4B6E-8E84-643EAB5EC89A}" srcOrd="1" destOrd="0" presId="urn:microsoft.com/office/officeart/2005/8/layout/lProcess2"/>
    <dgm:cxn modelId="{43C430B3-19D0-424D-9B79-4846E4F31143}" type="presParOf" srcId="{78CB98C5-C067-4102-938F-18D06A37133E}" destId="{3280F388-F393-4179-8153-89A31DA4F2F4}" srcOrd="2" destOrd="0" presId="urn:microsoft.com/office/officeart/2005/8/layout/lProcess2"/>
    <dgm:cxn modelId="{4E50FDD0-6F33-42F7-B9CB-6B517252F484}" type="presParOf" srcId="{3280F388-F393-4179-8153-89A31DA4F2F4}" destId="{59C545E9-01F2-4090-9546-B45C9DFC7B2D}" srcOrd="0" destOrd="0" presId="urn:microsoft.com/office/officeart/2005/8/layout/lProcess2"/>
    <dgm:cxn modelId="{D8339E55-55CC-4598-978F-B0B6D4B7869D}" type="presParOf" srcId="{59C545E9-01F2-4090-9546-B45C9DFC7B2D}" destId="{A76A671F-97DE-432C-9A0C-5D48BABC817B}" srcOrd="0" destOrd="0" presId="urn:microsoft.com/office/officeart/2005/8/layout/lProcess2"/>
    <dgm:cxn modelId="{2634EF68-0B1D-4AE3-B63C-41BBD4649E56}" type="presParOf" srcId="{59C545E9-01F2-4090-9546-B45C9DFC7B2D}" destId="{19519CE7-F438-4B23-84D2-BF522EE748F5}" srcOrd="1" destOrd="0" presId="urn:microsoft.com/office/officeart/2005/8/layout/lProcess2"/>
    <dgm:cxn modelId="{23450463-032E-4CC1-BD24-805C2A73054A}" type="presParOf" srcId="{59C545E9-01F2-4090-9546-B45C9DFC7B2D}" destId="{B96E246A-8CA2-4E33-A3A6-B9270CBC828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0898FB-BFB7-44DC-BFA6-9AD200E55D7C}" type="doc">
      <dgm:prSet loTypeId="urn:microsoft.com/office/officeart/2005/8/layout/hList1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9383172-CFB3-4356-A357-E590466C2D3C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Звільняються від оподаткування операції з: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169987-6373-4420-A091-B5554D1315F3}" type="parTrans" cxnId="{F8B3480B-834A-4403-B5FD-AFA0C875A313}">
      <dgm:prSet/>
      <dgm:spPr/>
      <dgm:t>
        <a:bodyPr/>
        <a:lstStyle/>
        <a:p>
          <a:endParaRPr lang="ru-RU"/>
        </a:p>
      </dgm:t>
    </dgm:pt>
    <dgm:pt modelId="{6291B689-3BB5-4261-B651-2C8C9F21F249}" type="sibTrans" cxnId="{F8B3480B-834A-4403-B5FD-AFA0C875A313}">
      <dgm:prSet/>
      <dgm:spPr/>
      <dgm:t>
        <a:bodyPr/>
        <a:lstStyle/>
        <a:p>
          <a:endParaRPr lang="ru-RU"/>
        </a:p>
      </dgm:t>
    </dgm:pt>
    <dgm:pt modelId="{CC1E4C8D-BCA9-43ED-B850-C16FC3798B9F}">
      <dgm:prSet phldrT="[Текст]"/>
      <dgm:spPr/>
      <dgm:t>
        <a:bodyPr/>
        <a:lstStyle/>
        <a:p>
          <a:r>
            <a:rPr lang="uk-UA" dirty="0" smtClean="0"/>
            <a:t>а) </a:t>
          </a:r>
          <a:r>
            <a:rPr lang="uk-UA" b="1" dirty="0" smtClean="0"/>
            <a:t>постачання продуктів</a:t>
          </a:r>
          <a:r>
            <a:rPr lang="uk-UA" dirty="0" smtClean="0"/>
            <a:t> </a:t>
          </a:r>
          <a:r>
            <a:rPr lang="uk-UA" b="1" dirty="0" smtClean="0"/>
            <a:t>дитячого харчування</a:t>
          </a:r>
          <a:endParaRPr lang="ru-RU" dirty="0"/>
        </a:p>
      </dgm:t>
    </dgm:pt>
    <dgm:pt modelId="{71FCCBC8-43AF-409F-9964-3273E9DE240D}" type="parTrans" cxnId="{78DAEA17-2171-495E-988C-C0ECAA78262D}">
      <dgm:prSet/>
      <dgm:spPr/>
      <dgm:t>
        <a:bodyPr/>
        <a:lstStyle/>
        <a:p>
          <a:endParaRPr lang="ru-RU"/>
        </a:p>
      </dgm:t>
    </dgm:pt>
    <dgm:pt modelId="{E81EB792-34AE-4579-BFBB-18D33F71753F}" type="sibTrans" cxnId="{78DAEA17-2171-495E-988C-C0ECAA78262D}">
      <dgm:prSet/>
      <dgm:spPr/>
      <dgm:t>
        <a:bodyPr/>
        <a:lstStyle/>
        <a:p>
          <a:endParaRPr lang="ru-RU"/>
        </a:p>
      </dgm:t>
    </dgm:pt>
    <dgm:pt modelId="{B353AABF-81C5-4D6D-8E27-04994B9287FF}">
      <dgm:prSet/>
      <dgm:spPr/>
      <dgm:t>
        <a:bodyPr/>
        <a:lstStyle/>
        <a:p>
          <a:r>
            <a:rPr lang="uk-UA" dirty="0" smtClean="0"/>
            <a:t>б) </a:t>
          </a:r>
          <a:r>
            <a:rPr lang="uk-UA" b="1" dirty="0" smtClean="0"/>
            <a:t>постачання послуг</a:t>
          </a:r>
          <a:r>
            <a:rPr lang="uk-UA" dirty="0" smtClean="0"/>
            <a:t> із </a:t>
          </a:r>
          <a:r>
            <a:rPr lang="uk-UA" b="1" dirty="0" smtClean="0"/>
            <a:t>здобуття вищої, середньої, професійно-технічної та дошкільної освіти</a:t>
          </a:r>
          <a:r>
            <a:rPr lang="uk-UA" dirty="0" smtClean="0"/>
            <a:t> закладами, що </a:t>
          </a:r>
          <a:r>
            <a:rPr lang="uk-UA" b="1" dirty="0" smtClean="0"/>
            <a:t>мають ліцензію</a:t>
          </a:r>
          <a:r>
            <a:rPr lang="uk-UA" dirty="0" smtClean="0"/>
            <a:t> на постачання таких послуг</a:t>
          </a:r>
          <a:endParaRPr lang="ru-RU" dirty="0"/>
        </a:p>
      </dgm:t>
    </dgm:pt>
    <dgm:pt modelId="{A4CFE5C5-BF39-4790-8D32-B55BFF801EC9}" type="parTrans" cxnId="{A99069FF-505E-413A-87DD-346C5C8035EA}">
      <dgm:prSet/>
      <dgm:spPr/>
      <dgm:t>
        <a:bodyPr/>
        <a:lstStyle/>
        <a:p>
          <a:endParaRPr lang="ru-RU"/>
        </a:p>
      </dgm:t>
    </dgm:pt>
    <dgm:pt modelId="{D9D030B3-7869-44EB-BA76-4E2679527231}" type="sibTrans" cxnId="{A99069FF-505E-413A-87DD-346C5C8035EA}">
      <dgm:prSet/>
      <dgm:spPr/>
      <dgm:t>
        <a:bodyPr/>
        <a:lstStyle/>
        <a:p>
          <a:endParaRPr lang="ru-RU"/>
        </a:p>
      </dgm:t>
    </dgm:pt>
    <dgm:pt modelId="{A81FC84A-5CB5-4931-80DE-0E7AD4043D77}">
      <dgm:prSet/>
      <dgm:spPr/>
      <dgm:t>
        <a:bodyPr/>
        <a:lstStyle/>
        <a:p>
          <a:r>
            <a:rPr lang="uk-UA" dirty="0" smtClean="0"/>
            <a:t>в) </a:t>
          </a:r>
          <a:r>
            <a:rPr lang="uk-UA" b="1" dirty="0" smtClean="0"/>
            <a:t>постачання</a:t>
          </a:r>
          <a:r>
            <a:rPr lang="uk-UA" dirty="0" smtClean="0"/>
            <a:t> технічних та інших </a:t>
          </a:r>
          <a:r>
            <a:rPr lang="uk-UA" b="1" dirty="0" smtClean="0"/>
            <a:t>засобів реабілітації</a:t>
          </a:r>
          <a:endParaRPr lang="ru-RU" dirty="0"/>
        </a:p>
      </dgm:t>
    </dgm:pt>
    <dgm:pt modelId="{4A74D130-4491-45D8-83C3-FB2D8097BF00}" type="parTrans" cxnId="{30FBCE12-97B9-4186-8DEB-6477E0A0AE62}">
      <dgm:prSet/>
      <dgm:spPr/>
      <dgm:t>
        <a:bodyPr/>
        <a:lstStyle/>
        <a:p>
          <a:endParaRPr lang="ru-RU"/>
        </a:p>
      </dgm:t>
    </dgm:pt>
    <dgm:pt modelId="{C61CCA9B-EA4F-455B-B265-5A1B163F3AEC}" type="sibTrans" cxnId="{30FBCE12-97B9-4186-8DEB-6477E0A0AE62}">
      <dgm:prSet/>
      <dgm:spPr/>
      <dgm:t>
        <a:bodyPr/>
        <a:lstStyle/>
        <a:p>
          <a:endParaRPr lang="ru-RU"/>
        </a:p>
      </dgm:t>
    </dgm:pt>
    <dgm:pt modelId="{7589518E-0A8A-4C36-BBAB-C19B3561EB7C}">
      <dgm:prSet/>
      <dgm:spPr/>
      <dgm:t>
        <a:bodyPr/>
        <a:lstStyle/>
        <a:p>
          <a:r>
            <a:rPr lang="uk-UA" dirty="0" smtClean="0"/>
            <a:t>г) </a:t>
          </a:r>
          <a:r>
            <a:rPr lang="uk-UA" b="1" dirty="0" smtClean="0"/>
            <a:t>постачання</a:t>
          </a:r>
          <a:r>
            <a:rPr lang="uk-UA" dirty="0" smtClean="0"/>
            <a:t> послуг із </a:t>
          </a:r>
          <a:r>
            <a:rPr lang="uk-UA" b="1" dirty="0" smtClean="0"/>
            <a:t>доставки пенсій</a:t>
          </a:r>
          <a:r>
            <a:rPr lang="uk-UA" dirty="0" smtClean="0"/>
            <a:t>, </a:t>
          </a:r>
          <a:r>
            <a:rPr lang="uk-UA" b="1" dirty="0" smtClean="0"/>
            <a:t>страхових виплат</a:t>
          </a:r>
          <a:r>
            <a:rPr lang="uk-UA" dirty="0" smtClean="0"/>
            <a:t> та </a:t>
          </a:r>
          <a:r>
            <a:rPr lang="uk-UA" b="1" dirty="0" smtClean="0"/>
            <a:t>грошової допомоги населенню</a:t>
          </a:r>
          <a:endParaRPr lang="ru-RU" dirty="0"/>
        </a:p>
      </dgm:t>
    </dgm:pt>
    <dgm:pt modelId="{C4A9E575-1810-4DAE-87B4-C0F33805249C}" type="parTrans" cxnId="{1D929CE0-D97F-46D7-8BEF-EED34DDB9C61}">
      <dgm:prSet/>
      <dgm:spPr/>
      <dgm:t>
        <a:bodyPr/>
        <a:lstStyle/>
        <a:p>
          <a:endParaRPr lang="ru-RU"/>
        </a:p>
      </dgm:t>
    </dgm:pt>
    <dgm:pt modelId="{07527A19-3839-4510-ADFA-BDB7DB387298}" type="sibTrans" cxnId="{1D929CE0-D97F-46D7-8BEF-EED34DDB9C61}">
      <dgm:prSet/>
      <dgm:spPr/>
      <dgm:t>
        <a:bodyPr/>
        <a:lstStyle/>
        <a:p>
          <a:endParaRPr lang="ru-RU"/>
        </a:p>
      </dgm:t>
    </dgm:pt>
    <dgm:pt modelId="{E2FE23B8-8E6B-4D8F-BFFF-BF11D66D29D7}">
      <dgm:prSet/>
      <dgm:spPr/>
      <dgm:t>
        <a:bodyPr/>
        <a:lstStyle/>
        <a:p>
          <a:r>
            <a:rPr lang="uk-UA" dirty="0" smtClean="0"/>
            <a:t>д) </a:t>
          </a:r>
          <a:r>
            <a:rPr lang="uk-UA" b="1" dirty="0" smtClean="0"/>
            <a:t>постачання</a:t>
          </a:r>
          <a:r>
            <a:rPr lang="uk-UA" dirty="0" smtClean="0"/>
            <a:t> послуг з </a:t>
          </a:r>
          <a:r>
            <a:rPr lang="uk-UA" b="1" dirty="0" smtClean="0"/>
            <a:t>охорони здоров</a:t>
          </a:r>
          <a:r>
            <a:rPr lang="ru-RU" b="1" dirty="0" smtClean="0"/>
            <a:t>’</a:t>
          </a:r>
          <a:r>
            <a:rPr lang="uk-UA" b="1" dirty="0" smtClean="0"/>
            <a:t>я</a:t>
          </a:r>
          <a:r>
            <a:rPr lang="uk-UA" dirty="0" smtClean="0"/>
            <a:t> закладами, що </a:t>
          </a:r>
          <a:r>
            <a:rPr lang="uk-UA" b="1" dirty="0" smtClean="0"/>
            <a:t>мають ліцензію </a:t>
          </a:r>
          <a:r>
            <a:rPr lang="uk-UA" dirty="0" smtClean="0"/>
            <a:t>на постачання таких послуг, а також постачання таких послуг, а також </a:t>
          </a:r>
          <a:r>
            <a:rPr lang="uk-UA" b="1" dirty="0" smtClean="0"/>
            <a:t>постачання</a:t>
          </a:r>
          <a:r>
            <a:rPr lang="uk-UA" dirty="0" smtClean="0"/>
            <a:t> послуг реабілітаційними установами </a:t>
          </a:r>
          <a:r>
            <a:rPr lang="uk-UA" b="1" dirty="0" smtClean="0"/>
            <a:t>для інвалідів та дітей-інвалідів</a:t>
          </a:r>
          <a:endParaRPr lang="ru-RU" dirty="0"/>
        </a:p>
      </dgm:t>
    </dgm:pt>
    <dgm:pt modelId="{63094584-E167-4060-8318-55A7B944218A}" type="parTrans" cxnId="{CB5FE242-BB91-4637-AF42-1F5B18384F5B}">
      <dgm:prSet/>
      <dgm:spPr/>
      <dgm:t>
        <a:bodyPr/>
        <a:lstStyle/>
        <a:p>
          <a:endParaRPr lang="ru-RU"/>
        </a:p>
      </dgm:t>
    </dgm:pt>
    <dgm:pt modelId="{AB85F9CB-4D7F-42AC-A45F-B97BEFB2D302}" type="sibTrans" cxnId="{CB5FE242-BB91-4637-AF42-1F5B18384F5B}">
      <dgm:prSet/>
      <dgm:spPr/>
      <dgm:t>
        <a:bodyPr/>
        <a:lstStyle/>
        <a:p>
          <a:endParaRPr lang="ru-RU"/>
        </a:p>
      </dgm:t>
    </dgm:pt>
    <dgm:pt modelId="{F9DF0C75-FE42-4C29-B9A2-63D90D3BB10C}">
      <dgm:prSet/>
      <dgm:spPr/>
      <dgm:t>
        <a:bodyPr/>
        <a:lstStyle/>
        <a:p>
          <a:r>
            <a:rPr lang="uk-UA" dirty="0" smtClean="0"/>
            <a:t>е) </a:t>
          </a:r>
          <a:r>
            <a:rPr lang="uk-UA" b="1" dirty="0" smtClean="0"/>
            <a:t>постачання</a:t>
          </a:r>
          <a:r>
            <a:rPr lang="uk-UA" dirty="0" smtClean="0"/>
            <a:t> послуг з </a:t>
          </a:r>
          <a:r>
            <a:rPr lang="uk-UA" b="1" dirty="0" smtClean="0"/>
            <a:t>перевезення пасажирів</a:t>
          </a:r>
          <a:r>
            <a:rPr lang="uk-UA" dirty="0" smtClean="0"/>
            <a:t> міським транспортом (крім таксі)</a:t>
          </a:r>
          <a:endParaRPr lang="ru-RU" dirty="0"/>
        </a:p>
      </dgm:t>
    </dgm:pt>
    <dgm:pt modelId="{CAA0818B-C06A-42E3-A3DA-2045A9E58AC5}" type="parTrans" cxnId="{50DB8DD7-2EB7-4EB1-AEB9-7A3474F1BF83}">
      <dgm:prSet/>
      <dgm:spPr/>
      <dgm:t>
        <a:bodyPr/>
        <a:lstStyle/>
        <a:p>
          <a:endParaRPr lang="ru-RU"/>
        </a:p>
      </dgm:t>
    </dgm:pt>
    <dgm:pt modelId="{3A82562B-24CE-4C79-8B64-70FBB5A77092}" type="sibTrans" cxnId="{50DB8DD7-2EB7-4EB1-AEB9-7A3474F1BF83}">
      <dgm:prSet/>
      <dgm:spPr/>
      <dgm:t>
        <a:bodyPr/>
        <a:lstStyle/>
        <a:p>
          <a:endParaRPr lang="ru-RU"/>
        </a:p>
      </dgm:t>
    </dgm:pt>
    <dgm:pt modelId="{5FE09A3E-8729-4D18-A756-77156B764095}">
      <dgm:prSet/>
      <dgm:spPr/>
      <dgm:t>
        <a:bodyPr/>
        <a:lstStyle/>
        <a:p>
          <a:r>
            <a:rPr lang="uk-UA" dirty="0" smtClean="0"/>
            <a:t>є) </a:t>
          </a:r>
          <a:r>
            <a:rPr lang="uk-UA" b="1" dirty="0" smtClean="0"/>
            <a:t>постачання</a:t>
          </a:r>
          <a:r>
            <a:rPr lang="uk-UA" dirty="0" smtClean="0"/>
            <a:t> релігійними організаціями </a:t>
          </a:r>
          <a:r>
            <a:rPr lang="uk-UA" b="1" dirty="0" smtClean="0"/>
            <a:t>культових послуг та предметів культового призначення</a:t>
          </a:r>
          <a:endParaRPr lang="ru-RU" dirty="0"/>
        </a:p>
      </dgm:t>
    </dgm:pt>
    <dgm:pt modelId="{D0346AE1-BF84-407A-92BD-7A76F0921363}" type="parTrans" cxnId="{FEACBFAB-3715-4E92-9FD4-733112958CB4}">
      <dgm:prSet/>
      <dgm:spPr/>
      <dgm:t>
        <a:bodyPr/>
        <a:lstStyle/>
        <a:p>
          <a:endParaRPr lang="ru-RU"/>
        </a:p>
      </dgm:t>
    </dgm:pt>
    <dgm:pt modelId="{DE59220C-871E-4C12-8910-16D633A4BAE3}" type="sibTrans" cxnId="{FEACBFAB-3715-4E92-9FD4-733112958CB4}">
      <dgm:prSet/>
      <dgm:spPr/>
      <dgm:t>
        <a:bodyPr/>
        <a:lstStyle/>
        <a:p>
          <a:endParaRPr lang="ru-RU"/>
        </a:p>
      </dgm:t>
    </dgm:pt>
    <dgm:pt modelId="{D706B1ED-1193-43C7-B2E4-506CC364BC34}">
      <dgm:prSet/>
      <dgm:spPr/>
      <dgm:t>
        <a:bodyPr/>
        <a:lstStyle/>
        <a:p>
          <a:r>
            <a:rPr lang="uk-UA" dirty="0" smtClean="0"/>
            <a:t>ж) </a:t>
          </a:r>
          <a:r>
            <a:rPr lang="uk-UA" b="1" dirty="0" smtClean="0"/>
            <a:t>постачання</a:t>
          </a:r>
          <a:r>
            <a:rPr lang="uk-UA" dirty="0" smtClean="0"/>
            <a:t> послуг з </a:t>
          </a:r>
          <a:r>
            <a:rPr lang="uk-UA" b="1" dirty="0" smtClean="0"/>
            <a:t>поховання та ритуальних товарів</a:t>
          </a:r>
          <a:r>
            <a:rPr lang="uk-UA" dirty="0" smtClean="0"/>
            <a:t> державними та комунальними службами</a:t>
          </a:r>
          <a:endParaRPr lang="ru-RU" dirty="0"/>
        </a:p>
      </dgm:t>
    </dgm:pt>
    <dgm:pt modelId="{ADE29875-0366-4BB2-A75A-66F880E47474}" type="parTrans" cxnId="{73FEB67B-0B6A-4FEB-BEBB-BACFCD0BE564}">
      <dgm:prSet/>
      <dgm:spPr/>
      <dgm:t>
        <a:bodyPr/>
        <a:lstStyle/>
        <a:p>
          <a:endParaRPr lang="ru-RU"/>
        </a:p>
      </dgm:t>
    </dgm:pt>
    <dgm:pt modelId="{861CDA93-300C-441D-9C23-843482A20511}" type="sibTrans" cxnId="{73FEB67B-0B6A-4FEB-BEBB-BACFCD0BE564}">
      <dgm:prSet/>
      <dgm:spPr/>
      <dgm:t>
        <a:bodyPr/>
        <a:lstStyle/>
        <a:p>
          <a:endParaRPr lang="ru-RU"/>
        </a:p>
      </dgm:t>
    </dgm:pt>
    <dgm:pt modelId="{D109CC2B-73E9-4C4B-B05C-AB31225863A8}">
      <dgm:prSet/>
      <dgm:spPr/>
      <dgm:t>
        <a:bodyPr/>
        <a:lstStyle/>
        <a:p>
          <a:r>
            <a:rPr lang="uk-UA" dirty="0" smtClean="0"/>
            <a:t>з) </a:t>
          </a:r>
          <a:r>
            <a:rPr lang="uk-UA" b="1" dirty="0" smtClean="0"/>
            <a:t>безоплатної приватизації</a:t>
          </a:r>
          <a:r>
            <a:rPr lang="uk-UA" dirty="0" smtClean="0"/>
            <a:t> житлового фонду</a:t>
          </a:r>
          <a:endParaRPr lang="ru-RU" dirty="0"/>
        </a:p>
      </dgm:t>
    </dgm:pt>
    <dgm:pt modelId="{DB8914A5-4EF0-4070-9898-C5E074AD108A}" type="parTrans" cxnId="{E93CE4AB-9828-4DD6-A4BE-CABC55CFA76B}">
      <dgm:prSet/>
      <dgm:spPr/>
      <dgm:t>
        <a:bodyPr/>
        <a:lstStyle/>
        <a:p>
          <a:endParaRPr lang="ru-RU"/>
        </a:p>
      </dgm:t>
    </dgm:pt>
    <dgm:pt modelId="{A5D721C4-473C-49E7-90CB-4A6AB1CC4E3E}" type="sibTrans" cxnId="{E93CE4AB-9828-4DD6-A4BE-CABC55CFA76B}">
      <dgm:prSet/>
      <dgm:spPr/>
      <dgm:t>
        <a:bodyPr/>
        <a:lstStyle/>
        <a:p>
          <a:endParaRPr lang="ru-RU"/>
        </a:p>
      </dgm:t>
    </dgm:pt>
    <dgm:pt modelId="{CFFED67D-98A8-44FA-A495-2CD772ECCAA0}">
      <dgm:prSet/>
      <dgm:spPr/>
      <dgm:t>
        <a:bodyPr/>
        <a:lstStyle/>
        <a:p>
          <a:r>
            <a:rPr lang="uk-UA" dirty="0" smtClean="0"/>
            <a:t>и) </a:t>
          </a:r>
          <a:r>
            <a:rPr lang="uk-UA" b="1" dirty="0" smtClean="0"/>
            <a:t>постачання житла, крім їх першого постачання</a:t>
          </a:r>
          <a:endParaRPr lang="ru-RU" dirty="0"/>
        </a:p>
      </dgm:t>
    </dgm:pt>
    <dgm:pt modelId="{F1B66B6A-5BFF-456F-849E-31EFE0D298EB}" type="parTrans" cxnId="{C223C843-1B1C-4104-A60C-4CC3DFD886F0}">
      <dgm:prSet/>
      <dgm:spPr/>
      <dgm:t>
        <a:bodyPr/>
        <a:lstStyle/>
        <a:p>
          <a:endParaRPr lang="ru-RU"/>
        </a:p>
      </dgm:t>
    </dgm:pt>
    <dgm:pt modelId="{9F36119B-31AD-4828-B9DA-EAFBA5266F91}" type="sibTrans" cxnId="{C223C843-1B1C-4104-A60C-4CC3DFD886F0}">
      <dgm:prSet/>
      <dgm:spPr/>
      <dgm:t>
        <a:bodyPr/>
        <a:lstStyle/>
        <a:p>
          <a:endParaRPr lang="ru-RU"/>
        </a:p>
      </dgm:t>
    </dgm:pt>
    <dgm:pt modelId="{279365ED-DFF2-4C40-98BA-1334C193C359}">
      <dgm:prSet/>
      <dgm:spPr/>
      <dgm:t>
        <a:bodyPr/>
        <a:lstStyle/>
        <a:p>
          <a:r>
            <a:rPr lang="uk-UA" dirty="0" smtClean="0"/>
            <a:t>і) </a:t>
          </a:r>
          <a:r>
            <a:rPr lang="uk-UA" b="1" dirty="0" smtClean="0"/>
            <a:t>надання благодійної допомоги</a:t>
          </a:r>
          <a:r>
            <a:rPr lang="uk-UA" dirty="0" smtClean="0"/>
            <a:t> та інші відповідно до чинного законодавства</a:t>
          </a:r>
          <a:endParaRPr lang="ru-RU" dirty="0"/>
        </a:p>
      </dgm:t>
    </dgm:pt>
    <dgm:pt modelId="{85640E98-74D8-43E2-AB52-DB93E40DB9DE}" type="parTrans" cxnId="{7E322B6D-2907-4DD7-AA5D-B99CBD59E07E}">
      <dgm:prSet/>
      <dgm:spPr/>
      <dgm:t>
        <a:bodyPr/>
        <a:lstStyle/>
        <a:p>
          <a:endParaRPr lang="ru-RU"/>
        </a:p>
      </dgm:t>
    </dgm:pt>
    <dgm:pt modelId="{11829FF3-17D7-4AA6-BE0D-3324732CA352}" type="sibTrans" cxnId="{7E322B6D-2907-4DD7-AA5D-B99CBD59E07E}">
      <dgm:prSet/>
      <dgm:spPr/>
      <dgm:t>
        <a:bodyPr/>
        <a:lstStyle/>
        <a:p>
          <a:endParaRPr lang="ru-RU"/>
        </a:p>
      </dgm:t>
    </dgm:pt>
    <dgm:pt modelId="{C8018459-7D00-4180-89AB-50EA26CC8329}" type="pres">
      <dgm:prSet presAssocID="{620898FB-BFB7-44DC-BFA6-9AD200E55D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13C054B5-0943-48C1-9923-9FEE776E47E2}" type="pres">
      <dgm:prSet presAssocID="{49383172-CFB3-4356-A357-E590466C2D3C}" presName="composite" presStyleCnt="0"/>
      <dgm:spPr/>
      <dgm:t>
        <a:bodyPr/>
        <a:lstStyle/>
        <a:p>
          <a:endParaRPr lang="uk-UA"/>
        </a:p>
      </dgm:t>
    </dgm:pt>
    <dgm:pt modelId="{01A4395C-5443-4C8A-B533-7C1DD7AF3B97}" type="pres">
      <dgm:prSet presAssocID="{49383172-CFB3-4356-A357-E590466C2D3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343A3D-FE94-4317-95AF-713184526B9F}" type="pres">
      <dgm:prSet presAssocID="{49383172-CFB3-4356-A357-E590466C2D3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DB8DD7-2EB7-4EB1-AEB9-7A3474F1BF83}" srcId="{49383172-CFB3-4356-A357-E590466C2D3C}" destId="{F9DF0C75-FE42-4C29-B9A2-63D90D3BB10C}" srcOrd="5" destOrd="0" parTransId="{CAA0818B-C06A-42E3-A3DA-2045A9E58AC5}" sibTransId="{3A82562B-24CE-4C79-8B64-70FBB5A77092}"/>
    <dgm:cxn modelId="{A99069FF-505E-413A-87DD-346C5C8035EA}" srcId="{49383172-CFB3-4356-A357-E590466C2D3C}" destId="{B353AABF-81C5-4D6D-8E27-04994B9287FF}" srcOrd="1" destOrd="0" parTransId="{A4CFE5C5-BF39-4790-8D32-B55BFF801EC9}" sibTransId="{D9D030B3-7869-44EB-BA76-4E2679527231}"/>
    <dgm:cxn modelId="{551D467D-4C0A-454C-9159-1111A3BD295C}" type="presOf" srcId="{620898FB-BFB7-44DC-BFA6-9AD200E55D7C}" destId="{C8018459-7D00-4180-89AB-50EA26CC8329}" srcOrd="0" destOrd="0" presId="urn:microsoft.com/office/officeart/2005/8/layout/hList1"/>
    <dgm:cxn modelId="{E93CE4AB-9828-4DD6-A4BE-CABC55CFA76B}" srcId="{49383172-CFB3-4356-A357-E590466C2D3C}" destId="{D109CC2B-73E9-4C4B-B05C-AB31225863A8}" srcOrd="8" destOrd="0" parTransId="{DB8914A5-4EF0-4070-9898-C5E074AD108A}" sibTransId="{A5D721C4-473C-49E7-90CB-4A6AB1CC4E3E}"/>
    <dgm:cxn modelId="{463D37E4-CEA7-4E20-9606-A10AEF0A67B4}" type="presOf" srcId="{F9DF0C75-FE42-4C29-B9A2-63D90D3BB10C}" destId="{02343A3D-FE94-4317-95AF-713184526B9F}" srcOrd="0" destOrd="5" presId="urn:microsoft.com/office/officeart/2005/8/layout/hList1"/>
    <dgm:cxn modelId="{69724815-7DD7-49B6-AECD-C6F4FBDE776E}" type="presOf" srcId="{B353AABF-81C5-4D6D-8E27-04994B9287FF}" destId="{02343A3D-FE94-4317-95AF-713184526B9F}" srcOrd="0" destOrd="1" presId="urn:microsoft.com/office/officeart/2005/8/layout/hList1"/>
    <dgm:cxn modelId="{E92AD5C5-AB96-482B-826D-9CB8BF497D09}" type="presOf" srcId="{E2FE23B8-8E6B-4D8F-BFFF-BF11D66D29D7}" destId="{02343A3D-FE94-4317-95AF-713184526B9F}" srcOrd="0" destOrd="4" presId="urn:microsoft.com/office/officeart/2005/8/layout/hList1"/>
    <dgm:cxn modelId="{D378CC8A-1C17-4B68-87A8-F3010A7EB4C4}" type="presOf" srcId="{CFFED67D-98A8-44FA-A495-2CD772ECCAA0}" destId="{02343A3D-FE94-4317-95AF-713184526B9F}" srcOrd="0" destOrd="9" presId="urn:microsoft.com/office/officeart/2005/8/layout/hList1"/>
    <dgm:cxn modelId="{78DAEA17-2171-495E-988C-C0ECAA78262D}" srcId="{49383172-CFB3-4356-A357-E590466C2D3C}" destId="{CC1E4C8D-BCA9-43ED-B850-C16FC3798B9F}" srcOrd="0" destOrd="0" parTransId="{71FCCBC8-43AF-409F-9964-3273E9DE240D}" sibTransId="{E81EB792-34AE-4579-BFBB-18D33F71753F}"/>
    <dgm:cxn modelId="{87548010-43C7-4231-99F8-9EB49BE8175F}" type="presOf" srcId="{CC1E4C8D-BCA9-43ED-B850-C16FC3798B9F}" destId="{02343A3D-FE94-4317-95AF-713184526B9F}" srcOrd="0" destOrd="0" presId="urn:microsoft.com/office/officeart/2005/8/layout/hList1"/>
    <dgm:cxn modelId="{F8B3480B-834A-4403-B5FD-AFA0C875A313}" srcId="{620898FB-BFB7-44DC-BFA6-9AD200E55D7C}" destId="{49383172-CFB3-4356-A357-E590466C2D3C}" srcOrd="0" destOrd="0" parTransId="{C5169987-6373-4420-A091-B5554D1315F3}" sibTransId="{6291B689-3BB5-4261-B651-2C8C9F21F249}"/>
    <dgm:cxn modelId="{7E322B6D-2907-4DD7-AA5D-B99CBD59E07E}" srcId="{49383172-CFB3-4356-A357-E590466C2D3C}" destId="{279365ED-DFF2-4C40-98BA-1334C193C359}" srcOrd="10" destOrd="0" parTransId="{85640E98-74D8-43E2-AB52-DB93E40DB9DE}" sibTransId="{11829FF3-17D7-4AA6-BE0D-3324732CA352}"/>
    <dgm:cxn modelId="{FEACBFAB-3715-4E92-9FD4-733112958CB4}" srcId="{49383172-CFB3-4356-A357-E590466C2D3C}" destId="{5FE09A3E-8729-4D18-A756-77156B764095}" srcOrd="6" destOrd="0" parTransId="{D0346AE1-BF84-407A-92BD-7A76F0921363}" sibTransId="{DE59220C-871E-4C12-8910-16D633A4BAE3}"/>
    <dgm:cxn modelId="{A4976E5E-144B-48DE-B85A-2C7E5B09EAEC}" type="presOf" srcId="{7589518E-0A8A-4C36-BBAB-C19B3561EB7C}" destId="{02343A3D-FE94-4317-95AF-713184526B9F}" srcOrd="0" destOrd="3" presId="urn:microsoft.com/office/officeart/2005/8/layout/hList1"/>
    <dgm:cxn modelId="{C223C843-1B1C-4104-A60C-4CC3DFD886F0}" srcId="{49383172-CFB3-4356-A357-E590466C2D3C}" destId="{CFFED67D-98A8-44FA-A495-2CD772ECCAA0}" srcOrd="9" destOrd="0" parTransId="{F1B66B6A-5BFF-456F-849E-31EFE0D298EB}" sibTransId="{9F36119B-31AD-4828-B9DA-EAFBA5266F91}"/>
    <dgm:cxn modelId="{B530941F-BDF7-4199-B1E1-6CFE94F76850}" type="presOf" srcId="{49383172-CFB3-4356-A357-E590466C2D3C}" destId="{01A4395C-5443-4C8A-B533-7C1DD7AF3B97}" srcOrd="0" destOrd="0" presId="urn:microsoft.com/office/officeart/2005/8/layout/hList1"/>
    <dgm:cxn modelId="{30FBCE12-97B9-4186-8DEB-6477E0A0AE62}" srcId="{49383172-CFB3-4356-A357-E590466C2D3C}" destId="{A81FC84A-5CB5-4931-80DE-0E7AD4043D77}" srcOrd="2" destOrd="0" parTransId="{4A74D130-4491-45D8-83C3-FB2D8097BF00}" sibTransId="{C61CCA9B-EA4F-455B-B265-5A1B163F3AEC}"/>
    <dgm:cxn modelId="{565014A7-51B9-431D-B71A-C08335D54E14}" type="presOf" srcId="{D706B1ED-1193-43C7-B2E4-506CC364BC34}" destId="{02343A3D-FE94-4317-95AF-713184526B9F}" srcOrd="0" destOrd="7" presId="urn:microsoft.com/office/officeart/2005/8/layout/hList1"/>
    <dgm:cxn modelId="{FCBEC5F0-CB32-4926-88E9-5DDE83A7A66A}" type="presOf" srcId="{279365ED-DFF2-4C40-98BA-1334C193C359}" destId="{02343A3D-FE94-4317-95AF-713184526B9F}" srcOrd="0" destOrd="10" presId="urn:microsoft.com/office/officeart/2005/8/layout/hList1"/>
    <dgm:cxn modelId="{CB5FE242-BB91-4637-AF42-1F5B18384F5B}" srcId="{49383172-CFB3-4356-A357-E590466C2D3C}" destId="{E2FE23B8-8E6B-4D8F-BFFF-BF11D66D29D7}" srcOrd="4" destOrd="0" parTransId="{63094584-E167-4060-8318-55A7B944218A}" sibTransId="{AB85F9CB-4D7F-42AC-A45F-B97BEFB2D302}"/>
    <dgm:cxn modelId="{BC225C7B-E549-4CAE-B4DC-27A019AF7C41}" type="presOf" srcId="{A81FC84A-5CB5-4931-80DE-0E7AD4043D77}" destId="{02343A3D-FE94-4317-95AF-713184526B9F}" srcOrd="0" destOrd="2" presId="urn:microsoft.com/office/officeart/2005/8/layout/hList1"/>
    <dgm:cxn modelId="{73FEB67B-0B6A-4FEB-BEBB-BACFCD0BE564}" srcId="{49383172-CFB3-4356-A357-E590466C2D3C}" destId="{D706B1ED-1193-43C7-B2E4-506CC364BC34}" srcOrd="7" destOrd="0" parTransId="{ADE29875-0366-4BB2-A75A-66F880E47474}" sibTransId="{861CDA93-300C-441D-9C23-843482A20511}"/>
    <dgm:cxn modelId="{5A8D9BF4-8665-47A6-BB05-2C4D0C6DEC7A}" type="presOf" srcId="{D109CC2B-73E9-4C4B-B05C-AB31225863A8}" destId="{02343A3D-FE94-4317-95AF-713184526B9F}" srcOrd="0" destOrd="8" presId="urn:microsoft.com/office/officeart/2005/8/layout/hList1"/>
    <dgm:cxn modelId="{D8F32FB7-90D2-4172-95B1-7C71ABCC89A9}" type="presOf" srcId="{5FE09A3E-8729-4D18-A756-77156B764095}" destId="{02343A3D-FE94-4317-95AF-713184526B9F}" srcOrd="0" destOrd="6" presId="urn:microsoft.com/office/officeart/2005/8/layout/hList1"/>
    <dgm:cxn modelId="{1D929CE0-D97F-46D7-8BEF-EED34DDB9C61}" srcId="{49383172-CFB3-4356-A357-E590466C2D3C}" destId="{7589518E-0A8A-4C36-BBAB-C19B3561EB7C}" srcOrd="3" destOrd="0" parTransId="{C4A9E575-1810-4DAE-87B4-C0F33805249C}" sibTransId="{07527A19-3839-4510-ADFA-BDB7DB387298}"/>
    <dgm:cxn modelId="{6E4016A2-1AA8-4E5B-8B9F-0F55BF59F35C}" type="presParOf" srcId="{C8018459-7D00-4180-89AB-50EA26CC8329}" destId="{13C054B5-0943-48C1-9923-9FEE776E47E2}" srcOrd="0" destOrd="0" presId="urn:microsoft.com/office/officeart/2005/8/layout/hList1"/>
    <dgm:cxn modelId="{9A13DEDC-B76E-4623-A669-871A285CF740}" type="presParOf" srcId="{13C054B5-0943-48C1-9923-9FEE776E47E2}" destId="{01A4395C-5443-4C8A-B533-7C1DD7AF3B97}" srcOrd="0" destOrd="0" presId="urn:microsoft.com/office/officeart/2005/8/layout/hList1"/>
    <dgm:cxn modelId="{CA4996B2-4422-4B1E-B166-50D452F9D7EB}" type="presParOf" srcId="{13C054B5-0943-48C1-9923-9FEE776E47E2}" destId="{02343A3D-FE94-4317-95AF-713184526B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0349C69-F537-48EE-9111-81C012F70978}" type="doc">
      <dgm:prSet loTypeId="urn:microsoft.com/office/officeart/2005/8/layout/vList5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F47BD28F-9CE8-47E7-9068-983062702F32}">
      <dgm:prSet phldrT="[Текст]"/>
      <dgm:spPr/>
      <dgm:t>
        <a:bodyPr/>
        <a:lstStyle/>
        <a:p>
          <a:r>
            <a:rPr lang="uk-UA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База  оподаткування </a:t>
          </a:r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D45A3C-AE46-4683-A5AC-4863080E76C1}" type="parTrans" cxnId="{450BD7FD-8113-4A01-8655-757481B53FA5}">
      <dgm:prSet/>
      <dgm:spPr/>
      <dgm:t>
        <a:bodyPr/>
        <a:lstStyle/>
        <a:p>
          <a:endParaRPr lang="ru-RU"/>
        </a:p>
      </dgm:t>
    </dgm:pt>
    <dgm:pt modelId="{0AED7E80-8D64-4790-BA3C-65C58DBA93E3}" type="sibTrans" cxnId="{450BD7FD-8113-4A01-8655-757481B53FA5}">
      <dgm:prSet/>
      <dgm:spPr/>
      <dgm:t>
        <a:bodyPr/>
        <a:lstStyle/>
        <a:p>
          <a:endParaRPr lang="ru-RU"/>
        </a:p>
      </dgm:t>
    </dgm:pt>
    <dgm:pt modelId="{C20EF4C5-070E-4A73-8F0F-5EABB3BE2C08}">
      <dgm:prSet phldrT="[Текст]"/>
      <dgm:spPr/>
      <dgm:t>
        <a:bodyPr/>
        <a:lstStyle/>
        <a:p>
          <a:r>
            <a:rPr lang="uk-UA" dirty="0" smtClean="0"/>
            <a:t>це обороти до яких застосовуються ставки ПДВ</a:t>
          </a:r>
          <a:endParaRPr lang="ru-RU" dirty="0"/>
        </a:p>
      </dgm:t>
    </dgm:pt>
    <dgm:pt modelId="{5E1D60D0-2B4E-4959-8558-43D3CC4113BF}" type="parTrans" cxnId="{8647F539-85AA-4D9F-8B23-56533B156AC0}">
      <dgm:prSet/>
      <dgm:spPr/>
      <dgm:t>
        <a:bodyPr/>
        <a:lstStyle/>
        <a:p>
          <a:endParaRPr lang="ru-RU"/>
        </a:p>
      </dgm:t>
    </dgm:pt>
    <dgm:pt modelId="{55162885-6A75-4884-AF06-53B0F921E8C5}" type="sibTrans" cxnId="{8647F539-85AA-4D9F-8B23-56533B156AC0}">
      <dgm:prSet/>
      <dgm:spPr/>
      <dgm:t>
        <a:bodyPr/>
        <a:lstStyle/>
        <a:p>
          <a:endParaRPr lang="ru-RU"/>
        </a:p>
      </dgm:t>
    </dgm:pt>
    <dgm:pt modelId="{48766015-C7AC-4F6D-91C5-8BA13DFD227D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База оподаткування операцій з постачання товарів/послуг визначається виходячи з їх договірної (контрактної) вартості, але не нижче звичайних цін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ACC3F2-609D-477C-8630-2ABBA00713AD}" type="parTrans" cxnId="{9EE56862-80E0-49B5-BEAC-1166C2C0795A}">
      <dgm:prSet/>
      <dgm:spPr/>
      <dgm:t>
        <a:bodyPr/>
        <a:lstStyle/>
        <a:p>
          <a:endParaRPr lang="ru-RU"/>
        </a:p>
      </dgm:t>
    </dgm:pt>
    <dgm:pt modelId="{2F8AAA73-5F85-4B44-BA79-D2D403E7A195}" type="sibTrans" cxnId="{9EE56862-80E0-49B5-BEAC-1166C2C0795A}">
      <dgm:prSet/>
      <dgm:spPr/>
      <dgm:t>
        <a:bodyPr/>
        <a:lstStyle/>
        <a:p>
          <a:endParaRPr lang="ru-RU"/>
        </a:p>
      </dgm:t>
    </dgm:pt>
    <dgm:pt modelId="{404F6C9A-CAC7-4F01-ABE7-57698DFEE70E}" type="pres">
      <dgm:prSet presAssocID="{70349C69-F537-48EE-9111-81C012F709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F4DEEE3D-E2FC-4A08-B722-3DFB8E880F0B}" type="pres">
      <dgm:prSet presAssocID="{F47BD28F-9CE8-47E7-9068-983062702F32}" presName="linNode" presStyleCnt="0"/>
      <dgm:spPr/>
      <dgm:t>
        <a:bodyPr/>
        <a:lstStyle/>
        <a:p>
          <a:endParaRPr lang="uk-UA"/>
        </a:p>
      </dgm:t>
    </dgm:pt>
    <dgm:pt modelId="{867B5980-52E8-48DB-8F32-B9D04D60DBB8}" type="pres">
      <dgm:prSet presAssocID="{F47BD28F-9CE8-47E7-9068-983062702F3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ED8C13-EEDD-49B1-A733-87CFBE70750B}" type="pres">
      <dgm:prSet presAssocID="{F47BD28F-9CE8-47E7-9068-983062702F32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986D6F-95C3-49B2-A843-15F7DA412A53}" type="pres">
      <dgm:prSet presAssocID="{0AED7E80-8D64-4790-BA3C-65C58DBA93E3}" presName="sp" presStyleCnt="0"/>
      <dgm:spPr/>
      <dgm:t>
        <a:bodyPr/>
        <a:lstStyle/>
        <a:p>
          <a:endParaRPr lang="uk-UA"/>
        </a:p>
      </dgm:t>
    </dgm:pt>
    <dgm:pt modelId="{0809584C-1342-4F48-BBF2-7446579E37A7}" type="pres">
      <dgm:prSet presAssocID="{48766015-C7AC-4F6D-91C5-8BA13DFD227D}" presName="linNode" presStyleCnt="0"/>
      <dgm:spPr/>
      <dgm:t>
        <a:bodyPr/>
        <a:lstStyle/>
        <a:p>
          <a:endParaRPr lang="uk-UA"/>
        </a:p>
      </dgm:t>
    </dgm:pt>
    <dgm:pt modelId="{768C7E1D-55B3-4AEA-AEBE-BE6867DB864D}" type="pres">
      <dgm:prSet presAssocID="{48766015-C7AC-4F6D-91C5-8BA13DFD227D}" presName="parentText" presStyleLbl="node1" presStyleIdx="1" presStyleCnt="2" custScaleX="171488" custLinFactNeighborX="6178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32DE2E-C74E-49E1-8AFF-6DA91F3E231D}" type="presOf" srcId="{48766015-C7AC-4F6D-91C5-8BA13DFD227D}" destId="{768C7E1D-55B3-4AEA-AEBE-BE6867DB864D}" srcOrd="0" destOrd="0" presId="urn:microsoft.com/office/officeart/2005/8/layout/vList5"/>
    <dgm:cxn modelId="{4CEEA2E1-A51E-4CF9-BC7A-4BFB2A09E52D}" type="presOf" srcId="{C20EF4C5-070E-4A73-8F0F-5EABB3BE2C08}" destId="{5EED8C13-EEDD-49B1-A733-87CFBE70750B}" srcOrd="0" destOrd="0" presId="urn:microsoft.com/office/officeart/2005/8/layout/vList5"/>
    <dgm:cxn modelId="{450BD7FD-8113-4A01-8655-757481B53FA5}" srcId="{70349C69-F537-48EE-9111-81C012F70978}" destId="{F47BD28F-9CE8-47E7-9068-983062702F32}" srcOrd="0" destOrd="0" parTransId="{36D45A3C-AE46-4683-A5AC-4863080E76C1}" sibTransId="{0AED7E80-8D64-4790-BA3C-65C58DBA93E3}"/>
    <dgm:cxn modelId="{8647F539-85AA-4D9F-8B23-56533B156AC0}" srcId="{F47BD28F-9CE8-47E7-9068-983062702F32}" destId="{C20EF4C5-070E-4A73-8F0F-5EABB3BE2C08}" srcOrd="0" destOrd="0" parTransId="{5E1D60D0-2B4E-4959-8558-43D3CC4113BF}" sibTransId="{55162885-6A75-4884-AF06-53B0F921E8C5}"/>
    <dgm:cxn modelId="{DA229350-5777-40F0-B28F-8314E3DC20DF}" type="presOf" srcId="{F47BD28F-9CE8-47E7-9068-983062702F32}" destId="{867B5980-52E8-48DB-8F32-B9D04D60DBB8}" srcOrd="0" destOrd="0" presId="urn:microsoft.com/office/officeart/2005/8/layout/vList5"/>
    <dgm:cxn modelId="{9EE56862-80E0-49B5-BEAC-1166C2C0795A}" srcId="{70349C69-F537-48EE-9111-81C012F70978}" destId="{48766015-C7AC-4F6D-91C5-8BA13DFD227D}" srcOrd="1" destOrd="0" parTransId="{15ACC3F2-609D-477C-8630-2ABBA00713AD}" sibTransId="{2F8AAA73-5F85-4B44-BA79-D2D403E7A195}"/>
    <dgm:cxn modelId="{8474A69F-6A1C-42FA-B568-37C2698BAF57}" type="presOf" srcId="{70349C69-F537-48EE-9111-81C012F70978}" destId="{404F6C9A-CAC7-4F01-ABE7-57698DFEE70E}" srcOrd="0" destOrd="0" presId="urn:microsoft.com/office/officeart/2005/8/layout/vList5"/>
    <dgm:cxn modelId="{578A5D38-23AC-4AF8-B301-6A6647385A9D}" type="presParOf" srcId="{404F6C9A-CAC7-4F01-ABE7-57698DFEE70E}" destId="{F4DEEE3D-E2FC-4A08-B722-3DFB8E880F0B}" srcOrd="0" destOrd="0" presId="urn:microsoft.com/office/officeart/2005/8/layout/vList5"/>
    <dgm:cxn modelId="{1C239557-8E08-462A-8107-A5C4F4751A1C}" type="presParOf" srcId="{F4DEEE3D-E2FC-4A08-B722-3DFB8E880F0B}" destId="{867B5980-52E8-48DB-8F32-B9D04D60DBB8}" srcOrd="0" destOrd="0" presId="urn:microsoft.com/office/officeart/2005/8/layout/vList5"/>
    <dgm:cxn modelId="{18A392C3-EC38-40CA-A32D-23AC0452FE24}" type="presParOf" srcId="{F4DEEE3D-E2FC-4A08-B722-3DFB8E880F0B}" destId="{5EED8C13-EEDD-49B1-A733-87CFBE70750B}" srcOrd="1" destOrd="0" presId="urn:microsoft.com/office/officeart/2005/8/layout/vList5"/>
    <dgm:cxn modelId="{44A0C3B6-7C7A-46D4-A0B3-CAC6616B5376}" type="presParOf" srcId="{404F6C9A-CAC7-4F01-ABE7-57698DFEE70E}" destId="{51986D6F-95C3-49B2-A843-15F7DA412A53}" srcOrd="1" destOrd="0" presId="urn:microsoft.com/office/officeart/2005/8/layout/vList5"/>
    <dgm:cxn modelId="{FE03A4F8-1ED1-42D3-ADDD-645EE1A60900}" type="presParOf" srcId="{404F6C9A-CAC7-4F01-ABE7-57698DFEE70E}" destId="{0809584C-1342-4F48-BBF2-7446579E37A7}" srcOrd="2" destOrd="0" presId="urn:microsoft.com/office/officeart/2005/8/layout/vList5"/>
    <dgm:cxn modelId="{F3C762FF-1C9C-410C-A9A9-1010FC52B7C5}" type="presParOf" srcId="{0809584C-1342-4F48-BBF2-7446579E37A7}" destId="{768C7E1D-55B3-4AEA-AEBE-BE6867DB86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EC4D7A7-89E1-47AF-B496-5DA9F134C51F}" type="doc">
      <dgm:prSet loTypeId="urn:microsoft.com/office/officeart/2005/8/layout/hList9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B6505B8-3652-44CC-A47C-F16F46DF84D0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Податкова накладна 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AF1D07-2B1E-429D-9DD1-2DCEB6DFDB2A}" type="parTrans" cxnId="{E0E4BA7A-5C6A-42A8-967A-D2C9BDC70C96}">
      <dgm:prSet/>
      <dgm:spPr/>
      <dgm:t>
        <a:bodyPr/>
        <a:lstStyle/>
        <a:p>
          <a:endParaRPr lang="ru-RU"/>
        </a:p>
      </dgm:t>
    </dgm:pt>
    <dgm:pt modelId="{1A51B313-BCB1-4CD0-A179-E336E0D34E04}" type="sibTrans" cxnId="{E0E4BA7A-5C6A-42A8-967A-D2C9BDC70C96}">
      <dgm:prSet/>
      <dgm:spPr/>
      <dgm:t>
        <a:bodyPr/>
        <a:lstStyle/>
        <a:p>
          <a:endParaRPr lang="ru-RU"/>
        </a:p>
      </dgm:t>
    </dgm:pt>
    <dgm:pt modelId="{FB84C804-B94A-4036-A670-895AF2CFB83B}">
      <dgm:prSet phldrT="[Текст]"/>
      <dgm:spPr/>
      <dgm:t>
        <a:bodyPr/>
        <a:lstStyle/>
        <a:p>
          <a:r>
            <a:rPr lang="uk-UA" b="1" dirty="0" smtClean="0"/>
            <a:t>є податковим документом і одночасно відо­бражається у податкових зобов'язаннях і реєстрі виданих по­даткових накладних продавця та реєстрі отриманих податко­вих накладних покупця</a:t>
          </a:r>
          <a:endParaRPr lang="ru-RU" dirty="0"/>
        </a:p>
      </dgm:t>
    </dgm:pt>
    <dgm:pt modelId="{0BA07127-5E26-4F24-9C03-8A787A904AF4}" type="parTrans" cxnId="{9A1976DC-6E4B-4513-B7EB-C335633BCE2D}">
      <dgm:prSet/>
      <dgm:spPr/>
      <dgm:t>
        <a:bodyPr/>
        <a:lstStyle/>
        <a:p>
          <a:endParaRPr lang="ru-RU"/>
        </a:p>
      </dgm:t>
    </dgm:pt>
    <dgm:pt modelId="{840FE024-D5ED-4DDF-925F-9849C97E9491}" type="sibTrans" cxnId="{9A1976DC-6E4B-4513-B7EB-C335633BCE2D}">
      <dgm:prSet/>
      <dgm:spPr/>
      <dgm:t>
        <a:bodyPr/>
        <a:lstStyle/>
        <a:p>
          <a:endParaRPr lang="ru-RU"/>
        </a:p>
      </dgm:t>
    </dgm:pt>
    <dgm:pt modelId="{2C1C53DD-EB09-423F-85FB-E3C77813996B}" type="pres">
      <dgm:prSet presAssocID="{4EC4D7A7-89E1-47AF-B496-5DA9F134C51F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uk-UA"/>
        </a:p>
      </dgm:t>
    </dgm:pt>
    <dgm:pt modelId="{BFBB8F0A-D35F-45BB-914B-E3D93CA8947B}" type="pres">
      <dgm:prSet presAssocID="{1B6505B8-3652-44CC-A47C-F16F46DF84D0}" presName="posSpace" presStyleCnt="0"/>
      <dgm:spPr/>
      <dgm:t>
        <a:bodyPr/>
        <a:lstStyle/>
        <a:p>
          <a:endParaRPr lang="uk-UA"/>
        </a:p>
      </dgm:t>
    </dgm:pt>
    <dgm:pt modelId="{F1AA1DF6-9FB3-46A4-8181-96D12F0462CF}" type="pres">
      <dgm:prSet presAssocID="{1B6505B8-3652-44CC-A47C-F16F46DF84D0}" presName="vertFlow" presStyleCnt="0"/>
      <dgm:spPr/>
      <dgm:t>
        <a:bodyPr/>
        <a:lstStyle/>
        <a:p>
          <a:endParaRPr lang="uk-UA"/>
        </a:p>
      </dgm:t>
    </dgm:pt>
    <dgm:pt modelId="{EDF8B5F2-C22C-43CC-9316-D94627E4DBE1}" type="pres">
      <dgm:prSet presAssocID="{1B6505B8-3652-44CC-A47C-F16F46DF84D0}" presName="topSpace" presStyleCnt="0"/>
      <dgm:spPr/>
      <dgm:t>
        <a:bodyPr/>
        <a:lstStyle/>
        <a:p>
          <a:endParaRPr lang="uk-UA"/>
        </a:p>
      </dgm:t>
    </dgm:pt>
    <dgm:pt modelId="{DBC20F67-F0F9-4530-938D-BC9571FC6B0C}" type="pres">
      <dgm:prSet presAssocID="{1B6505B8-3652-44CC-A47C-F16F46DF84D0}" presName="firstComp" presStyleCnt="0"/>
      <dgm:spPr/>
      <dgm:t>
        <a:bodyPr/>
        <a:lstStyle/>
        <a:p>
          <a:endParaRPr lang="uk-UA"/>
        </a:p>
      </dgm:t>
    </dgm:pt>
    <dgm:pt modelId="{0CF0D0DD-E708-4003-9FBB-A8A45ECDF376}" type="pres">
      <dgm:prSet presAssocID="{1B6505B8-3652-44CC-A47C-F16F46DF84D0}" presName="firstChild" presStyleLbl="bgAccFollowNode1" presStyleIdx="0" presStyleCnt="1"/>
      <dgm:spPr/>
      <dgm:t>
        <a:bodyPr/>
        <a:lstStyle/>
        <a:p>
          <a:endParaRPr lang="uk-UA"/>
        </a:p>
      </dgm:t>
    </dgm:pt>
    <dgm:pt modelId="{0ADD023C-1029-47E0-AC9D-09A811957816}" type="pres">
      <dgm:prSet presAssocID="{1B6505B8-3652-44CC-A47C-F16F46DF84D0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C9C4EA1-C6FA-4CF5-A923-21BD8971FBD9}" type="pres">
      <dgm:prSet presAssocID="{1B6505B8-3652-44CC-A47C-F16F46DF84D0}" presName="negSpace" presStyleCnt="0"/>
      <dgm:spPr/>
      <dgm:t>
        <a:bodyPr/>
        <a:lstStyle/>
        <a:p>
          <a:endParaRPr lang="uk-UA"/>
        </a:p>
      </dgm:t>
    </dgm:pt>
    <dgm:pt modelId="{B4D63EF6-951E-4B85-BEB4-DE19194BA710}" type="pres">
      <dgm:prSet presAssocID="{1B6505B8-3652-44CC-A47C-F16F46DF84D0}" presName="circle" presStyleLbl="node1" presStyleIdx="0" presStyleCnt="1"/>
      <dgm:spPr/>
      <dgm:t>
        <a:bodyPr/>
        <a:lstStyle/>
        <a:p>
          <a:endParaRPr lang="uk-UA"/>
        </a:p>
      </dgm:t>
    </dgm:pt>
  </dgm:ptLst>
  <dgm:cxnLst>
    <dgm:cxn modelId="{4DEA4B0F-87DC-4B75-AFE0-A571ED48B1BC}" type="presOf" srcId="{4EC4D7A7-89E1-47AF-B496-5DA9F134C51F}" destId="{2C1C53DD-EB09-423F-85FB-E3C77813996B}" srcOrd="0" destOrd="0" presId="urn:microsoft.com/office/officeart/2005/8/layout/hList9"/>
    <dgm:cxn modelId="{F890663D-F91D-4753-87EE-5412112924FD}" type="presOf" srcId="{FB84C804-B94A-4036-A670-895AF2CFB83B}" destId="{0CF0D0DD-E708-4003-9FBB-A8A45ECDF376}" srcOrd="0" destOrd="0" presId="urn:microsoft.com/office/officeart/2005/8/layout/hList9"/>
    <dgm:cxn modelId="{9A1976DC-6E4B-4513-B7EB-C335633BCE2D}" srcId="{1B6505B8-3652-44CC-A47C-F16F46DF84D0}" destId="{FB84C804-B94A-4036-A670-895AF2CFB83B}" srcOrd="0" destOrd="0" parTransId="{0BA07127-5E26-4F24-9C03-8A787A904AF4}" sibTransId="{840FE024-D5ED-4DDF-925F-9849C97E9491}"/>
    <dgm:cxn modelId="{41172EA6-68B1-4259-A7C1-D85C58F135FF}" type="presOf" srcId="{FB84C804-B94A-4036-A670-895AF2CFB83B}" destId="{0ADD023C-1029-47E0-AC9D-09A811957816}" srcOrd="1" destOrd="0" presId="urn:microsoft.com/office/officeart/2005/8/layout/hList9"/>
    <dgm:cxn modelId="{20F1E400-590A-4EC4-87EC-D5828DCB15E3}" type="presOf" srcId="{1B6505B8-3652-44CC-A47C-F16F46DF84D0}" destId="{B4D63EF6-951E-4B85-BEB4-DE19194BA710}" srcOrd="0" destOrd="0" presId="urn:microsoft.com/office/officeart/2005/8/layout/hList9"/>
    <dgm:cxn modelId="{E0E4BA7A-5C6A-42A8-967A-D2C9BDC70C96}" srcId="{4EC4D7A7-89E1-47AF-B496-5DA9F134C51F}" destId="{1B6505B8-3652-44CC-A47C-F16F46DF84D0}" srcOrd="0" destOrd="0" parTransId="{9DAF1D07-2B1E-429D-9DD1-2DCEB6DFDB2A}" sibTransId="{1A51B313-BCB1-4CD0-A179-E336E0D34E04}"/>
    <dgm:cxn modelId="{D7E0429B-9C4A-41C8-ABBC-8767656991FA}" type="presParOf" srcId="{2C1C53DD-EB09-423F-85FB-E3C77813996B}" destId="{BFBB8F0A-D35F-45BB-914B-E3D93CA8947B}" srcOrd="0" destOrd="0" presId="urn:microsoft.com/office/officeart/2005/8/layout/hList9"/>
    <dgm:cxn modelId="{DF34F571-52E5-487A-8949-A94762DFB137}" type="presParOf" srcId="{2C1C53DD-EB09-423F-85FB-E3C77813996B}" destId="{F1AA1DF6-9FB3-46A4-8181-96D12F0462CF}" srcOrd="1" destOrd="0" presId="urn:microsoft.com/office/officeart/2005/8/layout/hList9"/>
    <dgm:cxn modelId="{8AA8F580-AB30-471C-8A4C-5529370B9A9A}" type="presParOf" srcId="{F1AA1DF6-9FB3-46A4-8181-96D12F0462CF}" destId="{EDF8B5F2-C22C-43CC-9316-D94627E4DBE1}" srcOrd="0" destOrd="0" presId="urn:microsoft.com/office/officeart/2005/8/layout/hList9"/>
    <dgm:cxn modelId="{9F15C10F-A288-4375-A599-DDD3F468AA8F}" type="presParOf" srcId="{F1AA1DF6-9FB3-46A4-8181-96D12F0462CF}" destId="{DBC20F67-F0F9-4530-938D-BC9571FC6B0C}" srcOrd="1" destOrd="0" presId="urn:microsoft.com/office/officeart/2005/8/layout/hList9"/>
    <dgm:cxn modelId="{E0D74CB2-A727-4D29-AF72-435CB8B1AFD2}" type="presParOf" srcId="{DBC20F67-F0F9-4530-938D-BC9571FC6B0C}" destId="{0CF0D0DD-E708-4003-9FBB-A8A45ECDF376}" srcOrd="0" destOrd="0" presId="urn:microsoft.com/office/officeart/2005/8/layout/hList9"/>
    <dgm:cxn modelId="{406A96B2-DF08-41FE-84E1-6CC615F9696A}" type="presParOf" srcId="{DBC20F67-F0F9-4530-938D-BC9571FC6B0C}" destId="{0ADD023C-1029-47E0-AC9D-09A811957816}" srcOrd="1" destOrd="0" presId="urn:microsoft.com/office/officeart/2005/8/layout/hList9"/>
    <dgm:cxn modelId="{9A78BE08-11C5-4C2E-AFCF-00857D12C2D4}" type="presParOf" srcId="{2C1C53DD-EB09-423F-85FB-E3C77813996B}" destId="{1C9C4EA1-C6FA-4CF5-A923-21BD8971FBD9}" srcOrd="2" destOrd="0" presId="urn:microsoft.com/office/officeart/2005/8/layout/hList9"/>
    <dgm:cxn modelId="{57D5A2C5-9F7E-4C55-B59A-6D88AC319126}" type="presParOf" srcId="{2C1C53DD-EB09-423F-85FB-E3C77813996B}" destId="{B4D63EF6-951E-4B85-BEB4-DE19194BA710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C31E02D-5D8E-4AF2-8890-0949A33A46DB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829245-8764-4790-9A92-A1470B7CF305}">
      <dgm:prSet phldrT="[Текст]"/>
      <dgm:spPr/>
      <dgm:t>
        <a:bodyPr/>
        <a:lstStyle/>
        <a:p>
          <a:r>
            <a:rPr lang="uk-UA" b="1" dirty="0" smtClean="0"/>
            <a:t>Податкова накладна видається платником податку, який здійснює операції з постачання товарів/послуг, на вимогу покупця та є підставою для нарахування сум по­датку, що відносяться до податкового кредиту</a:t>
          </a:r>
          <a:endParaRPr lang="ru-RU" dirty="0"/>
        </a:p>
      </dgm:t>
    </dgm:pt>
    <dgm:pt modelId="{4DDF4856-7F4F-47B8-AC3D-42E3291E3E12}" type="parTrans" cxnId="{2126BA65-2A39-4C5D-9ADB-2F767A94A1B9}">
      <dgm:prSet/>
      <dgm:spPr/>
      <dgm:t>
        <a:bodyPr/>
        <a:lstStyle/>
        <a:p>
          <a:endParaRPr lang="ru-RU"/>
        </a:p>
      </dgm:t>
    </dgm:pt>
    <dgm:pt modelId="{5A52BE3B-8900-4164-BC01-13220AAE2876}" type="sibTrans" cxnId="{2126BA65-2A39-4C5D-9ADB-2F767A94A1B9}">
      <dgm:prSet/>
      <dgm:spPr/>
      <dgm:t>
        <a:bodyPr/>
        <a:lstStyle/>
        <a:p>
          <a:endParaRPr lang="ru-RU"/>
        </a:p>
      </dgm:t>
    </dgm:pt>
    <dgm:pt modelId="{1B7A0EFD-160D-4E9F-87FE-F17E7E59729C}" type="pres">
      <dgm:prSet presAssocID="{BC31E02D-5D8E-4AF2-8890-0949A33A46D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9E352C1F-CF16-4660-BB4B-2D6A17268A24}" type="pres">
      <dgm:prSet presAssocID="{46829245-8764-4790-9A92-A1470B7CF305}" presName="circle1" presStyleLbl="node1" presStyleIdx="0" presStyleCnt="1" custScaleY="122321"/>
      <dgm:spPr/>
    </dgm:pt>
    <dgm:pt modelId="{D0736E7D-E82F-4BD9-B5DA-0BEB2AAE85B4}" type="pres">
      <dgm:prSet presAssocID="{46829245-8764-4790-9A92-A1470B7CF305}" presName="space" presStyleCnt="0"/>
      <dgm:spPr/>
    </dgm:pt>
    <dgm:pt modelId="{C0785F19-0FA0-4E60-979D-109D62DDC5AE}" type="pres">
      <dgm:prSet presAssocID="{46829245-8764-4790-9A92-A1470B7CF305}" presName="rect1" presStyleLbl="alignAcc1" presStyleIdx="0" presStyleCnt="1" custScaleY="122321"/>
      <dgm:spPr/>
      <dgm:t>
        <a:bodyPr/>
        <a:lstStyle/>
        <a:p>
          <a:endParaRPr lang="uk-UA"/>
        </a:p>
      </dgm:t>
    </dgm:pt>
    <dgm:pt modelId="{FF44B17B-70A2-4FA1-B7C1-BF6A67505AC3}" type="pres">
      <dgm:prSet presAssocID="{46829245-8764-4790-9A92-A1470B7CF30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5FA3003E-EBB6-4993-8733-DF285E11AF78}" type="presOf" srcId="{46829245-8764-4790-9A92-A1470B7CF305}" destId="{C0785F19-0FA0-4E60-979D-109D62DDC5AE}" srcOrd="0" destOrd="0" presId="urn:microsoft.com/office/officeart/2005/8/layout/target3"/>
    <dgm:cxn modelId="{6EFA60DE-6483-4370-B7A7-1A56E904812D}" type="presOf" srcId="{46829245-8764-4790-9A92-A1470B7CF305}" destId="{FF44B17B-70A2-4FA1-B7C1-BF6A67505AC3}" srcOrd="1" destOrd="0" presId="urn:microsoft.com/office/officeart/2005/8/layout/target3"/>
    <dgm:cxn modelId="{2126BA65-2A39-4C5D-9ADB-2F767A94A1B9}" srcId="{BC31E02D-5D8E-4AF2-8890-0949A33A46DB}" destId="{46829245-8764-4790-9A92-A1470B7CF305}" srcOrd="0" destOrd="0" parTransId="{4DDF4856-7F4F-47B8-AC3D-42E3291E3E12}" sibTransId="{5A52BE3B-8900-4164-BC01-13220AAE2876}"/>
    <dgm:cxn modelId="{04CF47CA-099F-4EC0-9E55-1F5ACE39CD60}" type="presOf" srcId="{BC31E02D-5D8E-4AF2-8890-0949A33A46DB}" destId="{1B7A0EFD-160D-4E9F-87FE-F17E7E59729C}" srcOrd="0" destOrd="0" presId="urn:microsoft.com/office/officeart/2005/8/layout/target3"/>
    <dgm:cxn modelId="{143C38F0-4F9B-4575-8DF6-D7002CCE171A}" type="presParOf" srcId="{1B7A0EFD-160D-4E9F-87FE-F17E7E59729C}" destId="{9E352C1F-CF16-4660-BB4B-2D6A17268A24}" srcOrd="0" destOrd="0" presId="urn:microsoft.com/office/officeart/2005/8/layout/target3"/>
    <dgm:cxn modelId="{CAE24F44-175B-4587-8E43-876C1C0A9F24}" type="presParOf" srcId="{1B7A0EFD-160D-4E9F-87FE-F17E7E59729C}" destId="{D0736E7D-E82F-4BD9-B5DA-0BEB2AAE85B4}" srcOrd="1" destOrd="0" presId="urn:microsoft.com/office/officeart/2005/8/layout/target3"/>
    <dgm:cxn modelId="{A8F1C424-9C7C-4FE5-A80F-E8985FF5EF9C}" type="presParOf" srcId="{1B7A0EFD-160D-4E9F-87FE-F17E7E59729C}" destId="{C0785F19-0FA0-4E60-979D-109D62DDC5AE}" srcOrd="2" destOrd="0" presId="urn:microsoft.com/office/officeart/2005/8/layout/target3"/>
    <dgm:cxn modelId="{D7324D2E-8886-4C37-AD21-B0C7D1EB8891}" type="presParOf" srcId="{1B7A0EFD-160D-4E9F-87FE-F17E7E59729C}" destId="{FF44B17B-70A2-4FA1-B7C1-BF6A67505AC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1F1B1C2-D03F-4DA6-92B4-D58D0D7248AA}" type="doc">
      <dgm:prSet loTypeId="urn:microsoft.com/office/officeart/2005/8/layout/defaul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0E3ECB18-B3E0-493E-9577-279A70430B7C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Суму ПДВ, що підлягає сплаті до бюджету (відшкодування з бюджету):</a:t>
          </a:r>
          <a:endParaRPr lang="ru-RU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A80B2C-5205-42C9-B5D8-95BE082DB4D1}" type="parTrans" cxnId="{01CB79F6-CCC7-4ACC-B5A8-2175584A0D85}">
      <dgm:prSet/>
      <dgm:spPr/>
      <dgm:t>
        <a:bodyPr/>
        <a:lstStyle/>
        <a:p>
          <a:endParaRPr lang="ru-RU" b="1"/>
        </a:p>
      </dgm:t>
    </dgm:pt>
    <dgm:pt modelId="{D5070AA4-4093-46CA-BF73-B92093CB8DEB}" type="sibTrans" cxnId="{01CB79F6-CCC7-4ACC-B5A8-2175584A0D85}">
      <dgm:prSet/>
      <dgm:spPr/>
      <dgm:t>
        <a:bodyPr/>
        <a:lstStyle/>
        <a:p>
          <a:endParaRPr lang="ru-RU" b="1"/>
        </a:p>
      </dgm:t>
    </dgm:pt>
    <dgm:pt modelId="{BDB33C0E-37DB-47D0-9DBB-6DFF944A45F0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ПЗ – ПК</a:t>
          </a:r>
          <a:endParaRPr lang="ru-RU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B3E70E-1E15-4EDC-A9ED-F035476E8EFF}" type="parTrans" cxnId="{71DC387F-9837-4E2E-B7E7-2D43A46027CE}">
      <dgm:prSet/>
      <dgm:spPr/>
      <dgm:t>
        <a:bodyPr/>
        <a:lstStyle/>
        <a:p>
          <a:endParaRPr lang="ru-RU" b="1"/>
        </a:p>
      </dgm:t>
    </dgm:pt>
    <dgm:pt modelId="{FF5D18E0-BB51-4E5B-9F50-4D96AEA0454D}" type="sibTrans" cxnId="{71DC387F-9837-4E2E-B7E7-2D43A46027CE}">
      <dgm:prSet/>
      <dgm:spPr/>
      <dgm:t>
        <a:bodyPr/>
        <a:lstStyle/>
        <a:p>
          <a:endParaRPr lang="ru-RU" b="1"/>
        </a:p>
      </dgm:t>
    </dgm:pt>
    <dgm:pt modelId="{D6EB1810-9023-4214-B651-1F3CD2799349}" type="pres">
      <dgm:prSet presAssocID="{E1F1B1C2-D03F-4DA6-92B4-D58D0D7248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AA931115-6491-44EA-9B8E-34D638D48BC4}" type="pres">
      <dgm:prSet presAssocID="{0E3ECB18-B3E0-493E-9577-279A70430B7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70FAE0-A4D0-4C50-8F7F-ED329E32A48A}" type="pres">
      <dgm:prSet presAssocID="{D5070AA4-4093-46CA-BF73-B92093CB8DEB}" presName="sibTrans" presStyleCnt="0"/>
      <dgm:spPr/>
      <dgm:t>
        <a:bodyPr/>
        <a:lstStyle/>
        <a:p>
          <a:endParaRPr lang="uk-UA"/>
        </a:p>
      </dgm:t>
    </dgm:pt>
    <dgm:pt modelId="{E8AC315B-0CE4-43E5-85C6-7F51D8700FF8}" type="pres">
      <dgm:prSet presAssocID="{BDB33C0E-37DB-47D0-9DBB-6DFF944A45F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ABA9FAA-CDDA-41B0-83C9-7B49E7F029FF}" type="presOf" srcId="{E1F1B1C2-D03F-4DA6-92B4-D58D0D7248AA}" destId="{D6EB1810-9023-4214-B651-1F3CD2799349}" srcOrd="0" destOrd="0" presId="urn:microsoft.com/office/officeart/2005/8/layout/default"/>
    <dgm:cxn modelId="{01CB79F6-CCC7-4ACC-B5A8-2175584A0D85}" srcId="{E1F1B1C2-D03F-4DA6-92B4-D58D0D7248AA}" destId="{0E3ECB18-B3E0-493E-9577-279A70430B7C}" srcOrd="0" destOrd="0" parTransId="{7AA80B2C-5205-42C9-B5D8-95BE082DB4D1}" sibTransId="{D5070AA4-4093-46CA-BF73-B92093CB8DEB}"/>
    <dgm:cxn modelId="{FD61B694-E3D6-49AD-A6B3-982F3D715ABB}" type="presOf" srcId="{0E3ECB18-B3E0-493E-9577-279A70430B7C}" destId="{AA931115-6491-44EA-9B8E-34D638D48BC4}" srcOrd="0" destOrd="0" presId="urn:microsoft.com/office/officeart/2005/8/layout/default"/>
    <dgm:cxn modelId="{71DC387F-9837-4E2E-B7E7-2D43A46027CE}" srcId="{E1F1B1C2-D03F-4DA6-92B4-D58D0D7248AA}" destId="{BDB33C0E-37DB-47D0-9DBB-6DFF944A45F0}" srcOrd="1" destOrd="0" parTransId="{F2B3E70E-1E15-4EDC-A9ED-F035476E8EFF}" sibTransId="{FF5D18E0-BB51-4E5B-9F50-4D96AEA0454D}"/>
    <dgm:cxn modelId="{0CFA7FBB-4B86-4E79-B680-4E64AD32F1AF}" type="presOf" srcId="{BDB33C0E-37DB-47D0-9DBB-6DFF944A45F0}" destId="{E8AC315B-0CE4-43E5-85C6-7F51D8700FF8}" srcOrd="0" destOrd="0" presId="urn:microsoft.com/office/officeart/2005/8/layout/default"/>
    <dgm:cxn modelId="{04382DEE-C0EF-46A6-834B-1C09816238FB}" type="presParOf" srcId="{D6EB1810-9023-4214-B651-1F3CD2799349}" destId="{AA931115-6491-44EA-9B8E-34D638D48BC4}" srcOrd="0" destOrd="0" presId="urn:microsoft.com/office/officeart/2005/8/layout/default"/>
    <dgm:cxn modelId="{9F7933EB-294C-4A9E-91E6-6A15EE47601B}" type="presParOf" srcId="{D6EB1810-9023-4214-B651-1F3CD2799349}" destId="{4670FAE0-A4D0-4C50-8F7F-ED329E32A48A}" srcOrd="1" destOrd="0" presId="urn:microsoft.com/office/officeart/2005/8/layout/default"/>
    <dgm:cxn modelId="{030077C7-ED8B-4744-A3A5-944344B1E054}" type="presParOf" srcId="{D6EB1810-9023-4214-B651-1F3CD2799349}" destId="{E8AC315B-0CE4-43E5-85C6-7F51D8700FF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235A035-4D6F-4823-AF18-E144D443527E}" type="doc">
      <dgm:prSet loTypeId="urn:microsoft.com/office/officeart/2005/8/layout/vList5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1C3967E3-67E6-433B-A381-CADD645F1C28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Податкове зобов’язання 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10BD3F-DFE5-45AF-8268-01E38CD1A8BE}" type="parTrans" cxnId="{45C07F83-90E2-43FB-BED5-B5EB4B2703AE}">
      <dgm:prSet/>
      <dgm:spPr/>
      <dgm:t>
        <a:bodyPr/>
        <a:lstStyle/>
        <a:p>
          <a:endParaRPr lang="ru-RU"/>
        </a:p>
      </dgm:t>
    </dgm:pt>
    <dgm:pt modelId="{4B355B89-3979-448F-BA67-D77FFF7E8505}" type="sibTrans" cxnId="{45C07F83-90E2-43FB-BED5-B5EB4B2703AE}">
      <dgm:prSet/>
      <dgm:spPr/>
      <dgm:t>
        <a:bodyPr/>
        <a:lstStyle/>
        <a:p>
          <a:endParaRPr lang="ru-RU"/>
        </a:p>
      </dgm:t>
    </dgm:pt>
    <dgm:pt modelId="{551F8B14-BDAF-4A5E-A5FD-22F1996D6DE3}">
      <dgm:prSet phldrT="[Текст]"/>
      <dgm:spPr/>
      <dgm:t>
        <a:bodyPr/>
        <a:lstStyle/>
        <a:p>
          <a:r>
            <a:rPr lang="uk-UA" dirty="0" smtClean="0"/>
            <a:t>це загальна сума податку, одержана (нарахована) платником податкове зобов’язання звітного періоду</a:t>
          </a:r>
          <a:endParaRPr lang="ru-RU" dirty="0"/>
        </a:p>
      </dgm:t>
    </dgm:pt>
    <dgm:pt modelId="{2E6C92CD-1CF6-4B78-A23C-03556356125F}" type="parTrans" cxnId="{05388217-8EE8-441E-B472-0DFAC7E3CA80}">
      <dgm:prSet/>
      <dgm:spPr/>
      <dgm:t>
        <a:bodyPr/>
        <a:lstStyle/>
        <a:p>
          <a:endParaRPr lang="ru-RU"/>
        </a:p>
      </dgm:t>
    </dgm:pt>
    <dgm:pt modelId="{71C12F53-4537-4FFB-9F16-62AC84B756FA}" type="sibTrans" cxnId="{05388217-8EE8-441E-B472-0DFAC7E3CA80}">
      <dgm:prSet/>
      <dgm:spPr/>
      <dgm:t>
        <a:bodyPr/>
        <a:lstStyle/>
        <a:p>
          <a:endParaRPr lang="ru-RU"/>
        </a:p>
      </dgm:t>
    </dgm:pt>
    <dgm:pt modelId="{D9FFE03B-3224-46A9-96CE-37D659917C5A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Податкове кредит 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71D9EF-A451-4862-B3E6-EF02AADC088A}" type="parTrans" cxnId="{F4D7715A-7C00-45BF-8BEA-0F9D1E3565FD}">
      <dgm:prSet/>
      <dgm:spPr/>
      <dgm:t>
        <a:bodyPr/>
        <a:lstStyle/>
        <a:p>
          <a:endParaRPr lang="ru-RU"/>
        </a:p>
      </dgm:t>
    </dgm:pt>
    <dgm:pt modelId="{8B8FA63D-7983-41DD-9877-356AABC2AD54}" type="sibTrans" cxnId="{F4D7715A-7C00-45BF-8BEA-0F9D1E3565FD}">
      <dgm:prSet/>
      <dgm:spPr/>
      <dgm:t>
        <a:bodyPr/>
        <a:lstStyle/>
        <a:p>
          <a:endParaRPr lang="ru-RU"/>
        </a:p>
      </dgm:t>
    </dgm:pt>
    <dgm:pt modelId="{2BEB9BC9-74A8-46E6-B7E9-B8015A9E3626}">
      <dgm:prSet phldrT="[Текст]"/>
      <dgm:spPr/>
      <dgm:t>
        <a:bodyPr/>
        <a:lstStyle/>
        <a:p>
          <a:r>
            <a:rPr lang="uk-UA" dirty="0" smtClean="0"/>
            <a:t>це сума, на яку платник податку має право зменшити податкове зобов’язання звітного періоду</a:t>
          </a:r>
          <a:endParaRPr lang="ru-RU" dirty="0"/>
        </a:p>
      </dgm:t>
    </dgm:pt>
    <dgm:pt modelId="{7F472FD2-97B3-44F4-B72C-7B990044D34A}" type="parTrans" cxnId="{D1DE8249-49EC-442E-8E24-F8C2FB1968A3}">
      <dgm:prSet/>
      <dgm:spPr/>
      <dgm:t>
        <a:bodyPr/>
        <a:lstStyle/>
        <a:p>
          <a:endParaRPr lang="ru-RU"/>
        </a:p>
      </dgm:t>
    </dgm:pt>
    <dgm:pt modelId="{5E7DCEF5-8A78-4F61-A271-7ED611AAF69A}" type="sibTrans" cxnId="{D1DE8249-49EC-442E-8E24-F8C2FB1968A3}">
      <dgm:prSet/>
      <dgm:spPr/>
      <dgm:t>
        <a:bodyPr/>
        <a:lstStyle/>
        <a:p>
          <a:endParaRPr lang="ru-RU"/>
        </a:p>
      </dgm:t>
    </dgm:pt>
    <dgm:pt modelId="{850C2BED-A416-401C-8C61-A8A871DA1394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Бюджетне відшкодування</a:t>
          </a:r>
          <a:r>
            <a: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5B8331-C77A-4D84-A8B3-A4FE81C3FC03}" type="parTrans" cxnId="{3E1A469F-F8FA-49F7-95A9-6E5A9B1F8DF2}">
      <dgm:prSet/>
      <dgm:spPr/>
      <dgm:t>
        <a:bodyPr/>
        <a:lstStyle/>
        <a:p>
          <a:endParaRPr lang="ru-RU"/>
        </a:p>
      </dgm:t>
    </dgm:pt>
    <dgm:pt modelId="{EDB1141E-B36F-416F-ABD5-6CAD500A14DB}" type="sibTrans" cxnId="{3E1A469F-F8FA-49F7-95A9-6E5A9B1F8DF2}">
      <dgm:prSet/>
      <dgm:spPr/>
      <dgm:t>
        <a:bodyPr/>
        <a:lstStyle/>
        <a:p>
          <a:endParaRPr lang="ru-RU"/>
        </a:p>
      </dgm:t>
    </dgm:pt>
    <dgm:pt modelId="{AC582655-CB46-4C3D-BE4E-51237A572326}">
      <dgm:prSet phldrT="[Текст]"/>
      <dgm:spPr/>
      <dgm:t>
        <a:bodyPr/>
        <a:lstStyle/>
        <a:p>
          <a:r>
            <a:rPr lang="uk-UA" dirty="0" smtClean="0"/>
            <a:t>сума, що підлягає поверненню платнику податку з бюджету у зв’язку з надмірною сплатою податку</a:t>
          </a:r>
          <a:endParaRPr lang="ru-RU" dirty="0"/>
        </a:p>
      </dgm:t>
    </dgm:pt>
    <dgm:pt modelId="{E140E771-78DD-4394-9DE9-F64E2C371395}" type="parTrans" cxnId="{F08D03CA-6ECE-43BA-806C-1CF0FF745A48}">
      <dgm:prSet/>
      <dgm:spPr/>
      <dgm:t>
        <a:bodyPr/>
        <a:lstStyle/>
        <a:p>
          <a:endParaRPr lang="ru-RU"/>
        </a:p>
      </dgm:t>
    </dgm:pt>
    <dgm:pt modelId="{CC4B7779-294E-4B15-8645-96D1DA27F30B}" type="sibTrans" cxnId="{F08D03CA-6ECE-43BA-806C-1CF0FF745A48}">
      <dgm:prSet/>
      <dgm:spPr/>
      <dgm:t>
        <a:bodyPr/>
        <a:lstStyle/>
        <a:p>
          <a:endParaRPr lang="ru-RU"/>
        </a:p>
      </dgm:t>
    </dgm:pt>
    <dgm:pt modelId="{418D7C7B-3DD0-4342-AEFD-762C6A6484DD}" type="pres">
      <dgm:prSet presAssocID="{B235A035-4D6F-4823-AF18-E144D44352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FCBBDCF9-B57E-4383-8A68-897E90ACADC0}" type="pres">
      <dgm:prSet presAssocID="{1C3967E3-67E6-433B-A381-CADD645F1C28}" presName="linNode" presStyleCnt="0"/>
      <dgm:spPr/>
      <dgm:t>
        <a:bodyPr/>
        <a:lstStyle/>
        <a:p>
          <a:endParaRPr lang="uk-UA"/>
        </a:p>
      </dgm:t>
    </dgm:pt>
    <dgm:pt modelId="{E04035CA-68AC-4AE1-AF43-99259BA3DB8D}" type="pres">
      <dgm:prSet presAssocID="{1C3967E3-67E6-433B-A381-CADD645F1C2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3AFD4A-598D-4F21-BD4A-9AF5D027198C}" type="pres">
      <dgm:prSet presAssocID="{1C3967E3-67E6-433B-A381-CADD645F1C2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D96DBD-EDB4-44F9-8711-047DF628E885}" type="pres">
      <dgm:prSet presAssocID="{4B355B89-3979-448F-BA67-D77FFF7E8505}" presName="sp" presStyleCnt="0"/>
      <dgm:spPr/>
      <dgm:t>
        <a:bodyPr/>
        <a:lstStyle/>
        <a:p>
          <a:endParaRPr lang="uk-UA"/>
        </a:p>
      </dgm:t>
    </dgm:pt>
    <dgm:pt modelId="{21E6895B-10F2-4C6B-AB14-411C3754F306}" type="pres">
      <dgm:prSet presAssocID="{D9FFE03B-3224-46A9-96CE-37D659917C5A}" presName="linNode" presStyleCnt="0"/>
      <dgm:spPr/>
      <dgm:t>
        <a:bodyPr/>
        <a:lstStyle/>
        <a:p>
          <a:endParaRPr lang="uk-UA"/>
        </a:p>
      </dgm:t>
    </dgm:pt>
    <dgm:pt modelId="{E17F65C2-9E2B-479E-8D9F-E1A3F4538942}" type="pres">
      <dgm:prSet presAssocID="{D9FFE03B-3224-46A9-96CE-37D659917C5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604E96-83A2-4D4D-9D46-7B24E21E4B60}" type="pres">
      <dgm:prSet presAssocID="{D9FFE03B-3224-46A9-96CE-37D659917C5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E88632-A211-4053-BD47-615B8C698DC2}" type="pres">
      <dgm:prSet presAssocID="{8B8FA63D-7983-41DD-9877-356AABC2AD54}" presName="sp" presStyleCnt="0"/>
      <dgm:spPr/>
      <dgm:t>
        <a:bodyPr/>
        <a:lstStyle/>
        <a:p>
          <a:endParaRPr lang="uk-UA"/>
        </a:p>
      </dgm:t>
    </dgm:pt>
    <dgm:pt modelId="{C51A9289-260F-4BF7-BEDD-A2048E3064BD}" type="pres">
      <dgm:prSet presAssocID="{850C2BED-A416-401C-8C61-A8A871DA1394}" presName="linNode" presStyleCnt="0"/>
      <dgm:spPr/>
      <dgm:t>
        <a:bodyPr/>
        <a:lstStyle/>
        <a:p>
          <a:endParaRPr lang="uk-UA"/>
        </a:p>
      </dgm:t>
    </dgm:pt>
    <dgm:pt modelId="{7B451C2E-93E7-43FF-BD22-8A6DBDF4A5E7}" type="pres">
      <dgm:prSet presAssocID="{850C2BED-A416-401C-8C61-A8A871DA13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AAB034-803F-4F1E-B84B-76EF618F54CF}" type="pres">
      <dgm:prSet presAssocID="{850C2BED-A416-401C-8C61-A8A871DA139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E1A469F-F8FA-49F7-95A9-6E5A9B1F8DF2}" srcId="{B235A035-4D6F-4823-AF18-E144D443527E}" destId="{850C2BED-A416-401C-8C61-A8A871DA1394}" srcOrd="2" destOrd="0" parTransId="{B15B8331-C77A-4D84-A8B3-A4FE81C3FC03}" sibTransId="{EDB1141E-B36F-416F-ABD5-6CAD500A14DB}"/>
    <dgm:cxn modelId="{F08D03CA-6ECE-43BA-806C-1CF0FF745A48}" srcId="{850C2BED-A416-401C-8C61-A8A871DA1394}" destId="{AC582655-CB46-4C3D-BE4E-51237A572326}" srcOrd="0" destOrd="0" parTransId="{E140E771-78DD-4394-9DE9-F64E2C371395}" sibTransId="{CC4B7779-294E-4B15-8645-96D1DA27F30B}"/>
    <dgm:cxn modelId="{E93881B5-1435-4CA2-9841-EA13B8E8D995}" type="presOf" srcId="{850C2BED-A416-401C-8C61-A8A871DA1394}" destId="{7B451C2E-93E7-43FF-BD22-8A6DBDF4A5E7}" srcOrd="0" destOrd="0" presId="urn:microsoft.com/office/officeart/2005/8/layout/vList5"/>
    <dgm:cxn modelId="{0C15DEB6-F81A-458F-AC29-74AE09359521}" type="presOf" srcId="{B235A035-4D6F-4823-AF18-E144D443527E}" destId="{418D7C7B-3DD0-4342-AEFD-762C6A6484DD}" srcOrd="0" destOrd="0" presId="urn:microsoft.com/office/officeart/2005/8/layout/vList5"/>
    <dgm:cxn modelId="{F4D7715A-7C00-45BF-8BEA-0F9D1E3565FD}" srcId="{B235A035-4D6F-4823-AF18-E144D443527E}" destId="{D9FFE03B-3224-46A9-96CE-37D659917C5A}" srcOrd="1" destOrd="0" parTransId="{C671D9EF-A451-4862-B3E6-EF02AADC088A}" sibTransId="{8B8FA63D-7983-41DD-9877-356AABC2AD54}"/>
    <dgm:cxn modelId="{32FC1B67-9DB2-48DE-ACF8-5222D735DCC0}" type="presOf" srcId="{D9FFE03B-3224-46A9-96CE-37D659917C5A}" destId="{E17F65C2-9E2B-479E-8D9F-E1A3F4538942}" srcOrd="0" destOrd="0" presId="urn:microsoft.com/office/officeart/2005/8/layout/vList5"/>
    <dgm:cxn modelId="{D1DE8249-49EC-442E-8E24-F8C2FB1968A3}" srcId="{D9FFE03B-3224-46A9-96CE-37D659917C5A}" destId="{2BEB9BC9-74A8-46E6-B7E9-B8015A9E3626}" srcOrd="0" destOrd="0" parTransId="{7F472FD2-97B3-44F4-B72C-7B990044D34A}" sibTransId="{5E7DCEF5-8A78-4F61-A271-7ED611AAF69A}"/>
    <dgm:cxn modelId="{45C07F83-90E2-43FB-BED5-B5EB4B2703AE}" srcId="{B235A035-4D6F-4823-AF18-E144D443527E}" destId="{1C3967E3-67E6-433B-A381-CADD645F1C28}" srcOrd="0" destOrd="0" parTransId="{6710BD3F-DFE5-45AF-8268-01E38CD1A8BE}" sibTransId="{4B355B89-3979-448F-BA67-D77FFF7E8505}"/>
    <dgm:cxn modelId="{E289242B-687C-4AE3-B482-F0984916BD23}" type="presOf" srcId="{AC582655-CB46-4C3D-BE4E-51237A572326}" destId="{8AAAB034-803F-4F1E-B84B-76EF618F54CF}" srcOrd="0" destOrd="0" presId="urn:microsoft.com/office/officeart/2005/8/layout/vList5"/>
    <dgm:cxn modelId="{312783C9-982C-4F96-9DB2-69906E2005EF}" type="presOf" srcId="{2BEB9BC9-74A8-46E6-B7E9-B8015A9E3626}" destId="{5F604E96-83A2-4D4D-9D46-7B24E21E4B60}" srcOrd="0" destOrd="0" presId="urn:microsoft.com/office/officeart/2005/8/layout/vList5"/>
    <dgm:cxn modelId="{6A1CBCC9-E547-4202-B417-B36CD8A6E954}" type="presOf" srcId="{1C3967E3-67E6-433B-A381-CADD645F1C28}" destId="{E04035CA-68AC-4AE1-AF43-99259BA3DB8D}" srcOrd="0" destOrd="0" presId="urn:microsoft.com/office/officeart/2005/8/layout/vList5"/>
    <dgm:cxn modelId="{0E7976AD-C267-4C62-A46B-C37108D34340}" type="presOf" srcId="{551F8B14-BDAF-4A5E-A5FD-22F1996D6DE3}" destId="{A33AFD4A-598D-4F21-BD4A-9AF5D027198C}" srcOrd="0" destOrd="0" presId="urn:microsoft.com/office/officeart/2005/8/layout/vList5"/>
    <dgm:cxn modelId="{05388217-8EE8-441E-B472-0DFAC7E3CA80}" srcId="{1C3967E3-67E6-433B-A381-CADD645F1C28}" destId="{551F8B14-BDAF-4A5E-A5FD-22F1996D6DE3}" srcOrd="0" destOrd="0" parTransId="{2E6C92CD-1CF6-4B78-A23C-03556356125F}" sibTransId="{71C12F53-4537-4FFB-9F16-62AC84B756FA}"/>
    <dgm:cxn modelId="{B06543E8-54D4-43E7-9EBD-1769C4146625}" type="presParOf" srcId="{418D7C7B-3DD0-4342-AEFD-762C6A6484DD}" destId="{FCBBDCF9-B57E-4383-8A68-897E90ACADC0}" srcOrd="0" destOrd="0" presId="urn:microsoft.com/office/officeart/2005/8/layout/vList5"/>
    <dgm:cxn modelId="{9A8A43FE-FCB3-45ED-9E95-A7FFE566826F}" type="presParOf" srcId="{FCBBDCF9-B57E-4383-8A68-897E90ACADC0}" destId="{E04035CA-68AC-4AE1-AF43-99259BA3DB8D}" srcOrd="0" destOrd="0" presId="urn:microsoft.com/office/officeart/2005/8/layout/vList5"/>
    <dgm:cxn modelId="{AD326ADB-2DE6-4EF7-B0B4-E09B40DF03B9}" type="presParOf" srcId="{FCBBDCF9-B57E-4383-8A68-897E90ACADC0}" destId="{A33AFD4A-598D-4F21-BD4A-9AF5D027198C}" srcOrd="1" destOrd="0" presId="urn:microsoft.com/office/officeart/2005/8/layout/vList5"/>
    <dgm:cxn modelId="{C17DF83F-2006-4B4D-BB72-9A5BE30FA5F9}" type="presParOf" srcId="{418D7C7B-3DD0-4342-AEFD-762C6A6484DD}" destId="{CED96DBD-EDB4-44F9-8711-047DF628E885}" srcOrd="1" destOrd="0" presId="urn:microsoft.com/office/officeart/2005/8/layout/vList5"/>
    <dgm:cxn modelId="{6D74B0AB-EEB2-43BF-9292-EB8ABD969E37}" type="presParOf" srcId="{418D7C7B-3DD0-4342-AEFD-762C6A6484DD}" destId="{21E6895B-10F2-4C6B-AB14-411C3754F306}" srcOrd="2" destOrd="0" presId="urn:microsoft.com/office/officeart/2005/8/layout/vList5"/>
    <dgm:cxn modelId="{275FB945-85AF-4325-83DA-19E357983F34}" type="presParOf" srcId="{21E6895B-10F2-4C6B-AB14-411C3754F306}" destId="{E17F65C2-9E2B-479E-8D9F-E1A3F4538942}" srcOrd="0" destOrd="0" presId="urn:microsoft.com/office/officeart/2005/8/layout/vList5"/>
    <dgm:cxn modelId="{D6E8DAC8-20C8-4D74-81FD-476A251C17C2}" type="presParOf" srcId="{21E6895B-10F2-4C6B-AB14-411C3754F306}" destId="{5F604E96-83A2-4D4D-9D46-7B24E21E4B60}" srcOrd="1" destOrd="0" presId="urn:microsoft.com/office/officeart/2005/8/layout/vList5"/>
    <dgm:cxn modelId="{BD134AA0-A502-48BD-8636-9071839EFAAA}" type="presParOf" srcId="{418D7C7B-3DD0-4342-AEFD-762C6A6484DD}" destId="{35E88632-A211-4053-BD47-615B8C698DC2}" srcOrd="3" destOrd="0" presId="urn:microsoft.com/office/officeart/2005/8/layout/vList5"/>
    <dgm:cxn modelId="{EC9CF97F-AEE5-4006-AB1E-78B177BE3A6E}" type="presParOf" srcId="{418D7C7B-3DD0-4342-AEFD-762C6A6484DD}" destId="{C51A9289-260F-4BF7-BEDD-A2048E3064BD}" srcOrd="4" destOrd="0" presId="urn:microsoft.com/office/officeart/2005/8/layout/vList5"/>
    <dgm:cxn modelId="{C99DC4CA-A571-4214-909B-CB215A5F7E6D}" type="presParOf" srcId="{C51A9289-260F-4BF7-BEDD-A2048E3064BD}" destId="{7B451C2E-93E7-43FF-BD22-8A6DBDF4A5E7}" srcOrd="0" destOrd="0" presId="urn:microsoft.com/office/officeart/2005/8/layout/vList5"/>
    <dgm:cxn modelId="{C3474853-BA9A-4FF4-B242-517AE0ABE5C3}" type="presParOf" srcId="{C51A9289-260F-4BF7-BEDD-A2048E3064BD}" destId="{8AAAB034-803F-4F1E-B84B-76EF618F54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8F37B5F-415B-4013-9845-2EBBEA42A4D8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31C44FDB-175A-4FD8-9E5C-72A4EDE2600D}">
      <dgm:prSet phldrT="[Текст]"/>
      <dgm:spPr/>
      <dgm:t>
        <a:bodyPr/>
        <a:lstStyle/>
        <a:p>
          <a:pPr algn="ctr"/>
          <a:r>
            <a: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Зведені дані обліку відображаються в податкових де­клараціях, що подаються за базовий звітний (податковий) пері­од, що дорівнює календарному місяцю </a:t>
          </a:r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протягом 20 календар­них днів, що настають за останнім календарним днем звітного (податкового) місяця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89C73A-5662-4326-9DD4-AFD459593439}" type="parTrans" cxnId="{E251A7CC-EDE8-41D0-BEC2-10C41A46A135}">
      <dgm:prSet/>
      <dgm:spPr/>
      <dgm:t>
        <a:bodyPr/>
        <a:lstStyle/>
        <a:p>
          <a:endParaRPr lang="ru-RU"/>
        </a:p>
      </dgm:t>
    </dgm:pt>
    <dgm:pt modelId="{F7663704-1B47-4579-ACCF-6CBC60C50E9B}" type="sibTrans" cxnId="{E251A7CC-EDE8-41D0-BEC2-10C41A46A135}">
      <dgm:prSet/>
      <dgm:spPr/>
      <dgm:t>
        <a:bodyPr/>
        <a:lstStyle/>
        <a:p>
          <a:endParaRPr lang="ru-RU"/>
        </a:p>
      </dgm:t>
    </dgm:pt>
    <dgm:pt modelId="{3889DA3B-E6A2-41D2-AE2B-9F58A9614260}">
      <dgm:prSet phldrT="[Текст]"/>
      <dgm:spPr/>
      <dgm:t>
        <a:bodyPr/>
        <a:lstStyle/>
        <a:p>
          <a:pPr algn="ctr"/>
          <a:r>
            <a:rPr lang="uk-UA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Платники податку зобов’язані подавати податковому органу за місцем свого знаходження </a:t>
          </a:r>
          <a:r>
            <a:rPr lang="uk-UA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податкову декларацію</a:t>
          </a:r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5CE685-63F8-42E7-B3A9-85306DC9EA4C}" type="parTrans" cxnId="{2BD4322E-70A8-4E3C-8D8F-FB2281E03F66}">
      <dgm:prSet/>
      <dgm:spPr/>
      <dgm:t>
        <a:bodyPr/>
        <a:lstStyle/>
        <a:p>
          <a:endParaRPr lang="ru-RU"/>
        </a:p>
      </dgm:t>
    </dgm:pt>
    <dgm:pt modelId="{50F3C9B6-E3FA-473F-831A-703F2A043C09}" type="sibTrans" cxnId="{2BD4322E-70A8-4E3C-8D8F-FB2281E03F66}">
      <dgm:prSet/>
      <dgm:spPr/>
      <dgm:t>
        <a:bodyPr/>
        <a:lstStyle/>
        <a:p>
          <a:endParaRPr lang="ru-RU"/>
        </a:p>
      </dgm:t>
    </dgm:pt>
    <dgm:pt modelId="{BF79A80C-DCFB-4524-B04C-EA76FD66CC31}" type="pres">
      <dgm:prSet presAssocID="{F8F37B5F-415B-4013-9845-2EBBEA42A4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B17C8616-40F7-4B98-9841-5E2BC37CF3AA}" type="pres">
      <dgm:prSet presAssocID="{31C44FDB-175A-4FD8-9E5C-72A4EDE2600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F2FF7F3-8ABB-4979-A73B-2E9E1C05D0A2}" type="pres">
      <dgm:prSet presAssocID="{F7663704-1B47-4579-ACCF-6CBC60C50E9B}" presName="spacer" presStyleCnt="0"/>
      <dgm:spPr/>
      <dgm:t>
        <a:bodyPr/>
        <a:lstStyle/>
        <a:p>
          <a:endParaRPr lang="uk-UA"/>
        </a:p>
      </dgm:t>
    </dgm:pt>
    <dgm:pt modelId="{40912C75-C79C-4FA3-B18B-54C226961393}" type="pres">
      <dgm:prSet presAssocID="{3889DA3B-E6A2-41D2-AE2B-9F58A96142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4B3BB18C-800C-417C-A6FA-CCF715FED7AE}" type="presOf" srcId="{3889DA3B-E6A2-41D2-AE2B-9F58A9614260}" destId="{40912C75-C79C-4FA3-B18B-54C226961393}" srcOrd="0" destOrd="0" presId="urn:microsoft.com/office/officeart/2005/8/layout/vList2"/>
    <dgm:cxn modelId="{B2D6F2D5-9574-4117-8237-008905B00251}" type="presOf" srcId="{31C44FDB-175A-4FD8-9E5C-72A4EDE2600D}" destId="{B17C8616-40F7-4B98-9841-5E2BC37CF3AA}" srcOrd="0" destOrd="0" presId="urn:microsoft.com/office/officeart/2005/8/layout/vList2"/>
    <dgm:cxn modelId="{E251A7CC-EDE8-41D0-BEC2-10C41A46A135}" srcId="{F8F37B5F-415B-4013-9845-2EBBEA42A4D8}" destId="{31C44FDB-175A-4FD8-9E5C-72A4EDE2600D}" srcOrd="0" destOrd="0" parTransId="{9489C73A-5662-4326-9DD4-AFD459593439}" sibTransId="{F7663704-1B47-4579-ACCF-6CBC60C50E9B}"/>
    <dgm:cxn modelId="{49117B0A-6B78-4E11-9306-C3EE98D133C2}" type="presOf" srcId="{F8F37B5F-415B-4013-9845-2EBBEA42A4D8}" destId="{BF79A80C-DCFB-4524-B04C-EA76FD66CC31}" srcOrd="0" destOrd="0" presId="urn:microsoft.com/office/officeart/2005/8/layout/vList2"/>
    <dgm:cxn modelId="{2BD4322E-70A8-4E3C-8D8F-FB2281E03F66}" srcId="{F8F37B5F-415B-4013-9845-2EBBEA42A4D8}" destId="{3889DA3B-E6A2-41D2-AE2B-9F58A9614260}" srcOrd="1" destOrd="0" parTransId="{B45CE685-63F8-42E7-B3A9-85306DC9EA4C}" sibTransId="{50F3C9B6-E3FA-473F-831A-703F2A043C09}"/>
    <dgm:cxn modelId="{34CCE4FC-B0E4-475A-8238-6A8AB986BF77}" type="presParOf" srcId="{BF79A80C-DCFB-4524-B04C-EA76FD66CC31}" destId="{B17C8616-40F7-4B98-9841-5E2BC37CF3AA}" srcOrd="0" destOrd="0" presId="urn:microsoft.com/office/officeart/2005/8/layout/vList2"/>
    <dgm:cxn modelId="{F2858183-C118-4DC7-9C72-82CF0BF371EB}" type="presParOf" srcId="{BF79A80C-DCFB-4524-B04C-EA76FD66CC31}" destId="{1F2FF7F3-8ABB-4979-A73B-2E9E1C05D0A2}" srcOrd="1" destOrd="0" presId="urn:microsoft.com/office/officeart/2005/8/layout/vList2"/>
    <dgm:cxn modelId="{5B784115-EDC9-400C-B821-779393E8DE68}" type="presParOf" srcId="{BF79A80C-DCFB-4524-B04C-EA76FD66CC31}" destId="{40912C75-C79C-4FA3-B18B-54C22696139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CF9690C-4DFF-480B-8118-2250736CE486}" type="doc">
      <dgm:prSet loTypeId="urn:microsoft.com/office/officeart/2005/8/layout/hList3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ru-RU"/>
        </a:p>
      </dgm:t>
    </dgm:pt>
    <dgm:pt modelId="{26B219F7-E340-4170-9F59-5055C7E1F5C9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Звітний (податковий) період 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AA5A1B-EA8F-4B9B-9FB5-4E926C6E95E5}" type="parTrans" cxnId="{F027601D-DD99-4EBD-97B7-F63743ACE522}">
      <dgm:prSet/>
      <dgm:spPr/>
      <dgm:t>
        <a:bodyPr/>
        <a:lstStyle/>
        <a:p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E426BE-5956-4B25-A839-99088FAA7F35}" type="sibTrans" cxnId="{F027601D-DD99-4EBD-97B7-F63743ACE522}">
      <dgm:prSet/>
      <dgm:spPr/>
      <dgm:t>
        <a:bodyPr/>
        <a:lstStyle/>
        <a:p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A8EB86E-B1F9-45DD-9700-4D4C4058CBAB}">
      <dgm:prSet phldrT="[Текст]"/>
      <dgm:spPr/>
      <dgm:t>
        <a:bodyPr/>
        <a:lstStyle/>
        <a:p>
          <a:r>
            <a: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період, за який платник податку зобов’язаний проводити розрахунки податку та сплачувати його до бюджету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4E8B26-2713-4918-9670-2970126423D0}" type="parTrans" cxnId="{C86F9D13-C91C-4D19-A74F-930EA3F5622B}">
      <dgm:prSet/>
      <dgm:spPr/>
      <dgm:t>
        <a:bodyPr/>
        <a:lstStyle/>
        <a:p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E7F331-9C4B-4FD8-A9CF-267E19BE9A49}" type="sibTrans" cxnId="{C86F9D13-C91C-4D19-A74F-930EA3F5622B}">
      <dgm:prSet/>
      <dgm:spPr/>
      <dgm:t>
        <a:bodyPr/>
        <a:lstStyle/>
        <a:p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617EE7-5979-472E-ABC3-B9C4504DCD7F}" type="pres">
      <dgm:prSet presAssocID="{FCF9690C-4DFF-480B-8118-2250736CE48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21C782C3-49F8-4E52-AE2F-C18F6F61F2F9}" type="pres">
      <dgm:prSet presAssocID="{26B219F7-E340-4170-9F59-5055C7E1F5C9}" presName="roof" presStyleLbl="dkBgShp" presStyleIdx="0" presStyleCnt="2"/>
      <dgm:spPr/>
      <dgm:t>
        <a:bodyPr/>
        <a:lstStyle/>
        <a:p>
          <a:endParaRPr lang="ru-RU"/>
        </a:p>
      </dgm:t>
    </dgm:pt>
    <dgm:pt modelId="{AF7B5F92-D8A8-4CCA-A0E4-302D14C34C3C}" type="pres">
      <dgm:prSet presAssocID="{26B219F7-E340-4170-9F59-5055C7E1F5C9}" presName="pillars" presStyleCnt="0"/>
      <dgm:spPr/>
      <dgm:t>
        <a:bodyPr/>
        <a:lstStyle/>
        <a:p>
          <a:endParaRPr lang="uk-UA"/>
        </a:p>
      </dgm:t>
    </dgm:pt>
    <dgm:pt modelId="{7BAD49FB-2DD3-4EE6-976C-09CF0FC37D7A}" type="pres">
      <dgm:prSet presAssocID="{26B219F7-E340-4170-9F59-5055C7E1F5C9}" presName="pillar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037547-4A25-42EC-94F8-676B5F27C1A5}" type="pres">
      <dgm:prSet presAssocID="{26B219F7-E340-4170-9F59-5055C7E1F5C9}" presName="base" presStyleLbl="dkBgShp" presStyleIdx="1" presStyleCnt="2"/>
      <dgm:spPr/>
      <dgm:t>
        <a:bodyPr/>
        <a:lstStyle/>
        <a:p>
          <a:endParaRPr lang="uk-UA"/>
        </a:p>
      </dgm:t>
    </dgm:pt>
  </dgm:ptLst>
  <dgm:cxnLst>
    <dgm:cxn modelId="{6F1BCD23-2DD5-406A-8DCB-D96C2B22FDA9}" type="presOf" srcId="{FCF9690C-4DFF-480B-8118-2250736CE486}" destId="{B2617EE7-5979-472E-ABC3-B9C4504DCD7F}" srcOrd="0" destOrd="0" presId="urn:microsoft.com/office/officeart/2005/8/layout/hList3"/>
    <dgm:cxn modelId="{2CB66282-8498-4455-9C36-AA998BCFA9B1}" type="presOf" srcId="{26B219F7-E340-4170-9F59-5055C7E1F5C9}" destId="{21C782C3-49F8-4E52-AE2F-C18F6F61F2F9}" srcOrd="0" destOrd="0" presId="urn:microsoft.com/office/officeart/2005/8/layout/hList3"/>
    <dgm:cxn modelId="{7CAF052A-BC03-43EC-9FB6-FF0DD1116979}" type="presOf" srcId="{3A8EB86E-B1F9-45DD-9700-4D4C4058CBAB}" destId="{7BAD49FB-2DD3-4EE6-976C-09CF0FC37D7A}" srcOrd="0" destOrd="0" presId="urn:microsoft.com/office/officeart/2005/8/layout/hList3"/>
    <dgm:cxn modelId="{C86F9D13-C91C-4D19-A74F-930EA3F5622B}" srcId="{26B219F7-E340-4170-9F59-5055C7E1F5C9}" destId="{3A8EB86E-B1F9-45DD-9700-4D4C4058CBAB}" srcOrd="0" destOrd="0" parTransId="{474E8B26-2713-4918-9670-2970126423D0}" sibTransId="{08E7F331-9C4B-4FD8-A9CF-267E19BE9A49}"/>
    <dgm:cxn modelId="{F027601D-DD99-4EBD-97B7-F63743ACE522}" srcId="{FCF9690C-4DFF-480B-8118-2250736CE486}" destId="{26B219F7-E340-4170-9F59-5055C7E1F5C9}" srcOrd="0" destOrd="0" parTransId="{DEAA5A1B-EA8F-4B9B-9FB5-4E926C6E95E5}" sibTransId="{19E426BE-5956-4B25-A839-99088FAA7F35}"/>
    <dgm:cxn modelId="{62B47160-E8D8-4410-92CF-2D53F410F01B}" type="presParOf" srcId="{B2617EE7-5979-472E-ABC3-B9C4504DCD7F}" destId="{21C782C3-49F8-4E52-AE2F-C18F6F61F2F9}" srcOrd="0" destOrd="0" presId="urn:microsoft.com/office/officeart/2005/8/layout/hList3"/>
    <dgm:cxn modelId="{F4A2AF95-33EB-4E89-B7B1-32D30FFAC735}" type="presParOf" srcId="{B2617EE7-5979-472E-ABC3-B9C4504DCD7F}" destId="{AF7B5F92-D8A8-4CCA-A0E4-302D14C34C3C}" srcOrd="1" destOrd="0" presId="urn:microsoft.com/office/officeart/2005/8/layout/hList3"/>
    <dgm:cxn modelId="{5CADCA57-81FD-4556-B38D-94B299E4D078}" type="presParOf" srcId="{AF7B5F92-D8A8-4CCA-A0E4-302D14C34C3C}" destId="{7BAD49FB-2DD3-4EE6-976C-09CF0FC37D7A}" srcOrd="0" destOrd="0" presId="urn:microsoft.com/office/officeart/2005/8/layout/hList3"/>
    <dgm:cxn modelId="{DFB3C971-C87F-493A-A229-03390FF836BA}" type="presParOf" srcId="{B2617EE7-5979-472E-ABC3-B9C4504DCD7F}" destId="{2E037547-4A25-42EC-94F8-676B5F27C1A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44E33-0EFA-48C8-A964-DAF4C887329D}" type="doc">
      <dgm:prSet loTypeId="urn:microsoft.com/office/officeart/2005/8/layout/hList1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uk-UA"/>
        </a:p>
      </dgm:t>
    </dgm:pt>
    <dgm:pt modelId="{04305F44-AE5B-48EA-AA38-1AA5631C7C38}">
      <dgm:prSet phldrT="[Текст]" custT="1"/>
      <dgm:spPr/>
      <dgm:t>
        <a:bodyPr/>
        <a:lstStyle/>
        <a:p>
          <a:r>
            <a:rPr lang="uk-UA" sz="3200" b="1" cap="none" spc="0" dirty="0" smtClean="0">
              <a:ln w="10541" cmpd="sng">
                <a:prstDash val="solid"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Основні терміни та поняття</a:t>
          </a:r>
          <a:endParaRPr lang="uk-UA" sz="3200" b="1" cap="none" spc="0" dirty="0">
            <a:ln w="10541" cmpd="sng">
              <a:prstDash val="solid"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13DEBDB-CE16-48E9-A108-FFCFBF05FCFD}" type="parTrans" cxnId="{19DE420E-86D3-4A38-A20F-C00C0BF4FF79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A4A70884-2D41-478E-B262-AC0A0C451ADF}" type="sibTrans" cxnId="{19DE420E-86D3-4A38-A20F-C00C0BF4FF79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F66821E5-8DAC-4A67-A272-FE5AECB6C095}">
      <dgm:prSet phldrT="[Текст]"/>
      <dgm:spPr/>
      <dgm:t>
        <a:bodyPr/>
        <a:lstStyle/>
        <a:p>
          <a:r>
            <a:rPr lang="uk-UA" dirty="0" smtClean="0">
              <a:latin typeface="Times New Roman" pitchFamily="18" charset="0"/>
              <a:cs typeface="Times New Roman" pitchFamily="18" charset="0"/>
            </a:rPr>
            <a:t>Непрямий податок, </a:t>
          </a:r>
          <a:r>
            <a:rPr lang="uk-UA" dirty="0" err="1" smtClean="0">
              <a:latin typeface="Times New Roman" pitchFamily="18" charset="0"/>
              <a:cs typeface="Times New Roman" pitchFamily="18" charset="0"/>
            </a:rPr>
            <a:t>податок</a:t>
          </a:r>
          <a:r>
            <a:rPr lang="uk-UA" dirty="0" smtClean="0">
              <a:latin typeface="Times New Roman" pitchFamily="18" charset="0"/>
              <a:cs typeface="Times New Roman" pitchFamily="18" charset="0"/>
            </a:rPr>
            <a:t> на додану вартість, додана вартість, платники податку, об’єкт оподаткування, ставки податку, нульова ставка, база оподаткування, порядок обчислення, податкове зобов’язання, податковий кредит, бюджетне відшкодування, звітний період, звітність платників ПДВ, контроль, облік </a:t>
          </a:r>
          <a:r>
            <a:rPr lang="uk-UA" dirty="0" smtClean="0">
              <a:latin typeface="Times New Roman" pitchFamily="18" charset="0"/>
              <a:cs typeface="Times New Roman" pitchFamily="18" charset="0"/>
            </a:rPr>
            <a:t>ПДВ</a:t>
          </a:r>
          <a:endParaRPr lang="uk-UA" dirty="0">
            <a:latin typeface="Times New Roman" pitchFamily="18" charset="0"/>
            <a:cs typeface="Times New Roman" pitchFamily="18" charset="0"/>
          </a:endParaRPr>
        </a:p>
      </dgm:t>
    </dgm:pt>
    <dgm:pt modelId="{A775991F-FA43-423D-BA03-69F686407BFB}" type="parTrans" cxnId="{D1A9D312-76D6-4A2A-A6FE-5CDC4F5AAA39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8B531C5F-B1B1-4B60-A538-43C74CC3CF18}" type="sibTrans" cxnId="{D1A9D312-76D6-4A2A-A6FE-5CDC4F5AAA39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E5F05DB1-8731-444F-826F-393070E26A47}" type="pres">
      <dgm:prSet presAssocID="{C2C44E33-0EFA-48C8-A964-DAF4C88732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43A8515F-1E70-42EE-8BF9-302C5ACB59AB}" type="pres">
      <dgm:prSet presAssocID="{04305F44-AE5B-48EA-AA38-1AA5631C7C38}" presName="composite" presStyleCnt="0"/>
      <dgm:spPr/>
      <dgm:t>
        <a:bodyPr/>
        <a:lstStyle/>
        <a:p>
          <a:endParaRPr lang="ru-RU"/>
        </a:p>
      </dgm:t>
    </dgm:pt>
    <dgm:pt modelId="{3B8F402F-03E6-4000-BBF9-20627AED5392}" type="pres">
      <dgm:prSet presAssocID="{04305F44-AE5B-48EA-AA38-1AA5631C7C3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334D37E-E64E-42C5-98F4-26DB00F77C96}" type="pres">
      <dgm:prSet presAssocID="{04305F44-AE5B-48EA-AA38-1AA5631C7C3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1F975FD8-0223-44A3-965F-F61A178EEBFA}" type="presOf" srcId="{04305F44-AE5B-48EA-AA38-1AA5631C7C38}" destId="{3B8F402F-03E6-4000-BBF9-20627AED5392}" srcOrd="0" destOrd="0" presId="urn:microsoft.com/office/officeart/2005/8/layout/hList1"/>
    <dgm:cxn modelId="{19DE420E-86D3-4A38-A20F-C00C0BF4FF79}" srcId="{C2C44E33-0EFA-48C8-A964-DAF4C887329D}" destId="{04305F44-AE5B-48EA-AA38-1AA5631C7C38}" srcOrd="0" destOrd="0" parTransId="{F13DEBDB-CE16-48E9-A108-FFCFBF05FCFD}" sibTransId="{A4A70884-2D41-478E-B262-AC0A0C451ADF}"/>
    <dgm:cxn modelId="{D1A9D312-76D6-4A2A-A6FE-5CDC4F5AAA39}" srcId="{04305F44-AE5B-48EA-AA38-1AA5631C7C38}" destId="{F66821E5-8DAC-4A67-A272-FE5AECB6C095}" srcOrd="0" destOrd="0" parTransId="{A775991F-FA43-423D-BA03-69F686407BFB}" sibTransId="{8B531C5F-B1B1-4B60-A538-43C74CC3CF18}"/>
    <dgm:cxn modelId="{E127C488-FE1D-4B46-8F75-6AAA4B7947D1}" type="presOf" srcId="{C2C44E33-0EFA-48C8-A964-DAF4C887329D}" destId="{E5F05DB1-8731-444F-826F-393070E26A47}" srcOrd="0" destOrd="0" presId="urn:microsoft.com/office/officeart/2005/8/layout/hList1"/>
    <dgm:cxn modelId="{2DB6D44A-A5A3-46F2-A267-69193B28DEDE}" type="presOf" srcId="{F66821E5-8DAC-4A67-A272-FE5AECB6C095}" destId="{7334D37E-E64E-42C5-98F4-26DB00F77C96}" srcOrd="0" destOrd="0" presId="urn:microsoft.com/office/officeart/2005/8/layout/hList1"/>
    <dgm:cxn modelId="{AD548245-434B-44FB-91CF-51D66728DC53}" type="presParOf" srcId="{E5F05DB1-8731-444F-826F-393070E26A47}" destId="{43A8515F-1E70-42EE-8BF9-302C5ACB59AB}" srcOrd="0" destOrd="0" presId="urn:microsoft.com/office/officeart/2005/8/layout/hList1"/>
    <dgm:cxn modelId="{A5D7E771-7727-4A78-B37C-DC6C3EDF8E1F}" type="presParOf" srcId="{43A8515F-1E70-42EE-8BF9-302C5ACB59AB}" destId="{3B8F402F-03E6-4000-BBF9-20627AED5392}" srcOrd="0" destOrd="0" presId="urn:microsoft.com/office/officeart/2005/8/layout/hList1"/>
    <dgm:cxn modelId="{886D114B-7EED-400F-BF95-9E5CAB21BA80}" type="presParOf" srcId="{43A8515F-1E70-42EE-8BF9-302C5ACB59AB}" destId="{7334D37E-E64E-42C5-98F4-26DB00F77C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0AFAFC0-6EE3-4AEB-BC75-566516E2F9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1F20E33-E687-42AC-B9D5-74F03B380E26}">
      <dgm:prSet phldrT="[Текст]" custT="1"/>
      <dgm:spPr/>
      <dgm:t>
        <a:bodyPr/>
        <a:lstStyle/>
        <a:p>
          <a:r>
            <a:rPr lang="uk-UA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Питання для самоперевірки та корекції знань студентів:</a:t>
          </a:r>
          <a:endParaRPr lang="ru-RU" sz="18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3B4AB2-E56B-47B3-B974-187EC909CF34}" type="parTrans" cxnId="{18CBE323-6D7D-48BC-B909-3856D764CB6B}">
      <dgm:prSet/>
      <dgm:spPr/>
      <dgm:t>
        <a:bodyPr/>
        <a:lstStyle/>
        <a:p>
          <a:endParaRPr lang="ru-RU"/>
        </a:p>
      </dgm:t>
    </dgm:pt>
    <dgm:pt modelId="{C063C4D7-10BD-474A-BEC8-2202224130FE}" type="sibTrans" cxnId="{18CBE323-6D7D-48BC-B909-3856D764CB6B}">
      <dgm:prSet/>
      <dgm:spPr/>
      <dgm:t>
        <a:bodyPr/>
        <a:lstStyle/>
        <a:p>
          <a:endParaRPr lang="ru-RU"/>
        </a:p>
      </dgm:t>
    </dgm:pt>
    <dgm:pt modelId="{8D11DE3C-7E98-4390-AC06-19693B0634F8}">
      <dgm:prSet phldrT="[Текст]"/>
      <dgm:spPr/>
      <dgm:t>
        <a:bodyPr/>
        <a:lstStyle/>
        <a:p>
          <a:r>
            <a:rPr lang="uk-UA" dirty="0" smtClean="0"/>
            <a:t>Суть податку на додану вартість?</a:t>
          </a:r>
          <a:endParaRPr lang="ru-RU" dirty="0"/>
        </a:p>
      </dgm:t>
    </dgm:pt>
    <dgm:pt modelId="{32674138-DEDB-4DB6-A71A-EDA0100C0ADB}" type="parTrans" cxnId="{7B8D36EA-6636-482A-AA2A-A445C972BDCC}">
      <dgm:prSet/>
      <dgm:spPr/>
      <dgm:t>
        <a:bodyPr/>
        <a:lstStyle/>
        <a:p>
          <a:endParaRPr lang="ru-RU"/>
        </a:p>
      </dgm:t>
    </dgm:pt>
    <dgm:pt modelId="{4657B0D2-AEA9-48C3-A664-4623194FAE23}" type="sibTrans" cxnId="{7B8D36EA-6636-482A-AA2A-A445C972BDCC}">
      <dgm:prSet/>
      <dgm:spPr/>
      <dgm:t>
        <a:bodyPr/>
        <a:lstStyle/>
        <a:p>
          <a:endParaRPr lang="ru-RU"/>
        </a:p>
      </dgm:t>
    </dgm:pt>
    <dgm:pt modelId="{71ED037A-63FC-4654-9612-034D8F9563A2}">
      <dgm:prSet/>
      <dgm:spPr/>
      <dgm:t>
        <a:bodyPr/>
        <a:lstStyle/>
        <a:p>
          <a:r>
            <a:rPr lang="uk-UA" smtClean="0"/>
            <a:t>Назвіть платників ПДВ?</a:t>
          </a:r>
          <a:endParaRPr lang="ru-RU"/>
        </a:p>
      </dgm:t>
    </dgm:pt>
    <dgm:pt modelId="{99304ECE-3C5C-4879-8E06-2D9D114D6919}" type="parTrans" cxnId="{A1ACD74D-F2EF-4EC9-A988-461B0E6967F3}">
      <dgm:prSet/>
      <dgm:spPr/>
      <dgm:t>
        <a:bodyPr/>
        <a:lstStyle/>
        <a:p>
          <a:endParaRPr lang="ru-RU"/>
        </a:p>
      </dgm:t>
    </dgm:pt>
    <dgm:pt modelId="{26D09A6E-E16F-4A61-B441-4ACC4F0C6C4E}" type="sibTrans" cxnId="{A1ACD74D-F2EF-4EC9-A988-461B0E6967F3}">
      <dgm:prSet/>
      <dgm:spPr/>
      <dgm:t>
        <a:bodyPr/>
        <a:lstStyle/>
        <a:p>
          <a:endParaRPr lang="ru-RU"/>
        </a:p>
      </dgm:t>
    </dgm:pt>
    <dgm:pt modelId="{E9789EFA-05C9-4318-AA76-4E57D48FFEEA}">
      <dgm:prSet/>
      <dgm:spPr/>
      <dgm:t>
        <a:bodyPr/>
        <a:lstStyle/>
        <a:p>
          <a:r>
            <a:rPr lang="uk-UA" dirty="0" smtClean="0"/>
            <a:t>Що є об’єктом оподаткування ПДВ?</a:t>
          </a:r>
          <a:endParaRPr lang="ru-RU" dirty="0"/>
        </a:p>
      </dgm:t>
    </dgm:pt>
    <dgm:pt modelId="{062AD113-4D30-4C44-89B0-4DF9F216703A}" type="parTrans" cxnId="{202173BA-856A-410F-81AF-BA7E02B491A7}">
      <dgm:prSet/>
      <dgm:spPr/>
      <dgm:t>
        <a:bodyPr/>
        <a:lstStyle/>
        <a:p>
          <a:endParaRPr lang="ru-RU"/>
        </a:p>
      </dgm:t>
    </dgm:pt>
    <dgm:pt modelId="{B90960E6-4727-4C4B-A488-319FE7B6BE55}" type="sibTrans" cxnId="{202173BA-856A-410F-81AF-BA7E02B491A7}">
      <dgm:prSet/>
      <dgm:spPr/>
      <dgm:t>
        <a:bodyPr/>
        <a:lstStyle/>
        <a:p>
          <a:endParaRPr lang="ru-RU"/>
        </a:p>
      </dgm:t>
    </dgm:pt>
    <dgm:pt modelId="{BA5B6869-EB5C-42FC-8B59-948F473BB60C}">
      <dgm:prSet/>
      <dgm:spPr/>
      <dgm:t>
        <a:bodyPr/>
        <a:lstStyle/>
        <a:p>
          <a:r>
            <a:rPr lang="uk-UA" smtClean="0"/>
            <a:t>Що не є об’єктом оподаткування ПДВ?</a:t>
          </a:r>
          <a:endParaRPr lang="ru-RU"/>
        </a:p>
      </dgm:t>
    </dgm:pt>
    <dgm:pt modelId="{20798E82-9295-4397-B946-D5ED289DA976}" type="parTrans" cxnId="{28B4CCF5-F72D-41B3-A495-C6B7AE36CD19}">
      <dgm:prSet/>
      <dgm:spPr/>
      <dgm:t>
        <a:bodyPr/>
        <a:lstStyle/>
        <a:p>
          <a:endParaRPr lang="ru-RU"/>
        </a:p>
      </dgm:t>
    </dgm:pt>
    <dgm:pt modelId="{F69FF405-15B0-44BE-9631-E7196C9059C6}" type="sibTrans" cxnId="{28B4CCF5-F72D-41B3-A495-C6B7AE36CD19}">
      <dgm:prSet/>
      <dgm:spPr/>
      <dgm:t>
        <a:bodyPr/>
        <a:lstStyle/>
        <a:p>
          <a:endParaRPr lang="ru-RU"/>
        </a:p>
      </dgm:t>
    </dgm:pt>
    <dgm:pt modelId="{F2D73974-D057-4F50-B237-568CF1270F70}">
      <dgm:prSet/>
      <dgm:spPr/>
      <dgm:t>
        <a:bodyPr/>
        <a:lstStyle/>
        <a:p>
          <a:r>
            <a:rPr lang="uk-UA" smtClean="0"/>
            <a:t>Види ставок ПДВ?</a:t>
          </a:r>
          <a:endParaRPr lang="ru-RU"/>
        </a:p>
      </dgm:t>
    </dgm:pt>
    <dgm:pt modelId="{9C786301-4309-41A1-BCBF-C773E8725852}" type="parTrans" cxnId="{87CDDCD3-3571-4A30-AF60-107CB82FE3C1}">
      <dgm:prSet/>
      <dgm:spPr/>
      <dgm:t>
        <a:bodyPr/>
        <a:lstStyle/>
        <a:p>
          <a:endParaRPr lang="ru-RU"/>
        </a:p>
      </dgm:t>
    </dgm:pt>
    <dgm:pt modelId="{67BDE953-9780-4FA1-8704-4C1E8D5A77FD}" type="sibTrans" cxnId="{87CDDCD3-3571-4A30-AF60-107CB82FE3C1}">
      <dgm:prSet/>
      <dgm:spPr/>
      <dgm:t>
        <a:bodyPr/>
        <a:lstStyle/>
        <a:p>
          <a:endParaRPr lang="ru-RU"/>
        </a:p>
      </dgm:t>
    </dgm:pt>
    <dgm:pt modelId="{B3FCF80E-992B-474E-9F45-F12F057C802B}">
      <dgm:prSet/>
      <dgm:spPr/>
      <dgm:t>
        <a:bodyPr/>
        <a:lstStyle/>
        <a:p>
          <a:r>
            <a:rPr lang="uk-UA" smtClean="0"/>
            <a:t>Які операції оподатковуються за нульовою ставкою?</a:t>
          </a:r>
          <a:endParaRPr lang="ru-RU"/>
        </a:p>
      </dgm:t>
    </dgm:pt>
    <dgm:pt modelId="{3BC23C93-810A-4693-995F-7B689F4E3E10}" type="parTrans" cxnId="{C091AA7C-2B22-4219-9FD7-55C8520E5827}">
      <dgm:prSet/>
      <dgm:spPr/>
      <dgm:t>
        <a:bodyPr/>
        <a:lstStyle/>
        <a:p>
          <a:endParaRPr lang="ru-RU"/>
        </a:p>
      </dgm:t>
    </dgm:pt>
    <dgm:pt modelId="{19E90255-29D5-42A7-82A7-8E0BE311692D}" type="sibTrans" cxnId="{C091AA7C-2B22-4219-9FD7-55C8520E5827}">
      <dgm:prSet/>
      <dgm:spPr/>
      <dgm:t>
        <a:bodyPr/>
        <a:lstStyle/>
        <a:p>
          <a:endParaRPr lang="ru-RU"/>
        </a:p>
      </dgm:t>
    </dgm:pt>
    <dgm:pt modelId="{0A7757B2-E723-4889-AF6E-F6B9BDE8F11E}">
      <dgm:prSet/>
      <dgm:spPr/>
      <dgm:t>
        <a:bodyPr/>
        <a:lstStyle/>
        <a:p>
          <a:r>
            <a:rPr lang="uk-UA" smtClean="0"/>
            <a:t>Які операції звільняються від оподатковування ПДВ?</a:t>
          </a:r>
          <a:endParaRPr lang="ru-RU"/>
        </a:p>
      </dgm:t>
    </dgm:pt>
    <dgm:pt modelId="{57EE6EEB-BAB0-4E12-8582-5B11AD20BDB5}" type="parTrans" cxnId="{7E7A9047-023D-4906-B4DD-4E7C9D496E59}">
      <dgm:prSet/>
      <dgm:spPr/>
      <dgm:t>
        <a:bodyPr/>
        <a:lstStyle/>
        <a:p>
          <a:endParaRPr lang="ru-RU"/>
        </a:p>
      </dgm:t>
    </dgm:pt>
    <dgm:pt modelId="{B9C13783-0C0B-4CC9-93D1-189779C244BD}" type="sibTrans" cxnId="{7E7A9047-023D-4906-B4DD-4E7C9D496E59}">
      <dgm:prSet/>
      <dgm:spPr/>
      <dgm:t>
        <a:bodyPr/>
        <a:lstStyle/>
        <a:p>
          <a:endParaRPr lang="ru-RU"/>
        </a:p>
      </dgm:t>
    </dgm:pt>
    <dgm:pt modelId="{A3D2C0E4-5FFC-44DE-BB78-5A4F0846AD73}">
      <dgm:prSet/>
      <dgm:spPr/>
      <dgm:t>
        <a:bodyPr/>
        <a:lstStyle/>
        <a:p>
          <a:r>
            <a:rPr lang="uk-UA" smtClean="0"/>
            <a:t>Як визначається база оподаткування ПДВ?</a:t>
          </a:r>
          <a:endParaRPr lang="ru-RU"/>
        </a:p>
      </dgm:t>
    </dgm:pt>
    <dgm:pt modelId="{99C965D5-9673-460C-92D7-431CD8BC8355}" type="parTrans" cxnId="{9CDF11F6-0D88-4230-9718-539672A15086}">
      <dgm:prSet/>
      <dgm:spPr/>
      <dgm:t>
        <a:bodyPr/>
        <a:lstStyle/>
        <a:p>
          <a:endParaRPr lang="ru-RU"/>
        </a:p>
      </dgm:t>
    </dgm:pt>
    <dgm:pt modelId="{8E9FCC3D-9029-4D69-A514-FADA62A71EEA}" type="sibTrans" cxnId="{9CDF11F6-0D88-4230-9718-539672A15086}">
      <dgm:prSet/>
      <dgm:spPr/>
      <dgm:t>
        <a:bodyPr/>
        <a:lstStyle/>
        <a:p>
          <a:endParaRPr lang="ru-RU"/>
        </a:p>
      </dgm:t>
    </dgm:pt>
    <dgm:pt modelId="{33519BA3-7B33-4E4A-B465-206248C4F7B8}">
      <dgm:prSet/>
      <dgm:spPr/>
      <dgm:t>
        <a:bodyPr/>
        <a:lstStyle/>
        <a:p>
          <a:r>
            <a:rPr lang="uk-UA" smtClean="0"/>
            <a:t>Яке призначення податкової накладної?</a:t>
          </a:r>
          <a:endParaRPr lang="ru-RU"/>
        </a:p>
      </dgm:t>
    </dgm:pt>
    <dgm:pt modelId="{07895A17-0889-46AD-8F1C-2D59CBE1B400}" type="parTrans" cxnId="{9DDF5803-A65F-4472-907C-FA22963AF465}">
      <dgm:prSet/>
      <dgm:spPr/>
      <dgm:t>
        <a:bodyPr/>
        <a:lstStyle/>
        <a:p>
          <a:endParaRPr lang="ru-RU"/>
        </a:p>
      </dgm:t>
    </dgm:pt>
    <dgm:pt modelId="{B3BC1FDB-74D2-4D4E-BBBB-9098A64C7870}" type="sibTrans" cxnId="{9DDF5803-A65F-4472-907C-FA22963AF465}">
      <dgm:prSet/>
      <dgm:spPr/>
      <dgm:t>
        <a:bodyPr/>
        <a:lstStyle/>
        <a:p>
          <a:endParaRPr lang="ru-RU"/>
        </a:p>
      </dgm:t>
    </dgm:pt>
    <dgm:pt modelId="{DB647A98-CB7E-4FCD-8978-D528B77B82E2}">
      <dgm:prSet/>
      <dgm:spPr/>
      <dgm:t>
        <a:bodyPr/>
        <a:lstStyle/>
        <a:p>
          <a:r>
            <a:rPr lang="uk-UA" smtClean="0"/>
            <a:t>Які податкові накладні необхідно реєструвати в Єдиному реєстрі податкових накладних?</a:t>
          </a:r>
          <a:endParaRPr lang="ru-RU"/>
        </a:p>
      </dgm:t>
    </dgm:pt>
    <dgm:pt modelId="{18F3CF7D-D698-4BCF-8A85-BFA7F9DBB2D4}" type="parTrans" cxnId="{1FE3B68F-DF63-41F8-8768-5B961CC35850}">
      <dgm:prSet/>
      <dgm:spPr/>
      <dgm:t>
        <a:bodyPr/>
        <a:lstStyle/>
        <a:p>
          <a:endParaRPr lang="ru-RU"/>
        </a:p>
      </dgm:t>
    </dgm:pt>
    <dgm:pt modelId="{3B53F0AE-E42E-4F54-AF5A-840E394BCA8F}" type="sibTrans" cxnId="{1FE3B68F-DF63-41F8-8768-5B961CC35850}">
      <dgm:prSet/>
      <dgm:spPr/>
      <dgm:t>
        <a:bodyPr/>
        <a:lstStyle/>
        <a:p>
          <a:endParaRPr lang="ru-RU"/>
        </a:p>
      </dgm:t>
    </dgm:pt>
    <dgm:pt modelId="{D3F903D2-5593-4751-8416-5ECF0B8E0CF1}">
      <dgm:prSet/>
      <dgm:spPr/>
      <dgm:t>
        <a:bodyPr/>
        <a:lstStyle/>
        <a:p>
          <a:r>
            <a:rPr lang="uk-UA" smtClean="0"/>
            <a:t>Який порядок обчислення і сплати ПДВ?</a:t>
          </a:r>
          <a:endParaRPr lang="ru-RU"/>
        </a:p>
      </dgm:t>
    </dgm:pt>
    <dgm:pt modelId="{A7796561-FC87-4C27-824F-08ECDC670F9F}" type="parTrans" cxnId="{76A576C7-5CD6-4A0C-931D-60F11B6804FA}">
      <dgm:prSet/>
      <dgm:spPr/>
      <dgm:t>
        <a:bodyPr/>
        <a:lstStyle/>
        <a:p>
          <a:endParaRPr lang="ru-RU"/>
        </a:p>
      </dgm:t>
    </dgm:pt>
    <dgm:pt modelId="{44C11739-C248-42B3-A076-7D5B05A41911}" type="sibTrans" cxnId="{76A576C7-5CD6-4A0C-931D-60F11B6804FA}">
      <dgm:prSet/>
      <dgm:spPr/>
      <dgm:t>
        <a:bodyPr/>
        <a:lstStyle/>
        <a:p>
          <a:endParaRPr lang="ru-RU"/>
        </a:p>
      </dgm:t>
    </dgm:pt>
    <dgm:pt modelId="{6B0CAFA5-90DE-4B72-BFC0-ACE03D2E62AF}">
      <dgm:prSet/>
      <dgm:spPr/>
      <dgm:t>
        <a:bodyPr/>
        <a:lstStyle/>
        <a:p>
          <a:r>
            <a:rPr lang="uk-UA" smtClean="0"/>
            <a:t>Дайте визначення поняття «податкове зобов’язання»</a:t>
          </a:r>
          <a:endParaRPr lang="ru-RU"/>
        </a:p>
      </dgm:t>
    </dgm:pt>
    <dgm:pt modelId="{FEF43378-E871-47E6-98D3-B942E4CE9A8B}" type="parTrans" cxnId="{19B26CB0-9DA0-4D0E-B457-7AD0BE6EFD91}">
      <dgm:prSet/>
      <dgm:spPr/>
      <dgm:t>
        <a:bodyPr/>
        <a:lstStyle/>
        <a:p>
          <a:endParaRPr lang="ru-RU"/>
        </a:p>
      </dgm:t>
    </dgm:pt>
    <dgm:pt modelId="{F3705589-3106-4070-A6D0-BABE001215EC}" type="sibTrans" cxnId="{19B26CB0-9DA0-4D0E-B457-7AD0BE6EFD91}">
      <dgm:prSet/>
      <dgm:spPr/>
      <dgm:t>
        <a:bodyPr/>
        <a:lstStyle/>
        <a:p>
          <a:endParaRPr lang="ru-RU"/>
        </a:p>
      </dgm:t>
    </dgm:pt>
    <dgm:pt modelId="{85A3501A-9D8D-472F-A0C3-D6BB56B28B2C}">
      <dgm:prSet/>
      <dgm:spPr/>
      <dgm:t>
        <a:bodyPr/>
        <a:lstStyle/>
        <a:p>
          <a:r>
            <a:rPr lang="uk-UA" smtClean="0"/>
            <a:t>Дайте визначення поняття «податковий кредит»</a:t>
          </a:r>
          <a:endParaRPr lang="ru-RU"/>
        </a:p>
      </dgm:t>
    </dgm:pt>
    <dgm:pt modelId="{FE8571F6-3954-4433-B09E-8B6DCB09FA48}" type="parTrans" cxnId="{53767891-7426-40EC-BEF9-A782D70C131A}">
      <dgm:prSet/>
      <dgm:spPr/>
      <dgm:t>
        <a:bodyPr/>
        <a:lstStyle/>
        <a:p>
          <a:endParaRPr lang="ru-RU"/>
        </a:p>
      </dgm:t>
    </dgm:pt>
    <dgm:pt modelId="{69FC1E4C-FBAD-40D9-81D0-6268D36FBE37}" type="sibTrans" cxnId="{53767891-7426-40EC-BEF9-A782D70C131A}">
      <dgm:prSet/>
      <dgm:spPr/>
      <dgm:t>
        <a:bodyPr/>
        <a:lstStyle/>
        <a:p>
          <a:endParaRPr lang="ru-RU"/>
        </a:p>
      </dgm:t>
    </dgm:pt>
    <dgm:pt modelId="{E7AB12F1-CCF7-4288-86B9-E899D71218F3}">
      <dgm:prSet/>
      <dgm:spPr/>
      <dgm:t>
        <a:bodyPr/>
        <a:lstStyle/>
        <a:p>
          <a:r>
            <a:rPr lang="uk-UA" smtClean="0"/>
            <a:t>Дайте визначення поняття «бюджетне відшкодування»</a:t>
          </a:r>
          <a:endParaRPr lang="ru-RU"/>
        </a:p>
      </dgm:t>
    </dgm:pt>
    <dgm:pt modelId="{F6F23E27-74BA-4007-9056-78030776BEE9}" type="parTrans" cxnId="{934C3FE9-6BEA-4DB2-8CBB-BD335A09F516}">
      <dgm:prSet/>
      <dgm:spPr/>
      <dgm:t>
        <a:bodyPr/>
        <a:lstStyle/>
        <a:p>
          <a:endParaRPr lang="ru-RU"/>
        </a:p>
      </dgm:t>
    </dgm:pt>
    <dgm:pt modelId="{7EC00933-EFC6-497B-A3EB-00089A7F35FE}" type="sibTrans" cxnId="{934C3FE9-6BEA-4DB2-8CBB-BD335A09F516}">
      <dgm:prSet/>
      <dgm:spPr/>
      <dgm:t>
        <a:bodyPr/>
        <a:lstStyle/>
        <a:p>
          <a:endParaRPr lang="ru-RU"/>
        </a:p>
      </dgm:t>
    </dgm:pt>
    <dgm:pt modelId="{F81A1D50-8201-4534-86D0-607BB33DED32}">
      <dgm:prSet/>
      <dgm:spPr/>
      <dgm:t>
        <a:bodyPr/>
        <a:lstStyle/>
        <a:p>
          <a:r>
            <a:rPr lang="uk-UA" smtClean="0"/>
            <a:t>Як відбувається бюджетне відшкодування ПДВ</a:t>
          </a:r>
          <a:endParaRPr lang="ru-RU"/>
        </a:p>
      </dgm:t>
    </dgm:pt>
    <dgm:pt modelId="{FE240CA2-B27B-4345-9DE4-634F9ECC7401}" type="parTrans" cxnId="{DA0EDC0E-4837-42D1-B5C7-100BDC8BEECF}">
      <dgm:prSet/>
      <dgm:spPr/>
      <dgm:t>
        <a:bodyPr/>
        <a:lstStyle/>
        <a:p>
          <a:endParaRPr lang="ru-RU"/>
        </a:p>
      </dgm:t>
    </dgm:pt>
    <dgm:pt modelId="{0CCE961A-526B-4BF9-B977-3BF242373C12}" type="sibTrans" cxnId="{DA0EDC0E-4837-42D1-B5C7-100BDC8BEECF}">
      <dgm:prSet/>
      <dgm:spPr/>
      <dgm:t>
        <a:bodyPr/>
        <a:lstStyle/>
        <a:p>
          <a:endParaRPr lang="ru-RU"/>
        </a:p>
      </dgm:t>
    </dgm:pt>
    <dgm:pt modelId="{6557E32B-5E11-48D5-9BDD-7AB9088785C3}">
      <dgm:prSet/>
      <dgm:spPr/>
      <dgm:t>
        <a:bodyPr/>
        <a:lstStyle/>
        <a:p>
          <a:r>
            <a:rPr lang="uk-UA" smtClean="0"/>
            <a:t>Розкрийте особливості звітності ПДВ</a:t>
          </a:r>
          <a:endParaRPr lang="ru-RU"/>
        </a:p>
      </dgm:t>
    </dgm:pt>
    <dgm:pt modelId="{4D12A189-4598-4FFD-BF58-91EB932963C1}" type="parTrans" cxnId="{755A9E4D-620E-4715-B015-2B0823305085}">
      <dgm:prSet/>
      <dgm:spPr/>
      <dgm:t>
        <a:bodyPr/>
        <a:lstStyle/>
        <a:p>
          <a:endParaRPr lang="ru-RU"/>
        </a:p>
      </dgm:t>
    </dgm:pt>
    <dgm:pt modelId="{9F4F2784-25D9-4131-A8FB-8945E301DC77}" type="sibTrans" cxnId="{755A9E4D-620E-4715-B015-2B0823305085}">
      <dgm:prSet/>
      <dgm:spPr/>
      <dgm:t>
        <a:bodyPr/>
        <a:lstStyle/>
        <a:p>
          <a:endParaRPr lang="ru-RU"/>
        </a:p>
      </dgm:t>
    </dgm:pt>
    <dgm:pt modelId="{909B4CFD-1F33-43D3-993E-5ADF1C1DBAB0}">
      <dgm:prSet/>
      <dgm:spPr/>
      <dgm:t>
        <a:bodyPr/>
        <a:lstStyle/>
        <a:p>
          <a:r>
            <a:rPr lang="uk-UA" smtClean="0"/>
            <a:t>Хто несе відповідальність за неподання, порушення порядку заповнення документів податкової звітності, порушення строків її подання контролюючим органом, недостовірність інформації, наведеної у зазначених документах?</a:t>
          </a:r>
          <a:endParaRPr lang="ru-RU"/>
        </a:p>
      </dgm:t>
    </dgm:pt>
    <dgm:pt modelId="{8E8ECB7C-252C-447A-B1A9-CA95B54737CF}" type="parTrans" cxnId="{77CDEEFB-06DD-4C7F-8283-625D2A3DE115}">
      <dgm:prSet/>
      <dgm:spPr/>
      <dgm:t>
        <a:bodyPr/>
        <a:lstStyle/>
        <a:p>
          <a:endParaRPr lang="ru-RU"/>
        </a:p>
      </dgm:t>
    </dgm:pt>
    <dgm:pt modelId="{87B647A1-841E-419D-A8B2-8D6269EC3799}" type="sibTrans" cxnId="{77CDEEFB-06DD-4C7F-8283-625D2A3DE115}">
      <dgm:prSet/>
      <dgm:spPr/>
      <dgm:t>
        <a:bodyPr/>
        <a:lstStyle/>
        <a:p>
          <a:endParaRPr lang="ru-RU"/>
        </a:p>
      </dgm:t>
    </dgm:pt>
    <dgm:pt modelId="{2E6A28FF-6E58-4DD9-8A72-29638C9EC254}">
      <dgm:prSet/>
      <dgm:spPr/>
      <dgm:t>
        <a:bodyPr/>
        <a:lstStyle/>
        <a:p>
          <a:r>
            <a:rPr lang="uk-UA" smtClean="0"/>
            <a:t>Облік ПДВ</a:t>
          </a:r>
          <a:endParaRPr lang="ru-RU"/>
        </a:p>
      </dgm:t>
    </dgm:pt>
    <dgm:pt modelId="{8298B35E-9952-4AA4-ADC9-65C39C644D20}" type="parTrans" cxnId="{E7E848CF-BC7F-4271-9B73-54550DA44CEA}">
      <dgm:prSet/>
      <dgm:spPr/>
      <dgm:t>
        <a:bodyPr/>
        <a:lstStyle/>
        <a:p>
          <a:endParaRPr lang="ru-RU"/>
        </a:p>
      </dgm:t>
    </dgm:pt>
    <dgm:pt modelId="{138A677F-4EE5-4A6F-9153-B9F0C632D70C}" type="sibTrans" cxnId="{E7E848CF-BC7F-4271-9B73-54550DA44CEA}">
      <dgm:prSet/>
      <dgm:spPr/>
      <dgm:t>
        <a:bodyPr/>
        <a:lstStyle/>
        <a:p>
          <a:endParaRPr lang="ru-RU"/>
        </a:p>
      </dgm:t>
    </dgm:pt>
    <dgm:pt modelId="{5C0949EA-0C27-41B1-9EF4-8DC556965F7C}" type="pres">
      <dgm:prSet presAssocID="{D0AFAFC0-6EE3-4AEB-BC75-566516E2F9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8961D517-AF5C-4FB7-9A8C-40FB5BBA05F6}" type="pres">
      <dgm:prSet presAssocID="{A1F20E33-E687-42AC-B9D5-74F03B380E26}" presName="composite" presStyleCnt="0"/>
      <dgm:spPr/>
    </dgm:pt>
    <dgm:pt modelId="{6A2A503B-EFBF-4F03-A14F-FE1DB8FFE658}" type="pres">
      <dgm:prSet presAssocID="{A1F20E33-E687-42AC-B9D5-74F03B380E26}" presName="parTx" presStyleLbl="alignNode1" presStyleIdx="0" presStyleCnt="1" custLinFactNeighborX="427" custLinFactNeighborY="-49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F0159-AA5B-44CE-A285-A68A946014DA}" type="pres">
      <dgm:prSet presAssocID="{A1F20E33-E687-42AC-B9D5-74F03B380E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A576C7-5CD6-4A0C-931D-60F11B6804FA}" srcId="{A1F20E33-E687-42AC-B9D5-74F03B380E26}" destId="{D3F903D2-5593-4751-8416-5ECF0B8E0CF1}" srcOrd="10" destOrd="0" parTransId="{A7796561-FC87-4C27-824F-08ECDC670F9F}" sibTransId="{44C11739-C248-42B3-A076-7D5B05A41911}"/>
    <dgm:cxn modelId="{716EC88F-2BC1-4D74-902D-10AB5D00959B}" type="presOf" srcId="{8D11DE3C-7E98-4390-AC06-19693B0634F8}" destId="{452F0159-AA5B-44CE-A285-A68A946014DA}" srcOrd="0" destOrd="0" presId="urn:microsoft.com/office/officeart/2005/8/layout/hList1"/>
    <dgm:cxn modelId="{DA0EDC0E-4837-42D1-B5C7-100BDC8BEECF}" srcId="{A1F20E33-E687-42AC-B9D5-74F03B380E26}" destId="{F81A1D50-8201-4534-86D0-607BB33DED32}" srcOrd="14" destOrd="0" parTransId="{FE240CA2-B27B-4345-9DE4-634F9ECC7401}" sibTransId="{0CCE961A-526B-4BF9-B977-3BF242373C12}"/>
    <dgm:cxn modelId="{18CBE323-6D7D-48BC-B909-3856D764CB6B}" srcId="{D0AFAFC0-6EE3-4AEB-BC75-566516E2F9E0}" destId="{A1F20E33-E687-42AC-B9D5-74F03B380E26}" srcOrd="0" destOrd="0" parTransId="{953B4AB2-E56B-47B3-B974-187EC909CF34}" sibTransId="{C063C4D7-10BD-474A-BEC8-2202224130FE}"/>
    <dgm:cxn modelId="{87CDDCD3-3571-4A30-AF60-107CB82FE3C1}" srcId="{A1F20E33-E687-42AC-B9D5-74F03B380E26}" destId="{F2D73974-D057-4F50-B237-568CF1270F70}" srcOrd="4" destOrd="0" parTransId="{9C786301-4309-41A1-BCBF-C773E8725852}" sibTransId="{67BDE953-9780-4FA1-8704-4C1E8D5A77FD}"/>
    <dgm:cxn modelId="{C48AB7BD-FE7E-4F29-9478-1879D4CF2383}" type="presOf" srcId="{D0AFAFC0-6EE3-4AEB-BC75-566516E2F9E0}" destId="{5C0949EA-0C27-41B1-9EF4-8DC556965F7C}" srcOrd="0" destOrd="0" presId="urn:microsoft.com/office/officeart/2005/8/layout/hList1"/>
    <dgm:cxn modelId="{B9640CC5-A97F-40BA-9C07-B9CDCE3257CD}" type="presOf" srcId="{B3FCF80E-992B-474E-9F45-F12F057C802B}" destId="{452F0159-AA5B-44CE-A285-A68A946014DA}" srcOrd="0" destOrd="5" presId="urn:microsoft.com/office/officeart/2005/8/layout/hList1"/>
    <dgm:cxn modelId="{8CE12331-84AE-48D5-A5D1-752AAF69A468}" type="presOf" srcId="{71ED037A-63FC-4654-9612-034D8F9563A2}" destId="{452F0159-AA5B-44CE-A285-A68A946014DA}" srcOrd="0" destOrd="1" presId="urn:microsoft.com/office/officeart/2005/8/layout/hList1"/>
    <dgm:cxn modelId="{7B8D36EA-6636-482A-AA2A-A445C972BDCC}" srcId="{A1F20E33-E687-42AC-B9D5-74F03B380E26}" destId="{8D11DE3C-7E98-4390-AC06-19693B0634F8}" srcOrd="0" destOrd="0" parTransId="{32674138-DEDB-4DB6-A71A-EDA0100C0ADB}" sibTransId="{4657B0D2-AEA9-48C3-A664-4623194FAE23}"/>
    <dgm:cxn modelId="{0C838745-C258-4976-B6C5-B01F20747118}" type="presOf" srcId="{6557E32B-5E11-48D5-9BDD-7AB9088785C3}" destId="{452F0159-AA5B-44CE-A285-A68A946014DA}" srcOrd="0" destOrd="15" presId="urn:microsoft.com/office/officeart/2005/8/layout/hList1"/>
    <dgm:cxn modelId="{19B26CB0-9DA0-4D0E-B457-7AD0BE6EFD91}" srcId="{A1F20E33-E687-42AC-B9D5-74F03B380E26}" destId="{6B0CAFA5-90DE-4B72-BFC0-ACE03D2E62AF}" srcOrd="11" destOrd="0" parTransId="{FEF43378-E871-47E6-98D3-B942E4CE9A8B}" sibTransId="{F3705589-3106-4070-A6D0-BABE001215EC}"/>
    <dgm:cxn modelId="{13A4D0D6-C624-4D94-85AB-8C3001BDD866}" type="presOf" srcId="{909B4CFD-1F33-43D3-993E-5ADF1C1DBAB0}" destId="{452F0159-AA5B-44CE-A285-A68A946014DA}" srcOrd="0" destOrd="16" presId="urn:microsoft.com/office/officeart/2005/8/layout/hList1"/>
    <dgm:cxn modelId="{D26CBE42-BF47-452F-A53D-19F66CBF343D}" type="presOf" srcId="{6B0CAFA5-90DE-4B72-BFC0-ACE03D2E62AF}" destId="{452F0159-AA5B-44CE-A285-A68A946014DA}" srcOrd="0" destOrd="11" presId="urn:microsoft.com/office/officeart/2005/8/layout/hList1"/>
    <dgm:cxn modelId="{9CDF11F6-0D88-4230-9718-539672A15086}" srcId="{A1F20E33-E687-42AC-B9D5-74F03B380E26}" destId="{A3D2C0E4-5FFC-44DE-BB78-5A4F0846AD73}" srcOrd="7" destOrd="0" parTransId="{99C965D5-9673-460C-92D7-431CD8BC8355}" sibTransId="{8E9FCC3D-9029-4D69-A514-FADA62A71EEA}"/>
    <dgm:cxn modelId="{77CDEEFB-06DD-4C7F-8283-625D2A3DE115}" srcId="{A1F20E33-E687-42AC-B9D5-74F03B380E26}" destId="{909B4CFD-1F33-43D3-993E-5ADF1C1DBAB0}" srcOrd="16" destOrd="0" parTransId="{8E8ECB7C-252C-447A-B1A9-CA95B54737CF}" sibTransId="{87B647A1-841E-419D-A8B2-8D6269EC3799}"/>
    <dgm:cxn modelId="{53767891-7426-40EC-BEF9-A782D70C131A}" srcId="{A1F20E33-E687-42AC-B9D5-74F03B380E26}" destId="{85A3501A-9D8D-472F-A0C3-D6BB56B28B2C}" srcOrd="12" destOrd="0" parTransId="{FE8571F6-3954-4433-B09E-8B6DCB09FA48}" sibTransId="{69FC1E4C-FBAD-40D9-81D0-6268D36FBE37}"/>
    <dgm:cxn modelId="{28B4CCF5-F72D-41B3-A495-C6B7AE36CD19}" srcId="{A1F20E33-E687-42AC-B9D5-74F03B380E26}" destId="{BA5B6869-EB5C-42FC-8B59-948F473BB60C}" srcOrd="3" destOrd="0" parTransId="{20798E82-9295-4397-B946-D5ED289DA976}" sibTransId="{F69FF405-15B0-44BE-9631-E7196C9059C6}"/>
    <dgm:cxn modelId="{428E6376-A257-4866-A4C0-FF8D7F905E20}" type="presOf" srcId="{0A7757B2-E723-4889-AF6E-F6B9BDE8F11E}" destId="{452F0159-AA5B-44CE-A285-A68A946014DA}" srcOrd="0" destOrd="6" presId="urn:microsoft.com/office/officeart/2005/8/layout/hList1"/>
    <dgm:cxn modelId="{755A9E4D-620E-4715-B015-2B0823305085}" srcId="{A1F20E33-E687-42AC-B9D5-74F03B380E26}" destId="{6557E32B-5E11-48D5-9BDD-7AB9088785C3}" srcOrd="15" destOrd="0" parTransId="{4D12A189-4598-4FFD-BF58-91EB932963C1}" sibTransId="{9F4F2784-25D9-4131-A8FB-8945E301DC77}"/>
    <dgm:cxn modelId="{5236D081-D6C7-4E62-A16B-8DF32E9C4F20}" type="presOf" srcId="{F2D73974-D057-4F50-B237-568CF1270F70}" destId="{452F0159-AA5B-44CE-A285-A68A946014DA}" srcOrd="0" destOrd="4" presId="urn:microsoft.com/office/officeart/2005/8/layout/hList1"/>
    <dgm:cxn modelId="{1FE3B68F-DF63-41F8-8768-5B961CC35850}" srcId="{A1F20E33-E687-42AC-B9D5-74F03B380E26}" destId="{DB647A98-CB7E-4FCD-8978-D528B77B82E2}" srcOrd="9" destOrd="0" parTransId="{18F3CF7D-D698-4BCF-8A85-BFA7F9DBB2D4}" sibTransId="{3B53F0AE-E42E-4F54-AF5A-840E394BCA8F}"/>
    <dgm:cxn modelId="{1232C8B7-7B12-4F28-B1BA-1C94C05D8314}" type="presOf" srcId="{33519BA3-7B33-4E4A-B465-206248C4F7B8}" destId="{452F0159-AA5B-44CE-A285-A68A946014DA}" srcOrd="0" destOrd="8" presId="urn:microsoft.com/office/officeart/2005/8/layout/hList1"/>
    <dgm:cxn modelId="{F9BBC936-43D6-4270-8D55-AA7115FBB2EB}" type="presOf" srcId="{BA5B6869-EB5C-42FC-8B59-948F473BB60C}" destId="{452F0159-AA5B-44CE-A285-A68A946014DA}" srcOrd="0" destOrd="3" presId="urn:microsoft.com/office/officeart/2005/8/layout/hList1"/>
    <dgm:cxn modelId="{15047727-8697-474D-A410-4934DBADE607}" type="presOf" srcId="{E9789EFA-05C9-4318-AA76-4E57D48FFEEA}" destId="{452F0159-AA5B-44CE-A285-A68A946014DA}" srcOrd="0" destOrd="2" presId="urn:microsoft.com/office/officeart/2005/8/layout/hList1"/>
    <dgm:cxn modelId="{7723690A-A4AB-4463-8F21-C3CBA77438A9}" type="presOf" srcId="{F81A1D50-8201-4534-86D0-607BB33DED32}" destId="{452F0159-AA5B-44CE-A285-A68A946014DA}" srcOrd="0" destOrd="14" presId="urn:microsoft.com/office/officeart/2005/8/layout/hList1"/>
    <dgm:cxn modelId="{EB01F818-B46B-4FB5-B63B-45CB269BEC09}" type="presOf" srcId="{E7AB12F1-CCF7-4288-86B9-E899D71218F3}" destId="{452F0159-AA5B-44CE-A285-A68A946014DA}" srcOrd="0" destOrd="13" presId="urn:microsoft.com/office/officeart/2005/8/layout/hList1"/>
    <dgm:cxn modelId="{C091AA7C-2B22-4219-9FD7-55C8520E5827}" srcId="{A1F20E33-E687-42AC-B9D5-74F03B380E26}" destId="{B3FCF80E-992B-474E-9F45-F12F057C802B}" srcOrd="5" destOrd="0" parTransId="{3BC23C93-810A-4693-995F-7B689F4E3E10}" sibTransId="{19E90255-29D5-42A7-82A7-8E0BE311692D}"/>
    <dgm:cxn modelId="{9A135651-F6A2-4B6B-88B9-B8714A576FA2}" type="presOf" srcId="{85A3501A-9D8D-472F-A0C3-D6BB56B28B2C}" destId="{452F0159-AA5B-44CE-A285-A68A946014DA}" srcOrd="0" destOrd="12" presId="urn:microsoft.com/office/officeart/2005/8/layout/hList1"/>
    <dgm:cxn modelId="{934C3FE9-6BEA-4DB2-8CBB-BD335A09F516}" srcId="{A1F20E33-E687-42AC-B9D5-74F03B380E26}" destId="{E7AB12F1-CCF7-4288-86B9-E899D71218F3}" srcOrd="13" destOrd="0" parTransId="{F6F23E27-74BA-4007-9056-78030776BEE9}" sibTransId="{7EC00933-EFC6-497B-A3EB-00089A7F35FE}"/>
    <dgm:cxn modelId="{627D2FC1-EEC0-4013-9E08-312B8C83E531}" type="presOf" srcId="{DB647A98-CB7E-4FCD-8978-D528B77B82E2}" destId="{452F0159-AA5B-44CE-A285-A68A946014DA}" srcOrd="0" destOrd="9" presId="urn:microsoft.com/office/officeart/2005/8/layout/hList1"/>
    <dgm:cxn modelId="{C3136119-2796-49E1-B839-AAE6F4F2EE34}" type="presOf" srcId="{A1F20E33-E687-42AC-B9D5-74F03B380E26}" destId="{6A2A503B-EFBF-4F03-A14F-FE1DB8FFE658}" srcOrd="0" destOrd="0" presId="urn:microsoft.com/office/officeart/2005/8/layout/hList1"/>
    <dgm:cxn modelId="{A1ACD74D-F2EF-4EC9-A988-461B0E6967F3}" srcId="{A1F20E33-E687-42AC-B9D5-74F03B380E26}" destId="{71ED037A-63FC-4654-9612-034D8F9563A2}" srcOrd="1" destOrd="0" parTransId="{99304ECE-3C5C-4879-8E06-2D9D114D6919}" sibTransId="{26D09A6E-E16F-4A61-B441-4ACC4F0C6C4E}"/>
    <dgm:cxn modelId="{E7E848CF-BC7F-4271-9B73-54550DA44CEA}" srcId="{A1F20E33-E687-42AC-B9D5-74F03B380E26}" destId="{2E6A28FF-6E58-4DD9-8A72-29638C9EC254}" srcOrd="17" destOrd="0" parTransId="{8298B35E-9952-4AA4-ADC9-65C39C644D20}" sibTransId="{138A677F-4EE5-4A6F-9153-B9F0C632D70C}"/>
    <dgm:cxn modelId="{202173BA-856A-410F-81AF-BA7E02B491A7}" srcId="{A1F20E33-E687-42AC-B9D5-74F03B380E26}" destId="{E9789EFA-05C9-4318-AA76-4E57D48FFEEA}" srcOrd="2" destOrd="0" parTransId="{062AD113-4D30-4C44-89B0-4DF9F216703A}" sibTransId="{B90960E6-4727-4C4B-A488-319FE7B6BE55}"/>
    <dgm:cxn modelId="{F561FB6C-36B0-4E94-B4BB-DE1E1400F3E7}" type="presOf" srcId="{D3F903D2-5593-4751-8416-5ECF0B8E0CF1}" destId="{452F0159-AA5B-44CE-A285-A68A946014DA}" srcOrd="0" destOrd="10" presId="urn:microsoft.com/office/officeart/2005/8/layout/hList1"/>
    <dgm:cxn modelId="{9DDF5803-A65F-4472-907C-FA22963AF465}" srcId="{A1F20E33-E687-42AC-B9D5-74F03B380E26}" destId="{33519BA3-7B33-4E4A-B465-206248C4F7B8}" srcOrd="8" destOrd="0" parTransId="{07895A17-0889-46AD-8F1C-2D59CBE1B400}" sibTransId="{B3BC1FDB-74D2-4D4E-BBBB-9098A64C7870}"/>
    <dgm:cxn modelId="{7E7A9047-023D-4906-B4DD-4E7C9D496E59}" srcId="{A1F20E33-E687-42AC-B9D5-74F03B380E26}" destId="{0A7757B2-E723-4889-AF6E-F6B9BDE8F11E}" srcOrd="6" destOrd="0" parTransId="{57EE6EEB-BAB0-4E12-8582-5B11AD20BDB5}" sibTransId="{B9C13783-0C0B-4CC9-93D1-189779C244BD}"/>
    <dgm:cxn modelId="{DA7ED71A-A672-4D6E-933A-2B84B4B78860}" type="presOf" srcId="{2E6A28FF-6E58-4DD9-8A72-29638C9EC254}" destId="{452F0159-AA5B-44CE-A285-A68A946014DA}" srcOrd="0" destOrd="17" presId="urn:microsoft.com/office/officeart/2005/8/layout/hList1"/>
    <dgm:cxn modelId="{28270C2B-AD46-49CB-AA04-DAFB86657731}" type="presOf" srcId="{A3D2C0E4-5FFC-44DE-BB78-5A4F0846AD73}" destId="{452F0159-AA5B-44CE-A285-A68A946014DA}" srcOrd="0" destOrd="7" presId="urn:microsoft.com/office/officeart/2005/8/layout/hList1"/>
    <dgm:cxn modelId="{BA23088F-F52F-42D0-BFB8-65D420C2F7A8}" type="presParOf" srcId="{5C0949EA-0C27-41B1-9EF4-8DC556965F7C}" destId="{8961D517-AF5C-4FB7-9A8C-40FB5BBA05F6}" srcOrd="0" destOrd="0" presId="urn:microsoft.com/office/officeart/2005/8/layout/hList1"/>
    <dgm:cxn modelId="{F687F3B5-E507-4F62-B9EC-ED6CC0892991}" type="presParOf" srcId="{8961D517-AF5C-4FB7-9A8C-40FB5BBA05F6}" destId="{6A2A503B-EFBF-4F03-A14F-FE1DB8FFE658}" srcOrd="0" destOrd="0" presId="urn:microsoft.com/office/officeart/2005/8/layout/hList1"/>
    <dgm:cxn modelId="{5F4DD011-F4FE-411E-BD85-30E158716FFF}" type="presParOf" srcId="{8961D517-AF5C-4FB7-9A8C-40FB5BBA05F6}" destId="{452F0159-AA5B-44CE-A285-A68A946014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183F0-3D26-43BB-87E8-BC4C759E7811}" type="doc">
      <dgm:prSet loTypeId="urn:microsoft.com/office/officeart/2005/8/layout/vList6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6F40FC21-1A73-44A7-956C-2A913474295E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Непрямі податки 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E12CF7-1DF1-4A11-A2E8-AA6698448813}" type="parTrans" cxnId="{6B571A7B-042C-4C7B-95DA-3D48026686EF}">
      <dgm:prSet/>
      <dgm:spPr/>
      <dgm:t>
        <a:bodyPr/>
        <a:lstStyle/>
        <a:p>
          <a:endParaRPr lang="ru-RU"/>
        </a:p>
      </dgm:t>
    </dgm:pt>
    <dgm:pt modelId="{0449A914-F3EE-435A-A081-CA6308835461}" type="sibTrans" cxnId="{6B571A7B-042C-4C7B-95DA-3D48026686EF}">
      <dgm:prSet/>
      <dgm:spPr/>
      <dgm:t>
        <a:bodyPr/>
        <a:lstStyle/>
        <a:p>
          <a:endParaRPr lang="ru-RU"/>
        </a:p>
      </dgm:t>
    </dgm:pt>
    <dgm:pt modelId="{ADF2D1AB-EF14-43D1-B631-85C2929FDE81}">
      <dgm:prSet phldrT="[Текст]"/>
      <dgm:spPr/>
      <dgm:t>
        <a:bodyPr/>
        <a:lstStyle/>
        <a:p>
          <a:r>
            <a:rPr lang="uk-UA" dirty="0" smtClean="0"/>
            <a:t>це податки, які визначаються розміром споживання і не залежать від доходу або майна платника, виступають у вигляді надбавки до ціни на товар або послуг, і платником яких є  кінцевий споживач товару або послуг</a:t>
          </a:r>
          <a:endParaRPr lang="ru-RU" dirty="0"/>
        </a:p>
      </dgm:t>
    </dgm:pt>
    <dgm:pt modelId="{A49D736B-4294-42F9-B922-D358826A90B3}" type="parTrans" cxnId="{C002FB2D-43F7-4E23-8C0E-0E1745ECF40C}">
      <dgm:prSet/>
      <dgm:spPr/>
      <dgm:t>
        <a:bodyPr/>
        <a:lstStyle/>
        <a:p>
          <a:endParaRPr lang="ru-RU"/>
        </a:p>
      </dgm:t>
    </dgm:pt>
    <dgm:pt modelId="{7CAD33F1-EB82-463D-BF99-558CB3336846}" type="sibTrans" cxnId="{C002FB2D-43F7-4E23-8C0E-0E1745ECF40C}">
      <dgm:prSet/>
      <dgm:spPr/>
      <dgm:t>
        <a:bodyPr/>
        <a:lstStyle/>
        <a:p>
          <a:endParaRPr lang="ru-RU"/>
        </a:p>
      </dgm:t>
    </dgm:pt>
    <dgm:pt modelId="{6907A435-7680-4849-B5E7-671C00D34C6F}">
      <dgm:prSet phldrT="[Текст]"/>
      <dgm:spPr/>
      <dgm:t>
        <a:bodyPr/>
        <a:lstStyle/>
        <a:p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Податок на додану вартість (ПДВ)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FEC6B4-CFC0-4CE5-A927-6AAFAB1E735A}" type="parTrans" cxnId="{8864A6DB-6605-49C1-995B-97E3EB734190}">
      <dgm:prSet/>
      <dgm:spPr/>
      <dgm:t>
        <a:bodyPr/>
        <a:lstStyle/>
        <a:p>
          <a:endParaRPr lang="ru-RU"/>
        </a:p>
      </dgm:t>
    </dgm:pt>
    <dgm:pt modelId="{94D2A880-63EF-4723-B6E7-F6B1CF6FFA91}" type="sibTrans" cxnId="{8864A6DB-6605-49C1-995B-97E3EB734190}">
      <dgm:prSet/>
      <dgm:spPr/>
      <dgm:t>
        <a:bodyPr/>
        <a:lstStyle/>
        <a:p>
          <a:endParaRPr lang="ru-RU"/>
        </a:p>
      </dgm:t>
    </dgm:pt>
    <dgm:pt modelId="{D60D0229-AB7F-4270-B56A-FABF803731DA}">
      <dgm:prSet phldrT="[Текст]"/>
      <dgm:spPr/>
      <dgm:t>
        <a:bodyPr/>
        <a:lstStyle/>
        <a:p>
          <a:r>
            <a:rPr lang="uk-UA" dirty="0" smtClean="0"/>
            <a:t>це непрямий  податок, що є частиною новоствореної вартості, утворюваної на кожному етапі виробництва або обігу, який входить до ціни продажу товарів, робіт, послуг, яку сплачує кінцевий споживач</a:t>
          </a:r>
          <a:endParaRPr lang="ru-RU" dirty="0"/>
        </a:p>
      </dgm:t>
    </dgm:pt>
    <dgm:pt modelId="{684AD19D-DD35-444A-85D9-BF2A3B5541B9}" type="parTrans" cxnId="{2921C03F-C420-4977-B58B-88782188D704}">
      <dgm:prSet/>
      <dgm:spPr/>
      <dgm:t>
        <a:bodyPr/>
        <a:lstStyle/>
        <a:p>
          <a:endParaRPr lang="ru-RU"/>
        </a:p>
      </dgm:t>
    </dgm:pt>
    <dgm:pt modelId="{6775484D-DBFA-43E8-BD86-79901D05CB58}" type="sibTrans" cxnId="{2921C03F-C420-4977-B58B-88782188D704}">
      <dgm:prSet/>
      <dgm:spPr/>
      <dgm:t>
        <a:bodyPr/>
        <a:lstStyle/>
        <a:p>
          <a:endParaRPr lang="ru-RU"/>
        </a:p>
      </dgm:t>
    </dgm:pt>
    <dgm:pt modelId="{DC2132E4-CFB9-47E6-A818-6076EEA7FD59}" type="pres">
      <dgm:prSet presAssocID="{8EA183F0-3D26-43BB-87E8-BC4C759E781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B0850944-3C5F-4E1F-AE5C-A7C0F2A2632B}" type="pres">
      <dgm:prSet presAssocID="{6F40FC21-1A73-44A7-956C-2A913474295E}" presName="linNode" presStyleCnt="0"/>
      <dgm:spPr/>
      <dgm:t>
        <a:bodyPr/>
        <a:lstStyle/>
        <a:p>
          <a:endParaRPr lang="uk-UA"/>
        </a:p>
      </dgm:t>
    </dgm:pt>
    <dgm:pt modelId="{5D358C25-9093-42C3-AEA2-F78DDD4D7A54}" type="pres">
      <dgm:prSet presAssocID="{6F40FC21-1A73-44A7-956C-2A913474295E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4A9876-9375-451A-9F41-6D6D71A7E559}" type="pres">
      <dgm:prSet presAssocID="{6F40FC21-1A73-44A7-956C-2A913474295E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6608FE-9792-4D62-BECF-1D0768871354}" type="pres">
      <dgm:prSet presAssocID="{0449A914-F3EE-435A-A081-CA6308835461}" presName="spacing" presStyleCnt="0"/>
      <dgm:spPr/>
      <dgm:t>
        <a:bodyPr/>
        <a:lstStyle/>
        <a:p>
          <a:endParaRPr lang="uk-UA"/>
        </a:p>
      </dgm:t>
    </dgm:pt>
    <dgm:pt modelId="{04BF2E68-63B4-4228-89DC-E451A9402360}" type="pres">
      <dgm:prSet presAssocID="{6907A435-7680-4849-B5E7-671C00D34C6F}" presName="linNode" presStyleCnt="0"/>
      <dgm:spPr/>
      <dgm:t>
        <a:bodyPr/>
        <a:lstStyle/>
        <a:p>
          <a:endParaRPr lang="uk-UA"/>
        </a:p>
      </dgm:t>
    </dgm:pt>
    <dgm:pt modelId="{10CEC8CE-3827-4A91-A6C4-C3CC3457C40D}" type="pres">
      <dgm:prSet presAssocID="{6907A435-7680-4849-B5E7-671C00D34C6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281AE9-BB80-4AE4-B83B-B0E11F67D1B9}" type="pres">
      <dgm:prSet presAssocID="{6907A435-7680-4849-B5E7-671C00D34C6F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7E1A0F5-7743-4367-9FA2-24215C85A54D}" type="presOf" srcId="{ADF2D1AB-EF14-43D1-B631-85C2929FDE81}" destId="{9C4A9876-9375-451A-9F41-6D6D71A7E559}" srcOrd="0" destOrd="0" presId="urn:microsoft.com/office/officeart/2005/8/layout/vList6"/>
    <dgm:cxn modelId="{AFA47F14-A613-40ED-8949-BD0EE2415C40}" type="presOf" srcId="{D60D0229-AB7F-4270-B56A-FABF803731DA}" destId="{AA281AE9-BB80-4AE4-B83B-B0E11F67D1B9}" srcOrd="0" destOrd="0" presId="urn:microsoft.com/office/officeart/2005/8/layout/vList6"/>
    <dgm:cxn modelId="{9495BF31-F878-4DD5-8C52-4BEB9409FB8A}" type="presOf" srcId="{6F40FC21-1A73-44A7-956C-2A913474295E}" destId="{5D358C25-9093-42C3-AEA2-F78DDD4D7A54}" srcOrd="0" destOrd="0" presId="urn:microsoft.com/office/officeart/2005/8/layout/vList6"/>
    <dgm:cxn modelId="{6B571A7B-042C-4C7B-95DA-3D48026686EF}" srcId="{8EA183F0-3D26-43BB-87E8-BC4C759E7811}" destId="{6F40FC21-1A73-44A7-956C-2A913474295E}" srcOrd="0" destOrd="0" parTransId="{20E12CF7-1DF1-4A11-A2E8-AA6698448813}" sibTransId="{0449A914-F3EE-435A-A081-CA6308835461}"/>
    <dgm:cxn modelId="{97678ED9-BEEF-44F1-BA1C-87142146A77B}" type="presOf" srcId="{6907A435-7680-4849-B5E7-671C00D34C6F}" destId="{10CEC8CE-3827-4A91-A6C4-C3CC3457C40D}" srcOrd="0" destOrd="0" presId="urn:microsoft.com/office/officeart/2005/8/layout/vList6"/>
    <dgm:cxn modelId="{2921C03F-C420-4977-B58B-88782188D704}" srcId="{6907A435-7680-4849-B5E7-671C00D34C6F}" destId="{D60D0229-AB7F-4270-B56A-FABF803731DA}" srcOrd="0" destOrd="0" parTransId="{684AD19D-DD35-444A-85D9-BF2A3B5541B9}" sibTransId="{6775484D-DBFA-43E8-BD86-79901D05CB58}"/>
    <dgm:cxn modelId="{C002FB2D-43F7-4E23-8C0E-0E1745ECF40C}" srcId="{6F40FC21-1A73-44A7-956C-2A913474295E}" destId="{ADF2D1AB-EF14-43D1-B631-85C2929FDE81}" srcOrd="0" destOrd="0" parTransId="{A49D736B-4294-42F9-B922-D358826A90B3}" sibTransId="{7CAD33F1-EB82-463D-BF99-558CB3336846}"/>
    <dgm:cxn modelId="{878251A1-6595-4F01-886B-FB11A3B3A089}" type="presOf" srcId="{8EA183F0-3D26-43BB-87E8-BC4C759E7811}" destId="{DC2132E4-CFB9-47E6-A818-6076EEA7FD59}" srcOrd="0" destOrd="0" presId="urn:microsoft.com/office/officeart/2005/8/layout/vList6"/>
    <dgm:cxn modelId="{8864A6DB-6605-49C1-995B-97E3EB734190}" srcId="{8EA183F0-3D26-43BB-87E8-BC4C759E7811}" destId="{6907A435-7680-4849-B5E7-671C00D34C6F}" srcOrd="1" destOrd="0" parTransId="{33FEC6B4-CFC0-4CE5-A927-6AAFAB1E735A}" sibTransId="{94D2A880-63EF-4723-B6E7-F6B1CF6FFA91}"/>
    <dgm:cxn modelId="{F6103FE0-E1BF-4CDE-AD1E-591259AC2634}" type="presParOf" srcId="{DC2132E4-CFB9-47E6-A818-6076EEA7FD59}" destId="{B0850944-3C5F-4E1F-AE5C-A7C0F2A2632B}" srcOrd="0" destOrd="0" presId="urn:microsoft.com/office/officeart/2005/8/layout/vList6"/>
    <dgm:cxn modelId="{70ADAF86-165B-43FA-A704-F218B0061D3B}" type="presParOf" srcId="{B0850944-3C5F-4E1F-AE5C-A7C0F2A2632B}" destId="{5D358C25-9093-42C3-AEA2-F78DDD4D7A54}" srcOrd="0" destOrd="0" presId="urn:microsoft.com/office/officeart/2005/8/layout/vList6"/>
    <dgm:cxn modelId="{265FAB23-A418-4889-92E7-8A7D117ECBFE}" type="presParOf" srcId="{B0850944-3C5F-4E1F-AE5C-A7C0F2A2632B}" destId="{9C4A9876-9375-451A-9F41-6D6D71A7E559}" srcOrd="1" destOrd="0" presId="urn:microsoft.com/office/officeart/2005/8/layout/vList6"/>
    <dgm:cxn modelId="{703800FB-8A69-407E-93EE-4AA45958A487}" type="presParOf" srcId="{DC2132E4-CFB9-47E6-A818-6076EEA7FD59}" destId="{506608FE-9792-4D62-BECF-1D0768871354}" srcOrd="1" destOrd="0" presId="urn:microsoft.com/office/officeart/2005/8/layout/vList6"/>
    <dgm:cxn modelId="{3C0BA606-EF37-409E-A17A-A0695FF49C78}" type="presParOf" srcId="{DC2132E4-CFB9-47E6-A818-6076EEA7FD59}" destId="{04BF2E68-63B4-4228-89DC-E451A9402360}" srcOrd="2" destOrd="0" presId="urn:microsoft.com/office/officeart/2005/8/layout/vList6"/>
    <dgm:cxn modelId="{7C2E17AC-AA07-4924-9C7C-44AB3CDD3B2D}" type="presParOf" srcId="{04BF2E68-63B4-4228-89DC-E451A9402360}" destId="{10CEC8CE-3827-4A91-A6C4-C3CC3457C40D}" srcOrd="0" destOrd="0" presId="urn:microsoft.com/office/officeart/2005/8/layout/vList6"/>
    <dgm:cxn modelId="{C5AE7C4E-0890-4B84-886F-63767F5BDD33}" type="presParOf" srcId="{04BF2E68-63B4-4228-89DC-E451A9402360}" destId="{AA281AE9-BB80-4AE4-B83B-B0E11F67D1B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24C3D3-0451-44E3-852B-E50DEEA30E85}" type="doc">
      <dgm:prSet loTypeId="urn:microsoft.com/office/officeart/2005/8/layout/list1" loCatId="list" qsTypeId="urn:microsoft.com/office/officeart/2005/8/quickstyle/3d2" qsCatId="3D" csTypeId="urn:microsoft.com/office/officeart/2005/8/colors/accent3_3" csCatId="accent3" phldr="1"/>
      <dgm:spPr/>
      <dgm:t>
        <a:bodyPr/>
        <a:lstStyle/>
        <a:p>
          <a:endParaRPr lang="ru-RU"/>
        </a:p>
      </dgm:t>
    </dgm:pt>
    <dgm:pt modelId="{E545D792-70D3-449D-91E0-9A8666CAA292}">
      <dgm:prSet phldrT="[Текст]"/>
      <dgm:spPr/>
      <dgm:t>
        <a:bodyPr/>
        <a:lstStyle/>
        <a:p>
          <a:pPr algn="ctr"/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ПДВ має високу ефективність: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3C8354-945D-4BDF-B5CC-ED61C30029DA}" type="parTrans" cxnId="{2A79A4EE-9091-485C-8572-FAFC5B3A9A16}">
      <dgm:prSet/>
      <dgm:spPr/>
      <dgm:t>
        <a:bodyPr/>
        <a:lstStyle/>
        <a:p>
          <a:endParaRPr lang="ru-RU"/>
        </a:p>
      </dgm:t>
    </dgm:pt>
    <dgm:pt modelId="{03B334B5-50A4-4433-B804-653D679D4EA9}" type="sibTrans" cxnId="{2A79A4EE-9091-485C-8572-FAFC5B3A9A16}">
      <dgm:prSet/>
      <dgm:spPr/>
      <dgm:t>
        <a:bodyPr/>
        <a:lstStyle/>
        <a:p>
          <a:endParaRPr lang="ru-RU"/>
        </a:p>
      </dgm:t>
    </dgm:pt>
    <dgm:pt modelId="{67B39859-3D6D-412C-B13B-233D145CA530}">
      <dgm:prSet phldrT="[Текст]"/>
      <dgm:spPr/>
      <dgm:t>
        <a:bodyPr/>
        <a:lstStyle/>
        <a:p>
          <a:r>
            <a:rPr lang="uk-UA" dirty="0" smtClean="0"/>
            <a:t>широка база оподаткування (товари, роботи, послуги) - забезпечує стабільність бюджетних надходжень</a:t>
          </a:r>
          <a:endParaRPr lang="ru-RU" dirty="0"/>
        </a:p>
      </dgm:t>
    </dgm:pt>
    <dgm:pt modelId="{AF9E77A9-BA98-4C00-A5C6-2FB1DA4867C6}" type="parTrans" cxnId="{E9B113B8-670E-4897-9875-1F7471EA1C06}">
      <dgm:prSet/>
      <dgm:spPr/>
      <dgm:t>
        <a:bodyPr/>
        <a:lstStyle/>
        <a:p>
          <a:endParaRPr lang="ru-RU"/>
        </a:p>
      </dgm:t>
    </dgm:pt>
    <dgm:pt modelId="{A5FE3E0E-B0B5-43BB-944C-88E1B350CA22}" type="sibTrans" cxnId="{E9B113B8-670E-4897-9875-1F7471EA1C06}">
      <dgm:prSet/>
      <dgm:spPr/>
      <dgm:t>
        <a:bodyPr/>
        <a:lstStyle/>
        <a:p>
          <a:endParaRPr lang="ru-RU"/>
        </a:p>
      </dgm:t>
    </dgm:pt>
    <dgm:pt modelId="{FF355432-4ABD-4088-B202-0F8B365935C6}">
      <dgm:prSet phldrT="[Текст]"/>
      <dgm:spPr/>
      <dgm:t>
        <a:bodyPr/>
        <a:lstStyle/>
        <a:p>
          <a:r>
            <a:rPr lang="uk-UA" dirty="0" smtClean="0"/>
            <a:t>універсальні ставки – полегшують нарахування ПДВ і контроль податкових органів</a:t>
          </a:r>
          <a:endParaRPr lang="ru-RU" dirty="0"/>
        </a:p>
      </dgm:t>
    </dgm:pt>
    <dgm:pt modelId="{1D0D0AC4-4841-40BB-9911-EA1F9602F80F}" type="parTrans" cxnId="{E49077DA-E122-4757-B524-4E0A005B1292}">
      <dgm:prSet/>
      <dgm:spPr/>
      <dgm:t>
        <a:bodyPr/>
        <a:lstStyle/>
        <a:p>
          <a:endParaRPr lang="ru-RU"/>
        </a:p>
      </dgm:t>
    </dgm:pt>
    <dgm:pt modelId="{4A428748-D020-4031-8980-EE130E78DB7F}" type="sibTrans" cxnId="{E49077DA-E122-4757-B524-4E0A005B1292}">
      <dgm:prSet/>
      <dgm:spPr/>
      <dgm:t>
        <a:bodyPr/>
        <a:lstStyle/>
        <a:p>
          <a:endParaRPr lang="ru-RU"/>
        </a:p>
      </dgm:t>
    </dgm:pt>
    <dgm:pt modelId="{6C90D5D9-ADD1-48A5-8F78-D5C732B72A2F}">
      <dgm:prSet phldrT="[Текст]"/>
      <dgm:spPr/>
      <dgm:t>
        <a:bodyPr/>
        <a:lstStyle/>
        <a:p>
          <a:r>
            <a:rPr lang="uk-UA" dirty="0" smtClean="0"/>
            <a:t>стягнення на всіх етапах руху товарів, робіт, послуг – рівномірно розподілений податковий тягар між суб’єктами підприємницької діяльності</a:t>
          </a:r>
          <a:endParaRPr lang="ru-RU" dirty="0"/>
        </a:p>
      </dgm:t>
    </dgm:pt>
    <dgm:pt modelId="{65B6929E-7D4B-4CFF-B5F9-D7F5F50A1603}" type="parTrans" cxnId="{7B07EB7E-3D6D-419B-94FF-CDFC9FB9BEA1}">
      <dgm:prSet/>
      <dgm:spPr/>
      <dgm:t>
        <a:bodyPr/>
        <a:lstStyle/>
        <a:p>
          <a:endParaRPr lang="ru-RU"/>
        </a:p>
      </dgm:t>
    </dgm:pt>
    <dgm:pt modelId="{4724B161-9C82-47C7-8264-F7B9CE9C66AA}" type="sibTrans" cxnId="{7B07EB7E-3D6D-419B-94FF-CDFC9FB9BEA1}">
      <dgm:prSet/>
      <dgm:spPr/>
      <dgm:t>
        <a:bodyPr/>
        <a:lstStyle/>
        <a:p>
          <a:endParaRPr lang="ru-RU"/>
        </a:p>
      </dgm:t>
    </dgm:pt>
    <dgm:pt modelId="{CEB1EEA3-D1E8-44A7-87E5-B98CCADA1E34}" type="pres">
      <dgm:prSet presAssocID="{B824C3D3-0451-44E3-852B-E50DEEA30E8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DCD1766E-3D0D-4BFE-840E-B584AC785A77}" type="pres">
      <dgm:prSet presAssocID="{E545D792-70D3-449D-91E0-9A8666CAA292}" presName="parentLin" presStyleCnt="0"/>
      <dgm:spPr/>
      <dgm:t>
        <a:bodyPr/>
        <a:lstStyle/>
        <a:p>
          <a:endParaRPr lang="uk-UA"/>
        </a:p>
      </dgm:t>
    </dgm:pt>
    <dgm:pt modelId="{61CD5351-438F-4C31-8906-BC6E3A7DBE5B}" type="pres">
      <dgm:prSet presAssocID="{E545D792-70D3-449D-91E0-9A8666CAA292}" presName="parentLeftMargin" presStyleLbl="node1" presStyleIdx="0" presStyleCnt="1"/>
      <dgm:spPr/>
      <dgm:t>
        <a:bodyPr/>
        <a:lstStyle/>
        <a:p>
          <a:endParaRPr lang="uk-UA"/>
        </a:p>
      </dgm:t>
    </dgm:pt>
    <dgm:pt modelId="{677C0E26-3A60-4284-8813-180EB5A2CA2D}" type="pres">
      <dgm:prSet presAssocID="{E545D792-70D3-449D-91E0-9A8666CAA2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4D96CC7-047B-40F0-B232-3571F3C72FE2}" type="pres">
      <dgm:prSet presAssocID="{E545D792-70D3-449D-91E0-9A8666CAA292}" presName="negativeSpace" presStyleCnt="0"/>
      <dgm:spPr/>
      <dgm:t>
        <a:bodyPr/>
        <a:lstStyle/>
        <a:p>
          <a:endParaRPr lang="uk-UA"/>
        </a:p>
      </dgm:t>
    </dgm:pt>
    <dgm:pt modelId="{350636DC-9B28-4D7C-A663-9C732C175337}" type="pres">
      <dgm:prSet presAssocID="{E545D792-70D3-449D-91E0-9A8666CAA29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E49077DA-E122-4757-B524-4E0A005B1292}" srcId="{E545D792-70D3-449D-91E0-9A8666CAA292}" destId="{FF355432-4ABD-4088-B202-0F8B365935C6}" srcOrd="1" destOrd="0" parTransId="{1D0D0AC4-4841-40BB-9911-EA1F9602F80F}" sibTransId="{4A428748-D020-4031-8980-EE130E78DB7F}"/>
    <dgm:cxn modelId="{7DBA823D-3C16-4EB2-B006-6DE653D21158}" type="presOf" srcId="{FF355432-4ABD-4088-B202-0F8B365935C6}" destId="{350636DC-9B28-4D7C-A663-9C732C175337}" srcOrd="0" destOrd="1" presId="urn:microsoft.com/office/officeart/2005/8/layout/list1"/>
    <dgm:cxn modelId="{49A4CB86-9A75-4D96-9CF1-4B66AB9E3CB0}" type="presOf" srcId="{B824C3D3-0451-44E3-852B-E50DEEA30E85}" destId="{CEB1EEA3-D1E8-44A7-87E5-B98CCADA1E34}" srcOrd="0" destOrd="0" presId="urn:microsoft.com/office/officeart/2005/8/layout/list1"/>
    <dgm:cxn modelId="{4A78D2A1-FC9A-42FC-88A8-D95438C06EF3}" type="presOf" srcId="{6C90D5D9-ADD1-48A5-8F78-D5C732B72A2F}" destId="{350636DC-9B28-4D7C-A663-9C732C175337}" srcOrd="0" destOrd="2" presId="urn:microsoft.com/office/officeart/2005/8/layout/list1"/>
    <dgm:cxn modelId="{E9B113B8-670E-4897-9875-1F7471EA1C06}" srcId="{E545D792-70D3-449D-91E0-9A8666CAA292}" destId="{67B39859-3D6D-412C-B13B-233D145CA530}" srcOrd="0" destOrd="0" parTransId="{AF9E77A9-BA98-4C00-A5C6-2FB1DA4867C6}" sibTransId="{A5FE3E0E-B0B5-43BB-944C-88E1B350CA22}"/>
    <dgm:cxn modelId="{7B07EB7E-3D6D-419B-94FF-CDFC9FB9BEA1}" srcId="{E545D792-70D3-449D-91E0-9A8666CAA292}" destId="{6C90D5D9-ADD1-48A5-8F78-D5C732B72A2F}" srcOrd="2" destOrd="0" parTransId="{65B6929E-7D4B-4CFF-B5F9-D7F5F50A1603}" sibTransId="{4724B161-9C82-47C7-8264-F7B9CE9C66AA}"/>
    <dgm:cxn modelId="{2A79A4EE-9091-485C-8572-FAFC5B3A9A16}" srcId="{B824C3D3-0451-44E3-852B-E50DEEA30E85}" destId="{E545D792-70D3-449D-91E0-9A8666CAA292}" srcOrd="0" destOrd="0" parTransId="{B83C8354-945D-4BDF-B5CC-ED61C30029DA}" sibTransId="{03B334B5-50A4-4433-B804-653D679D4EA9}"/>
    <dgm:cxn modelId="{C2695F4A-2D7F-410E-B6B3-08CD21C6632E}" type="presOf" srcId="{E545D792-70D3-449D-91E0-9A8666CAA292}" destId="{61CD5351-438F-4C31-8906-BC6E3A7DBE5B}" srcOrd="0" destOrd="0" presId="urn:microsoft.com/office/officeart/2005/8/layout/list1"/>
    <dgm:cxn modelId="{3B4C4048-796F-4031-B190-227C10FFCCDD}" type="presOf" srcId="{67B39859-3D6D-412C-B13B-233D145CA530}" destId="{350636DC-9B28-4D7C-A663-9C732C175337}" srcOrd="0" destOrd="0" presId="urn:microsoft.com/office/officeart/2005/8/layout/list1"/>
    <dgm:cxn modelId="{1E3B7B7A-5764-4276-B331-648D58A62BB9}" type="presOf" srcId="{E545D792-70D3-449D-91E0-9A8666CAA292}" destId="{677C0E26-3A60-4284-8813-180EB5A2CA2D}" srcOrd="1" destOrd="0" presId="urn:microsoft.com/office/officeart/2005/8/layout/list1"/>
    <dgm:cxn modelId="{435B99E4-DE46-4729-96E8-FAD9ACDACC51}" type="presParOf" srcId="{CEB1EEA3-D1E8-44A7-87E5-B98CCADA1E34}" destId="{DCD1766E-3D0D-4BFE-840E-B584AC785A77}" srcOrd="0" destOrd="0" presId="urn:microsoft.com/office/officeart/2005/8/layout/list1"/>
    <dgm:cxn modelId="{68B95B73-10F9-4E1B-94E9-BFFA653DA994}" type="presParOf" srcId="{DCD1766E-3D0D-4BFE-840E-B584AC785A77}" destId="{61CD5351-438F-4C31-8906-BC6E3A7DBE5B}" srcOrd="0" destOrd="0" presId="urn:microsoft.com/office/officeart/2005/8/layout/list1"/>
    <dgm:cxn modelId="{556113CF-B3E3-422A-8B0C-82270FC34FA2}" type="presParOf" srcId="{DCD1766E-3D0D-4BFE-840E-B584AC785A77}" destId="{677C0E26-3A60-4284-8813-180EB5A2CA2D}" srcOrd="1" destOrd="0" presId="urn:microsoft.com/office/officeart/2005/8/layout/list1"/>
    <dgm:cxn modelId="{C7BA544E-D11F-43B4-8688-70CF40196BD5}" type="presParOf" srcId="{CEB1EEA3-D1E8-44A7-87E5-B98CCADA1E34}" destId="{94D96CC7-047B-40F0-B232-3571F3C72FE2}" srcOrd="1" destOrd="0" presId="urn:microsoft.com/office/officeart/2005/8/layout/list1"/>
    <dgm:cxn modelId="{2F384A5A-5247-48AA-9DC4-B953389A8006}" type="presParOf" srcId="{CEB1EEA3-D1E8-44A7-87E5-B98CCADA1E34}" destId="{350636DC-9B28-4D7C-A663-9C732C17533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EF38E9-A24D-4007-923D-2AC747947830}" type="doc">
      <dgm:prSet loTypeId="urn:microsoft.com/office/officeart/2005/8/layout/vProcess5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70323294-5C0C-4568-A75D-26ABF664D595}">
      <dgm:prSet phldrT="[Текст]"/>
      <dgm:spPr/>
      <dgm:t>
        <a:bodyPr/>
        <a:lstStyle/>
        <a:p>
          <a:pPr algn="ctr"/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Недоліки ПДВ: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D9F2FB-85E0-4A47-A9DF-8040B53F69A1}" type="parTrans" cxnId="{097A68B9-1FA2-4C52-B9ED-97A92D49FA1E}">
      <dgm:prSet/>
      <dgm:spPr/>
      <dgm:t>
        <a:bodyPr/>
        <a:lstStyle/>
        <a:p>
          <a:pPr algn="ctr"/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D8CC29-8B54-4F3F-A16D-4A7CEC182611}" type="sibTrans" cxnId="{097A68B9-1FA2-4C52-B9ED-97A92D49FA1E}">
      <dgm:prSet/>
      <dgm:spPr/>
      <dgm:t>
        <a:bodyPr/>
        <a:lstStyle/>
        <a:p>
          <a:pPr algn="ctr"/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326B59-647C-4725-A16C-13E6C7BE5FE6}">
      <dgm:prSet phldrT="[Текст]"/>
      <dgm:spPr/>
      <dgm:t>
        <a:bodyPr/>
        <a:lstStyle/>
        <a:p>
          <a:pPr algn="ctr"/>
          <a:r>
            <a: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впливає на рівень цін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11A2F2F-22E5-48A2-A120-70F2DCF8B38C}" type="parTrans" cxnId="{65C6380E-1EA9-4493-9B6C-5A20E327DEB0}">
      <dgm:prSet/>
      <dgm:spPr/>
      <dgm:t>
        <a:bodyPr/>
        <a:lstStyle/>
        <a:p>
          <a:pPr algn="ctr"/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9B9D1E4-F345-4DC7-93CD-BDC8936CE266}" type="sibTrans" cxnId="{65C6380E-1EA9-4493-9B6C-5A20E327DEB0}">
      <dgm:prSet/>
      <dgm:spPr/>
      <dgm:t>
        <a:bodyPr/>
        <a:lstStyle/>
        <a:p>
          <a:pPr algn="ctr"/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7EBD30-6EA3-47A5-8293-A0C41FAF3B99}">
      <dgm:prSet phldrT="[Текст]"/>
      <dgm:spPr/>
      <dgm:t>
        <a:bodyPr/>
        <a:lstStyle/>
        <a:p>
          <a:pPr algn="ctr"/>
          <a:r>
            <a:rPr lang="uk-UA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відволікає обігові кошти підприємств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FA9363-619D-4040-AA99-4234DFA4EEC3}" type="parTrans" cxnId="{F32E5AAC-CB8E-4240-99CA-05B8C521269D}">
      <dgm:prSet/>
      <dgm:spPr/>
      <dgm:t>
        <a:bodyPr/>
        <a:lstStyle/>
        <a:p>
          <a:pPr algn="ctr"/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A047D8-8053-4A91-8B3A-8AE9D4B38537}" type="sibTrans" cxnId="{F32E5AAC-CB8E-4240-99CA-05B8C521269D}">
      <dgm:prSet/>
      <dgm:spPr/>
      <dgm:t>
        <a:bodyPr/>
        <a:lstStyle/>
        <a:p>
          <a:pPr algn="ctr"/>
          <a:endParaRPr lang="ru-RU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AF9907-BB44-4EA2-B40D-D8A36CFEE93E}" type="pres">
      <dgm:prSet presAssocID="{69EF38E9-A24D-4007-923D-2AC74794783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A2D8410C-F8F2-4A9F-9113-81B6E3BF4587}" type="pres">
      <dgm:prSet presAssocID="{69EF38E9-A24D-4007-923D-2AC747947830}" presName="dummyMaxCanvas" presStyleCnt="0">
        <dgm:presLayoutVars/>
      </dgm:prSet>
      <dgm:spPr/>
      <dgm:t>
        <a:bodyPr/>
        <a:lstStyle/>
        <a:p>
          <a:endParaRPr lang="uk-UA"/>
        </a:p>
      </dgm:t>
    </dgm:pt>
    <dgm:pt modelId="{A48A34D6-05C3-47FE-B5D4-604320E85910}" type="pres">
      <dgm:prSet presAssocID="{69EF38E9-A24D-4007-923D-2AC74794783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2CEFC9-228B-4DB8-B4EA-7EFB33622450}" type="pres">
      <dgm:prSet presAssocID="{69EF38E9-A24D-4007-923D-2AC74794783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269E08-7441-4741-B277-07B62791ADCF}" type="pres">
      <dgm:prSet presAssocID="{69EF38E9-A24D-4007-923D-2AC74794783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A2615-11CC-4521-A0C6-D5BBD6FD9468}" type="pres">
      <dgm:prSet presAssocID="{69EF38E9-A24D-4007-923D-2AC74794783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C59C6B0-9433-4DD9-8CAE-1AA74DD63BE3}" type="pres">
      <dgm:prSet presAssocID="{69EF38E9-A24D-4007-923D-2AC74794783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8E79693-5248-4FD7-A898-F9B57358B7D4}" type="pres">
      <dgm:prSet presAssocID="{69EF38E9-A24D-4007-923D-2AC74794783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1E770A-2AC4-42DD-BE39-9BABC79A7DB9}" type="pres">
      <dgm:prSet presAssocID="{69EF38E9-A24D-4007-923D-2AC74794783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DDDB0B-4AE7-43BB-894F-48D2C1B25080}" type="pres">
      <dgm:prSet presAssocID="{69EF38E9-A24D-4007-923D-2AC74794783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6C4F567-8190-446F-8D16-E290D7FE87AA}" type="presOf" srcId="{F7D8CC29-8B54-4F3F-A16D-4A7CEC182611}" destId="{194A2615-11CC-4521-A0C6-D5BBD6FD9468}" srcOrd="0" destOrd="0" presId="urn:microsoft.com/office/officeart/2005/8/layout/vProcess5"/>
    <dgm:cxn modelId="{C29C2EEE-CA84-45B6-B9D2-073CD31531E0}" type="presOf" srcId="{837EBD30-6EA3-47A5-8293-A0C41FAF3B99}" destId="{68DDDB0B-4AE7-43BB-894F-48D2C1B25080}" srcOrd="1" destOrd="0" presId="urn:microsoft.com/office/officeart/2005/8/layout/vProcess5"/>
    <dgm:cxn modelId="{87BC1DAC-5BB0-4E8A-B1D1-60E80D7367BE}" type="presOf" srcId="{89B9D1E4-F345-4DC7-93CD-BDC8936CE266}" destId="{3C59C6B0-9433-4DD9-8CAE-1AA74DD63BE3}" srcOrd="0" destOrd="0" presId="urn:microsoft.com/office/officeart/2005/8/layout/vProcess5"/>
    <dgm:cxn modelId="{93007D0C-0628-4597-9086-2860C06559D2}" type="presOf" srcId="{9F326B59-647C-4725-A16C-13E6C7BE5FE6}" destId="{701E770A-2AC4-42DD-BE39-9BABC79A7DB9}" srcOrd="1" destOrd="0" presId="urn:microsoft.com/office/officeart/2005/8/layout/vProcess5"/>
    <dgm:cxn modelId="{F82C4C8E-9793-41E3-BC10-959E2B5C4C23}" type="presOf" srcId="{69EF38E9-A24D-4007-923D-2AC747947830}" destId="{5DAF9907-BB44-4EA2-B40D-D8A36CFEE93E}" srcOrd="0" destOrd="0" presId="urn:microsoft.com/office/officeart/2005/8/layout/vProcess5"/>
    <dgm:cxn modelId="{F32E5AAC-CB8E-4240-99CA-05B8C521269D}" srcId="{69EF38E9-A24D-4007-923D-2AC747947830}" destId="{837EBD30-6EA3-47A5-8293-A0C41FAF3B99}" srcOrd="2" destOrd="0" parTransId="{7AFA9363-619D-4040-AA99-4234DFA4EEC3}" sibTransId="{52A047D8-8053-4A91-8B3A-8AE9D4B38537}"/>
    <dgm:cxn modelId="{05154B6D-F94D-4D9F-A05B-D77CB2ABCA3B}" type="presOf" srcId="{9F326B59-647C-4725-A16C-13E6C7BE5FE6}" destId="{B42CEFC9-228B-4DB8-B4EA-7EFB33622450}" srcOrd="0" destOrd="0" presId="urn:microsoft.com/office/officeart/2005/8/layout/vProcess5"/>
    <dgm:cxn modelId="{097F8433-CAD5-4851-A7DA-66F4E054F676}" type="presOf" srcId="{70323294-5C0C-4568-A75D-26ABF664D595}" destId="{68E79693-5248-4FD7-A898-F9B57358B7D4}" srcOrd="1" destOrd="0" presId="urn:microsoft.com/office/officeart/2005/8/layout/vProcess5"/>
    <dgm:cxn modelId="{097A68B9-1FA2-4C52-B9ED-97A92D49FA1E}" srcId="{69EF38E9-A24D-4007-923D-2AC747947830}" destId="{70323294-5C0C-4568-A75D-26ABF664D595}" srcOrd="0" destOrd="0" parTransId="{39D9F2FB-85E0-4A47-A9DF-8040B53F69A1}" sibTransId="{F7D8CC29-8B54-4F3F-A16D-4A7CEC182611}"/>
    <dgm:cxn modelId="{130F6BCA-6BEC-48FF-8BED-BB59E3C96671}" type="presOf" srcId="{70323294-5C0C-4568-A75D-26ABF664D595}" destId="{A48A34D6-05C3-47FE-B5D4-604320E85910}" srcOrd="0" destOrd="0" presId="urn:microsoft.com/office/officeart/2005/8/layout/vProcess5"/>
    <dgm:cxn modelId="{65C6380E-1EA9-4493-9B6C-5A20E327DEB0}" srcId="{69EF38E9-A24D-4007-923D-2AC747947830}" destId="{9F326B59-647C-4725-A16C-13E6C7BE5FE6}" srcOrd="1" destOrd="0" parTransId="{711A2F2F-22E5-48A2-A120-70F2DCF8B38C}" sibTransId="{89B9D1E4-F345-4DC7-93CD-BDC8936CE266}"/>
    <dgm:cxn modelId="{C1F0A2C0-44CF-4104-89CB-771838B3310F}" type="presOf" srcId="{837EBD30-6EA3-47A5-8293-A0C41FAF3B99}" destId="{F6269E08-7441-4741-B277-07B62791ADCF}" srcOrd="0" destOrd="0" presId="urn:microsoft.com/office/officeart/2005/8/layout/vProcess5"/>
    <dgm:cxn modelId="{1895666A-966B-4F3A-9042-941A15439E22}" type="presParOf" srcId="{5DAF9907-BB44-4EA2-B40D-D8A36CFEE93E}" destId="{A2D8410C-F8F2-4A9F-9113-81B6E3BF4587}" srcOrd="0" destOrd="0" presId="urn:microsoft.com/office/officeart/2005/8/layout/vProcess5"/>
    <dgm:cxn modelId="{1A91923C-CEEE-4F01-8A0A-944B456BFE60}" type="presParOf" srcId="{5DAF9907-BB44-4EA2-B40D-D8A36CFEE93E}" destId="{A48A34D6-05C3-47FE-B5D4-604320E85910}" srcOrd="1" destOrd="0" presId="urn:microsoft.com/office/officeart/2005/8/layout/vProcess5"/>
    <dgm:cxn modelId="{1F70B603-7CDA-4CFE-834C-3EC6C0970F78}" type="presParOf" srcId="{5DAF9907-BB44-4EA2-B40D-D8A36CFEE93E}" destId="{B42CEFC9-228B-4DB8-B4EA-7EFB33622450}" srcOrd="2" destOrd="0" presId="urn:microsoft.com/office/officeart/2005/8/layout/vProcess5"/>
    <dgm:cxn modelId="{4D99BDEA-5791-493A-BBD8-99E0990473BB}" type="presParOf" srcId="{5DAF9907-BB44-4EA2-B40D-D8A36CFEE93E}" destId="{F6269E08-7441-4741-B277-07B62791ADCF}" srcOrd="3" destOrd="0" presId="urn:microsoft.com/office/officeart/2005/8/layout/vProcess5"/>
    <dgm:cxn modelId="{32B472CB-7797-4B1D-8E7F-2891EF68BE74}" type="presParOf" srcId="{5DAF9907-BB44-4EA2-B40D-D8A36CFEE93E}" destId="{194A2615-11CC-4521-A0C6-D5BBD6FD9468}" srcOrd="4" destOrd="0" presId="urn:microsoft.com/office/officeart/2005/8/layout/vProcess5"/>
    <dgm:cxn modelId="{D0C78FCE-E4B2-4BC9-B767-2AEFEC12E250}" type="presParOf" srcId="{5DAF9907-BB44-4EA2-B40D-D8A36CFEE93E}" destId="{3C59C6B0-9433-4DD9-8CAE-1AA74DD63BE3}" srcOrd="5" destOrd="0" presId="urn:microsoft.com/office/officeart/2005/8/layout/vProcess5"/>
    <dgm:cxn modelId="{84611537-7D66-4816-966F-F925CAE8C709}" type="presParOf" srcId="{5DAF9907-BB44-4EA2-B40D-D8A36CFEE93E}" destId="{68E79693-5248-4FD7-A898-F9B57358B7D4}" srcOrd="6" destOrd="0" presId="urn:microsoft.com/office/officeart/2005/8/layout/vProcess5"/>
    <dgm:cxn modelId="{4CA013FE-D416-4AC1-8A90-7059E2C03CE3}" type="presParOf" srcId="{5DAF9907-BB44-4EA2-B40D-D8A36CFEE93E}" destId="{701E770A-2AC4-42DD-BE39-9BABC79A7DB9}" srcOrd="7" destOrd="0" presId="urn:microsoft.com/office/officeart/2005/8/layout/vProcess5"/>
    <dgm:cxn modelId="{527E60EA-1E1C-4FE4-81B8-FB33F2CADF06}" type="presParOf" srcId="{5DAF9907-BB44-4EA2-B40D-D8A36CFEE93E}" destId="{68DDDB0B-4AE7-43BB-894F-48D2C1B2508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0CC7CF-205A-4409-BF9F-2BEB49A1A502}" type="doc">
      <dgm:prSet loTypeId="urn:microsoft.com/office/officeart/2005/8/layout/hList1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A61980C7-13B5-4B13-A254-5AFFC698906A}">
      <dgm:prSet phldrT="[Текст]" custT="1"/>
      <dgm:spPr/>
      <dgm:t>
        <a:bodyPr/>
        <a:lstStyle/>
        <a:p>
          <a:r>
            <a:rPr lang="uk-UA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Відповідно до Податкового кодексу України платниками податку є </a:t>
          </a:r>
          <a:r>
            <a:rPr lang="uk-UA" sz="1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будь-яка особа, що: </a:t>
          </a:r>
          <a:endParaRPr lang="ru-RU" sz="18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AADEFB-67DC-440E-9495-C995A341B1A9}" type="parTrans" cxnId="{850B2FDB-1BC5-42F8-9BB8-D9C91CE0E122}">
      <dgm:prSet/>
      <dgm:spPr/>
      <dgm:t>
        <a:bodyPr/>
        <a:lstStyle/>
        <a:p>
          <a:endParaRPr lang="ru-RU"/>
        </a:p>
      </dgm:t>
    </dgm:pt>
    <dgm:pt modelId="{54CF94EB-FEFE-4F8A-BB1D-0C10A7C41DBD}" type="sibTrans" cxnId="{850B2FDB-1BC5-42F8-9BB8-D9C91CE0E122}">
      <dgm:prSet/>
      <dgm:spPr/>
      <dgm:t>
        <a:bodyPr/>
        <a:lstStyle/>
        <a:p>
          <a:endParaRPr lang="ru-RU"/>
        </a:p>
      </dgm:t>
    </dgm:pt>
    <dgm:pt modelId="{1AB4CEEC-356D-4867-8EB7-79194C841048}">
      <dgm:prSet phldrT="[Текст]"/>
      <dgm:spPr/>
      <dgm:t>
        <a:bodyPr/>
        <a:lstStyle/>
        <a:p>
          <a:r>
            <a:rPr lang="uk-UA" dirty="0" smtClean="0"/>
            <a:t>провадить господарську діяльність та </a:t>
          </a:r>
          <a:r>
            <a:rPr lang="uk-UA" b="1" dirty="0" smtClean="0"/>
            <a:t>реєструється за своїм</a:t>
          </a:r>
          <a:r>
            <a:rPr lang="uk-UA" dirty="0" smtClean="0"/>
            <a:t> </a:t>
          </a:r>
          <a:r>
            <a:rPr lang="uk-UA" b="1" dirty="0" smtClean="0"/>
            <a:t>добровільним рішенням</a:t>
          </a:r>
          <a:r>
            <a:rPr lang="uk-UA" dirty="0" smtClean="0"/>
            <a:t> як платник цього податку</a:t>
          </a:r>
          <a:endParaRPr lang="ru-RU" dirty="0"/>
        </a:p>
      </dgm:t>
    </dgm:pt>
    <dgm:pt modelId="{D3637628-211D-4C9D-9218-7DA192C69173}" type="parTrans" cxnId="{7F4714DE-23A7-4ADB-B95C-04B97D23A302}">
      <dgm:prSet/>
      <dgm:spPr/>
      <dgm:t>
        <a:bodyPr/>
        <a:lstStyle/>
        <a:p>
          <a:endParaRPr lang="ru-RU"/>
        </a:p>
      </dgm:t>
    </dgm:pt>
    <dgm:pt modelId="{23B670E0-C1E9-4292-A276-61B85FD11305}" type="sibTrans" cxnId="{7F4714DE-23A7-4ADB-B95C-04B97D23A302}">
      <dgm:prSet/>
      <dgm:spPr/>
      <dgm:t>
        <a:bodyPr/>
        <a:lstStyle/>
        <a:p>
          <a:endParaRPr lang="ru-RU"/>
        </a:p>
      </dgm:t>
    </dgm:pt>
    <dgm:pt modelId="{C5A91F4B-9D6E-44A0-AC54-CDFE3B6349A8}">
      <dgm:prSet phldrT="[Текст]"/>
      <dgm:spPr/>
      <dgm:t>
        <a:bodyPr/>
        <a:lstStyle/>
        <a:p>
          <a:r>
            <a:rPr lang="uk-UA" b="1" dirty="0" smtClean="0"/>
            <a:t>зареєстрована або підлягає реєстрації</a:t>
          </a:r>
          <a:r>
            <a:rPr lang="uk-UA" dirty="0" smtClean="0"/>
            <a:t> як платник податку</a:t>
          </a:r>
          <a:endParaRPr lang="ru-RU" dirty="0"/>
        </a:p>
      </dgm:t>
    </dgm:pt>
    <dgm:pt modelId="{2B365FD7-306F-47A0-886D-E084C0DE4F4E}" type="parTrans" cxnId="{42CB1C0D-8B49-4A0F-A702-94724F72B77B}">
      <dgm:prSet/>
      <dgm:spPr/>
      <dgm:t>
        <a:bodyPr/>
        <a:lstStyle/>
        <a:p>
          <a:endParaRPr lang="ru-RU"/>
        </a:p>
      </dgm:t>
    </dgm:pt>
    <dgm:pt modelId="{6B3ED133-C270-4A53-BD7B-29A69595C1C9}" type="sibTrans" cxnId="{42CB1C0D-8B49-4A0F-A702-94724F72B77B}">
      <dgm:prSet/>
      <dgm:spPr/>
      <dgm:t>
        <a:bodyPr/>
        <a:lstStyle/>
        <a:p>
          <a:endParaRPr lang="ru-RU"/>
        </a:p>
      </dgm:t>
    </dgm:pt>
    <dgm:pt modelId="{820B6D23-DF04-49B7-97AA-81D711824914}">
      <dgm:prSet phldrT="[Текст]"/>
      <dgm:spPr/>
      <dgm:t>
        <a:bodyPr/>
        <a:lstStyle/>
        <a:p>
          <a:r>
            <a:rPr lang="uk-UA" smtClean="0"/>
            <a:t>особа, що уповноважена вносити податок з об’єкта оподаткування, що виникають внаслідок поставки послуг підприємствами залізничного транспорту з їх основної діяльності, що перебувають у підпорядкуванні платника податку в порядку встановленому Кабінетом Міністрів України</a:t>
          </a:r>
          <a:endParaRPr lang="ru-RU" dirty="0"/>
        </a:p>
      </dgm:t>
    </dgm:pt>
    <dgm:pt modelId="{B86A5868-58D1-40F6-BB25-08B019069314}" type="parTrans" cxnId="{F4125757-D1AE-4067-8BEC-44655E03043C}">
      <dgm:prSet/>
      <dgm:spPr/>
      <dgm:t>
        <a:bodyPr/>
        <a:lstStyle/>
        <a:p>
          <a:endParaRPr lang="ru-RU"/>
        </a:p>
      </dgm:t>
    </dgm:pt>
    <dgm:pt modelId="{6A470A59-007D-4085-A00C-BFCDF6289A4A}" type="sibTrans" cxnId="{F4125757-D1AE-4067-8BEC-44655E03043C}">
      <dgm:prSet/>
      <dgm:spPr/>
      <dgm:t>
        <a:bodyPr/>
        <a:lstStyle/>
        <a:p>
          <a:endParaRPr lang="ru-RU"/>
        </a:p>
      </dgm:t>
    </dgm:pt>
    <dgm:pt modelId="{EE2761B4-CED1-4060-B1C7-7B64D4BA8539}">
      <dgm:prSet phldrT="[Текст]"/>
      <dgm:spPr/>
      <dgm:t>
        <a:bodyPr/>
        <a:lstStyle/>
        <a:p>
          <a:r>
            <a:rPr lang="uk-UA" b="1" dirty="0" smtClean="0"/>
            <a:t>ввозить товари на митну територію України</a:t>
          </a:r>
          <a:r>
            <a:rPr lang="uk-UA" dirty="0" smtClean="0"/>
            <a:t> в обсягах, які підлягають оподаткуванню, та на яку покладається відповідальність за сплату податків</a:t>
          </a:r>
          <a:endParaRPr lang="ru-RU" dirty="0"/>
        </a:p>
      </dgm:t>
    </dgm:pt>
    <dgm:pt modelId="{D77373C2-7681-4E7B-96AD-3720FDB77732}" type="parTrans" cxnId="{9812B9D1-3EC5-4EC4-8F19-3A7A804D16F2}">
      <dgm:prSet/>
      <dgm:spPr/>
      <dgm:t>
        <a:bodyPr/>
        <a:lstStyle/>
        <a:p>
          <a:endParaRPr lang="ru-RU"/>
        </a:p>
      </dgm:t>
    </dgm:pt>
    <dgm:pt modelId="{1AD3B9C8-F9DB-4C3D-82BC-71B4BD267641}" type="sibTrans" cxnId="{9812B9D1-3EC5-4EC4-8F19-3A7A804D16F2}">
      <dgm:prSet/>
      <dgm:spPr/>
      <dgm:t>
        <a:bodyPr/>
        <a:lstStyle/>
        <a:p>
          <a:endParaRPr lang="ru-RU"/>
        </a:p>
      </dgm:t>
    </dgm:pt>
    <dgm:pt modelId="{3480BDEB-63D3-4878-9F9B-987449069F49}">
      <dgm:prSet phldrT="[Текст]"/>
      <dgm:spPr/>
      <dgm:t>
        <a:bodyPr/>
        <a:lstStyle/>
        <a:p>
          <a:r>
            <a:rPr lang="uk-UA" b="1" dirty="0" smtClean="0"/>
            <a:t>веде облік результатів діяльності</a:t>
          </a:r>
          <a:r>
            <a:rPr lang="uk-UA" dirty="0" smtClean="0"/>
            <a:t> </a:t>
          </a:r>
          <a:r>
            <a:rPr lang="uk-UA" b="1" dirty="0" smtClean="0"/>
            <a:t>за договором</a:t>
          </a:r>
          <a:r>
            <a:rPr lang="uk-UA" dirty="0" smtClean="0"/>
            <a:t> </a:t>
          </a:r>
          <a:r>
            <a:rPr lang="uk-UA" b="1" dirty="0" smtClean="0"/>
            <a:t>про спільну діяльність</a:t>
          </a:r>
          <a:r>
            <a:rPr lang="uk-UA" dirty="0" smtClean="0"/>
            <a:t> без утворення юридичної особи</a:t>
          </a:r>
          <a:endParaRPr lang="ru-RU" dirty="0"/>
        </a:p>
      </dgm:t>
    </dgm:pt>
    <dgm:pt modelId="{68BBD371-847D-486C-A754-E7EF9496334A}" type="parTrans" cxnId="{2315CD40-2FAC-4DCF-B888-3CCC93023D09}">
      <dgm:prSet/>
      <dgm:spPr/>
      <dgm:t>
        <a:bodyPr/>
        <a:lstStyle/>
        <a:p>
          <a:endParaRPr lang="ru-RU"/>
        </a:p>
      </dgm:t>
    </dgm:pt>
    <dgm:pt modelId="{6F9820D2-B001-4890-969C-2500BEEC9FAC}" type="sibTrans" cxnId="{2315CD40-2FAC-4DCF-B888-3CCC93023D09}">
      <dgm:prSet/>
      <dgm:spPr/>
      <dgm:t>
        <a:bodyPr/>
        <a:lstStyle/>
        <a:p>
          <a:endParaRPr lang="ru-RU"/>
        </a:p>
      </dgm:t>
    </dgm:pt>
    <dgm:pt modelId="{A2D1317F-7F08-4A79-94A9-B964B5C504DC}">
      <dgm:prSet phldrT="[Текст]"/>
      <dgm:spPr/>
      <dgm:t>
        <a:bodyPr/>
        <a:lstStyle/>
        <a:p>
          <a:r>
            <a:rPr lang="uk-UA" b="1" dirty="0" smtClean="0"/>
            <a:t>управитель майна</a:t>
          </a:r>
          <a:r>
            <a:rPr lang="uk-UA" dirty="0" smtClean="0"/>
            <a:t>, яка веде окремий податковий облік і податку на додану вартість щодо господарських операцій, </a:t>
          </a:r>
          <a:r>
            <a:rPr lang="uk-UA" dirty="0" err="1" smtClean="0"/>
            <a:t>пов</a:t>
          </a:r>
          <a:r>
            <a:rPr lang="ru-RU" dirty="0" smtClean="0"/>
            <a:t>’</a:t>
          </a:r>
          <a:r>
            <a:rPr lang="uk-UA" dirty="0" err="1" smtClean="0"/>
            <a:t>язаних</a:t>
          </a:r>
          <a:r>
            <a:rPr lang="uk-UA" dirty="0" smtClean="0"/>
            <a:t> з використанням майна, що отримане в управління за договорами управління майном</a:t>
          </a:r>
          <a:endParaRPr lang="ru-RU" dirty="0"/>
        </a:p>
      </dgm:t>
    </dgm:pt>
    <dgm:pt modelId="{D8A47FB7-522E-4724-BD7C-B299EF85604C}" type="parTrans" cxnId="{9F2323D3-E72A-4DBD-9D82-0B3B00619FF2}">
      <dgm:prSet/>
      <dgm:spPr/>
      <dgm:t>
        <a:bodyPr/>
        <a:lstStyle/>
        <a:p>
          <a:endParaRPr lang="ru-RU"/>
        </a:p>
      </dgm:t>
    </dgm:pt>
    <dgm:pt modelId="{805498D6-FFF1-4D47-8C29-7333BF38204E}" type="sibTrans" cxnId="{9F2323D3-E72A-4DBD-9D82-0B3B00619FF2}">
      <dgm:prSet/>
      <dgm:spPr/>
      <dgm:t>
        <a:bodyPr/>
        <a:lstStyle/>
        <a:p>
          <a:endParaRPr lang="ru-RU"/>
        </a:p>
      </dgm:t>
    </dgm:pt>
    <dgm:pt modelId="{85790048-3FC4-4001-AA10-669EE869A77D}">
      <dgm:prSet phldrT="[Текст]"/>
      <dgm:spPr/>
      <dgm:t>
        <a:bodyPr/>
        <a:lstStyle/>
        <a:p>
          <a:r>
            <a:rPr lang="uk-UA" dirty="0" smtClean="0"/>
            <a:t>проводить </a:t>
          </a:r>
          <a:r>
            <a:rPr lang="uk-UA" b="1" dirty="0" smtClean="0"/>
            <a:t>операції з постачання конфіскованого майна, знахідок, скарбів, майна, визнаного безхазяйним</a:t>
          </a:r>
          <a:endParaRPr lang="ru-RU" dirty="0"/>
        </a:p>
      </dgm:t>
    </dgm:pt>
    <dgm:pt modelId="{E523001A-E88D-4836-BAD6-95E420762FC2}" type="parTrans" cxnId="{F6786BB9-4FA7-4898-A017-06F54F715943}">
      <dgm:prSet/>
      <dgm:spPr/>
      <dgm:t>
        <a:bodyPr/>
        <a:lstStyle/>
        <a:p>
          <a:endParaRPr lang="ru-RU"/>
        </a:p>
      </dgm:t>
    </dgm:pt>
    <dgm:pt modelId="{F8EE2ECB-769E-4291-90D2-EDCFE7557B5F}" type="sibTrans" cxnId="{F6786BB9-4FA7-4898-A017-06F54F715943}">
      <dgm:prSet/>
      <dgm:spPr/>
      <dgm:t>
        <a:bodyPr/>
        <a:lstStyle/>
        <a:p>
          <a:endParaRPr lang="ru-RU"/>
        </a:p>
      </dgm:t>
    </dgm:pt>
    <dgm:pt modelId="{EA34B6E0-EF24-468C-9DE5-0D20A1B4C044}" type="pres">
      <dgm:prSet presAssocID="{130CC7CF-205A-4409-BF9F-2BEB49A1A5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E9BD5D41-E39F-4028-885B-217251E05684}" type="pres">
      <dgm:prSet presAssocID="{A61980C7-13B5-4B13-A254-5AFFC698906A}" presName="composite" presStyleCnt="0"/>
      <dgm:spPr/>
      <dgm:t>
        <a:bodyPr/>
        <a:lstStyle/>
        <a:p>
          <a:endParaRPr lang="uk-UA"/>
        </a:p>
      </dgm:t>
    </dgm:pt>
    <dgm:pt modelId="{841242CF-C2D5-4F2F-8022-F8AABAD8D4B3}" type="pres">
      <dgm:prSet presAssocID="{A61980C7-13B5-4B13-A254-5AFFC698906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329E54D-030A-489A-BECD-27C50134790D}" type="pres">
      <dgm:prSet presAssocID="{A61980C7-13B5-4B13-A254-5AFFC698906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6D1C2071-E861-462A-82C5-A6885C7EC087}" type="presOf" srcId="{1AB4CEEC-356D-4867-8EB7-79194C841048}" destId="{0329E54D-030A-489A-BECD-27C50134790D}" srcOrd="0" destOrd="0" presId="urn:microsoft.com/office/officeart/2005/8/layout/hList1"/>
    <dgm:cxn modelId="{9F2323D3-E72A-4DBD-9D82-0B3B00619FF2}" srcId="{A61980C7-13B5-4B13-A254-5AFFC698906A}" destId="{A2D1317F-7F08-4A79-94A9-B964B5C504DC}" srcOrd="4" destOrd="0" parTransId="{D8A47FB7-522E-4724-BD7C-B299EF85604C}" sibTransId="{805498D6-FFF1-4D47-8C29-7333BF38204E}"/>
    <dgm:cxn modelId="{850B2FDB-1BC5-42F8-9BB8-D9C91CE0E122}" srcId="{130CC7CF-205A-4409-BF9F-2BEB49A1A502}" destId="{A61980C7-13B5-4B13-A254-5AFFC698906A}" srcOrd="0" destOrd="0" parTransId="{57AADEFB-67DC-440E-9495-C995A341B1A9}" sibTransId="{54CF94EB-FEFE-4F8A-BB1D-0C10A7C41DBD}"/>
    <dgm:cxn modelId="{42CB1C0D-8B49-4A0F-A702-94724F72B77B}" srcId="{A61980C7-13B5-4B13-A254-5AFFC698906A}" destId="{C5A91F4B-9D6E-44A0-AC54-CDFE3B6349A8}" srcOrd="1" destOrd="0" parTransId="{2B365FD7-306F-47A0-886D-E084C0DE4F4E}" sibTransId="{6B3ED133-C270-4A53-BD7B-29A69595C1C9}"/>
    <dgm:cxn modelId="{7F4714DE-23A7-4ADB-B95C-04B97D23A302}" srcId="{A61980C7-13B5-4B13-A254-5AFFC698906A}" destId="{1AB4CEEC-356D-4867-8EB7-79194C841048}" srcOrd="0" destOrd="0" parTransId="{D3637628-211D-4C9D-9218-7DA192C69173}" sibTransId="{23B670E0-C1E9-4292-A276-61B85FD11305}"/>
    <dgm:cxn modelId="{839582D2-2384-4D68-BF1E-655E6A62F536}" type="presOf" srcId="{A61980C7-13B5-4B13-A254-5AFFC698906A}" destId="{841242CF-C2D5-4F2F-8022-F8AABAD8D4B3}" srcOrd="0" destOrd="0" presId="urn:microsoft.com/office/officeart/2005/8/layout/hList1"/>
    <dgm:cxn modelId="{3280543D-1F86-4207-92AC-ED110ECB866D}" type="presOf" srcId="{C5A91F4B-9D6E-44A0-AC54-CDFE3B6349A8}" destId="{0329E54D-030A-489A-BECD-27C50134790D}" srcOrd="0" destOrd="1" presId="urn:microsoft.com/office/officeart/2005/8/layout/hList1"/>
    <dgm:cxn modelId="{3F92336E-2372-45EA-A4B2-BCBA31981DD5}" type="presOf" srcId="{820B6D23-DF04-49B7-97AA-81D711824914}" destId="{0329E54D-030A-489A-BECD-27C50134790D}" srcOrd="0" destOrd="6" presId="urn:microsoft.com/office/officeart/2005/8/layout/hList1"/>
    <dgm:cxn modelId="{CCDC6F7F-89FC-49FC-BA78-BDD59AF7686A}" type="presOf" srcId="{130CC7CF-205A-4409-BF9F-2BEB49A1A502}" destId="{EA34B6E0-EF24-468C-9DE5-0D20A1B4C044}" srcOrd="0" destOrd="0" presId="urn:microsoft.com/office/officeart/2005/8/layout/hList1"/>
    <dgm:cxn modelId="{F4125757-D1AE-4067-8BEC-44655E03043C}" srcId="{A61980C7-13B5-4B13-A254-5AFFC698906A}" destId="{820B6D23-DF04-49B7-97AA-81D711824914}" srcOrd="6" destOrd="0" parTransId="{B86A5868-58D1-40F6-BB25-08B019069314}" sibTransId="{6A470A59-007D-4085-A00C-BFCDF6289A4A}"/>
    <dgm:cxn modelId="{9812B9D1-3EC5-4EC4-8F19-3A7A804D16F2}" srcId="{A61980C7-13B5-4B13-A254-5AFFC698906A}" destId="{EE2761B4-CED1-4060-B1C7-7B64D4BA8539}" srcOrd="2" destOrd="0" parTransId="{D77373C2-7681-4E7B-96AD-3720FDB77732}" sibTransId="{1AD3B9C8-F9DB-4C3D-82BC-71B4BD267641}"/>
    <dgm:cxn modelId="{F6786BB9-4FA7-4898-A017-06F54F715943}" srcId="{A61980C7-13B5-4B13-A254-5AFFC698906A}" destId="{85790048-3FC4-4001-AA10-669EE869A77D}" srcOrd="5" destOrd="0" parTransId="{E523001A-E88D-4836-BAD6-95E420762FC2}" sibTransId="{F8EE2ECB-769E-4291-90D2-EDCFE7557B5F}"/>
    <dgm:cxn modelId="{3E5046AD-DFE4-4DB6-A7F4-964ED12E5272}" type="presOf" srcId="{EE2761B4-CED1-4060-B1C7-7B64D4BA8539}" destId="{0329E54D-030A-489A-BECD-27C50134790D}" srcOrd="0" destOrd="2" presId="urn:microsoft.com/office/officeart/2005/8/layout/hList1"/>
    <dgm:cxn modelId="{38EBA04A-E0E5-498B-812D-54EF429275E7}" type="presOf" srcId="{A2D1317F-7F08-4A79-94A9-B964B5C504DC}" destId="{0329E54D-030A-489A-BECD-27C50134790D}" srcOrd="0" destOrd="4" presId="urn:microsoft.com/office/officeart/2005/8/layout/hList1"/>
    <dgm:cxn modelId="{2315CD40-2FAC-4DCF-B888-3CCC93023D09}" srcId="{A61980C7-13B5-4B13-A254-5AFFC698906A}" destId="{3480BDEB-63D3-4878-9F9B-987449069F49}" srcOrd="3" destOrd="0" parTransId="{68BBD371-847D-486C-A754-E7EF9496334A}" sibTransId="{6F9820D2-B001-4890-969C-2500BEEC9FAC}"/>
    <dgm:cxn modelId="{9DC04F8D-10C0-47BE-9F02-981E549EA03C}" type="presOf" srcId="{3480BDEB-63D3-4878-9F9B-987449069F49}" destId="{0329E54D-030A-489A-BECD-27C50134790D}" srcOrd="0" destOrd="3" presId="urn:microsoft.com/office/officeart/2005/8/layout/hList1"/>
    <dgm:cxn modelId="{2EC42BB0-DC39-43FF-9237-A2297CEE82EE}" type="presOf" srcId="{85790048-3FC4-4001-AA10-669EE869A77D}" destId="{0329E54D-030A-489A-BECD-27C50134790D}" srcOrd="0" destOrd="5" presId="urn:microsoft.com/office/officeart/2005/8/layout/hList1"/>
    <dgm:cxn modelId="{E276AB7C-9111-4306-86A9-368024C544BF}" type="presParOf" srcId="{EA34B6E0-EF24-468C-9DE5-0D20A1B4C044}" destId="{E9BD5D41-E39F-4028-885B-217251E05684}" srcOrd="0" destOrd="0" presId="urn:microsoft.com/office/officeart/2005/8/layout/hList1"/>
    <dgm:cxn modelId="{A2351E2D-FB1A-4CE6-AE4A-61931BAE782D}" type="presParOf" srcId="{E9BD5D41-E39F-4028-885B-217251E05684}" destId="{841242CF-C2D5-4F2F-8022-F8AABAD8D4B3}" srcOrd="0" destOrd="0" presId="urn:microsoft.com/office/officeart/2005/8/layout/hList1"/>
    <dgm:cxn modelId="{E92CDD04-CF17-4822-9DD7-983DEF1ED0D7}" type="presParOf" srcId="{E9BD5D41-E39F-4028-885B-217251E05684}" destId="{0329E54D-030A-489A-BECD-27C5013479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BCBA0F-6EE7-424B-BCAB-ACB45F216250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E7C62A-1104-4F7B-990B-AB2A20C5F73F}">
      <dgm:prSet phldrT="[Текст]"/>
      <dgm:spPr/>
      <dgm:t>
        <a:bodyPr/>
        <a:lstStyle/>
        <a:p>
          <a:r>
            <a:rPr lang="uk-UA" dirty="0" smtClean="0"/>
            <a:t>У разі </a:t>
          </a:r>
          <a:r>
            <a:rPr lang="uk-UA" b="1" dirty="0" err="1" smtClean="0"/>
            <a:t>обов</a:t>
          </a:r>
          <a:r>
            <a:rPr lang="ru-RU" b="1" dirty="0" smtClean="0"/>
            <a:t>’</a:t>
          </a:r>
          <a:r>
            <a:rPr lang="uk-UA" b="1" dirty="0" err="1" smtClean="0"/>
            <a:t>язкової</a:t>
          </a:r>
          <a:r>
            <a:rPr lang="uk-UA" b="1" dirty="0" smtClean="0"/>
            <a:t> реєстрації</a:t>
          </a:r>
          <a:r>
            <a:rPr lang="uk-UA" dirty="0" smtClean="0"/>
            <a:t> як платник податку реєстраційна заява подається до ДПС </a:t>
          </a:r>
          <a:r>
            <a:rPr lang="uk-UA" b="1" dirty="0" smtClean="0"/>
            <a:t>не пізніше 10 числа календарного місяця</a:t>
          </a:r>
          <a:r>
            <a:rPr lang="uk-UA" dirty="0" smtClean="0"/>
            <a:t>, що настає за місяцем, в якому вперше досягнуто обсягу оподаткованих </a:t>
          </a:r>
          <a:r>
            <a:rPr lang="uk-UA" dirty="0" smtClean="0"/>
            <a:t>операцій</a:t>
          </a:r>
          <a:endParaRPr lang="ru-RU" dirty="0"/>
        </a:p>
      </dgm:t>
    </dgm:pt>
    <dgm:pt modelId="{3D60C50C-7B70-4C15-A3D9-3A82B448A1E5}" type="parTrans" cxnId="{77D4B3DD-05FD-471E-9C93-D476B3E2BC5F}">
      <dgm:prSet/>
      <dgm:spPr/>
      <dgm:t>
        <a:bodyPr/>
        <a:lstStyle/>
        <a:p>
          <a:endParaRPr lang="ru-RU"/>
        </a:p>
      </dgm:t>
    </dgm:pt>
    <dgm:pt modelId="{157A0EBB-1CC3-4794-90DD-6C31DE06519B}" type="sibTrans" cxnId="{77D4B3DD-05FD-471E-9C93-D476B3E2BC5F}">
      <dgm:prSet/>
      <dgm:spPr/>
      <dgm:t>
        <a:bodyPr/>
        <a:lstStyle/>
        <a:p>
          <a:endParaRPr lang="ru-RU"/>
        </a:p>
      </dgm:t>
    </dgm:pt>
    <dgm:pt modelId="{BD5BF60F-19C7-4795-83C8-023447737419}">
      <dgm:prSet/>
      <dgm:spPr/>
      <dgm:t>
        <a:bodyPr/>
        <a:lstStyle/>
        <a:p>
          <a:r>
            <a:rPr lang="uk-UA" dirty="0" smtClean="0"/>
            <a:t>У разі </a:t>
          </a:r>
          <a:r>
            <a:rPr lang="uk-UA" b="1" dirty="0" smtClean="0"/>
            <a:t>добровільної реєстрації</a:t>
          </a:r>
          <a:r>
            <a:rPr lang="uk-UA" dirty="0" smtClean="0"/>
            <a:t> – </a:t>
          </a:r>
          <a:r>
            <a:rPr lang="uk-UA" b="1" dirty="0" smtClean="0"/>
            <a:t>не пізніше ніж за 20 календарних днів</a:t>
          </a:r>
          <a:r>
            <a:rPr lang="uk-UA" dirty="0" smtClean="0"/>
            <a:t> до початку податкового </a:t>
          </a:r>
          <a:r>
            <a:rPr lang="uk-UA" dirty="0" smtClean="0"/>
            <a:t>періоду</a:t>
          </a:r>
          <a:endParaRPr lang="ru-RU" dirty="0"/>
        </a:p>
      </dgm:t>
    </dgm:pt>
    <dgm:pt modelId="{E8A59310-26F2-4B45-AA3F-69B81000DCA5}" type="parTrans" cxnId="{4420E303-B423-422A-BC32-D020FEE941FA}">
      <dgm:prSet/>
      <dgm:spPr/>
      <dgm:t>
        <a:bodyPr/>
        <a:lstStyle/>
        <a:p>
          <a:endParaRPr lang="ru-RU"/>
        </a:p>
      </dgm:t>
    </dgm:pt>
    <dgm:pt modelId="{95E194ED-6634-4D48-8CA9-8FC6F0716457}" type="sibTrans" cxnId="{4420E303-B423-422A-BC32-D020FEE941FA}">
      <dgm:prSet/>
      <dgm:spPr/>
      <dgm:t>
        <a:bodyPr/>
        <a:lstStyle/>
        <a:p>
          <a:endParaRPr lang="ru-RU"/>
        </a:p>
      </dgm:t>
    </dgm:pt>
    <dgm:pt modelId="{8D2C7B5F-4F11-476C-8584-2F68719CC22E}" type="pres">
      <dgm:prSet presAssocID="{CFBCBA0F-6EE7-424B-BCAB-ACB45F21625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BB06B31E-702C-41F5-B638-6046C529AB42}" type="pres">
      <dgm:prSet presAssocID="{C5E7C62A-1104-4F7B-990B-AB2A20C5F73F}" presName="circle1" presStyleLbl="node1" presStyleIdx="0" presStyleCnt="2" custScaleY="114351"/>
      <dgm:spPr/>
    </dgm:pt>
    <dgm:pt modelId="{DBEF0B7F-975A-49DB-91DA-59E595F35C5A}" type="pres">
      <dgm:prSet presAssocID="{C5E7C62A-1104-4F7B-990B-AB2A20C5F73F}" presName="space" presStyleCnt="0"/>
      <dgm:spPr/>
    </dgm:pt>
    <dgm:pt modelId="{88547454-3443-4EB1-AD6B-4C67B5F19DEF}" type="pres">
      <dgm:prSet presAssocID="{C5E7C62A-1104-4F7B-990B-AB2A20C5F73F}" presName="rect1" presStyleLbl="alignAcc1" presStyleIdx="0" presStyleCnt="2" custScaleY="114351"/>
      <dgm:spPr/>
      <dgm:t>
        <a:bodyPr/>
        <a:lstStyle/>
        <a:p>
          <a:endParaRPr lang="uk-UA"/>
        </a:p>
      </dgm:t>
    </dgm:pt>
    <dgm:pt modelId="{5A6AA82C-5CEE-4A7A-9714-D42E1204E639}" type="pres">
      <dgm:prSet presAssocID="{BD5BF60F-19C7-4795-83C8-023447737419}" presName="vertSpace2" presStyleLbl="node1" presStyleIdx="0" presStyleCnt="2"/>
      <dgm:spPr/>
    </dgm:pt>
    <dgm:pt modelId="{D3CF5DD4-06E1-4115-A5E5-A521536C93C0}" type="pres">
      <dgm:prSet presAssocID="{BD5BF60F-19C7-4795-83C8-023447737419}" presName="circle2" presStyleLbl="node1" presStyleIdx="1" presStyleCnt="2"/>
      <dgm:spPr/>
    </dgm:pt>
    <dgm:pt modelId="{B5365CBC-4C50-4E5F-A0BE-ED002E630339}" type="pres">
      <dgm:prSet presAssocID="{BD5BF60F-19C7-4795-83C8-023447737419}" presName="rect2" presStyleLbl="alignAcc1" presStyleIdx="1" presStyleCnt="2"/>
      <dgm:spPr/>
      <dgm:t>
        <a:bodyPr/>
        <a:lstStyle/>
        <a:p>
          <a:endParaRPr lang="uk-UA"/>
        </a:p>
      </dgm:t>
    </dgm:pt>
    <dgm:pt modelId="{944CAAE7-9FD5-412D-95EB-674B36137B92}" type="pres">
      <dgm:prSet presAssocID="{C5E7C62A-1104-4F7B-990B-AB2A20C5F73F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AD6895A-7F85-4F5B-9C2E-9F4103504825}" type="pres">
      <dgm:prSet presAssocID="{BD5BF60F-19C7-4795-83C8-023447737419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4420E303-B423-422A-BC32-D020FEE941FA}" srcId="{CFBCBA0F-6EE7-424B-BCAB-ACB45F216250}" destId="{BD5BF60F-19C7-4795-83C8-023447737419}" srcOrd="1" destOrd="0" parTransId="{E8A59310-26F2-4B45-AA3F-69B81000DCA5}" sibTransId="{95E194ED-6634-4D48-8CA9-8FC6F0716457}"/>
    <dgm:cxn modelId="{6ED95671-D1D0-4E3F-ABEB-F43062A47876}" type="presOf" srcId="{C5E7C62A-1104-4F7B-990B-AB2A20C5F73F}" destId="{88547454-3443-4EB1-AD6B-4C67B5F19DEF}" srcOrd="0" destOrd="0" presId="urn:microsoft.com/office/officeart/2005/8/layout/target3"/>
    <dgm:cxn modelId="{EA7E9F4F-94FB-4347-A690-C59D108175B4}" type="presOf" srcId="{BD5BF60F-19C7-4795-83C8-023447737419}" destId="{0AD6895A-7F85-4F5B-9C2E-9F4103504825}" srcOrd="1" destOrd="0" presId="urn:microsoft.com/office/officeart/2005/8/layout/target3"/>
    <dgm:cxn modelId="{6E004C32-FFDB-47AA-B5A0-18978FA57287}" type="presOf" srcId="{BD5BF60F-19C7-4795-83C8-023447737419}" destId="{B5365CBC-4C50-4E5F-A0BE-ED002E630339}" srcOrd="0" destOrd="0" presId="urn:microsoft.com/office/officeart/2005/8/layout/target3"/>
    <dgm:cxn modelId="{B4791DFB-70E1-43DE-A069-7D1382CB377B}" type="presOf" srcId="{CFBCBA0F-6EE7-424B-BCAB-ACB45F216250}" destId="{8D2C7B5F-4F11-476C-8584-2F68719CC22E}" srcOrd="0" destOrd="0" presId="urn:microsoft.com/office/officeart/2005/8/layout/target3"/>
    <dgm:cxn modelId="{5C01BD1E-F0EA-4449-B55A-6503600B9D47}" type="presOf" srcId="{C5E7C62A-1104-4F7B-990B-AB2A20C5F73F}" destId="{944CAAE7-9FD5-412D-95EB-674B36137B92}" srcOrd="1" destOrd="0" presId="urn:microsoft.com/office/officeart/2005/8/layout/target3"/>
    <dgm:cxn modelId="{77D4B3DD-05FD-471E-9C93-D476B3E2BC5F}" srcId="{CFBCBA0F-6EE7-424B-BCAB-ACB45F216250}" destId="{C5E7C62A-1104-4F7B-990B-AB2A20C5F73F}" srcOrd="0" destOrd="0" parTransId="{3D60C50C-7B70-4C15-A3D9-3A82B448A1E5}" sibTransId="{157A0EBB-1CC3-4794-90DD-6C31DE06519B}"/>
    <dgm:cxn modelId="{1C2D52E3-B7DD-41D0-BFA2-6FCFE7504F66}" type="presParOf" srcId="{8D2C7B5F-4F11-476C-8584-2F68719CC22E}" destId="{BB06B31E-702C-41F5-B638-6046C529AB42}" srcOrd="0" destOrd="0" presId="urn:microsoft.com/office/officeart/2005/8/layout/target3"/>
    <dgm:cxn modelId="{0B7C1790-3DFE-4EF9-B2CF-241BB2155643}" type="presParOf" srcId="{8D2C7B5F-4F11-476C-8584-2F68719CC22E}" destId="{DBEF0B7F-975A-49DB-91DA-59E595F35C5A}" srcOrd="1" destOrd="0" presId="urn:microsoft.com/office/officeart/2005/8/layout/target3"/>
    <dgm:cxn modelId="{875C369D-BEED-448D-9EC9-2216B5EDDB02}" type="presParOf" srcId="{8D2C7B5F-4F11-476C-8584-2F68719CC22E}" destId="{88547454-3443-4EB1-AD6B-4C67B5F19DEF}" srcOrd="2" destOrd="0" presId="urn:microsoft.com/office/officeart/2005/8/layout/target3"/>
    <dgm:cxn modelId="{5C7FE8E9-48AC-4224-A722-8A4651C4F54F}" type="presParOf" srcId="{8D2C7B5F-4F11-476C-8584-2F68719CC22E}" destId="{5A6AA82C-5CEE-4A7A-9714-D42E1204E639}" srcOrd="3" destOrd="0" presId="urn:microsoft.com/office/officeart/2005/8/layout/target3"/>
    <dgm:cxn modelId="{829C5E35-CC7B-42D3-9AE3-6D1735987626}" type="presParOf" srcId="{8D2C7B5F-4F11-476C-8584-2F68719CC22E}" destId="{D3CF5DD4-06E1-4115-A5E5-A521536C93C0}" srcOrd="4" destOrd="0" presId="urn:microsoft.com/office/officeart/2005/8/layout/target3"/>
    <dgm:cxn modelId="{1D091B7C-ED0A-440A-87AB-90E7B52384DF}" type="presParOf" srcId="{8D2C7B5F-4F11-476C-8584-2F68719CC22E}" destId="{B5365CBC-4C50-4E5F-A0BE-ED002E630339}" srcOrd="5" destOrd="0" presId="urn:microsoft.com/office/officeart/2005/8/layout/target3"/>
    <dgm:cxn modelId="{3F528672-0C56-4240-9BC1-3E7A0FF943B7}" type="presParOf" srcId="{8D2C7B5F-4F11-476C-8584-2F68719CC22E}" destId="{944CAAE7-9FD5-412D-95EB-674B36137B92}" srcOrd="6" destOrd="0" presId="urn:microsoft.com/office/officeart/2005/8/layout/target3"/>
    <dgm:cxn modelId="{9B95D4DF-233D-4C3A-9EBB-37A56F4E2292}" type="presParOf" srcId="{8D2C7B5F-4F11-476C-8584-2F68719CC22E}" destId="{0AD6895A-7F85-4F5B-9C2E-9F4103504825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5C902D-99AE-427A-A557-968913D8E7C2}" type="doc">
      <dgm:prSet loTypeId="urn:microsoft.com/office/officeart/2005/8/layout/h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739B68E2-401C-4BB2-9732-D3B0C4C44136}">
      <dgm:prSet phldrT="[Текст]" custT="1"/>
      <dgm:spPr/>
      <dgm:t>
        <a:bodyPr/>
        <a:lstStyle/>
        <a:p>
          <a:r>
            <a:rPr lang="uk-UA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Об’єктом оподаткування </a:t>
          </a:r>
          <a:r>
            <a:rPr lang="uk-UA" sz="3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є операції платників податку з:</a:t>
          </a:r>
          <a:endParaRPr lang="ru-RU" sz="36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DB90D0-3FA6-492C-9CF8-08AEA3491EDA}" type="parTrans" cxnId="{89C7745F-E8A6-4130-B52D-1EC4FF536A18}">
      <dgm:prSet/>
      <dgm:spPr/>
      <dgm:t>
        <a:bodyPr/>
        <a:lstStyle/>
        <a:p>
          <a:endParaRPr lang="ru-RU"/>
        </a:p>
      </dgm:t>
    </dgm:pt>
    <dgm:pt modelId="{15FC2BC3-1843-494F-8E34-906EE2FAC1F2}" type="sibTrans" cxnId="{89C7745F-E8A6-4130-B52D-1EC4FF536A18}">
      <dgm:prSet/>
      <dgm:spPr/>
      <dgm:t>
        <a:bodyPr/>
        <a:lstStyle/>
        <a:p>
          <a:endParaRPr lang="ru-RU"/>
        </a:p>
      </dgm:t>
    </dgm:pt>
    <dgm:pt modelId="{221C2EF5-F162-4815-8EAE-55FA8954415F}">
      <dgm:prSet phldrT="[Текст]"/>
      <dgm:spPr/>
      <dgm:t>
        <a:bodyPr/>
        <a:lstStyle/>
        <a:p>
          <a:r>
            <a:rPr lang="uk-UA" b="1" dirty="0" smtClean="0"/>
            <a:t>постачання товарів</a:t>
          </a:r>
          <a:r>
            <a:rPr lang="uk-UA" dirty="0" smtClean="0"/>
            <a:t>, місце постачання яких розташовано на митній території України, у тому числі </a:t>
          </a:r>
          <a:r>
            <a:rPr lang="uk-UA" b="1" dirty="0" smtClean="0"/>
            <a:t>операції з передачі права власності</a:t>
          </a:r>
          <a:r>
            <a:rPr lang="uk-UA" dirty="0" smtClean="0"/>
            <a:t> на </a:t>
          </a:r>
          <a:r>
            <a:rPr lang="uk-UA" b="1" dirty="0" smtClean="0"/>
            <a:t>об</a:t>
          </a:r>
          <a:r>
            <a:rPr lang="ru-RU" b="1" dirty="0" smtClean="0"/>
            <a:t>’</a:t>
          </a:r>
          <a:r>
            <a:rPr lang="uk-UA" b="1" dirty="0" err="1" smtClean="0"/>
            <a:t>єкти</a:t>
          </a:r>
          <a:r>
            <a:rPr lang="uk-UA" b="1" dirty="0" smtClean="0"/>
            <a:t> застави</a:t>
          </a:r>
          <a:r>
            <a:rPr lang="uk-UA" dirty="0" smtClean="0"/>
            <a:t> позичальнику (кредитору), на товари, що передаються на умовах </a:t>
          </a:r>
          <a:r>
            <a:rPr lang="uk-UA" b="1" dirty="0" smtClean="0"/>
            <a:t>товарного кредиту</a:t>
          </a:r>
          <a:r>
            <a:rPr lang="uk-UA" dirty="0" smtClean="0"/>
            <a:t>, а також з передачі </a:t>
          </a:r>
          <a:r>
            <a:rPr lang="uk-UA" b="1" dirty="0" smtClean="0"/>
            <a:t>об</a:t>
          </a:r>
          <a:r>
            <a:rPr lang="ru-RU" b="1" dirty="0" smtClean="0"/>
            <a:t>’</a:t>
          </a:r>
          <a:r>
            <a:rPr lang="uk-UA" b="1" dirty="0" err="1" smtClean="0"/>
            <a:t>єкта</a:t>
          </a:r>
          <a:r>
            <a:rPr lang="uk-UA" b="1" dirty="0" smtClean="0"/>
            <a:t> фінансового лізингу</a:t>
          </a:r>
          <a:r>
            <a:rPr lang="uk-UA" dirty="0" smtClean="0"/>
            <a:t> в користування лізингоотримувачу</a:t>
          </a:r>
          <a:r>
            <a:rPr lang="ru-RU" dirty="0" smtClean="0"/>
            <a:t>/</a:t>
          </a:r>
          <a:r>
            <a:rPr lang="uk-UA" dirty="0" smtClean="0"/>
            <a:t>орендарю</a:t>
          </a:r>
          <a:endParaRPr lang="ru-RU" dirty="0"/>
        </a:p>
      </dgm:t>
    </dgm:pt>
    <dgm:pt modelId="{1DF050D8-339C-49D8-9478-D2402A1D8C19}" type="parTrans" cxnId="{CB984F1F-8E76-4E1B-AC7B-DF49C959523C}">
      <dgm:prSet/>
      <dgm:spPr/>
      <dgm:t>
        <a:bodyPr/>
        <a:lstStyle/>
        <a:p>
          <a:endParaRPr lang="ru-RU"/>
        </a:p>
      </dgm:t>
    </dgm:pt>
    <dgm:pt modelId="{A2276CB1-D204-4D68-A416-A6115BC7F1E8}" type="sibTrans" cxnId="{CB984F1F-8E76-4E1B-AC7B-DF49C959523C}">
      <dgm:prSet/>
      <dgm:spPr/>
      <dgm:t>
        <a:bodyPr/>
        <a:lstStyle/>
        <a:p>
          <a:endParaRPr lang="ru-RU"/>
        </a:p>
      </dgm:t>
    </dgm:pt>
    <dgm:pt modelId="{125B4C77-6936-472F-BA35-9F1328FA3C5C}">
      <dgm:prSet phldrT="[Текст]"/>
      <dgm:spPr/>
      <dgm:t>
        <a:bodyPr/>
        <a:lstStyle/>
        <a:p>
          <a:r>
            <a:rPr lang="uk-UA" b="1" dirty="0" smtClean="0"/>
            <a:t>ввезення товарів (супутніх послуг</a:t>
          </a:r>
          <a:r>
            <a:rPr lang="uk-UA" dirty="0" smtClean="0"/>
            <a:t>) на митну територію України в митному режимі імпорту або реімпорту (далі імпорт)</a:t>
          </a:r>
          <a:endParaRPr lang="ru-RU" dirty="0"/>
        </a:p>
      </dgm:t>
    </dgm:pt>
    <dgm:pt modelId="{B63B5D5E-C96D-4E2E-80CD-D622CE3D413D}" type="parTrans" cxnId="{73E299C7-8330-405A-8EFA-0BA8155BD7CA}">
      <dgm:prSet/>
      <dgm:spPr/>
      <dgm:t>
        <a:bodyPr/>
        <a:lstStyle/>
        <a:p>
          <a:endParaRPr lang="ru-RU"/>
        </a:p>
      </dgm:t>
    </dgm:pt>
    <dgm:pt modelId="{F9DAFAB5-8C1F-4BFF-A657-F3DCADD1BDE8}" type="sibTrans" cxnId="{73E299C7-8330-405A-8EFA-0BA8155BD7CA}">
      <dgm:prSet/>
      <dgm:spPr/>
      <dgm:t>
        <a:bodyPr/>
        <a:lstStyle/>
        <a:p>
          <a:endParaRPr lang="ru-RU"/>
        </a:p>
      </dgm:t>
    </dgm:pt>
    <dgm:pt modelId="{8824A22C-72EA-4030-93BA-3C9B0BF48BFB}">
      <dgm:prSet phldrT="[Текст]"/>
      <dgm:spPr/>
      <dgm:t>
        <a:bodyPr/>
        <a:lstStyle/>
        <a:p>
          <a:r>
            <a:rPr lang="uk-UA" b="1" dirty="0" smtClean="0"/>
            <a:t>вивезення товарів (супутніх послуг</a:t>
          </a:r>
          <a:r>
            <a:rPr lang="uk-UA" dirty="0" smtClean="0"/>
            <a:t>) у митному режимі експорту або реекспорту (далі експорт)</a:t>
          </a:r>
          <a:endParaRPr lang="ru-RU" dirty="0"/>
        </a:p>
      </dgm:t>
    </dgm:pt>
    <dgm:pt modelId="{2EB9797F-2574-416F-8BD4-C02ED2E21F14}" type="parTrans" cxnId="{A9F649CB-27BC-42B5-86C2-C7D3B90739CC}">
      <dgm:prSet/>
      <dgm:spPr/>
      <dgm:t>
        <a:bodyPr/>
        <a:lstStyle/>
        <a:p>
          <a:endParaRPr lang="ru-RU"/>
        </a:p>
      </dgm:t>
    </dgm:pt>
    <dgm:pt modelId="{48E2803C-A7F1-405B-BB04-886433107AED}" type="sibTrans" cxnId="{A9F649CB-27BC-42B5-86C2-C7D3B90739CC}">
      <dgm:prSet/>
      <dgm:spPr/>
      <dgm:t>
        <a:bodyPr/>
        <a:lstStyle/>
        <a:p>
          <a:endParaRPr lang="ru-RU"/>
        </a:p>
      </dgm:t>
    </dgm:pt>
    <dgm:pt modelId="{DFCEC798-8C5D-4507-B24E-57B85F105B84}">
      <dgm:prSet phldrT="[Текст]"/>
      <dgm:spPr/>
      <dgm:t>
        <a:bodyPr/>
        <a:lstStyle/>
        <a:p>
          <a:r>
            <a:rPr lang="uk-UA" b="1" dirty="0" smtClean="0"/>
            <a:t>постачання послуг з міжнародних перевезень пасажирів і багажу</a:t>
          </a:r>
          <a:r>
            <a:rPr lang="uk-UA" dirty="0" smtClean="0"/>
            <a:t> та вантажів автомобільним, морським, річковим, та авіаційним транспортом</a:t>
          </a:r>
          <a:endParaRPr lang="ru-RU" dirty="0"/>
        </a:p>
      </dgm:t>
    </dgm:pt>
    <dgm:pt modelId="{506A79DD-A9AD-4833-A376-B938B3570C76}" type="parTrans" cxnId="{3250ACB6-713E-4B2F-8119-9ECF3C938714}">
      <dgm:prSet/>
      <dgm:spPr/>
      <dgm:t>
        <a:bodyPr/>
        <a:lstStyle/>
        <a:p>
          <a:endParaRPr lang="ru-RU"/>
        </a:p>
      </dgm:t>
    </dgm:pt>
    <dgm:pt modelId="{DC6753C5-705F-434D-91A8-26F44EDF2316}" type="sibTrans" cxnId="{3250ACB6-713E-4B2F-8119-9ECF3C938714}">
      <dgm:prSet/>
      <dgm:spPr/>
      <dgm:t>
        <a:bodyPr/>
        <a:lstStyle/>
        <a:p>
          <a:endParaRPr lang="ru-RU"/>
        </a:p>
      </dgm:t>
    </dgm:pt>
    <dgm:pt modelId="{6B5E0294-81CF-4BD5-9410-6353CBB76722}" type="pres">
      <dgm:prSet presAssocID="{DC5C902D-99AE-427A-A557-968913D8E7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6C9E12B2-7B92-4492-BD6B-E35AB99B0FEB}" type="pres">
      <dgm:prSet presAssocID="{739B68E2-401C-4BB2-9732-D3B0C4C44136}" presName="composite" presStyleCnt="0"/>
      <dgm:spPr/>
      <dgm:t>
        <a:bodyPr/>
        <a:lstStyle/>
        <a:p>
          <a:endParaRPr lang="uk-UA"/>
        </a:p>
      </dgm:t>
    </dgm:pt>
    <dgm:pt modelId="{7F861471-E299-4DC3-98B0-64174704A6BE}" type="pres">
      <dgm:prSet presAssocID="{739B68E2-401C-4BB2-9732-D3B0C4C4413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47A04FA-CBA3-43E3-97E4-F0AA2B5028F9}" type="pres">
      <dgm:prSet presAssocID="{739B68E2-401C-4BB2-9732-D3B0C4C4413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A9F649CB-27BC-42B5-86C2-C7D3B90739CC}" srcId="{739B68E2-401C-4BB2-9732-D3B0C4C44136}" destId="{8824A22C-72EA-4030-93BA-3C9B0BF48BFB}" srcOrd="2" destOrd="0" parTransId="{2EB9797F-2574-416F-8BD4-C02ED2E21F14}" sibTransId="{48E2803C-A7F1-405B-BB04-886433107AED}"/>
    <dgm:cxn modelId="{73E299C7-8330-405A-8EFA-0BA8155BD7CA}" srcId="{739B68E2-401C-4BB2-9732-D3B0C4C44136}" destId="{125B4C77-6936-472F-BA35-9F1328FA3C5C}" srcOrd="1" destOrd="0" parTransId="{B63B5D5E-C96D-4E2E-80CD-D622CE3D413D}" sibTransId="{F9DAFAB5-8C1F-4BFF-A657-F3DCADD1BDE8}"/>
    <dgm:cxn modelId="{60BF9870-7272-42C7-B148-F5F92CA3E329}" type="presOf" srcId="{125B4C77-6936-472F-BA35-9F1328FA3C5C}" destId="{847A04FA-CBA3-43E3-97E4-F0AA2B5028F9}" srcOrd="0" destOrd="1" presId="urn:microsoft.com/office/officeart/2005/8/layout/hList1"/>
    <dgm:cxn modelId="{65EE37A7-4CF1-4C97-869C-E4F27019DC93}" type="presOf" srcId="{DFCEC798-8C5D-4507-B24E-57B85F105B84}" destId="{847A04FA-CBA3-43E3-97E4-F0AA2B5028F9}" srcOrd="0" destOrd="3" presId="urn:microsoft.com/office/officeart/2005/8/layout/hList1"/>
    <dgm:cxn modelId="{3250ACB6-713E-4B2F-8119-9ECF3C938714}" srcId="{739B68E2-401C-4BB2-9732-D3B0C4C44136}" destId="{DFCEC798-8C5D-4507-B24E-57B85F105B84}" srcOrd="3" destOrd="0" parTransId="{506A79DD-A9AD-4833-A376-B938B3570C76}" sibTransId="{DC6753C5-705F-434D-91A8-26F44EDF2316}"/>
    <dgm:cxn modelId="{EA3BD42D-50EB-4C4E-9C09-273754A0C6A7}" type="presOf" srcId="{221C2EF5-F162-4815-8EAE-55FA8954415F}" destId="{847A04FA-CBA3-43E3-97E4-F0AA2B5028F9}" srcOrd="0" destOrd="0" presId="urn:microsoft.com/office/officeart/2005/8/layout/hList1"/>
    <dgm:cxn modelId="{CB984F1F-8E76-4E1B-AC7B-DF49C959523C}" srcId="{739B68E2-401C-4BB2-9732-D3B0C4C44136}" destId="{221C2EF5-F162-4815-8EAE-55FA8954415F}" srcOrd="0" destOrd="0" parTransId="{1DF050D8-339C-49D8-9478-D2402A1D8C19}" sibTransId="{A2276CB1-D204-4D68-A416-A6115BC7F1E8}"/>
    <dgm:cxn modelId="{46F35D02-06D2-444D-8B00-A2243BA79803}" type="presOf" srcId="{8824A22C-72EA-4030-93BA-3C9B0BF48BFB}" destId="{847A04FA-CBA3-43E3-97E4-F0AA2B5028F9}" srcOrd="0" destOrd="2" presId="urn:microsoft.com/office/officeart/2005/8/layout/hList1"/>
    <dgm:cxn modelId="{A0D00751-A6F0-409C-AED2-9AD740A7EBFA}" type="presOf" srcId="{DC5C902D-99AE-427A-A557-968913D8E7C2}" destId="{6B5E0294-81CF-4BD5-9410-6353CBB76722}" srcOrd="0" destOrd="0" presId="urn:microsoft.com/office/officeart/2005/8/layout/hList1"/>
    <dgm:cxn modelId="{F9884DA8-69CD-4601-A33A-A55220CC3A4D}" type="presOf" srcId="{739B68E2-401C-4BB2-9732-D3B0C4C44136}" destId="{7F861471-E299-4DC3-98B0-64174704A6BE}" srcOrd="0" destOrd="0" presId="urn:microsoft.com/office/officeart/2005/8/layout/hList1"/>
    <dgm:cxn modelId="{89C7745F-E8A6-4130-B52D-1EC4FF536A18}" srcId="{DC5C902D-99AE-427A-A557-968913D8E7C2}" destId="{739B68E2-401C-4BB2-9732-D3B0C4C44136}" srcOrd="0" destOrd="0" parTransId="{4ADB90D0-3FA6-492C-9CF8-08AEA3491EDA}" sibTransId="{15FC2BC3-1843-494F-8E34-906EE2FAC1F2}"/>
    <dgm:cxn modelId="{B67DFCC9-6EA6-4D29-BCFC-EA7C767F1313}" type="presParOf" srcId="{6B5E0294-81CF-4BD5-9410-6353CBB76722}" destId="{6C9E12B2-7B92-4492-BD6B-E35AB99B0FEB}" srcOrd="0" destOrd="0" presId="urn:microsoft.com/office/officeart/2005/8/layout/hList1"/>
    <dgm:cxn modelId="{D7B779C3-2C66-4DB5-9FCB-B16409D1E2D5}" type="presParOf" srcId="{6C9E12B2-7B92-4492-BD6B-E35AB99B0FEB}" destId="{7F861471-E299-4DC3-98B0-64174704A6BE}" srcOrd="0" destOrd="0" presId="urn:microsoft.com/office/officeart/2005/8/layout/hList1"/>
    <dgm:cxn modelId="{5381A6F7-A732-4BFD-B6E3-5FC662FC2F80}" type="presParOf" srcId="{6C9E12B2-7B92-4492-BD6B-E35AB99B0FEB}" destId="{847A04FA-CBA3-43E3-97E4-F0AA2B5028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A301CD-6433-42EA-A2EA-C14CD8C4957F}" type="doc">
      <dgm:prSet loTypeId="urn:microsoft.com/office/officeart/2005/8/layout/list1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B0664A15-E741-4EFE-A512-0C31F76F2D52}">
      <dgm:prSet phldrT="[Текст]"/>
      <dgm:spPr/>
      <dgm:t>
        <a:bodyPr/>
        <a:lstStyle/>
        <a:p>
          <a:pPr algn="ctr"/>
          <a:r>
            <a:rPr lang="uk-UA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 є об’єктом оподаткування операції з:</a:t>
          </a:r>
          <a:endParaRPr lang="ru-RU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487860-0834-49EE-8BD5-3A34D3F1A985}" type="parTrans" cxnId="{C938DA2C-C780-48A6-AA1F-5E6BC886CF96}">
      <dgm:prSet/>
      <dgm:spPr/>
      <dgm:t>
        <a:bodyPr/>
        <a:lstStyle/>
        <a:p>
          <a:endParaRPr lang="ru-RU"/>
        </a:p>
      </dgm:t>
    </dgm:pt>
    <dgm:pt modelId="{E0437A1D-E1C1-454C-8049-A757B7691476}" type="sibTrans" cxnId="{C938DA2C-C780-48A6-AA1F-5E6BC886CF96}">
      <dgm:prSet/>
      <dgm:spPr/>
      <dgm:t>
        <a:bodyPr/>
        <a:lstStyle/>
        <a:p>
          <a:endParaRPr lang="ru-RU"/>
        </a:p>
      </dgm:t>
    </dgm:pt>
    <dgm:pt modelId="{1B74BD06-DFCB-4F35-8DBA-FD06595E8A21}">
      <dgm:prSet phldrT="[Текст]"/>
      <dgm:spPr/>
      <dgm:t>
        <a:bodyPr/>
        <a:lstStyle/>
        <a:p>
          <a:r>
            <a:rPr lang="uk-UA" dirty="0" smtClean="0"/>
            <a:t>а) </a:t>
          </a:r>
          <a:r>
            <a:rPr lang="uk-UA" b="1" dirty="0" smtClean="0"/>
            <a:t>випуску (емісії),</a:t>
          </a:r>
          <a:r>
            <a:rPr lang="uk-UA" dirty="0" smtClean="0"/>
            <a:t> </a:t>
          </a:r>
          <a:r>
            <a:rPr lang="uk-UA" b="1" dirty="0" smtClean="0"/>
            <a:t>розміщення</a:t>
          </a:r>
          <a:r>
            <a:rPr lang="uk-UA" dirty="0" smtClean="0"/>
            <a:t> в будь-які форми управління та продажу (погашення), викупу за кошти </a:t>
          </a:r>
          <a:r>
            <a:rPr lang="uk-UA" b="1" dirty="0" smtClean="0"/>
            <a:t>цінних паперів</a:t>
          </a:r>
          <a:endParaRPr lang="ru-RU" dirty="0"/>
        </a:p>
      </dgm:t>
    </dgm:pt>
    <dgm:pt modelId="{0CF4E9F5-9A98-4AEF-9495-9035ED490386}" type="parTrans" cxnId="{679C6B61-D105-462B-B91F-BB27B4CE841D}">
      <dgm:prSet/>
      <dgm:spPr/>
      <dgm:t>
        <a:bodyPr/>
        <a:lstStyle/>
        <a:p>
          <a:endParaRPr lang="ru-RU"/>
        </a:p>
      </dgm:t>
    </dgm:pt>
    <dgm:pt modelId="{06B312BD-C23B-4167-BD42-182F2F52A660}" type="sibTrans" cxnId="{679C6B61-D105-462B-B91F-BB27B4CE841D}">
      <dgm:prSet/>
      <dgm:spPr/>
      <dgm:t>
        <a:bodyPr/>
        <a:lstStyle/>
        <a:p>
          <a:endParaRPr lang="ru-RU"/>
        </a:p>
      </dgm:t>
    </dgm:pt>
    <dgm:pt modelId="{A01631E2-7CAF-410C-8BDF-A5634D5CC91A}">
      <dgm:prSet/>
      <dgm:spPr/>
      <dgm:t>
        <a:bodyPr/>
        <a:lstStyle/>
        <a:p>
          <a:r>
            <a:rPr lang="uk-UA" dirty="0" smtClean="0"/>
            <a:t>б) </a:t>
          </a:r>
          <a:r>
            <a:rPr lang="uk-UA" b="1" dirty="0" smtClean="0"/>
            <a:t>передача майна у схов</a:t>
          </a:r>
          <a:r>
            <a:rPr lang="uk-UA" dirty="0" smtClean="0"/>
            <a:t> (відповідальне зберігання), а також </a:t>
          </a:r>
          <a:r>
            <a:rPr lang="uk-UA" b="1" dirty="0" smtClean="0"/>
            <a:t>у лізинг</a:t>
          </a:r>
          <a:r>
            <a:rPr lang="uk-UA" dirty="0" smtClean="0"/>
            <a:t> (оренду), крім передачі у фінансовий лізинг</a:t>
          </a:r>
          <a:endParaRPr lang="ru-RU" dirty="0"/>
        </a:p>
      </dgm:t>
    </dgm:pt>
    <dgm:pt modelId="{725781F0-2BE0-4A4E-A83B-3EA0605F6831}" type="parTrans" cxnId="{8242B4FE-DE2E-4CEB-B9EE-FD22FBC61425}">
      <dgm:prSet/>
      <dgm:spPr/>
      <dgm:t>
        <a:bodyPr/>
        <a:lstStyle/>
        <a:p>
          <a:endParaRPr lang="ru-RU"/>
        </a:p>
      </dgm:t>
    </dgm:pt>
    <dgm:pt modelId="{60C2ECCA-B161-4250-A1BB-D64C8296623F}" type="sibTrans" cxnId="{8242B4FE-DE2E-4CEB-B9EE-FD22FBC61425}">
      <dgm:prSet/>
      <dgm:spPr/>
      <dgm:t>
        <a:bodyPr/>
        <a:lstStyle/>
        <a:p>
          <a:endParaRPr lang="ru-RU"/>
        </a:p>
      </dgm:t>
    </dgm:pt>
    <dgm:pt modelId="{D9DC56EE-8D8C-4B3B-9DAC-87E3F2FC9825}">
      <dgm:prSet/>
      <dgm:spPr/>
      <dgm:t>
        <a:bodyPr/>
        <a:lstStyle/>
        <a:p>
          <a:r>
            <a:rPr lang="uk-UA" dirty="0" smtClean="0"/>
            <a:t>в) надання </a:t>
          </a:r>
          <a:r>
            <a:rPr lang="uk-UA" b="1" dirty="0" smtClean="0"/>
            <a:t>послуг із страхування</a:t>
          </a:r>
          <a:r>
            <a:rPr lang="uk-UA" dirty="0" smtClean="0"/>
            <a:t> особами, які </a:t>
          </a:r>
          <a:r>
            <a:rPr lang="uk-UA" b="1" dirty="0" smtClean="0"/>
            <a:t>мають ліцензію</a:t>
          </a:r>
          <a:r>
            <a:rPr lang="uk-UA" dirty="0" smtClean="0"/>
            <a:t> на здійснення страхової діяльності</a:t>
          </a:r>
          <a:endParaRPr lang="ru-RU" dirty="0"/>
        </a:p>
      </dgm:t>
    </dgm:pt>
    <dgm:pt modelId="{D7E22E54-1D50-4C1B-A358-70D6B50BC389}" type="parTrans" cxnId="{C6477C8E-098C-4771-9A32-7422F2D71B99}">
      <dgm:prSet/>
      <dgm:spPr/>
      <dgm:t>
        <a:bodyPr/>
        <a:lstStyle/>
        <a:p>
          <a:endParaRPr lang="ru-RU"/>
        </a:p>
      </dgm:t>
    </dgm:pt>
    <dgm:pt modelId="{2DDD79B4-C199-4395-857F-2023185ED91C}" type="sibTrans" cxnId="{C6477C8E-098C-4771-9A32-7422F2D71B99}">
      <dgm:prSet/>
      <dgm:spPr/>
      <dgm:t>
        <a:bodyPr/>
        <a:lstStyle/>
        <a:p>
          <a:endParaRPr lang="ru-RU"/>
        </a:p>
      </dgm:t>
    </dgm:pt>
    <dgm:pt modelId="{6BDC8C87-F7DF-4182-81BC-3DBB3D9BC7C2}">
      <dgm:prSet/>
      <dgm:spPr/>
      <dgm:t>
        <a:bodyPr/>
        <a:lstStyle/>
        <a:p>
          <a:r>
            <a:rPr lang="uk-UA" dirty="0" smtClean="0"/>
            <a:t>г) обіг валютних цінностей</a:t>
          </a:r>
          <a:endParaRPr lang="ru-RU" dirty="0"/>
        </a:p>
      </dgm:t>
    </dgm:pt>
    <dgm:pt modelId="{0D439897-938A-4093-808F-AAF0B2510322}" type="parTrans" cxnId="{12E75D88-380C-4AB1-AACB-59FFF75BE13B}">
      <dgm:prSet/>
      <dgm:spPr/>
      <dgm:t>
        <a:bodyPr/>
        <a:lstStyle/>
        <a:p>
          <a:endParaRPr lang="ru-RU"/>
        </a:p>
      </dgm:t>
    </dgm:pt>
    <dgm:pt modelId="{A2E9B6B2-025A-4EF4-89EA-0EC9B2FF80F2}" type="sibTrans" cxnId="{12E75D88-380C-4AB1-AACB-59FFF75BE13B}">
      <dgm:prSet/>
      <dgm:spPr/>
      <dgm:t>
        <a:bodyPr/>
        <a:lstStyle/>
        <a:p>
          <a:endParaRPr lang="ru-RU"/>
        </a:p>
      </dgm:t>
    </dgm:pt>
    <dgm:pt modelId="{EC0A4643-9AF5-4EA1-8BB4-AE87C7B0F17A}">
      <dgm:prSet/>
      <dgm:spPr/>
      <dgm:t>
        <a:bodyPr/>
        <a:lstStyle/>
        <a:p>
          <a:r>
            <a:rPr lang="uk-UA" dirty="0" smtClean="0"/>
            <a:t>д) надання послуг з </a:t>
          </a:r>
          <a:r>
            <a:rPr lang="uk-UA" b="1" dirty="0" smtClean="0"/>
            <a:t>інкасації,</a:t>
          </a:r>
          <a:r>
            <a:rPr lang="uk-UA" dirty="0" smtClean="0"/>
            <a:t> розрахунково-касового обслуговування, </a:t>
          </a:r>
          <a:r>
            <a:rPr lang="uk-UA" b="1" dirty="0" smtClean="0"/>
            <a:t>залучення</a:t>
          </a:r>
          <a:r>
            <a:rPr lang="uk-UA" dirty="0" smtClean="0"/>
            <a:t> та </a:t>
          </a:r>
          <a:r>
            <a:rPr lang="uk-UA" b="1" dirty="0" smtClean="0"/>
            <a:t>повернення</a:t>
          </a:r>
          <a:r>
            <a:rPr lang="uk-UA" dirty="0" smtClean="0"/>
            <a:t> коштів за договорами </a:t>
          </a:r>
          <a:r>
            <a:rPr lang="uk-UA" b="1" dirty="0" smtClean="0"/>
            <a:t>позики, депозиту, вкладу</a:t>
          </a:r>
          <a:endParaRPr lang="ru-RU" dirty="0"/>
        </a:p>
      </dgm:t>
    </dgm:pt>
    <dgm:pt modelId="{002D26B9-7970-42F4-88BF-8124E52A8382}" type="parTrans" cxnId="{BC8F7214-C433-4B59-9B9D-B4CF910D11AE}">
      <dgm:prSet/>
      <dgm:spPr/>
      <dgm:t>
        <a:bodyPr/>
        <a:lstStyle/>
        <a:p>
          <a:endParaRPr lang="ru-RU"/>
        </a:p>
      </dgm:t>
    </dgm:pt>
    <dgm:pt modelId="{B0F0D706-4F61-4CEA-B367-18B7B3286D4C}" type="sibTrans" cxnId="{BC8F7214-C433-4B59-9B9D-B4CF910D11AE}">
      <dgm:prSet/>
      <dgm:spPr/>
      <dgm:t>
        <a:bodyPr/>
        <a:lstStyle/>
        <a:p>
          <a:endParaRPr lang="ru-RU"/>
        </a:p>
      </dgm:t>
    </dgm:pt>
    <dgm:pt modelId="{CD609F4F-8E2D-4083-B0F9-3B61D96BED24}">
      <dgm:prSet/>
      <dgm:spPr/>
      <dgm:t>
        <a:bodyPr/>
        <a:lstStyle/>
        <a:p>
          <a:r>
            <a:rPr lang="uk-UA" dirty="0" smtClean="0"/>
            <a:t>е) </a:t>
          </a:r>
          <a:r>
            <a:rPr lang="uk-UA" b="1" dirty="0" smtClean="0"/>
            <a:t>виплат</a:t>
          </a:r>
          <a:r>
            <a:rPr lang="uk-UA" dirty="0" smtClean="0"/>
            <a:t> у </a:t>
          </a:r>
          <a:r>
            <a:rPr lang="uk-UA" b="1" dirty="0" smtClean="0"/>
            <a:t>грошовій формі</a:t>
          </a:r>
          <a:r>
            <a:rPr lang="uk-UA" dirty="0" smtClean="0"/>
            <a:t> заробітної плати, пенсій, стипендій, субсидій, дотацій</a:t>
          </a:r>
          <a:endParaRPr lang="ru-RU" dirty="0"/>
        </a:p>
      </dgm:t>
    </dgm:pt>
    <dgm:pt modelId="{6B76510D-7A9C-4759-9B79-4DD5F0502B48}" type="parTrans" cxnId="{2EC21DEE-F0C3-4BAB-9004-C58E2A21F77A}">
      <dgm:prSet/>
      <dgm:spPr/>
      <dgm:t>
        <a:bodyPr/>
        <a:lstStyle/>
        <a:p>
          <a:endParaRPr lang="ru-RU"/>
        </a:p>
      </dgm:t>
    </dgm:pt>
    <dgm:pt modelId="{F0929AA2-9C6A-423C-A0F2-6A5A29BDC036}" type="sibTrans" cxnId="{2EC21DEE-F0C3-4BAB-9004-C58E2A21F77A}">
      <dgm:prSet/>
      <dgm:spPr/>
      <dgm:t>
        <a:bodyPr/>
        <a:lstStyle/>
        <a:p>
          <a:endParaRPr lang="ru-RU"/>
        </a:p>
      </dgm:t>
    </dgm:pt>
    <dgm:pt modelId="{B6F7279D-E600-4C37-8302-6C51D5A7AB2A}">
      <dgm:prSet/>
      <dgm:spPr/>
      <dgm:t>
        <a:bodyPr/>
        <a:lstStyle/>
        <a:p>
          <a:r>
            <a:rPr lang="uk-UA" dirty="0" smtClean="0"/>
            <a:t>є) </a:t>
          </a:r>
          <a:r>
            <a:rPr lang="uk-UA" b="1" dirty="0" smtClean="0"/>
            <a:t>реорганізації</a:t>
          </a:r>
          <a:r>
            <a:rPr lang="uk-UA" dirty="0" smtClean="0"/>
            <a:t> (злиття, поділу та перетворення) юридичних осіб</a:t>
          </a:r>
          <a:endParaRPr lang="ru-RU" dirty="0"/>
        </a:p>
      </dgm:t>
    </dgm:pt>
    <dgm:pt modelId="{EA5F92EC-04CD-4D83-9FEC-B283EE0059E0}" type="parTrans" cxnId="{E7F42954-782D-48D6-ADC4-F22B062DAECB}">
      <dgm:prSet/>
      <dgm:spPr/>
      <dgm:t>
        <a:bodyPr/>
        <a:lstStyle/>
        <a:p>
          <a:endParaRPr lang="ru-RU"/>
        </a:p>
      </dgm:t>
    </dgm:pt>
    <dgm:pt modelId="{AF6A9CC0-BBA8-4A99-B64F-E8A719D7FE18}" type="sibTrans" cxnId="{E7F42954-782D-48D6-ADC4-F22B062DAECB}">
      <dgm:prSet/>
      <dgm:spPr/>
      <dgm:t>
        <a:bodyPr/>
        <a:lstStyle/>
        <a:p>
          <a:endParaRPr lang="ru-RU"/>
        </a:p>
      </dgm:t>
    </dgm:pt>
    <dgm:pt modelId="{D8CF5526-6024-479C-9300-FD37C974F919}">
      <dgm:prSet/>
      <dgm:spPr/>
      <dgm:t>
        <a:bodyPr/>
        <a:lstStyle/>
        <a:p>
          <a:r>
            <a:rPr lang="uk-UA" smtClean="0"/>
            <a:t>ж) </a:t>
          </a:r>
          <a:r>
            <a:rPr lang="uk-UA" b="1" smtClean="0"/>
            <a:t>постачання</a:t>
          </a:r>
          <a:r>
            <a:rPr lang="uk-UA" smtClean="0"/>
            <a:t> </a:t>
          </a:r>
          <a:r>
            <a:rPr lang="uk-UA" b="1" smtClean="0"/>
            <a:t>позашкільним</a:t>
          </a:r>
          <a:r>
            <a:rPr lang="uk-UA" smtClean="0"/>
            <a:t> навчальним закладам, учням послуг у сфері </a:t>
          </a:r>
          <a:r>
            <a:rPr lang="uk-UA" b="1" smtClean="0"/>
            <a:t>позашкільної освіти</a:t>
          </a:r>
          <a:r>
            <a:rPr lang="uk-UA" smtClean="0"/>
            <a:t> та інші згідно з законодавством</a:t>
          </a:r>
          <a:endParaRPr lang="ru-RU"/>
        </a:p>
      </dgm:t>
    </dgm:pt>
    <dgm:pt modelId="{84244EA4-2657-4B1A-90BE-C4276E3649F4}" type="parTrans" cxnId="{7AEFDEB9-D393-41EA-B58F-ABA429CF4612}">
      <dgm:prSet/>
      <dgm:spPr/>
      <dgm:t>
        <a:bodyPr/>
        <a:lstStyle/>
        <a:p>
          <a:endParaRPr lang="ru-RU"/>
        </a:p>
      </dgm:t>
    </dgm:pt>
    <dgm:pt modelId="{A742CA68-E395-46C1-B787-93D9069A7DB4}" type="sibTrans" cxnId="{7AEFDEB9-D393-41EA-B58F-ABA429CF4612}">
      <dgm:prSet/>
      <dgm:spPr/>
      <dgm:t>
        <a:bodyPr/>
        <a:lstStyle/>
        <a:p>
          <a:endParaRPr lang="ru-RU"/>
        </a:p>
      </dgm:t>
    </dgm:pt>
    <dgm:pt modelId="{9BE65E93-5EE6-443A-A98A-E5D049D1FE61}" type="pres">
      <dgm:prSet presAssocID="{3BA301CD-6433-42EA-A2EA-C14CD8C495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1F9B9175-1BB7-4765-A337-C4EDCDE89E3E}" type="pres">
      <dgm:prSet presAssocID="{B0664A15-E741-4EFE-A512-0C31F76F2D52}" presName="parentLin" presStyleCnt="0"/>
      <dgm:spPr/>
      <dgm:t>
        <a:bodyPr/>
        <a:lstStyle/>
        <a:p>
          <a:endParaRPr lang="uk-UA"/>
        </a:p>
      </dgm:t>
    </dgm:pt>
    <dgm:pt modelId="{5831C901-559A-4A5A-990D-3790127FF2E5}" type="pres">
      <dgm:prSet presAssocID="{B0664A15-E741-4EFE-A512-0C31F76F2D52}" presName="parentLeftMargin" presStyleLbl="node1" presStyleIdx="0" presStyleCnt="1"/>
      <dgm:spPr/>
      <dgm:t>
        <a:bodyPr/>
        <a:lstStyle/>
        <a:p>
          <a:endParaRPr lang="uk-UA"/>
        </a:p>
      </dgm:t>
    </dgm:pt>
    <dgm:pt modelId="{6DE1F0E7-31B9-469C-B4E0-44535146D474}" type="pres">
      <dgm:prSet presAssocID="{B0664A15-E741-4EFE-A512-0C31F76F2D5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CC0CE2C-A9DF-4229-BA56-2B13D3FF5C3F}" type="pres">
      <dgm:prSet presAssocID="{B0664A15-E741-4EFE-A512-0C31F76F2D52}" presName="negativeSpace" presStyleCnt="0"/>
      <dgm:spPr/>
      <dgm:t>
        <a:bodyPr/>
        <a:lstStyle/>
        <a:p>
          <a:endParaRPr lang="uk-UA"/>
        </a:p>
      </dgm:t>
    </dgm:pt>
    <dgm:pt modelId="{C8C3CDD1-7B1C-4E13-8511-B729A55E2750}" type="pres">
      <dgm:prSet presAssocID="{B0664A15-E741-4EFE-A512-0C31F76F2D5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2EC21DEE-F0C3-4BAB-9004-C58E2A21F77A}" srcId="{B0664A15-E741-4EFE-A512-0C31F76F2D52}" destId="{CD609F4F-8E2D-4083-B0F9-3B61D96BED24}" srcOrd="5" destOrd="0" parTransId="{6B76510D-7A9C-4759-9B79-4DD5F0502B48}" sibTransId="{F0929AA2-9C6A-423C-A0F2-6A5A29BDC036}"/>
    <dgm:cxn modelId="{A903DC56-E1E6-4A60-B142-CA7953CE2E98}" type="presOf" srcId="{D9DC56EE-8D8C-4B3B-9DAC-87E3F2FC9825}" destId="{C8C3CDD1-7B1C-4E13-8511-B729A55E2750}" srcOrd="0" destOrd="2" presId="urn:microsoft.com/office/officeart/2005/8/layout/list1"/>
    <dgm:cxn modelId="{309A9D39-E771-4150-87E0-CA50D217686E}" type="presOf" srcId="{EC0A4643-9AF5-4EA1-8BB4-AE87C7B0F17A}" destId="{C8C3CDD1-7B1C-4E13-8511-B729A55E2750}" srcOrd="0" destOrd="4" presId="urn:microsoft.com/office/officeart/2005/8/layout/list1"/>
    <dgm:cxn modelId="{61CB1A70-7F67-43AE-88C3-D340F8EB91E9}" type="presOf" srcId="{D8CF5526-6024-479C-9300-FD37C974F919}" destId="{C8C3CDD1-7B1C-4E13-8511-B729A55E2750}" srcOrd="0" destOrd="7" presId="urn:microsoft.com/office/officeart/2005/8/layout/list1"/>
    <dgm:cxn modelId="{D97773FB-6E95-4FC0-BB29-E65D41EA5C2B}" type="presOf" srcId="{A01631E2-7CAF-410C-8BDF-A5634D5CC91A}" destId="{C8C3CDD1-7B1C-4E13-8511-B729A55E2750}" srcOrd="0" destOrd="1" presId="urn:microsoft.com/office/officeart/2005/8/layout/list1"/>
    <dgm:cxn modelId="{679C6B61-D105-462B-B91F-BB27B4CE841D}" srcId="{B0664A15-E741-4EFE-A512-0C31F76F2D52}" destId="{1B74BD06-DFCB-4F35-8DBA-FD06595E8A21}" srcOrd="0" destOrd="0" parTransId="{0CF4E9F5-9A98-4AEF-9495-9035ED490386}" sibTransId="{06B312BD-C23B-4167-BD42-182F2F52A660}"/>
    <dgm:cxn modelId="{C6477C8E-098C-4771-9A32-7422F2D71B99}" srcId="{B0664A15-E741-4EFE-A512-0C31F76F2D52}" destId="{D9DC56EE-8D8C-4B3B-9DAC-87E3F2FC9825}" srcOrd="2" destOrd="0" parTransId="{D7E22E54-1D50-4C1B-A358-70D6B50BC389}" sibTransId="{2DDD79B4-C199-4395-857F-2023185ED91C}"/>
    <dgm:cxn modelId="{D7DF76E6-B482-4F4C-9A78-CAEDC85F530F}" type="presOf" srcId="{B0664A15-E741-4EFE-A512-0C31F76F2D52}" destId="{5831C901-559A-4A5A-990D-3790127FF2E5}" srcOrd="0" destOrd="0" presId="urn:microsoft.com/office/officeart/2005/8/layout/list1"/>
    <dgm:cxn modelId="{7AEFDEB9-D393-41EA-B58F-ABA429CF4612}" srcId="{B0664A15-E741-4EFE-A512-0C31F76F2D52}" destId="{D8CF5526-6024-479C-9300-FD37C974F919}" srcOrd="7" destOrd="0" parTransId="{84244EA4-2657-4B1A-90BE-C4276E3649F4}" sibTransId="{A742CA68-E395-46C1-B787-93D9069A7DB4}"/>
    <dgm:cxn modelId="{C938DA2C-C780-48A6-AA1F-5E6BC886CF96}" srcId="{3BA301CD-6433-42EA-A2EA-C14CD8C4957F}" destId="{B0664A15-E741-4EFE-A512-0C31F76F2D52}" srcOrd="0" destOrd="0" parTransId="{B7487860-0834-49EE-8BD5-3A34D3F1A985}" sibTransId="{E0437A1D-E1C1-454C-8049-A757B7691476}"/>
    <dgm:cxn modelId="{E7F42954-782D-48D6-ADC4-F22B062DAECB}" srcId="{B0664A15-E741-4EFE-A512-0C31F76F2D52}" destId="{B6F7279D-E600-4C37-8302-6C51D5A7AB2A}" srcOrd="6" destOrd="0" parTransId="{EA5F92EC-04CD-4D83-9FEC-B283EE0059E0}" sibTransId="{AF6A9CC0-BBA8-4A99-B64F-E8A719D7FE18}"/>
    <dgm:cxn modelId="{4CDE30B9-EAAD-4A05-90A5-BDA983936744}" type="presOf" srcId="{1B74BD06-DFCB-4F35-8DBA-FD06595E8A21}" destId="{C8C3CDD1-7B1C-4E13-8511-B729A55E2750}" srcOrd="0" destOrd="0" presId="urn:microsoft.com/office/officeart/2005/8/layout/list1"/>
    <dgm:cxn modelId="{209AF752-BE2F-44BF-82B5-18162FF4210C}" type="presOf" srcId="{B6F7279D-E600-4C37-8302-6C51D5A7AB2A}" destId="{C8C3CDD1-7B1C-4E13-8511-B729A55E2750}" srcOrd="0" destOrd="6" presId="urn:microsoft.com/office/officeart/2005/8/layout/list1"/>
    <dgm:cxn modelId="{6A929289-EE8B-41FA-8C3B-53C297B49352}" type="presOf" srcId="{6BDC8C87-F7DF-4182-81BC-3DBB3D9BC7C2}" destId="{C8C3CDD1-7B1C-4E13-8511-B729A55E2750}" srcOrd="0" destOrd="3" presId="urn:microsoft.com/office/officeart/2005/8/layout/list1"/>
    <dgm:cxn modelId="{BC8F7214-C433-4B59-9B9D-B4CF910D11AE}" srcId="{B0664A15-E741-4EFE-A512-0C31F76F2D52}" destId="{EC0A4643-9AF5-4EA1-8BB4-AE87C7B0F17A}" srcOrd="4" destOrd="0" parTransId="{002D26B9-7970-42F4-88BF-8124E52A8382}" sibTransId="{B0F0D706-4F61-4CEA-B367-18B7B3286D4C}"/>
    <dgm:cxn modelId="{12E75D88-380C-4AB1-AACB-59FFF75BE13B}" srcId="{B0664A15-E741-4EFE-A512-0C31F76F2D52}" destId="{6BDC8C87-F7DF-4182-81BC-3DBB3D9BC7C2}" srcOrd="3" destOrd="0" parTransId="{0D439897-938A-4093-808F-AAF0B2510322}" sibTransId="{A2E9B6B2-025A-4EF4-89EA-0EC9B2FF80F2}"/>
    <dgm:cxn modelId="{D29FE5A3-D16F-4139-A45D-E925393CD40A}" type="presOf" srcId="{B0664A15-E741-4EFE-A512-0C31F76F2D52}" destId="{6DE1F0E7-31B9-469C-B4E0-44535146D474}" srcOrd="1" destOrd="0" presId="urn:microsoft.com/office/officeart/2005/8/layout/list1"/>
    <dgm:cxn modelId="{9723C111-5FF8-45F4-9334-78BCE34D6006}" type="presOf" srcId="{3BA301CD-6433-42EA-A2EA-C14CD8C4957F}" destId="{9BE65E93-5EE6-443A-A98A-E5D049D1FE61}" srcOrd="0" destOrd="0" presId="urn:microsoft.com/office/officeart/2005/8/layout/list1"/>
    <dgm:cxn modelId="{8242B4FE-DE2E-4CEB-B9EE-FD22FBC61425}" srcId="{B0664A15-E741-4EFE-A512-0C31F76F2D52}" destId="{A01631E2-7CAF-410C-8BDF-A5634D5CC91A}" srcOrd="1" destOrd="0" parTransId="{725781F0-2BE0-4A4E-A83B-3EA0605F6831}" sibTransId="{60C2ECCA-B161-4250-A1BB-D64C8296623F}"/>
    <dgm:cxn modelId="{2C39D70B-DA47-4251-9FCF-0A8B6E616A04}" type="presOf" srcId="{CD609F4F-8E2D-4083-B0F9-3B61D96BED24}" destId="{C8C3CDD1-7B1C-4E13-8511-B729A55E2750}" srcOrd="0" destOrd="5" presId="urn:microsoft.com/office/officeart/2005/8/layout/list1"/>
    <dgm:cxn modelId="{D7AFAC90-8A55-48F1-9869-BB513F09B318}" type="presParOf" srcId="{9BE65E93-5EE6-443A-A98A-E5D049D1FE61}" destId="{1F9B9175-1BB7-4765-A337-C4EDCDE89E3E}" srcOrd="0" destOrd="0" presId="urn:microsoft.com/office/officeart/2005/8/layout/list1"/>
    <dgm:cxn modelId="{A89CE533-63D4-40F8-8FDF-1D561C4D2F99}" type="presParOf" srcId="{1F9B9175-1BB7-4765-A337-C4EDCDE89E3E}" destId="{5831C901-559A-4A5A-990D-3790127FF2E5}" srcOrd="0" destOrd="0" presId="urn:microsoft.com/office/officeart/2005/8/layout/list1"/>
    <dgm:cxn modelId="{E20BA7E8-0065-4335-AC1B-D67538388A13}" type="presParOf" srcId="{1F9B9175-1BB7-4765-A337-C4EDCDE89E3E}" destId="{6DE1F0E7-31B9-469C-B4E0-44535146D474}" srcOrd="1" destOrd="0" presId="urn:microsoft.com/office/officeart/2005/8/layout/list1"/>
    <dgm:cxn modelId="{1982F871-578B-42E1-AB88-53F6BDFF5CA6}" type="presParOf" srcId="{9BE65E93-5EE6-443A-A98A-E5D049D1FE61}" destId="{FCC0CE2C-A9DF-4229-BA56-2B13D3FF5C3F}" srcOrd="1" destOrd="0" presId="urn:microsoft.com/office/officeart/2005/8/layout/list1"/>
    <dgm:cxn modelId="{95C09F78-3A65-4709-BC9D-DC515421D00E}" type="presParOf" srcId="{9BE65E93-5EE6-443A-A98A-E5D049D1FE61}" destId="{C8C3CDD1-7B1C-4E13-8511-B729A55E275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96F31C-CDD7-4E20-8EE7-E3DFAED57559}">
      <dsp:nvSpPr>
        <dsp:cNvPr id="0" name=""/>
        <dsp:cNvSpPr/>
      </dsp:nvSpPr>
      <dsp:spPr>
        <a:xfrm>
          <a:off x="0" y="34244"/>
          <a:ext cx="8382000" cy="10735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800" b="1" kern="1200" cap="none" spc="0" dirty="0" smtClean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План</a:t>
          </a:r>
          <a:endParaRPr lang="uk-UA" sz="4800" b="1" kern="1200" cap="none" spc="0" dirty="0">
            <a:ln w="11430"/>
            <a:solidFill>
              <a:srgbClr val="FFFF0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0" y="34244"/>
        <a:ext cx="8382000" cy="1073550"/>
      </dsp:txXfrm>
    </dsp:sp>
    <dsp:sp modelId="{0D33B51F-E786-4CE1-BB40-B20EFF7773A0}">
      <dsp:nvSpPr>
        <dsp:cNvPr id="0" name=""/>
        <dsp:cNvSpPr/>
      </dsp:nvSpPr>
      <dsp:spPr>
        <a:xfrm>
          <a:off x="0" y="1107794"/>
          <a:ext cx="8382000" cy="5182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3200" b="0" kern="1200" dirty="0" smtClean="0">
              <a:latin typeface="Times New Roman" pitchFamily="18" charset="0"/>
              <a:cs typeface="Times New Roman" pitchFamily="18" charset="0"/>
            </a:rPr>
            <a:t>1. Сутність  податку на додану вартість, запровадження та функціонування  </a:t>
          </a:r>
          <a:endParaRPr lang="uk-UA" sz="3200" b="0" kern="1200" dirty="0"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3200" b="0" kern="1200" dirty="0" smtClean="0">
              <a:latin typeface="Times New Roman" pitchFamily="18" charset="0"/>
              <a:cs typeface="Times New Roman" pitchFamily="18" charset="0"/>
            </a:rPr>
            <a:t>2. Платники податку на додану вартість</a:t>
          </a:r>
          <a:endParaRPr lang="ru-RU" sz="3200" b="0" kern="1200" dirty="0"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3200" b="0" kern="1200" dirty="0" smtClean="0">
              <a:latin typeface="Times New Roman" pitchFamily="18" charset="0"/>
              <a:cs typeface="Times New Roman" pitchFamily="18" charset="0"/>
            </a:rPr>
            <a:t>3. Об’єкти оподаткування</a:t>
          </a:r>
          <a:endParaRPr lang="ru-RU" sz="3200" b="0" kern="1200" dirty="0"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3200" b="0" kern="1200" dirty="0" smtClean="0">
              <a:latin typeface="Times New Roman" pitchFamily="18" charset="0"/>
              <a:cs typeface="Times New Roman" pitchFamily="18" charset="0"/>
            </a:rPr>
            <a:t>4. Ставки податку та  пільги щодо ПДВ</a:t>
          </a:r>
          <a:endParaRPr lang="ru-RU" sz="3200" b="0" kern="1200" dirty="0"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3200" b="0" kern="1200" dirty="0" smtClean="0">
              <a:latin typeface="Times New Roman" pitchFamily="18" charset="0"/>
              <a:cs typeface="Times New Roman" pitchFamily="18" charset="0"/>
            </a:rPr>
            <a:t>5. Ба</a:t>
          </a:r>
          <a:r>
            <a:rPr lang="ru-RU" sz="3200" b="0" kern="1200" dirty="0" smtClean="0">
              <a:latin typeface="Times New Roman" pitchFamily="18" charset="0"/>
              <a:cs typeface="Times New Roman" pitchFamily="18" charset="0"/>
            </a:rPr>
            <a:t>за </a:t>
          </a:r>
          <a:r>
            <a:rPr lang="ru-RU" sz="3200" b="0" kern="1200" dirty="0" err="1" smtClean="0">
              <a:latin typeface="Times New Roman" pitchFamily="18" charset="0"/>
              <a:cs typeface="Times New Roman" pitchFamily="18" charset="0"/>
            </a:rPr>
            <a:t>оподаткування</a:t>
          </a:r>
          <a:endParaRPr lang="ru-RU" sz="3200" b="0" kern="1200" dirty="0"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3200" b="0" kern="1200" dirty="0" smtClean="0">
              <a:latin typeface="Times New Roman" pitchFamily="18" charset="0"/>
              <a:cs typeface="Times New Roman" pitchFamily="18" charset="0"/>
            </a:rPr>
            <a:t>6. Документальне </a:t>
          </a:r>
          <a:r>
            <a:rPr lang="uk-UA" sz="3200" b="0" kern="1200" dirty="0" err="1" smtClean="0">
              <a:latin typeface="Times New Roman" pitchFamily="18" charset="0"/>
              <a:cs typeface="Times New Roman" pitchFamily="18" charset="0"/>
            </a:rPr>
            <a:t>оформлння</a:t>
          </a:r>
          <a:r>
            <a:rPr lang="uk-UA" sz="3200" b="0" kern="1200" dirty="0" smtClean="0">
              <a:latin typeface="Times New Roman" pitchFamily="18" charset="0"/>
              <a:cs typeface="Times New Roman" pitchFamily="18" charset="0"/>
            </a:rPr>
            <a:t> операцій з ПДВ</a:t>
          </a:r>
          <a:endParaRPr lang="ru-RU" sz="3200" b="0" kern="1200" dirty="0"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b="0" kern="1200" dirty="0" smtClean="0">
              <a:latin typeface="Times New Roman" pitchFamily="18" charset="0"/>
              <a:cs typeface="Times New Roman" pitchFamily="18" charset="0"/>
            </a:rPr>
            <a:t>7. Порядок </a:t>
          </a:r>
          <a:r>
            <a:rPr lang="ru-RU" sz="3200" b="0" kern="1200" dirty="0" err="1" smtClean="0">
              <a:latin typeface="Times New Roman" pitchFamily="18" charset="0"/>
              <a:cs typeface="Times New Roman" pitchFamily="18" charset="0"/>
            </a:rPr>
            <a:t>обчислення</a:t>
          </a:r>
          <a:r>
            <a:rPr lang="ru-RU" sz="32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uk-UA" sz="3200" b="0" kern="1200" dirty="0" smtClean="0">
              <a:latin typeface="Times New Roman" pitchFamily="18" charset="0"/>
              <a:cs typeface="Times New Roman" pitchFamily="18" charset="0"/>
            </a:rPr>
            <a:t>і </a:t>
          </a:r>
          <a:r>
            <a:rPr lang="ru-RU" sz="3200" b="0" kern="1200" dirty="0" err="1" smtClean="0">
              <a:latin typeface="Times New Roman" pitchFamily="18" charset="0"/>
              <a:cs typeface="Times New Roman" pitchFamily="18" charset="0"/>
            </a:rPr>
            <a:t>сплати</a:t>
          </a:r>
          <a:r>
            <a:rPr lang="uk-UA" sz="3200" b="0" kern="1200" dirty="0" smtClean="0">
              <a:latin typeface="Times New Roman" pitchFamily="18" charset="0"/>
              <a:cs typeface="Times New Roman" pitchFamily="18" charset="0"/>
            </a:rPr>
            <a:t> податку</a:t>
          </a:r>
          <a:endParaRPr lang="ru-RU" sz="3200" b="0" kern="1200" dirty="0"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3200" b="0" kern="1200" dirty="0" smtClean="0">
              <a:latin typeface="Times New Roman" pitchFamily="18" charset="0"/>
              <a:cs typeface="Times New Roman" pitchFamily="18" charset="0"/>
            </a:rPr>
            <a:t>8. Звітність платників ПДВ, контроль, облік</a:t>
          </a:r>
          <a:endParaRPr lang="ru-RU" sz="32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107794"/>
        <a:ext cx="8382000" cy="51825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027D56-E02F-4CAD-8210-B5EDD157691F}">
      <dsp:nvSpPr>
        <dsp:cNvPr id="0" name=""/>
        <dsp:cNvSpPr/>
      </dsp:nvSpPr>
      <dsp:spPr>
        <a:xfrm>
          <a:off x="0" y="0"/>
          <a:ext cx="8115328" cy="487203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b="1" kern="1200" dirty="0" smtClean="0"/>
            <a:t>Ставки </a:t>
          </a:r>
          <a:r>
            <a:rPr lang="uk-UA" sz="4200" b="1" kern="1200" dirty="0" smtClean="0"/>
            <a:t>податку на додану вартість:</a:t>
          </a:r>
          <a:endParaRPr lang="ru-RU" sz="4200" b="1" kern="1200" dirty="0"/>
        </a:p>
      </dsp:txBody>
      <dsp:txXfrm>
        <a:off x="0" y="0"/>
        <a:ext cx="8115328" cy="1461610"/>
      </dsp:txXfrm>
    </dsp:sp>
    <dsp:sp modelId="{A2070B6F-2331-4CC3-8BF1-1C92D383D863}">
      <dsp:nvSpPr>
        <dsp:cNvPr id="0" name=""/>
        <dsp:cNvSpPr/>
      </dsp:nvSpPr>
      <dsp:spPr>
        <a:xfrm>
          <a:off x="811532" y="1463037"/>
          <a:ext cx="6492262" cy="14689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0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17 відсотків</a:t>
          </a:r>
          <a:r>
            <a:rPr lang="uk-UA" sz="30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(з 1 січня 2011 р. до </a:t>
          </a:r>
          <a:r>
            <a:rPr lang="uk-UA" sz="30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31 грудня 2013 р. включно</a:t>
          </a:r>
          <a:r>
            <a:rPr lang="uk-UA" sz="30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ставка податку становить </a:t>
          </a:r>
          <a:r>
            <a:rPr lang="uk-UA" sz="30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 відсотків</a:t>
          </a:r>
          <a:r>
            <a:rPr lang="uk-UA" sz="30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ru-RU" sz="30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1532" y="1463037"/>
        <a:ext cx="6492262" cy="1468984"/>
      </dsp:txXfrm>
    </dsp:sp>
    <dsp:sp modelId="{80C14F36-8695-4147-93EB-616667AAE66C}">
      <dsp:nvSpPr>
        <dsp:cNvPr id="0" name=""/>
        <dsp:cNvSpPr/>
      </dsp:nvSpPr>
      <dsp:spPr>
        <a:xfrm>
          <a:off x="811532" y="3158020"/>
          <a:ext cx="6492262" cy="14689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0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0 відсотків</a:t>
          </a:r>
          <a:endParaRPr lang="ru-RU" sz="30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1532" y="3158020"/>
        <a:ext cx="6492262" cy="1468984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762EAD-0B1C-4B69-9415-4796F6B96A47}">
      <dsp:nvSpPr>
        <dsp:cNvPr id="0" name=""/>
        <dsp:cNvSpPr/>
      </dsp:nvSpPr>
      <dsp:spPr>
        <a:xfrm>
          <a:off x="0" y="0"/>
          <a:ext cx="7772400" cy="535785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b="1" kern="1200" dirty="0" smtClean="0"/>
            <a:t>За нульовою ставкою оподатковуються операції з:</a:t>
          </a:r>
          <a:endParaRPr lang="ru-RU" sz="4200" kern="1200" dirty="0"/>
        </a:p>
      </dsp:txBody>
      <dsp:txXfrm>
        <a:off x="0" y="0"/>
        <a:ext cx="7772400" cy="1607355"/>
      </dsp:txXfrm>
    </dsp:sp>
    <dsp:sp modelId="{A76A671F-97DE-432C-9A0C-5D48BABC817B}">
      <dsp:nvSpPr>
        <dsp:cNvPr id="0" name=""/>
        <dsp:cNvSpPr/>
      </dsp:nvSpPr>
      <dsp:spPr>
        <a:xfrm>
          <a:off x="777239" y="1608924"/>
          <a:ext cx="6217920" cy="16154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1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експорту товарів (послуг)</a:t>
          </a:r>
          <a:r>
            <a:rPr lang="uk-UA" sz="31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якщо їх експорт </a:t>
          </a:r>
          <a:r>
            <a:rPr lang="uk-UA" sz="31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підтверджений митною декларацією</a:t>
          </a:r>
          <a:endParaRPr lang="ru-RU" sz="31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77239" y="1608924"/>
        <a:ext cx="6217920" cy="1615465"/>
      </dsp:txXfrm>
    </dsp:sp>
    <dsp:sp modelId="{B96E246A-8CA2-4E33-A3A6-B9270CBC828F}">
      <dsp:nvSpPr>
        <dsp:cNvPr id="0" name=""/>
        <dsp:cNvSpPr/>
      </dsp:nvSpPr>
      <dsp:spPr>
        <a:xfrm>
          <a:off x="777239" y="3472922"/>
          <a:ext cx="6217920" cy="1615465"/>
        </a:xfrm>
        <a:prstGeom prst="roundRect">
          <a:avLst>
            <a:gd name="adj" fmla="val 10000"/>
          </a:avLst>
        </a:prstGeom>
        <a:solidFill>
          <a:schemeClr val="accent5">
            <a:hueOff val="-3096517"/>
            <a:satOff val="31044"/>
            <a:lumOff val="-2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1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постачання товарів</a:t>
          </a:r>
          <a:r>
            <a:rPr lang="uk-UA" sz="31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для заправки або </a:t>
          </a:r>
          <a:r>
            <a:rPr lang="uk-UA" sz="31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забезпечення морських і повітряних суден</a:t>
          </a:r>
          <a:endParaRPr lang="ru-RU" sz="31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77239" y="3472922"/>
        <a:ext cx="6217920" cy="161546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A4395C-5443-4C8A-B533-7C1DD7AF3B97}">
      <dsp:nvSpPr>
        <dsp:cNvPr id="0" name=""/>
        <dsp:cNvSpPr/>
      </dsp:nvSpPr>
      <dsp:spPr>
        <a:xfrm>
          <a:off x="0" y="37340"/>
          <a:ext cx="8372588" cy="5184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dk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Звільняються від оподаткування операції з:</a:t>
          </a:r>
          <a:endParaRPr lang="ru-RU" sz="18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7340"/>
        <a:ext cx="8372588" cy="518400"/>
      </dsp:txXfrm>
    </dsp:sp>
    <dsp:sp modelId="{02343A3D-FE94-4317-95AF-713184526B9F}">
      <dsp:nvSpPr>
        <dsp:cNvPr id="0" name=""/>
        <dsp:cNvSpPr/>
      </dsp:nvSpPr>
      <dsp:spPr>
        <a:xfrm>
          <a:off x="0" y="555740"/>
          <a:ext cx="8372588" cy="57315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а) </a:t>
          </a:r>
          <a:r>
            <a:rPr lang="uk-UA" sz="1800" b="1" kern="1200" dirty="0" smtClean="0"/>
            <a:t>постачання продуктів</a:t>
          </a:r>
          <a:r>
            <a:rPr lang="uk-UA" sz="1800" kern="1200" dirty="0" smtClean="0"/>
            <a:t> </a:t>
          </a:r>
          <a:r>
            <a:rPr lang="uk-UA" sz="1800" b="1" kern="1200" dirty="0" smtClean="0"/>
            <a:t>дитячого харчування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б) </a:t>
          </a:r>
          <a:r>
            <a:rPr lang="uk-UA" sz="1800" b="1" kern="1200" dirty="0" smtClean="0"/>
            <a:t>постачання послуг</a:t>
          </a:r>
          <a:r>
            <a:rPr lang="uk-UA" sz="1800" kern="1200" dirty="0" smtClean="0"/>
            <a:t> із </a:t>
          </a:r>
          <a:r>
            <a:rPr lang="uk-UA" sz="1800" b="1" kern="1200" dirty="0" smtClean="0"/>
            <a:t>здобуття вищої, середньої, професійно-технічної та дошкільної освіти</a:t>
          </a:r>
          <a:r>
            <a:rPr lang="uk-UA" sz="1800" kern="1200" dirty="0" smtClean="0"/>
            <a:t> закладами, що </a:t>
          </a:r>
          <a:r>
            <a:rPr lang="uk-UA" sz="1800" b="1" kern="1200" dirty="0" smtClean="0"/>
            <a:t>мають ліцензію</a:t>
          </a:r>
          <a:r>
            <a:rPr lang="uk-UA" sz="1800" kern="1200" dirty="0" smtClean="0"/>
            <a:t> на постачання таких послуг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в) </a:t>
          </a:r>
          <a:r>
            <a:rPr lang="uk-UA" sz="1800" b="1" kern="1200" dirty="0" smtClean="0"/>
            <a:t>постачання</a:t>
          </a:r>
          <a:r>
            <a:rPr lang="uk-UA" sz="1800" kern="1200" dirty="0" smtClean="0"/>
            <a:t> технічних та інших </a:t>
          </a:r>
          <a:r>
            <a:rPr lang="uk-UA" sz="1800" b="1" kern="1200" dirty="0" smtClean="0"/>
            <a:t>засобів реабілітації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г) </a:t>
          </a:r>
          <a:r>
            <a:rPr lang="uk-UA" sz="1800" b="1" kern="1200" dirty="0" smtClean="0"/>
            <a:t>постачання</a:t>
          </a:r>
          <a:r>
            <a:rPr lang="uk-UA" sz="1800" kern="1200" dirty="0" smtClean="0"/>
            <a:t> послуг із </a:t>
          </a:r>
          <a:r>
            <a:rPr lang="uk-UA" sz="1800" b="1" kern="1200" dirty="0" smtClean="0"/>
            <a:t>доставки пенсій</a:t>
          </a:r>
          <a:r>
            <a:rPr lang="uk-UA" sz="1800" kern="1200" dirty="0" smtClean="0"/>
            <a:t>, </a:t>
          </a:r>
          <a:r>
            <a:rPr lang="uk-UA" sz="1800" b="1" kern="1200" dirty="0" smtClean="0"/>
            <a:t>страхових виплат</a:t>
          </a:r>
          <a:r>
            <a:rPr lang="uk-UA" sz="1800" kern="1200" dirty="0" smtClean="0"/>
            <a:t> та </a:t>
          </a:r>
          <a:r>
            <a:rPr lang="uk-UA" sz="1800" b="1" kern="1200" dirty="0" smtClean="0"/>
            <a:t>грошової допомоги населенню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д) </a:t>
          </a:r>
          <a:r>
            <a:rPr lang="uk-UA" sz="1800" b="1" kern="1200" dirty="0" smtClean="0"/>
            <a:t>постачання</a:t>
          </a:r>
          <a:r>
            <a:rPr lang="uk-UA" sz="1800" kern="1200" dirty="0" smtClean="0"/>
            <a:t> послуг з </a:t>
          </a:r>
          <a:r>
            <a:rPr lang="uk-UA" sz="1800" b="1" kern="1200" dirty="0" smtClean="0"/>
            <a:t>охорони здоров</a:t>
          </a:r>
          <a:r>
            <a:rPr lang="ru-RU" sz="1800" b="1" kern="1200" dirty="0" smtClean="0"/>
            <a:t>’</a:t>
          </a:r>
          <a:r>
            <a:rPr lang="uk-UA" sz="1800" b="1" kern="1200" dirty="0" smtClean="0"/>
            <a:t>я</a:t>
          </a:r>
          <a:r>
            <a:rPr lang="uk-UA" sz="1800" kern="1200" dirty="0" smtClean="0"/>
            <a:t> закладами, що </a:t>
          </a:r>
          <a:r>
            <a:rPr lang="uk-UA" sz="1800" b="1" kern="1200" dirty="0" smtClean="0"/>
            <a:t>мають ліцензію </a:t>
          </a:r>
          <a:r>
            <a:rPr lang="uk-UA" sz="1800" kern="1200" dirty="0" smtClean="0"/>
            <a:t>на постачання таких послуг, а також постачання таких послуг, а також </a:t>
          </a:r>
          <a:r>
            <a:rPr lang="uk-UA" sz="1800" b="1" kern="1200" dirty="0" smtClean="0"/>
            <a:t>постачання</a:t>
          </a:r>
          <a:r>
            <a:rPr lang="uk-UA" sz="1800" kern="1200" dirty="0" smtClean="0"/>
            <a:t> послуг реабілітаційними установами </a:t>
          </a:r>
          <a:r>
            <a:rPr lang="uk-UA" sz="1800" b="1" kern="1200" dirty="0" smtClean="0"/>
            <a:t>для інвалідів та дітей-інвалідів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е) </a:t>
          </a:r>
          <a:r>
            <a:rPr lang="uk-UA" sz="1800" b="1" kern="1200" dirty="0" smtClean="0"/>
            <a:t>постачання</a:t>
          </a:r>
          <a:r>
            <a:rPr lang="uk-UA" sz="1800" kern="1200" dirty="0" smtClean="0"/>
            <a:t> послуг з </a:t>
          </a:r>
          <a:r>
            <a:rPr lang="uk-UA" sz="1800" b="1" kern="1200" dirty="0" smtClean="0"/>
            <a:t>перевезення пасажирів</a:t>
          </a:r>
          <a:r>
            <a:rPr lang="uk-UA" sz="1800" kern="1200" dirty="0" smtClean="0"/>
            <a:t> міським транспортом (крім таксі)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є) </a:t>
          </a:r>
          <a:r>
            <a:rPr lang="uk-UA" sz="1800" b="1" kern="1200" dirty="0" smtClean="0"/>
            <a:t>постачання</a:t>
          </a:r>
          <a:r>
            <a:rPr lang="uk-UA" sz="1800" kern="1200" dirty="0" smtClean="0"/>
            <a:t> релігійними організаціями </a:t>
          </a:r>
          <a:r>
            <a:rPr lang="uk-UA" sz="1800" b="1" kern="1200" dirty="0" smtClean="0"/>
            <a:t>культових послуг та предметів культового призначення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ж) </a:t>
          </a:r>
          <a:r>
            <a:rPr lang="uk-UA" sz="1800" b="1" kern="1200" dirty="0" smtClean="0"/>
            <a:t>постачання</a:t>
          </a:r>
          <a:r>
            <a:rPr lang="uk-UA" sz="1800" kern="1200" dirty="0" smtClean="0"/>
            <a:t> послуг з </a:t>
          </a:r>
          <a:r>
            <a:rPr lang="uk-UA" sz="1800" b="1" kern="1200" dirty="0" smtClean="0"/>
            <a:t>поховання та ритуальних товарів</a:t>
          </a:r>
          <a:r>
            <a:rPr lang="uk-UA" sz="1800" kern="1200" dirty="0" smtClean="0"/>
            <a:t> державними та комунальними службами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з) </a:t>
          </a:r>
          <a:r>
            <a:rPr lang="uk-UA" sz="1800" b="1" kern="1200" dirty="0" smtClean="0"/>
            <a:t>безоплатної приватизації</a:t>
          </a:r>
          <a:r>
            <a:rPr lang="uk-UA" sz="1800" kern="1200" dirty="0" smtClean="0"/>
            <a:t> житлового фонду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и) </a:t>
          </a:r>
          <a:r>
            <a:rPr lang="uk-UA" sz="1800" b="1" kern="1200" dirty="0" smtClean="0"/>
            <a:t>постачання житла, крім їх першого постачання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і) </a:t>
          </a:r>
          <a:r>
            <a:rPr lang="uk-UA" sz="1800" b="1" kern="1200" dirty="0" smtClean="0"/>
            <a:t>надання благодійної допомоги</a:t>
          </a:r>
          <a:r>
            <a:rPr lang="uk-UA" sz="1800" kern="1200" dirty="0" smtClean="0"/>
            <a:t> та інші відповідно до чинного законодавства</a:t>
          </a:r>
          <a:endParaRPr lang="ru-RU" sz="1800" kern="1200" dirty="0"/>
        </a:p>
      </dsp:txBody>
      <dsp:txXfrm>
        <a:off x="0" y="555740"/>
        <a:ext cx="8372588" cy="5731559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ED8C13-EEDD-49B1-A733-87CFBE70750B}">
      <dsp:nvSpPr>
        <dsp:cNvPr id="0" name=""/>
        <dsp:cNvSpPr/>
      </dsp:nvSpPr>
      <dsp:spPr>
        <a:xfrm rot="5400000">
          <a:off x="4393156" y="-1372017"/>
          <a:ext cx="1784151" cy="497433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3600" kern="1200" dirty="0" smtClean="0"/>
            <a:t>це обороти до яких застосовуються ставки ПДВ</a:t>
          </a:r>
          <a:endParaRPr lang="ru-RU" sz="3600" kern="1200" dirty="0"/>
        </a:p>
      </dsp:txBody>
      <dsp:txXfrm rot="5400000">
        <a:off x="4393156" y="-1372017"/>
        <a:ext cx="1784151" cy="4974336"/>
      </dsp:txXfrm>
    </dsp:sp>
    <dsp:sp modelId="{867B5980-52E8-48DB-8F32-B9D04D60DBB8}">
      <dsp:nvSpPr>
        <dsp:cNvPr id="0" name=""/>
        <dsp:cNvSpPr/>
      </dsp:nvSpPr>
      <dsp:spPr>
        <a:xfrm>
          <a:off x="0" y="55"/>
          <a:ext cx="2798064" cy="223018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3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b="1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База  оподаткування </a:t>
          </a:r>
          <a:endParaRPr lang="ru-RU" sz="23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55"/>
        <a:ext cx="2798064" cy="2230189"/>
      </dsp:txXfrm>
    </dsp:sp>
    <dsp:sp modelId="{768C7E1D-55B3-4AEA-AEBE-BE6867DB864D}">
      <dsp:nvSpPr>
        <dsp:cNvPr id="0" name=""/>
        <dsp:cNvSpPr/>
      </dsp:nvSpPr>
      <dsp:spPr>
        <a:xfrm>
          <a:off x="1728783" y="2341754"/>
          <a:ext cx="4798343" cy="223018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9001922"/>
                <a:satOff val="813"/>
                <a:lumOff val="-8631"/>
                <a:alphaOff val="0"/>
                <a:shade val="22000"/>
                <a:satMod val="160000"/>
              </a:schemeClr>
              <a:schemeClr val="accent3">
                <a:hueOff val="9001922"/>
                <a:satOff val="813"/>
                <a:lumOff val="-8631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База оподаткування операцій з постачання товарів/послуг визначається виходячи з їх договірної (контрактної) вартості, але не нижче звичайних цін</a:t>
          </a:r>
          <a:endParaRPr lang="ru-RU" sz="23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28783" y="2341754"/>
        <a:ext cx="4798343" cy="2230189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F0D0DD-E708-4003-9FBB-A8A45ECDF376}">
      <dsp:nvSpPr>
        <dsp:cNvPr id="0" name=""/>
        <dsp:cNvSpPr/>
      </dsp:nvSpPr>
      <dsp:spPr>
        <a:xfrm>
          <a:off x="2879579" y="1306013"/>
          <a:ext cx="4895853" cy="326553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/>
            <a:t>є податковим документом і одночасно відо­бражається у податкових зобов'язаннях і реєстрі виданих по­даткових накладних продавця та реєстрі отриманих податко­вих накладних покупця</a:t>
          </a:r>
          <a:endParaRPr lang="ru-RU" sz="2400" kern="1200" dirty="0"/>
        </a:p>
      </dsp:txBody>
      <dsp:txXfrm>
        <a:off x="3662915" y="1306013"/>
        <a:ext cx="4112517" cy="3265534"/>
      </dsp:txXfrm>
    </dsp:sp>
    <dsp:sp modelId="{B4D63EF6-951E-4B85-BEB4-DE19194BA710}">
      <dsp:nvSpPr>
        <dsp:cNvPr id="0" name=""/>
        <dsp:cNvSpPr/>
      </dsp:nvSpPr>
      <dsp:spPr>
        <a:xfrm>
          <a:off x="268456" y="452"/>
          <a:ext cx="3263902" cy="3263902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5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Податкова накладна </a:t>
          </a:r>
          <a:endParaRPr lang="ru-RU" sz="35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8456" y="452"/>
        <a:ext cx="3263902" cy="3263902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352C1F-CF16-4660-BB4B-2D6A17268A24}">
      <dsp:nvSpPr>
        <dsp:cNvPr id="0" name=""/>
        <dsp:cNvSpPr/>
      </dsp:nvSpPr>
      <dsp:spPr>
        <a:xfrm>
          <a:off x="0" y="144013"/>
          <a:ext cx="4768317" cy="583265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785F19-0FA0-4E60-979D-109D62DDC5AE}">
      <dsp:nvSpPr>
        <dsp:cNvPr id="0" name=""/>
        <dsp:cNvSpPr/>
      </dsp:nvSpPr>
      <dsp:spPr>
        <a:xfrm>
          <a:off x="2384158" y="144013"/>
          <a:ext cx="5563037" cy="58326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1" kern="1200" dirty="0" smtClean="0"/>
            <a:t>Податкова накладна видається платником податку, який здійснює операції з постачання товарів/послуг, на вимогу покупця та є підставою для нарахування сум по­датку, що відносяться до податкового кредиту</a:t>
          </a:r>
          <a:endParaRPr lang="ru-RU" sz="3600" kern="1200" dirty="0"/>
        </a:p>
      </dsp:txBody>
      <dsp:txXfrm>
        <a:off x="2384158" y="144013"/>
        <a:ext cx="5563037" cy="5832653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931115-6491-44EA-9B8E-34D638D48BC4}">
      <dsp:nvSpPr>
        <dsp:cNvPr id="0" name=""/>
        <dsp:cNvSpPr/>
      </dsp:nvSpPr>
      <dsp:spPr>
        <a:xfrm>
          <a:off x="1717101" y="2423"/>
          <a:ext cx="3938173" cy="236290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1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Суму ПДВ, що підлягає сплаті до бюджету (відшкодування з бюджету):</a:t>
          </a:r>
          <a:endParaRPr lang="ru-RU" sz="31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7101" y="2423"/>
        <a:ext cx="3938173" cy="2362904"/>
      </dsp:txXfrm>
    </dsp:sp>
    <dsp:sp modelId="{E8AC315B-0CE4-43E5-85C6-7F51D8700FF8}">
      <dsp:nvSpPr>
        <dsp:cNvPr id="0" name=""/>
        <dsp:cNvSpPr/>
      </dsp:nvSpPr>
      <dsp:spPr>
        <a:xfrm>
          <a:off x="1717101" y="2759144"/>
          <a:ext cx="3938173" cy="236290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3096517"/>
                <a:satOff val="31044"/>
                <a:lumOff val="-21569"/>
                <a:alphaOff val="0"/>
                <a:shade val="22000"/>
                <a:satMod val="160000"/>
              </a:schemeClr>
              <a:schemeClr val="accent5">
                <a:hueOff val="-3096517"/>
                <a:satOff val="31044"/>
                <a:lumOff val="-2156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1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ПЗ – ПК</a:t>
          </a:r>
          <a:endParaRPr lang="ru-RU" sz="31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7101" y="2759144"/>
        <a:ext cx="3938173" cy="2362904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3AFD4A-598D-4F21-BD4A-9AF5D027198C}">
      <dsp:nvSpPr>
        <dsp:cNvPr id="0" name=""/>
        <dsp:cNvSpPr/>
      </dsp:nvSpPr>
      <dsp:spPr>
        <a:xfrm rot="5400000">
          <a:off x="4921032" y="-1710893"/>
          <a:ext cx="1544655" cy="535845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400" kern="1200" dirty="0" smtClean="0"/>
            <a:t>це загальна сума податку, одержана (нарахована) платником податкове зобов’язання звітного періоду</a:t>
          </a:r>
          <a:endParaRPr lang="ru-RU" sz="2400" kern="1200" dirty="0"/>
        </a:p>
      </dsp:txBody>
      <dsp:txXfrm rot="5400000">
        <a:off x="4921032" y="-1710893"/>
        <a:ext cx="1544655" cy="5358456"/>
      </dsp:txXfrm>
    </dsp:sp>
    <dsp:sp modelId="{E04035CA-68AC-4AE1-AF43-99259BA3DB8D}">
      <dsp:nvSpPr>
        <dsp:cNvPr id="0" name=""/>
        <dsp:cNvSpPr/>
      </dsp:nvSpPr>
      <dsp:spPr>
        <a:xfrm>
          <a:off x="0" y="2925"/>
          <a:ext cx="3014131" cy="193081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dk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6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Податкове зобов’язання </a:t>
          </a:r>
          <a:endParaRPr lang="ru-RU" sz="26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925"/>
        <a:ext cx="3014131" cy="1930819"/>
      </dsp:txXfrm>
    </dsp:sp>
    <dsp:sp modelId="{5F604E96-83A2-4D4D-9D46-7B24E21E4B60}">
      <dsp:nvSpPr>
        <dsp:cNvPr id="0" name=""/>
        <dsp:cNvSpPr/>
      </dsp:nvSpPr>
      <dsp:spPr>
        <a:xfrm rot="5400000">
          <a:off x="4921032" y="316466"/>
          <a:ext cx="1544655" cy="535845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400" kern="1200" dirty="0" smtClean="0"/>
            <a:t>це сума, на яку платник податку має право зменшити податкове зобов’язання звітного періоду</a:t>
          </a:r>
          <a:endParaRPr lang="ru-RU" sz="2400" kern="1200" dirty="0"/>
        </a:p>
      </dsp:txBody>
      <dsp:txXfrm rot="5400000">
        <a:off x="4921032" y="316466"/>
        <a:ext cx="1544655" cy="5358456"/>
      </dsp:txXfrm>
    </dsp:sp>
    <dsp:sp modelId="{E17F65C2-9E2B-479E-8D9F-E1A3F4538942}">
      <dsp:nvSpPr>
        <dsp:cNvPr id="0" name=""/>
        <dsp:cNvSpPr/>
      </dsp:nvSpPr>
      <dsp:spPr>
        <a:xfrm>
          <a:off x="0" y="2030285"/>
          <a:ext cx="3014131" cy="193081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dk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6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Податкове кредит </a:t>
          </a:r>
          <a:endParaRPr lang="ru-RU" sz="26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030285"/>
        <a:ext cx="3014131" cy="1930819"/>
      </dsp:txXfrm>
    </dsp:sp>
    <dsp:sp modelId="{8AAAB034-803F-4F1E-B84B-76EF618F54CF}">
      <dsp:nvSpPr>
        <dsp:cNvPr id="0" name=""/>
        <dsp:cNvSpPr/>
      </dsp:nvSpPr>
      <dsp:spPr>
        <a:xfrm rot="5400000">
          <a:off x="4921032" y="2343826"/>
          <a:ext cx="1544655" cy="535845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400" kern="1200" dirty="0" smtClean="0"/>
            <a:t>сума, що підлягає поверненню платнику податку з бюджету у зв’язку з надмірною сплатою податку</a:t>
          </a:r>
          <a:endParaRPr lang="ru-RU" sz="2400" kern="1200" dirty="0"/>
        </a:p>
      </dsp:txBody>
      <dsp:txXfrm rot="5400000">
        <a:off x="4921032" y="2343826"/>
        <a:ext cx="1544655" cy="5358456"/>
      </dsp:txXfrm>
    </dsp:sp>
    <dsp:sp modelId="{7B451C2E-93E7-43FF-BD22-8A6DBDF4A5E7}">
      <dsp:nvSpPr>
        <dsp:cNvPr id="0" name=""/>
        <dsp:cNvSpPr/>
      </dsp:nvSpPr>
      <dsp:spPr>
        <a:xfrm>
          <a:off x="0" y="4057645"/>
          <a:ext cx="3014131" cy="193081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dk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6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Бюджетне відшкодування</a:t>
          </a:r>
          <a:r>
            <a:rPr lang="uk-UA" sz="26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ru-RU" sz="26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057645"/>
        <a:ext cx="3014131" cy="1930819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7C8616-40F7-4B98-9841-5E2BC37CF3AA}">
      <dsp:nvSpPr>
        <dsp:cNvPr id="0" name=""/>
        <dsp:cNvSpPr/>
      </dsp:nvSpPr>
      <dsp:spPr>
        <a:xfrm>
          <a:off x="0" y="97518"/>
          <a:ext cx="8572560" cy="235871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Зведені дані обліку відображаються в податкових де­клараціях, що подаються за базовий звітний (податковий) пері­од, що дорівнює календарному місяцю </a:t>
          </a:r>
          <a:r>
            <a:rPr lang="uk-UA" sz="24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протягом 20 календар­них днів, що настають за останнім календарним днем звітного (податкового) місяця</a:t>
          </a:r>
          <a:endParaRPr lang="ru-RU" sz="24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97518"/>
        <a:ext cx="8572560" cy="2358719"/>
      </dsp:txXfrm>
    </dsp:sp>
    <dsp:sp modelId="{40912C75-C79C-4FA3-B18B-54C226961393}">
      <dsp:nvSpPr>
        <dsp:cNvPr id="0" name=""/>
        <dsp:cNvSpPr/>
      </dsp:nvSpPr>
      <dsp:spPr>
        <a:xfrm>
          <a:off x="0" y="2525358"/>
          <a:ext cx="8572560" cy="235871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3096517"/>
                <a:satOff val="31044"/>
                <a:lumOff val="-21569"/>
                <a:alphaOff val="0"/>
                <a:shade val="22000"/>
                <a:satMod val="160000"/>
              </a:schemeClr>
              <a:schemeClr val="accent5">
                <a:hueOff val="-3096517"/>
                <a:satOff val="31044"/>
                <a:lumOff val="-2156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Платники податку зобов’язані подавати податковому органу за місцем свого знаходження </a:t>
          </a:r>
          <a:r>
            <a:rPr lang="uk-UA" sz="2400" b="1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податкову декларацію</a:t>
          </a:r>
          <a:endParaRPr lang="ru-RU" sz="24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525358"/>
        <a:ext cx="8572560" cy="2358719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782C3-49F8-4E52-AE2F-C18F6F61F2F9}">
      <dsp:nvSpPr>
        <dsp:cNvPr id="0" name=""/>
        <dsp:cNvSpPr/>
      </dsp:nvSpPr>
      <dsp:spPr>
        <a:xfrm>
          <a:off x="0" y="0"/>
          <a:ext cx="8496944" cy="1857806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53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Звітний (податковий) період </a:t>
          </a:r>
          <a:endParaRPr lang="ru-RU" sz="53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8496944" cy="1857806"/>
      </dsp:txXfrm>
    </dsp:sp>
    <dsp:sp modelId="{7BAD49FB-2DD3-4EE6-976C-09CF0FC37D7A}">
      <dsp:nvSpPr>
        <dsp:cNvPr id="0" name=""/>
        <dsp:cNvSpPr/>
      </dsp:nvSpPr>
      <dsp:spPr>
        <a:xfrm>
          <a:off x="0" y="1857806"/>
          <a:ext cx="8496944" cy="390139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shade val="5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2">
                <a:shade val="5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52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період, за який платник податку зобов’язаний проводити розрахунки податку та сплачувати його до бюджету</a:t>
          </a:r>
          <a:endParaRPr lang="ru-RU" sz="52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857806"/>
        <a:ext cx="8496944" cy="3901393"/>
      </dsp:txXfrm>
    </dsp:sp>
    <dsp:sp modelId="{2E037547-4A25-42EC-94F8-676B5F27C1A5}">
      <dsp:nvSpPr>
        <dsp:cNvPr id="0" name=""/>
        <dsp:cNvSpPr/>
      </dsp:nvSpPr>
      <dsp:spPr>
        <a:xfrm>
          <a:off x="0" y="5759199"/>
          <a:ext cx="8496944" cy="433488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8F402F-03E6-4000-BBF9-20627AED5392}">
      <dsp:nvSpPr>
        <dsp:cNvPr id="0" name=""/>
        <dsp:cNvSpPr/>
      </dsp:nvSpPr>
      <dsp:spPr>
        <a:xfrm>
          <a:off x="0" y="191939"/>
          <a:ext cx="8534400" cy="1065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b="1" kern="1200" cap="none" spc="0" dirty="0" smtClean="0">
              <a:ln w="10541" cmpd="sng">
                <a:prstDash val="solid"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Основні терміни та поняття</a:t>
          </a:r>
          <a:endParaRPr lang="uk-UA" sz="3200" b="1" kern="1200" cap="none" spc="0" dirty="0">
            <a:ln w="10541" cmpd="sng">
              <a:prstDash val="solid"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0" y="191939"/>
        <a:ext cx="8534400" cy="1065600"/>
      </dsp:txXfrm>
    </dsp:sp>
    <dsp:sp modelId="{7334D37E-E64E-42C5-98F4-26DB00F77C96}">
      <dsp:nvSpPr>
        <dsp:cNvPr id="0" name=""/>
        <dsp:cNvSpPr/>
      </dsp:nvSpPr>
      <dsp:spPr>
        <a:xfrm>
          <a:off x="0" y="1257540"/>
          <a:ext cx="8534400" cy="48751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3700" kern="1200" dirty="0" smtClean="0">
              <a:latin typeface="Times New Roman" pitchFamily="18" charset="0"/>
              <a:cs typeface="Times New Roman" pitchFamily="18" charset="0"/>
            </a:rPr>
            <a:t>Непрямий податок, </a:t>
          </a:r>
          <a:r>
            <a:rPr lang="uk-UA" sz="3700" kern="1200" dirty="0" err="1" smtClean="0">
              <a:latin typeface="Times New Roman" pitchFamily="18" charset="0"/>
              <a:cs typeface="Times New Roman" pitchFamily="18" charset="0"/>
            </a:rPr>
            <a:t>податок</a:t>
          </a:r>
          <a:r>
            <a:rPr lang="uk-UA" sz="3700" kern="1200" dirty="0" smtClean="0">
              <a:latin typeface="Times New Roman" pitchFamily="18" charset="0"/>
              <a:cs typeface="Times New Roman" pitchFamily="18" charset="0"/>
            </a:rPr>
            <a:t> на додану вартість, додана вартість, платники податку, об’єкт оподаткування, ставки податку, нульова ставка, база оподаткування, порядок обчислення, податкове зобов’язання, податковий кредит, бюджетне відшкодування, звітний період, звітність платників ПДВ, контроль, облік </a:t>
          </a:r>
          <a:r>
            <a:rPr lang="uk-UA" sz="3700" kern="1200" dirty="0" smtClean="0">
              <a:latin typeface="Times New Roman" pitchFamily="18" charset="0"/>
              <a:cs typeface="Times New Roman" pitchFamily="18" charset="0"/>
            </a:rPr>
            <a:t>ПДВ</a:t>
          </a:r>
          <a:endParaRPr lang="uk-UA" sz="37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257540"/>
        <a:ext cx="8534400" cy="487512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2A503B-EFBF-4F03-A14F-FE1DB8FFE658}">
      <dsp:nvSpPr>
        <dsp:cNvPr id="0" name=""/>
        <dsp:cNvSpPr/>
      </dsp:nvSpPr>
      <dsp:spPr>
        <a:xfrm>
          <a:off x="0" y="46930"/>
          <a:ext cx="871543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Питання для самоперевірки та корекції знань студентів:</a:t>
          </a:r>
          <a:endParaRPr lang="ru-RU" sz="18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6930"/>
        <a:ext cx="8715436" cy="489600"/>
      </dsp:txXfrm>
    </dsp:sp>
    <dsp:sp modelId="{452F0159-AA5B-44CE-A285-A68A946014DA}">
      <dsp:nvSpPr>
        <dsp:cNvPr id="0" name=""/>
        <dsp:cNvSpPr/>
      </dsp:nvSpPr>
      <dsp:spPr>
        <a:xfrm>
          <a:off x="0" y="560554"/>
          <a:ext cx="8715436" cy="5693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/>
            <a:t>Суть податку на додану вартість?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Назвіть платників ПДВ?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/>
            <a:t>Що є об’єктом оподаткування ПДВ?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Що не є об’єктом оподаткування ПДВ?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Види ставок ПДВ?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Які операції оподатковуються за нульовою ставкою?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Які операції звільняються від оподатковування ПДВ?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Як визначається база оподаткування ПДВ?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Яке призначення податкової накладної?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Які податкові накладні необхідно реєструвати в Єдиному реєстрі податкових накладних?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Який порядок обчислення і сплати ПДВ?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Дайте визначення поняття «податкове зобов’язання»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Дайте визначення поняття «податковий кредит»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Дайте визначення поняття «бюджетне відшкодування»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Як відбувається бюджетне відшкодування ПДВ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Розкрийте особливості звітності ПДВ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Хто несе відповідальність за неподання, порушення порядку заповнення документів податкової звітності, порушення строків її подання контролюючим органом, недостовірність інформації, наведеної у зазначених документах?</a:t>
          </a:r>
          <a:endParaRPr lang="ru-R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Облік ПДВ</a:t>
          </a:r>
          <a:endParaRPr lang="ru-RU" sz="1700" kern="1200"/>
        </a:p>
      </dsp:txBody>
      <dsp:txXfrm>
        <a:off x="0" y="560554"/>
        <a:ext cx="8715436" cy="569313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4A9876-9375-451A-9F41-6D6D71A7E559}">
      <dsp:nvSpPr>
        <dsp:cNvPr id="0" name=""/>
        <dsp:cNvSpPr/>
      </dsp:nvSpPr>
      <dsp:spPr>
        <a:xfrm>
          <a:off x="3369974" y="595"/>
          <a:ext cx="5054961" cy="23243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це податки, які визначаються розміром споживання і не залежать від доходу або майна платника, виступають у вигляді надбавки до ціни на товар або послуг, і платником яких є  кінцевий споживач товару або послуг</a:t>
          </a:r>
          <a:endParaRPr lang="ru-RU" sz="1800" kern="1200" dirty="0"/>
        </a:p>
      </dsp:txBody>
      <dsp:txXfrm>
        <a:off x="3369974" y="595"/>
        <a:ext cx="5054961" cy="2324319"/>
      </dsp:txXfrm>
    </dsp:sp>
    <dsp:sp modelId="{5D358C25-9093-42C3-AEA2-F78DDD4D7A54}">
      <dsp:nvSpPr>
        <dsp:cNvPr id="0" name=""/>
        <dsp:cNvSpPr/>
      </dsp:nvSpPr>
      <dsp:spPr>
        <a:xfrm>
          <a:off x="0" y="595"/>
          <a:ext cx="3369974" cy="232431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4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Непрямі податки </a:t>
          </a:r>
          <a:endParaRPr lang="ru-RU" sz="36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595"/>
        <a:ext cx="3369974" cy="2324319"/>
      </dsp:txXfrm>
    </dsp:sp>
    <dsp:sp modelId="{AA281AE9-BB80-4AE4-B83B-B0E11F67D1B9}">
      <dsp:nvSpPr>
        <dsp:cNvPr id="0" name=""/>
        <dsp:cNvSpPr/>
      </dsp:nvSpPr>
      <dsp:spPr>
        <a:xfrm>
          <a:off x="3369974" y="2557346"/>
          <a:ext cx="5054961" cy="23243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428006"/>
            <a:satOff val="-24171"/>
            <a:lumOff val="639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1428006"/>
              <a:satOff val="-24171"/>
              <a:lumOff val="639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це непрямий  податок, що є частиною новоствореної вартості, утворюваної на кожному етапі виробництва або обігу, який входить до ціни продажу товарів, робіт, послуг, яку сплачує кінцевий споживач</a:t>
          </a:r>
          <a:endParaRPr lang="ru-RU" sz="1800" kern="1200" dirty="0"/>
        </a:p>
      </dsp:txBody>
      <dsp:txXfrm>
        <a:off x="3369974" y="2557346"/>
        <a:ext cx="5054961" cy="2324319"/>
      </dsp:txXfrm>
    </dsp:sp>
    <dsp:sp modelId="{10CEC8CE-3827-4A91-A6C4-C3CC3457C40D}">
      <dsp:nvSpPr>
        <dsp:cNvPr id="0" name=""/>
        <dsp:cNvSpPr/>
      </dsp:nvSpPr>
      <dsp:spPr>
        <a:xfrm>
          <a:off x="0" y="2557346"/>
          <a:ext cx="3369974" cy="232431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856823"/>
                <a:satOff val="-56410"/>
                <a:lumOff val="18628"/>
                <a:alphaOff val="0"/>
                <a:shade val="22000"/>
                <a:satMod val="160000"/>
              </a:schemeClr>
              <a:schemeClr val="accent4">
                <a:hueOff val="1856823"/>
                <a:satOff val="-56410"/>
                <a:lumOff val="18628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Податок на додану вартість (ПДВ)</a:t>
          </a:r>
          <a:endParaRPr lang="ru-RU" sz="36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557346"/>
        <a:ext cx="3369974" cy="232431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0636DC-9B28-4D7C-A663-9C732C175337}">
      <dsp:nvSpPr>
        <dsp:cNvPr id="0" name=""/>
        <dsp:cNvSpPr/>
      </dsp:nvSpPr>
      <dsp:spPr>
        <a:xfrm>
          <a:off x="0" y="674470"/>
          <a:ext cx="8229712" cy="467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17" tIns="583184" rIns="63871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широка база оподаткування (товари, роботи, послуги) - забезпечує стабільність бюджетних надходжень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універсальні ставки – полегшують нарахування ПДВ і контроль податкових органів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стягнення на всіх етапах руху товарів, робіт, послуг – рівномірно розподілений податковий тягар між суб’єктами підприємницької діяльності</a:t>
          </a:r>
          <a:endParaRPr lang="ru-RU" sz="2800" kern="1200" dirty="0"/>
        </a:p>
      </dsp:txBody>
      <dsp:txXfrm>
        <a:off x="0" y="674470"/>
        <a:ext cx="8229712" cy="4674600"/>
      </dsp:txXfrm>
    </dsp:sp>
    <dsp:sp modelId="{677C0E26-3A60-4284-8813-180EB5A2CA2D}">
      <dsp:nvSpPr>
        <dsp:cNvPr id="0" name=""/>
        <dsp:cNvSpPr/>
      </dsp:nvSpPr>
      <dsp:spPr>
        <a:xfrm>
          <a:off x="411485" y="261190"/>
          <a:ext cx="5760798" cy="8265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8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3">
                <a:shade val="8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4" tIns="0" rIns="217744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ПДВ має високу ефективність:</a:t>
          </a:r>
          <a:endParaRPr lang="ru-RU" sz="28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1485" y="261190"/>
        <a:ext cx="5760798" cy="8265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8A34D6-05C3-47FE-B5D4-604320E85910}">
      <dsp:nvSpPr>
        <dsp:cNvPr id="0" name=""/>
        <dsp:cNvSpPr/>
      </dsp:nvSpPr>
      <dsp:spPr>
        <a:xfrm>
          <a:off x="0" y="0"/>
          <a:ext cx="7099988" cy="181460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Недоліки ПДВ:</a:t>
          </a:r>
          <a:endParaRPr lang="ru-RU" sz="42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5248187" cy="1814601"/>
      </dsp:txXfrm>
    </dsp:sp>
    <dsp:sp modelId="{B42CEFC9-228B-4DB8-B4EA-7EFB33622450}">
      <dsp:nvSpPr>
        <dsp:cNvPr id="0" name=""/>
        <dsp:cNvSpPr/>
      </dsp:nvSpPr>
      <dsp:spPr>
        <a:xfrm>
          <a:off x="626469" y="2117035"/>
          <a:ext cx="7099988" cy="181460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1548258"/>
                <a:satOff val="15522"/>
                <a:lumOff val="-10784"/>
                <a:alphaOff val="0"/>
                <a:shade val="22000"/>
                <a:satMod val="160000"/>
              </a:schemeClr>
              <a:schemeClr val="accent5">
                <a:hueOff val="-1548258"/>
                <a:satOff val="15522"/>
                <a:lumOff val="-10784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впливає на рівень цін</a:t>
          </a:r>
          <a:endParaRPr lang="ru-RU" sz="42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6469" y="2117035"/>
        <a:ext cx="5294028" cy="1814601"/>
      </dsp:txXfrm>
    </dsp:sp>
    <dsp:sp modelId="{F6269E08-7441-4741-B277-07B62791ADCF}">
      <dsp:nvSpPr>
        <dsp:cNvPr id="0" name=""/>
        <dsp:cNvSpPr/>
      </dsp:nvSpPr>
      <dsp:spPr>
        <a:xfrm>
          <a:off x="1252939" y="4234070"/>
          <a:ext cx="7099988" cy="181460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-3096517"/>
                <a:satOff val="31044"/>
                <a:lumOff val="-21569"/>
                <a:alphaOff val="0"/>
                <a:shade val="22000"/>
                <a:satMod val="160000"/>
              </a:schemeClr>
              <a:schemeClr val="accent5">
                <a:hueOff val="-3096517"/>
                <a:satOff val="31044"/>
                <a:lumOff val="-2156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відволікає обігові кошти підприємств</a:t>
          </a:r>
          <a:endParaRPr lang="ru-RU" sz="42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52939" y="4234070"/>
        <a:ext cx="5294028" cy="1814601"/>
      </dsp:txXfrm>
    </dsp:sp>
    <dsp:sp modelId="{194A2615-11CC-4521-A0C6-D5BBD6FD9468}">
      <dsp:nvSpPr>
        <dsp:cNvPr id="0" name=""/>
        <dsp:cNvSpPr/>
      </dsp:nvSpPr>
      <dsp:spPr>
        <a:xfrm>
          <a:off x="5920497" y="1376072"/>
          <a:ext cx="1179491" cy="11794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20497" y="1376072"/>
        <a:ext cx="1179491" cy="1179491"/>
      </dsp:txXfrm>
    </dsp:sp>
    <dsp:sp modelId="{3C59C6B0-9433-4DD9-8CAE-1AA74DD63BE3}">
      <dsp:nvSpPr>
        <dsp:cNvPr id="0" name=""/>
        <dsp:cNvSpPr/>
      </dsp:nvSpPr>
      <dsp:spPr>
        <a:xfrm>
          <a:off x="6546967" y="3481010"/>
          <a:ext cx="1179491" cy="11794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632719"/>
            <a:satOff val="-3365"/>
            <a:lumOff val="-310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46967" y="3481010"/>
        <a:ext cx="1179491" cy="117949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1242CF-C2D5-4F2F-8022-F8AABAD8D4B3}">
      <dsp:nvSpPr>
        <dsp:cNvPr id="0" name=""/>
        <dsp:cNvSpPr/>
      </dsp:nvSpPr>
      <dsp:spPr>
        <a:xfrm>
          <a:off x="0" y="75407"/>
          <a:ext cx="8515464" cy="671886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6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Відповідно до Податкового кодексу України платниками податку є </a:t>
          </a:r>
          <a:r>
            <a:rPr lang="uk-UA" sz="18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будь-яка особа, що: </a:t>
          </a:r>
          <a:endParaRPr lang="ru-RU" sz="18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75407"/>
        <a:ext cx="8515464" cy="671886"/>
      </dsp:txXfrm>
    </dsp:sp>
    <dsp:sp modelId="{0329E54D-030A-489A-BECD-27C50134790D}">
      <dsp:nvSpPr>
        <dsp:cNvPr id="0" name=""/>
        <dsp:cNvSpPr/>
      </dsp:nvSpPr>
      <dsp:spPr>
        <a:xfrm>
          <a:off x="0" y="747294"/>
          <a:ext cx="8515464" cy="410652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/>
            <a:t>провадить господарську діяльність та </a:t>
          </a:r>
          <a:r>
            <a:rPr lang="uk-UA" sz="1700" b="1" kern="1200" dirty="0" smtClean="0"/>
            <a:t>реєструється за своїм</a:t>
          </a:r>
          <a:r>
            <a:rPr lang="uk-UA" sz="1700" kern="1200" dirty="0" smtClean="0"/>
            <a:t> </a:t>
          </a:r>
          <a:r>
            <a:rPr lang="uk-UA" sz="1700" b="1" kern="1200" dirty="0" smtClean="0"/>
            <a:t>добровільним рішенням</a:t>
          </a:r>
          <a:r>
            <a:rPr lang="uk-UA" sz="1700" kern="1200" dirty="0" smtClean="0"/>
            <a:t> як платник цього податку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b="1" kern="1200" dirty="0" smtClean="0"/>
            <a:t>зареєстрована або підлягає реєстрації</a:t>
          </a:r>
          <a:r>
            <a:rPr lang="uk-UA" sz="1700" kern="1200" dirty="0" smtClean="0"/>
            <a:t> як платник податку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b="1" kern="1200" dirty="0" smtClean="0"/>
            <a:t>ввозить товари на митну територію України</a:t>
          </a:r>
          <a:r>
            <a:rPr lang="uk-UA" sz="1700" kern="1200" dirty="0" smtClean="0"/>
            <a:t> в обсягах, які підлягають оподаткуванню, та на яку покладається відповідальність за сплату податків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b="1" kern="1200" dirty="0" smtClean="0"/>
            <a:t>веде облік результатів діяльності</a:t>
          </a:r>
          <a:r>
            <a:rPr lang="uk-UA" sz="1700" kern="1200" dirty="0" smtClean="0"/>
            <a:t> </a:t>
          </a:r>
          <a:r>
            <a:rPr lang="uk-UA" sz="1700" b="1" kern="1200" dirty="0" smtClean="0"/>
            <a:t>за договором</a:t>
          </a:r>
          <a:r>
            <a:rPr lang="uk-UA" sz="1700" kern="1200" dirty="0" smtClean="0"/>
            <a:t> </a:t>
          </a:r>
          <a:r>
            <a:rPr lang="uk-UA" sz="1700" b="1" kern="1200" dirty="0" smtClean="0"/>
            <a:t>про спільну діяльність</a:t>
          </a:r>
          <a:r>
            <a:rPr lang="uk-UA" sz="1700" kern="1200" dirty="0" smtClean="0"/>
            <a:t> без утворення юридичної особи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b="1" kern="1200" dirty="0" smtClean="0"/>
            <a:t>управитель майна</a:t>
          </a:r>
          <a:r>
            <a:rPr lang="uk-UA" sz="1700" kern="1200" dirty="0" smtClean="0"/>
            <a:t>, яка веде окремий податковий облік і податку на додану вартість щодо господарських операцій, </a:t>
          </a:r>
          <a:r>
            <a:rPr lang="uk-UA" sz="1700" kern="1200" dirty="0" err="1" smtClean="0"/>
            <a:t>пов</a:t>
          </a:r>
          <a:r>
            <a:rPr lang="ru-RU" sz="1700" kern="1200" dirty="0" smtClean="0"/>
            <a:t>’</a:t>
          </a:r>
          <a:r>
            <a:rPr lang="uk-UA" sz="1700" kern="1200" dirty="0" err="1" smtClean="0"/>
            <a:t>язаних</a:t>
          </a:r>
          <a:r>
            <a:rPr lang="uk-UA" sz="1700" kern="1200" dirty="0" smtClean="0"/>
            <a:t> з використанням майна, що отримане в управління за договорами управління майном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/>
            <a:t>проводить </a:t>
          </a:r>
          <a:r>
            <a:rPr lang="uk-UA" sz="1700" b="1" kern="1200" dirty="0" smtClean="0"/>
            <a:t>операції з постачання конфіскованого майна, знахідок, скарбів, майна, визнаного безхазяйним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smtClean="0"/>
            <a:t>особа, що уповноважена вносити податок з об’єкта оподаткування, що виникають внаслідок поставки послуг підприємствами залізничного транспорту з їх основної діяльності, що перебувають у підпорядкуванні платника податку в порядку встановленому Кабінетом Міністрів України</a:t>
          </a:r>
          <a:endParaRPr lang="ru-RU" sz="1700" kern="1200" dirty="0"/>
        </a:p>
      </dsp:txBody>
      <dsp:txXfrm>
        <a:off x="0" y="747294"/>
        <a:ext cx="8515464" cy="410652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06B31E-702C-41F5-B638-6046C529AB42}">
      <dsp:nvSpPr>
        <dsp:cNvPr id="0" name=""/>
        <dsp:cNvSpPr/>
      </dsp:nvSpPr>
      <dsp:spPr>
        <a:xfrm>
          <a:off x="0" y="288020"/>
          <a:ext cx="5100673" cy="583267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47454-3443-4EB1-AD6B-4C67B5F19DEF}">
      <dsp:nvSpPr>
        <dsp:cNvPr id="0" name=""/>
        <dsp:cNvSpPr/>
      </dsp:nvSpPr>
      <dsp:spPr>
        <a:xfrm>
          <a:off x="2550336" y="288020"/>
          <a:ext cx="5950785" cy="58326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700" kern="1200" dirty="0" smtClean="0"/>
            <a:t>У разі </a:t>
          </a:r>
          <a:r>
            <a:rPr lang="uk-UA" sz="2700" b="1" kern="1200" dirty="0" err="1" smtClean="0"/>
            <a:t>обов</a:t>
          </a:r>
          <a:r>
            <a:rPr lang="ru-RU" sz="2700" b="1" kern="1200" dirty="0" smtClean="0"/>
            <a:t>’</a:t>
          </a:r>
          <a:r>
            <a:rPr lang="uk-UA" sz="2700" b="1" kern="1200" dirty="0" err="1" smtClean="0"/>
            <a:t>язкової</a:t>
          </a:r>
          <a:r>
            <a:rPr lang="uk-UA" sz="2700" b="1" kern="1200" dirty="0" smtClean="0"/>
            <a:t> реєстрації</a:t>
          </a:r>
          <a:r>
            <a:rPr lang="uk-UA" sz="2700" kern="1200" dirty="0" smtClean="0"/>
            <a:t> як платник податку реєстраційна заява подається до ДПС </a:t>
          </a:r>
          <a:r>
            <a:rPr lang="uk-UA" sz="2700" b="1" kern="1200" dirty="0" smtClean="0"/>
            <a:t>не пізніше 10 числа календарного місяця</a:t>
          </a:r>
          <a:r>
            <a:rPr lang="uk-UA" sz="2700" kern="1200" dirty="0" smtClean="0"/>
            <a:t>, що настає за місяцем, в якому вперше досягнуто обсягу оподаткованих </a:t>
          </a:r>
          <a:r>
            <a:rPr lang="uk-UA" sz="2700" kern="1200" dirty="0" smtClean="0"/>
            <a:t>операцій</a:t>
          </a:r>
          <a:endParaRPr lang="ru-RU" sz="2700" kern="1200" dirty="0"/>
        </a:p>
      </dsp:txBody>
      <dsp:txXfrm>
        <a:off x="2550336" y="288020"/>
        <a:ext cx="5950785" cy="2770518"/>
      </dsp:txXfrm>
    </dsp:sp>
    <dsp:sp modelId="{D3CF5DD4-06E1-4115-A5E5-A521536C93C0}">
      <dsp:nvSpPr>
        <dsp:cNvPr id="0" name=""/>
        <dsp:cNvSpPr/>
      </dsp:nvSpPr>
      <dsp:spPr>
        <a:xfrm>
          <a:off x="1338926" y="3076839"/>
          <a:ext cx="2422819" cy="24228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65CBC-4C50-4E5F-A0BE-ED002E630339}">
      <dsp:nvSpPr>
        <dsp:cNvPr id="0" name=""/>
        <dsp:cNvSpPr/>
      </dsp:nvSpPr>
      <dsp:spPr>
        <a:xfrm>
          <a:off x="2550336" y="3076839"/>
          <a:ext cx="5950785" cy="24228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700" kern="1200" dirty="0" smtClean="0"/>
            <a:t>У разі </a:t>
          </a:r>
          <a:r>
            <a:rPr lang="uk-UA" sz="2700" b="1" kern="1200" dirty="0" smtClean="0"/>
            <a:t>добровільної реєстрації</a:t>
          </a:r>
          <a:r>
            <a:rPr lang="uk-UA" sz="2700" kern="1200" dirty="0" smtClean="0"/>
            <a:t> – </a:t>
          </a:r>
          <a:r>
            <a:rPr lang="uk-UA" sz="2700" b="1" kern="1200" dirty="0" smtClean="0"/>
            <a:t>не пізніше ніж за 20 календарних днів</a:t>
          </a:r>
          <a:r>
            <a:rPr lang="uk-UA" sz="2700" kern="1200" dirty="0" smtClean="0"/>
            <a:t> до початку податкового </a:t>
          </a:r>
          <a:r>
            <a:rPr lang="uk-UA" sz="2700" kern="1200" dirty="0" smtClean="0"/>
            <a:t>періоду</a:t>
          </a:r>
          <a:endParaRPr lang="ru-RU" sz="2700" kern="1200" dirty="0"/>
        </a:p>
      </dsp:txBody>
      <dsp:txXfrm>
        <a:off x="2550336" y="3076839"/>
        <a:ext cx="5950785" cy="242281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861471-E299-4DC3-98B0-64174704A6BE}">
      <dsp:nvSpPr>
        <dsp:cNvPr id="0" name=""/>
        <dsp:cNvSpPr/>
      </dsp:nvSpPr>
      <dsp:spPr>
        <a:xfrm>
          <a:off x="0" y="311602"/>
          <a:ext cx="8572560" cy="1267656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6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Об’єктом оподаткування </a:t>
          </a:r>
          <a:r>
            <a:rPr lang="uk-UA" sz="3600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є операції платників податку з:</a:t>
          </a:r>
          <a:endParaRPr lang="ru-RU" sz="36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11602"/>
        <a:ext cx="8572560" cy="1267656"/>
      </dsp:txXfrm>
    </dsp:sp>
    <dsp:sp modelId="{847A04FA-CBA3-43E3-97E4-F0AA2B5028F9}">
      <dsp:nvSpPr>
        <dsp:cNvPr id="0" name=""/>
        <dsp:cNvSpPr/>
      </dsp:nvSpPr>
      <dsp:spPr>
        <a:xfrm>
          <a:off x="0" y="1579259"/>
          <a:ext cx="8572560" cy="32336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900" b="1" kern="1200" dirty="0" smtClean="0"/>
            <a:t>постачання товарів</a:t>
          </a:r>
          <a:r>
            <a:rPr lang="uk-UA" sz="1900" kern="1200" dirty="0" smtClean="0"/>
            <a:t>, місце постачання яких розташовано на митній території України, у тому числі </a:t>
          </a:r>
          <a:r>
            <a:rPr lang="uk-UA" sz="1900" b="1" kern="1200" dirty="0" smtClean="0"/>
            <a:t>операції з передачі права власності</a:t>
          </a:r>
          <a:r>
            <a:rPr lang="uk-UA" sz="1900" kern="1200" dirty="0" smtClean="0"/>
            <a:t> на </a:t>
          </a:r>
          <a:r>
            <a:rPr lang="uk-UA" sz="1900" b="1" kern="1200" dirty="0" smtClean="0"/>
            <a:t>об</a:t>
          </a:r>
          <a:r>
            <a:rPr lang="ru-RU" sz="1900" b="1" kern="1200" dirty="0" smtClean="0"/>
            <a:t>’</a:t>
          </a:r>
          <a:r>
            <a:rPr lang="uk-UA" sz="1900" b="1" kern="1200" dirty="0" err="1" smtClean="0"/>
            <a:t>єкти</a:t>
          </a:r>
          <a:r>
            <a:rPr lang="uk-UA" sz="1900" b="1" kern="1200" dirty="0" smtClean="0"/>
            <a:t> застави</a:t>
          </a:r>
          <a:r>
            <a:rPr lang="uk-UA" sz="1900" kern="1200" dirty="0" smtClean="0"/>
            <a:t> позичальнику (кредитору), на товари, що передаються на умовах </a:t>
          </a:r>
          <a:r>
            <a:rPr lang="uk-UA" sz="1900" b="1" kern="1200" dirty="0" smtClean="0"/>
            <a:t>товарного кредиту</a:t>
          </a:r>
          <a:r>
            <a:rPr lang="uk-UA" sz="1900" kern="1200" dirty="0" smtClean="0"/>
            <a:t>, а також з передачі </a:t>
          </a:r>
          <a:r>
            <a:rPr lang="uk-UA" sz="1900" b="1" kern="1200" dirty="0" smtClean="0"/>
            <a:t>об</a:t>
          </a:r>
          <a:r>
            <a:rPr lang="ru-RU" sz="1900" b="1" kern="1200" dirty="0" smtClean="0"/>
            <a:t>’</a:t>
          </a:r>
          <a:r>
            <a:rPr lang="uk-UA" sz="1900" b="1" kern="1200" dirty="0" err="1" smtClean="0"/>
            <a:t>єкта</a:t>
          </a:r>
          <a:r>
            <a:rPr lang="uk-UA" sz="1900" b="1" kern="1200" dirty="0" smtClean="0"/>
            <a:t> фінансового лізингу</a:t>
          </a:r>
          <a:r>
            <a:rPr lang="uk-UA" sz="1900" kern="1200" dirty="0" smtClean="0"/>
            <a:t> в користування лізингоотримувачу</a:t>
          </a:r>
          <a:r>
            <a:rPr lang="ru-RU" sz="1900" kern="1200" dirty="0" smtClean="0"/>
            <a:t>/</a:t>
          </a:r>
          <a:r>
            <a:rPr lang="uk-UA" sz="1900" kern="1200" dirty="0" smtClean="0"/>
            <a:t>орендарю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900" b="1" kern="1200" dirty="0" smtClean="0"/>
            <a:t>ввезення товарів (супутніх послуг</a:t>
          </a:r>
          <a:r>
            <a:rPr lang="uk-UA" sz="1900" kern="1200" dirty="0" smtClean="0"/>
            <a:t>) на митну територію України в митному режимі імпорту або реімпорту (далі імпорт)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900" b="1" kern="1200" dirty="0" smtClean="0"/>
            <a:t>вивезення товарів (супутніх послуг</a:t>
          </a:r>
          <a:r>
            <a:rPr lang="uk-UA" sz="1900" kern="1200" dirty="0" smtClean="0"/>
            <a:t>) у митному режимі експорту або реекспорту (далі експорт)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900" b="1" kern="1200" dirty="0" smtClean="0"/>
            <a:t>постачання послуг з міжнародних перевезень пасажирів і багажу</a:t>
          </a:r>
          <a:r>
            <a:rPr lang="uk-UA" sz="1900" kern="1200" dirty="0" smtClean="0"/>
            <a:t> та вантажів автомобільним, морським, річковим, та авіаційним транспортом</a:t>
          </a:r>
          <a:endParaRPr lang="ru-RU" sz="1900" kern="1200" dirty="0"/>
        </a:p>
      </dsp:txBody>
      <dsp:txXfrm>
        <a:off x="0" y="1579259"/>
        <a:ext cx="8572560" cy="323360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C3CDD1-7B1C-4E13-8511-B729A55E2750}">
      <dsp:nvSpPr>
        <dsp:cNvPr id="0" name=""/>
        <dsp:cNvSpPr/>
      </dsp:nvSpPr>
      <dsp:spPr>
        <a:xfrm>
          <a:off x="0" y="340481"/>
          <a:ext cx="8515464" cy="579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895" tIns="416560" rIns="66089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/>
            <a:t>а) </a:t>
          </a:r>
          <a:r>
            <a:rPr lang="uk-UA" sz="2000" b="1" kern="1200" dirty="0" smtClean="0"/>
            <a:t>випуску (емісії),</a:t>
          </a:r>
          <a:r>
            <a:rPr lang="uk-UA" sz="2000" kern="1200" dirty="0" smtClean="0"/>
            <a:t> </a:t>
          </a:r>
          <a:r>
            <a:rPr lang="uk-UA" sz="2000" b="1" kern="1200" dirty="0" smtClean="0"/>
            <a:t>розміщення</a:t>
          </a:r>
          <a:r>
            <a:rPr lang="uk-UA" sz="2000" kern="1200" dirty="0" smtClean="0"/>
            <a:t> в будь-які форми управління та продажу (погашення), викупу за кошти </a:t>
          </a:r>
          <a:r>
            <a:rPr lang="uk-UA" sz="2000" b="1" kern="1200" dirty="0" smtClean="0"/>
            <a:t>цінних паперів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/>
            <a:t>б) </a:t>
          </a:r>
          <a:r>
            <a:rPr lang="uk-UA" sz="2000" b="1" kern="1200" dirty="0" smtClean="0"/>
            <a:t>передача майна у схов</a:t>
          </a:r>
          <a:r>
            <a:rPr lang="uk-UA" sz="2000" kern="1200" dirty="0" smtClean="0"/>
            <a:t> (відповідальне зберігання), а також </a:t>
          </a:r>
          <a:r>
            <a:rPr lang="uk-UA" sz="2000" b="1" kern="1200" dirty="0" smtClean="0"/>
            <a:t>у лізинг</a:t>
          </a:r>
          <a:r>
            <a:rPr lang="uk-UA" sz="2000" kern="1200" dirty="0" smtClean="0"/>
            <a:t> (оренду), крім передачі у фінансовий лізинг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/>
            <a:t>в) надання </a:t>
          </a:r>
          <a:r>
            <a:rPr lang="uk-UA" sz="2000" b="1" kern="1200" dirty="0" smtClean="0"/>
            <a:t>послуг із страхування</a:t>
          </a:r>
          <a:r>
            <a:rPr lang="uk-UA" sz="2000" kern="1200" dirty="0" smtClean="0"/>
            <a:t> особами, які </a:t>
          </a:r>
          <a:r>
            <a:rPr lang="uk-UA" sz="2000" b="1" kern="1200" dirty="0" smtClean="0"/>
            <a:t>мають ліцензію</a:t>
          </a:r>
          <a:r>
            <a:rPr lang="uk-UA" sz="2000" kern="1200" dirty="0" smtClean="0"/>
            <a:t> на здійснення страхової діяльності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/>
            <a:t>г) обіг валютних цінностей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/>
            <a:t>д) надання послуг з </a:t>
          </a:r>
          <a:r>
            <a:rPr lang="uk-UA" sz="2000" b="1" kern="1200" dirty="0" smtClean="0"/>
            <a:t>інкасації,</a:t>
          </a:r>
          <a:r>
            <a:rPr lang="uk-UA" sz="2000" kern="1200" dirty="0" smtClean="0"/>
            <a:t> розрахунково-касового обслуговування, </a:t>
          </a:r>
          <a:r>
            <a:rPr lang="uk-UA" sz="2000" b="1" kern="1200" dirty="0" smtClean="0"/>
            <a:t>залучення</a:t>
          </a:r>
          <a:r>
            <a:rPr lang="uk-UA" sz="2000" kern="1200" dirty="0" smtClean="0"/>
            <a:t> та </a:t>
          </a:r>
          <a:r>
            <a:rPr lang="uk-UA" sz="2000" b="1" kern="1200" dirty="0" smtClean="0"/>
            <a:t>повернення</a:t>
          </a:r>
          <a:r>
            <a:rPr lang="uk-UA" sz="2000" kern="1200" dirty="0" smtClean="0"/>
            <a:t> коштів за договорами </a:t>
          </a:r>
          <a:r>
            <a:rPr lang="uk-UA" sz="2000" b="1" kern="1200" dirty="0" smtClean="0"/>
            <a:t>позики, депозиту, вкладу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/>
            <a:t>е) </a:t>
          </a:r>
          <a:r>
            <a:rPr lang="uk-UA" sz="2000" b="1" kern="1200" dirty="0" smtClean="0"/>
            <a:t>виплат</a:t>
          </a:r>
          <a:r>
            <a:rPr lang="uk-UA" sz="2000" kern="1200" dirty="0" smtClean="0"/>
            <a:t> у </a:t>
          </a:r>
          <a:r>
            <a:rPr lang="uk-UA" sz="2000" b="1" kern="1200" dirty="0" smtClean="0"/>
            <a:t>грошовій формі</a:t>
          </a:r>
          <a:r>
            <a:rPr lang="uk-UA" sz="2000" kern="1200" dirty="0" smtClean="0"/>
            <a:t> заробітної плати, пенсій, стипендій, субсидій, дотацій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/>
            <a:t>є) </a:t>
          </a:r>
          <a:r>
            <a:rPr lang="uk-UA" sz="2000" b="1" kern="1200" dirty="0" smtClean="0"/>
            <a:t>реорганізації</a:t>
          </a:r>
          <a:r>
            <a:rPr lang="uk-UA" sz="2000" kern="1200" dirty="0" smtClean="0"/>
            <a:t> (злиття, поділу та перетворення) юридичних осіб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smtClean="0"/>
            <a:t>ж) </a:t>
          </a:r>
          <a:r>
            <a:rPr lang="uk-UA" sz="2000" b="1" kern="1200" smtClean="0"/>
            <a:t>постачання</a:t>
          </a:r>
          <a:r>
            <a:rPr lang="uk-UA" sz="2000" kern="1200" smtClean="0"/>
            <a:t> </a:t>
          </a:r>
          <a:r>
            <a:rPr lang="uk-UA" sz="2000" b="1" kern="1200" smtClean="0"/>
            <a:t>позашкільним</a:t>
          </a:r>
          <a:r>
            <a:rPr lang="uk-UA" sz="2000" kern="1200" smtClean="0"/>
            <a:t> навчальним закладам, учням послуг у сфері </a:t>
          </a:r>
          <a:r>
            <a:rPr lang="uk-UA" sz="2000" b="1" kern="1200" smtClean="0"/>
            <a:t>позашкільної освіти</a:t>
          </a:r>
          <a:r>
            <a:rPr lang="uk-UA" sz="2000" kern="1200" smtClean="0"/>
            <a:t> та інші згідно з законодавством</a:t>
          </a:r>
          <a:endParaRPr lang="ru-RU" sz="2000" kern="1200"/>
        </a:p>
      </dsp:txBody>
      <dsp:txXfrm>
        <a:off x="0" y="340481"/>
        <a:ext cx="8515464" cy="5796000"/>
      </dsp:txXfrm>
    </dsp:sp>
    <dsp:sp modelId="{6DE1F0E7-31B9-469C-B4E0-44535146D474}">
      <dsp:nvSpPr>
        <dsp:cNvPr id="0" name=""/>
        <dsp:cNvSpPr/>
      </dsp:nvSpPr>
      <dsp:spPr>
        <a:xfrm>
          <a:off x="425773" y="45281"/>
          <a:ext cx="5960824" cy="5904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3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305" tIns="0" rIns="225305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 є об’єктом оподаткування операції з:</a:t>
          </a:r>
          <a:endParaRPr lang="ru-RU" sz="2000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5773" y="45281"/>
        <a:ext cx="5960824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893326-E620-4021-8FC9-CF002FF8A379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08E38E-DBBA-42B2-AFA9-9FF85A3A23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Податок на додану вартість</a:t>
            </a:r>
            <a:endParaRPr lang="ru-RU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42816" y="428604"/>
          <a:ext cx="8515464" cy="618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428596" y="1628800"/>
          <a:ext cx="8115328" cy="487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62000" y="304800"/>
            <a:ext cx="7696200" cy="990600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uk-UA" b="1" dirty="0" smtClean="0"/>
                <a:t>Ставки </a:t>
              </a:r>
              <a:r>
                <a:rPr lang="uk-UA" b="1" dirty="0"/>
                <a:t>податку та пільги щодо ПДВ</a:t>
              </a:r>
              <a:endParaRPr lang="uk-UA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 smtClean="0"/>
                <a:t>4</a:t>
              </a:r>
              <a:endParaRPr lang="uk-UA" b="1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714348" y="928670"/>
          <a:ext cx="7772400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28596" y="285728"/>
          <a:ext cx="8372588" cy="632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785786" y="171452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62000" y="304800"/>
            <a:ext cx="7696200" cy="990600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uk-UA" b="1" dirty="0"/>
                <a:t>База оподаткування</a:t>
              </a:r>
              <a:endParaRPr lang="uk-UA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5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57224" y="357166"/>
            <a:ext cx="7500990" cy="142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uk-UA" sz="3200" b="1" dirty="0" smtClean="0"/>
          </a:p>
          <a:p>
            <a:pPr lvl="0" algn="ctr"/>
            <a:r>
              <a:rPr lang="uk-UA" sz="3200" b="1" dirty="0" smtClean="0"/>
              <a:t>Визначаємо </a:t>
            </a:r>
            <a:r>
              <a:rPr lang="uk-UA" sz="3200" b="1" dirty="0"/>
              <a:t>базу оподаткування (БО):</a:t>
            </a:r>
            <a:endParaRPr lang="ru-RU" sz="3200" b="1" dirty="0"/>
          </a:p>
          <a:p>
            <a:pPr algn="ctr"/>
            <a:endParaRPr lang="ru-RU" sz="3200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57224" y="2214554"/>
            <a:ext cx="7500990" cy="21431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4000" b="1" dirty="0" smtClean="0"/>
          </a:p>
          <a:p>
            <a:pPr algn="ctr"/>
            <a:r>
              <a:rPr lang="uk-UA" sz="4000" b="1" dirty="0" smtClean="0"/>
              <a:t>БО </a:t>
            </a:r>
            <a:r>
              <a:rPr lang="uk-UA" sz="4000" b="1" dirty="0"/>
              <a:t>= С + П + ВМ + АП</a:t>
            </a:r>
            <a:endParaRPr lang="ru-RU" sz="4000" b="1" dirty="0"/>
          </a:p>
          <a:p>
            <a:pPr algn="ctr"/>
            <a:endParaRPr lang="ru-RU" sz="40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57224" y="4786322"/>
            <a:ext cx="7500990" cy="142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dirty="0" smtClean="0"/>
              <a:t> </a:t>
            </a:r>
            <a:r>
              <a:rPr lang="uk-UA" dirty="0"/>
              <a:t>	де С- собівартість;               ВМ – ввізне мито;</a:t>
            </a:r>
            <a:endParaRPr lang="ru-RU" dirty="0"/>
          </a:p>
          <a:p>
            <a:r>
              <a:rPr lang="uk-UA" dirty="0"/>
              <a:t>	    П – прибуток;                  АП – акцизний податок</a:t>
            </a:r>
            <a:endParaRPr lang="ru-RU" dirty="0"/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57224" y="1214422"/>
            <a:ext cx="7500990" cy="114300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Обчислюємо 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суму ПДВ: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00364" y="2857496"/>
            <a:ext cx="3071834" cy="242889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ПДВ=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4286248" y="3747838"/>
            <a:ext cx="1928826" cy="667226"/>
            <a:chOff x="5143504" y="3345420"/>
            <a:chExt cx="1928826" cy="667226"/>
          </a:xfrm>
        </p:grpSpPr>
        <p:sp>
          <p:nvSpPr>
            <p:cNvPr id="12" name="TextBox 11"/>
            <p:cNvSpPr txBox="1"/>
            <p:nvPr/>
          </p:nvSpPr>
          <p:spPr>
            <a:xfrm>
              <a:off x="5143504" y="3345420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БО*20 (17)%</a:t>
              </a:r>
              <a:endParaRPr lang="ru-RU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5214942" y="3643314"/>
              <a:ext cx="1669014" cy="369332"/>
              <a:chOff x="5214942" y="3643314"/>
              <a:chExt cx="1669014" cy="369332"/>
            </a:xfrm>
          </p:grpSpPr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5214942" y="3685518"/>
                <a:ext cx="1285884" cy="1588"/>
              </a:xfrm>
              <a:prstGeom prst="line">
                <a:avLst/>
              </a:prstGeom>
              <a:ln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526634" y="3643314"/>
                <a:ext cx="135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100%</a:t>
                </a:r>
                <a:endParaRPr lang="ru-RU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642910" y="1643082"/>
          <a:ext cx="804389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62000" y="304800"/>
            <a:ext cx="7696200" cy="990600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Документальне  оформлення  операцій  з ПДВ</a:t>
              </a:r>
              <a:endParaRPr lang="uk-UA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 smtClean="0"/>
                <a:t>6</a:t>
              </a:r>
              <a:endParaRPr lang="uk-UA" b="1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39552" y="332656"/>
          <a:ext cx="7947196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372376" cy="512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62000" y="304800"/>
            <a:ext cx="7696200" cy="990600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Податок обчислення </a:t>
              </a:r>
              <a:endParaRPr lang="ru-RU" dirty="0"/>
            </a:p>
            <a:p>
              <a:pPr algn="ctr"/>
              <a:r>
                <a:rPr lang="uk-UA" b="1" dirty="0"/>
                <a:t>і сплати ПВД</a:t>
              </a:r>
              <a:endParaRPr lang="ru-RU" dirty="0"/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7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381000" y="228600"/>
          <a:ext cx="83820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28596" y="404664"/>
          <a:ext cx="8372588" cy="5991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Содержимое 12"/>
          <p:cNvGraphicFramePr>
            <a:graphicFrameLocks noGrp="1"/>
          </p:cNvGraphicFramePr>
          <p:nvPr>
            <p:ph sz="quarter" idx="1"/>
          </p:nvPr>
        </p:nvGraphicFramePr>
        <p:xfrm>
          <a:off x="357158" y="1519238"/>
          <a:ext cx="8572560" cy="498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62000" y="304800"/>
            <a:ext cx="7696200" cy="990600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Звітність платників ПДВ, контроль, облік</a:t>
              </a:r>
              <a:endParaRPr lang="ru-RU" dirty="0"/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 smtClean="0"/>
                <a:t>8</a:t>
              </a:r>
              <a:endParaRPr lang="uk-UA" b="1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23528" y="332656"/>
          <a:ext cx="8496944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214282" y="285728"/>
          <a:ext cx="8715436" cy="632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304800" y="304800"/>
          <a:ext cx="8534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323528" y="1643082"/>
          <a:ext cx="8424936" cy="4882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683568" y="188640"/>
            <a:ext cx="7696200" cy="1179984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uk-UA" b="1" dirty="0" smtClean="0">
                  <a:latin typeface="Times New Roman" pitchFamily="18" charset="0"/>
                  <a:cs typeface="Times New Roman" pitchFamily="18" charset="0"/>
                </a:rPr>
                <a:t> Сутність  податку на додану вартість, запровадження та функціонування  </a:t>
              </a:r>
              <a:endParaRPr lang="uk-UA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42120" y="607055"/>
              <a:ext cx="762000" cy="609600"/>
            </a:xfrm>
            <a:prstGeom prst="su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 smtClean="0"/>
                <a:t>1</a:t>
              </a:r>
              <a:endParaRPr lang="uk-UA" b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00034" y="785794"/>
          <a:ext cx="8229712" cy="561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95536" y="332656"/>
          <a:ext cx="8352928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42816" y="1571612"/>
          <a:ext cx="8515464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762000" y="304800"/>
            <a:ext cx="7696200" cy="990600"/>
            <a:chOff x="762000" y="304800"/>
            <a:chExt cx="7696200" cy="990600"/>
          </a:xfrm>
        </p:grpSpPr>
        <p:sp>
          <p:nvSpPr>
            <p:cNvPr id="7" name="Лента лицом вверх 6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uk-UA" b="1" dirty="0" smtClean="0">
                  <a:latin typeface="Times New Roman" pitchFamily="18" charset="0"/>
                  <a:cs typeface="Times New Roman" pitchFamily="18" charset="0"/>
                </a:rPr>
                <a:t>Платники податку на додану вартість</a:t>
              </a:r>
              <a:endParaRPr lang="ru-RU" dirty="0" smtClean="0"/>
            </a:p>
            <a:p>
              <a:pPr lvl="0" algn="ctr"/>
              <a:endParaRPr lang="uk-UA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Солнце 7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23528" y="260648"/>
          <a:ext cx="8501122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285720" y="1447800"/>
          <a:ext cx="8572560" cy="512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55576" y="260648"/>
            <a:ext cx="7696200" cy="990600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lvl="0" algn="ctr"/>
              <a:r>
                <a:rPr lang="uk-UA" b="1" dirty="0" smtClean="0">
                  <a:latin typeface="Times New Roman" pitchFamily="18" charset="0"/>
                  <a:cs typeface="Times New Roman" pitchFamily="18" charset="0"/>
                </a:rPr>
                <a:t>Об’єкти оподаткування</a:t>
              </a:r>
              <a:endParaRPr lang="ru-RU" dirty="0" smtClean="0"/>
            </a:p>
            <a:p>
              <a:pPr lvl="0" algn="ctr"/>
              <a:endParaRPr lang="uk-UA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3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Т4 БО</Template>
  <TotalTime>59</TotalTime>
  <Words>1355</Words>
  <Application>Microsoft Office PowerPoint</Application>
  <PresentationFormat>Экран (4:3)</PresentationFormat>
  <Paragraphs>131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Справедливость</vt:lpstr>
      <vt:lpstr>Податок на додану вартість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Податок на додану вартість</dc:title>
  <dc:creator>admin</dc:creator>
  <cp:lastModifiedBy>Ася</cp:lastModifiedBy>
  <cp:revision>7</cp:revision>
  <dcterms:created xsi:type="dcterms:W3CDTF">2013-10-15T10:34:44Z</dcterms:created>
  <dcterms:modified xsi:type="dcterms:W3CDTF">2013-10-15T14:15:49Z</dcterms:modified>
</cp:coreProperties>
</file>