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7.xml" ContentType="application/vnd.ms-office.drawingml.diagramDrawing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drawing10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6.xml" ContentType="application/vnd.ms-office.drawingml.diagramDrawing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93E67B-9D6D-4F3B-86BE-8B952CF50ACE}" type="doc">
      <dgm:prSet loTypeId="urn:microsoft.com/office/officeart/2005/8/layout/h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uk-UA"/>
        </a:p>
      </dgm:t>
    </dgm:pt>
    <dgm:pt modelId="{99958BF4-0455-4672-95E1-8A079443AFFF}">
      <dgm:prSet phldrT="[Текст]" custT="1"/>
      <dgm:spPr/>
      <dgm:t>
        <a:bodyPr/>
        <a:lstStyle/>
        <a:p>
          <a:r>
            <a:rPr lang="uk-UA" sz="6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План </a:t>
          </a:r>
          <a:endParaRPr lang="uk-UA" sz="66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3BB2BE-1585-4B1B-AB43-6712B51B5692}" type="parTrans" cxnId="{F41CA602-3E7F-43EC-BDCF-283A58D725E9}">
      <dgm:prSet/>
      <dgm:spPr/>
      <dgm:t>
        <a:bodyPr/>
        <a:lstStyle/>
        <a:p>
          <a:endParaRPr lang="uk-UA"/>
        </a:p>
      </dgm:t>
    </dgm:pt>
    <dgm:pt modelId="{C208DEDB-F6BD-4AD8-AC47-CBC918A4A34A}" type="sibTrans" cxnId="{F41CA602-3E7F-43EC-BDCF-283A58D725E9}">
      <dgm:prSet/>
      <dgm:spPr/>
      <dgm:t>
        <a:bodyPr/>
        <a:lstStyle/>
        <a:p>
          <a:endParaRPr lang="uk-UA"/>
        </a:p>
      </dgm:t>
    </dgm:pt>
    <dgm:pt modelId="{4695724A-4D39-440C-95BF-3C1FAA594BF3}">
      <dgm:prSet phldrT="[Текст]"/>
      <dgm:spPr/>
      <dgm:t>
        <a:bodyPr/>
        <a:lstStyle/>
        <a:p>
          <a:r>
            <a:rPr lang="uk-UA" b="0" dirty="0" smtClean="0"/>
            <a:t>1. Організаційна структура та функції держаних податкових органів</a:t>
          </a:r>
          <a:endParaRPr lang="uk-UA" b="0" dirty="0"/>
        </a:p>
      </dgm:t>
    </dgm:pt>
    <dgm:pt modelId="{BD28B55B-9729-45CC-8FAB-76100D7C0F17}" type="parTrans" cxnId="{FBB4E0E0-4252-4625-B81C-266C991F0F45}">
      <dgm:prSet/>
      <dgm:spPr/>
      <dgm:t>
        <a:bodyPr/>
        <a:lstStyle/>
        <a:p>
          <a:endParaRPr lang="uk-UA"/>
        </a:p>
      </dgm:t>
    </dgm:pt>
    <dgm:pt modelId="{4AD503F6-0BEB-4498-BD97-5D78CC7B4590}" type="sibTrans" cxnId="{FBB4E0E0-4252-4625-B81C-266C991F0F45}">
      <dgm:prSet/>
      <dgm:spPr/>
      <dgm:t>
        <a:bodyPr/>
        <a:lstStyle/>
        <a:p>
          <a:endParaRPr lang="uk-UA"/>
        </a:p>
      </dgm:t>
    </dgm:pt>
    <dgm:pt modelId="{6489AC4C-0FD9-43BF-9799-2B8B60449044}">
      <dgm:prSet/>
      <dgm:spPr/>
      <dgm:t>
        <a:bodyPr/>
        <a:lstStyle/>
        <a:p>
          <a:r>
            <a:rPr lang="uk-UA" b="0" dirty="0" smtClean="0"/>
            <a:t>2. Права, обов’язки та відповідальність посадових осіб контролюючих органів</a:t>
          </a:r>
          <a:endParaRPr lang="uk-UA" b="0" dirty="0"/>
        </a:p>
      </dgm:t>
    </dgm:pt>
    <dgm:pt modelId="{F3AB5944-1157-4921-A219-834E29801BD9}" type="parTrans" cxnId="{E82F886F-5093-4BF0-B1DD-E8BDF622C860}">
      <dgm:prSet/>
      <dgm:spPr/>
      <dgm:t>
        <a:bodyPr/>
        <a:lstStyle/>
        <a:p>
          <a:endParaRPr lang="uk-UA"/>
        </a:p>
      </dgm:t>
    </dgm:pt>
    <dgm:pt modelId="{852D580C-D031-4640-8A70-D01699404F9E}" type="sibTrans" cxnId="{E82F886F-5093-4BF0-B1DD-E8BDF622C860}">
      <dgm:prSet/>
      <dgm:spPr/>
      <dgm:t>
        <a:bodyPr/>
        <a:lstStyle/>
        <a:p>
          <a:endParaRPr lang="uk-UA"/>
        </a:p>
      </dgm:t>
    </dgm:pt>
    <dgm:pt modelId="{DA5358AC-E9CB-48C1-A5B8-A2960EB24FEB}" type="pres">
      <dgm:prSet presAssocID="{D093E67B-9D6D-4F3B-86BE-8B952CF50A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9142E3B-3A55-47FE-845C-79B7DA57AEEC}" type="pres">
      <dgm:prSet presAssocID="{99958BF4-0455-4672-95E1-8A079443AFFF}" presName="composite" presStyleCnt="0"/>
      <dgm:spPr/>
    </dgm:pt>
    <dgm:pt modelId="{3588DC3C-57C5-46C8-A08A-C293701B5C69}" type="pres">
      <dgm:prSet presAssocID="{99958BF4-0455-4672-95E1-8A079443AFF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1EEB3F-7A6F-4F5E-A194-986A30CF75F1}" type="pres">
      <dgm:prSet presAssocID="{99958BF4-0455-4672-95E1-8A079443AFF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FBB4E0E0-4252-4625-B81C-266C991F0F45}" srcId="{99958BF4-0455-4672-95E1-8A079443AFFF}" destId="{4695724A-4D39-440C-95BF-3C1FAA594BF3}" srcOrd="0" destOrd="0" parTransId="{BD28B55B-9729-45CC-8FAB-76100D7C0F17}" sibTransId="{4AD503F6-0BEB-4498-BD97-5D78CC7B4590}"/>
    <dgm:cxn modelId="{F41CA602-3E7F-43EC-BDCF-283A58D725E9}" srcId="{D093E67B-9D6D-4F3B-86BE-8B952CF50ACE}" destId="{99958BF4-0455-4672-95E1-8A079443AFFF}" srcOrd="0" destOrd="0" parTransId="{263BB2BE-1585-4B1B-AB43-6712B51B5692}" sibTransId="{C208DEDB-F6BD-4AD8-AC47-CBC918A4A34A}"/>
    <dgm:cxn modelId="{E82F886F-5093-4BF0-B1DD-E8BDF622C860}" srcId="{99958BF4-0455-4672-95E1-8A079443AFFF}" destId="{6489AC4C-0FD9-43BF-9799-2B8B60449044}" srcOrd="1" destOrd="0" parTransId="{F3AB5944-1157-4921-A219-834E29801BD9}" sibTransId="{852D580C-D031-4640-8A70-D01699404F9E}"/>
    <dgm:cxn modelId="{B7B6BA1C-B42E-4A26-96DA-786057715B88}" type="presOf" srcId="{6489AC4C-0FD9-43BF-9799-2B8B60449044}" destId="{FD1EEB3F-7A6F-4F5E-A194-986A30CF75F1}" srcOrd="0" destOrd="1" presId="urn:microsoft.com/office/officeart/2005/8/layout/hList1"/>
    <dgm:cxn modelId="{4E68CC54-DE68-468A-914F-F9FD2404CD83}" type="presOf" srcId="{4695724A-4D39-440C-95BF-3C1FAA594BF3}" destId="{FD1EEB3F-7A6F-4F5E-A194-986A30CF75F1}" srcOrd="0" destOrd="0" presId="urn:microsoft.com/office/officeart/2005/8/layout/hList1"/>
    <dgm:cxn modelId="{821773B8-05F1-48E8-AA38-985B777E9D9A}" type="presOf" srcId="{D093E67B-9D6D-4F3B-86BE-8B952CF50ACE}" destId="{DA5358AC-E9CB-48C1-A5B8-A2960EB24FEB}" srcOrd="0" destOrd="0" presId="urn:microsoft.com/office/officeart/2005/8/layout/hList1"/>
    <dgm:cxn modelId="{B4761B2D-696B-4F9F-920D-9839CCB1F5FD}" type="presOf" srcId="{99958BF4-0455-4672-95E1-8A079443AFFF}" destId="{3588DC3C-57C5-46C8-A08A-C293701B5C69}" srcOrd="0" destOrd="0" presId="urn:microsoft.com/office/officeart/2005/8/layout/hList1"/>
    <dgm:cxn modelId="{8EF45414-754A-4636-935B-24B1A187A61F}" type="presParOf" srcId="{DA5358AC-E9CB-48C1-A5B8-A2960EB24FEB}" destId="{19142E3B-3A55-47FE-845C-79B7DA57AEEC}" srcOrd="0" destOrd="0" presId="urn:microsoft.com/office/officeart/2005/8/layout/hList1"/>
    <dgm:cxn modelId="{86B94EBC-1C68-43DB-9637-01E382DEF708}" type="presParOf" srcId="{19142E3B-3A55-47FE-845C-79B7DA57AEEC}" destId="{3588DC3C-57C5-46C8-A08A-C293701B5C69}" srcOrd="0" destOrd="0" presId="urn:microsoft.com/office/officeart/2005/8/layout/hList1"/>
    <dgm:cxn modelId="{DA016714-4FC5-4F8F-8D93-335439603030}" type="presParOf" srcId="{19142E3B-3A55-47FE-845C-79B7DA57AEEC}" destId="{FD1EEB3F-7A6F-4F5E-A194-986A30CF75F1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B5A02B-3A51-4B0B-9CB3-DA7E08A850D9}" type="doc">
      <dgm:prSet loTypeId="urn:microsoft.com/office/officeart/2005/8/layout/list1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uk-UA"/>
        </a:p>
      </dgm:t>
    </dgm:pt>
    <dgm:pt modelId="{A25508DC-17A6-4D78-BBA5-9231DDA8E01A}">
      <dgm:prSet phldrT="[Текст]" custT="1"/>
      <dgm:spPr/>
      <dgm:t>
        <a:bodyPr/>
        <a:lstStyle/>
        <a:p>
          <a:pPr algn="ctr"/>
          <a:r>
            <a:rPr lang="uk-UA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Посадові особи контролюючих органів зобов'язані</a:t>
          </a:r>
          <a:r>
            <a:rPr lang="uk-UA" sz="2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</a:t>
          </a:r>
          <a:endParaRPr lang="uk-UA" sz="24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6DA630-FEE6-4268-87CD-A5E52EF7F91F}" type="parTrans" cxnId="{8D821B8F-D295-457E-A218-C9ED1206AC5A}">
      <dgm:prSet/>
      <dgm:spPr/>
      <dgm:t>
        <a:bodyPr/>
        <a:lstStyle/>
        <a:p>
          <a:endParaRPr lang="uk-UA" sz="1800"/>
        </a:p>
      </dgm:t>
    </dgm:pt>
    <dgm:pt modelId="{5246B8B7-F64E-4D28-8023-077907D2C52B}" type="sibTrans" cxnId="{8D821B8F-D295-457E-A218-C9ED1206AC5A}">
      <dgm:prSet/>
      <dgm:spPr/>
      <dgm:t>
        <a:bodyPr/>
        <a:lstStyle/>
        <a:p>
          <a:endParaRPr lang="uk-UA" sz="1800"/>
        </a:p>
      </dgm:t>
    </dgm:pt>
    <dgm:pt modelId="{52C238C6-9671-480C-9CAC-244D1AF5AA8E}">
      <dgm:prSet phldrT="[Текст]" custT="1"/>
      <dgm:spPr/>
      <dgm:t>
        <a:bodyPr/>
        <a:lstStyle/>
        <a:p>
          <a:r>
            <a:rPr lang="uk-UA" sz="1600" dirty="0" smtClean="0"/>
            <a:t>Дотримуватися Конституції України ( 254к/96-ВР ) та діяти виключно у відповідності з цим Кодексом та іншими законами України, іншими нормативними актами</a:t>
          </a:r>
          <a:endParaRPr lang="uk-UA" sz="1600" dirty="0"/>
        </a:p>
      </dgm:t>
    </dgm:pt>
    <dgm:pt modelId="{4CF0F1FA-F96B-4C85-A7B5-A1EF429B905D}" type="parTrans" cxnId="{C66097C2-C452-4B3A-8261-5E6FAA0C49F2}">
      <dgm:prSet/>
      <dgm:spPr/>
      <dgm:t>
        <a:bodyPr/>
        <a:lstStyle/>
        <a:p>
          <a:endParaRPr lang="uk-UA" sz="1800"/>
        </a:p>
      </dgm:t>
    </dgm:pt>
    <dgm:pt modelId="{337D0873-93E8-4D1F-B08E-0D6DD5DDE062}" type="sibTrans" cxnId="{C66097C2-C452-4B3A-8261-5E6FAA0C49F2}">
      <dgm:prSet/>
      <dgm:spPr/>
      <dgm:t>
        <a:bodyPr/>
        <a:lstStyle/>
        <a:p>
          <a:endParaRPr lang="uk-UA" sz="1800"/>
        </a:p>
      </dgm:t>
    </dgm:pt>
    <dgm:pt modelId="{BFF4623B-D345-490A-AB50-23A66E0CC492}">
      <dgm:prSet custT="1"/>
      <dgm:spPr/>
      <dgm:t>
        <a:bodyPr/>
        <a:lstStyle/>
        <a:p>
          <a:r>
            <a:rPr lang="uk-UA" sz="1600" dirty="0" smtClean="0"/>
            <a:t> Забезпечувати сумлінне виконання покладених на контролюючі органи функцій</a:t>
          </a:r>
          <a:endParaRPr lang="uk-UA" sz="1600" dirty="0"/>
        </a:p>
      </dgm:t>
    </dgm:pt>
    <dgm:pt modelId="{14B38B82-6B9E-49FA-829D-B229501D1B2A}" type="parTrans" cxnId="{E3A8A2A9-594A-4B20-8CCA-309C0AD7438B}">
      <dgm:prSet/>
      <dgm:spPr/>
      <dgm:t>
        <a:bodyPr/>
        <a:lstStyle/>
        <a:p>
          <a:endParaRPr lang="uk-UA" sz="1800"/>
        </a:p>
      </dgm:t>
    </dgm:pt>
    <dgm:pt modelId="{3E7CECFE-A590-4802-A7AF-16638A32E38F}" type="sibTrans" cxnId="{E3A8A2A9-594A-4B20-8CCA-309C0AD7438B}">
      <dgm:prSet/>
      <dgm:spPr/>
      <dgm:t>
        <a:bodyPr/>
        <a:lstStyle/>
        <a:p>
          <a:endParaRPr lang="uk-UA" sz="1800"/>
        </a:p>
      </dgm:t>
    </dgm:pt>
    <dgm:pt modelId="{4F32EB53-84E7-45C7-9802-27E2AF758438}">
      <dgm:prSet custT="1"/>
      <dgm:spPr/>
      <dgm:t>
        <a:bodyPr/>
        <a:lstStyle/>
        <a:p>
          <a:r>
            <a:rPr lang="uk-UA" sz="1600" dirty="0" smtClean="0"/>
            <a:t> Забезпечувати ефективну роботу та виконання завдань контролюючих органів відповідно до їх повноважень</a:t>
          </a:r>
          <a:endParaRPr lang="uk-UA" sz="1600" dirty="0"/>
        </a:p>
      </dgm:t>
    </dgm:pt>
    <dgm:pt modelId="{1A5EF96B-F28B-4D96-A5D0-5590C5E7036D}" type="parTrans" cxnId="{BD021AF5-434F-420E-A9E1-3A8930CF1A16}">
      <dgm:prSet/>
      <dgm:spPr/>
      <dgm:t>
        <a:bodyPr/>
        <a:lstStyle/>
        <a:p>
          <a:endParaRPr lang="uk-UA" sz="1800"/>
        </a:p>
      </dgm:t>
    </dgm:pt>
    <dgm:pt modelId="{979315DC-7B3A-479A-9E07-1133A7803B5F}" type="sibTrans" cxnId="{BD021AF5-434F-420E-A9E1-3A8930CF1A16}">
      <dgm:prSet/>
      <dgm:spPr/>
      <dgm:t>
        <a:bodyPr/>
        <a:lstStyle/>
        <a:p>
          <a:endParaRPr lang="uk-UA" sz="1800"/>
        </a:p>
      </dgm:t>
    </dgm:pt>
    <dgm:pt modelId="{8CDCC90C-0E38-4350-BACB-1153B429093C}">
      <dgm:prSet custT="1"/>
      <dgm:spPr/>
      <dgm:t>
        <a:bodyPr/>
        <a:lstStyle/>
        <a:p>
          <a:r>
            <a:rPr lang="uk-UA" sz="1600" dirty="0" smtClean="0"/>
            <a:t>Не допускати порушень прав та охоронюваних законом інтересів громадян, підприємств, установ, організацій</a:t>
          </a:r>
          <a:endParaRPr lang="uk-UA" sz="1600" dirty="0"/>
        </a:p>
      </dgm:t>
    </dgm:pt>
    <dgm:pt modelId="{1E1130C6-FCB8-4F80-BC57-EB8CAD5114F8}" type="parTrans" cxnId="{825A5AE5-4F43-4CE2-80FF-30A1CDBBF1B3}">
      <dgm:prSet/>
      <dgm:spPr/>
      <dgm:t>
        <a:bodyPr/>
        <a:lstStyle/>
        <a:p>
          <a:endParaRPr lang="uk-UA" sz="1800"/>
        </a:p>
      </dgm:t>
    </dgm:pt>
    <dgm:pt modelId="{313868BE-DD32-49AD-80E6-8B4DCB6854A1}" type="sibTrans" cxnId="{825A5AE5-4F43-4CE2-80FF-30A1CDBBF1B3}">
      <dgm:prSet/>
      <dgm:spPr/>
      <dgm:t>
        <a:bodyPr/>
        <a:lstStyle/>
        <a:p>
          <a:endParaRPr lang="uk-UA" sz="1800"/>
        </a:p>
      </dgm:t>
    </dgm:pt>
    <dgm:pt modelId="{8F4560DB-0938-4111-B7C1-D6F68AD9090A}">
      <dgm:prSet custT="1"/>
      <dgm:spPr/>
      <dgm:t>
        <a:bodyPr/>
        <a:lstStyle/>
        <a:p>
          <a:r>
            <a:rPr lang="uk-UA" sz="1600" dirty="0" smtClean="0"/>
            <a:t>Не допускати розголошення інформації з обмеженим доступом, що одержується, використовується, зберігається під час реалізації функцій, покладених на контролюючі органи</a:t>
          </a:r>
          <a:endParaRPr lang="uk-UA" sz="1600" dirty="0"/>
        </a:p>
      </dgm:t>
    </dgm:pt>
    <dgm:pt modelId="{94549CF1-DFF1-4B87-8310-D4ED37619620}" type="parTrans" cxnId="{03C7C72C-4505-4B85-A8D1-C435ADC8F153}">
      <dgm:prSet/>
      <dgm:spPr/>
      <dgm:t>
        <a:bodyPr/>
        <a:lstStyle/>
        <a:p>
          <a:endParaRPr lang="uk-UA" sz="1800"/>
        </a:p>
      </dgm:t>
    </dgm:pt>
    <dgm:pt modelId="{30812F9A-0BB0-4020-AC8C-E8A5BF78BE00}" type="sibTrans" cxnId="{03C7C72C-4505-4B85-A8D1-C435ADC8F153}">
      <dgm:prSet/>
      <dgm:spPr/>
      <dgm:t>
        <a:bodyPr/>
        <a:lstStyle/>
        <a:p>
          <a:endParaRPr lang="uk-UA" sz="1800"/>
        </a:p>
      </dgm:t>
    </dgm:pt>
    <dgm:pt modelId="{CF48359F-1D37-4ECC-A8F2-BDCD4232A880}">
      <dgm:prSet custT="1"/>
      <dgm:spPr/>
      <dgm:t>
        <a:bodyPr/>
        <a:lstStyle/>
        <a:p>
          <a:r>
            <a:rPr lang="uk-UA" sz="1600" dirty="0" smtClean="0"/>
            <a:t>Надавати органам державної влади та органам місцевого самоврядування на їх письмовий запит відкриту податкову інформацію в порядку, встановленому законом</a:t>
          </a:r>
          <a:endParaRPr lang="uk-UA" sz="1600" dirty="0"/>
        </a:p>
      </dgm:t>
    </dgm:pt>
    <dgm:pt modelId="{06A9AA3F-98CA-4152-834F-C9A3981D00CB}" type="parTrans" cxnId="{084F6A95-D186-4481-9753-9CEE48BBDE14}">
      <dgm:prSet/>
      <dgm:spPr/>
      <dgm:t>
        <a:bodyPr/>
        <a:lstStyle/>
        <a:p>
          <a:endParaRPr lang="uk-UA" sz="1800"/>
        </a:p>
      </dgm:t>
    </dgm:pt>
    <dgm:pt modelId="{5F4ABF3B-3BFF-47C7-B9EA-E7FF0B121E43}" type="sibTrans" cxnId="{084F6A95-D186-4481-9753-9CEE48BBDE14}">
      <dgm:prSet/>
      <dgm:spPr/>
      <dgm:t>
        <a:bodyPr/>
        <a:lstStyle/>
        <a:p>
          <a:endParaRPr lang="uk-UA" sz="1800"/>
        </a:p>
      </dgm:t>
    </dgm:pt>
    <dgm:pt modelId="{202A3DD8-AC8E-43B3-AFE1-34961A6F90F9}">
      <dgm:prSet custT="1"/>
      <dgm:spPr/>
      <dgm:t>
        <a:bodyPr/>
        <a:lstStyle/>
        <a:p>
          <a:r>
            <a:rPr lang="uk-UA" sz="1600" dirty="0" smtClean="0"/>
            <a:t>Коректно та уважно ставитися до платників податків, їх представників та інших учасників відносин, що виникають під час реалізації норм цього Кодексу та інших законів, не принижувати їх честі та гідності</a:t>
          </a:r>
          <a:endParaRPr lang="uk-UA" sz="1600" dirty="0"/>
        </a:p>
      </dgm:t>
    </dgm:pt>
    <dgm:pt modelId="{B7231354-00A5-4810-9330-4F06D9943C9E}" type="parTrans" cxnId="{3B79E4F9-A2EA-455F-B6B9-FF73A6816040}">
      <dgm:prSet/>
      <dgm:spPr/>
      <dgm:t>
        <a:bodyPr/>
        <a:lstStyle/>
        <a:p>
          <a:endParaRPr lang="uk-UA" sz="1800"/>
        </a:p>
      </dgm:t>
    </dgm:pt>
    <dgm:pt modelId="{2C19B5C6-3243-41BB-B0EF-596CC010D335}" type="sibTrans" cxnId="{3B79E4F9-A2EA-455F-B6B9-FF73A6816040}">
      <dgm:prSet/>
      <dgm:spPr/>
      <dgm:t>
        <a:bodyPr/>
        <a:lstStyle/>
        <a:p>
          <a:endParaRPr lang="uk-UA" sz="1800"/>
        </a:p>
      </dgm:t>
    </dgm:pt>
    <dgm:pt modelId="{967D9CEE-B552-48E8-93C4-6F965A7B7294}" type="pres">
      <dgm:prSet presAssocID="{E5B5A02B-3A51-4B0B-9CB3-DA7E08A85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3DDFE59-E344-49A8-9FBA-BBE7F4066CA6}" type="pres">
      <dgm:prSet presAssocID="{A25508DC-17A6-4D78-BBA5-9231DDA8E01A}" presName="parentLin" presStyleCnt="0"/>
      <dgm:spPr/>
    </dgm:pt>
    <dgm:pt modelId="{F63C9AC0-ED85-42EC-A0D6-2870DCE5C9FD}" type="pres">
      <dgm:prSet presAssocID="{A25508DC-17A6-4D78-BBA5-9231DDA8E01A}" presName="parentLeftMargin" presStyleLbl="node1" presStyleIdx="0" presStyleCnt="1"/>
      <dgm:spPr/>
      <dgm:t>
        <a:bodyPr/>
        <a:lstStyle/>
        <a:p>
          <a:endParaRPr lang="ru-RU"/>
        </a:p>
      </dgm:t>
    </dgm:pt>
    <dgm:pt modelId="{F772223A-5E80-429B-9E49-C121B6F8F0EB}" type="pres">
      <dgm:prSet presAssocID="{A25508DC-17A6-4D78-BBA5-9231DDA8E01A}" presName="parentText" presStyleLbl="node1" presStyleIdx="0" presStyleCnt="1" custScaleY="19039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96FD49-D74D-41ED-8878-32F1D15AF70F}" type="pres">
      <dgm:prSet presAssocID="{A25508DC-17A6-4D78-BBA5-9231DDA8E01A}" presName="negativeSpace" presStyleCnt="0"/>
      <dgm:spPr/>
    </dgm:pt>
    <dgm:pt modelId="{E5961568-A495-4DDF-A3A7-7B2EB226DD8C}" type="pres">
      <dgm:prSet presAssocID="{A25508DC-17A6-4D78-BBA5-9231DDA8E01A}" presName="childText" presStyleLbl="conFgAcc1" presStyleIdx="0" presStyleCnt="1" custScaleY="110706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4490E0F4-72FD-4DFE-ADB2-C62EB0921B49}" type="presOf" srcId="{202A3DD8-AC8E-43B3-AFE1-34961A6F90F9}" destId="{E5961568-A495-4DDF-A3A7-7B2EB226DD8C}" srcOrd="0" destOrd="6" presId="urn:microsoft.com/office/officeart/2005/8/layout/list1"/>
    <dgm:cxn modelId="{3BE47676-CB90-43CA-AC78-171D5163CC1F}" type="presOf" srcId="{8F4560DB-0938-4111-B7C1-D6F68AD9090A}" destId="{E5961568-A495-4DDF-A3A7-7B2EB226DD8C}" srcOrd="0" destOrd="4" presId="urn:microsoft.com/office/officeart/2005/8/layout/list1"/>
    <dgm:cxn modelId="{8D821B8F-D295-457E-A218-C9ED1206AC5A}" srcId="{E5B5A02B-3A51-4B0B-9CB3-DA7E08A850D9}" destId="{A25508DC-17A6-4D78-BBA5-9231DDA8E01A}" srcOrd="0" destOrd="0" parTransId="{326DA630-FEE6-4268-87CD-A5E52EF7F91F}" sibTransId="{5246B8B7-F64E-4D28-8023-077907D2C52B}"/>
    <dgm:cxn modelId="{C66097C2-C452-4B3A-8261-5E6FAA0C49F2}" srcId="{A25508DC-17A6-4D78-BBA5-9231DDA8E01A}" destId="{52C238C6-9671-480C-9CAC-244D1AF5AA8E}" srcOrd="0" destOrd="0" parTransId="{4CF0F1FA-F96B-4C85-A7B5-A1EF429B905D}" sibTransId="{337D0873-93E8-4D1F-B08E-0D6DD5DDE062}"/>
    <dgm:cxn modelId="{71B2C4EC-7C05-40B9-BE55-CFFE5BBC5697}" type="presOf" srcId="{BFF4623B-D345-490A-AB50-23A66E0CC492}" destId="{E5961568-A495-4DDF-A3A7-7B2EB226DD8C}" srcOrd="0" destOrd="1" presId="urn:microsoft.com/office/officeart/2005/8/layout/list1"/>
    <dgm:cxn modelId="{3B79E4F9-A2EA-455F-B6B9-FF73A6816040}" srcId="{A25508DC-17A6-4D78-BBA5-9231DDA8E01A}" destId="{202A3DD8-AC8E-43B3-AFE1-34961A6F90F9}" srcOrd="6" destOrd="0" parTransId="{B7231354-00A5-4810-9330-4F06D9943C9E}" sibTransId="{2C19B5C6-3243-41BB-B0EF-596CC010D335}"/>
    <dgm:cxn modelId="{268D906B-166F-4BA9-B465-6D115BF7BE62}" type="presOf" srcId="{E5B5A02B-3A51-4B0B-9CB3-DA7E08A850D9}" destId="{967D9CEE-B552-48E8-93C4-6F965A7B7294}" srcOrd="0" destOrd="0" presId="urn:microsoft.com/office/officeart/2005/8/layout/list1"/>
    <dgm:cxn modelId="{C4C74421-28B0-49BA-A05D-D9A739A01E8B}" type="presOf" srcId="{4F32EB53-84E7-45C7-9802-27E2AF758438}" destId="{E5961568-A495-4DDF-A3A7-7B2EB226DD8C}" srcOrd="0" destOrd="2" presId="urn:microsoft.com/office/officeart/2005/8/layout/list1"/>
    <dgm:cxn modelId="{03C7C72C-4505-4B85-A8D1-C435ADC8F153}" srcId="{A25508DC-17A6-4D78-BBA5-9231DDA8E01A}" destId="{8F4560DB-0938-4111-B7C1-D6F68AD9090A}" srcOrd="4" destOrd="0" parTransId="{94549CF1-DFF1-4B87-8310-D4ED37619620}" sibTransId="{30812F9A-0BB0-4020-AC8C-E8A5BF78BE00}"/>
    <dgm:cxn modelId="{D5D8550F-C74B-4BD2-8879-34EF4F9F03E5}" type="presOf" srcId="{A25508DC-17A6-4D78-BBA5-9231DDA8E01A}" destId="{F63C9AC0-ED85-42EC-A0D6-2870DCE5C9FD}" srcOrd="0" destOrd="0" presId="urn:microsoft.com/office/officeart/2005/8/layout/list1"/>
    <dgm:cxn modelId="{9D15327C-910F-414B-AB12-23D2B5B3040D}" type="presOf" srcId="{8CDCC90C-0E38-4350-BACB-1153B429093C}" destId="{E5961568-A495-4DDF-A3A7-7B2EB226DD8C}" srcOrd="0" destOrd="3" presId="urn:microsoft.com/office/officeart/2005/8/layout/list1"/>
    <dgm:cxn modelId="{825A5AE5-4F43-4CE2-80FF-30A1CDBBF1B3}" srcId="{A25508DC-17A6-4D78-BBA5-9231DDA8E01A}" destId="{8CDCC90C-0E38-4350-BACB-1153B429093C}" srcOrd="3" destOrd="0" parTransId="{1E1130C6-FCB8-4F80-BC57-EB8CAD5114F8}" sibTransId="{313868BE-DD32-49AD-80E6-8B4DCB6854A1}"/>
    <dgm:cxn modelId="{A3C2D0A5-473D-4522-8116-DE8F1A38D14E}" type="presOf" srcId="{CF48359F-1D37-4ECC-A8F2-BDCD4232A880}" destId="{E5961568-A495-4DDF-A3A7-7B2EB226DD8C}" srcOrd="0" destOrd="5" presId="urn:microsoft.com/office/officeart/2005/8/layout/list1"/>
    <dgm:cxn modelId="{084F6A95-D186-4481-9753-9CEE48BBDE14}" srcId="{A25508DC-17A6-4D78-BBA5-9231DDA8E01A}" destId="{CF48359F-1D37-4ECC-A8F2-BDCD4232A880}" srcOrd="5" destOrd="0" parTransId="{06A9AA3F-98CA-4152-834F-C9A3981D00CB}" sibTransId="{5F4ABF3B-3BFF-47C7-B9EA-E7FF0B121E43}"/>
    <dgm:cxn modelId="{35C49F8A-F196-46AA-A347-DAA412204AB0}" type="presOf" srcId="{52C238C6-9671-480C-9CAC-244D1AF5AA8E}" destId="{E5961568-A495-4DDF-A3A7-7B2EB226DD8C}" srcOrd="0" destOrd="0" presId="urn:microsoft.com/office/officeart/2005/8/layout/list1"/>
    <dgm:cxn modelId="{E3A8A2A9-594A-4B20-8CCA-309C0AD7438B}" srcId="{A25508DC-17A6-4D78-BBA5-9231DDA8E01A}" destId="{BFF4623B-D345-490A-AB50-23A66E0CC492}" srcOrd="1" destOrd="0" parTransId="{14B38B82-6B9E-49FA-829D-B229501D1B2A}" sibTransId="{3E7CECFE-A590-4802-A7AF-16638A32E38F}"/>
    <dgm:cxn modelId="{BD021AF5-434F-420E-A9E1-3A8930CF1A16}" srcId="{A25508DC-17A6-4D78-BBA5-9231DDA8E01A}" destId="{4F32EB53-84E7-45C7-9802-27E2AF758438}" srcOrd="2" destOrd="0" parTransId="{1A5EF96B-F28B-4D96-A5D0-5590C5E7036D}" sibTransId="{979315DC-7B3A-479A-9E07-1133A7803B5F}"/>
    <dgm:cxn modelId="{C678C2A5-5EE6-455B-97AF-35F656975404}" type="presOf" srcId="{A25508DC-17A6-4D78-BBA5-9231DDA8E01A}" destId="{F772223A-5E80-429B-9E49-C121B6F8F0EB}" srcOrd="1" destOrd="0" presId="urn:microsoft.com/office/officeart/2005/8/layout/list1"/>
    <dgm:cxn modelId="{5001A71E-8906-448B-BEB8-697AC07929ED}" type="presParOf" srcId="{967D9CEE-B552-48E8-93C4-6F965A7B7294}" destId="{13DDFE59-E344-49A8-9FBA-BBE7F4066CA6}" srcOrd="0" destOrd="0" presId="urn:microsoft.com/office/officeart/2005/8/layout/list1"/>
    <dgm:cxn modelId="{0E24A490-B5FD-4BC1-AED8-016DD3170269}" type="presParOf" srcId="{13DDFE59-E344-49A8-9FBA-BBE7F4066CA6}" destId="{F63C9AC0-ED85-42EC-A0D6-2870DCE5C9FD}" srcOrd="0" destOrd="0" presId="urn:microsoft.com/office/officeart/2005/8/layout/list1"/>
    <dgm:cxn modelId="{AE45852E-5FDC-4474-AD65-C9D3446998BC}" type="presParOf" srcId="{13DDFE59-E344-49A8-9FBA-BBE7F4066CA6}" destId="{F772223A-5E80-429B-9E49-C121B6F8F0EB}" srcOrd="1" destOrd="0" presId="urn:microsoft.com/office/officeart/2005/8/layout/list1"/>
    <dgm:cxn modelId="{34D825B1-D823-4D2F-838A-7A3FF5F066AA}" type="presParOf" srcId="{967D9CEE-B552-48E8-93C4-6F965A7B7294}" destId="{2196FD49-D74D-41ED-8878-32F1D15AF70F}" srcOrd="1" destOrd="0" presId="urn:microsoft.com/office/officeart/2005/8/layout/list1"/>
    <dgm:cxn modelId="{6BEAE644-07C1-499D-861F-BC417F3A6E36}" type="presParOf" srcId="{967D9CEE-B552-48E8-93C4-6F965A7B7294}" destId="{E5961568-A495-4DDF-A3A7-7B2EB226DD8C}" srcOrd="2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6691F6-989D-4BDE-A5AF-C3C3A15DDF7C}" type="doc">
      <dgm:prSet loTypeId="urn:microsoft.com/office/officeart/2005/8/layout/list1" loCatId="list" qsTypeId="urn:microsoft.com/office/officeart/2005/8/quickstyle/3d2" qsCatId="3D" csTypeId="urn:microsoft.com/office/officeart/2005/8/colors/accent2_3" csCatId="accent2" phldr="1"/>
      <dgm:spPr/>
      <dgm:t>
        <a:bodyPr/>
        <a:lstStyle/>
        <a:p>
          <a:endParaRPr lang="uk-UA"/>
        </a:p>
      </dgm:t>
    </dgm:pt>
    <dgm:pt modelId="{2EB861B3-4989-4059-A2E5-009FACCB9B09}">
      <dgm:prSet phldrT="[Текст]" custT="1"/>
      <dgm:spPr/>
      <dgm:t>
        <a:bodyPr/>
        <a:lstStyle/>
        <a:p>
          <a:pPr algn="ctr"/>
          <a:r>
            <a:rPr lang="uk-UA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Голова ДПС України: </a:t>
          </a:r>
          <a:endParaRPr lang="uk-UA" sz="24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B942DC-FA91-442B-AFF4-04CE0FED50C5}" type="parTrans" cxnId="{FDAC5761-F006-4123-8BC2-2B440860FCEE}">
      <dgm:prSet/>
      <dgm:spPr/>
      <dgm:t>
        <a:bodyPr/>
        <a:lstStyle/>
        <a:p>
          <a:endParaRPr lang="uk-UA"/>
        </a:p>
      </dgm:t>
    </dgm:pt>
    <dgm:pt modelId="{ECFFC711-FFD3-491C-8026-3D7D9C456D55}" type="sibTrans" cxnId="{FDAC5761-F006-4123-8BC2-2B440860FCEE}">
      <dgm:prSet/>
      <dgm:spPr/>
      <dgm:t>
        <a:bodyPr/>
        <a:lstStyle/>
        <a:p>
          <a:endParaRPr lang="uk-UA"/>
        </a:p>
      </dgm:t>
    </dgm:pt>
    <dgm:pt modelId="{DEA0DC8C-3089-4093-8627-756A689E65DC}">
      <dgm:prSet phldrT="[Текст]"/>
      <dgm:spPr/>
      <dgm:t>
        <a:bodyPr/>
        <a:lstStyle/>
        <a:p>
          <a:r>
            <a:rPr lang="uk-UA" dirty="0" smtClean="0"/>
            <a:t>1) </a:t>
          </a:r>
          <a:r>
            <a:rPr lang="uk-UA" b="1" dirty="0" smtClean="0"/>
            <a:t>очолює та здійснює керівництво діяльністю ДПС України,</a:t>
          </a:r>
          <a:r>
            <a:rPr lang="uk-UA" dirty="0" smtClean="0"/>
            <a:t> представляє ДПС України у відносинах з іншими органами, підприємствами, установами, організаціями</a:t>
          </a:r>
          <a:endParaRPr lang="uk-UA" dirty="0"/>
        </a:p>
      </dgm:t>
    </dgm:pt>
    <dgm:pt modelId="{1C13560E-6C58-4887-9B71-FDBF690D0C2A}" type="parTrans" cxnId="{CF60EE66-DADE-4D14-8435-6C69B6D2275F}">
      <dgm:prSet/>
      <dgm:spPr/>
      <dgm:t>
        <a:bodyPr/>
        <a:lstStyle/>
        <a:p>
          <a:endParaRPr lang="uk-UA"/>
        </a:p>
      </dgm:t>
    </dgm:pt>
    <dgm:pt modelId="{A95A1C14-4025-432C-A361-3FEAACCBB864}" type="sibTrans" cxnId="{CF60EE66-DADE-4D14-8435-6C69B6D2275F}">
      <dgm:prSet/>
      <dgm:spPr/>
      <dgm:t>
        <a:bodyPr/>
        <a:lstStyle/>
        <a:p>
          <a:endParaRPr lang="uk-UA"/>
        </a:p>
      </dgm:t>
    </dgm:pt>
    <dgm:pt modelId="{68740C36-B81A-40C8-9EFB-090AC808989F}">
      <dgm:prSet/>
      <dgm:spPr/>
      <dgm:t>
        <a:bodyPr/>
        <a:lstStyle/>
        <a:p>
          <a:r>
            <a:rPr lang="uk-UA" dirty="0" smtClean="0"/>
            <a:t>2) у межах компетенції </a:t>
          </a:r>
          <a:r>
            <a:rPr lang="uk-UA" b="1" dirty="0" smtClean="0"/>
            <a:t>організовує та контролює виконання</a:t>
          </a:r>
          <a:r>
            <a:rPr lang="uk-UA" dirty="0" smtClean="0"/>
            <a:t> в центральному апараті ДПС України та територіальних органах Конституції та законів України, актів і доручень Президента України, актів Кабінету Міністрів України, наказів Міністерства фінансів України </a:t>
          </a:r>
          <a:endParaRPr lang="uk-UA" dirty="0"/>
        </a:p>
      </dgm:t>
    </dgm:pt>
    <dgm:pt modelId="{B4287BD7-00E9-49EA-A7A8-6F1075D12FE9}" type="parTrans" cxnId="{6AB4AB9C-E4BB-4544-AC1D-4A16CEDE99C2}">
      <dgm:prSet/>
      <dgm:spPr/>
      <dgm:t>
        <a:bodyPr/>
        <a:lstStyle/>
        <a:p>
          <a:endParaRPr lang="uk-UA"/>
        </a:p>
      </dgm:t>
    </dgm:pt>
    <dgm:pt modelId="{A7C6581F-13E0-4F24-8510-21189E47426A}" type="sibTrans" cxnId="{6AB4AB9C-E4BB-4544-AC1D-4A16CEDE99C2}">
      <dgm:prSet/>
      <dgm:spPr/>
      <dgm:t>
        <a:bodyPr/>
        <a:lstStyle/>
        <a:p>
          <a:endParaRPr lang="uk-UA"/>
        </a:p>
      </dgm:t>
    </dgm:pt>
    <dgm:pt modelId="{6824F470-8A1C-4020-BF9C-DB3CF03341AD}">
      <dgm:prSet/>
      <dgm:spPr/>
      <dgm:t>
        <a:bodyPr/>
        <a:lstStyle/>
        <a:p>
          <a:r>
            <a:rPr lang="uk-UA" dirty="0" smtClean="0"/>
            <a:t>3) </a:t>
          </a:r>
          <a:r>
            <a:rPr lang="uk-UA" b="1" dirty="0" smtClean="0"/>
            <a:t>вносить на розгляд Міністрові пропозиції</a:t>
          </a:r>
          <a:r>
            <a:rPr lang="uk-UA" dirty="0" smtClean="0"/>
            <a:t> щодо формування державної політики у відповідній сфері та розроблені ДПС України проекти законів, актів Президента України, Кабінету Міністрів України</a:t>
          </a:r>
          <a:endParaRPr lang="uk-UA" dirty="0"/>
        </a:p>
      </dgm:t>
    </dgm:pt>
    <dgm:pt modelId="{260D6060-450C-4CAA-9842-8171A2D0FC1B}" type="parTrans" cxnId="{D2D30443-F1C2-4A0D-B01A-5B3447BB5EFD}">
      <dgm:prSet/>
      <dgm:spPr/>
      <dgm:t>
        <a:bodyPr/>
        <a:lstStyle/>
        <a:p>
          <a:endParaRPr lang="uk-UA"/>
        </a:p>
      </dgm:t>
    </dgm:pt>
    <dgm:pt modelId="{8740CFA9-C2B3-428A-9AC6-7C94DAC18048}" type="sibTrans" cxnId="{D2D30443-F1C2-4A0D-B01A-5B3447BB5EFD}">
      <dgm:prSet/>
      <dgm:spPr/>
      <dgm:t>
        <a:bodyPr/>
        <a:lstStyle/>
        <a:p>
          <a:endParaRPr lang="uk-UA"/>
        </a:p>
      </dgm:t>
    </dgm:pt>
    <dgm:pt modelId="{D6F7F7A6-5196-4BC6-8E65-6FBCB7082BA2}">
      <dgm:prSet/>
      <dgm:spPr/>
      <dgm:t>
        <a:bodyPr/>
        <a:lstStyle/>
        <a:p>
          <a:r>
            <a:rPr lang="ru-RU" dirty="0" smtClean="0"/>
            <a:t>4) </a:t>
          </a:r>
          <a:r>
            <a:rPr lang="ru-RU" b="1" dirty="0" smtClean="0"/>
            <a:t>вносить на </a:t>
          </a:r>
          <a:r>
            <a:rPr lang="ru-RU" b="1" dirty="0" err="1" smtClean="0"/>
            <a:t>розгляд</a:t>
          </a:r>
          <a:r>
            <a:rPr lang="ru-RU" b="1" dirty="0" smtClean="0"/>
            <a:t> </a:t>
          </a:r>
          <a:r>
            <a:rPr lang="ru-RU" b="1" dirty="0" err="1" smtClean="0"/>
            <a:t>Міністрові</a:t>
          </a:r>
          <a:r>
            <a:rPr lang="ru-RU" b="1" dirty="0" smtClean="0"/>
            <a:t> </a:t>
          </a:r>
          <a:r>
            <a:rPr lang="ru-RU" b="1" dirty="0" err="1" smtClean="0"/>
            <a:t>проекти</a:t>
          </a:r>
          <a:r>
            <a:rPr lang="ru-RU" b="1" dirty="0" smtClean="0"/>
            <a:t> </a:t>
          </a:r>
          <a:r>
            <a:rPr lang="ru-RU" b="1" dirty="0" err="1" smtClean="0"/>
            <a:t>нормативно-правових</a:t>
          </a:r>
          <a:r>
            <a:rPr lang="ru-RU" b="1" dirty="0" smtClean="0"/>
            <a:t> </a:t>
          </a:r>
          <a:r>
            <a:rPr lang="ru-RU" b="1" dirty="0" err="1" smtClean="0"/>
            <a:t>актів</a:t>
          </a:r>
          <a:r>
            <a:rPr lang="ru-RU" dirty="0" smtClean="0"/>
            <a:t>, </a:t>
          </a:r>
          <a:r>
            <a:rPr lang="ru-RU" dirty="0" err="1" smtClean="0"/>
            <a:t>що</a:t>
          </a:r>
          <a:r>
            <a:rPr lang="ru-RU" dirty="0" smtClean="0"/>
            <a:t> </a:t>
          </a:r>
          <a:r>
            <a:rPr lang="ru-RU" dirty="0" err="1" smtClean="0"/>
            <a:t>стосуються</a:t>
          </a:r>
          <a:r>
            <a:rPr lang="ru-RU" dirty="0" smtClean="0"/>
            <a:t> </a:t>
          </a:r>
          <a:r>
            <a:rPr lang="ru-RU" dirty="0" err="1" smtClean="0"/>
            <a:t>сфери</a:t>
          </a:r>
          <a:r>
            <a:rPr lang="ru-RU" dirty="0" smtClean="0"/>
            <a:t> </a:t>
          </a:r>
          <a:r>
            <a:rPr lang="ru-RU" dirty="0" err="1" smtClean="0"/>
            <a:t>діяльності</a:t>
          </a:r>
          <a:r>
            <a:rPr lang="ru-RU" dirty="0" smtClean="0"/>
            <a:t> ДПС </a:t>
          </a:r>
          <a:r>
            <a:rPr lang="ru-RU" dirty="0" err="1" smtClean="0"/>
            <a:t>України</a:t>
          </a:r>
          <a:endParaRPr lang="uk-UA" dirty="0"/>
        </a:p>
      </dgm:t>
    </dgm:pt>
    <dgm:pt modelId="{E92910ED-DE4A-4F9A-952E-B42DB3447DB9}" type="parTrans" cxnId="{1FCC8E73-562B-4E1A-869C-7B2ECF118417}">
      <dgm:prSet/>
      <dgm:spPr/>
      <dgm:t>
        <a:bodyPr/>
        <a:lstStyle/>
        <a:p>
          <a:endParaRPr lang="uk-UA"/>
        </a:p>
      </dgm:t>
    </dgm:pt>
    <dgm:pt modelId="{BFE8FFA0-0CBD-47F8-919B-C258474BC50D}" type="sibTrans" cxnId="{1FCC8E73-562B-4E1A-869C-7B2ECF118417}">
      <dgm:prSet/>
      <dgm:spPr/>
      <dgm:t>
        <a:bodyPr/>
        <a:lstStyle/>
        <a:p>
          <a:endParaRPr lang="uk-UA"/>
        </a:p>
      </dgm:t>
    </dgm:pt>
    <dgm:pt modelId="{8D1FC81D-B8AE-478D-91AB-6153600A0C7F}">
      <dgm:prSet/>
      <dgm:spPr/>
      <dgm:t>
        <a:bodyPr/>
        <a:lstStyle/>
        <a:p>
          <a:r>
            <a:rPr lang="uk-UA" dirty="0" smtClean="0"/>
            <a:t>5) </a:t>
          </a:r>
          <a:r>
            <a:rPr lang="uk-UA" b="1" dirty="0" smtClean="0"/>
            <a:t>забезпечує виконання ДПС України актів та доручень Президента України,</a:t>
          </a:r>
          <a:r>
            <a:rPr lang="uk-UA" dirty="0" smtClean="0"/>
            <a:t> актів Кабінету Міністрів України</a:t>
          </a:r>
          <a:endParaRPr lang="uk-UA" dirty="0"/>
        </a:p>
      </dgm:t>
    </dgm:pt>
    <dgm:pt modelId="{D995E2B8-024A-415A-98EA-C5116F6501C1}" type="parTrans" cxnId="{1687754D-9FB8-49D2-8DBE-7B312C243FAD}">
      <dgm:prSet/>
      <dgm:spPr/>
      <dgm:t>
        <a:bodyPr/>
        <a:lstStyle/>
        <a:p>
          <a:endParaRPr lang="uk-UA"/>
        </a:p>
      </dgm:t>
    </dgm:pt>
    <dgm:pt modelId="{08A48108-131B-4C15-99AE-651B9501BAF8}" type="sibTrans" cxnId="{1687754D-9FB8-49D2-8DBE-7B312C243FAD}">
      <dgm:prSet/>
      <dgm:spPr/>
      <dgm:t>
        <a:bodyPr/>
        <a:lstStyle/>
        <a:p>
          <a:endParaRPr lang="uk-UA"/>
        </a:p>
      </dgm:t>
    </dgm:pt>
    <dgm:pt modelId="{A59FC6EF-A1DC-4B91-BD26-2EA5B8828EEF}">
      <dgm:prSet/>
      <dgm:spPr/>
      <dgm:t>
        <a:bodyPr/>
        <a:lstStyle/>
        <a:p>
          <a:r>
            <a:rPr lang="uk-UA" dirty="0" smtClean="0"/>
            <a:t>6) </a:t>
          </a:r>
          <a:r>
            <a:rPr lang="uk-UA" b="1" dirty="0" smtClean="0"/>
            <a:t>затверджує</a:t>
          </a:r>
          <a:r>
            <a:rPr lang="uk-UA" dirty="0" smtClean="0"/>
            <a:t> за погодженням із Міністром схвалені на засіданні колегії </a:t>
          </a:r>
          <a:r>
            <a:rPr lang="uk-UA" b="1" dirty="0" smtClean="0"/>
            <a:t>річний план роботи</a:t>
          </a:r>
          <a:r>
            <a:rPr lang="uk-UA" dirty="0" smtClean="0"/>
            <a:t> </a:t>
          </a:r>
          <a:r>
            <a:rPr lang="uk-UA" b="1" dirty="0" smtClean="0"/>
            <a:t>ДПС України</a:t>
          </a:r>
          <a:r>
            <a:rPr lang="uk-UA" dirty="0" smtClean="0"/>
            <a:t>, заходи щодо реалізації основних напрямів та пріоритетних цілей її діяльності відповідно до визначених завдань</a:t>
          </a:r>
          <a:endParaRPr lang="uk-UA" dirty="0"/>
        </a:p>
      </dgm:t>
    </dgm:pt>
    <dgm:pt modelId="{06F25C20-E5BF-4E8A-937F-AC32D39B8579}" type="parTrans" cxnId="{5A6B87E1-A7E2-4BF5-975B-2692206353C9}">
      <dgm:prSet/>
      <dgm:spPr/>
      <dgm:t>
        <a:bodyPr/>
        <a:lstStyle/>
        <a:p>
          <a:endParaRPr lang="uk-UA"/>
        </a:p>
      </dgm:t>
    </dgm:pt>
    <dgm:pt modelId="{793C241A-5B26-40C6-BC67-37D37119A60B}" type="sibTrans" cxnId="{5A6B87E1-A7E2-4BF5-975B-2692206353C9}">
      <dgm:prSet/>
      <dgm:spPr/>
      <dgm:t>
        <a:bodyPr/>
        <a:lstStyle/>
        <a:p>
          <a:endParaRPr lang="uk-UA"/>
        </a:p>
      </dgm:t>
    </dgm:pt>
    <dgm:pt modelId="{187D5BFD-3CF2-4943-B3BF-88CE87563CF6}">
      <dgm:prSet/>
      <dgm:spPr/>
      <dgm:t>
        <a:bodyPr/>
        <a:lstStyle/>
        <a:p>
          <a:r>
            <a:rPr lang="ru-RU" dirty="0" smtClean="0"/>
            <a:t>7) </a:t>
          </a:r>
          <a:r>
            <a:rPr lang="ru-RU" b="1" dirty="0" smtClean="0"/>
            <a:t>вносить </a:t>
          </a:r>
          <a:r>
            <a:rPr lang="ru-RU" b="1" dirty="0" err="1" smtClean="0"/>
            <a:t>пропозиції</a:t>
          </a:r>
          <a:r>
            <a:rPr lang="ru-RU" dirty="0" smtClean="0"/>
            <a:t> </a:t>
          </a:r>
          <a:r>
            <a:rPr lang="ru-RU" dirty="0" err="1" smtClean="0"/>
            <a:t>Міністрові</a:t>
          </a:r>
          <a:r>
            <a:rPr lang="ru-RU" dirty="0" smtClean="0"/>
            <a:t> </a:t>
          </a:r>
          <a:r>
            <a:rPr lang="ru-RU" dirty="0" err="1" smtClean="0"/>
            <a:t>щодо</a:t>
          </a:r>
          <a:r>
            <a:rPr lang="ru-RU" dirty="0" smtClean="0"/>
            <a:t> кандидатур на посади </a:t>
          </a:r>
          <a:r>
            <a:rPr lang="ru-RU" dirty="0" err="1" smtClean="0"/>
            <a:t>своїх</a:t>
          </a:r>
          <a:r>
            <a:rPr lang="ru-RU" dirty="0" smtClean="0"/>
            <a:t> </a:t>
          </a:r>
          <a:r>
            <a:rPr lang="ru-RU" dirty="0" err="1" smtClean="0"/>
            <a:t>заступників</a:t>
          </a:r>
          <a:endParaRPr lang="uk-UA" dirty="0"/>
        </a:p>
      </dgm:t>
    </dgm:pt>
    <dgm:pt modelId="{8F592D33-E492-4F52-B357-027054BD8CD7}" type="parTrans" cxnId="{011628FA-A2DC-40C9-8A18-688906222BDA}">
      <dgm:prSet/>
      <dgm:spPr/>
      <dgm:t>
        <a:bodyPr/>
        <a:lstStyle/>
        <a:p>
          <a:endParaRPr lang="uk-UA"/>
        </a:p>
      </dgm:t>
    </dgm:pt>
    <dgm:pt modelId="{ABDAAB27-0796-441E-BD1C-8815A0AA8715}" type="sibTrans" cxnId="{011628FA-A2DC-40C9-8A18-688906222BDA}">
      <dgm:prSet/>
      <dgm:spPr/>
      <dgm:t>
        <a:bodyPr/>
        <a:lstStyle/>
        <a:p>
          <a:endParaRPr lang="uk-UA"/>
        </a:p>
      </dgm:t>
    </dgm:pt>
    <dgm:pt modelId="{B5717200-A6E5-41C0-9A3E-6C51E048C349}">
      <dgm:prSet/>
      <dgm:spPr/>
      <dgm:t>
        <a:bodyPr/>
        <a:lstStyle/>
        <a:p>
          <a:r>
            <a:rPr lang="ru-RU" b="0" dirty="0" smtClean="0"/>
            <a:t>8)</a:t>
          </a:r>
          <a:r>
            <a:rPr lang="ru-RU" b="1" dirty="0" err="1" smtClean="0"/>
            <a:t>розподіляє</a:t>
          </a:r>
          <a:r>
            <a:rPr lang="ru-RU" b="1" dirty="0" smtClean="0"/>
            <a:t> </a:t>
          </a:r>
          <a:r>
            <a:rPr lang="ru-RU" b="1" dirty="0" err="1" smtClean="0"/>
            <a:t>обов'язки</a:t>
          </a:r>
          <a:r>
            <a:rPr lang="ru-RU" b="1" dirty="0" smtClean="0"/>
            <a:t> </a:t>
          </a:r>
          <a:r>
            <a:rPr lang="ru-RU" b="1" dirty="0" err="1" smtClean="0"/>
            <a:t>між</a:t>
          </a:r>
          <a:r>
            <a:rPr lang="ru-RU" b="1" dirty="0" smtClean="0"/>
            <a:t> </a:t>
          </a:r>
          <a:r>
            <a:rPr lang="ru-RU" b="1" dirty="0" err="1" smtClean="0"/>
            <a:t>своїми</a:t>
          </a:r>
          <a:r>
            <a:rPr lang="ru-RU" b="1" dirty="0" smtClean="0"/>
            <a:t> заступниками</a:t>
          </a:r>
          <a:r>
            <a:rPr lang="ru-RU" dirty="0" smtClean="0"/>
            <a:t>, </a:t>
          </a:r>
          <a:r>
            <a:rPr lang="ru-RU" dirty="0" err="1" smtClean="0"/>
            <a:t>визначає</a:t>
          </a:r>
          <a:r>
            <a:rPr lang="ru-RU" dirty="0" smtClean="0"/>
            <a:t> </a:t>
          </a:r>
          <a:r>
            <a:rPr lang="ru-RU" dirty="0" err="1" smtClean="0"/>
            <a:t>ступінь</a:t>
          </a:r>
          <a:r>
            <a:rPr lang="ru-RU" dirty="0" smtClean="0"/>
            <a:t> </a:t>
          </a:r>
          <a:r>
            <a:rPr lang="ru-RU" dirty="0" err="1" smtClean="0"/>
            <a:t>їх</a:t>
          </a:r>
          <a:r>
            <a:rPr lang="ru-RU" dirty="0" smtClean="0"/>
            <a:t> </a:t>
          </a:r>
          <a:r>
            <a:rPr lang="ru-RU" dirty="0" err="1" smtClean="0"/>
            <a:t>відповідальності</a:t>
          </a:r>
          <a:endParaRPr lang="uk-UA" dirty="0"/>
        </a:p>
      </dgm:t>
    </dgm:pt>
    <dgm:pt modelId="{831FB016-8AB1-4332-B94B-766A04DB2F8F}" type="parTrans" cxnId="{FFD3BF7A-3321-4EE7-BEB0-06C109657789}">
      <dgm:prSet/>
      <dgm:spPr/>
      <dgm:t>
        <a:bodyPr/>
        <a:lstStyle/>
        <a:p>
          <a:endParaRPr lang="uk-UA"/>
        </a:p>
      </dgm:t>
    </dgm:pt>
    <dgm:pt modelId="{DB7E822E-2D08-4028-84C4-A1DEEFA293A7}" type="sibTrans" cxnId="{FFD3BF7A-3321-4EE7-BEB0-06C109657789}">
      <dgm:prSet/>
      <dgm:spPr/>
      <dgm:t>
        <a:bodyPr/>
        <a:lstStyle/>
        <a:p>
          <a:endParaRPr lang="uk-UA"/>
        </a:p>
      </dgm:t>
    </dgm:pt>
    <dgm:pt modelId="{3DAEAE9D-E8F0-429A-A8A7-B7811A808A58}">
      <dgm:prSet/>
      <dgm:spPr/>
      <dgm:t>
        <a:bodyPr/>
        <a:lstStyle/>
        <a:p>
          <a:r>
            <a:rPr lang="ru-RU" dirty="0" smtClean="0"/>
            <a:t>9) </a:t>
          </a:r>
          <a:r>
            <a:rPr lang="ru-RU" b="1" dirty="0" err="1" smtClean="0"/>
            <a:t>затверджує</a:t>
          </a:r>
          <a:r>
            <a:rPr lang="ru-RU" dirty="0" smtClean="0"/>
            <a:t> за </a:t>
          </a:r>
          <a:r>
            <a:rPr lang="ru-RU" dirty="0" err="1" smtClean="0"/>
            <a:t>погодженням</a:t>
          </a:r>
          <a:r>
            <a:rPr lang="ru-RU" dirty="0" smtClean="0"/>
            <a:t> </a:t>
          </a:r>
          <a:r>
            <a:rPr lang="ru-RU" dirty="0" err="1" smtClean="0"/>
            <a:t>із</a:t>
          </a:r>
          <a:r>
            <a:rPr lang="ru-RU" dirty="0" smtClean="0"/>
            <a:t> </a:t>
          </a:r>
          <a:r>
            <a:rPr lang="ru-RU" dirty="0" err="1" smtClean="0"/>
            <a:t>Міністром</a:t>
          </a:r>
          <a:r>
            <a:rPr lang="ru-RU" dirty="0" smtClean="0"/>
            <a:t> </a:t>
          </a:r>
          <a:r>
            <a:rPr lang="ru-RU" b="1" dirty="0" smtClean="0"/>
            <a:t>структуру ДПС </a:t>
          </a:r>
          <a:r>
            <a:rPr lang="ru-RU" b="1" dirty="0" err="1" smtClean="0"/>
            <a:t>України</a:t>
          </a:r>
          <a:r>
            <a:rPr lang="ru-RU" dirty="0" smtClean="0"/>
            <a:t>; </a:t>
          </a:r>
          <a:endParaRPr lang="uk-UA" dirty="0"/>
        </a:p>
      </dgm:t>
    </dgm:pt>
    <dgm:pt modelId="{C11391D6-BD33-4C0E-9782-67E04003B710}" type="parTrans" cxnId="{554F0369-1B09-48D0-8C92-D88EAB41CEC5}">
      <dgm:prSet/>
      <dgm:spPr/>
      <dgm:t>
        <a:bodyPr/>
        <a:lstStyle/>
        <a:p>
          <a:endParaRPr lang="uk-UA"/>
        </a:p>
      </dgm:t>
    </dgm:pt>
    <dgm:pt modelId="{784210D1-EA77-4EFD-9574-6351F4F58DA8}" type="sibTrans" cxnId="{554F0369-1B09-48D0-8C92-D88EAB41CEC5}">
      <dgm:prSet/>
      <dgm:spPr/>
      <dgm:t>
        <a:bodyPr/>
        <a:lstStyle/>
        <a:p>
          <a:endParaRPr lang="uk-UA"/>
        </a:p>
      </dgm:t>
    </dgm:pt>
    <dgm:pt modelId="{5DF1F9F0-E962-4C7B-A504-57C7BE73CB9E}">
      <dgm:prSet/>
      <dgm:spPr/>
      <dgm:t>
        <a:bodyPr/>
        <a:lstStyle/>
        <a:p>
          <a:r>
            <a:rPr lang="ru-RU" dirty="0" smtClean="0"/>
            <a:t>10) </a:t>
          </a:r>
          <a:r>
            <a:rPr lang="ru-RU" b="1" dirty="0" err="1" smtClean="0"/>
            <a:t>забезпечує</a:t>
          </a:r>
          <a:r>
            <a:rPr lang="ru-RU" b="1" dirty="0" smtClean="0"/>
            <a:t> </a:t>
          </a:r>
          <a:r>
            <a:rPr lang="ru-RU" b="1" dirty="0" err="1" smtClean="0"/>
            <a:t>виконання</a:t>
          </a:r>
          <a:r>
            <a:rPr lang="ru-RU" b="1" dirty="0" smtClean="0"/>
            <a:t> </a:t>
          </a:r>
          <a:r>
            <a:rPr lang="ru-RU" b="1" dirty="0" err="1" smtClean="0"/>
            <a:t>наданих</a:t>
          </a:r>
          <a:r>
            <a:rPr lang="ru-RU" b="1" dirty="0" smtClean="0"/>
            <a:t> </a:t>
          </a:r>
          <a:r>
            <a:rPr lang="ru-RU" b="1" dirty="0" err="1" smtClean="0"/>
            <a:t>Міністром</a:t>
          </a:r>
          <a:r>
            <a:rPr lang="ru-RU" b="1" dirty="0" smtClean="0"/>
            <a:t> </a:t>
          </a:r>
          <a:r>
            <a:rPr lang="ru-RU" b="1" dirty="0" err="1" smtClean="0"/>
            <a:t>доручень</a:t>
          </a:r>
          <a:endParaRPr lang="uk-UA" dirty="0"/>
        </a:p>
      </dgm:t>
    </dgm:pt>
    <dgm:pt modelId="{3C70D115-8989-4AEC-AAF1-87DD9B9D34AD}" type="parTrans" cxnId="{0E1393B5-04E4-4FA6-88C9-ABA40B5E8276}">
      <dgm:prSet/>
      <dgm:spPr/>
      <dgm:t>
        <a:bodyPr/>
        <a:lstStyle/>
        <a:p>
          <a:endParaRPr lang="uk-UA"/>
        </a:p>
      </dgm:t>
    </dgm:pt>
    <dgm:pt modelId="{EE3AF762-758A-49A9-846F-B7AFA3F03C91}" type="sibTrans" cxnId="{0E1393B5-04E4-4FA6-88C9-ABA40B5E8276}">
      <dgm:prSet/>
      <dgm:spPr/>
      <dgm:t>
        <a:bodyPr/>
        <a:lstStyle/>
        <a:p>
          <a:endParaRPr lang="uk-UA"/>
        </a:p>
      </dgm:t>
    </dgm:pt>
    <dgm:pt modelId="{1AED48B4-3883-4295-9115-A4D5B6C5287D}" type="pres">
      <dgm:prSet presAssocID="{C76691F6-989D-4BDE-A5AF-C3C3A15DD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F3EAC4A-B91C-4900-AC19-C11E6167182A}" type="pres">
      <dgm:prSet presAssocID="{2EB861B3-4989-4059-A2E5-009FACCB9B09}" presName="parentLin" presStyleCnt="0"/>
      <dgm:spPr/>
    </dgm:pt>
    <dgm:pt modelId="{487AE12E-9E16-4068-A31C-35FBD29A5AE6}" type="pres">
      <dgm:prSet presAssocID="{2EB861B3-4989-4059-A2E5-009FACCB9B09}" presName="parentLeftMargin" presStyleLbl="node1" presStyleIdx="0" presStyleCnt="1"/>
      <dgm:spPr/>
      <dgm:t>
        <a:bodyPr/>
        <a:lstStyle/>
        <a:p>
          <a:endParaRPr lang="ru-RU"/>
        </a:p>
      </dgm:t>
    </dgm:pt>
    <dgm:pt modelId="{72FED3F1-44CA-4DC5-9C23-16280D43CF18}" type="pres">
      <dgm:prSet presAssocID="{2EB861B3-4989-4059-A2E5-009FACCB9B0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0D576-14C3-40A8-B490-957DC8C50E39}" type="pres">
      <dgm:prSet presAssocID="{2EB861B3-4989-4059-A2E5-009FACCB9B09}" presName="negativeSpace" presStyleCnt="0"/>
      <dgm:spPr/>
    </dgm:pt>
    <dgm:pt modelId="{2A88CACE-4C5E-44CA-8970-384F631DDFE1}" type="pres">
      <dgm:prSet presAssocID="{2EB861B3-4989-4059-A2E5-009FACCB9B09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24080167-09F4-439A-BD3F-4D9AA0DF257B}" type="presOf" srcId="{C76691F6-989D-4BDE-A5AF-C3C3A15DDF7C}" destId="{1AED48B4-3883-4295-9115-A4D5B6C5287D}" srcOrd="0" destOrd="0" presId="urn:microsoft.com/office/officeart/2005/8/layout/list1"/>
    <dgm:cxn modelId="{9BB519B7-7642-4CB5-9BE2-7A4C2D76567C}" type="presOf" srcId="{2EB861B3-4989-4059-A2E5-009FACCB9B09}" destId="{72FED3F1-44CA-4DC5-9C23-16280D43CF18}" srcOrd="1" destOrd="0" presId="urn:microsoft.com/office/officeart/2005/8/layout/list1"/>
    <dgm:cxn modelId="{CF60EE66-DADE-4D14-8435-6C69B6D2275F}" srcId="{2EB861B3-4989-4059-A2E5-009FACCB9B09}" destId="{DEA0DC8C-3089-4093-8627-756A689E65DC}" srcOrd="0" destOrd="0" parTransId="{1C13560E-6C58-4887-9B71-FDBF690D0C2A}" sibTransId="{A95A1C14-4025-432C-A361-3FEAACCBB864}"/>
    <dgm:cxn modelId="{FFD3BF7A-3321-4EE7-BEB0-06C109657789}" srcId="{2EB861B3-4989-4059-A2E5-009FACCB9B09}" destId="{B5717200-A6E5-41C0-9A3E-6C51E048C349}" srcOrd="7" destOrd="0" parTransId="{831FB016-8AB1-4332-B94B-766A04DB2F8F}" sibTransId="{DB7E822E-2D08-4028-84C4-A1DEEFA293A7}"/>
    <dgm:cxn modelId="{2BD11012-E0A2-4197-AF75-1C5E98BDFF5B}" type="presOf" srcId="{3DAEAE9D-E8F0-429A-A8A7-B7811A808A58}" destId="{2A88CACE-4C5E-44CA-8970-384F631DDFE1}" srcOrd="0" destOrd="8" presId="urn:microsoft.com/office/officeart/2005/8/layout/list1"/>
    <dgm:cxn modelId="{773B2BE2-B946-4C90-BA18-E4C978274C38}" type="presOf" srcId="{B5717200-A6E5-41C0-9A3E-6C51E048C349}" destId="{2A88CACE-4C5E-44CA-8970-384F631DDFE1}" srcOrd="0" destOrd="7" presId="urn:microsoft.com/office/officeart/2005/8/layout/list1"/>
    <dgm:cxn modelId="{1687754D-9FB8-49D2-8DBE-7B312C243FAD}" srcId="{2EB861B3-4989-4059-A2E5-009FACCB9B09}" destId="{8D1FC81D-B8AE-478D-91AB-6153600A0C7F}" srcOrd="4" destOrd="0" parTransId="{D995E2B8-024A-415A-98EA-C5116F6501C1}" sibTransId="{08A48108-131B-4C15-99AE-651B9501BAF8}"/>
    <dgm:cxn modelId="{DB23CAA6-A496-4641-98EA-0B1E686E07CC}" type="presOf" srcId="{68740C36-B81A-40C8-9EFB-090AC808989F}" destId="{2A88CACE-4C5E-44CA-8970-384F631DDFE1}" srcOrd="0" destOrd="1" presId="urn:microsoft.com/office/officeart/2005/8/layout/list1"/>
    <dgm:cxn modelId="{B8985906-6054-4F83-828D-E3B39DE23ED1}" type="presOf" srcId="{A59FC6EF-A1DC-4B91-BD26-2EA5B8828EEF}" destId="{2A88CACE-4C5E-44CA-8970-384F631DDFE1}" srcOrd="0" destOrd="5" presId="urn:microsoft.com/office/officeart/2005/8/layout/list1"/>
    <dgm:cxn modelId="{2EDF3042-ECB9-44DD-80D9-6BA3FEB212C6}" type="presOf" srcId="{DEA0DC8C-3089-4093-8627-756A689E65DC}" destId="{2A88CACE-4C5E-44CA-8970-384F631DDFE1}" srcOrd="0" destOrd="0" presId="urn:microsoft.com/office/officeart/2005/8/layout/list1"/>
    <dgm:cxn modelId="{1958E094-7152-4009-B9AE-C2277FBE7C08}" type="presOf" srcId="{187D5BFD-3CF2-4943-B3BF-88CE87563CF6}" destId="{2A88CACE-4C5E-44CA-8970-384F631DDFE1}" srcOrd="0" destOrd="6" presId="urn:microsoft.com/office/officeart/2005/8/layout/list1"/>
    <dgm:cxn modelId="{D2D30443-F1C2-4A0D-B01A-5B3447BB5EFD}" srcId="{2EB861B3-4989-4059-A2E5-009FACCB9B09}" destId="{6824F470-8A1C-4020-BF9C-DB3CF03341AD}" srcOrd="2" destOrd="0" parTransId="{260D6060-450C-4CAA-9842-8171A2D0FC1B}" sibTransId="{8740CFA9-C2B3-428A-9AC6-7C94DAC18048}"/>
    <dgm:cxn modelId="{45F89267-AE1C-4521-9C22-76D9AE1E7802}" type="presOf" srcId="{D6F7F7A6-5196-4BC6-8E65-6FBCB7082BA2}" destId="{2A88CACE-4C5E-44CA-8970-384F631DDFE1}" srcOrd="0" destOrd="3" presId="urn:microsoft.com/office/officeart/2005/8/layout/list1"/>
    <dgm:cxn modelId="{A83C7EF1-D01B-4DE3-987A-1234239D682E}" type="presOf" srcId="{6824F470-8A1C-4020-BF9C-DB3CF03341AD}" destId="{2A88CACE-4C5E-44CA-8970-384F631DDFE1}" srcOrd="0" destOrd="2" presId="urn:microsoft.com/office/officeart/2005/8/layout/list1"/>
    <dgm:cxn modelId="{554F0369-1B09-48D0-8C92-D88EAB41CEC5}" srcId="{2EB861B3-4989-4059-A2E5-009FACCB9B09}" destId="{3DAEAE9D-E8F0-429A-A8A7-B7811A808A58}" srcOrd="8" destOrd="0" parTransId="{C11391D6-BD33-4C0E-9782-67E04003B710}" sibTransId="{784210D1-EA77-4EFD-9574-6351F4F58DA8}"/>
    <dgm:cxn modelId="{1FCC8E73-562B-4E1A-869C-7B2ECF118417}" srcId="{2EB861B3-4989-4059-A2E5-009FACCB9B09}" destId="{D6F7F7A6-5196-4BC6-8E65-6FBCB7082BA2}" srcOrd="3" destOrd="0" parTransId="{E92910ED-DE4A-4F9A-952E-B42DB3447DB9}" sibTransId="{BFE8FFA0-0CBD-47F8-919B-C258474BC50D}"/>
    <dgm:cxn modelId="{77A52C85-D4CB-4709-B6AA-CAD05DE87A0C}" type="presOf" srcId="{5DF1F9F0-E962-4C7B-A504-57C7BE73CB9E}" destId="{2A88CACE-4C5E-44CA-8970-384F631DDFE1}" srcOrd="0" destOrd="9" presId="urn:microsoft.com/office/officeart/2005/8/layout/list1"/>
    <dgm:cxn modelId="{B19BD3B5-487C-4858-B030-936734D58768}" type="presOf" srcId="{2EB861B3-4989-4059-A2E5-009FACCB9B09}" destId="{487AE12E-9E16-4068-A31C-35FBD29A5AE6}" srcOrd="0" destOrd="0" presId="urn:microsoft.com/office/officeart/2005/8/layout/list1"/>
    <dgm:cxn modelId="{FDAC5761-F006-4123-8BC2-2B440860FCEE}" srcId="{C76691F6-989D-4BDE-A5AF-C3C3A15DDF7C}" destId="{2EB861B3-4989-4059-A2E5-009FACCB9B09}" srcOrd="0" destOrd="0" parTransId="{6AB942DC-FA91-442B-AFF4-04CE0FED50C5}" sibTransId="{ECFFC711-FFD3-491C-8026-3D7D9C456D55}"/>
    <dgm:cxn modelId="{011628FA-A2DC-40C9-8A18-688906222BDA}" srcId="{2EB861B3-4989-4059-A2E5-009FACCB9B09}" destId="{187D5BFD-3CF2-4943-B3BF-88CE87563CF6}" srcOrd="6" destOrd="0" parTransId="{8F592D33-E492-4F52-B357-027054BD8CD7}" sibTransId="{ABDAAB27-0796-441E-BD1C-8815A0AA8715}"/>
    <dgm:cxn modelId="{5A6B87E1-A7E2-4BF5-975B-2692206353C9}" srcId="{2EB861B3-4989-4059-A2E5-009FACCB9B09}" destId="{A59FC6EF-A1DC-4B91-BD26-2EA5B8828EEF}" srcOrd="5" destOrd="0" parTransId="{06F25C20-E5BF-4E8A-937F-AC32D39B8579}" sibTransId="{793C241A-5B26-40C6-BC67-37D37119A60B}"/>
    <dgm:cxn modelId="{0E1393B5-04E4-4FA6-88C9-ABA40B5E8276}" srcId="{2EB861B3-4989-4059-A2E5-009FACCB9B09}" destId="{5DF1F9F0-E962-4C7B-A504-57C7BE73CB9E}" srcOrd="9" destOrd="0" parTransId="{3C70D115-8989-4AEC-AAF1-87DD9B9D34AD}" sibTransId="{EE3AF762-758A-49A9-846F-B7AFA3F03C91}"/>
    <dgm:cxn modelId="{6AB4AB9C-E4BB-4544-AC1D-4A16CEDE99C2}" srcId="{2EB861B3-4989-4059-A2E5-009FACCB9B09}" destId="{68740C36-B81A-40C8-9EFB-090AC808989F}" srcOrd="1" destOrd="0" parTransId="{B4287BD7-00E9-49EA-A7A8-6F1075D12FE9}" sibTransId="{A7C6581F-13E0-4F24-8510-21189E47426A}"/>
    <dgm:cxn modelId="{1CEBF3D9-08FB-451A-8461-A43F12CA2909}" type="presOf" srcId="{8D1FC81D-B8AE-478D-91AB-6153600A0C7F}" destId="{2A88CACE-4C5E-44CA-8970-384F631DDFE1}" srcOrd="0" destOrd="4" presId="urn:microsoft.com/office/officeart/2005/8/layout/list1"/>
    <dgm:cxn modelId="{0CF0FFD4-BE3B-43A4-B5CF-C544D7E4160C}" type="presParOf" srcId="{1AED48B4-3883-4295-9115-A4D5B6C5287D}" destId="{AF3EAC4A-B91C-4900-AC19-C11E6167182A}" srcOrd="0" destOrd="0" presId="urn:microsoft.com/office/officeart/2005/8/layout/list1"/>
    <dgm:cxn modelId="{CA93795E-4F02-4E74-99BF-6B49254A8019}" type="presParOf" srcId="{AF3EAC4A-B91C-4900-AC19-C11E6167182A}" destId="{487AE12E-9E16-4068-A31C-35FBD29A5AE6}" srcOrd="0" destOrd="0" presId="urn:microsoft.com/office/officeart/2005/8/layout/list1"/>
    <dgm:cxn modelId="{D30566CD-9FD4-4D13-9F5B-A98910C28096}" type="presParOf" srcId="{AF3EAC4A-B91C-4900-AC19-C11E6167182A}" destId="{72FED3F1-44CA-4DC5-9C23-16280D43CF18}" srcOrd="1" destOrd="0" presId="urn:microsoft.com/office/officeart/2005/8/layout/list1"/>
    <dgm:cxn modelId="{079C367F-51AB-4D98-8C45-0277F4092A74}" type="presParOf" srcId="{1AED48B4-3883-4295-9115-A4D5B6C5287D}" destId="{8090D576-14C3-40A8-B490-957DC8C50E39}" srcOrd="1" destOrd="0" presId="urn:microsoft.com/office/officeart/2005/8/layout/list1"/>
    <dgm:cxn modelId="{DE9501E7-E0FC-48F9-AC7A-81EDBFBFE600}" type="presParOf" srcId="{1AED48B4-3883-4295-9115-A4D5B6C5287D}" destId="{2A88CACE-4C5E-44CA-8970-384F631DDFE1}" srcOrd="2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DFB5C50-70D9-4DA1-81D2-1201C8BA89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B24B2DCE-142E-4834-85C9-F87B2C7DDC83}">
      <dgm:prSet phldrT="[Текст]"/>
      <dgm:spPr/>
      <dgm:t>
        <a:bodyPr/>
        <a:lstStyle/>
        <a:p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Питання для самоперевірки та корекції знань студентів:</a:t>
          </a:r>
          <a:endParaRPr lang="uk-UA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4E64C0-244E-4B67-ABA4-279D73441B3B}" type="parTrans" cxnId="{F77147F5-617A-4075-902F-9B2E8EA969C4}">
      <dgm:prSet/>
      <dgm:spPr/>
      <dgm:t>
        <a:bodyPr/>
        <a:lstStyle/>
        <a:p>
          <a:endParaRPr lang="uk-UA"/>
        </a:p>
      </dgm:t>
    </dgm:pt>
    <dgm:pt modelId="{39860AAC-66AA-44A2-B54B-95108B43A2EC}" type="sibTrans" cxnId="{F77147F5-617A-4075-902F-9B2E8EA969C4}">
      <dgm:prSet/>
      <dgm:spPr/>
      <dgm:t>
        <a:bodyPr/>
        <a:lstStyle/>
        <a:p>
          <a:endParaRPr lang="uk-UA"/>
        </a:p>
      </dgm:t>
    </dgm:pt>
    <dgm:pt modelId="{6D161BF8-8D17-454F-A93E-CA80FED35A09}">
      <dgm:prSet phldrT="[Текст]"/>
      <dgm:spPr/>
      <dgm:t>
        <a:bodyPr/>
        <a:lstStyle/>
        <a:p>
          <a:r>
            <a:rPr lang="uk-UA" dirty="0" smtClean="0"/>
            <a:t>Розкрийте формування податкової служби України</a:t>
          </a:r>
          <a:endParaRPr lang="uk-UA" dirty="0"/>
        </a:p>
      </dgm:t>
    </dgm:pt>
    <dgm:pt modelId="{C2B1D16C-6B27-4644-A3C1-F9112B33641D}" type="parTrans" cxnId="{597F3041-D9EC-4066-8E90-BF888D887CF8}">
      <dgm:prSet/>
      <dgm:spPr/>
      <dgm:t>
        <a:bodyPr/>
        <a:lstStyle/>
        <a:p>
          <a:endParaRPr lang="uk-UA"/>
        </a:p>
      </dgm:t>
    </dgm:pt>
    <dgm:pt modelId="{F2C3BF93-0DB3-43CA-9D9F-2329061E68BD}" type="sibTrans" cxnId="{597F3041-D9EC-4066-8E90-BF888D887CF8}">
      <dgm:prSet/>
      <dgm:spPr/>
      <dgm:t>
        <a:bodyPr/>
        <a:lstStyle/>
        <a:p>
          <a:endParaRPr lang="uk-UA"/>
        </a:p>
      </dgm:t>
    </dgm:pt>
    <dgm:pt modelId="{4A042F62-79AD-4753-A6EE-D6EF13C8158A}">
      <dgm:prSet/>
      <dgm:spPr/>
      <dgm:t>
        <a:bodyPr/>
        <a:lstStyle/>
        <a:p>
          <a:r>
            <a:rPr lang="uk-UA" smtClean="0"/>
            <a:t>Чим керується діяльність державних податкових органів України?</a:t>
          </a:r>
          <a:endParaRPr lang="uk-UA"/>
        </a:p>
      </dgm:t>
    </dgm:pt>
    <dgm:pt modelId="{D5B94481-8303-447F-B8E8-616648FCD843}" type="parTrans" cxnId="{DED503E5-5AB1-41FC-997C-EBA0FE7F870C}">
      <dgm:prSet/>
      <dgm:spPr/>
      <dgm:t>
        <a:bodyPr/>
        <a:lstStyle/>
        <a:p>
          <a:endParaRPr lang="uk-UA"/>
        </a:p>
      </dgm:t>
    </dgm:pt>
    <dgm:pt modelId="{66601939-AC1C-4C1B-8874-942580BBD681}" type="sibTrans" cxnId="{DED503E5-5AB1-41FC-997C-EBA0FE7F870C}">
      <dgm:prSet/>
      <dgm:spPr/>
      <dgm:t>
        <a:bodyPr/>
        <a:lstStyle/>
        <a:p>
          <a:endParaRPr lang="uk-UA"/>
        </a:p>
      </dgm:t>
    </dgm:pt>
    <dgm:pt modelId="{BA7C2D5C-F9E1-4917-9E77-B348BC94B0F8}">
      <dgm:prSet/>
      <dgm:spPr/>
      <dgm:t>
        <a:bodyPr/>
        <a:lstStyle/>
        <a:p>
          <a:r>
            <a:rPr lang="uk-UA" smtClean="0"/>
            <a:t>Назвіть структуру державних податкових органів України.</a:t>
          </a:r>
          <a:endParaRPr lang="uk-UA"/>
        </a:p>
      </dgm:t>
    </dgm:pt>
    <dgm:pt modelId="{6FF12CB3-478C-443E-BB5D-0F5C615BCD51}" type="parTrans" cxnId="{4C10E925-CA82-44BB-95DC-4DA8615DF35C}">
      <dgm:prSet/>
      <dgm:spPr/>
      <dgm:t>
        <a:bodyPr/>
        <a:lstStyle/>
        <a:p>
          <a:endParaRPr lang="uk-UA"/>
        </a:p>
      </dgm:t>
    </dgm:pt>
    <dgm:pt modelId="{A7DA43D3-D58A-4C80-8BBE-E4FE9E2FF3C8}" type="sibTrans" cxnId="{4C10E925-CA82-44BB-95DC-4DA8615DF35C}">
      <dgm:prSet/>
      <dgm:spPr/>
      <dgm:t>
        <a:bodyPr/>
        <a:lstStyle/>
        <a:p>
          <a:endParaRPr lang="uk-UA"/>
        </a:p>
      </dgm:t>
    </dgm:pt>
    <dgm:pt modelId="{FDF414B2-23E7-4F97-AACF-F91863BD7A84}">
      <dgm:prSet/>
      <dgm:spPr/>
      <dgm:t>
        <a:bodyPr/>
        <a:lstStyle/>
        <a:p>
          <a:r>
            <a:rPr lang="uk-UA" smtClean="0"/>
            <a:t>Які основні завдання ДПС Унраїни?</a:t>
          </a:r>
          <a:endParaRPr lang="uk-UA"/>
        </a:p>
      </dgm:t>
    </dgm:pt>
    <dgm:pt modelId="{37DA452F-F43E-487B-AD27-266481031CD3}" type="parTrans" cxnId="{B82A8F7B-C87B-48F8-8FCD-A1FF598372DC}">
      <dgm:prSet/>
      <dgm:spPr/>
      <dgm:t>
        <a:bodyPr/>
        <a:lstStyle/>
        <a:p>
          <a:endParaRPr lang="uk-UA"/>
        </a:p>
      </dgm:t>
    </dgm:pt>
    <dgm:pt modelId="{283DFABA-B296-4642-945C-2306EBDD8F8E}" type="sibTrans" cxnId="{B82A8F7B-C87B-48F8-8FCD-A1FF598372DC}">
      <dgm:prSet/>
      <dgm:spPr/>
      <dgm:t>
        <a:bodyPr/>
        <a:lstStyle/>
        <a:p>
          <a:endParaRPr lang="uk-UA"/>
        </a:p>
      </dgm:t>
    </dgm:pt>
    <dgm:pt modelId="{F7AC8DB5-F666-4DDB-B1D7-8B57327A8320}">
      <dgm:prSet/>
      <dgm:spPr/>
      <dgm:t>
        <a:bodyPr/>
        <a:lstStyle/>
        <a:p>
          <a:r>
            <a:rPr lang="uk-UA" smtClean="0"/>
            <a:t>Назвіть права ДПС України</a:t>
          </a:r>
          <a:endParaRPr lang="uk-UA"/>
        </a:p>
      </dgm:t>
    </dgm:pt>
    <dgm:pt modelId="{CA335598-3011-4F37-BEAD-036E511F0AD4}" type="parTrans" cxnId="{EE4C6135-79A3-4D5B-9980-7598D20FFEAA}">
      <dgm:prSet/>
      <dgm:spPr/>
      <dgm:t>
        <a:bodyPr/>
        <a:lstStyle/>
        <a:p>
          <a:endParaRPr lang="uk-UA"/>
        </a:p>
      </dgm:t>
    </dgm:pt>
    <dgm:pt modelId="{78B53554-345B-4BF7-9C4A-70A69AF5E62A}" type="sibTrans" cxnId="{EE4C6135-79A3-4D5B-9980-7598D20FFEAA}">
      <dgm:prSet/>
      <dgm:spPr/>
      <dgm:t>
        <a:bodyPr/>
        <a:lstStyle/>
        <a:p>
          <a:endParaRPr lang="uk-UA"/>
        </a:p>
      </dgm:t>
    </dgm:pt>
    <dgm:pt modelId="{2B33D574-9D69-4696-B38F-446500437D4A}">
      <dgm:prSet/>
      <dgm:spPr/>
      <dgm:t>
        <a:bodyPr/>
        <a:lstStyle/>
        <a:p>
          <a:r>
            <a:rPr lang="uk-UA" smtClean="0"/>
            <a:t>Хто очолює ДПС України?</a:t>
          </a:r>
          <a:endParaRPr lang="uk-UA"/>
        </a:p>
      </dgm:t>
    </dgm:pt>
    <dgm:pt modelId="{25E6D025-F89F-4889-8B9E-C6547F2B18D5}" type="parTrans" cxnId="{A55B31AA-C5AF-4598-A002-615F5BB96346}">
      <dgm:prSet/>
      <dgm:spPr/>
      <dgm:t>
        <a:bodyPr/>
        <a:lstStyle/>
        <a:p>
          <a:endParaRPr lang="uk-UA"/>
        </a:p>
      </dgm:t>
    </dgm:pt>
    <dgm:pt modelId="{59DEAE67-AB75-4EB4-B3FD-8E9CEC8A488A}" type="sibTrans" cxnId="{A55B31AA-C5AF-4598-A002-615F5BB96346}">
      <dgm:prSet/>
      <dgm:spPr/>
      <dgm:t>
        <a:bodyPr/>
        <a:lstStyle/>
        <a:p>
          <a:endParaRPr lang="uk-UA"/>
        </a:p>
      </dgm:t>
    </dgm:pt>
    <dgm:pt modelId="{80CF3344-94AB-4EE3-BB0E-56E4DD6EA92A}">
      <dgm:prSet/>
      <dgm:spPr/>
      <dgm:t>
        <a:bodyPr/>
        <a:lstStyle/>
        <a:p>
          <a:r>
            <a:rPr lang="uk-UA" smtClean="0"/>
            <a:t>Хто призначає Голову ДПС України?</a:t>
          </a:r>
          <a:endParaRPr lang="uk-UA"/>
        </a:p>
      </dgm:t>
    </dgm:pt>
    <dgm:pt modelId="{75B24181-7979-4EE7-A0BC-96EF3CE35657}" type="parTrans" cxnId="{58BE1178-7324-46E6-A004-1BF3B0869540}">
      <dgm:prSet/>
      <dgm:spPr/>
      <dgm:t>
        <a:bodyPr/>
        <a:lstStyle/>
        <a:p>
          <a:endParaRPr lang="uk-UA"/>
        </a:p>
      </dgm:t>
    </dgm:pt>
    <dgm:pt modelId="{61C5CB5C-26E4-41BF-94D7-AD26F255142F}" type="sibTrans" cxnId="{58BE1178-7324-46E6-A004-1BF3B0869540}">
      <dgm:prSet/>
      <dgm:spPr/>
      <dgm:t>
        <a:bodyPr/>
        <a:lstStyle/>
        <a:p>
          <a:endParaRPr lang="uk-UA"/>
        </a:p>
      </dgm:t>
    </dgm:pt>
    <dgm:pt modelId="{2B322FF1-F0CE-4684-8245-24F6126713EA}">
      <dgm:prSet/>
      <dgm:spPr/>
      <dgm:t>
        <a:bodyPr/>
        <a:lstStyle/>
        <a:p>
          <a:r>
            <a:rPr lang="uk-UA" smtClean="0"/>
            <a:t>Назвіть права та обвязки Голови ДПС України?</a:t>
          </a:r>
          <a:endParaRPr lang="uk-UA"/>
        </a:p>
      </dgm:t>
    </dgm:pt>
    <dgm:pt modelId="{203BE0CF-CD8D-47C0-9C88-FC97F3E95AE7}" type="parTrans" cxnId="{3528301D-F177-47C2-B705-EA82B99C9455}">
      <dgm:prSet/>
      <dgm:spPr/>
      <dgm:t>
        <a:bodyPr/>
        <a:lstStyle/>
        <a:p>
          <a:endParaRPr lang="uk-UA"/>
        </a:p>
      </dgm:t>
    </dgm:pt>
    <dgm:pt modelId="{3ABD7C40-BF7A-470C-9D9A-6F476D2EAFA5}" type="sibTrans" cxnId="{3528301D-F177-47C2-B705-EA82B99C9455}">
      <dgm:prSet/>
      <dgm:spPr/>
      <dgm:t>
        <a:bodyPr/>
        <a:lstStyle/>
        <a:p>
          <a:endParaRPr lang="uk-UA"/>
        </a:p>
      </dgm:t>
    </dgm:pt>
    <dgm:pt modelId="{00E15ABF-7DD2-40D3-9418-337D516DC2A8}">
      <dgm:prSet/>
      <dgm:spPr/>
      <dgm:t>
        <a:bodyPr/>
        <a:lstStyle/>
        <a:p>
          <a:r>
            <a:rPr lang="uk-UA" smtClean="0"/>
            <a:t>Хто призначає та звільняє заступників  Голови ДПС України?</a:t>
          </a:r>
          <a:endParaRPr lang="uk-UA"/>
        </a:p>
      </dgm:t>
    </dgm:pt>
    <dgm:pt modelId="{4CC66D26-6028-4A6C-9E4E-E3F2FB49E05D}" type="parTrans" cxnId="{2D9CB0A3-AA0F-4B3F-9757-A0CD1862FB59}">
      <dgm:prSet/>
      <dgm:spPr/>
      <dgm:t>
        <a:bodyPr/>
        <a:lstStyle/>
        <a:p>
          <a:endParaRPr lang="uk-UA"/>
        </a:p>
      </dgm:t>
    </dgm:pt>
    <dgm:pt modelId="{2DE338A5-5CF5-4EE4-829B-7F8B92580C2C}" type="sibTrans" cxnId="{2D9CB0A3-AA0F-4B3F-9757-A0CD1862FB59}">
      <dgm:prSet/>
      <dgm:spPr/>
      <dgm:t>
        <a:bodyPr/>
        <a:lstStyle/>
        <a:p>
          <a:endParaRPr lang="uk-UA"/>
        </a:p>
      </dgm:t>
    </dgm:pt>
    <dgm:pt modelId="{8D40752A-1FF4-4B0B-A084-6E1B11F2FF4E}">
      <dgm:prSet/>
      <dgm:spPr/>
      <dgm:t>
        <a:bodyPr/>
        <a:lstStyle/>
        <a:p>
          <a:r>
            <a:rPr lang="uk-UA" dirty="0" smtClean="0"/>
            <a:t>Яке призначення колегії, консультативних та дорадчих органів?</a:t>
          </a:r>
          <a:endParaRPr lang="uk-UA" dirty="0"/>
        </a:p>
      </dgm:t>
    </dgm:pt>
    <dgm:pt modelId="{56552F41-E2F5-42E9-B0B0-6988B63478CF}" type="parTrans" cxnId="{D27D657A-5E99-4584-B353-7FB173F27A5C}">
      <dgm:prSet/>
      <dgm:spPr/>
      <dgm:t>
        <a:bodyPr/>
        <a:lstStyle/>
        <a:p>
          <a:endParaRPr lang="uk-UA"/>
        </a:p>
      </dgm:t>
    </dgm:pt>
    <dgm:pt modelId="{9F2DBCEF-7721-483C-B872-75EE9B544B17}" type="sibTrans" cxnId="{D27D657A-5E99-4584-B353-7FB173F27A5C}">
      <dgm:prSet/>
      <dgm:spPr/>
      <dgm:t>
        <a:bodyPr/>
        <a:lstStyle/>
        <a:p>
          <a:endParaRPr lang="uk-UA"/>
        </a:p>
      </dgm:t>
    </dgm:pt>
    <dgm:pt modelId="{3378798B-A8B5-4DF6-B078-B020E7A16223}" type="pres">
      <dgm:prSet presAssocID="{CDFB5C50-70D9-4DA1-81D2-1201C8BA89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BB05652-8A21-4EE8-A980-EA8C4EE371D6}" type="pres">
      <dgm:prSet presAssocID="{B24B2DCE-142E-4834-85C9-F87B2C7DDC83}" presName="composite" presStyleCnt="0"/>
      <dgm:spPr/>
    </dgm:pt>
    <dgm:pt modelId="{D0E83CDF-02C1-4516-85B6-8B7E751EE746}" type="pres">
      <dgm:prSet presAssocID="{B24B2DCE-142E-4834-85C9-F87B2C7DDC8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DBA4F1D-143D-484B-9F1B-A4A8E6DCCE97}" type="pres">
      <dgm:prSet presAssocID="{B24B2DCE-142E-4834-85C9-F87B2C7DDC8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B82A8F7B-C87B-48F8-8FCD-A1FF598372DC}" srcId="{B24B2DCE-142E-4834-85C9-F87B2C7DDC83}" destId="{FDF414B2-23E7-4F97-AACF-F91863BD7A84}" srcOrd="3" destOrd="0" parTransId="{37DA452F-F43E-487B-AD27-266481031CD3}" sibTransId="{283DFABA-B296-4642-945C-2306EBDD8F8E}"/>
    <dgm:cxn modelId="{EE4C6135-79A3-4D5B-9980-7598D20FFEAA}" srcId="{B24B2DCE-142E-4834-85C9-F87B2C7DDC83}" destId="{F7AC8DB5-F666-4DDB-B1D7-8B57327A8320}" srcOrd="4" destOrd="0" parTransId="{CA335598-3011-4F37-BEAD-036E511F0AD4}" sibTransId="{78B53554-345B-4BF7-9C4A-70A69AF5E62A}"/>
    <dgm:cxn modelId="{6FAD3529-F295-427B-9ECA-1EFAB66B7142}" type="presOf" srcId="{2B322FF1-F0CE-4684-8245-24F6126713EA}" destId="{6DBA4F1D-143D-484B-9F1B-A4A8E6DCCE97}" srcOrd="0" destOrd="7" presId="urn:microsoft.com/office/officeart/2005/8/layout/hList1"/>
    <dgm:cxn modelId="{82522233-9473-481A-88CA-5BE23192B5B4}" type="presOf" srcId="{FDF414B2-23E7-4F97-AACF-F91863BD7A84}" destId="{6DBA4F1D-143D-484B-9F1B-A4A8E6DCCE97}" srcOrd="0" destOrd="3" presId="urn:microsoft.com/office/officeart/2005/8/layout/hList1"/>
    <dgm:cxn modelId="{F77147F5-617A-4075-902F-9B2E8EA969C4}" srcId="{CDFB5C50-70D9-4DA1-81D2-1201C8BA89A7}" destId="{B24B2DCE-142E-4834-85C9-F87B2C7DDC83}" srcOrd="0" destOrd="0" parTransId="{EF4E64C0-244E-4B67-ABA4-279D73441B3B}" sibTransId="{39860AAC-66AA-44A2-B54B-95108B43A2EC}"/>
    <dgm:cxn modelId="{F0052845-B20D-4326-A789-499D68AFE5CA}" type="presOf" srcId="{00E15ABF-7DD2-40D3-9418-337D516DC2A8}" destId="{6DBA4F1D-143D-484B-9F1B-A4A8E6DCCE97}" srcOrd="0" destOrd="8" presId="urn:microsoft.com/office/officeart/2005/8/layout/hList1"/>
    <dgm:cxn modelId="{228B0574-2F6A-4907-93C7-3D93CCC5EE32}" type="presOf" srcId="{BA7C2D5C-F9E1-4917-9E77-B348BC94B0F8}" destId="{6DBA4F1D-143D-484B-9F1B-A4A8E6DCCE97}" srcOrd="0" destOrd="2" presId="urn:microsoft.com/office/officeart/2005/8/layout/hList1"/>
    <dgm:cxn modelId="{4C10E925-CA82-44BB-95DC-4DA8615DF35C}" srcId="{B24B2DCE-142E-4834-85C9-F87B2C7DDC83}" destId="{BA7C2D5C-F9E1-4917-9E77-B348BC94B0F8}" srcOrd="2" destOrd="0" parTransId="{6FF12CB3-478C-443E-BB5D-0F5C615BCD51}" sibTransId="{A7DA43D3-D58A-4C80-8BBE-E4FE9E2FF3C8}"/>
    <dgm:cxn modelId="{A55B31AA-C5AF-4598-A002-615F5BB96346}" srcId="{B24B2DCE-142E-4834-85C9-F87B2C7DDC83}" destId="{2B33D574-9D69-4696-B38F-446500437D4A}" srcOrd="5" destOrd="0" parTransId="{25E6D025-F89F-4889-8B9E-C6547F2B18D5}" sibTransId="{59DEAE67-AB75-4EB4-B3FD-8E9CEC8A488A}"/>
    <dgm:cxn modelId="{D27D657A-5E99-4584-B353-7FB173F27A5C}" srcId="{B24B2DCE-142E-4834-85C9-F87B2C7DDC83}" destId="{8D40752A-1FF4-4B0B-A084-6E1B11F2FF4E}" srcOrd="9" destOrd="0" parTransId="{56552F41-E2F5-42E9-B0B0-6988B63478CF}" sibTransId="{9F2DBCEF-7721-483C-B872-75EE9B544B17}"/>
    <dgm:cxn modelId="{FA803D22-670E-4A33-878C-FEE20C7DA57E}" type="presOf" srcId="{2B33D574-9D69-4696-B38F-446500437D4A}" destId="{6DBA4F1D-143D-484B-9F1B-A4A8E6DCCE97}" srcOrd="0" destOrd="5" presId="urn:microsoft.com/office/officeart/2005/8/layout/hList1"/>
    <dgm:cxn modelId="{E83EECAA-21F9-432F-82E4-81CB738AB393}" type="presOf" srcId="{4A042F62-79AD-4753-A6EE-D6EF13C8158A}" destId="{6DBA4F1D-143D-484B-9F1B-A4A8E6DCCE97}" srcOrd="0" destOrd="1" presId="urn:microsoft.com/office/officeart/2005/8/layout/hList1"/>
    <dgm:cxn modelId="{DED503E5-5AB1-41FC-997C-EBA0FE7F870C}" srcId="{B24B2DCE-142E-4834-85C9-F87B2C7DDC83}" destId="{4A042F62-79AD-4753-A6EE-D6EF13C8158A}" srcOrd="1" destOrd="0" parTransId="{D5B94481-8303-447F-B8E8-616648FCD843}" sibTransId="{66601939-AC1C-4C1B-8874-942580BBD681}"/>
    <dgm:cxn modelId="{6EAD3691-DEF5-4E58-A0B7-5503374FE549}" type="presOf" srcId="{B24B2DCE-142E-4834-85C9-F87B2C7DDC83}" destId="{D0E83CDF-02C1-4516-85B6-8B7E751EE746}" srcOrd="0" destOrd="0" presId="urn:microsoft.com/office/officeart/2005/8/layout/hList1"/>
    <dgm:cxn modelId="{3528301D-F177-47C2-B705-EA82B99C9455}" srcId="{B24B2DCE-142E-4834-85C9-F87B2C7DDC83}" destId="{2B322FF1-F0CE-4684-8245-24F6126713EA}" srcOrd="7" destOrd="0" parTransId="{203BE0CF-CD8D-47C0-9C88-FC97F3E95AE7}" sibTransId="{3ABD7C40-BF7A-470C-9D9A-6F476D2EAFA5}"/>
    <dgm:cxn modelId="{0A611FBD-DE19-461D-9428-51FEBDEBF249}" type="presOf" srcId="{6D161BF8-8D17-454F-A93E-CA80FED35A09}" destId="{6DBA4F1D-143D-484B-9F1B-A4A8E6DCCE97}" srcOrd="0" destOrd="0" presId="urn:microsoft.com/office/officeart/2005/8/layout/hList1"/>
    <dgm:cxn modelId="{0FD6A99A-8DE1-48AA-B0C7-BD1E28C3949F}" type="presOf" srcId="{80CF3344-94AB-4EE3-BB0E-56E4DD6EA92A}" destId="{6DBA4F1D-143D-484B-9F1B-A4A8E6DCCE97}" srcOrd="0" destOrd="6" presId="urn:microsoft.com/office/officeart/2005/8/layout/hList1"/>
    <dgm:cxn modelId="{1543AEEB-0D31-4DF2-A0A2-B1DD603DF1DA}" type="presOf" srcId="{8D40752A-1FF4-4B0B-A084-6E1B11F2FF4E}" destId="{6DBA4F1D-143D-484B-9F1B-A4A8E6DCCE97}" srcOrd="0" destOrd="9" presId="urn:microsoft.com/office/officeart/2005/8/layout/hList1"/>
    <dgm:cxn modelId="{597F3041-D9EC-4066-8E90-BF888D887CF8}" srcId="{B24B2DCE-142E-4834-85C9-F87B2C7DDC83}" destId="{6D161BF8-8D17-454F-A93E-CA80FED35A09}" srcOrd="0" destOrd="0" parTransId="{C2B1D16C-6B27-4644-A3C1-F9112B33641D}" sibTransId="{F2C3BF93-0DB3-43CA-9D9F-2329061E68BD}"/>
    <dgm:cxn modelId="{58BE1178-7324-46E6-A004-1BF3B0869540}" srcId="{B24B2DCE-142E-4834-85C9-F87B2C7DDC83}" destId="{80CF3344-94AB-4EE3-BB0E-56E4DD6EA92A}" srcOrd="6" destOrd="0" parTransId="{75B24181-7979-4EE7-A0BC-96EF3CE35657}" sibTransId="{61C5CB5C-26E4-41BF-94D7-AD26F255142F}"/>
    <dgm:cxn modelId="{DEA55E4C-21F4-43B7-973E-62FC88F9FE9A}" type="presOf" srcId="{F7AC8DB5-F666-4DDB-B1D7-8B57327A8320}" destId="{6DBA4F1D-143D-484B-9F1B-A4A8E6DCCE97}" srcOrd="0" destOrd="4" presId="urn:microsoft.com/office/officeart/2005/8/layout/hList1"/>
    <dgm:cxn modelId="{EDF539A2-9740-485B-B8C8-F196D9AFFFCA}" type="presOf" srcId="{CDFB5C50-70D9-4DA1-81D2-1201C8BA89A7}" destId="{3378798B-A8B5-4DF6-B078-B020E7A16223}" srcOrd="0" destOrd="0" presId="urn:microsoft.com/office/officeart/2005/8/layout/hList1"/>
    <dgm:cxn modelId="{2D9CB0A3-AA0F-4B3F-9757-A0CD1862FB59}" srcId="{B24B2DCE-142E-4834-85C9-F87B2C7DDC83}" destId="{00E15ABF-7DD2-40D3-9418-337D516DC2A8}" srcOrd="8" destOrd="0" parTransId="{4CC66D26-6028-4A6C-9E4E-E3F2FB49E05D}" sibTransId="{2DE338A5-5CF5-4EE4-829B-7F8B92580C2C}"/>
    <dgm:cxn modelId="{5E65529D-95AD-4862-955E-3CD91F4F77CF}" type="presParOf" srcId="{3378798B-A8B5-4DF6-B078-B020E7A16223}" destId="{BBB05652-8A21-4EE8-A980-EA8C4EE371D6}" srcOrd="0" destOrd="0" presId="urn:microsoft.com/office/officeart/2005/8/layout/hList1"/>
    <dgm:cxn modelId="{A4A8107C-C7C4-428A-A244-6F1B5C0B5181}" type="presParOf" srcId="{BBB05652-8A21-4EE8-A980-EA8C4EE371D6}" destId="{D0E83CDF-02C1-4516-85B6-8B7E751EE746}" srcOrd="0" destOrd="0" presId="urn:microsoft.com/office/officeart/2005/8/layout/hList1"/>
    <dgm:cxn modelId="{07E6CC2D-BDD0-44BE-8C06-D0F7BDC9452D}" type="presParOf" srcId="{BBB05652-8A21-4EE8-A980-EA8C4EE371D6}" destId="{6DBA4F1D-143D-484B-9F1B-A4A8E6DCCE97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CF173-0DC5-4F1A-98DC-844456753B39}" type="doc">
      <dgm:prSet loTypeId="urn:microsoft.com/office/officeart/2005/8/layout/hList1" loCatId="list" qsTypeId="urn:microsoft.com/office/officeart/2005/8/quickstyle/3d2" qsCatId="3D" csTypeId="urn:microsoft.com/office/officeart/2005/8/colors/accent3_3" csCatId="accent3" phldr="1"/>
      <dgm:spPr/>
      <dgm:t>
        <a:bodyPr/>
        <a:lstStyle/>
        <a:p>
          <a:endParaRPr lang="uk-UA"/>
        </a:p>
      </dgm:t>
    </dgm:pt>
    <dgm:pt modelId="{C64F0B10-6C8F-48AE-82F9-27A69FE827E4}">
      <dgm:prSet phldrT="[Текст]"/>
      <dgm:spPr/>
      <dgm:t>
        <a:bodyPr/>
        <a:lstStyle/>
        <a:p>
          <a:r>
            <a:rPr lang="uk-UA" dirty="0" smtClean="0"/>
            <a:t>Державна </a:t>
          </a:r>
          <a:r>
            <a:rPr lang="uk-UA" dirty="0" smtClean="0"/>
            <a:t>податкова служба, організаційна структура та функції державних податкових органів, права, обов’язки та </a:t>
          </a:r>
          <a:r>
            <a:rPr lang="uk-UA" dirty="0" smtClean="0"/>
            <a:t>відповідальність </a:t>
          </a:r>
          <a:r>
            <a:rPr lang="uk-UA" dirty="0" smtClean="0"/>
            <a:t>посадових осіб контролюючих </a:t>
          </a:r>
          <a:r>
            <a:rPr lang="uk-UA" dirty="0" smtClean="0"/>
            <a:t>органів</a:t>
          </a:r>
          <a:endParaRPr lang="uk-UA" dirty="0"/>
        </a:p>
      </dgm:t>
    </dgm:pt>
    <dgm:pt modelId="{90F87EF4-5D65-4F42-9DF4-BAFA120355AC}" type="parTrans" cxnId="{A7281DB2-E159-4EBA-8F52-970071CC9D7F}">
      <dgm:prSet/>
      <dgm:spPr/>
      <dgm:t>
        <a:bodyPr/>
        <a:lstStyle/>
        <a:p>
          <a:endParaRPr lang="uk-UA"/>
        </a:p>
      </dgm:t>
    </dgm:pt>
    <dgm:pt modelId="{21F5B55C-C6DF-4BA8-A271-3300882E6BFE}" type="sibTrans" cxnId="{A7281DB2-E159-4EBA-8F52-970071CC9D7F}">
      <dgm:prSet/>
      <dgm:spPr/>
      <dgm:t>
        <a:bodyPr/>
        <a:lstStyle/>
        <a:p>
          <a:endParaRPr lang="uk-UA"/>
        </a:p>
      </dgm:t>
    </dgm:pt>
    <dgm:pt modelId="{21B4EDC8-EBA2-47A4-9979-75A21690B72C}">
      <dgm:prSet phldrT="[Текст]"/>
      <dgm:spPr/>
      <dgm:t>
        <a:bodyPr/>
        <a:lstStyle/>
        <a:p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Основні терміни і поняття</a:t>
          </a:r>
          <a:endParaRPr lang="uk-UA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C1AF56-4C57-4FD2-939B-7119E75F59B0}" type="sibTrans" cxnId="{C6E72137-EA8E-40EF-8C41-D218587E62B4}">
      <dgm:prSet/>
      <dgm:spPr/>
      <dgm:t>
        <a:bodyPr/>
        <a:lstStyle/>
        <a:p>
          <a:endParaRPr lang="uk-UA"/>
        </a:p>
      </dgm:t>
    </dgm:pt>
    <dgm:pt modelId="{D75FC3B6-FA61-4F9E-B5DC-D3F166E90363}" type="parTrans" cxnId="{C6E72137-EA8E-40EF-8C41-D218587E62B4}">
      <dgm:prSet/>
      <dgm:spPr/>
      <dgm:t>
        <a:bodyPr/>
        <a:lstStyle/>
        <a:p>
          <a:endParaRPr lang="uk-UA"/>
        </a:p>
      </dgm:t>
    </dgm:pt>
    <dgm:pt modelId="{BE43D1E0-6ADB-4852-9BBF-AC5A98FF843C}" type="pres">
      <dgm:prSet presAssocID="{550CF173-0DC5-4F1A-98DC-844456753B3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E320676-B12C-4D00-899A-8AD6748ACDBA}" type="pres">
      <dgm:prSet presAssocID="{21B4EDC8-EBA2-47A4-9979-75A21690B72C}" presName="composite" presStyleCnt="0"/>
      <dgm:spPr/>
    </dgm:pt>
    <dgm:pt modelId="{0929D863-19D5-4372-B450-72ADD0837C9C}" type="pres">
      <dgm:prSet presAssocID="{21B4EDC8-EBA2-47A4-9979-75A21690B72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6EDC251-094E-43E5-8DCF-5A45166C5433}" type="pres">
      <dgm:prSet presAssocID="{21B4EDC8-EBA2-47A4-9979-75A21690B7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D9D74BD7-7B59-435D-BC85-A690E69D4037}" type="presOf" srcId="{550CF173-0DC5-4F1A-98DC-844456753B39}" destId="{BE43D1E0-6ADB-4852-9BBF-AC5A98FF843C}" srcOrd="0" destOrd="0" presId="urn:microsoft.com/office/officeart/2005/8/layout/hList1"/>
    <dgm:cxn modelId="{A7281DB2-E159-4EBA-8F52-970071CC9D7F}" srcId="{21B4EDC8-EBA2-47A4-9979-75A21690B72C}" destId="{C64F0B10-6C8F-48AE-82F9-27A69FE827E4}" srcOrd="0" destOrd="0" parTransId="{90F87EF4-5D65-4F42-9DF4-BAFA120355AC}" sibTransId="{21F5B55C-C6DF-4BA8-A271-3300882E6BFE}"/>
    <dgm:cxn modelId="{A6E1DDC7-2835-4D67-82A4-581246463944}" type="presOf" srcId="{21B4EDC8-EBA2-47A4-9979-75A21690B72C}" destId="{0929D863-19D5-4372-B450-72ADD0837C9C}" srcOrd="0" destOrd="0" presId="urn:microsoft.com/office/officeart/2005/8/layout/hList1"/>
    <dgm:cxn modelId="{C6E72137-EA8E-40EF-8C41-D218587E62B4}" srcId="{550CF173-0DC5-4F1A-98DC-844456753B39}" destId="{21B4EDC8-EBA2-47A4-9979-75A21690B72C}" srcOrd="0" destOrd="0" parTransId="{D75FC3B6-FA61-4F9E-B5DC-D3F166E90363}" sibTransId="{6BC1AF56-4C57-4FD2-939B-7119E75F59B0}"/>
    <dgm:cxn modelId="{047CA89B-C79B-4AD0-8328-13CD46114CDE}" type="presOf" srcId="{C64F0B10-6C8F-48AE-82F9-27A69FE827E4}" destId="{D6EDC251-094E-43E5-8DCF-5A45166C5433}" srcOrd="0" destOrd="0" presId="urn:microsoft.com/office/officeart/2005/8/layout/hList1"/>
    <dgm:cxn modelId="{282001E5-6BC2-489D-8DBF-835C7D52AEF9}" type="presParOf" srcId="{BE43D1E0-6ADB-4852-9BBF-AC5A98FF843C}" destId="{AE320676-B12C-4D00-899A-8AD6748ACDBA}" srcOrd="0" destOrd="0" presId="urn:microsoft.com/office/officeart/2005/8/layout/hList1"/>
    <dgm:cxn modelId="{E2DF5333-270F-4A4D-BF85-91F322C01E70}" type="presParOf" srcId="{AE320676-B12C-4D00-899A-8AD6748ACDBA}" destId="{0929D863-19D5-4372-B450-72ADD0837C9C}" srcOrd="0" destOrd="0" presId="urn:microsoft.com/office/officeart/2005/8/layout/hList1"/>
    <dgm:cxn modelId="{2F703860-0134-4C45-9AB2-BCC5954C3112}" type="presParOf" srcId="{AE320676-B12C-4D00-899A-8AD6748ACDBA}" destId="{D6EDC251-094E-43E5-8DCF-5A45166C5433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8DA249-9C4F-4916-9A05-BCBB0E0B4DE6}" type="doc">
      <dgm:prSet loTypeId="urn:microsoft.com/office/officeart/2005/8/layout/list1" loCatId="list" qsTypeId="urn:microsoft.com/office/officeart/2005/8/quickstyle/3d1" qsCatId="3D" csTypeId="urn:microsoft.com/office/officeart/2005/8/colors/accent6_5" csCatId="accent6" phldr="1"/>
      <dgm:spPr/>
      <dgm:t>
        <a:bodyPr/>
        <a:lstStyle/>
        <a:p>
          <a:endParaRPr lang="uk-UA"/>
        </a:p>
      </dgm:t>
    </dgm:pt>
    <dgm:pt modelId="{73EE25CF-85C8-4ADD-B6DB-26A96EEEDFAB}">
      <dgm:prSet phldrT="[Текст]"/>
      <dgm:spPr/>
      <dgm:t>
        <a:bodyPr/>
        <a:lstStyle/>
        <a:p>
          <a:pPr algn="ctr"/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Податкова служба</a:t>
          </a:r>
          <a:r>
            <a:rPr lang="uk-UA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uk-UA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838247-D532-4FF9-8EE0-BAE0694481E1}" type="parTrans" cxnId="{BD13D6A9-F7A6-4563-A1EF-E55A8BE7F2B2}">
      <dgm:prSet/>
      <dgm:spPr/>
      <dgm:t>
        <a:bodyPr/>
        <a:lstStyle/>
        <a:p>
          <a:endParaRPr lang="uk-UA"/>
        </a:p>
      </dgm:t>
    </dgm:pt>
    <dgm:pt modelId="{08ADD295-29E0-4BA9-8293-D0C62215EE51}" type="sibTrans" cxnId="{BD13D6A9-F7A6-4563-A1EF-E55A8BE7F2B2}">
      <dgm:prSet/>
      <dgm:spPr/>
      <dgm:t>
        <a:bodyPr/>
        <a:lstStyle/>
        <a:p>
          <a:endParaRPr lang="uk-UA"/>
        </a:p>
      </dgm:t>
    </dgm:pt>
    <dgm:pt modelId="{3203DCD9-D576-4C64-84FF-D2062DF3021D}">
      <dgm:prSet phldrT="[Текст]"/>
      <dgm:spPr/>
      <dgm:t>
        <a:bodyPr/>
        <a:lstStyle/>
        <a:p>
          <a:r>
            <a:rPr lang="uk-UA" dirty="0" smtClean="0"/>
            <a:t>сукупність державних органів, які організують контролюють надходження податкових і окремих видів неподаткових платежів</a:t>
          </a:r>
          <a:endParaRPr lang="uk-UA" dirty="0"/>
        </a:p>
      </dgm:t>
    </dgm:pt>
    <dgm:pt modelId="{D7F120A3-6163-4958-9D29-2D4C6D3B5DF1}" type="parTrans" cxnId="{02A5ADB4-C22C-4FEE-ACC8-CE21E22D12E4}">
      <dgm:prSet/>
      <dgm:spPr/>
      <dgm:t>
        <a:bodyPr/>
        <a:lstStyle/>
        <a:p>
          <a:endParaRPr lang="uk-UA"/>
        </a:p>
      </dgm:t>
    </dgm:pt>
    <dgm:pt modelId="{7269D108-79DA-4376-A662-C38CB602E6BA}" type="sibTrans" cxnId="{02A5ADB4-C22C-4FEE-ACC8-CE21E22D12E4}">
      <dgm:prSet/>
      <dgm:spPr/>
      <dgm:t>
        <a:bodyPr/>
        <a:lstStyle/>
        <a:p>
          <a:endParaRPr lang="uk-UA"/>
        </a:p>
      </dgm:t>
    </dgm:pt>
    <dgm:pt modelId="{2F7F8324-C51F-425D-84E8-185EBBBF2368}" type="pres">
      <dgm:prSet presAssocID="{568DA249-9C4F-4916-9A05-BCBB0E0B4D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919D702-AA7D-43CA-9E1B-31626C5DB187}" type="pres">
      <dgm:prSet presAssocID="{73EE25CF-85C8-4ADD-B6DB-26A96EEEDFAB}" presName="parentLin" presStyleCnt="0"/>
      <dgm:spPr/>
    </dgm:pt>
    <dgm:pt modelId="{DEF6BC7D-853F-49E6-AB19-DDAA780C0576}" type="pres">
      <dgm:prSet presAssocID="{73EE25CF-85C8-4ADD-B6DB-26A96EEEDFAB}" presName="parentLeftMargin" presStyleLbl="node1" presStyleIdx="0" presStyleCnt="1"/>
      <dgm:spPr/>
      <dgm:t>
        <a:bodyPr/>
        <a:lstStyle/>
        <a:p>
          <a:endParaRPr lang="ru-RU"/>
        </a:p>
      </dgm:t>
    </dgm:pt>
    <dgm:pt modelId="{BDB5BA1B-F897-4AEC-A756-51894C06F700}" type="pres">
      <dgm:prSet presAssocID="{73EE25CF-85C8-4ADD-B6DB-26A96EEEDFA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217408-8E7A-4B1C-A61A-92F59C61DD11}" type="pres">
      <dgm:prSet presAssocID="{73EE25CF-85C8-4ADD-B6DB-26A96EEEDFAB}" presName="negativeSpace" presStyleCnt="0"/>
      <dgm:spPr/>
    </dgm:pt>
    <dgm:pt modelId="{AE3E9B5A-DA7C-4B8B-AE32-D21385A39A1E}" type="pres">
      <dgm:prSet presAssocID="{73EE25CF-85C8-4ADD-B6DB-26A96EEEDFA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0D37BA2-926C-498B-8826-ABD998429632}" type="presOf" srcId="{73EE25CF-85C8-4ADD-B6DB-26A96EEEDFAB}" destId="{DEF6BC7D-853F-49E6-AB19-DDAA780C0576}" srcOrd="0" destOrd="0" presId="urn:microsoft.com/office/officeart/2005/8/layout/list1"/>
    <dgm:cxn modelId="{02A5ADB4-C22C-4FEE-ACC8-CE21E22D12E4}" srcId="{73EE25CF-85C8-4ADD-B6DB-26A96EEEDFAB}" destId="{3203DCD9-D576-4C64-84FF-D2062DF3021D}" srcOrd="0" destOrd="0" parTransId="{D7F120A3-6163-4958-9D29-2D4C6D3B5DF1}" sibTransId="{7269D108-79DA-4376-A662-C38CB602E6BA}"/>
    <dgm:cxn modelId="{3BE46E67-6A05-4D8C-9E49-70BC7866B36E}" type="presOf" srcId="{3203DCD9-D576-4C64-84FF-D2062DF3021D}" destId="{AE3E9B5A-DA7C-4B8B-AE32-D21385A39A1E}" srcOrd="0" destOrd="0" presId="urn:microsoft.com/office/officeart/2005/8/layout/list1"/>
    <dgm:cxn modelId="{BD13D6A9-F7A6-4563-A1EF-E55A8BE7F2B2}" srcId="{568DA249-9C4F-4916-9A05-BCBB0E0B4DE6}" destId="{73EE25CF-85C8-4ADD-B6DB-26A96EEEDFAB}" srcOrd="0" destOrd="0" parTransId="{8B838247-D532-4FF9-8EE0-BAE0694481E1}" sibTransId="{08ADD295-29E0-4BA9-8293-D0C62215EE51}"/>
    <dgm:cxn modelId="{3C7ACE58-AB80-40BB-88DB-EFEC6FC662F0}" type="presOf" srcId="{73EE25CF-85C8-4ADD-B6DB-26A96EEEDFAB}" destId="{BDB5BA1B-F897-4AEC-A756-51894C06F700}" srcOrd="1" destOrd="0" presId="urn:microsoft.com/office/officeart/2005/8/layout/list1"/>
    <dgm:cxn modelId="{A2162B0D-0BA6-46FA-A115-3419A1D58ACF}" type="presOf" srcId="{568DA249-9C4F-4916-9A05-BCBB0E0B4DE6}" destId="{2F7F8324-C51F-425D-84E8-185EBBBF2368}" srcOrd="0" destOrd="0" presId="urn:microsoft.com/office/officeart/2005/8/layout/list1"/>
    <dgm:cxn modelId="{EDDCFDB3-85FB-4A07-9840-72AA6182FCEA}" type="presParOf" srcId="{2F7F8324-C51F-425D-84E8-185EBBBF2368}" destId="{F919D702-AA7D-43CA-9E1B-31626C5DB187}" srcOrd="0" destOrd="0" presId="urn:microsoft.com/office/officeart/2005/8/layout/list1"/>
    <dgm:cxn modelId="{89238B48-C652-4608-A2AF-EF5C728BF0A3}" type="presParOf" srcId="{F919D702-AA7D-43CA-9E1B-31626C5DB187}" destId="{DEF6BC7D-853F-49E6-AB19-DDAA780C0576}" srcOrd="0" destOrd="0" presId="urn:microsoft.com/office/officeart/2005/8/layout/list1"/>
    <dgm:cxn modelId="{20AF16D8-74FE-4CCC-811B-F56216995939}" type="presParOf" srcId="{F919D702-AA7D-43CA-9E1B-31626C5DB187}" destId="{BDB5BA1B-F897-4AEC-A756-51894C06F700}" srcOrd="1" destOrd="0" presId="urn:microsoft.com/office/officeart/2005/8/layout/list1"/>
    <dgm:cxn modelId="{70A19694-7A31-422A-85A0-F8F2946F2F76}" type="presParOf" srcId="{2F7F8324-C51F-425D-84E8-185EBBBF2368}" destId="{7F217408-8E7A-4B1C-A61A-92F59C61DD11}" srcOrd="1" destOrd="0" presId="urn:microsoft.com/office/officeart/2005/8/layout/list1"/>
    <dgm:cxn modelId="{2099CCE6-8D1C-4B09-A9CB-3F7507A6B4BB}" type="presParOf" srcId="{2F7F8324-C51F-425D-84E8-185EBBBF2368}" destId="{AE3E9B5A-DA7C-4B8B-AE32-D21385A39A1E}" srcOrd="2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3BCBF8-6DBF-44DC-BC51-A44B78EAE7FB}" type="doc">
      <dgm:prSet loTypeId="urn:microsoft.com/office/officeart/2005/8/layout/target3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uk-UA"/>
        </a:p>
      </dgm:t>
    </dgm:pt>
    <dgm:pt modelId="{69E99F6C-6E8B-4534-ABB7-43BBA61C38CC}">
      <dgm:prSet phldrT="[Текст]"/>
      <dgm:spPr/>
      <dgm:t>
        <a:bodyPr/>
        <a:lstStyle/>
        <a:p>
          <a:r>
            <a:rPr lang="uk-UA" b="1" i="1" dirty="0" err="1" smtClean="0"/>
            <a:t>ЗаконУкраїни</a:t>
          </a:r>
          <a:r>
            <a:rPr lang="uk-UA" b="1" i="1" dirty="0" smtClean="0"/>
            <a:t> «Про державну податкову службу в Україні» від 04.12.1990р втратив чинність крім 4 частини ст.17, ст.19 абзац2-3, ст.21 1-2 пункту</a:t>
          </a:r>
          <a:endParaRPr lang="uk-UA" dirty="0"/>
        </a:p>
      </dgm:t>
    </dgm:pt>
    <dgm:pt modelId="{D9CB22EF-535F-43EE-BBF8-BA6DEB137685}" type="parTrans" cxnId="{F9360661-96EC-408E-B7D0-F376B0D78FAB}">
      <dgm:prSet/>
      <dgm:spPr/>
      <dgm:t>
        <a:bodyPr/>
        <a:lstStyle/>
        <a:p>
          <a:endParaRPr lang="uk-UA"/>
        </a:p>
      </dgm:t>
    </dgm:pt>
    <dgm:pt modelId="{09D4175A-7A4B-49E1-86A7-810A73CBC5F4}" type="sibTrans" cxnId="{F9360661-96EC-408E-B7D0-F376B0D78FAB}">
      <dgm:prSet/>
      <dgm:spPr/>
      <dgm:t>
        <a:bodyPr/>
        <a:lstStyle/>
        <a:p>
          <a:endParaRPr lang="uk-UA"/>
        </a:p>
      </dgm:t>
    </dgm:pt>
    <dgm:pt modelId="{3E6ADDE6-6201-4E99-BC2A-542CB997E53C}">
      <dgm:prSet phldrT="[Текст]"/>
      <dgm:spPr/>
      <dgm:t>
        <a:bodyPr/>
        <a:lstStyle/>
        <a:p>
          <a:r>
            <a:rPr lang="uk-UA" b="1" i="1" dirty="0" smtClean="0"/>
            <a:t>Керується Указом Президента України «Про Положення про Державну податкову службу» від 12.05.2011р. №584.2011</a:t>
          </a:r>
          <a:endParaRPr lang="uk-UA" dirty="0"/>
        </a:p>
      </dgm:t>
    </dgm:pt>
    <dgm:pt modelId="{7936BEBD-E0EB-4E4E-B166-2AF26781EDA8}" type="parTrans" cxnId="{5C986F98-88D4-44D3-BB74-FA749F3856C6}">
      <dgm:prSet/>
      <dgm:spPr/>
      <dgm:t>
        <a:bodyPr/>
        <a:lstStyle/>
        <a:p>
          <a:endParaRPr lang="uk-UA"/>
        </a:p>
      </dgm:t>
    </dgm:pt>
    <dgm:pt modelId="{1F7209C3-D6E0-485E-846E-DBAEBD6D8EDC}" type="sibTrans" cxnId="{5C986F98-88D4-44D3-BB74-FA749F3856C6}">
      <dgm:prSet/>
      <dgm:spPr/>
      <dgm:t>
        <a:bodyPr/>
        <a:lstStyle/>
        <a:p>
          <a:endParaRPr lang="uk-UA"/>
        </a:p>
      </dgm:t>
    </dgm:pt>
    <dgm:pt modelId="{FA032AF2-B7AA-41A0-8A56-6F4FF70C44D5}" type="pres">
      <dgm:prSet presAssocID="{813BCBF8-6DBF-44DC-BC51-A44B78EAE7F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ACE1634-80E1-4B49-B4DA-A9F87015D3DE}" type="pres">
      <dgm:prSet presAssocID="{69E99F6C-6E8B-4534-ABB7-43BBA61C38CC}" presName="circle1" presStyleLbl="node1" presStyleIdx="0" presStyleCnt="2" custScaleY="123853"/>
      <dgm:spPr/>
    </dgm:pt>
    <dgm:pt modelId="{4462DB26-5E5C-4B22-88CE-E6B0DE441025}" type="pres">
      <dgm:prSet presAssocID="{69E99F6C-6E8B-4534-ABB7-43BBA61C38CC}" presName="space" presStyleCnt="0"/>
      <dgm:spPr/>
    </dgm:pt>
    <dgm:pt modelId="{B33EDDBF-8644-4660-9620-79B27404ABF2}" type="pres">
      <dgm:prSet presAssocID="{69E99F6C-6E8B-4534-ABB7-43BBA61C38CC}" presName="rect1" presStyleLbl="alignAcc1" presStyleIdx="0" presStyleCnt="2" custScaleY="123853"/>
      <dgm:spPr/>
      <dgm:t>
        <a:bodyPr/>
        <a:lstStyle/>
        <a:p>
          <a:endParaRPr lang="uk-UA"/>
        </a:p>
      </dgm:t>
    </dgm:pt>
    <dgm:pt modelId="{E75F9445-0766-4E87-999C-8904EDDF9490}" type="pres">
      <dgm:prSet presAssocID="{3E6ADDE6-6201-4E99-BC2A-542CB997E53C}" presName="vertSpace2" presStyleLbl="node1" presStyleIdx="0" presStyleCnt="2"/>
      <dgm:spPr/>
    </dgm:pt>
    <dgm:pt modelId="{449B603A-733A-4BCF-93DB-9D76C1732D35}" type="pres">
      <dgm:prSet presAssocID="{3E6ADDE6-6201-4E99-BC2A-542CB997E53C}" presName="circle2" presStyleLbl="node1" presStyleIdx="1" presStyleCnt="2"/>
      <dgm:spPr/>
    </dgm:pt>
    <dgm:pt modelId="{34413A5D-372A-4410-9D1B-FDF25420270B}" type="pres">
      <dgm:prSet presAssocID="{3E6ADDE6-6201-4E99-BC2A-542CB997E53C}" presName="rect2" presStyleLbl="alignAcc1" presStyleIdx="1" presStyleCnt="2"/>
      <dgm:spPr/>
      <dgm:t>
        <a:bodyPr/>
        <a:lstStyle/>
        <a:p>
          <a:endParaRPr lang="uk-UA"/>
        </a:p>
      </dgm:t>
    </dgm:pt>
    <dgm:pt modelId="{92E0386E-8FAF-4ED1-95A4-EBF606DC5058}" type="pres">
      <dgm:prSet presAssocID="{69E99F6C-6E8B-4534-ABB7-43BBA61C38CC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6E95F67-B856-43D5-9A89-F7289ECDFE9B}" type="pres">
      <dgm:prSet presAssocID="{3E6ADDE6-6201-4E99-BC2A-542CB997E53C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10485E57-1A96-4FF4-BA19-36BDC4A1BB5E}" type="presOf" srcId="{3E6ADDE6-6201-4E99-BC2A-542CB997E53C}" destId="{34413A5D-372A-4410-9D1B-FDF25420270B}" srcOrd="0" destOrd="0" presId="urn:microsoft.com/office/officeart/2005/8/layout/target3"/>
    <dgm:cxn modelId="{39C6C307-0C1E-45AD-B6F6-6FC694C3BB1A}" type="presOf" srcId="{813BCBF8-6DBF-44DC-BC51-A44B78EAE7FB}" destId="{FA032AF2-B7AA-41A0-8A56-6F4FF70C44D5}" srcOrd="0" destOrd="0" presId="urn:microsoft.com/office/officeart/2005/8/layout/target3"/>
    <dgm:cxn modelId="{F9360661-96EC-408E-B7D0-F376B0D78FAB}" srcId="{813BCBF8-6DBF-44DC-BC51-A44B78EAE7FB}" destId="{69E99F6C-6E8B-4534-ABB7-43BBA61C38CC}" srcOrd="0" destOrd="0" parTransId="{D9CB22EF-535F-43EE-BBF8-BA6DEB137685}" sibTransId="{09D4175A-7A4B-49E1-86A7-810A73CBC5F4}"/>
    <dgm:cxn modelId="{5C986F98-88D4-44D3-BB74-FA749F3856C6}" srcId="{813BCBF8-6DBF-44DC-BC51-A44B78EAE7FB}" destId="{3E6ADDE6-6201-4E99-BC2A-542CB997E53C}" srcOrd="1" destOrd="0" parTransId="{7936BEBD-E0EB-4E4E-B166-2AF26781EDA8}" sibTransId="{1F7209C3-D6E0-485E-846E-DBAEBD6D8EDC}"/>
    <dgm:cxn modelId="{1564E197-D6DB-400A-95A0-2D2B751732A0}" type="presOf" srcId="{69E99F6C-6E8B-4534-ABB7-43BBA61C38CC}" destId="{B33EDDBF-8644-4660-9620-79B27404ABF2}" srcOrd="0" destOrd="0" presId="urn:microsoft.com/office/officeart/2005/8/layout/target3"/>
    <dgm:cxn modelId="{9AEA70CC-06D9-4148-BAF2-168988F58D86}" type="presOf" srcId="{69E99F6C-6E8B-4534-ABB7-43BBA61C38CC}" destId="{92E0386E-8FAF-4ED1-95A4-EBF606DC5058}" srcOrd="1" destOrd="0" presId="urn:microsoft.com/office/officeart/2005/8/layout/target3"/>
    <dgm:cxn modelId="{A054911D-CD7C-4387-B27A-E10CE661B86D}" type="presOf" srcId="{3E6ADDE6-6201-4E99-BC2A-542CB997E53C}" destId="{26E95F67-B856-43D5-9A89-F7289ECDFE9B}" srcOrd="1" destOrd="0" presId="urn:microsoft.com/office/officeart/2005/8/layout/target3"/>
    <dgm:cxn modelId="{2594ECF4-D906-4F65-A8B5-11A36A415FFE}" type="presParOf" srcId="{FA032AF2-B7AA-41A0-8A56-6F4FF70C44D5}" destId="{CACE1634-80E1-4B49-B4DA-A9F87015D3DE}" srcOrd="0" destOrd="0" presId="urn:microsoft.com/office/officeart/2005/8/layout/target3"/>
    <dgm:cxn modelId="{DB9A377D-59CE-4592-9400-911B0A1208E8}" type="presParOf" srcId="{FA032AF2-B7AA-41A0-8A56-6F4FF70C44D5}" destId="{4462DB26-5E5C-4B22-88CE-E6B0DE441025}" srcOrd="1" destOrd="0" presId="urn:microsoft.com/office/officeart/2005/8/layout/target3"/>
    <dgm:cxn modelId="{99306F9A-623F-4333-A585-42619FFDE4F8}" type="presParOf" srcId="{FA032AF2-B7AA-41A0-8A56-6F4FF70C44D5}" destId="{B33EDDBF-8644-4660-9620-79B27404ABF2}" srcOrd="2" destOrd="0" presId="urn:microsoft.com/office/officeart/2005/8/layout/target3"/>
    <dgm:cxn modelId="{62E574AD-C0C6-4BF3-A614-268FA969434F}" type="presParOf" srcId="{FA032AF2-B7AA-41A0-8A56-6F4FF70C44D5}" destId="{E75F9445-0766-4E87-999C-8904EDDF9490}" srcOrd="3" destOrd="0" presId="urn:microsoft.com/office/officeart/2005/8/layout/target3"/>
    <dgm:cxn modelId="{3E6B23CF-8A7B-42A3-8448-2F546DC6EA09}" type="presParOf" srcId="{FA032AF2-B7AA-41A0-8A56-6F4FF70C44D5}" destId="{449B603A-733A-4BCF-93DB-9D76C1732D35}" srcOrd="4" destOrd="0" presId="urn:microsoft.com/office/officeart/2005/8/layout/target3"/>
    <dgm:cxn modelId="{36EA49F8-F57F-4F90-A795-8CF8E88EA152}" type="presParOf" srcId="{FA032AF2-B7AA-41A0-8A56-6F4FF70C44D5}" destId="{34413A5D-372A-4410-9D1B-FDF25420270B}" srcOrd="5" destOrd="0" presId="urn:microsoft.com/office/officeart/2005/8/layout/target3"/>
    <dgm:cxn modelId="{4D4730F4-721B-4D65-9ED8-355264915307}" type="presParOf" srcId="{FA032AF2-B7AA-41A0-8A56-6F4FF70C44D5}" destId="{92E0386E-8FAF-4ED1-95A4-EBF606DC5058}" srcOrd="6" destOrd="0" presId="urn:microsoft.com/office/officeart/2005/8/layout/target3"/>
    <dgm:cxn modelId="{338E4F59-8C20-4AB6-A5F1-382BE879538A}" type="presParOf" srcId="{FA032AF2-B7AA-41A0-8A56-6F4FF70C44D5}" destId="{26E95F67-B856-43D5-9A89-F7289ECDFE9B}" srcOrd="7" destOrd="0" presId="urn:microsoft.com/office/officeart/2005/8/layout/target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A05993-B6FB-41B8-A1A7-D453BA35ECF0}" type="doc">
      <dgm:prSet loTypeId="urn:microsoft.com/office/officeart/2005/8/layout/target3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uk-UA"/>
        </a:p>
      </dgm:t>
    </dgm:pt>
    <dgm:pt modelId="{DD115FB3-0302-4600-ADEB-C768678D28F1}">
      <dgm:prSet phldrT="[Текст]"/>
      <dgm:spPr/>
      <dgm:t>
        <a:bodyPr/>
        <a:lstStyle/>
        <a:p>
          <a:r>
            <a:rPr lang="uk-UA" b="1" dirty="0" smtClean="0"/>
            <a:t>До системи органів Державної податкової служби України (ДПС України) належать центральний апарат та територіальні органи державні податкові служби в Автономній Республіці Крим, містах Києві та Севастополі, областях, округах (на два і більше регіони), державні податкові інспекції у районах, містах (крім міст Києва та Севастополя), районах у містах, міжрайонні, об'єднані та спеціалізовані державні податкові інспекції та в їх складі відповідні підрозділи податкової міліції</a:t>
          </a:r>
          <a:endParaRPr lang="uk-UA" dirty="0"/>
        </a:p>
      </dgm:t>
    </dgm:pt>
    <dgm:pt modelId="{2A1AB21C-1B34-4C94-A8CD-5124E861EC61}" type="parTrans" cxnId="{C5093F87-B79F-4E61-B698-EA58C77849D6}">
      <dgm:prSet/>
      <dgm:spPr/>
      <dgm:t>
        <a:bodyPr/>
        <a:lstStyle/>
        <a:p>
          <a:endParaRPr lang="uk-UA"/>
        </a:p>
      </dgm:t>
    </dgm:pt>
    <dgm:pt modelId="{7C4AB4C8-8048-4A6B-BB18-1955945B7BD0}" type="sibTrans" cxnId="{C5093F87-B79F-4E61-B698-EA58C77849D6}">
      <dgm:prSet/>
      <dgm:spPr/>
      <dgm:t>
        <a:bodyPr/>
        <a:lstStyle/>
        <a:p>
          <a:endParaRPr lang="uk-UA"/>
        </a:p>
      </dgm:t>
    </dgm:pt>
    <dgm:pt modelId="{64CF5E7A-E077-4C02-AB0C-E9AC9FA60711}" type="pres">
      <dgm:prSet presAssocID="{22A05993-B6FB-41B8-A1A7-D453BA35ECF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EAEC3CB-20AD-494C-97ED-CADBB142E212}" type="pres">
      <dgm:prSet presAssocID="{DD115FB3-0302-4600-ADEB-C768678D28F1}" presName="circle1" presStyleLbl="node1" presStyleIdx="0" presStyleCnt="1" custScaleY="121212"/>
      <dgm:spPr/>
    </dgm:pt>
    <dgm:pt modelId="{7816325D-CC09-4740-ABC1-D10976829C3F}" type="pres">
      <dgm:prSet presAssocID="{DD115FB3-0302-4600-ADEB-C768678D28F1}" presName="space" presStyleCnt="0"/>
      <dgm:spPr/>
    </dgm:pt>
    <dgm:pt modelId="{4CF2C53E-814E-4B6E-88F1-A66A74F7C478}" type="pres">
      <dgm:prSet presAssocID="{DD115FB3-0302-4600-ADEB-C768678D28F1}" presName="rect1" presStyleLbl="alignAcc1" presStyleIdx="0" presStyleCnt="1" custScaleY="121212"/>
      <dgm:spPr/>
      <dgm:t>
        <a:bodyPr/>
        <a:lstStyle/>
        <a:p>
          <a:endParaRPr lang="uk-UA"/>
        </a:p>
      </dgm:t>
    </dgm:pt>
    <dgm:pt modelId="{6DF177E2-2FEA-4B82-9546-C57F9AA5EF9F}" type="pres">
      <dgm:prSet presAssocID="{DD115FB3-0302-4600-ADEB-C768678D28F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C5093F87-B79F-4E61-B698-EA58C77849D6}" srcId="{22A05993-B6FB-41B8-A1A7-D453BA35ECF0}" destId="{DD115FB3-0302-4600-ADEB-C768678D28F1}" srcOrd="0" destOrd="0" parTransId="{2A1AB21C-1B34-4C94-A8CD-5124E861EC61}" sibTransId="{7C4AB4C8-8048-4A6B-BB18-1955945B7BD0}"/>
    <dgm:cxn modelId="{479D685A-3258-4015-B55E-CF3783AD76D8}" type="presOf" srcId="{DD115FB3-0302-4600-ADEB-C768678D28F1}" destId="{6DF177E2-2FEA-4B82-9546-C57F9AA5EF9F}" srcOrd="1" destOrd="0" presId="urn:microsoft.com/office/officeart/2005/8/layout/target3"/>
    <dgm:cxn modelId="{7A8C75B7-0017-42F3-80DA-0804A96582B3}" type="presOf" srcId="{22A05993-B6FB-41B8-A1A7-D453BA35ECF0}" destId="{64CF5E7A-E077-4C02-AB0C-E9AC9FA60711}" srcOrd="0" destOrd="0" presId="urn:microsoft.com/office/officeart/2005/8/layout/target3"/>
    <dgm:cxn modelId="{A654AB01-E38D-4C6A-BD3E-6BD8F35A6841}" type="presOf" srcId="{DD115FB3-0302-4600-ADEB-C768678D28F1}" destId="{4CF2C53E-814E-4B6E-88F1-A66A74F7C478}" srcOrd="0" destOrd="0" presId="urn:microsoft.com/office/officeart/2005/8/layout/target3"/>
    <dgm:cxn modelId="{70BE68F1-B4A3-48E9-B8E8-B06A51A541BD}" type="presParOf" srcId="{64CF5E7A-E077-4C02-AB0C-E9AC9FA60711}" destId="{7EAEC3CB-20AD-494C-97ED-CADBB142E212}" srcOrd="0" destOrd="0" presId="urn:microsoft.com/office/officeart/2005/8/layout/target3"/>
    <dgm:cxn modelId="{1A93BC96-AC93-415F-A4F5-01BB3AEE9D36}" type="presParOf" srcId="{64CF5E7A-E077-4C02-AB0C-E9AC9FA60711}" destId="{7816325D-CC09-4740-ABC1-D10976829C3F}" srcOrd="1" destOrd="0" presId="urn:microsoft.com/office/officeart/2005/8/layout/target3"/>
    <dgm:cxn modelId="{11C2F142-D025-4AB6-9B23-A877B0E163BF}" type="presParOf" srcId="{64CF5E7A-E077-4C02-AB0C-E9AC9FA60711}" destId="{4CF2C53E-814E-4B6E-88F1-A66A74F7C478}" srcOrd="2" destOrd="0" presId="urn:microsoft.com/office/officeart/2005/8/layout/target3"/>
    <dgm:cxn modelId="{E70A74DD-551A-4AA2-B336-673EAF90DCF0}" type="presParOf" srcId="{64CF5E7A-E077-4C02-AB0C-E9AC9FA60711}" destId="{6DF177E2-2FEA-4B82-9546-C57F9AA5EF9F}" srcOrd="3" destOrd="0" presId="urn:microsoft.com/office/officeart/2005/8/layout/target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AD578E-C3CC-41E5-9BE9-0B2E5784DA69}" type="doc">
      <dgm:prSet loTypeId="urn:microsoft.com/office/officeart/2005/8/layout/hList1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uk-UA"/>
        </a:p>
      </dgm:t>
    </dgm:pt>
    <dgm:pt modelId="{3D081943-8810-4348-8903-FEE2BFCE9424}">
      <dgm:prSet phldrT="[Текст]"/>
      <dgm:spPr/>
      <dgm:t>
        <a:bodyPr/>
        <a:lstStyle/>
        <a:p>
          <a:r>
            <a:rPr lang="ru-RU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Основними</a:t>
          </a:r>
          <a:r>
            <a:rPr lang="ru-RU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завданнями</a:t>
          </a:r>
          <a:r>
            <a:rPr lang="ru-RU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ДПС </a:t>
          </a:r>
          <a:r>
            <a:rPr lang="ru-RU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України</a:t>
          </a:r>
          <a:r>
            <a:rPr lang="ru-RU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є: </a:t>
          </a:r>
          <a:endParaRPr lang="uk-UA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472CDE-6495-4A63-B4E4-3437DFCC63DA}" type="parTrans" cxnId="{7C83E77C-8F53-4035-BC60-9814BD6461C3}">
      <dgm:prSet/>
      <dgm:spPr/>
      <dgm:t>
        <a:bodyPr/>
        <a:lstStyle/>
        <a:p>
          <a:endParaRPr lang="uk-UA"/>
        </a:p>
      </dgm:t>
    </dgm:pt>
    <dgm:pt modelId="{DD2E2C99-2F3C-4FB4-A5A2-B1EEB71E840F}" type="sibTrans" cxnId="{7C83E77C-8F53-4035-BC60-9814BD6461C3}">
      <dgm:prSet/>
      <dgm:spPr/>
      <dgm:t>
        <a:bodyPr/>
        <a:lstStyle/>
        <a:p>
          <a:endParaRPr lang="uk-UA"/>
        </a:p>
      </dgm:t>
    </dgm:pt>
    <dgm:pt modelId="{ED53C870-FA38-46BE-8318-C14AB420BC6B}">
      <dgm:prSet phldrT="[Текст]"/>
      <dgm:spPr/>
      <dgm:t>
        <a:bodyPr/>
        <a:lstStyle/>
        <a:p>
          <a:r>
            <a:rPr lang="uk-UA" b="1" dirty="0" smtClean="0"/>
            <a:t>внесення пропозицій</a:t>
          </a:r>
          <a:r>
            <a:rPr lang="uk-UA" dirty="0" smtClean="0"/>
            <a:t> щодо формування державної податкової політики і державної політики у сфері контролю за виробництвом та обігом спирту, алкогольних напоїв і тютюнових виробів</a:t>
          </a:r>
          <a:endParaRPr lang="uk-UA" dirty="0"/>
        </a:p>
      </dgm:t>
    </dgm:pt>
    <dgm:pt modelId="{2B5C785F-F690-40B8-8FE2-9CE4E08AD241}" type="parTrans" cxnId="{BE123A43-145A-4965-9FEC-B9ED5740EFD9}">
      <dgm:prSet/>
      <dgm:spPr/>
      <dgm:t>
        <a:bodyPr/>
        <a:lstStyle/>
        <a:p>
          <a:endParaRPr lang="uk-UA"/>
        </a:p>
      </dgm:t>
    </dgm:pt>
    <dgm:pt modelId="{808CFC48-463E-4324-9834-753C55ECEFD2}" type="sibTrans" cxnId="{BE123A43-145A-4965-9FEC-B9ED5740EFD9}">
      <dgm:prSet/>
      <dgm:spPr/>
      <dgm:t>
        <a:bodyPr/>
        <a:lstStyle/>
        <a:p>
          <a:endParaRPr lang="uk-UA"/>
        </a:p>
      </dgm:t>
    </dgm:pt>
    <dgm:pt modelId="{0FDDB1FA-9BA3-4F6C-BA82-3CB7B4177F54}">
      <dgm:prSet/>
      <dgm:spPr/>
      <dgm:t>
        <a:bodyPr/>
        <a:lstStyle/>
        <a:p>
          <a:r>
            <a:rPr lang="ru-RU" b="1" dirty="0" err="1" smtClean="0"/>
            <a:t>реалізація</a:t>
          </a:r>
          <a:r>
            <a:rPr lang="ru-RU" b="1" dirty="0" smtClean="0"/>
            <a:t> </a:t>
          </a:r>
          <a:r>
            <a:rPr lang="ru-RU" b="1" dirty="0" err="1" smtClean="0"/>
            <a:t>державної</a:t>
          </a:r>
          <a:r>
            <a:rPr lang="ru-RU" b="1" dirty="0" smtClean="0"/>
            <a:t> </a:t>
          </a:r>
          <a:r>
            <a:rPr lang="ru-RU" b="1" dirty="0" err="1" smtClean="0"/>
            <a:t>податкової</a:t>
          </a:r>
          <a:r>
            <a:rPr lang="ru-RU" b="1" dirty="0" smtClean="0"/>
            <a:t> </a:t>
          </a:r>
          <a:r>
            <a:rPr lang="ru-RU" b="1" dirty="0" err="1" smtClean="0"/>
            <a:t>політики</a:t>
          </a:r>
          <a:r>
            <a:rPr lang="ru-RU" dirty="0" smtClean="0"/>
            <a:t> та </a:t>
          </a:r>
          <a:r>
            <a:rPr lang="ru-RU" dirty="0" err="1" smtClean="0"/>
            <a:t>політики</a:t>
          </a:r>
          <a:r>
            <a:rPr lang="ru-RU" dirty="0" smtClean="0"/>
            <a:t> у </a:t>
          </a:r>
          <a:r>
            <a:rPr lang="ru-RU" dirty="0" err="1" smtClean="0"/>
            <a:t>сфері</a:t>
          </a:r>
          <a:r>
            <a:rPr lang="ru-RU" dirty="0" smtClean="0"/>
            <a:t> контролю за </a:t>
          </a:r>
          <a:r>
            <a:rPr lang="ru-RU" dirty="0" err="1" smtClean="0"/>
            <a:t>виробництвом</a:t>
          </a:r>
          <a:r>
            <a:rPr lang="ru-RU" dirty="0" smtClean="0"/>
            <a:t> та </a:t>
          </a:r>
          <a:r>
            <a:rPr lang="ru-RU" dirty="0" err="1" smtClean="0"/>
            <a:t>обігом</a:t>
          </a:r>
          <a:r>
            <a:rPr lang="ru-RU" dirty="0" smtClean="0"/>
            <a:t> спирту, </a:t>
          </a:r>
          <a:r>
            <a:rPr lang="ru-RU" dirty="0" err="1" smtClean="0"/>
            <a:t>алкогольних</a:t>
          </a:r>
          <a:r>
            <a:rPr lang="ru-RU" dirty="0" smtClean="0"/>
            <a:t> </a:t>
          </a:r>
          <a:r>
            <a:rPr lang="ru-RU" dirty="0" err="1" smtClean="0"/>
            <a:t>напоїв</a:t>
          </a:r>
          <a:r>
            <a:rPr lang="ru-RU" dirty="0" smtClean="0"/>
            <a:t> </a:t>
          </a:r>
          <a:r>
            <a:rPr lang="ru-RU" dirty="0" err="1" smtClean="0"/>
            <a:t>і</a:t>
          </a:r>
          <a:r>
            <a:rPr lang="ru-RU" dirty="0" smtClean="0"/>
            <a:t> </a:t>
          </a:r>
          <a:r>
            <a:rPr lang="ru-RU" dirty="0" err="1" smtClean="0"/>
            <a:t>тютюнових</a:t>
          </a:r>
          <a:r>
            <a:rPr lang="ru-RU" dirty="0" smtClean="0"/>
            <a:t> </a:t>
          </a:r>
          <a:r>
            <a:rPr lang="ru-RU" dirty="0" err="1" smtClean="0"/>
            <a:t>виробів</a:t>
          </a:r>
          <a:endParaRPr lang="uk-UA" dirty="0"/>
        </a:p>
      </dgm:t>
    </dgm:pt>
    <dgm:pt modelId="{CBA529E4-0E6B-47ED-804B-78FA808E6893}" type="parTrans" cxnId="{CFD25202-CCBD-4B3D-831A-C01ADFCA9D6C}">
      <dgm:prSet/>
      <dgm:spPr/>
      <dgm:t>
        <a:bodyPr/>
        <a:lstStyle/>
        <a:p>
          <a:endParaRPr lang="uk-UA"/>
        </a:p>
      </dgm:t>
    </dgm:pt>
    <dgm:pt modelId="{111B5F08-BB86-4114-8C8F-1A913B6CAB20}" type="sibTrans" cxnId="{CFD25202-CCBD-4B3D-831A-C01ADFCA9D6C}">
      <dgm:prSet/>
      <dgm:spPr/>
      <dgm:t>
        <a:bodyPr/>
        <a:lstStyle/>
        <a:p>
          <a:endParaRPr lang="uk-UA"/>
        </a:p>
      </dgm:t>
    </dgm:pt>
    <dgm:pt modelId="{54B3335C-57D2-4263-AC32-CA54CE6F3F17}">
      <dgm:prSet/>
      <dgm:spPr/>
      <dgm:t>
        <a:bodyPr/>
        <a:lstStyle/>
        <a:p>
          <a:r>
            <a:rPr lang="ru-RU" b="1" dirty="0" err="1" smtClean="0"/>
            <a:t>здійснення</a:t>
          </a:r>
          <a:r>
            <a:rPr lang="ru-RU" b="1" dirty="0" smtClean="0"/>
            <a:t> контролю</a:t>
          </a:r>
          <a:r>
            <a:rPr lang="ru-RU" dirty="0" smtClean="0"/>
            <a:t> за </a:t>
          </a:r>
          <a:r>
            <a:rPr lang="ru-RU" dirty="0" err="1" smtClean="0"/>
            <a:t>додержанням</a:t>
          </a:r>
          <a:r>
            <a:rPr lang="ru-RU" dirty="0" smtClean="0"/>
            <a:t> </a:t>
          </a:r>
          <a:r>
            <a:rPr lang="ru-RU" dirty="0" err="1" smtClean="0"/>
            <a:t>податкового</a:t>
          </a:r>
          <a:r>
            <a:rPr lang="ru-RU" dirty="0" smtClean="0"/>
            <a:t> </a:t>
          </a:r>
          <a:r>
            <a:rPr lang="ru-RU" dirty="0" err="1" smtClean="0"/>
            <a:t>законодавства</a:t>
          </a:r>
          <a:r>
            <a:rPr lang="ru-RU" dirty="0" smtClean="0"/>
            <a:t> та </a:t>
          </a:r>
          <a:r>
            <a:rPr lang="ru-RU" dirty="0" err="1" smtClean="0"/>
            <a:t>іншого</a:t>
          </a:r>
          <a:r>
            <a:rPr lang="ru-RU" dirty="0" smtClean="0"/>
            <a:t> </a:t>
          </a:r>
          <a:r>
            <a:rPr lang="ru-RU" dirty="0" err="1" smtClean="0"/>
            <a:t>законодавства</a:t>
          </a:r>
          <a:r>
            <a:rPr lang="ru-RU" dirty="0" smtClean="0"/>
            <a:t> у </a:t>
          </a:r>
          <a:r>
            <a:rPr lang="ru-RU" dirty="0" err="1" smtClean="0"/>
            <a:t>випадках</a:t>
          </a:r>
          <a:r>
            <a:rPr lang="ru-RU" dirty="0" smtClean="0"/>
            <a:t>, коли </a:t>
          </a:r>
          <a:r>
            <a:rPr lang="ru-RU" dirty="0" err="1" smtClean="0"/>
            <a:t>здійснення</a:t>
          </a:r>
          <a:r>
            <a:rPr lang="ru-RU" dirty="0" smtClean="0"/>
            <a:t> такого контролю </a:t>
          </a:r>
          <a:r>
            <a:rPr lang="ru-RU" dirty="0" err="1" smtClean="0"/>
            <a:t>покладено</a:t>
          </a:r>
          <a:r>
            <a:rPr lang="ru-RU" dirty="0" smtClean="0"/>
            <a:t> на </a:t>
          </a:r>
          <a:r>
            <a:rPr lang="ru-RU" dirty="0" err="1" smtClean="0"/>
            <a:t>органи</a:t>
          </a:r>
          <a:r>
            <a:rPr lang="ru-RU" dirty="0" smtClean="0"/>
            <a:t> </a:t>
          </a:r>
          <a:r>
            <a:rPr lang="ru-RU" dirty="0" err="1" smtClean="0"/>
            <a:t>державної</a:t>
          </a:r>
          <a:r>
            <a:rPr lang="ru-RU" dirty="0" smtClean="0"/>
            <a:t> </a:t>
          </a:r>
          <a:r>
            <a:rPr lang="ru-RU" dirty="0" err="1" smtClean="0"/>
            <a:t>податкової</a:t>
          </a:r>
          <a:r>
            <a:rPr lang="ru-RU" dirty="0" smtClean="0"/>
            <a:t> </a:t>
          </a:r>
          <a:r>
            <a:rPr lang="ru-RU" dirty="0" err="1" smtClean="0"/>
            <a:t>служби</a:t>
          </a:r>
          <a:r>
            <a:rPr lang="ru-RU" dirty="0" smtClean="0"/>
            <a:t>, </a:t>
          </a:r>
          <a:r>
            <a:rPr lang="ru-RU" dirty="0" err="1" smtClean="0"/>
            <a:t>правильністю</a:t>
          </a:r>
          <a:r>
            <a:rPr lang="ru-RU" dirty="0" smtClean="0"/>
            <a:t> </a:t>
          </a:r>
          <a:r>
            <a:rPr lang="ru-RU" dirty="0" err="1" smtClean="0"/>
            <a:t>обчислення</a:t>
          </a:r>
          <a:r>
            <a:rPr lang="ru-RU" dirty="0" smtClean="0"/>
            <a:t>, </a:t>
          </a:r>
          <a:r>
            <a:rPr lang="ru-RU" dirty="0" err="1" smtClean="0"/>
            <a:t>повнотою</a:t>
          </a:r>
          <a:r>
            <a:rPr lang="ru-RU" dirty="0" smtClean="0"/>
            <a:t> </a:t>
          </a:r>
          <a:r>
            <a:rPr lang="ru-RU" dirty="0" err="1" smtClean="0"/>
            <a:t>і</a:t>
          </a:r>
          <a:r>
            <a:rPr lang="ru-RU" dirty="0" smtClean="0"/>
            <a:t> </a:t>
          </a:r>
          <a:r>
            <a:rPr lang="ru-RU" dirty="0" err="1" smtClean="0"/>
            <a:t>своєчасністю</a:t>
          </a:r>
          <a:r>
            <a:rPr lang="ru-RU" dirty="0" smtClean="0"/>
            <a:t> </a:t>
          </a:r>
          <a:r>
            <a:rPr lang="ru-RU" dirty="0" err="1" smtClean="0"/>
            <a:t>сплати</a:t>
          </a:r>
          <a:r>
            <a:rPr lang="ru-RU" dirty="0" smtClean="0"/>
            <a:t> до </a:t>
          </a:r>
          <a:r>
            <a:rPr lang="ru-RU" dirty="0" err="1" smtClean="0"/>
            <a:t>бюджетів</a:t>
          </a:r>
          <a:r>
            <a:rPr lang="ru-RU" dirty="0" smtClean="0"/>
            <a:t>, </a:t>
          </a:r>
          <a:r>
            <a:rPr lang="ru-RU" dirty="0" err="1" smtClean="0"/>
            <a:t>державних</a:t>
          </a:r>
          <a:r>
            <a:rPr lang="ru-RU" dirty="0" smtClean="0"/>
            <a:t> </a:t>
          </a:r>
          <a:r>
            <a:rPr lang="ru-RU" dirty="0" err="1" smtClean="0"/>
            <a:t>цільових</a:t>
          </a:r>
          <a:r>
            <a:rPr lang="ru-RU" dirty="0" smtClean="0"/>
            <a:t> </a:t>
          </a:r>
          <a:r>
            <a:rPr lang="ru-RU" dirty="0" err="1" smtClean="0"/>
            <a:t>фондів</a:t>
          </a:r>
          <a:r>
            <a:rPr lang="ru-RU" dirty="0" smtClean="0"/>
            <a:t> </a:t>
          </a:r>
          <a:r>
            <a:rPr lang="ru-RU" dirty="0" err="1" smtClean="0"/>
            <a:t>податків</a:t>
          </a:r>
          <a:r>
            <a:rPr lang="ru-RU" dirty="0" smtClean="0"/>
            <a:t>, </a:t>
          </a:r>
          <a:r>
            <a:rPr lang="ru-RU" dirty="0" err="1" smtClean="0"/>
            <a:t>зборів</a:t>
          </a:r>
          <a:r>
            <a:rPr lang="ru-RU" dirty="0" smtClean="0"/>
            <a:t> та </a:t>
          </a:r>
          <a:r>
            <a:rPr lang="ru-RU" dirty="0" err="1" smtClean="0"/>
            <a:t>інших</a:t>
          </a:r>
          <a:r>
            <a:rPr lang="ru-RU" dirty="0" smtClean="0"/>
            <a:t> </a:t>
          </a:r>
          <a:r>
            <a:rPr lang="ru-RU" dirty="0" err="1" smtClean="0"/>
            <a:t>платежів</a:t>
          </a:r>
          <a:r>
            <a:rPr lang="ru-RU" dirty="0" smtClean="0"/>
            <a:t>, </a:t>
          </a:r>
          <a:r>
            <a:rPr lang="ru-RU" dirty="0" err="1" smtClean="0"/>
            <a:t>установлених</a:t>
          </a:r>
          <a:r>
            <a:rPr lang="ru-RU" dirty="0" smtClean="0"/>
            <a:t> </a:t>
          </a:r>
          <a:r>
            <a:rPr lang="ru-RU" dirty="0" err="1" smtClean="0"/>
            <a:t>законодавством</a:t>
          </a:r>
          <a:endParaRPr lang="uk-UA" dirty="0"/>
        </a:p>
      </dgm:t>
    </dgm:pt>
    <dgm:pt modelId="{BCD0B3FF-0358-43AF-99DB-02BFD93EC61B}" type="parTrans" cxnId="{B77A600A-F983-405B-9608-3894E1C82CCF}">
      <dgm:prSet/>
      <dgm:spPr/>
      <dgm:t>
        <a:bodyPr/>
        <a:lstStyle/>
        <a:p>
          <a:endParaRPr lang="uk-UA"/>
        </a:p>
      </dgm:t>
    </dgm:pt>
    <dgm:pt modelId="{9C6F68B5-1BB7-46D4-B11A-6DA22A000819}" type="sibTrans" cxnId="{B77A600A-F983-405B-9608-3894E1C82CCF}">
      <dgm:prSet/>
      <dgm:spPr/>
      <dgm:t>
        <a:bodyPr/>
        <a:lstStyle/>
        <a:p>
          <a:endParaRPr lang="uk-UA"/>
        </a:p>
      </dgm:t>
    </dgm:pt>
    <dgm:pt modelId="{89FC458E-4DFB-43E6-B637-92584B4FEFD3}">
      <dgm:prSet/>
      <dgm:spPr/>
      <dgm:t>
        <a:bodyPr/>
        <a:lstStyle/>
        <a:p>
          <a:r>
            <a:rPr lang="uk-UA" b="1" dirty="0" smtClean="0"/>
            <a:t>запобігання злочинам та іншим правопорушенням</a:t>
          </a:r>
          <a:r>
            <a:rPr lang="uk-UA" dirty="0" smtClean="0"/>
            <a:t>, віднесеним законом до компетенції податкової міліції, їх виявлення, розкриття, припинення та розслідування</a:t>
          </a:r>
          <a:endParaRPr lang="uk-UA" dirty="0"/>
        </a:p>
      </dgm:t>
    </dgm:pt>
    <dgm:pt modelId="{DE28924E-868C-478E-966D-FC53976D71AA}" type="parTrans" cxnId="{20AAC8D7-EB3D-4B53-8682-DB62418B6348}">
      <dgm:prSet/>
      <dgm:spPr/>
      <dgm:t>
        <a:bodyPr/>
        <a:lstStyle/>
        <a:p>
          <a:endParaRPr lang="uk-UA"/>
        </a:p>
      </dgm:t>
    </dgm:pt>
    <dgm:pt modelId="{74FBAA1F-932F-4488-A8A6-B63502E5E620}" type="sibTrans" cxnId="{20AAC8D7-EB3D-4B53-8682-DB62418B6348}">
      <dgm:prSet/>
      <dgm:spPr/>
      <dgm:t>
        <a:bodyPr/>
        <a:lstStyle/>
        <a:p>
          <a:endParaRPr lang="uk-UA"/>
        </a:p>
      </dgm:t>
    </dgm:pt>
    <dgm:pt modelId="{5A56444C-5AA3-4102-8FF6-68E045D2FA3F}" type="pres">
      <dgm:prSet presAssocID="{29AD578E-C3CC-41E5-9BE9-0B2E5784DA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2742FC3-7BFE-4938-9B51-7406D9DD6060}" type="pres">
      <dgm:prSet presAssocID="{3D081943-8810-4348-8903-FEE2BFCE9424}" presName="composite" presStyleCnt="0"/>
      <dgm:spPr/>
    </dgm:pt>
    <dgm:pt modelId="{6A0AC53D-9556-40FE-A4EC-8DA6CF6E553C}" type="pres">
      <dgm:prSet presAssocID="{3D081943-8810-4348-8903-FEE2BFCE942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CEB3E14-4FF4-4A62-8D2D-018D2FCED425}" type="pres">
      <dgm:prSet presAssocID="{3D081943-8810-4348-8903-FEE2BFCE942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21A95C77-7896-4F55-8DB5-FAF09DDB4AF4}" type="presOf" srcId="{3D081943-8810-4348-8903-FEE2BFCE9424}" destId="{6A0AC53D-9556-40FE-A4EC-8DA6CF6E553C}" srcOrd="0" destOrd="0" presId="urn:microsoft.com/office/officeart/2005/8/layout/hList1"/>
    <dgm:cxn modelId="{07326817-9257-4496-9442-511BF876095C}" type="presOf" srcId="{ED53C870-FA38-46BE-8318-C14AB420BC6B}" destId="{CCEB3E14-4FF4-4A62-8D2D-018D2FCED425}" srcOrd="0" destOrd="0" presId="urn:microsoft.com/office/officeart/2005/8/layout/hList1"/>
    <dgm:cxn modelId="{7C83E77C-8F53-4035-BC60-9814BD6461C3}" srcId="{29AD578E-C3CC-41E5-9BE9-0B2E5784DA69}" destId="{3D081943-8810-4348-8903-FEE2BFCE9424}" srcOrd="0" destOrd="0" parTransId="{00472CDE-6495-4A63-B4E4-3437DFCC63DA}" sibTransId="{DD2E2C99-2F3C-4FB4-A5A2-B1EEB71E840F}"/>
    <dgm:cxn modelId="{4EC6F636-EF57-4082-91FE-22205DE262F0}" type="presOf" srcId="{0FDDB1FA-9BA3-4F6C-BA82-3CB7B4177F54}" destId="{CCEB3E14-4FF4-4A62-8D2D-018D2FCED425}" srcOrd="0" destOrd="1" presId="urn:microsoft.com/office/officeart/2005/8/layout/hList1"/>
    <dgm:cxn modelId="{20AAC8D7-EB3D-4B53-8682-DB62418B6348}" srcId="{3D081943-8810-4348-8903-FEE2BFCE9424}" destId="{89FC458E-4DFB-43E6-B637-92584B4FEFD3}" srcOrd="3" destOrd="0" parTransId="{DE28924E-868C-478E-966D-FC53976D71AA}" sibTransId="{74FBAA1F-932F-4488-A8A6-B63502E5E620}"/>
    <dgm:cxn modelId="{76E7D9ED-B1C8-4A6C-BDC5-6DFF69B0DD9C}" type="presOf" srcId="{29AD578E-C3CC-41E5-9BE9-0B2E5784DA69}" destId="{5A56444C-5AA3-4102-8FF6-68E045D2FA3F}" srcOrd="0" destOrd="0" presId="urn:microsoft.com/office/officeart/2005/8/layout/hList1"/>
    <dgm:cxn modelId="{B77A600A-F983-405B-9608-3894E1C82CCF}" srcId="{3D081943-8810-4348-8903-FEE2BFCE9424}" destId="{54B3335C-57D2-4263-AC32-CA54CE6F3F17}" srcOrd="2" destOrd="0" parTransId="{BCD0B3FF-0358-43AF-99DB-02BFD93EC61B}" sibTransId="{9C6F68B5-1BB7-46D4-B11A-6DA22A000819}"/>
    <dgm:cxn modelId="{FF9C32C7-6708-471A-AED5-D8FADB0DC5CF}" type="presOf" srcId="{54B3335C-57D2-4263-AC32-CA54CE6F3F17}" destId="{CCEB3E14-4FF4-4A62-8D2D-018D2FCED425}" srcOrd="0" destOrd="2" presId="urn:microsoft.com/office/officeart/2005/8/layout/hList1"/>
    <dgm:cxn modelId="{BE123A43-145A-4965-9FEC-B9ED5740EFD9}" srcId="{3D081943-8810-4348-8903-FEE2BFCE9424}" destId="{ED53C870-FA38-46BE-8318-C14AB420BC6B}" srcOrd="0" destOrd="0" parTransId="{2B5C785F-F690-40B8-8FE2-9CE4E08AD241}" sibTransId="{808CFC48-463E-4324-9834-753C55ECEFD2}"/>
    <dgm:cxn modelId="{05380F14-921F-43BC-A482-88888541D979}" type="presOf" srcId="{89FC458E-4DFB-43E6-B637-92584B4FEFD3}" destId="{CCEB3E14-4FF4-4A62-8D2D-018D2FCED425}" srcOrd="0" destOrd="3" presId="urn:microsoft.com/office/officeart/2005/8/layout/hList1"/>
    <dgm:cxn modelId="{CFD25202-CCBD-4B3D-831A-C01ADFCA9D6C}" srcId="{3D081943-8810-4348-8903-FEE2BFCE9424}" destId="{0FDDB1FA-9BA3-4F6C-BA82-3CB7B4177F54}" srcOrd="1" destOrd="0" parTransId="{CBA529E4-0E6B-47ED-804B-78FA808E6893}" sibTransId="{111B5F08-BB86-4114-8C8F-1A913B6CAB20}"/>
    <dgm:cxn modelId="{7722E850-43B6-458B-8860-67278C9AC752}" type="presParOf" srcId="{5A56444C-5AA3-4102-8FF6-68E045D2FA3F}" destId="{82742FC3-7BFE-4938-9B51-7406D9DD6060}" srcOrd="0" destOrd="0" presId="urn:microsoft.com/office/officeart/2005/8/layout/hList1"/>
    <dgm:cxn modelId="{CD146C4A-1251-4F70-92F5-92E1D5CAF7F5}" type="presParOf" srcId="{82742FC3-7BFE-4938-9B51-7406D9DD6060}" destId="{6A0AC53D-9556-40FE-A4EC-8DA6CF6E553C}" srcOrd="0" destOrd="0" presId="urn:microsoft.com/office/officeart/2005/8/layout/hList1"/>
    <dgm:cxn modelId="{F4EFCAED-2379-482D-A9A4-870530D0A246}" type="presParOf" srcId="{82742FC3-7BFE-4938-9B51-7406D9DD6060}" destId="{CCEB3E14-4FF4-4A62-8D2D-018D2FCED425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48509E-3E46-483F-AA17-F1A09D9F5958}" type="doc">
      <dgm:prSet loTypeId="urn:microsoft.com/office/officeart/2005/8/layout/hList1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uk-UA"/>
        </a:p>
      </dgm:t>
    </dgm:pt>
    <dgm:pt modelId="{7DBCBC84-5692-4CA9-9497-0670AF333EAE}">
      <dgm:prSet phldrT="[Текст]" custT="1"/>
      <dgm:spPr/>
      <dgm:t>
        <a:bodyPr/>
        <a:lstStyle/>
        <a:p>
          <a:r>
            <a:rPr lang="ru-RU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1)  </a:t>
          </a:r>
          <a:r>
            <a:rPr lang="ru-RU" sz="2000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Виконує</a:t>
          </a:r>
          <a:r>
            <a:rPr lang="ru-RU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роботу, </a:t>
          </a:r>
          <a:r>
            <a:rPr lang="ru-RU" sz="2000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пов'язану</a:t>
          </a:r>
          <a:r>
            <a:rPr lang="ru-RU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000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із</a:t>
          </a:r>
          <a:r>
            <a:rPr lang="ru-RU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  <a:r>
            <a:rPr lang="ru-RU" sz="2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uk-UA" sz="20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C6FD81-46F8-40AC-862E-64F7CBD6D218}" type="parTrans" cxnId="{29499D58-2DD3-43C7-B765-B6665220D545}">
      <dgm:prSet/>
      <dgm:spPr/>
      <dgm:t>
        <a:bodyPr/>
        <a:lstStyle/>
        <a:p>
          <a:endParaRPr lang="uk-UA"/>
        </a:p>
      </dgm:t>
    </dgm:pt>
    <dgm:pt modelId="{7548A295-CDAA-4FF9-B5EB-5F7FEBD8AEDC}" type="sibTrans" cxnId="{29499D58-2DD3-43C7-B765-B6665220D545}">
      <dgm:prSet/>
      <dgm:spPr/>
      <dgm:t>
        <a:bodyPr/>
        <a:lstStyle/>
        <a:p>
          <a:endParaRPr lang="uk-UA"/>
        </a:p>
      </dgm:t>
    </dgm:pt>
    <dgm:pt modelId="{4E309D86-B0F2-4EA4-B0CE-D4728744E918}">
      <dgm:prSet phldrT="[Текст]"/>
      <dgm:spPr/>
      <dgm:t>
        <a:bodyPr/>
        <a:lstStyle/>
        <a:p>
          <a:r>
            <a:rPr lang="uk-UA" dirty="0" smtClean="0"/>
            <a:t>здійсненням </a:t>
          </a:r>
          <a:r>
            <a:rPr lang="uk-UA" b="1" dirty="0" smtClean="0"/>
            <a:t>контролю за додержанням</a:t>
          </a:r>
          <a:r>
            <a:rPr lang="uk-UA" dirty="0" smtClean="0"/>
            <a:t> виконавчими комітетами сільських і селищних рад порядку прийняття і обліку податків, інших платежів від платників податків, своєчасністю і повнотою перерахування цих сум до бюджету; </a:t>
          </a:r>
          <a:endParaRPr lang="uk-UA" dirty="0"/>
        </a:p>
      </dgm:t>
    </dgm:pt>
    <dgm:pt modelId="{2DD05F34-6ADA-4C08-A3A0-47B8063AC89E}" type="parTrans" cxnId="{12061CB1-3F64-4CCE-BBD5-27831B97E542}">
      <dgm:prSet/>
      <dgm:spPr/>
      <dgm:t>
        <a:bodyPr/>
        <a:lstStyle/>
        <a:p>
          <a:endParaRPr lang="uk-UA"/>
        </a:p>
      </dgm:t>
    </dgm:pt>
    <dgm:pt modelId="{286DA294-68DC-47CA-819C-45EEBDD49A2C}" type="sibTrans" cxnId="{12061CB1-3F64-4CCE-BBD5-27831B97E542}">
      <dgm:prSet/>
      <dgm:spPr/>
      <dgm:t>
        <a:bodyPr/>
        <a:lstStyle/>
        <a:p>
          <a:endParaRPr lang="uk-UA"/>
        </a:p>
      </dgm:t>
    </dgm:pt>
    <dgm:pt modelId="{B3D7A9B7-6AC9-44BE-9066-C0B099A07F66}">
      <dgm:prSet/>
      <dgm:spPr/>
      <dgm:t>
        <a:bodyPr/>
        <a:lstStyle/>
        <a:p>
          <a:r>
            <a:rPr lang="ru-RU" dirty="0" err="1" smtClean="0"/>
            <a:t>здійсненням</a:t>
          </a:r>
          <a:r>
            <a:rPr lang="ru-RU" dirty="0" smtClean="0"/>
            <a:t> </a:t>
          </a:r>
          <a:r>
            <a:rPr lang="ru-RU" b="1" dirty="0" smtClean="0"/>
            <a:t>контролю за </a:t>
          </a:r>
          <a:r>
            <a:rPr lang="ru-RU" b="1" dirty="0" err="1" smtClean="0"/>
            <a:t>правомірністю</a:t>
          </a:r>
          <a:r>
            <a:rPr lang="ru-RU" b="1" dirty="0" smtClean="0"/>
            <a:t> бюджетного </a:t>
          </a:r>
          <a:r>
            <a:rPr lang="ru-RU" b="1" dirty="0" err="1" smtClean="0"/>
            <a:t>відшкодування</a:t>
          </a:r>
          <a:r>
            <a:rPr lang="ru-RU" b="1" dirty="0" smtClean="0"/>
            <a:t> </a:t>
          </a:r>
          <a:r>
            <a:rPr lang="ru-RU" b="1" dirty="0" err="1" smtClean="0"/>
            <a:t>податку</a:t>
          </a:r>
          <a:r>
            <a:rPr lang="ru-RU" b="1" dirty="0" smtClean="0"/>
            <a:t> на </a:t>
          </a:r>
          <a:r>
            <a:rPr lang="ru-RU" b="1" dirty="0" err="1" smtClean="0"/>
            <a:t>додану</a:t>
          </a:r>
          <a:r>
            <a:rPr lang="ru-RU" b="1" dirty="0" smtClean="0"/>
            <a:t> </a:t>
          </a:r>
          <a:r>
            <a:rPr lang="ru-RU" b="1" dirty="0" err="1" smtClean="0"/>
            <a:t>вартість</a:t>
          </a:r>
          <a:r>
            <a:rPr lang="ru-RU" dirty="0" smtClean="0"/>
            <a:t>;</a:t>
          </a:r>
          <a:endParaRPr lang="uk-UA" dirty="0"/>
        </a:p>
      </dgm:t>
    </dgm:pt>
    <dgm:pt modelId="{72551B43-93F4-4574-894F-7BA6349F2FDC}" type="parTrans" cxnId="{0B237785-D8BF-4EB8-A661-A0BABA281F6A}">
      <dgm:prSet/>
      <dgm:spPr/>
      <dgm:t>
        <a:bodyPr/>
        <a:lstStyle/>
        <a:p>
          <a:endParaRPr lang="uk-UA"/>
        </a:p>
      </dgm:t>
    </dgm:pt>
    <dgm:pt modelId="{13BCF9E3-1CCF-4FCB-8B91-65029D125456}" type="sibTrans" cxnId="{0B237785-D8BF-4EB8-A661-A0BABA281F6A}">
      <dgm:prSet/>
      <dgm:spPr/>
      <dgm:t>
        <a:bodyPr/>
        <a:lstStyle/>
        <a:p>
          <a:endParaRPr lang="uk-UA"/>
        </a:p>
      </dgm:t>
    </dgm:pt>
    <dgm:pt modelId="{BF3D6766-B83D-4D57-AD72-B0C1BD7FC521}">
      <dgm:prSet/>
      <dgm:spPr/>
      <dgm:t>
        <a:bodyPr/>
        <a:lstStyle/>
        <a:p>
          <a:r>
            <a:rPr lang="uk-UA" dirty="0" smtClean="0"/>
            <a:t>- </a:t>
          </a:r>
          <a:r>
            <a:rPr lang="uk-UA" b="1" dirty="0" smtClean="0"/>
            <a:t>реєстрацією та веденням обліку</a:t>
          </a:r>
          <a:r>
            <a:rPr lang="uk-UA" dirty="0" smtClean="0"/>
            <a:t> платників податків, обліком об'єктів оподаткування та об'єктів, пов'язаних з оподаткуванням; проведенням диференціації платників податків</a:t>
          </a:r>
          <a:endParaRPr lang="uk-UA" dirty="0"/>
        </a:p>
      </dgm:t>
    </dgm:pt>
    <dgm:pt modelId="{AB50DAAB-929C-45A4-B023-683A7D6DE875}" type="parTrans" cxnId="{8262D12E-453B-4571-813A-25514EAE7710}">
      <dgm:prSet/>
      <dgm:spPr/>
      <dgm:t>
        <a:bodyPr/>
        <a:lstStyle/>
        <a:p>
          <a:endParaRPr lang="uk-UA"/>
        </a:p>
      </dgm:t>
    </dgm:pt>
    <dgm:pt modelId="{E0A00805-B769-4F29-B59E-5A19892D5CEC}" type="sibTrans" cxnId="{8262D12E-453B-4571-813A-25514EAE7710}">
      <dgm:prSet/>
      <dgm:spPr/>
      <dgm:t>
        <a:bodyPr/>
        <a:lstStyle/>
        <a:p>
          <a:endParaRPr lang="uk-UA"/>
        </a:p>
      </dgm:t>
    </dgm:pt>
    <dgm:pt modelId="{BB40364F-D617-4B04-9D0D-13F3D6751CBD}">
      <dgm:prSet/>
      <dgm:spPr/>
      <dgm:t>
        <a:bodyPr/>
        <a:lstStyle/>
        <a:p>
          <a:r>
            <a:rPr lang="uk-UA" b="1" dirty="0" smtClean="0"/>
            <a:t>ліцензуванням діяльності суб'єктів господарювання</a:t>
          </a:r>
          <a:r>
            <a:rPr lang="uk-UA" dirty="0" smtClean="0"/>
            <a:t> з виробництва спирту, алкогольних напоїв і тютюнових виробів, оптової торгівлі спиртом, оптової та роздрібної торгівлі алкогольними напоями і тютюновими виробами</a:t>
          </a:r>
          <a:endParaRPr lang="uk-UA" dirty="0"/>
        </a:p>
      </dgm:t>
    </dgm:pt>
    <dgm:pt modelId="{7C58A4E3-EAF1-4AE8-A0BA-3EE9EAF6CEB2}" type="parTrans" cxnId="{F481EE41-5827-4104-989E-6CAA413F8695}">
      <dgm:prSet/>
      <dgm:spPr/>
      <dgm:t>
        <a:bodyPr/>
        <a:lstStyle/>
        <a:p>
          <a:endParaRPr lang="uk-UA"/>
        </a:p>
      </dgm:t>
    </dgm:pt>
    <dgm:pt modelId="{997F54C2-1B90-4491-89BD-D54C873F167A}" type="sibTrans" cxnId="{F481EE41-5827-4104-989E-6CAA413F8695}">
      <dgm:prSet/>
      <dgm:spPr/>
      <dgm:t>
        <a:bodyPr/>
        <a:lstStyle/>
        <a:p>
          <a:endParaRPr lang="uk-UA"/>
        </a:p>
      </dgm:t>
    </dgm:pt>
    <dgm:pt modelId="{3B44C904-5292-4FFC-AFE0-5480CF7680EA}">
      <dgm:prSet/>
      <dgm:spPr/>
      <dgm:t>
        <a:bodyPr/>
        <a:lstStyle/>
        <a:p>
          <a:r>
            <a:rPr lang="uk-UA" dirty="0" smtClean="0"/>
            <a:t> </a:t>
          </a:r>
          <a:r>
            <a:rPr lang="uk-UA" b="1" dirty="0" smtClean="0"/>
            <a:t>здійсненням контролю за виробництвом та обігом спирту</a:t>
          </a:r>
          <a:r>
            <a:rPr lang="uk-UA" dirty="0" smtClean="0"/>
            <a:t>, алкогольних напоїв і тютюнових виробів та забезпеченням міжгалузевої координації у цій сфері</a:t>
          </a:r>
          <a:endParaRPr lang="uk-UA" dirty="0"/>
        </a:p>
      </dgm:t>
    </dgm:pt>
    <dgm:pt modelId="{1841CAF0-688B-4988-9345-D1885536A660}" type="parTrans" cxnId="{87B9D2B2-7AF0-4748-946E-7BF4B8589B2D}">
      <dgm:prSet/>
      <dgm:spPr/>
      <dgm:t>
        <a:bodyPr/>
        <a:lstStyle/>
        <a:p>
          <a:endParaRPr lang="uk-UA"/>
        </a:p>
      </dgm:t>
    </dgm:pt>
    <dgm:pt modelId="{788B35A5-4F61-45B7-8F03-02CF7F504B32}" type="sibTrans" cxnId="{87B9D2B2-7AF0-4748-946E-7BF4B8589B2D}">
      <dgm:prSet/>
      <dgm:spPr/>
      <dgm:t>
        <a:bodyPr/>
        <a:lstStyle/>
        <a:p>
          <a:endParaRPr lang="uk-UA"/>
        </a:p>
      </dgm:t>
    </dgm:pt>
    <dgm:pt modelId="{A32610EA-6EC7-4A81-9A6F-5F49C760E353}">
      <dgm:prSet/>
      <dgm:spPr/>
      <dgm:t>
        <a:bodyPr/>
        <a:lstStyle/>
        <a:p>
          <a:r>
            <a:rPr lang="uk-UA" dirty="0" smtClean="0"/>
            <a:t> </a:t>
          </a:r>
          <a:r>
            <a:rPr lang="ru-RU" b="1" dirty="0" err="1" smtClean="0"/>
            <a:t>формуванням</a:t>
          </a:r>
          <a:r>
            <a:rPr lang="ru-RU" b="1" dirty="0" smtClean="0"/>
            <a:t> та </a:t>
          </a:r>
          <a:r>
            <a:rPr lang="ru-RU" b="1" dirty="0" err="1" smtClean="0"/>
            <a:t>веденням</a:t>
          </a:r>
          <a:r>
            <a:rPr lang="ru-RU" b="1" dirty="0" smtClean="0"/>
            <a:t> Державного </a:t>
          </a:r>
          <a:r>
            <a:rPr lang="ru-RU" b="1" dirty="0" err="1" smtClean="0"/>
            <a:t>реєстру</a:t>
          </a:r>
          <a:r>
            <a:rPr lang="ru-RU" b="1" dirty="0" smtClean="0"/>
            <a:t> </a:t>
          </a:r>
          <a:r>
            <a:rPr lang="ru-RU" b="1" dirty="0" err="1" smtClean="0"/>
            <a:t>фізичних</a:t>
          </a:r>
          <a:r>
            <a:rPr lang="ru-RU" b="1" dirty="0" smtClean="0"/>
            <a:t> </a:t>
          </a:r>
          <a:r>
            <a:rPr lang="ru-RU" b="1" dirty="0" err="1" smtClean="0"/>
            <a:t>осіб-платників</a:t>
          </a:r>
          <a:r>
            <a:rPr lang="ru-RU" b="1" dirty="0" smtClean="0"/>
            <a:t> </a:t>
          </a:r>
          <a:r>
            <a:rPr lang="ru-RU" b="1" dirty="0" err="1" smtClean="0"/>
            <a:t>податків</a:t>
          </a:r>
          <a:r>
            <a:rPr lang="ru-RU" dirty="0" smtClean="0"/>
            <a:t>, </a:t>
          </a:r>
          <a:r>
            <a:rPr lang="ru-RU" dirty="0" err="1" smtClean="0"/>
            <a:t>Єдиного</a:t>
          </a:r>
          <a:r>
            <a:rPr lang="ru-RU" dirty="0" smtClean="0"/>
            <a:t> банку </a:t>
          </a:r>
          <a:r>
            <a:rPr lang="ru-RU" dirty="0" err="1" smtClean="0"/>
            <a:t>даних</a:t>
          </a:r>
          <a:r>
            <a:rPr lang="ru-RU" dirty="0" smtClean="0"/>
            <a:t> про </a:t>
          </a:r>
          <a:r>
            <a:rPr lang="ru-RU" dirty="0" err="1" smtClean="0"/>
            <a:t>платників</a:t>
          </a:r>
          <a:r>
            <a:rPr lang="ru-RU" dirty="0" smtClean="0"/>
            <a:t> </a:t>
          </a:r>
          <a:r>
            <a:rPr lang="ru-RU" dirty="0" err="1" smtClean="0"/>
            <a:t>податків-юридичних</a:t>
          </a:r>
          <a:r>
            <a:rPr lang="ru-RU" dirty="0" smtClean="0"/>
            <a:t> </a:t>
          </a:r>
          <a:r>
            <a:rPr lang="ru-RU" dirty="0" err="1" smtClean="0"/>
            <a:t>осіб</a:t>
          </a:r>
          <a:r>
            <a:rPr lang="ru-RU" dirty="0" smtClean="0"/>
            <a:t> та </a:t>
          </a:r>
          <a:r>
            <a:rPr lang="ru-RU" dirty="0" err="1" smtClean="0"/>
            <a:t>інших</a:t>
          </a:r>
          <a:r>
            <a:rPr lang="ru-RU" dirty="0" smtClean="0"/>
            <a:t> </a:t>
          </a:r>
          <a:r>
            <a:rPr lang="ru-RU" dirty="0" err="1" smtClean="0"/>
            <a:t>реєстрів</a:t>
          </a:r>
          <a:r>
            <a:rPr lang="ru-RU" dirty="0" smtClean="0"/>
            <a:t>, </a:t>
          </a:r>
          <a:r>
            <a:rPr lang="ru-RU" dirty="0" err="1" smtClean="0"/>
            <a:t>ведення</a:t>
          </a:r>
          <a:r>
            <a:rPr lang="ru-RU" dirty="0" smtClean="0"/>
            <a:t> </a:t>
          </a:r>
          <a:r>
            <a:rPr lang="ru-RU" dirty="0" err="1" smtClean="0"/>
            <a:t>яких</a:t>
          </a:r>
          <a:r>
            <a:rPr lang="ru-RU" dirty="0" smtClean="0"/>
            <a:t> </a:t>
          </a:r>
          <a:r>
            <a:rPr lang="ru-RU" dirty="0" err="1" smtClean="0"/>
            <a:t>покладено</a:t>
          </a:r>
          <a:r>
            <a:rPr lang="ru-RU" dirty="0" smtClean="0"/>
            <a:t> </a:t>
          </a:r>
          <a:r>
            <a:rPr lang="ru-RU" dirty="0" err="1" smtClean="0"/>
            <a:t>законодавством</a:t>
          </a:r>
          <a:r>
            <a:rPr lang="ru-RU" dirty="0" smtClean="0"/>
            <a:t> на </a:t>
          </a:r>
          <a:r>
            <a:rPr lang="ru-RU" dirty="0" err="1" smtClean="0"/>
            <a:t>органи</a:t>
          </a:r>
          <a:r>
            <a:rPr lang="ru-RU" dirty="0" smtClean="0"/>
            <a:t> </a:t>
          </a:r>
          <a:r>
            <a:rPr lang="ru-RU" dirty="0" err="1" smtClean="0"/>
            <a:t>державної</a:t>
          </a:r>
          <a:r>
            <a:rPr lang="ru-RU" dirty="0" smtClean="0"/>
            <a:t> </a:t>
          </a:r>
          <a:r>
            <a:rPr lang="ru-RU" dirty="0" err="1" smtClean="0"/>
            <a:t>податкової</a:t>
          </a:r>
          <a:r>
            <a:rPr lang="ru-RU" dirty="0" smtClean="0"/>
            <a:t> </a:t>
          </a:r>
          <a:r>
            <a:rPr lang="ru-RU" dirty="0" err="1" smtClean="0"/>
            <a:t>служби</a:t>
          </a:r>
          <a:r>
            <a:rPr lang="ru-RU" dirty="0" smtClean="0"/>
            <a:t>; </a:t>
          </a:r>
          <a:endParaRPr lang="uk-UA" dirty="0"/>
        </a:p>
      </dgm:t>
    </dgm:pt>
    <dgm:pt modelId="{F1113593-D299-4275-82D9-712F053215D5}" type="parTrans" cxnId="{F749DB98-745B-4D71-B1CA-54D0B19C5C9C}">
      <dgm:prSet/>
      <dgm:spPr/>
      <dgm:t>
        <a:bodyPr/>
        <a:lstStyle/>
        <a:p>
          <a:endParaRPr lang="uk-UA"/>
        </a:p>
      </dgm:t>
    </dgm:pt>
    <dgm:pt modelId="{89E958D2-6537-4B2E-8CC3-E7655479EC1D}" type="sibTrans" cxnId="{F749DB98-745B-4D71-B1CA-54D0B19C5C9C}">
      <dgm:prSet/>
      <dgm:spPr/>
      <dgm:t>
        <a:bodyPr/>
        <a:lstStyle/>
        <a:p>
          <a:endParaRPr lang="uk-UA"/>
        </a:p>
      </dgm:t>
    </dgm:pt>
    <dgm:pt modelId="{AC3EE0D5-49BD-42EC-99EC-5F34112BBC52}">
      <dgm:prSet/>
      <dgm:spPr/>
      <dgm:t>
        <a:bodyPr/>
        <a:lstStyle/>
        <a:p>
          <a:r>
            <a:rPr lang="uk-UA" dirty="0" smtClean="0"/>
            <a:t> </a:t>
          </a:r>
          <a:r>
            <a:rPr lang="ru-RU" b="1" dirty="0" err="1" smtClean="0"/>
            <a:t>веденням</a:t>
          </a:r>
          <a:r>
            <a:rPr lang="ru-RU" b="1" dirty="0" smtClean="0"/>
            <a:t> </a:t>
          </a:r>
          <a:r>
            <a:rPr lang="ru-RU" b="1" dirty="0" err="1" smtClean="0"/>
            <a:t>обліку</a:t>
          </a:r>
          <a:r>
            <a:rPr lang="ru-RU" b="1" dirty="0" smtClean="0"/>
            <a:t> </a:t>
          </a:r>
          <a:r>
            <a:rPr lang="ru-RU" b="1" dirty="0" err="1" smtClean="0"/>
            <a:t>податків</a:t>
          </a:r>
          <a:r>
            <a:rPr lang="ru-RU" b="1" dirty="0" smtClean="0"/>
            <a:t>, </a:t>
          </a:r>
          <a:r>
            <a:rPr lang="ru-RU" b="1" dirty="0" err="1" smtClean="0"/>
            <a:t>інших</a:t>
          </a:r>
          <a:r>
            <a:rPr lang="ru-RU" b="1" dirty="0" smtClean="0"/>
            <a:t> </a:t>
          </a:r>
          <a:r>
            <a:rPr lang="ru-RU" b="1" dirty="0" err="1" smtClean="0"/>
            <a:t>платежів</a:t>
          </a:r>
          <a:r>
            <a:rPr lang="ru-RU" dirty="0" smtClean="0"/>
            <a:t>, контроль за </a:t>
          </a:r>
          <a:r>
            <a:rPr lang="ru-RU" dirty="0" err="1" smtClean="0"/>
            <a:t>справлянням</a:t>
          </a:r>
          <a:r>
            <a:rPr lang="ru-RU" dirty="0" smtClean="0"/>
            <a:t> </a:t>
          </a:r>
          <a:r>
            <a:rPr lang="ru-RU" dirty="0" err="1" smtClean="0"/>
            <a:t>яких</a:t>
          </a:r>
          <a:r>
            <a:rPr lang="ru-RU" dirty="0" smtClean="0"/>
            <a:t> </a:t>
          </a:r>
          <a:r>
            <a:rPr lang="ru-RU" dirty="0" err="1" smtClean="0"/>
            <a:t>покладено</a:t>
          </a:r>
          <a:r>
            <a:rPr lang="ru-RU" dirty="0" smtClean="0"/>
            <a:t> на ДПС </a:t>
          </a:r>
          <a:r>
            <a:rPr lang="ru-RU" dirty="0" err="1" smtClean="0"/>
            <a:t>України</a:t>
          </a:r>
          <a:r>
            <a:rPr lang="ru-RU" dirty="0" smtClean="0"/>
            <a:t>, та </a:t>
          </a:r>
          <a:r>
            <a:rPr lang="ru-RU" dirty="0" err="1" smtClean="0"/>
            <a:t>складанням</a:t>
          </a:r>
          <a:r>
            <a:rPr lang="ru-RU" dirty="0" smtClean="0"/>
            <a:t> </a:t>
          </a:r>
          <a:r>
            <a:rPr lang="ru-RU" dirty="0" err="1" smtClean="0"/>
            <a:t>звітності</a:t>
          </a:r>
          <a:r>
            <a:rPr lang="ru-RU" dirty="0" smtClean="0"/>
            <a:t> </a:t>
          </a:r>
          <a:r>
            <a:rPr lang="ru-RU" dirty="0" err="1" smtClean="0"/>
            <a:t>щодо</a:t>
          </a:r>
          <a:r>
            <a:rPr lang="ru-RU" dirty="0" smtClean="0"/>
            <a:t> стану </a:t>
          </a:r>
          <a:r>
            <a:rPr lang="ru-RU" dirty="0" err="1" smtClean="0"/>
            <a:t>розрахунків</a:t>
          </a:r>
          <a:r>
            <a:rPr lang="ru-RU" dirty="0" smtClean="0"/>
            <a:t> </a:t>
          </a:r>
          <a:r>
            <a:rPr lang="ru-RU" dirty="0" err="1" smtClean="0"/>
            <a:t>платників</a:t>
          </a:r>
          <a:r>
            <a:rPr lang="ru-RU" dirty="0" smtClean="0"/>
            <a:t> </a:t>
          </a:r>
          <a:r>
            <a:rPr lang="ru-RU" dirty="0" err="1" smtClean="0"/>
            <a:t>із</a:t>
          </a:r>
          <a:r>
            <a:rPr lang="ru-RU" dirty="0" smtClean="0"/>
            <a:t> бюджетом</a:t>
          </a:r>
          <a:endParaRPr lang="uk-UA" dirty="0"/>
        </a:p>
      </dgm:t>
    </dgm:pt>
    <dgm:pt modelId="{647530E1-120F-4305-8445-EFFFBA1246B4}" type="parTrans" cxnId="{738F5C4C-8E7C-4BBD-B2A2-327BC00F627B}">
      <dgm:prSet/>
      <dgm:spPr/>
    </dgm:pt>
    <dgm:pt modelId="{A93AA3C2-C54A-413B-9EF1-1FC51D2B8E5F}" type="sibTrans" cxnId="{738F5C4C-8E7C-4BBD-B2A2-327BC00F627B}">
      <dgm:prSet/>
      <dgm:spPr/>
    </dgm:pt>
    <dgm:pt modelId="{E4273598-DEF9-43F1-AEEB-ADFE35C87777}" type="pres">
      <dgm:prSet presAssocID="{C648509E-3E46-483F-AA17-F1A09D9F595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C560A8A-3F0B-46DE-83B9-932573D47ADB}" type="pres">
      <dgm:prSet presAssocID="{7DBCBC84-5692-4CA9-9497-0670AF333EAE}" presName="composite" presStyleCnt="0"/>
      <dgm:spPr/>
    </dgm:pt>
    <dgm:pt modelId="{C8C1A834-7983-4B27-9723-989A5AE84414}" type="pres">
      <dgm:prSet presAssocID="{7DBCBC84-5692-4CA9-9497-0670AF333EA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94C1578-9F99-4204-98D4-0C22BE24C697}" type="pres">
      <dgm:prSet presAssocID="{7DBCBC84-5692-4CA9-9497-0670AF333EA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29499D58-2DD3-43C7-B765-B6665220D545}" srcId="{C648509E-3E46-483F-AA17-F1A09D9F5958}" destId="{7DBCBC84-5692-4CA9-9497-0670AF333EAE}" srcOrd="0" destOrd="0" parTransId="{DEC6FD81-46F8-40AC-862E-64F7CBD6D218}" sibTransId="{7548A295-CDAA-4FF9-B5EB-5F7FEBD8AEDC}"/>
    <dgm:cxn modelId="{9F298DCD-818D-4B79-87BF-F81FCF2246E4}" type="presOf" srcId="{C648509E-3E46-483F-AA17-F1A09D9F5958}" destId="{E4273598-DEF9-43F1-AEEB-ADFE35C87777}" srcOrd="0" destOrd="0" presId="urn:microsoft.com/office/officeart/2005/8/layout/hList1"/>
    <dgm:cxn modelId="{87B9D2B2-7AF0-4748-946E-7BF4B8589B2D}" srcId="{7DBCBC84-5692-4CA9-9497-0670AF333EAE}" destId="{3B44C904-5292-4FFC-AFE0-5480CF7680EA}" srcOrd="6" destOrd="0" parTransId="{1841CAF0-688B-4988-9345-D1885536A660}" sibTransId="{788B35A5-4F61-45B7-8F03-02CF7F504B32}"/>
    <dgm:cxn modelId="{D6452336-403B-4657-8822-A4E1E43D7716}" type="presOf" srcId="{3B44C904-5292-4FFC-AFE0-5480CF7680EA}" destId="{E94C1578-9F99-4204-98D4-0C22BE24C697}" srcOrd="0" destOrd="6" presId="urn:microsoft.com/office/officeart/2005/8/layout/hList1"/>
    <dgm:cxn modelId="{53BFC40A-11CE-4747-983B-05A98FDC5298}" type="presOf" srcId="{A32610EA-6EC7-4A81-9A6F-5F49C760E353}" destId="{E94C1578-9F99-4204-98D4-0C22BE24C697}" srcOrd="0" destOrd="3" presId="urn:microsoft.com/office/officeart/2005/8/layout/hList1"/>
    <dgm:cxn modelId="{8262D12E-453B-4571-813A-25514EAE7710}" srcId="{7DBCBC84-5692-4CA9-9497-0670AF333EAE}" destId="{BF3D6766-B83D-4D57-AD72-B0C1BD7FC521}" srcOrd="2" destOrd="0" parTransId="{AB50DAAB-929C-45A4-B023-683A7D6DE875}" sibTransId="{E0A00805-B769-4F29-B59E-5A19892D5CEC}"/>
    <dgm:cxn modelId="{B9454741-5E60-44B6-BF70-1DE42C6FC729}" type="presOf" srcId="{4E309D86-B0F2-4EA4-B0CE-D4728744E918}" destId="{E94C1578-9F99-4204-98D4-0C22BE24C697}" srcOrd="0" destOrd="0" presId="urn:microsoft.com/office/officeart/2005/8/layout/hList1"/>
    <dgm:cxn modelId="{738F5C4C-8E7C-4BBD-B2A2-327BC00F627B}" srcId="{7DBCBC84-5692-4CA9-9497-0670AF333EAE}" destId="{AC3EE0D5-49BD-42EC-99EC-5F34112BBC52}" srcOrd="4" destOrd="0" parTransId="{647530E1-120F-4305-8445-EFFFBA1246B4}" sibTransId="{A93AA3C2-C54A-413B-9EF1-1FC51D2B8E5F}"/>
    <dgm:cxn modelId="{DE0F6429-99B9-4982-8A13-0F57B906C6F7}" type="presOf" srcId="{7DBCBC84-5692-4CA9-9497-0670AF333EAE}" destId="{C8C1A834-7983-4B27-9723-989A5AE84414}" srcOrd="0" destOrd="0" presId="urn:microsoft.com/office/officeart/2005/8/layout/hList1"/>
    <dgm:cxn modelId="{1B431C2B-AD78-460D-B3DC-6E33E2954DE2}" type="presOf" srcId="{B3D7A9B7-6AC9-44BE-9066-C0B099A07F66}" destId="{E94C1578-9F99-4204-98D4-0C22BE24C697}" srcOrd="0" destOrd="1" presId="urn:microsoft.com/office/officeart/2005/8/layout/hList1"/>
    <dgm:cxn modelId="{F8F54CB0-6A30-4F0A-8ADB-469F16635E5C}" type="presOf" srcId="{AC3EE0D5-49BD-42EC-99EC-5F34112BBC52}" destId="{E94C1578-9F99-4204-98D4-0C22BE24C697}" srcOrd="0" destOrd="4" presId="urn:microsoft.com/office/officeart/2005/8/layout/hList1"/>
    <dgm:cxn modelId="{F749DB98-745B-4D71-B1CA-54D0B19C5C9C}" srcId="{7DBCBC84-5692-4CA9-9497-0670AF333EAE}" destId="{A32610EA-6EC7-4A81-9A6F-5F49C760E353}" srcOrd="3" destOrd="0" parTransId="{F1113593-D299-4275-82D9-712F053215D5}" sibTransId="{89E958D2-6537-4B2E-8CC3-E7655479EC1D}"/>
    <dgm:cxn modelId="{F481EE41-5827-4104-989E-6CAA413F8695}" srcId="{7DBCBC84-5692-4CA9-9497-0670AF333EAE}" destId="{BB40364F-D617-4B04-9D0D-13F3D6751CBD}" srcOrd="5" destOrd="0" parTransId="{7C58A4E3-EAF1-4AE8-A0BA-3EE9EAF6CEB2}" sibTransId="{997F54C2-1B90-4491-89BD-D54C873F167A}"/>
    <dgm:cxn modelId="{12061CB1-3F64-4CCE-BBD5-27831B97E542}" srcId="{7DBCBC84-5692-4CA9-9497-0670AF333EAE}" destId="{4E309D86-B0F2-4EA4-B0CE-D4728744E918}" srcOrd="0" destOrd="0" parTransId="{2DD05F34-6ADA-4C08-A3A0-47B8063AC89E}" sibTransId="{286DA294-68DC-47CA-819C-45EEBDD49A2C}"/>
    <dgm:cxn modelId="{0B237785-D8BF-4EB8-A661-A0BABA281F6A}" srcId="{7DBCBC84-5692-4CA9-9497-0670AF333EAE}" destId="{B3D7A9B7-6AC9-44BE-9066-C0B099A07F66}" srcOrd="1" destOrd="0" parTransId="{72551B43-93F4-4574-894F-7BA6349F2FDC}" sibTransId="{13BCF9E3-1CCF-4FCB-8B91-65029D125456}"/>
    <dgm:cxn modelId="{FD6CC9AB-9D3F-4588-BECB-BCD5433FB2DC}" type="presOf" srcId="{BF3D6766-B83D-4D57-AD72-B0C1BD7FC521}" destId="{E94C1578-9F99-4204-98D4-0C22BE24C697}" srcOrd="0" destOrd="2" presId="urn:microsoft.com/office/officeart/2005/8/layout/hList1"/>
    <dgm:cxn modelId="{DF074691-58AA-46D3-9BD5-964703E36270}" type="presOf" srcId="{BB40364F-D617-4B04-9D0D-13F3D6751CBD}" destId="{E94C1578-9F99-4204-98D4-0C22BE24C697}" srcOrd="0" destOrd="5" presId="urn:microsoft.com/office/officeart/2005/8/layout/hList1"/>
    <dgm:cxn modelId="{F5049EF5-D183-4CB2-B1A1-D6A309EA6F6F}" type="presParOf" srcId="{E4273598-DEF9-43F1-AEEB-ADFE35C87777}" destId="{4C560A8A-3F0B-46DE-83B9-932573D47ADB}" srcOrd="0" destOrd="0" presId="urn:microsoft.com/office/officeart/2005/8/layout/hList1"/>
    <dgm:cxn modelId="{CEB27693-D9AB-4552-839A-3B717C43043A}" type="presParOf" srcId="{4C560A8A-3F0B-46DE-83B9-932573D47ADB}" destId="{C8C1A834-7983-4B27-9723-989A5AE84414}" srcOrd="0" destOrd="0" presId="urn:microsoft.com/office/officeart/2005/8/layout/hList1"/>
    <dgm:cxn modelId="{6996C658-580D-40D9-813C-4318440B2408}" type="presParOf" srcId="{4C560A8A-3F0B-46DE-83B9-932573D47ADB}" destId="{E94C1578-9F99-4204-98D4-0C22BE24C697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DBFCC1-C776-4E1F-8E8F-63ADA59B36E9}" type="doc">
      <dgm:prSet loTypeId="urn:microsoft.com/office/officeart/2005/8/layout/vProcess5" loCatId="process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uk-UA"/>
        </a:p>
      </dgm:t>
    </dgm:pt>
    <dgm:pt modelId="{253EAB68-B9EA-4321-ACC8-9A285AFD829D}">
      <dgm:prSet phldrT="[Текст]" custT="1"/>
      <dgm:spPr/>
      <dgm:t>
        <a:bodyPr/>
        <a:lstStyle/>
        <a:p>
          <a:pPr algn="ctr"/>
          <a:r>
            <a:rPr lang="uk-UA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2) </a:t>
          </a:r>
          <a:r>
            <a:rPr lang="ru-RU" sz="1400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надає</a:t>
          </a:r>
          <a:r>
            <a:rPr lang="ru-RU" sz="1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інформаційно-довідкові</a:t>
          </a:r>
          <a:r>
            <a:rPr lang="ru-RU" sz="1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послуги</a:t>
          </a:r>
          <a:r>
            <a:rPr lang="ru-RU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в межах </a:t>
          </a:r>
          <a:r>
            <a:rPr lang="ru-RU" sz="14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компетенції</a:t>
          </a:r>
          <a:endParaRPr lang="uk-UA" sz="14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21BF78-07A8-4842-BAA7-EAE54D7B8D50}" type="parTrans" cxnId="{F4F68E7B-3E8B-4DAB-BDDC-48825D978F43}">
      <dgm:prSet/>
      <dgm:spPr/>
      <dgm:t>
        <a:bodyPr/>
        <a:lstStyle/>
        <a:p>
          <a:pPr algn="ctr"/>
          <a:endParaRPr lang="uk-UA" sz="20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6658A17-AE7B-4A0F-B875-D53D95F644F4}" type="sibTrans" cxnId="{F4F68E7B-3E8B-4DAB-BDDC-48825D978F43}">
      <dgm:prSet custT="1"/>
      <dgm:spPr/>
      <dgm:t>
        <a:bodyPr/>
        <a:lstStyle/>
        <a:p>
          <a:pPr algn="ctr"/>
          <a:endParaRPr lang="uk-UA" sz="20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452CCE7-E54B-4467-9C0C-E8CBA660CEFF}">
      <dgm:prSet phldrT="[Текст]" custT="1"/>
      <dgm:spPr/>
      <dgm:t>
        <a:bodyPr/>
        <a:lstStyle/>
        <a:p>
          <a:pPr algn="ctr"/>
          <a:r>
            <a:rPr lang="uk-UA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3) </a:t>
          </a:r>
          <a:r>
            <a:rPr lang="uk-UA" sz="1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здійснює контроль за дотриманням суб'єктами господарювання,</a:t>
          </a:r>
          <a:r>
            <a:rPr lang="uk-UA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які провадять роздрібну торгівлю тютюновими виробами, максимальних роздрібних цін на тютюнові вироби, встановлених виробниками або імпортерами таких виробів</a:t>
          </a:r>
          <a:endParaRPr lang="uk-UA" sz="14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3569503-58AB-4E31-819E-AD0A97C79B60}" type="parTrans" cxnId="{BECDB690-90A7-477B-A22F-D45131F209B9}">
      <dgm:prSet/>
      <dgm:spPr/>
      <dgm:t>
        <a:bodyPr/>
        <a:lstStyle/>
        <a:p>
          <a:pPr algn="ctr"/>
          <a:endParaRPr lang="uk-UA" sz="20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A84817-7D48-4D79-A43F-7D823A90B653}" type="sibTrans" cxnId="{BECDB690-90A7-477B-A22F-D45131F209B9}">
      <dgm:prSet custT="1"/>
      <dgm:spPr/>
      <dgm:t>
        <a:bodyPr/>
        <a:lstStyle/>
        <a:p>
          <a:pPr algn="ctr"/>
          <a:endParaRPr lang="uk-UA" sz="20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3B02E4D-38F6-44C0-98B9-2766447AA967}">
      <dgm:prSet phldrT="[Текст]" custT="1"/>
      <dgm:spPr/>
      <dgm:t>
        <a:bodyPr/>
        <a:lstStyle/>
        <a:p>
          <a:pPr algn="ctr"/>
          <a:r>
            <a:rPr lang="uk-UA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4) здійснює </a:t>
          </a:r>
          <a:r>
            <a:rPr lang="uk-UA" sz="1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за дотриманням суб'єктами господарювання, </a:t>
          </a:r>
          <a:r>
            <a:rPr lang="uk-UA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які провадять оптову або роздрібну торгівлю алкогольними напоями, встановлених мінімальних оптово-відпускних або роздрібних цін на такі напої</a:t>
          </a:r>
          <a:endParaRPr lang="uk-UA" sz="14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BCB1393-C2F3-411C-932F-142A6636EC30}" type="parTrans" cxnId="{DB02362D-45DF-4C41-ACEE-7F89B6C86467}">
      <dgm:prSet/>
      <dgm:spPr/>
      <dgm:t>
        <a:bodyPr/>
        <a:lstStyle/>
        <a:p>
          <a:pPr algn="ctr"/>
          <a:endParaRPr lang="uk-UA" sz="20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5F9176-4934-4BE2-BA23-1D4159284AA7}" type="sibTrans" cxnId="{DB02362D-45DF-4C41-ACEE-7F89B6C86467}">
      <dgm:prSet custT="1"/>
      <dgm:spPr/>
      <dgm:t>
        <a:bodyPr/>
        <a:lstStyle/>
        <a:p>
          <a:pPr algn="ctr"/>
          <a:endParaRPr lang="uk-UA" sz="20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38D9901-51BB-4D4B-B7B0-5DE6C3A851AD}">
      <dgm:prSet phldrT="[Текст]" custT="1"/>
      <dgm:spPr/>
      <dgm:t>
        <a:bodyPr/>
        <a:lstStyle/>
        <a:p>
          <a:pPr algn="ctr"/>
          <a:r>
            <a:rPr lang="ru-RU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5) </a:t>
          </a:r>
          <a:r>
            <a:rPr lang="ru-RU" sz="1400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розробляє</a:t>
          </a:r>
          <a:r>
            <a:rPr lang="ru-RU" sz="1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та вносить</a:t>
          </a:r>
          <a:r>
            <a:rPr lang="ru-RU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Міністрові</a:t>
          </a:r>
          <a:r>
            <a:rPr lang="ru-RU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проекти</a:t>
          </a:r>
          <a:r>
            <a:rPr lang="ru-RU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нормативно-правових</a:t>
          </a:r>
          <a:r>
            <a:rPr lang="ru-RU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актів</a:t>
          </a:r>
          <a:r>
            <a:rPr lang="ru-RU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Міністерства</a:t>
          </a:r>
          <a:r>
            <a:rPr lang="ru-RU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фінансів</a:t>
          </a:r>
          <a:r>
            <a:rPr lang="ru-RU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України</a:t>
          </a:r>
          <a:r>
            <a:rPr lang="ru-RU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ru-RU" sz="14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що</a:t>
          </a:r>
          <a:r>
            <a:rPr lang="ru-RU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належать до </a:t>
          </a:r>
          <a:r>
            <a:rPr lang="ru-RU" sz="14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сфери</a:t>
          </a:r>
          <a:r>
            <a:rPr lang="ru-RU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діяльності</a:t>
          </a:r>
          <a:r>
            <a:rPr lang="ru-RU" sz="1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ДПС </a:t>
          </a:r>
          <a:r>
            <a:rPr lang="ru-RU" sz="14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України</a:t>
          </a:r>
          <a:endParaRPr lang="uk-UA" sz="14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9C3C57-56EC-4DCD-AFFF-ED40E8D8D5F1}" type="parTrans" cxnId="{AA8A2FF3-BFE6-4ABB-9EA6-9E7F426A650C}">
      <dgm:prSet/>
      <dgm:spPr/>
      <dgm:t>
        <a:bodyPr/>
        <a:lstStyle/>
        <a:p>
          <a:pPr algn="ctr"/>
          <a:endParaRPr lang="uk-UA" sz="20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EB061A2-9A1A-426A-A2EF-9D2B015BD1FE}" type="sibTrans" cxnId="{AA8A2FF3-BFE6-4ABB-9EA6-9E7F426A650C}">
      <dgm:prSet custT="1"/>
      <dgm:spPr/>
      <dgm:t>
        <a:bodyPr/>
        <a:lstStyle/>
        <a:p>
          <a:pPr algn="ctr"/>
          <a:endParaRPr lang="uk-UA" sz="20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D204C1-E4F5-4E1B-8A90-8C3CCBFE5AA4}">
      <dgm:prSet phldrT="[Текст]" custT="1"/>
      <dgm:spPr/>
      <dgm:t>
        <a:bodyPr/>
        <a:lstStyle/>
        <a:p>
          <a:pPr algn="ctr"/>
          <a:r>
            <a:rPr lang="ru-RU" sz="140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6) </a:t>
          </a:r>
          <a:r>
            <a:rPr lang="ru-RU" sz="1400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розробляє форми податкових розрахунків</a:t>
          </a:r>
          <a:r>
            <a:rPr lang="ru-RU" sz="140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звітів, декларацій та інших документів і забезпечує їх затвердження в установленому порядку</a:t>
          </a:r>
          <a:endParaRPr lang="uk-UA" sz="14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124292-C5C0-4C79-82D8-487D6ABD6ECD}" type="parTrans" cxnId="{0A56A066-F484-4954-B832-9D51C3FC48FD}">
      <dgm:prSet/>
      <dgm:spPr/>
      <dgm:t>
        <a:bodyPr/>
        <a:lstStyle/>
        <a:p>
          <a:pPr algn="ctr"/>
          <a:endParaRPr lang="uk-UA" sz="20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473850-79CE-4289-AAF1-438BD311D676}" type="sibTrans" cxnId="{0A56A066-F484-4954-B832-9D51C3FC48FD}">
      <dgm:prSet/>
      <dgm:spPr/>
      <dgm:t>
        <a:bodyPr/>
        <a:lstStyle/>
        <a:p>
          <a:pPr algn="ctr"/>
          <a:endParaRPr lang="uk-UA" sz="20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172E1E-96AC-444B-8507-0C91B6D56D4A}">
      <dgm:prSet phldrT="[Текст]" custT="1"/>
      <dgm:spPr/>
      <dgm:t>
        <a:bodyPr/>
        <a:lstStyle/>
        <a:p>
          <a:endParaRPr lang="ru-RU"/>
        </a:p>
      </dgm:t>
    </dgm:pt>
    <dgm:pt modelId="{7A3D9EC5-1BF6-468F-B551-9BEAEB532CD5}" type="parTrans" cxnId="{101FFE73-EDCE-47D9-B8A8-B40085D2F9EA}">
      <dgm:prSet/>
      <dgm:spPr/>
      <dgm:t>
        <a:bodyPr/>
        <a:lstStyle/>
        <a:p>
          <a:pPr algn="ctr"/>
          <a:endParaRPr lang="uk-UA" sz="20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682B0C-4170-49C9-B072-8D7BF8515D63}" type="sibTrans" cxnId="{101FFE73-EDCE-47D9-B8A8-B40085D2F9EA}">
      <dgm:prSet/>
      <dgm:spPr/>
      <dgm:t>
        <a:bodyPr/>
        <a:lstStyle/>
        <a:p>
          <a:pPr algn="ctr"/>
          <a:endParaRPr lang="uk-UA" sz="20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5B25521-8186-44C8-86BE-C5B934EE486D}">
      <dgm:prSet phldrT="[Текст]" custT="1"/>
      <dgm:spPr/>
      <dgm:t>
        <a:bodyPr/>
        <a:lstStyle/>
        <a:p>
          <a:endParaRPr lang="ru-RU"/>
        </a:p>
      </dgm:t>
    </dgm:pt>
    <dgm:pt modelId="{2817480D-CF57-45F1-A66D-6DA1A6D229F8}" type="parTrans" cxnId="{0B2FFE64-81BB-4130-934F-43E6D4CD99BB}">
      <dgm:prSet/>
      <dgm:spPr/>
      <dgm:t>
        <a:bodyPr/>
        <a:lstStyle/>
        <a:p>
          <a:pPr algn="ctr"/>
          <a:endParaRPr lang="uk-UA" sz="20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80359D4-2DCF-4A77-A8B8-AA4C68AD7828}" type="sibTrans" cxnId="{0B2FFE64-81BB-4130-934F-43E6D4CD99BB}">
      <dgm:prSet/>
      <dgm:spPr/>
      <dgm:t>
        <a:bodyPr/>
        <a:lstStyle/>
        <a:p>
          <a:pPr algn="ctr"/>
          <a:endParaRPr lang="uk-UA" sz="20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BEA3532-5A66-472F-BDF5-4B86B994FB57}" type="pres">
      <dgm:prSet presAssocID="{E1DBFCC1-C776-4E1F-8E8F-63ADA59B36E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1B92EBC-1290-4B69-9D9B-635E536C866E}" type="pres">
      <dgm:prSet presAssocID="{E1DBFCC1-C776-4E1F-8E8F-63ADA59B36E9}" presName="dummyMaxCanvas" presStyleCnt="0">
        <dgm:presLayoutVars/>
      </dgm:prSet>
      <dgm:spPr/>
    </dgm:pt>
    <dgm:pt modelId="{50FCEECE-10DC-4E02-8E14-5E82E551EB61}" type="pres">
      <dgm:prSet presAssocID="{E1DBFCC1-C776-4E1F-8E8F-63ADA59B36E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4380A7-D43C-4A93-AF86-140371C2B340}" type="pres">
      <dgm:prSet presAssocID="{E1DBFCC1-C776-4E1F-8E8F-63ADA59B36E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C85E04-75FC-4A57-804E-111C63E96411}" type="pres">
      <dgm:prSet presAssocID="{E1DBFCC1-C776-4E1F-8E8F-63ADA59B36E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6CC79D-CE8F-4A50-AAF7-D72848269251}" type="pres">
      <dgm:prSet presAssocID="{E1DBFCC1-C776-4E1F-8E8F-63ADA59B36E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F657F7-4662-4D61-B421-4E65C9EB91B0}" type="pres">
      <dgm:prSet presAssocID="{E1DBFCC1-C776-4E1F-8E8F-63ADA59B36E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CAA39E-8A4F-4A03-B451-E823DCA17B8D}" type="pres">
      <dgm:prSet presAssocID="{E1DBFCC1-C776-4E1F-8E8F-63ADA59B36E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F9774D-B050-4651-9C6C-DA549737CC55}" type="pres">
      <dgm:prSet presAssocID="{E1DBFCC1-C776-4E1F-8E8F-63ADA59B36E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B8F649-ABCC-45F6-BB96-A0BABDF12F6A}" type="pres">
      <dgm:prSet presAssocID="{E1DBFCC1-C776-4E1F-8E8F-63ADA59B36E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6BCB4D-075E-43E7-9903-C8E75DB1DAC3}" type="pres">
      <dgm:prSet presAssocID="{E1DBFCC1-C776-4E1F-8E8F-63ADA59B36E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C10EDE-D373-41FA-B986-8F2A8FD8934B}" type="pres">
      <dgm:prSet presAssocID="{E1DBFCC1-C776-4E1F-8E8F-63ADA59B36E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BC35B6-E351-40D6-9C23-C72022963B27}" type="pres">
      <dgm:prSet presAssocID="{E1DBFCC1-C776-4E1F-8E8F-63ADA59B36E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BAC4B7-A01E-4C42-B488-E070C9542900}" type="pres">
      <dgm:prSet presAssocID="{E1DBFCC1-C776-4E1F-8E8F-63ADA59B36E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DD367A-11DD-428B-87D0-1AC8EE358AD2}" type="pres">
      <dgm:prSet presAssocID="{E1DBFCC1-C776-4E1F-8E8F-63ADA59B36E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1FC0EB-10B4-473F-965C-EFC7F7639373}" type="pres">
      <dgm:prSet presAssocID="{E1DBFCC1-C776-4E1F-8E8F-63ADA59B36E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ECDB690-90A7-477B-A22F-D45131F209B9}" srcId="{E1DBFCC1-C776-4E1F-8E8F-63ADA59B36E9}" destId="{5452CCE7-E54B-4467-9C0C-E8CBA660CEFF}" srcOrd="1" destOrd="0" parTransId="{53569503-58AB-4E31-819E-AD0A97C79B60}" sibTransId="{70A84817-7D48-4D79-A43F-7D823A90B653}"/>
    <dgm:cxn modelId="{1ED4C841-7E75-419F-95A2-ACBB9FA70FCA}" type="presOf" srcId="{E1DBFCC1-C776-4E1F-8E8F-63ADA59B36E9}" destId="{BBEA3532-5A66-472F-BDF5-4B86B994FB57}" srcOrd="0" destOrd="0" presId="urn:microsoft.com/office/officeart/2005/8/layout/vProcess5"/>
    <dgm:cxn modelId="{45FF966E-EA24-4472-97ED-63E008438C8B}" type="presOf" srcId="{D3B02E4D-38F6-44C0-98B9-2766447AA967}" destId="{25C85E04-75FC-4A57-804E-111C63E96411}" srcOrd="0" destOrd="0" presId="urn:microsoft.com/office/officeart/2005/8/layout/vProcess5"/>
    <dgm:cxn modelId="{0A56A066-F484-4954-B832-9D51C3FC48FD}" srcId="{E1DBFCC1-C776-4E1F-8E8F-63ADA59B36E9}" destId="{D4D204C1-E4F5-4E1B-8A90-8C3CCBFE5AA4}" srcOrd="4" destOrd="0" parTransId="{02124292-C5C0-4C79-82D8-487D6ABD6ECD}" sibTransId="{0A473850-79CE-4289-AAF1-438BD311D676}"/>
    <dgm:cxn modelId="{5E4DC0C8-C4A2-4EE9-B31D-36DC31C8361F}" type="presOf" srcId="{9C5F9176-4934-4BE2-BA23-1D4159284AA7}" destId="{25B8F649-ABCC-45F6-BB96-A0BABDF12F6A}" srcOrd="0" destOrd="0" presId="urn:microsoft.com/office/officeart/2005/8/layout/vProcess5"/>
    <dgm:cxn modelId="{05D42FC3-D0E7-4A05-8AF0-B43B1EEC57DD}" type="presOf" srcId="{253EAB68-B9EA-4321-ACC8-9A285AFD829D}" destId="{50FCEECE-10DC-4E02-8E14-5E82E551EB61}" srcOrd="0" destOrd="0" presId="urn:microsoft.com/office/officeart/2005/8/layout/vProcess5"/>
    <dgm:cxn modelId="{0B2FFE64-81BB-4130-934F-43E6D4CD99BB}" srcId="{E1DBFCC1-C776-4E1F-8E8F-63ADA59B36E9}" destId="{95B25521-8186-44C8-86BE-C5B934EE486D}" srcOrd="6" destOrd="0" parTransId="{2817480D-CF57-45F1-A66D-6DA1A6D229F8}" sibTransId="{580359D4-2DCF-4A77-A8B8-AA4C68AD7828}"/>
    <dgm:cxn modelId="{AA8A2FF3-BFE6-4ABB-9EA6-9E7F426A650C}" srcId="{E1DBFCC1-C776-4E1F-8E8F-63ADA59B36E9}" destId="{D38D9901-51BB-4D4B-B7B0-5DE6C3A851AD}" srcOrd="3" destOrd="0" parTransId="{A49C3C57-56EC-4DCD-AFFF-ED40E8D8D5F1}" sibTransId="{6EB061A2-9A1A-426A-A2EF-9D2B015BD1FE}"/>
    <dgm:cxn modelId="{3EB26BA1-3651-4946-AC10-821EDE665D33}" type="presOf" srcId="{D38D9901-51BB-4D4B-B7B0-5DE6C3A851AD}" destId="{74DD367A-11DD-428B-87D0-1AC8EE358AD2}" srcOrd="1" destOrd="0" presId="urn:microsoft.com/office/officeart/2005/8/layout/vProcess5"/>
    <dgm:cxn modelId="{E6C6B546-3E20-4F60-969C-21EDCD37F707}" type="presOf" srcId="{D4D204C1-E4F5-4E1B-8A90-8C3CCBFE5AA4}" destId="{5BF657F7-4662-4D61-B421-4E65C9EB91B0}" srcOrd="0" destOrd="0" presId="urn:microsoft.com/office/officeart/2005/8/layout/vProcess5"/>
    <dgm:cxn modelId="{EFAAFFE1-83BC-417C-BC2A-A1A8E3C86522}" type="presOf" srcId="{253EAB68-B9EA-4321-ACC8-9A285AFD829D}" destId="{ACC10EDE-D373-41FA-B986-8F2A8FD8934B}" srcOrd="1" destOrd="0" presId="urn:microsoft.com/office/officeart/2005/8/layout/vProcess5"/>
    <dgm:cxn modelId="{101FFE73-EDCE-47D9-B8A8-B40085D2F9EA}" srcId="{E1DBFCC1-C776-4E1F-8E8F-63ADA59B36E9}" destId="{23172E1E-96AC-444B-8507-0C91B6D56D4A}" srcOrd="5" destOrd="0" parTransId="{7A3D9EC5-1BF6-468F-B551-9BEAEB532CD5}" sibTransId="{83682B0C-4170-49C9-B072-8D7BF8515D63}"/>
    <dgm:cxn modelId="{DB02362D-45DF-4C41-ACEE-7F89B6C86467}" srcId="{E1DBFCC1-C776-4E1F-8E8F-63ADA59B36E9}" destId="{D3B02E4D-38F6-44C0-98B9-2766447AA967}" srcOrd="2" destOrd="0" parTransId="{BBCB1393-C2F3-411C-932F-142A6636EC30}" sibTransId="{9C5F9176-4934-4BE2-BA23-1D4159284AA7}"/>
    <dgm:cxn modelId="{E59ABFD0-4E98-4599-B7B8-5D6EB9C1B5B7}" type="presOf" srcId="{70A84817-7D48-4D79-A43F-7D823A90B653}" destId="{11F9774D-B050-4651-9C6C-DA549737CC55}" srcOrd="0" destOrd="0" presId="urn:microsoft.com/office/officeart/2005/8/layout/vProcess5"/>
    <dgm:cxn modelId="{A68F53C9-508D-4641-ABC4-316408A12191}" type="presOf" srcId="{5452CCE7-E54B-4467-9C0C-E8CBA660CEFF}" destId="{35BC35B6-E351-40D6-9C23-C72022963B27}" srcOrd="1" destOrd="0" presId="urn:microsoft.com/office/officeart/2005/8/layout/vProcess5"/>
    <dgm:cxn modelId="{918469E4-2E4D-4D54-8D2B-14AB8AAD9FF9}" type="presOf" srcId="{D4D204C1-E4F5-4E1B-8A90-8C3CCBFE5AA4}" destId="{0B1FC0EB-10B4-473F-965C-EFC7F7639373}" srcOrd="1" destOrd="0" presId="urn:microsoft.com/office/officeart/2005/8/layout/vProcess5"/>
    <dgm:cxn modelId="{728BDCBD-E311-4855-9BA9-386BCF21DB65}" type="presOf" srcId="{D38D9901-51BB-4D4B-B7B0-5DE6C3A851AD}" destId="{216CC79D-CE8F-4A50-AAF7-D72848269251}" srcOrd="0" destOrd="0" presId="urn:microsoft.com/office/officeart/2005/8/layout/vProcess5"/>
    <dgm:cxn modelId="{38C09536-D813-4411-9C9A-D3347BD42A58}" type="presOf" srcId="{D6658A17-AE7B-4A0F-B875-D53D95F644F4}" destId="{9ECAA39E-8A4F-4A03-B451-E823DCA17B8D}" srcOrd="0" destOrd="0" presId="urn:microsoft.com/office/officeart/2005/8/layout/vProcess5"/>
    <dgm:cxn modelId="{7F80E909-ACE8-4C88-A47C-D43BC7F88BD0}" type="presOf" srcId="{6EB061A2-9A1A-426A-A2EF-9D2B015BD1FE}" destId="{CD6BCB4D-075E-43E7-9903-C8E75DB1DAC3}" srcOrd="0" destOrd="0" presId="urn:microsoft.com/office/officeart/2005/8/layout/vProcess5"/>
    <dgm:cxn modelId="{D61CBE44-6C45-417C-A1A5-D7339A89EFEE}" type="presOf" srcId="{5452CCE7-E54B-4467-9C0C-E8CBA660CEFF}" destId="{5C4380A7-D43C-4A93-AF86-140371C2B340}" srcOrd="0" destOrd="0" presId="urn:microsoft.com/office/officeart/2005/8/layout/vProcess5"/>
    <dgm:cxn modelId="{F4F68E7B-3E8B-4DAB-BDDC-48825D978F43}" srcId="{E1DBFCC1-C776-4E1F-8E8F-63ADA59B36E9}" destId="{253EAB68-B9EA-4321-ACC8-9A285AFD829D}" srcOrd="0" destOrd="0" parTransId="{AF21BF78-07A8-4842-BAA7-EAE54D7B8D50}" sibTransId="{D6658A17-AE7B-4A0F-B875-D53D95F644F4}"/>
    <dgm:cxn modelId="{49C91249-B3F1-4191-981A-11347D620D0A}" type="presOf" srcId="{D3B02E4D-38F6-44C0-98B9-2766447AA967}" destId="{7ABAC4B7-A01E-4C42-B488-E070C9542900}" srcOrd="1" destOrd="0" presId="urn:microsoft.com/office/officeart/2005/8/layout/vProcess5"/>
    <dgm:cxn modelId="{C396C0C4-42A3-40DA-B2B9-C49D598EDBB3}" type="presParOf" srcId="{BBEA3532-5A66-472F-BDF5-4B86B994FB57}" destId="{01B92EBC-1290-4B69-9D9B-635E536C866E}" srcOrd="0" destOrd="0" presId="urn:microsoft.com/office/officeart/2005/8/layout/vProcess5"/>
    <dgm:cxn modelId="{AB9CF8C8-B5C6-4B96-A6CB-909909497F74}" type="presParOf" srcId="{BBEA3532-5A66-472F-BDF5-4B86B994FB57}" destId="{50FCEECE-10DC-4E02-8E14-5E82E551EB61}" srcOrd="1" destOrd="0" presId="urn:microsoft.com/office/officeart/2005/8/layout/vProcess5"/>
    <dgm:cxn modelId="{8F360FD3-ABFD-46B8-9DAA-E55709D8066A}" type="presParOf" srcId="{BBEA3532-5A66-472F-BDF5-4B86B994FB57}" destId="{5C4380A7-D43C-4A93-AF86-140371C2B340}" srcOrd="2" destOrd="0" presId="urn:microsoft.com/office/officeart/2005/8/layout/vProcess5"/>
    <dgm:cxn modelId="{9A8DB4FD-2353-481E-B4D4-595E6F61ED6D}" type="presParOf" srcId="{BBEA3532-5A66-472F-BDF5-4B86B994FB57}" destId="{25C85E04-75FC-4A57-804E-111C63E96411}" srcOrd="3" destOrd="0" presId="urn:microsoft.com/office/officeart/2005/8/layout/vProcess5"/>
    <dgm:cxn modelId="{DFA99AED-1E8D-479F-9ACC-E5347764D987}" type="presParOf" srcId="{BBEA3532-5A66-472F-BDF5-4B86B994FB57}" destId="{216CC79D-CE8F-4A50-AAF7-D72848269251}" srcOrd="4" destOrd="0" presId="urn:microsoft.com/office/officeart/2005/8/layout/vProcess5"/>
    <dgm:cxn modelId="{60F22959-F1A5-44A6-8B9C-D9028CE05D94}" type="presParOf" srcId="{BBEA3532-5A66-472F-BDF5-4B86B994FB57}" destId="{5BF657F7-4662-4D61-B421-4E65C9EB91B0}" srcOrd="5" destOrd="0" presId="urn:microsoft.com/office/officeart/2005/8/layout/vProcess5"/>
    <dgm:cxn modelId="{15E75407-604F-4D77-956C-CE7F9F6D2564}" type="presParOf" srcId="{BBEA3532-5A66-472F-BDF5-4B86B994FB57}" destId="{9ECAA39E-8A4F-4A03-B451-E823DCA17B8D}" srcOrd="6" destOrd="0" presId="urn:microsoft.com/office/officeart/2005/8/layout/vProcess5"/>
    <dgm:cxn modelId="{8BA63B18-11F5-4680-B5E4-F9405D48EEEF}" type="presParOf" srcId="{BBEA3532-5A66-472F-BDF5-4B86B994FB57}" destId="{11F9774D-B050-4651-9C6C-DA549737CC55}" srcOrd="7" destOrd="0" presId="urn:microsoft.com/office/officeart/2005/8/layout/vProcess5"/>
    <dgm:cxn modelId="{79B43C48-5843-403F-B4B0-CD1FE25CE830}" type="presParOf" srcId="{BBEA3532-5A66-472F-BDF5-4B86B994FB57}" destId="{25B8F649-ABCC-45F6-BB96-A0BABDF12F6A}" srcOrd="8" destOrd="0" presId="urn:microsoft.com/office/officeart/2005/8/layout/vProcess5"/>
    <dgm:cxn modelId="{66AA73F6-7F3B-44A4-842D-8F00129C7954}" type="presParOf" srcId="{BBEA3532-5A66-472F-BDF5-4B86B994FB57}" destId="{CD6BCB4D-075E-43E7-9903-C8E75DB1DAC3}" srcOrd="9" destOrd="0" presId="urn:microsoft.com/office/officeart/2005/8/layout/vProcess5"/>
    <dgm:cxn modelId="{C33195EF-BE6B-493A-8E02-F3BC0DD1CEDB}" type="presParOf" srcId="{BBEA3532-5A66-472F-BDF5-4B86B994FB57}" destId="{ACC10EDE-D373-41FA-B986-8F2A8FD8934B}" srcOrd="10" destOrd="0" presId="urn:microsoft.com/office/officeart/2005/8/layout/vProcess5"/>
    <dgm:cxn modelId="{26F01168-588E-4323-A991-30D1872D0451}" type="presParOf" srcId="{BBEA3532-5A66-472F-BDF5-4B86B994FB57}" destId="{35BC35B6-E351-40D6-9C23-C72022963B27}" srcOrd="11" destOrd="0" presId="urn:microsoft.com/office/officeart/2005/8/layout/vProcess5"/>
    <dgm:cxn modelId="{7D34AB89-839E-4A9D-A212-3E0BCB12887F}" type="presParOf" srcId="{BBEA3532-5A66-472F-BDF5-4B86B994FB57}" destId="{7ABAC4B7-A01E-4C42-B488-E070C9542900}" srcOrd="12" destOrd="0" presId="urn:microsoft.com/office/officeart/2005/8/layout/vProcess5"/>
    <dgm:cxn modelId="{45B0AE3C-1F93-4DA5-8A77-35285F6B8F44}" type="presParOf" srcId="{BBEA3532-5A66-472F-BDF5-4B86B994FB57}" destId="{74DD367A-11DD-428B-87D0-1AC8EE358AD2}" srcOrd="13" destOrd="0" presId="urn:microsoft.com/office/officeart/2005/8/layout/vProcess5"/>
    <dgm:cxn modelId="{089D4913-3095-4D12-8FA7-3609B31E07F6}" type="presParOf" srcId="{BBEA3532-5A66-472F-BDF5-4B86B994FB57}" destId="{0B1FC0EB-10B4-473F-965C-EFC7F7639373}" srcOrd="14" destOrd="0" presId="urn:microsoft.com/office/officeart/2005/8/layout/vProcess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109FCB-FD1E-4C31-80D5-0DB899C66816}" type="doc">
      <dgm:prSet loTypeId="urn:microsoft.com/office/officeart/2005/8/layout/hList1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uk-UA"/>
        </a:p>
      </dgm:t>
    </dgm:pt>
    <dgm:pt modelId="{4B36F1D3-2289-4A70-999E-A9FDFD117AA6}">
      <dgm:prSet phldrT="[Текст]"/>
      <dgm:spPr/>
      <dgm:t>
        <a:bodyPr/>
        <a:lstStyle/>
        <a:p>
          <a:r>
            <a:rPr lang="ru-RU" dirty="0" smtClean="0"/>
            <a:t>1) </a:t>
          </a:r>
          <a:r>
            <a:rPr lang="ru-RU" b="1" dirty="0" err="1" smtClean="0"/>
            <a:t>здійснювати</a:t>
          </a:r>
          <a:r>
            <a:rPr lang="ru-RU" b="1" dirty="0" smtClean="0"/>
            <a:t> </a:t>
          </a:r>
          <a:r>
            <a:rPr lang="ru-RU" dirty="0" err="1" smtClean="0"/>
            <a:t>передбачені</a:t>
          </a:r>
          <a:r>
            <a:rPr lang="ru-RU" dirty="0" smtClean="0"/>
            <a:t> </a:t>
          </a:r>
          <a:r>
            <a:rPr lang="ru-RU" dirty="0" err="1" smtClean="0"/>
            <a:t>законодавством</a:t>
          </a:r>
          <a:r>
            <a:rPr lang="ru-RU" dirty="0" smtClean="0"/>
            <a:t> </a:t>
          </a:r>
          <a:r>
            <a:rPr lang="ru-RU" b="1" dirty="0" err="1" smtClean="0"/>
            <a:t>перевірки</a:t>
          </a:r>
          <a:r>
            <a:rPr lang="ru-RU" b="1" dirty="0" smtClean="0"/>
            <a:t> </a:t>
          </a:r>
          <a:r>
            <a:rPr lang="ru-RU" b="1" dirty="0" err="1" smtClean="0"/>
            <a:t>платників</a:t>
          </a:r>
          <a:r>
            <a:rPr lang="ru-RU" dirty="0" smtClean="0"/>
            <a:t> </a:t>
          </a:r>
          <a:r>
            <a:rPr lang="ru-RU" b="1" dirty="0" err="1" smtClean="0"/>
            <a:t>податків</a:t>
          </a:r>
          <a:r>
            <a:rPr lang="ru-RU" dirty="0" smtClean="0"/>
            <a:t>, </a:t>
          </a:r>
          <a:r>
            <a:rPr lang="ru-RU" dirty="0" err="1" smtClean="0"/>
            <a:t>крім</a:t>
          </a:r>
          <a:r>
            <a:rPr lang="ru-RU" dirty="0" smtClean="0"/>
            <a:t> </a:t>
          </a:r>
          <a:r>
            <a:rPr lang="ru-RU" dirty="0" err="1" smtClean="0"/>
            <a:t>Національного</a:t>
          </a:r>
          <a:r>
            <a:rPr lang="ru-RU" dirty="0" smtClean="0"/>
            <a:t> банку </a:t>
          </a:r>
          <a:r>
            <a:rPr lang="ru-RU" dirty="0" err="1" smtClean="0"/>
            <a:t>України</a:t>
          </a:r>
          <a:r>
            <a:rPr lang="ru-RU" dirty="0" smtClean="0"/>
            <a:t>, </a:t>
          </a:r>
          <a:r>
            <a:rPr lang="ru-RU" dirty="0" err="1" smtClean="0"/>
            <a:t>і</a:t>
          </a:r>
          <a:r>
            <a:rPr lang="ru-RU" dirty="0" smtClean="0"/>
            <a:t> </a:t>
          </a:r>
          <a:r>
            <a:rPr lang="ru-RU" dirty="0" err="1" smtClean="0"/>
            <a:t>звірки</a:t>
          </a:r>
          <a:r>
            <a:rPr lang="ru-RU" dirty="0" smtClean="0"/>
            <a:t> </a:t>
          </a:r>
          <a:r>
            <a:rPr lang="ru-RU" dirty="0" err="1" smtClean="0"/>
            <a:t>відповідно</a:t>
          </a:r>
          <a:r>
            <a:rPr lang="ru-RU" dirty="0" smtClean="0"/>
            <a:t> до </a:t>
          </a:r>
          <a:r>
            <a:rPr lang="ru-RU" dirty="0" err="1" smtClean="0"/>
            <a:t>вимог</a:t>
          </a:r>
          <a:r>
            <a:rPr lang="ru-RU" dirty="0" smtClean="0"/>
            <a:t> </a:t>
          </a:r>
          <a:r>
            <a:rPr lang="ru-RU" dirty="0" err="1" smtClean="0"/>
            <a:t>законодавства</a:t>
          </a:r>
          <a:r>
            <a:rPr lang="ru-RU" dirty="0" smtClean="0"/>
            <a:t> </a:t>
          </a:r>
          <a:r>
            <a:rPr lang="ru-RU" dirty="0" err="1" smtClean="0"/>
            <a:t>України</a:t>
          </a:r>
          <a:endParaRPr lang="uk-UA" dirty="0"/>
        </a:p>
      </dgm:t>
    </dgm:pt>
    <dgm:pt modelId="{C0B20ECF-8DEE-4901-86E7-EF6F3835DDAB}" type="parTrans" cxnId="{40837F67-8519-4172-A89A-04CF54774C6C}">
      <dgm:prSet/>
      <dgm:spPr/>
      <dgm:t>
        <a:bodyPr/>
        <a:lstStyle/>
        <a:p>
          <a:endParaRPr lang="uk-UA"/>
        </a:p>
      </dgm:t>
    </dgm:pt>
    <dgm:pt modelId="{C604C8AC-AE03-407E-90ED-20889C704BC3}" type="sibTrans" cxnId="{40837F67-8519-4172-A89A-04CF54774C6C}">
      <dgm:prSet/>
      <dgm:spPr/>
      <dgm:t>
        <a:bodyPr/>
        <a:lstStyle/>
        <a:p>
          <a:endParaRPr lang="uk-UA"/>
        </a:p>
      </dgm:t>
    </dgm:pt>
    <dgm:pt modelId="{18462DBF-101E-4BBA-8995-3253DA752701}">
      <dgm:prSet phldrT="[Текст]"/>
      <dgm:spPr/>
      <dgm:t>
        <a:bodyPr/>
        <a:lstStyle/>
        <a:p>
          <a:r>
            <a:rPr lang="ru-RU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ДПС </a:t>
          </a:r>
          <a:r>
            <a:rPr lang="ru-RU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України</a:t>
          </a:r>
          <a:r>
            <a:rPr lang="ru-RU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відповідно</a:t>
          </a:r>
          <a:r>
            <a:rPr lang="ru-RU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до </a:t>
          </a:r>
          <a:r>
            <a:rPr lang="ru-RU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покладених</a:t>
          </a:r>
          <a:r>
            <a:rPr lang="ru-RU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на </a:t>
          </a:r>
          <a:r>
            <a:rPr lang="ru-RU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неї</a:t>
          </a:r>
          <a:r>
            <a:rPr lang="ru-RU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завдань</a:t>
          </a:r>
          <a:r>
            <a:rPr lang="ru-RU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і</a:t>
          </a:r>
          <a:r>
            <a:rPr lang="ru-RU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повноважень</a:t>
          </a:r>
          <a:r>
            <a:rPr lang="ru-RU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має</a:t>
          </a:r>
          <a:r>
            <a:rPr lang="ru-RU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право в </a:t>
          </a:r>
          <a:r>
            <a:rPr lang="ru-RU" b="1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установленому</a:t>
          </a:r>
          <a:r>
            <a:rPr lang="ru-RU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порядку: </a:t>
          </a:r>
          <a:endParaRPr lang="uk-UA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5E7A44-19CA-4AC7-99AF-C89F2C59ABB4}" type="sibTrans" cxnId="{025443DD-5C3B-44C8-BC53-AF10FABFB565}">
      <dgm:prSet/>
      <dgm:spPr/>
      <dgm:t>
        <a:bodyPr/>
        <a:lstStyle/>
        <a:p>
          <a:endParaRPr lang="uk-UA"/>
        </a:p>
      </dgm:t>
    </dgm:pt>
    <dgm:pt modelId="{B865FF4D-835D-4E0F-AF5F-6EE0FC8979F3}" type="parTrans" cxnId="{025443DD-5C3B-44C8-BC53-AF10FABFB565}">
      <dgm:prSet/>
      <dgm:spPr/>
      <dgm:t>
        <a:bodyPr/>
        <a:lstStyle/>
        <a:p>
          <a:endParaRPr lang="uk-UA"/>
        </a:p>
      </dgm:t>
    </dgm:pt>
    <dgm:pt modelId="{8D0EB753-E460-4799-9DB9-F83DB79F2E81}">
      <dgm:prSet/>
      <dgm:spPr/>
      <dgm:t>
        <a:bodyPr/>
        <a:lstStyle/>
        <a:p>
          <a:r>
            <a:rPr lang="ru-RU" dirty="0" smtClean="0"/>
            <a:t>2) </a:t>
          </a:r>
          <a:r>
            <a:rPr lang="ru-RU" b="1" dirty="0" err="1" smtClean="0"/>
            <a:t>проводити</a:t>
          </a:r>
          <a:r>
            <a:rPr lang="ru-RU" b="1" dirty="0" smtClean="0"/>
            <a:t> </a:t>
          </a:r>
          <a:r>
            <a:rPr lang="ru-RU" b="1" dirty="0" err="1" smtClean="0"/>
            <a:t>контрольні</a:t>
          </a:r>
          <a:r>
            <a:rPr lang="ru-RU" b="1" dirty="0" smtClean="0"/>
            <a:t> </a:t>
          </a:r>
          <a:r>
            <a:rPr lang="ru-RU" b="1" dirty="0" err="1" smtClean="0"/>
            <a:t>розрахункові</a:t>
          </a:r>
          <a:r>
            <a:rPr lang="ru-RU" b="1" dirty="0" smtClean="0"/>
            <a:t> </a:t>
          </a:r>
          <a:r>
            <a:rPr lang="ru-RU" b="1" dirty="0" err="1" smtClean="0"/>
            <a:t>операції</a:t>
          </a:r>
          <a:r>
            <a:rPr lang="ru-RU" dirty="0" smtClean="0"/>
            <a:t> до початку </a:t>
          </a:r>
          <a:r>
            <a:rPr lang="ru-RU" dirty="0" err="1" smtClean="0"/>
            <a:t>перевірки</a:t>
          </a:r>
          <a:r>
            <a:rPr lang="ru-RU" dirty="0" smtClean="0"/>
            <a:t> </a:t>
          </a:r>
          <a:r>
            <a:rPr lang="ru-RU" dirty="0" err="1" smtClean="0"/>
            <a:t>платника</a:t>
          </a:r>
          <a:r>
            <a:rPr lang="ru-RU" dirty="0" smtClean="0"/>
            <a:t> </a:t>
          </a:r>
          <a:r>
            <a:rPr lang="ru-RU" dirty="0" err="1" smtClean="0"/>
            <a:t>податків</a:t>
          </a:r>
          <a:r>
            <a:rPr lang="ru-RU" dirty="0" smtClean="0"/>
            <a:t> </a:t>
          </a:r>
          <a:r>
            <a:rPr lang="ru-RU" dirty="0" err="1" smtClean="0"/>
            <a:t>щодо</a:t>
          </a:r>
          <a:r>
            <a:rPr lang="ru-RU" dirty="0" smtClean="0"/>
            <a:t> </a:t>
          </a:r>
          <a:r>
            <a:rPr lang="ru-RU" dirty="0" err="1" smtClean="0"/>
            <a:t>дотримання</a:t>
          </a:r>
          <a:r>
            <a:rPr lang="ru-RU" dirty="0" smtClean="0"/>
            <a:t> ним порядку </a:t>
          </a:r>
          <a:r>
            <a:rPr lang="ru-RU" dirty="0" err="1" smtClean="0"/>
            <a:t>проведення</a:t>
          </a:r>
          <a:r>
            <a:rPr lang="ru-RU" dirty="0" smtClean="0"/>
            <a:t> </a:t>
          </a:r>
          <a:r>
            <a:rPr lang="ru-RU" dirty="0" err="1" smtClean="0"/>
            <a:t>готівкових</a:t>
          </a:r>
          <a:r>
            <a:rPr lang="ru-RU" dirty="0" smtClean="0"/>
            <a:t> </a:t>
          </a:r>
          <a:r>
            <a:rPr lang="ru-RU" dirty="0" err="1" smtClean="0"/>
            <a:t>розрахунків</a:t>
          </a:r>
          <a:r>
            <a:rPr lang="ru-RU" dirty="0" smtClean="0"/>
            <a:t> та </a:t>
          </a:r>
          <a:r>
            <a:rPr lang="ru-RU" dirty="0" err="1" smtClean="0"/>
            <a:t>застосування</a:t>
          </a:r>
          <a:r>
            <a:rPr lang="ru-RU" dirty="0" smtClean="0"/>
            <a:t> </a:t>
          </a:r>
          <a:r>
            <a:rPr lang="ru-RU" dirty="0" err="1" smtClean="0"/>
            <a:t>реєстраторів</a:t>
          </a:r>
          <a:r>
            <a:rPr lang="ru-RU" dirty="0" smtClean="0"/>
            <a:t> </a:t>
          </a:r>
          <a:r>
            <a:rPr lang="ru-RU" dirty="0" err="1" smtClean="0"/>
            <a:t>розрахункових</a:t>
          </a:r>
          <a:r>
            <a:rPr lang="ru-RU" dirty="0" smtClean="0"/>
            <a:t> </a:t>
          </a:r>
          <a:r>
            <a:rPr lang="ru-RU" dirty="0" err="1" smtClean="0"/>
            <a:t>операцій</a:t>
          </a:r>
          <a:endParaRPr lang="uk-UA" dirty="0"/>
        </a:p>
      </dgm:t>
    </dgm:pt>
    <dgm:pt modelId="{A07A538A-5699-4D57-BC0E-ADFA92CA48C9}" type="parTrans" cxnId="{5581B5DB-9603-43AE-9E5B-E235956CCEF4}">
      <dgm:prSet/>
      <dgm:spPr/>
      <dgm:t>
        <a:bodyPr/>
        <a:lstStyle/>
        <a:p>
          <a:endParaRPr lang="uk-UA"/>
        </a:p>
      </dgm:t>
    </dgm:pt>
    <dgm:pt modelId="{7725BBA5-DF4C-4F7B-A60C-79C186996BE2}" type="sibTrans" cxnId="{5581B5DB-9603-43AE-9E5B-E235956CCEF4}">
      <dgm:prSet/>
      <dgm:spPr/>
      <dgm:t>
        <a:bodyPr/>
        <a:lstStyle/>
        <a:p>
          <a:endParaRPr lang="uk-UA"/>
        </a:p>
      </dgm:t>
    </dgm:pt>
    <dgm:pt modelId="{42D62A0D-F5EC-4CFF-82E7-F4BFFBB1E7D5}">
      <dgm:prSet/>
      <dgm:spPr/>
      <dgm:t>
        <a:bodyPr/>
        <a:lstStyle/>
        <a:p>
          <a:r>
            <a:rPr lang="ru-RU" dirty="0" smtClean="0"/>
            <a:t>3) </a:t>
          </a:r>
          <a:r>
            <a:rPr lang="ru-RU" b="1" dirty="0" err="1" smtClean="0"/>
            <a:t>запрошувати</a:t>
          </a:r>
          <a:r>
            <a:rPr lang="ru-RU" b="1" dirty="0" smtClean="0"/>
            <a:t> </a:t>
          </a:r>
          <a:r>
            <a:rPr lang="ru-RU" b="1" dirty="0" err="1" smtClean="0"/>
            <a:t>платників</a:t>
          </a:r>
          <a:r>
            <a:rPr lang="ru-RU" b="1" dirty="0" smtClean="0"/>
            <a:t> </a:t>
          </a:r>
          <a:r>
            <a:rPr lang="ru-RU" b="1" dirty="0" err="1" smtClean="0"/>
            <a:t>податків</a:t>
          </a:r>
          <a:r>
            <a:rPr lang="ru-RU" dirty="0" smtClean="0"/>
            <a:t> </a:t>
          </a:r>
          <a:r>
            <a:rPr lang="ru-RU" dirty="0" err="1" smtClean="0"/>
            <a:t>або</a:t>
          </a:r>
          <a:r>
            <a:rPr lang="ru-RU" dirty="0" smtClean="0"/>
            <a:t> </a:t>
          </a:r>
          <a:r>
            <a:rPr lang="ru-RU" dirty="0" err="1" smtClean="0"/>
            <a:t>їх</a:t>
          </a:r>
          <a:r>
            <a:rPr lang="ru-RU" dirty="0" smtClean="0"/>
            <a:t> </a:t>
          </a:r>
          <a:r>
            <a:rPr lang="ru-RU" dirty="0" err="1" smtClean="0"/>
            <a:t>представників</a:t>
          </a:r>
          <a:r>
            <a:rPr lang="ru-RU" dirty="0" smtClean="0"/>
            <a:t> для </a:t>
          </a:r>
          <a:r>
            <a:rPr lang="ru-RU" dirty="0" err="1" smtClean="0"/>
            <a:t>перевірки</a:t>
          </a:r>
          <a:r>
            <a:rPr lang="ru-RU" dirty="0" smtClean="0"/>
            <a:t> </a:t>
          </a:r>
          <a:r>
            <a:rPr lang="ru-RU" dirty="0" err="1" smtClean="0"/>
            <a:t>правильності</a:t>
          </a:r>
          <a:r>
            <a:rPr lang="ru-RU" dirty="0" smtClean="0"/>
            <a:t> </a:t>
          </a:r>
          <a:r>
            <a:rPr lang="ru-RU" dirty="0" err="1" smtClean="0"/>
            <a:t>нарахування</a:t>
          </a:r>
          <a:r>
            <a:rPr lang="ru-RU" dirty="0" smtClean="0"/>
            <a:t> та </a:t>
          </a:r>
          <a:r>
            <a:rPr lang="ru-RU" dirty="0" err="1" smtClean="0"/>
            <a:t>своєчасності</a:t>
          </a:r>
          <a:r>
            <a:rPr lang="ru-RU" dirty="0" smtClean="0"/>
            <a:t> </a:t>
          </a:r>
          <a:r>
            <a:rPr lang="ru-RU" dirty="0" err="1" smtClean="0"/>
            <a:t>сплати</a:t>
          </a:r>
          <a:r>
            <a:rPr lang="ru-RU" dirty="0" smtClean="0"/>
            <a:t> </a:t>
          </a:r>
          <a:r>
            <a:rPr lang="ru-RU" dirty="0" err="1" smtClean="0"/>
            <a:t>податків</a:t>
          </a:r>
          <a:r>
            <a:rPr lang="ru-RU" dirty="0" smtClean="0"/>
            <a:t>, </a:t>
          </a:r>
          <a:r>
            <a:rPr lang="ru-RU" dirty="0" err="1" smtClean="0"/>
            <a:t>інших</a:t>
          </a:r>
          <a:r>
            <a:rPr lang="ru-RU" dirty="0" smtClean="0"/>
            <a:t> </a:t>
          </a:r>
          <a:r>
            <a:rPr lang="ru-RU" dirty="0" err="1" smtClean="0"/>
            <a:t>платежів</a:t>
          </a:r>
          <a:r>
            <a:rPr lang="ru-RU" dirty="0" smtClean="0"/>
            <a:t>, </a:t>
          </a:r>
          <a:endParaRPr lang="uk-UA" dirty="0"/>
        </a:p>
      </dgm:t>
    </dgm:pt>
    <dgm:pt modelId="{77536037-6995-4C60-8B8B-B2D6C6DCC81F}" type="parTrans" cxnId="{604AC96A-173D-4C2D-B377-ACE057F7E1C9}">
      <dgm:prSet/>
      <dgm:spPr/>
      <dgm:t>
        <a:bodyPr/>
        <a:lstStyle/>
        <a:p>
          <a:endParaRPr lang="uk-UA"/>
        </a:p>
      </dgm:t>
    </dgm:pt>
    <dgm:pt modelId="{9E3CCD1E-19B7-4C6F-B3EF-C102B6B39AD9}" type="sibTrans" cxnId="{604AC96A-173D-4C2D-B377-ACE057F7E1C9}">
      <dgm:prSet/>
      <dgm:spPr/>
      <dgm:t>
        <a:bodyPr/>
        <a:lstStyle/>
        <a:p>
          <a:endParaRPr lang="uk-UA"/>
        </a:p>
      </dgm:t>
    </dgm:pt>
    <dgm:pt modelId="{AAA6C042-236B-4700-94FD-697B217F7AAA}">
      <dgm:prSet/>
      <dgm:spPr/>
      <dgm:t>
        <a:bodyPr/>
        <a:lstStyle/>
        <a:p>
          <a:r>
            <a:rPr lang="ru-RU" dirty="0" smtClean="0"/>
            <a:t>4) </a:t>
          </a:r>
          <a:r>
            <a:rPr lang="ru-RU" dirty="0" err="1" smtClean="0"/>
            <a:t>під</a:t>
          </a:r>
          <a:r>
            <a:rPr lang="ru-RU" dirty="0" smtClean="0"/>
            <a:t> час </a:t>
          </a:r>
          <a:r>
            <a:rPr lang="ru-RU" dirty="0" err="1" smtClean="0"/>
            <a:t>проведення</a:t>
          </a:r>
          <a:r>
            <a:rPr lang="ru-RU" dirty="0" smtClean="0"/>
            <a:t> </a:t>
          </a:r>
          <a:r>
            <a:rPr lang="ru-RU" dirty="0" err="1" smtClean="0"/>
            <a:t>перевірок</a:t>
          </a:r>
          <a:r>
            <a:rPr lang="ru-RU" dirty="0" smtClean="0"/>
            <a:t> у </a:t>
          </a:r>
          <a:r>
            <a:rPr lang="ru-RU" dirty="0" err="1" smtClean="0"/>
            <a:t>платників</a:t>
          </a:r>
          <a:r>
            <a:rPr lang="ru-RU" dirty="0" smtClean="0"/>
            <a:t> </a:t>
          </a:r>
          <a:r>
            <a:rPr lang="ru-RU" dirty="0" err="1" smtClean="0"/>
            <a:t>податків</a:t>
          </a:r>
          <a:r>
            <a:rPr lang="ru-RU" dirty="0" smtClean="0"/>
            <a:t> - </a:t>
          </a:r>
          <a:r>
            <a:rPr lang="ru-RU" dirty="0" err="1" smtClean="0"/>
            <a:t>фізичних</a:t>
          </a:r>
          <a:r>
            <a:rPr lang="ru-RU" dirty="0" smtClean="0"/>
            <a:t> </a:t>
          </a:r>
          <a:r>
            <a:rPr lang="ru-RU" dirty="0" err="1" smtClean="0"/>
            <a:t>осіб</a:t>
          </a:r>
          <a:r>
            <a:rPr lang="ru-RU" dirty="0" smtClean="0"/>
            <a:t>, а </a:t>
          </a:r>
          <a:r>
            <a:rPr lang="ru-RU" dirty="0" err="1" smtClean="0"/>
            <a:t>також</a:t>
          </a:r>
          <a:r>
            <a:rPr lang="ru-RU" dirty="0" smtClean="0"/>
            <a:t> у </a:t>
          </a:r>
          <a:r>
            <a:rPr lang="ru-RU" dirty="0" err="1" smtClean="0"/>
            <a:t>посадових</a:t>
          </a:r>
          <a:r>
            <a:rPr lang="ru-RU" dirty="0" smtClean="0"/>
            <a:t> </a:t>
          </a:r>
          <a:r>
            <a:rPr lang="ru-RU" dirty="0" err="1" smtClean="0"/>
            <a:t>осіб</a:t>
          </a:r>
          <a:r>
            <a:rPr lang="ru-RU" dirty="0" smtClean="0"/>
            <a:t> </a:t>
          </a:r>
          <a:r>
            <a:rPr lang="ru-RU" dirty="0" err="1" smtClean="0"/>
            <a:t>платників</a:t>
          </a:r>
          <a:r>
            <a:rPr lang="ru-RU" dirty="0" smtClean="0"/>
            <a:t> </a:t>
          </a:r>
          <a:r>
            <a:rPr lang="ru-RU" dirty="0" err="1" smtClean="0"/>
            <a:t>податків</a:t>
          </a:r>
          <a:r>
            <a:rPr lang="ru-RU" dirty="0" smtClean="0"/>
            <a:t> - </a:t>
          </a:r>
          <a:r>
            <a:rPr lang="ru-RU" dirty="0" err="1" smtClean="0"/>
            <a:t>юридичних</a:t>
          </a:r>
          <a:r>
            <a:rPr lang="ru-RU" dirty="0" smtClean="0"/>
            <a:t> </a:t>
          </a:r>
          <a:r>
            <a:rPr lang="ru-RU" dirty="0" err="1" smtClean="0"/>
            <a:t>осіб</a:t>
          </a:r>
          <a:r>
            <a:rPr lang="ru-RU" dirty="0" smtClean="0"/>
            <a:t> </a:t>
          </a:r>
          <a:r>
            <a:rPr lang="ru-RU" b="1" dirty="0" err="1" smtClean="0"/>
            <a:t>перевіряти</a:t>
          </a:r>
          <a:r>
            <a:rPr lang="ru-RU" b="1" dirty="0" smtClean="0"/>
            <a:t> </a:t>
          </a:r>
          <a:r>
            <a:rPr lang="ru-RU" b="1" dirty="0" err="1" smtClean="0"/>
            <a:t>документи</a:t>
          </a:r>
          <a:r>
            <a:rPr lang="ru-RU" dirty="0" smtClean="0"/>
            <a:t>, </a:t>
          </a:r>
          <a:r>
            <a:rPr lang="ru-RU" b="1" dirty="0" err="1" smtClean="0"/>
            <a:t>що</a:t>
          </a:r>
          <a:r>
            <a:rPr lang="ru-RU" b="1" dirty="0" smtClean="0"/>
            <a:t> </a:t>
          </a:r>
          <a:r>
            <a:rPr lang="ru-RU" b="1" dirty="0" err="1" smtClean="0"/>
            <a:t>посвідчують</a:t>
          </a:r>
          <a:r>
            <a:rPr lang="ru-RU" b="1" dirty="0" smtClean="0"/>
            <a:t> особу</a:t>
          </a:r>
          <a:endParaRPr lang="uk-UA" dirty="0"/>
        </a:p>
      </dgm:t>
    </dgm:pt>
    <dgm:pt modelId="{AFE0626D-5A40-4CBD-A6CE-D50FE20468B8}" type="parTrans" cxnId="{F4B3FB29-B425-4B35-BF16-BA6C77D391D1}">
      <dgm:prSet/>
      <dgm:spPr/>
      <dgm:t>
        <a:bodyPr/>
        <a:lstStyle/>
        <a:p>
          <a:endParaRPr lang="uk-UA"/>
        </a:p>
      </dgm:t>
    </dgm:pt>
    <dgm:pt modelId="{726E636B-0A61-4C31-A4CB-C9D372F21353}" type="sibTrans" cxnId="{F4B3FB29-B425-4B35-BF16-BA6C77D391D1}">
      <dgm:prSet/>
      <dgm:spPr/>
      <dgm:t>
        <a:bodyPr/>
        <a:lstStyle/>
        <a:p>
          <a:endParaRPr lang="uk-UA"/>
        </a:p>
      </dgm:t>
    </dgm:pt>
    <dgm:pt modelId="{00B24AA5-2863-47CD-BE19-9A2E7D6BB1EC}">
      <dgm:prSet/>
      <dgm:spPr/>
      <dgm:t>
        <a:bodyPr/>
        <a:lstStyle/>
        <a:p>
          <a:r>
            <a:rPr lang="ru-RU" dirty="0" smtClean="0"/>
            <a:t>5) </a:t>
          </a:r>
          <a:r>
            <a:rPr lang="ru-RU" b="1" dirty="0" err="1" smtClean="0"/>
            <a:t>під</a:t>
          </a:r>
          <a:r>
            <a:rPr lang="ru-RU" b="1" dirty="0" smtClean="0"/>
            <a:t> час </a:t>
          </a:r>
          <a:r>
            <a:rPr lang="ru-RU" b="1" dirty="0" err="1" smtClean="0"/>
            <a:t>планових</a:t>
          </a:r>
          <a:r>
            <a:rPr lang="ru-RU" b="1" dirty="0" smtClean="0"/>
            <a:t> </a:t>
          </a:r>
          <a:r>
            <a:rPr lang="ru-RU" b="1" dirty="0" err="1" smtClean="0"/>
            <a:t>документальних</a:t>
          </a:r>
          <a:r>
            <a:rPr lang="ru-RU" b="1" dirty="0" smtClean="0"/>
            <a:t> </a:t>
          </a:r>
          <a:r>
            <a:rPr lang="ru-RU" b="1" dirty="0" err="1" smtClean="0"/>
            <a:t>перевірок</a:t>
          </a:r>
          <a:r>
            <a:rPr lang="ru-RU" b="1" dirty="0" smtClean="0"/>
            <a:t> </a:t>
          </a:r>
          <a:r>
            <a:rPr lang="ru-RU" b="1" dirty="0" err="1" smtClean="0"/>
            <a:t>вимагати</a:t>
          </a:r>
          <a:r>
            <a:rPr lang="ru-RU" b="1" dirty="0" smtClean="0"/>
            <a:t> </a:t>
          </a:r>
          <a:r>
            <a:rPr lang="ru-RU" b="1" dirty="0" err="1" smtClean="0"/>
            <a:t>від</a:t>
          </a:r>
          <a:r>
            <a:rPr lang="ru-RU" b="1" dirty="0" smtClean="0"/>
            <a:t> </a:t>
          </a:r>
          <a:r>
            <a:rPr lang="ru-RU" b="1" dirty="0" err="1" smtClean="0"/>
            <a:t>платників</a:t>
          </a:r>
          <a:r>
            <a:rPr lang="ru-RU" b="1" dirty="0" smtClean="0"/>
            <a:t> </a:t>
          </a:r>
          <a:r>
            <a:rPr lang="ru-RU" b="1" dirty="0" err="1" smtClean="0"/>
            <a:t>податків</a:t>
          </a:r>
          <a:r>
            <a:rPr lang="ru-RU" b="1" dirty="0" smtClean="0"/>
            <a:t>,</a:t>
          </a:r>
          <a:r>
            <a:rPr lang="ru-RU" dirty="0" smtClean="0"/>
            <a:t> </a:t>
          </a:r>
          <a:r>
            <a:rPr lang="ru-RU" dirty="0" err="1" smtClean="0"/>
            <a:t>що</a:t>
          </a:r>
          <a:r>
            <a:rPr lang="ru-RU" dirty="0" smtClean="0"/>
            <a:t> </a:t>
          </a:r>
          <a:r>
            <a:rPr lang="ru-RU" dirty="0" err="1" smtClean="0"/>
            <a:t>перевіряються</a:t>
          </a:r>
          <a:r>
            <a:rPr lang="ru-RU" dirty="0" smtClean="0"/>
            <a:t>, </a:t>
          </a:r>
          <a:r>
            <a:rPr lang="ru-RU" dirty="0" err="1" smtClean="0"/>
            <a:t>проведення</a:t>
          </a:r>
          <a:r>
            <a:rPr lang="ru-RU" dirty="0" smtClean="0"/>
            <a:t> </a:t>
          </a:r>
          <a:r>
            <a:rPr lang="ru-RU" dirty="0" err="1" smtClean="0"/>
            <a:t>інвентаризації</a:t>
          </a:r>
          <a:r>
            <a:rPr lang="ru-RU" dirty="0" smtClean="0"/>
            <a:t> </a:t>
          </a:r>
          <a:r>
            <a:rPr lang="ru-RU" dirty="0" err="1" smtClean="0"/>
            <a:t>основних</a:t>
          </a:r>
          <a:r>
            <a:rPr lang="ru-RU" dirty="0" smtClean="0"/>
            <a:t> </a:t>
          </a:r>
          <a:r>
            <a:rPr lang="ru-RU" dirty="0" err="1" smtClean="0"/>
            <a:t>фондів</a:t>
          </a:r>
          <a:r>
            <a:rPr lang="ru-RU" dirty="0" smtClean="0"/>
            <a:t>, </a:t>
          </a:r>
          <a:r>
            <a:rPr lang="ru-RU" dirty="0" err="1" smtClean="0"/>
            <a:t>товарно-матеріальних</a:t>
          </a:r>
          <a:r>
            <a:rPr lang="ru-RU" dirty="0" smtClean="0"/>
            <a:t> </a:t>
          </a:r>
          <a:r>
            <a:rPr lang="ru-RU" dirty="0" err="1" smtClean="0"/>
            <a:t>цінностей</a:t>
          </a:r>
          <a:r>
            <a:rPr lang="ru-RU" dirty="0" smtClean="0"/>
            <a:t>, </a:t>
          </a:r>
          <a:r>
            <a:rPr lang="ru-RU" dirty="0" err="1" smtClean="0"/>
            <a:t>коштів</a:t>
          </a:r>
          <a:r>
            <a:rPr lang="ru-RU" dirty="0" smtClean="0"/>
            <a:t>; </a:t>
          </a:r>
          <a:endParaRPr lang="uk-UA" dirty="0"/>
        </a:p>
      </dgm:t>
    </dgm:pt>
    <dgm:pt modelId="{90457994-F22B-4307-B786-D91B82343EDE}" type="parTrans" cxnId="{81546ED9-7D6E-4597-9F10-CE74FBA559AB}">
      <dgm:prSet/>
      <dgm:spPr/>
      <dgm:t>
        <a:bodyPr/>
        <a:lstStyle/>
        <a:p>
          <a:endParaRPr lang="uk-UA"/>
        </a:p>
      </dgm:t>
    </dgm:pt>
    <dgm:pt modelId="{8197671A-40B1-48B2-AA5D-8AA1261BDDA1}" type="sibTrans" cxnId="{81546ED9-7D6E-4597-9F10-CE74FBA559AB}">
      <dgm:prSet/>
      <dgm:spPr/>
      <dgm:t>
        <a:bodyPr/>
        <a:lstStyle/>
        <a:p>
          <a:endParaRPr lang="uk-UA"/>
        </a:p>
      </dgm:t>
    </dgm:pt>
    <dgm:pt modelId="{BA0581DC-0E15-46D2-AA3F-880E6F1D9CD0}">
      <dgm:prSet/>
      <dgm:spPr/>
      <dgm:t>
        <a:bodyPr/>
        <a:lstStyle/>
        <a:p>
          <a:r>
            <a:rPr lang="ru-RU" dirty="0" smtClean="0"/>
            <a:t>6) </a:t>
          </a:r>
          <a:r>
            <a:rPr lang="ru-RU" b="1" dirty="0" err="1" smtClean="0"/>
            <a:t>вимагати</a:t>
          </a:r>
          <a:r>
            <a:rPr lang="ru-RU" b="1" dirty="0" smtClean="0"/>
            <a:t> </a:t>
          </a:r>
          <a:r>
            <a:rPr lang="ru-RU" b="1" dirty="0" err="1" smtClean="0"/>
            <a:t>від</a:t>
          </a:r>
          <a:r>
            <a:rPr lang="ru-RU" b="1" dirty="0" smtClean="0"/>
            <a:t> </a:t>
          </a:r>
          <a:r>
            <a:rPr lang="ru-RU" b="1" dirty="0" err="1" smtClean="0"/>
            <a:t>платників</a:t>
          </a:r>
          <a:r>
            <a:rPr lang="ru-RU" b="1" dirty="0" smtClean="0"/>
            <a:t> </a:t>
          </a:r>
          <a:r>
            <a:rPr lang="ru-RU" b="1" dirty="0" err="1" smtClean="0"/>
            <a:t>податків</a:t>
          </a:r>
          <a:r>
            <a:rPr lang="ru-RU" b="1" dirty="0" smtClean="0"/>
            <a:t>, </a:t>
          </a:r>
          <a:r>
            <a:rPr lang="ru-RU" b="1" dirty="0" err="1" smtClean="0"/>
            <a:t>що</a:t>
          </a:r>
          <a:r>
            <a:rPr lang="ru-RU" b="1" dirty="0" smtClean="0"/>
            <a:t> </a:t>
          </a:r>
          <a:r>
            <a:rPr lang="ru-RU" b="1" dirty="0" err="1" smtClean="0"/>
            <a:t>перевіряються</a:t>
          </a:r>
          <a:r>
            <a:rPr lang="ru-RU" b="1" dirty="0" smtClean="0"/>
            <a:t>, </a:t>
          </a:r>
          <a:r>
            <a:rPr lang="ru-RU" b="1" dirty="0" err="1" smtClean="0"/>
            <a:t>зняття</a:t>
          </a:r>
          <a:r>
            <a:rPr lang="ru-RU" b="1" dirty="0" smtClean="0"/>
            <a:t> </a:t>
          </a:r>
          <a:r>
            <a:rPr lang="ru-RU" b="1" dirty="0" err="1" smtClean="0"/>
            <a:t>залишків</a:t>
          </a:r>
          <a:r>
            <a:rPr lang="ru-RU" b="1" dirty="0" smtClean="0"/>
            <a:t> </a:t>
          </a:r>
          <a:r>
            <a:rPr lang="ru-RU" b="1" dirty="0" err="1" smtClean="0"/>
            <a:t>товарно-матеріальних</a:t>
          </a:r>
          <a:r>
            <a:rPr lang="ru-RU" b="1" dirty="0" smtClean="0"/>
            <a:t> </a:t>
          </a:r>
          <a:r>
            <a:rPr lang="ru-RU" b="1" dirty="0" err="1" smtClean="0"/>
            <a:t>цінностей</a:t>
          </a:r>
          <a:r>
            <a:rPr lang="ru-RU" b="1" dirty="0" smtClean="0"/>
            <a:t>, </a:t>
          </a:r>
          <a:r>
            <a:rPr lang="ru-RU" b="1" dirty="0" err="1" smtClean="0"/>
            <a:t>готівки</a:t>
          </a:r>
          <a:endParaRPr lang="uk-UA" dirty="0"/>
        </a:p>
      </dgm:t>
    </dgm:pt>
    <dgm:pt modelId="{8D1B6039-68E8-4343-9B61-76E4BC982D52}" type="parTrans" cxnId="{E854B70D-25F8-4ED6-8C79-98329860444A}">
      <dgm:prSet/>
      <dgm:spPr/>
      <dgm:t>
        <a:bodyPr/>
        <a:lstStyle/>
        <a:p>
          <a:endParaRPr lang="uk-UA"/>
        </a:p>
      </dgm:t>
    </dgm:pt>
    <dgm:pt modelId="{0ABD4881-CAE8-4DC6-AD2B-F456754DF841}" type="sibTrans" cxnId="{E854B70D-25F8-4ED6-8C79-98329860444A}">
      <dgm:prSet/>
      <dgm:spPr/>
      <dgm:t>
        <a:bodyPr/>
        <a:lstStyle/>
        <a:p>
          <a:endParaRPr lang="uk-UA"/>
        </a:p>
      </dgm:t>
    </dgm:pt>
    <dgm:pt modelId="{8248CF9A-95B7-4FE5-A4B8-21B9A692888A}" type="pres">
      <dgm:prSet presAssocID="{4C109FCB-FD1E-4C31-80D5-0DB899C668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B12B28E-4CEA-4006-B80F-49688269D669}" type="pres">
      <dgm:prSet presAssocID="{18462DBF-101E-4BBA-8995-3253DA752701}" presName="composite" presStyleCnt="0"/>
      <dgm:spPr/>
    </dgm:pt>
    <dgm:pt modelId="{36DE0974-5BCF-4FFE-98E8-45DEB4819D36}" type="pres">
      <dgm:prSet presAssocID="{18462DBF-101E-4BBA-8995-3253DA75270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29A2383-496E-44D4-A96E-596A15E00230}" type="pres">
      <dgm:prSet presAssocID="{18462DBF-101E-4BBA-8995-3253DA75270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F4B3FB29-B425-4B35-BF16-BA6C77D391D1}" srcId="{18462DBF-101E-4BBA-8995-3253DA752701}" destId="{AAA6C042-236B-4700-94FD-697B217F7AAA}" srcOrd="3" destOrd="0" parTransId="{AFE0626D-5A40-4CBD-A6CE-D50FE20468B8}" sibTransId="{726E636B-0A61-4C31-A4CB-C9D372F21353}"/>
    <dgm:cxn modelId="{29648115-CB14-44F6-9E46-C58D209BF37D}" type="presOf" srcId="{8D0EB753-E460-4799-9DB9-F83DB79F2E81}" destId="{429A2383-496E-44D4-A96E-596A15E00230}" srcOrd="0" destOrd="1" presId="urn:microsoft.com/office/officeart/2005/8/layout/hList1"/>
    <dgm:cxn modelId="{E00173C8-6163-4D8E-80D9-84B37C566166}" type="presOf" srcId="{4C109FCB-FD1E-4C31-80D5-0DB899C66816}" destId="{8248CF9A-95B7-4FE5-A4B8-21B9A692888A}" srcOrd="0" destOrd="0" presId="urn:microsoft.com/office/officeart/2005/8/layout/hList1"/>
    <dgm:cxn modelId="{81546ED9-7D6E-4597-9F10-CE74FBA559AB}" srcId="{18462DBF-101E-4BBA-8995-3253DA752701}" destId="{00B24AA5-2863-47CD-BE19-9A2E7D6BB1EC}" srcOrd="4" destOrd="0" parTransId="{90457994-F22B-4307-B786-D91B82343EDE}" sibTransId="{8197671A-40B1-48B2-AA5D-8AA1261BDDA1}"/>
    <dgm:cxn modelId="{C67B33FB-1F33-48A7-9D07-88A20C6E17B7}" type="presOf" srcId="{BA0581DC-0E15-46D2-AA3F-880E6F1D9CD0}" destId="{429A2383-496E-44D4-A96E-596A15E00230}" srcOrd="0" destOrd="5" presId="urn:microsoft.com/office/officeart/2005/8/layout/hList1"/>
    <dgm:cxn modelId="{5581B5DB-9603-43AE-9E5B-E235956CCEF4}" srcId="{18462DBF-101E-4BBA-8995-3253DA752701}" destId="{8D0EB753-E460-4799-9DB9-F83DB79F2E81}" srcOrd="1" destOrd="0" parTransId="{A07A538A-5699-4D57-BC0E-ADFA92CA48C9}" sibTransId="{7725BBA5-DF4C-4F7B-A60C-79C186996BE2}"/>
    <dgm:cxn modelId="{40837F67-8519-4172-A89A-04CF54774C6C}" srcId="{18462DBF-101E-4BBA-8995-3253DA752701}" destId="{4B36F1D3-2289-4A70-999E-A9FDFD117AA6}" srcOrd="0" destOrd="0" parTransId="{C0B20ECF-8DEE-4901-86E7-EF6F3835DDAB}" sibTransId="{C604C8AC-AE03-407E-90ED-20889C704BC3}"/>
    <dgm:cxn modelId="{DA9F762D-32A9-4483-BC1B-E97ACB200B17}" type="presOf" srcId="{00B24AA5-2863-47CD-BE19-9A2E7D6BB1EC}" destId="{429A2383-496E-44D4-A96E-596A15E00230}" srcOrd="0" destOrd="4" presId="urn:microsoft.com/office/officeart/2005/8/layout/hList1"/>
    <dgm:cxn modelId="{604AC96A-173D-4C2D-B377-ACE057F7E1C9}" srcId="{18462DBF-101E-4BBA-8995-3253DA752701}" destId="{42D62A0D-F5EC-4CFF-82E7-F4BFFBB1E7D5}" srcOrd="2" destOrd="0" parTransId="{77536037-6995-4C60-8B8B-B2D6C6DCC81F}" sibTransId="{9E3CCD1E-19B7-4C6F-B3EF-C102B6B39AD9}"/>
    <dgm:cxn modelId="{D5D39ED6-38F2-448D-8CCF-41F9A611ECAB}" type="presOf" srcId="{AAA6C042-236B-4700-94FD-697B217F7AAA}" destId="{429A2383-496E-44D4-A96E-596A15E00230}" srcOrd="0" destOrd="3" presId="urn:microsoft.com/office/officeart/2005/8/layout/hList1"/>
    <dgm:cxn modelId="{025443DD-5C3B-44C8-BC53-AF10FABFB565}" srcId="{4C109FCB-FD1E-4C31-80D5-0DB899C66816}" destId="{18462DBF-101E-4BBA-8995-3253DA752701}" srcOrd="0" destOrd="0" parTransId="{B865FF4D-835D-4E0F-AF5F-6EE0FC8979F3}" sibTransId="{6B5E7A44-19CA-4AC7-99AF-C89F2C59ABB4}"/>
    <dgm:cxn modelId="{E854B70D-25F8-4ED6-8C79-98329860444A}" srcId="{18462DBF-101E-4BBA-8995-3253DA752701}" destId="{BA0581DC-0E15-46D2-AA3F-880E6F1D9CD0}" srcOrd="5" destOrd="0" parTransId="{8D1B6039-68E8-4343-9B61-76E4BC982D52}" sibTransId="{0ABD4881-CAE8-4DC6-AD2B-F456754DF841}"/>
    <dgm:cxn modelId="{69429040-BCE8-4362-8F87-76CA2AAEFF33}" type="presOf" srcId="{4B36F1D3-2289-4A70-999E-A9FDFD117AA6}" destId="{429A2383-496E-44D4-A96E-596A15E00230}" srcOrd="0" destOrd="0" presId="urn:microsoft.com/office/officeart/2005/8/layout/hList1"/>
    <dgm:cxn modelId="{0F7B4D01-A536-40A8-BC0A-98BAC179FDD5}" type="presOf" srcId="{18462DBF-101E-4BBA-8995-3253DA752701}" destId="{36DE0974-5BCF-4FFE-98E8-45DEB4819D36}" srcOrd="0" destOrd="0" presId="urn:microsoft.com/office/officeart/2005/8/layout/hList1"/>
    <dgm:cxn modelId="{AC0192DC-D5BB-4C77-8253-FC9807BF5C8A}" type="presOf" srcId="{42D62A0D-F5EC-4CFF-82E7-F4BFFBB1E7D5}" destId="{429A2383-496E-44D4-A96E-596A15E00230}" srcOrd="0" destOrd="2" presId="urn:microsoft.com/office/officeart/2005/8/layout/hList1"/>
    <dgm:cxn modelId="{2D32CFE2-909F-4147-9257-D74AF08B2FED}" type="presParOf" srcId="{8248CF9A-95B7-4FE5-A4B8-21B9A692888A}" destId="{3B12B28E-4CEA-4006-B80F-49688269D669}" srcOrd="0" destOrd="0" presId="urn:microsoft.com/office/officeart/2005/8/layout/hList1"/>
    <dgm:cxn modelId="{E11564B0-A792-4C18-B3CD-44CB62155EC3}" type="presParOf" srcId="{3B12B28E-4CEA-4006-B80F-49688269D669}" destId="{36DE0974-5BCF-4FFE-98E8-45DEB4819D36}" srcOrd="0" destOrd="0" presId="urn:microsoft.com/office/officeart/2005/8/layout/hList1"/>
    <dgm:cxn modelId="{1F844F1A-ECA4-4EEC-9843-9D2406ACCAA3}" type="presParOf" srcId="{3B12B28E-4CEA-4006-B80F-49688269D669}" destId="{429A2383-496E-44D4-A96E-596A15E00230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88DC3C-57C5-46C8-A08A-C293701B5C69}">
      <dsp:nvSpPr>
        <dsp:cNvPr id="0" name=""/>
        <dsp:cNvSpPr/>
      </dsp:nvSpPr>
      <dsp:spPr>
        <a:xfrm>
          <a:off x="0" y="188700"/>
          <a:ext cx="8382000" cy="14515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392" tIns="268224" rIns="469392" bIns="268224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66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План </a:t>
          </a:r>
          <a:endParaRPr lang="uk-UA" sz="66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88700"/>
        <a:ext cx="8382000" cy="1451550"/>
      </dsp:txXfrm>
    </dsp:sp>
    <dsp:sp modelId="{FD1EEB3F-7A6F-4F5E-A194-986A30CF75F1}">
      <dsp:nvSpPr>
        <dsp:cNvPr id="0" name=""/>
        <dsp:cNvSpPr/>
      </dsp:nvSpPr>
      <dsp:spPr>
        <a:xfrm>
          <a:off x="0" y="1640250"/>
          <a:ext cx="8382000" cy="44194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64" tIns="245364" rIns="327152" bIns="368046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4600" b="0" kern="1200" dirty="0" smtClean="0"/>
            <a:t>1. Організаційна структура та функції держаних податкових органів</a:t>
          </a:r>
          <a:endParaRPr lang="uk-UA" sz="4600" b="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4600" b="0" kern="1200" dirty="0" smtClean="0"/>
            <a:t>2. Права, обов’язки та відповідальність посадових осіб контролюючих органів</a:t>
          </a:r>
          <a:endParaRPr lang="uk-UA" sz="4600" b="0" kern="1200" dirty="0"/>
        </a:p>
      </dsp:txBody>
      <dsp:txXfrm>
        <a:off x="0" y="1640250"/>
        <a:ext cx="8382000" cy="4419449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961568-A495-4DDF-A3A7-7B2EB226DD8C}">
      <dsp:nvSpPr>
        <dsp:cNvPr id="0" name=""/>
        <dsp:cNvSpPr/>
      </dsp:nvSpPr>
      <dsp:spPr>
        <a:xfrm>
          <a:off x="0" y="1064920"/>
          <a:ext cx="8305800" cy="523085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4622" tIns="520700" rIns="6446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Дотримуватися Конституції України ( 254к/96-ВР ) та діяти виключно у відповідності з цим Кодексом та іншими законами України, іншими нормативними актами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 Забезпечувати сумлінне виконання покладених на контролюючі органи функцій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 Забезпечувати ефективну роботу та виконання завдань контролюючих органів відповідно до їх повноважень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Не допускати порушень прав та охоронюваних законом інтересів громадян, підприємств, установ, організацій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Не допускати розголошення інформації з обмеженим доступом, що одержується, використовується, зберігається під час реалізації функцій, покладених на контролюючі органи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Надавати органам державної влади та органам місцевого самоврядування на їх письмовий запит відкриту податкову інформацію в порядку, встановленому законом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Коректно та уважно ставитися до платників податків, їх представників та інших учасників відносин, що виникають під час реалізації норм цього Кодексу та інших законів, не принижувати їх честі та гідності</a:t>
          </a:r>
          <a:endParaRPr lang="uk-UA" sz="1600" kern="1200" dirty="0"/>
        </a:p>
      </dsp:txBody>
      <dsp:txXfrm>
        <a:off x="0" y="1064920"/>
        <a:ext cx="8305800" cy="5230858"/>
      </dsp:txXfrm>
    </dsp:sp>
    <dsp:sp modelId="{F772223A-5E80-429B-9E49-C121B6F8F0EB}">
      <dsp:nvSpPr>
        <dsp:cNvPr id="0" name=""/>
        <dsp:cNvSpPr/>
      </dsp:nvSpPr>
      <dsp:spPr>
        <a:xfrm>
          <a:off x="415290" y="28820"/>
          <a:ext cx="5814060" cy="14051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dk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Посадові особи контролюючих органів зобов'язані</a:t>
          </a:r>
          <a:r>
            <a:rPr lang="uk-UA" sz="2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</a:t>
          </a:r>
          <a:endParaRPr lang="uk-UA" sz="24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5290" y="28820"/>
        <a:ext cx="5814060" cy="140510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88CACE-4C5E-44CA-8970-384F631DDFE1}">
      <dsp:nvSpPr>
        <dsp:cNvPr id="0" name=""/>
        <dsp:cNvSpPr/>
      </dsp:nvSpPr>
      <dsp:spPr>
        <a:xfrm>
          <a:off x="0" y="268679"/>
          <a:ext cx="8305800" cy="594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4622" tIns="333248" rIns="6446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1) </a:t>
          </a:r>
          <a:r>
            <a:rPr lang="uk-UA" sz="1600" b="1" kern="1200" dirty="0" smtClean="0"/>
            <a:t>очолює та здійснює керівництво діяльністю ДПС України,</a:t>
          </a:r>
          <a:r>
            <a:rPr lang="uk-UA" sz="1600" kern="1200" dirty="0" smtClean="0"/>
            <a:t> представляє ДПС України у відносинах з іншими органами, підприємствами, установами, організаціями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2) у межах компетенції </a:t>
          </a:r>
          <a:r>
            <a:rPr lang="uk-UA" sz="1600" b="1" kern="1200" dirty="0" smtClean="0"/>
            <a:t>організовує та контролює виконання</a:t>
          </a:r>
          <a:r>
            <a:rPr lang="uk-UA" sz="1600" kern="1200" dirty="0" smtClean="0"/>
            <a:t> в центральному апараті ДПС України та територіальних органах Конституції та законів України, актів і доручень Президента України, актів Кабінету Міністрів України, наказів Міністерства фінансів України 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3) </a:t>
          </a:r>
          <a:r>
            <a:rPr lang="uk-UA" sz="1600" b="1" kern="1200" dirty="0" smtClean="0"/>
            <a:t>вносить на розгляд Міністрові пропозиції</a:t>
          </a:r>
          <a:r>
            <a:rPr lang="uk-UA" sz="1600" kern="1200" dirty="0" smtClean="0"/>
            <a:t> щодо формування державної політики у відповідній сфері та розроблені ДПС України проекти законів, актів Президента України, Кабінету Міністрів України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4) </a:t>
          </a:r>
          <a:r>
            <a:rPr lang="ru-RU" sz="1600" b="1" kern="1200" dirty="0" smtClean="0"/>
            <a:t>вносить на </a:t>
          </a:r>
          <a:r>
            <a:rPr lang="ru-RU" sz="1600" b="1" kern="1200" dirty="0" err="1" smtClean="0"/>
            <a:t>розгляд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Міністрові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проекти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нормативно-правових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актів</a:t>
          </a:r>
          <a:r>
            <a:rPr lang="ru-RU" sz="1600" kern="1200" dirty="0" smtClean="0"/>
            <a:t>, </a:t>
          </a:r>
          <a:r>
            <a:rPr lang="ru-RU" sz="1600" kern="1200" dirty="0" err="1" smtClean="0"/>
            <a:t>що</a:t>
          </a:r>
          <a:r>
            <a:rPr lang="ru-RU" sz="1600" kern="1200" dirty="0" smtClean="0"/>
            <a:t> </a:t>
          </a:r>
          <a:r>
            <a:rPr lang="ru-RU" sz="1600" kern="1200" dirty="0" err="1" smtClean="0"/>
            <a:t>стосуються</a:t>
          </a:r>
          <a:r>
            <a:rPr lang="ru-RU" sz="1600" kern="1200" dirty="0" smtClean="0"/>
            <a:t> </a:t>
          </a:r>
          <a:r>
            <a:rPr lang="ru-RU" sz="1600" kern="1200" dirty="0" err="1" smtClean="0"/>
            <a:t>сфери</a:t>
          </a:r>
          <a:r>
            <a:rPr lang="ru-RU" sz="1600" kern="1200" dirty="0" smtClean="0"/>
            <a:t> </a:t>
          </a:r>
          <a:r>
            <a:rPr lang="ru-RU" sz="1600" kern="1200" dirty="0" err="1" smtClean="0"/>
            <a:t>діяльності</a:t>
          </a:r>
          <a:r>
            <a:rPr lang="ru-RU" sz="1600" kern="1200" dirty="0" smtClean="0"/>
            <a:t> ДПС </a:t>
          </a:r>
          <a:r>
            <a:rPr lang="ru-RU" sz="1600" kern="1200" dirty="0" err="1" smtClean="0"/>
            <a:t>України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5) </a:t>
          </a:r>
          <a:r>
            <a:rPr lang="uk-UA" sz="1600" b="1" kern="1200" dirty="0" smtClean="0"/>
            <a:t>забезпечує виконання ДПС України актів та доручень Президента України,</a:t>
          </a:r>
          <a:r>
            <a:rPr lang="uk-UA" sz="1600" kern="1200" dirty="0" smtClean="0"/>
            <a:t> актів Кабінету Міністрів України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6) </a:t>
          </a:r>
          <a:r>
            <a:rPr lang="uk-UA" sz="1600" b="1" kern="1200" dirty="0" smtClean="0"/>
            <a:t>затверджує</a:t>
          </a:r>
          <a:r>
            <a:rPr lang="uk-UA" sz="1600" kern="1200" dirty="0" smtClean="0"/>
            <a:t> за погодженням із Міністром схвалені на засіданні колегії </a:t>
          </a:r>
          <a:r>
            <a:rPr lang="uk-UA" sz="1600" b="1" kern="1200" dirty="0" smtClean="0"/>
            <a:t>річний план роботи</a:t>
          </a:r>
          <a:r>
            <a:rPr lang="uk-UA" sz="1600" kern="1200" dirty="0" smtClean="0"/>
            <a:t> </a:t>
          </a:r>
          <a:r>
            <a:rPr lang="uk-UA" sz="1600" b="1" kern="1200" dirty="0" smtClean="0"/>
            <a:t>ДПС України</a:t>
          </a:r>
          <a:r>
            <a:rPr lang="uk-UA" sz="1600" kern="1200" dirty="0" smtClean="0"/>
            <a:t>, заходи щодо реалізації основних напрямів та пріоритетних цілей її діяльності відповідно до визначених завдань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7) </a:t>
          </a:r>
          <a:r>
            <a:rPr lang="ru-RU" sz="1600" b="1" kern="1200" dirty="0" smtClean="0"/>
            <a:t>вносить </a:t>
          </a:r>
          <a:r>
            <a:rPr lang="ru-RU" sz="1600" b="1" kern="1200" dirty="0" err="1" smtClean="0"/>
            <a:t>пропозиції</a:t>
          </a:r>
          <a:r>
            <a:rPr lang="ru-RU" sz="1600" kern="1200" dirty="0" smtClean="0"/>
            <a:t> </a:t>
          </a:r>
          <a:r>
            <a:rPr lang="ru-RU" sz="1600" kern="1200" dirty="0" err="1" smtClean="0"/>
            <a:t>Міністрові</a:t>
          </a:r>
          <a:r>
            <a:rPr lang="ru-RU" sz="1600" kern="1200" dirty="0" smtClean="0"/>
            <a:t> </a:t>
          </a:r>
          <a:r>
            <a:rPr lang="ru-RU" sz="1600" kern="1200" dirty="0" err="1" smtClean="0"/>
            <a:t>щодо</a:t>
          </a:r>
          <a:r>
            <a:rPr lang="ru-RU" sz="1600" kern="1200" dirty="0" smtClean="0"/>
            <a:t> кандидатур на посади </a:t>
          </a:r>
          <a:r>
            <a:rPr lang="ru-RU" sz="1600" kern="1200" dirty="0" err="1" smtClean="0"/>
            <a:t>своїх</a:t>
          </a:r>
          <a:r>
            <a:rPr lang="ru-RU" sz="1600" kern="1200" dirty="0" smtClean="0"/>
            <a:t> </a:t>
          </a:r>
          <a:r>
            <a:rPr lang="ru-RU" sz="1600" kern="1200" dirty="0" err="1" smtClean="0"/>
            <a:t>заступників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b="0" kern="1200" dirty="0" smtClean="0"/>
            <a:t>8)</a:t>
          </a:r>
          <a:r>
            <a:rPr lang="ru-RU" sz="1600" b="1" kern="1200" dirty="0" err="1" smtClean="0"/>
            <a:t>розподіляє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обов'язки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між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своїми</a:t>
          </a:r>
          <a:r>
            <a:rPr lang="ru-RU" sz="1600" b="1" kern="1200" dirty="0" smtClean="0"/>
            <a:t> заступниками</a:t>
          </a:r>
          <a:r>
            <a:rPr lang="ru-RU" sz="1600" kern="1200" dirty="0" smtClean="0"/>
            <a:t>, </a:t>
          </a:r>
          <a:r>
            <a:rPr lang="ru-RU" sz="1600" kern="1200" dirty="0" err="1" smtClean="0"/>
            <a:t>визначає</a:t>
          </a:r>
          <a:r>
            <a:rPr lang="ru-RU" sz="1600" kern="1200" dirty="0" smtClean="0"/>
            <a:t> </a:t>
          </a:r>
          <a:r>
            <a:rPr lang="ru-RU" sz="1600" kern="1200" dirty="0" err="1" smtClean="0"/>
            <a:t>ступінь</a:t>
          </a:r>
          <a:r>
            <a:rPr lang="ru-RU" sz="1600" kern="1200" dirty="0" smtClean="0"/>
            <a:t> </a:t>
          </a:r>
          <a:r>
            <a:rPr lang="ru-RU" sz="1600" kern="1200" dirty="0" err="1" smtClean="0"/>
            <a:t>їх</a:t>
          </a:r>
          <a:r>
            <a:rPr lang="ru-RU" sz="1600" kern="1200" dirty="0" smtClean="0"/>
            <a:t> </a:t>
          </a:r>
          <a:r>
            <a:rPr lang="ru-RU" sz="1600" kern="1200" dirty="0" err="1" smtClean="0"/>
            <a:t>відповідальності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9) </a:t>
          </a:r>
          <a:r>
            <a:rPr lang="ru-RU" sz="1600" b="1" kern="1200" dirty="0" err="1" smtClean="0"/>
            <a:t>затверджує</a:t>
          </a:r>
          <a:r>
            <a:rPr lang="ru-RU" sz="1600" kern="1200" dirty="0" smtClean="0"/>
            <a:t> за </a:t>
          </a:r>
          <a:r>
            <a:rPr lang="ru-RU" sz="1600" kern="1200" dirty="0" err="1" smtClean="0"/>
            <a:t>погодженням</a:t>
          </a:r>
          <a:r>
            <a:rPr lang="ru-RU" sz="1600" kern="1200" dirty="0" smtClean="0"/>
            <a:t> </a:t>
          </a:r>
          <a:r>
            <a:rPr lang="ru-RU" sz="1600" kern="1200" dirty="0" err="1" smtClean="0"/>
            <a:t>із</a:t>
          </a:r>
          <a:r>
            <a:rPr lang="ru-RU" sz="1600" kern="1200" dirty="0" smtClean="0"/>
            <a:t> </a:t>
          </a:r>
          <a:r>
            <a:rPr lang="ru-RU" sz="1600" kern="1200" dirty="0" err="1" smtClean="0"/>
            <a:t>Міністром</a:t>
          </a:r>
          <a:r>
            <a:rPr lang="ru-RU" sz="1600" kern="1200" dirty="0" smtClean="0"/>
            <a:t> </a:t>
          </a:r>
          <a:r>
            <a:rPr lang="ru-RU" sz="1600" b="1" kern="1200" dirty="0" smtClean="0"/>
            <a:t>структуру ДПС </a:t>
          </a:r>
          <a:r>
            <a:rPr lang="ru-RU" sz="1600" b="1" kern="1200" dirty="0" err="1" smtClean="0"/>
            <a:t>України</a:t>
          </a:r>
          <a:r>
            <a:rPr lang="ru-RU" sz="1600" kern="1200" dirty="0" smtClean="0"/>
            <a:t>; </a:t>
          </a:r>
          <a:endParaRPr lang="uk-U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10) </a:t>
          </a:r>
          <a:r>
            <a:rPr lang="ru-RU" sz="1600" b="1" kern="1200" dirty="0" err="1" smtClean="0"/>
            <a:t>забезпечує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виконання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наданих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Міністром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доручень</a:t>
          </a:r>
          <a:endParaRPr lang="uk-UA" sz="1600" kern="1200" dirty="0"/>
        </a:p>
      </dsp:txBody>
      <dsp:txXfrm>
        <a:off x="0" y="268679"/>
        <a:ext cx="8305800" cy="5947200"/>
      </dsp:txXfrm>
    </dsp:sp>
    <dsp:sp modelId="{72FED3F1-44CA-4DC5-9C23-16280D43CF18}">
      <dsp:nvSpPr>
        <dsp:cNvPr id="0" name=""/>
        <dsp:cNvSpPr/>
      </dsp:nvSpPr>
      <dsp:spPr>
        <a:xfrm>
          <a:off x="415290" y="32519"/>
          <a:ext cx="5814060" cy="4723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shade val="8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2">
                <a:shade val="8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Голова ДПС України: </a:t>
          </a:r>
          <a:endParaRPr lang="uk-UA" sz="24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5290" y="32519"/>
        <a:ext cx="5814060" cy="47232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E83CDF-02C1-4516-85B6-8B7E751EE746}">
      <dsp:nvSpPr>
        <dsp:cNvPr id="0" name=""/>
        <dsp:cNvSpPr/>
      </dsp:nvSpPr>
      <dsp:spPr>
        <a:xfrm>
          <a:off x="0" y="317670"/>
          <a:ext cx="8382000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Питання для самоперевірки та корекції знань студентів:</a:t>
          </a:r>
          <a:endParaRPr lang="uk-UA" sz="23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317670"/>
        <a:ext cx="8382000" cy="662400"/>
      </dsp:txXfrm>
    </dsp:sp>
    <dsp:sp modelId="{6DBA4F1D-143D-484B-9F1B-A4A8E6DCCE97}">
      <dsp:nvSpPr>
        <dsp:cNvPr id="0" name=""/>
        <dsp:cNvSpPr/>
      </dsp:nvSpPr>
      <dsp:spPr>
        <a:xfrm>
          <a:off x="0" y="980070"/>
          <a:ext cx="8382000" cy="47982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dirty="0" smtClean="0"/>
            <a:t>Розкрийте формування податкової служби України</a:t>
          </a:r>
          <a:endParaRPr lang="uk-U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smtClean="0"/>
            <a:t>Чим керується діяльність державних податкових органів України?</a:t>
          </a:r>
          <a:endParaRPr lang="uk-UA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smtClean="0"/>
            <a:t>Назвіть структуру державних податкових органів України.</a:t>
          </a:r>
          <a:endParaRPr lang="uk-UA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smtClean="0"/>
            <a:t>Які основні завдання ДПС Унраїни?</a:t>
          </a:r>
          <a:endParaRPr lang="uk-UA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smtClean="0"/>
            <a:t>Назвіть права ДПС України</a:t>
          </a:r>
          <a:endParaRPr lang="uk-UA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smtClean="0"/>
            <a:t>Хто очолює ДПС України?</a:t>
          </a:r>
          <a:endParaRPr lang="uk-UA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smtClean="0"/>
            <a:t>Хто призначає Голову ДПС України?</a:t>
          </a:r>
          <a:endParaRPr lang="uk-UA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smtClean="0"/>
            <a:t>Назвіть права та обвязки Голови ДПС України?</a:t>
          </a:r>
          <a:endParaRPr lang="uk-UA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smtClean="0"/>
            <a:t>Хто призначає та звільняє заступників  Голови ДПС України?</a:t>
          </a:r>
          <a:endParaRPr lang="uk-UA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dirty="0" smtClean="0"/>
            <a:t>Яке призначення колегії, консультативних та дорадчих органів?</a:t>
          </a:r>
          <a:endParaRPr lang="uk-UA" sz="2300" kern="1200" dirty="0"/>
        </a:p>
      </dsp:txBody>
      <dsp:txXfrm>
        <a:off x="0" y="980070"/>
        <a:ext cx="8382000" cy="479825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929D863-19D5-4372-B450-72ADD0837C9C}">
      <dsp:nvSpPr>
        <dsp:cNvPr id="0" name=""/>
        <dsp:cNvSpPr/>
      </dsp:nvSpPr>
      <dsp:spPr>
        <a:xfrm>
          <a:off x="0" y="36900"/>
          <a:ext cx="8305800" cy="12672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8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3">
                <a:shade val="8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4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Основні терміни і поняття</a:t>
          </a:r>
          <a:endParaRPr lang="uk-UA" sz="44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36900"/>
        <a:ext cx="8305800" cy="1267200"/>
      </dsp:txXfrm>
    </dsp:sp>
    <dsp:sp modelId="{D6EDC251-094E-43E5-8DCF-5A45166C5433}">
      <dsp:nvSpPr>
        <dsp:cNvPr id="0" name=""/>
        <dsp:cNvSpPr/>
      </dsp:nvSpPr>
      <dsp:spPr>
        <a:xfrm>
          <a:off x="0" y="1304100"/>
          <a:ext cx="8305800" cy="483119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4400" kern="1200" dirty="0" err="1" smtClean="0"/>
            <a:t>Державн</a:t>
          </a:r>
          <a:r>
            <a:rPr lang="uk-UA" sz="4400" kern="1200" dirty="0" smtClean="0"/>
            <a:t> податкова служба, організаційна структура та функції державних податкових органів, права, обов’язки та </a:t>
          </a:r>
          <a:r>
            <a:rPr lang="uk-UA" sz="4400" kern="1200" dirty="0" err="1" smtClean="0"/>
            <a:t>відподальність</a:t>
          </a:r>
          <a:r>
            <a:rPr lang="uk-UA" sz="4400" kern="1200" dirty="0" smtClean="0"/>
            <a:t> посадових осіб контролюючих </a:t>
          </a:r>
          <a:r>
            <a:rPr lang="uk-UA" sz="4400" kern="1200" dirty="0" err="1" smtClean="0"/>
            <a:t>оганів</a:t>
          </a:r>
          <a:endParaRPr lang="uk-UA" sz="4400" kern="1200" dirty="0"/>
        </a:p>
      </dsp:txBody>
      <dsp:txXfrm>
        <a:off x="0" y="1304100"/>
        <a:ext cx="8305800" cy="483119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E3E9B5A-DA7C-4B8B-AE32-D21385A39A1E}">
      <dsp:nvSpPr>
        <dsp:cNvPr id="0" name=""/>
        <dsp:cNvSpPr/>
      </dsp:nvSpPr>
      <dsp:spPr>
        <a:xfrm>
          <a:off x="0" y="806984"/>
          <a:ext cx="8382000" cy="403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0536" tIns="874776" rIns="650536" bIns="298704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4200" kern="1200" dirty="0" smtClean="0"/>
            <a:t>сукупність державних органів, які організують контролюють надходження податкових і окремих видів неподаткових платежів</a:t>
          </a:r>
          <a:endParaRPr lang="uk-UA" sz="4200" kern="1200" dirty="0"/>
        </a:p>
      </dsp:txBody>
      <dsp:txXfrm>
        <a:off x="0" y="806984"/>
        <a:ext cx="8382000" cy="4035150"/>
      </dsp:txXfrm>
    </dsp:sp>
    <dsp:sp modelId="{BDB5BA1B-F897-4AEC-A756-51894C06F700}">
      <dsp:nvSpPr>
        <dsp:cNvPr id="0" name=""/>
        <dsp:cNvSpPr/>
      </dsp:nvSpPr>
      <dsp:spPr>
        <a:xfrm>
          <a:off x="419100" y="187064"/>
          <a:ext cx="5867400" cy="1239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alpha val="9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6">
                <a:alpha val="9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Податкова служба</a:t>
          </a:r>
          <a:r>
            <a:rPr lang="uk-UA" sz="42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uk-UA" sz="42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9100" y="187064"/>
        <a:ext cx="5867400" cy="123984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CE1634-80E1-4B49-B4DA-A9F87015D3DE}">
      <dsp:nvSpPr>
        <dsp:cNvPr id="0" name=""/>
        <dsp:cNvSpPr/>
      </dsp:nvSpPr>
      <dsp:spPr>
        <a:xfrm>
          <a:off x="0" y="5"/>
          <a:ext cx="4983480" cy="6172189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3EDDBF-8644-4660-9620-79B27404ABF2}">
      <dsp:nvSpPr>
        <dsp:cNvPr id="0" name=""/>
        <dsp:cNvSpPr/>
      </dsp:nvSpPr>
      <dsp:spPr>
        <a:xfrm>
          <a:off x="2491740" y="5"/>
          <a:ext cx="5814060" cy="617218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100" b="1" i="1" kern="1200" dirty="0" err="1" smtClean="0"/>
            <a:t>ЗаконУкраїни</a:t>
          </a:r>
          <a:r>
            <a:rPr lang="uk-UA" sz="3100" b="1" i="1" kern="1200" dirty="0" smtClean="0"/>
            <a:t> «Про державну податкову службу в Україні» від 04.12.1990р втратив чинність крім 4 частини ст.17, ст.19 абзац2-3, ст.21 1-2 пункту</a:t>
          </a:r>
          <a:endParaRPr lang="uk-UA" sz="3100" kern="1200" dirty="0"/>
        </a:p>
      </dsp:txBody>
      <dsp:txXfrm>
        <a:off x="2491740" y="5"/>
        <a:ext cx="5814060" cy="2931790"/>
      </dsp:txXfrm>
    </dsp:sp>
    <dsp:sp modelId="{449B603A-733A-4BCF-93DB-9D76C1732D35}">
      <dsp:nvSpPr>
        <dsp:cNvPr id="0" name=""/>
        <dsp:cNvSpPr/>
      </dsp:nvSpPr>
      <dsp:spPr>
        <a:xfrm>
          <a:off x="1308163" y="2961512"/>
          <a:ext cx="2367153" cy="2367153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413A5D-372A-4410-9D1B-FDF25420270B}">
      <dsp:nvSpPr>
        <dsp:cNvPr id="0" name=""/>
        <dsp:cNvSpPr/>
      </dsp:nvSpPr>
      <dsp:spPr>
        <a:xfrm>
          <a:off x="2491740" y="2961512"/>
          <a:ext cx="5814060" cy="2367153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100" b="1" i="1" kern="1200" dirty="0" smtClean="0"/>
            <a:t>Керується Указом Президента України «Про Положення про Державну податкову службу» від 12.05.2011р. №584.2011</a:t>
          </a:r>
          <a:endParaRPr lang="uk-UA" sz="3100" kern="1200" dirty="0"/>
        </a:p>
      </dsp:txBody>
      <dsp:txXfrm>
        <a:off x="2491740" y="2961512"/>
        <a:ext cx="5814060" cy="236715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AEC3CB-20AD-494C-97ED-CADBB142E212}">
      <dsp:nvSpPr>
        <dsp:cNvPr id="0" name=""/>
        <dsp:cNvSpPr/>
      </dsp:nvSpPr>
      <dsp:spPr>
        <a:xfrm>
          <a:off x="0" y="76203"/>
          <a:ext cx="5029200" cy="6095993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F2C53E-814E-4B6E-88F1-A66A74F7C478}">
      <dsp:nvSpPr>
        <dsp:cNvPr id="0" name=""/>
        <dsp:cNvSpPr/>
      </dsp:nvSpPr>
      <dsp:spPr>
        <a:xfrm>
          <a:off x="2514600" y="76203"/>
          <a:ext cx="5867400" cy="60959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700" b="1" kern="1200" dirty="0" smtClean="0"/>
            <a:t>До системи органів Державної податкової служби України (ДПС України) належать центральний апарат та територіальні органи державні податкові служби в Автономній Республіці Крим, містах Києві та Севастополі, областях, округах (на два і більше регіони), державні податкові інспекції у районах, містах (крім міст Києва та Севастополя), районах у містах, міжрайонні, об'єднані та спеціалізовані державні податкові інспекції та в їх складі відповідні підрозділи податкової міліції</a:t>
          </a:r>
          <a:endParaRPr lang="uk-UA" sz="2700" kern="1200" dirty="0"/>
        </a:p>
      </dsp:txBody>
      <dsp:txXfrm>
        <a:off x="2514600" y="76203"/>
        <a:ext cx="5867400" cy="609599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0AC53D-9556-40FE-A4EC-8DA6CF6E553C}">
      <dsp:nvSpPr>
        <dsp:cNvPr id="0" name=""/>
        <dsp:cNvSpPr/>
      </dsp:nvSpPr>
      <dsp:spPr>
        <a:xfrm>
          <a:off x="0" y="105660"/>
          <a:ext cx="8686800" cy="633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Основними</a:t>
          </a:r>
          <a:r>
            <a:rPr lang="ru-RU" sz="22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2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завданнями</a:t>
          </a:r>
          <a:r>
            <a:rPr lang="ru-RU" sz="22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ДПС </a:t>
          </a:r>
          <a:r>
            <a:rPr lang="ru-RU" sz="22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України</a:t>
          </a:r>
          <a:r>
            <a:rPr lang="ru-RU" sz="22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є: </a:t>
          </a:r>
          <a:endParaRPr lang="uk-UA" sz="22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05660"/>
        <a:ext cx="8686800" cy="633600"/>
      </dsp:txXfrm>
    </dsp:sp>
    <dsp:sp modelId="{CCEB3E14-4FF4-4A62-8D2D-018D2FCED425}">
      <dsp:nvSpPr>
        <dsp:cNvPr id="0" name=""/>
        <dsp:cNvSpPr/>
      </dsp:nvSpPr>
      <dsp:spPr>
        <a:xfrm>
          <a:off x="0" y="739260"/>
          <a:ext cx="8686800" cy="55558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200" b="1" kern="1200" dirty="0" smtClean="0"/>
            <a:t>внесення пропозицій</a:t>
          </a:r>
          <a:r>
            <a:rPr lang="uk-UA" sz="2200" kern="1200" dirty="0" smtClean="0"/>
            <a:t> щодо формування державної податкової політики і державної політики у сфері контролю за виробництвом та обігом спирту, алкогольних напоїв і тютюнових виробів</a:t>
          </a:r>
          <a:endParaRPr lang="uk-UA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b="1" kern="1200" dirty="0" err="1" smtClean="0"/>
            <a:t>реалізація</a:t>
          </a:r>
          <a:r>
            <a:rPr lang="ru-RU" sz="2200" b="1" kern="1200" dirty="0" smtClean="0"/>
            <a:t> </a:t>
          </a:r>
          <a:r>
            <a:rPr lang="ru-RU" sz="2200" b="1" kern="1200" dirty="0" err="1" smtClean="0"/>
            <a:t>державної</a:t>
          </a:r>
          <a:r>
            <a:rPr lang="ru-RU" sz="2200" b="1" kern="1200" dirty="0" smtClean="0"/>
            <a:t> </a:t>
          </a:r>
          <a:r>
            <a:rPr lang="ru-RU" sz="2200" b="1" kern="1200" dirty="0" err="1" smtClean="0"/>
            <a:t>податкової</a:t>
          </a:r>
          <a:r>
            <a:rPr lang="ru-RU" sz="2200" b="1" kern="1200" dirty="0" smtClean="0"/>
            <a:t> </a:t>
          </a:r>
          <a:r>
            <a:rPr lang="ru-RU" sz="2200" b="1" kern="1200" dirty="0" err="1" smtClean="0"/>
            <a:t>політики</a:t>
          </a:r>
          <a:r>
            <a:rPr lang="ru-RU" sz="2200" kern="1200" dirty="0" smtClean="0"/>
            <a:t> та </a:t>
          </a:r>
          <a:r>
            <a:rPr lang="ru-RU" sz="2200" kern="1200" dirty="0" err="1" smtClean="0"/>
            <a:t>політики</a:t>
          </a:r>
          <a:r>
            <a:rPr lang="ru-RU" sz="2200" kern="1200" dirty="0" smtClean="0"/>
            <a:t> у </a:t>
          </a:r>
          <a:r>
            <a:rPr lang="ru-RU" sz="2200" kern="1200" dirty="0" err="1" smtClean="0"/>
            <a:t>сфері</a:t>
          </a:r>
          <a:r>
            <a:rPr lang="ru-RU" sz="2200" kern="1200" dirty="0" smtClean="0"/>
            <a:t> контролю за </a:t>
          </a:r>
          <a:r>
            <a:rPr lang="ru-RU" sz="2200" kern="1200" dirty="0" err="1" smtClean="0"/>
            <a:t>виробництвом</a:t>
          </a:r>
          <a:r>
            <a:rPr lang="ru-RU" sz="2200" kern="1200" dirty="0" smtClean="0"/>
            <a:t> та </a:t>
          </a:r>
          <a:r>
            <a:rPr lang="ru-RU" sz="2200" kern="1200" dirty="0" err="1" smtClean="0"/>
            <a:t>обігом</a:t>
          </a:r>
          <a:r>
            <a:rPr lang="ru-RU" sz="2200" kern="1200" dirty="0" smtClean="0"/>
            <a:t> спирту, </a:t>
          </a:r>
          <a:r>
            <a:rPr lang="ru-RU" sz="2200" kern="1200" dirty="0" err="1" smtClean="0"/>
            <a:t>алкогольних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напоїв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і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тютюнових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виробів</a:t>
          </a:r>
          <a:endParaRPr lang="uk-UA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b="1" kern="1200" dirty="0" err="1" smtClean="0"/>
            <a:t>здійснення</a:t>
          </a:r>
          <a:r>
            <a:rPr lang="ru-RU" sz="2200" b="1" kern="1200" dirty="0" smtClean="0"/>
            <a:t> контролю</a:t>
          </a:r>
          <a:r>
            <a:rPr lang="ru-RU" sz="2200" kern="1200" dirty="0" smtClean="0"/>
            <a:t> за </a:t>
          </a:r>
          <a:r>
            <a:rPr lang="ru-RU" sz="2200" kern="1200" dirty="0" err="1" smtClean="0"/>
            <a:t>додержанням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податкового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законодавства</a:t>
          </a:r>
          <a:r>
            <a:rPr lang="ru-RU" sz="2200" kern="1200" dirty="0" smtClean="0"/>
            <a:t> та </a:t>
          </a:r>
          <a:r>
            <a:rPr lang="ru-RU" sz="2200" kern="1200" dirty="0" err="1" smtClean="0"/>
            <a:t>іншого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законодавства</a:t>
          </a:r>
          <a:r>
            <a:rPr lang="ru-RU" sz="2200" kern="1200" dirty="0" smtClean="0"/>
            <a:t> у </a:t>
          </a:r>
          <a:r>
            <a:rPr lang="ru-RU" sz="2200" kern="1200" dirty="0" err="1" smtClean="0"/>
            <a:t>випадках</a:t>
          </a:r>
          <a:r>
            <a:rPr lang="ru-RU" sz="2200" kern="1200" dirty="0" smtClean="0"/>
            <a:t>, коли </a:t>
          </a:r>
          <a:r>
            <a:rPr lang="ru-RU" sz="2200" kern="1200" dirty="0" err="1" smtClean="0"/>
            <a:t>здійснення</a:t>
          </a:r>
          <a:r>
            <a:rPr lang="ru-RU" sz="2200" kern="1200" dirty="0" smtClean="0"/>
            <a:t> такого контролю </a:t>
          </a:r>
          <a:r>
            <a:rPr lang="ru-RU" sz="2200" kern="1200" dirty="0" err="1" smtClean="0"/>
            <a:t>покладено</a:t>
          </a:r>
          <a:r>
            <a:rPr lang="ru-RU" sz="2200" kern="1200" dirty="0" smtClean="0"/>
            <a:t> на </a:t>
          </a:r>
          <a:r>
            <a:rPr lang="ru-RU" sz="2200" kern="1200" dirty="0" err="1" smtClean="0"/>
            <a:t>органи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державної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податкової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служби</a:t>
          </a:r>
          <a:r>
            <a:rPr lang="ru-RU" sz="2200" kern="1200" dirty="0" smtClean="0"/>
            <a:t>, </a:t>
          </a:r>
          <a:r>
            <a:rPr lang="ru-RU" sz="2200" kern="1200" dirty="0" err="1" smtClean="0"/>
            <a:t>правильністю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обчислення</a:t>
          </a:r>
          <a:r>
            <a:rPr lang="ru-RU" sz="2200" kern="1200" dirty="0" smtClean="0"/>
            <a:t>, </a:t>
          </a:r>
          <a:r>
            <a:rPr lang="ru-RU" sz="2200" kern="1200" dirty="0" err="1" smtClean="0"/>
            <a:t>повнотою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і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своєчасністю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сплати</a:t>
          </a:r>
          <a:r>
            <a:rPr lang="ru-RU" sz="2200" kern="1200" dirty="0" smtClean="0"/>
            <a:t> до </a:t>
          </a:r>
          <a:r>
            <a:rPr lang="ru-RU" sz="2200" kern="1200" dirty="0" err="1" smtClean="0"/>
            <a:t>бюджетів</a:t>
          </a:r>
          <a:r>
            <a:rPr lang="ru-RU" sz="2200" kern="1200" dirty="0" smtClean="0"/>
            <a:t>, </a:t>
          </a:r>
          <a:r>
            <a:rPr lang="ru-RU" sz="2200" kern="1200" dirty="0" err="1" smtClean="0"/>
            <a:t>державних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цільових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фондів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податків</a:t>
          </a:r>
          <a:r>
            <a:rPr lang="ru-RU" sz="2200" kern="1200" dirty="0" smtClean="0"/>
            <a:t>, </a:t>
          </a:r>
          <a:r>
            <a:rPr lang="ru-RU" sz="2200" kern="1200" dirty="0" err="1" smtClean="0"/>
            <a:t>зборів</a:t>
          </a:r>
          <a:r>
            <a:rPr lang="ru-RU" sz="2200" kern="1200" dirty="0" smtClean="0"/>
            <a:t> та </a:t>
          </a:r>
          <a:r>
            <a:rPr lang="ru-RU" sz="2200" kern="1200" dirty="0" err="1" smtClean="0"/>
            <a:t>інших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платежів</a:t>
          </a:r>
          <a:r>
            <a:rPr lang="ru-RU" sz="2200" kern="1200" dirty="0" smtClean="0"/>
            <a:t>, </a:t>
          </a:r>
          <a:r>
            <a:rPr lang="ru-RU" sz="2200" kern="1200" dirty="0" err="1" smtClean="0"/>
            <a:t>установлених</a:t>
          </a:r>
          <a:r>
            <a:rPr lang="ru-RU" sz="2200" kern="1200" dirty="0" smtClean="0"/>
            <a:t> </a:t>
          </a:r>
          <a:r>
            <a:rPr lang="ru-RU" sz="2200" kern="1200" dirty="0" err="1" smtClean="0"/>
            <a:t>законодавством</a:t>
          </a:r>
          <a:endParaRPr lang="uk-UA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200" b="1" kern="1200" dirty="0" smtClean="0"/>
            <a:t>запобігання злочинам та іншим правопорушенням</a:t>
          </a:r>
          <a:r>
            <a:rPr lang="uk-UA" sz="2200" kern="1200" dirty="0" smtClean="0"/>
            <a:t>, віднесеним законом до компетенції податкової міліції, їх виявлення, розкриття, припинення та розслідування</a:t>
          </a:r>
          <a:endParaRPr lang="uk-UA" sz="2200" kern="1200" dirty="0"/>
        </a:p>
      </dsp:txBody>
      <dsp:txXfrm>
        <a:off x="0" y="739260"/>
        <a:ext cx="8686800" cy="555587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C1A834-7983-4B27-9723-989A5AE84414}">
      <dsp:nvSpPr>
        <dsp:cNvPr id="0" name=""/>
        <dsp:cNvSpPr/>
      </dsp:nvSpPr>
      <dsp:spPr>
        <a:xfrm>
          <a:off x="0" y="16590"/>
          <a:ext cx="8686800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4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1)  </a:t>
          </a:r>
          <a:r>
            <a:rPr lang="ru-RU" sz="20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Виконує</a:t>
          </a:r>
          <a:r>
            <a:rPr lang="ru-RU" sz="20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роботу, </a:t>
          </a:r>
          <a:r>
            <a:rPr lang="ru-RU" sz="20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пов'язану</a:t>
          </a:r>
          <a:r>
            <a:rPr lang="ru-RU" sz="20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0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із</a:t>
          </a:r>
          <a:r>
            <a:rPr lang="ru-RU" sz="20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  <a:r>
            <a:rPr lang="ru-RU" sz="20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uk-UA" sz="20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6590"/>
        <a:ext cx="8686800" cy="489600"/>
      </dsp:txXfrm>
    </dsp:sp>
    <dsp:sp modelId="{E94C1578-9F99-4204-98D4-0C22BE24C697}">
      <dsp:nvSpPr>
        <dsp:cNvPr id="0" name=""/>
        <dsp:cNvSpPr/>
      </dsp:nvSpPr>
      <dsp:spPr>
        <a:xfrm>
          <a:off x="0" y="506190"/>
          <a:ext cx="8686800" cy="50398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dirty="0" smtClean="0"/>
            <a:t>здійсненням </a:t>
          </a:r>
          <a:r>
            <a:rPr lang="uk-UA" sz="1700" b="1" kern="1200" dirty="0" smtClean="0"/>
            <a:t>контролю за додержанням</a:t>
          </a:r>
          <a:r>
            <a:rPr lang="uk-UA" sz="1700" kern="1200" dirty="0" smtClean="0"/>
            <a:t> виконавчими комітетами сільських і селищних рад порядку прийняття і обліку податків, інших платежів від платників податків, своєчасністю і повнотою перерахування цих сум до бюджету; </a:t>
          </a:r>
          <a:endParaRPr lang="uk-UA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err="1" smtClean="0"/>
            <a:t>здійсненням</a:t>
          </a:r>
          <a:r>
            <a:rPr lang="ru-RU" sz="1700" kern="1200" dirty="0" smtClean="0"/>
            <a:t> </a:t>
          </a:r>
          <a:r>
            <a:rPr lang="ru-RU" sz="1700" b="1" kern="1200" dirty="0" smtClean="0"/>
            <a:t>контролю за </a:t>
          </a:r>
          <a:r>
            <a:rPr lang="ru-RU" sz="1700" b="1" kern="1200" dirty="0" err="1" smtClean="0"/>
            <a:t>правомірністю</a:t>
          </a:r>
          <a:r>
            <a:rPr lang="ru-RU" sz="1700" b="1" kern="1200" dirty="0" smtClean="0"/>
            <a:t> бюджетного </a:t>
          </a:r>
          <a:r>
            <a:rPr lang="ru-RU" sz="1700" b="1" kern="1200" dirty="0" err="1" smtClean="0"/>
            <a:t>відшкодування</a:t>
          </a:r>
          <a:r>
            <a:rPr lang="ru-RU" sz="1700" b="1" kern="1200" dirty="0" smtClean="0"/>
            <a:t> </a:t>
          </a:r>
          <a:r>
            <a:rPr lang="ru-RU" sz="1700" b="1" kern="1200" dirty="0" err="1" smtClean="0"/>
            <a:t>податку</a:t>
          </a:r>
          <a:r>
            <a:rPr lang="ru-RU" sz="1700" b="1" kern="1200" dirty="0" smtClean="0"/>
            <a:t> на </a:t>
          </a:r>
          <a:r>
            <a:rPr lang="ru-RU" sz="1700" b="1" kern="1200" dirty="0" err="1" smtClean="0"/>
            <a:t>додану</a:t>
          </a:r>
          <a:r>
            <a:rPr lang="ru-RU" sz="1700" b="1" kern="1200" dirty="0" smtClean="0"/>
            <a:t> </a:t>
          </a:r>
          <a:r>
            <a:rPr lang="ru-RU" sz="1700" b="1" kern="1200" dirty="0" err="1" smtClean="0"/>
            <a:t>вартість</a:t>
          </a:r>
          <a:r>
            <a:rPr lang="ru-RU" sz="1700" kern="1200" dirty="0" smtClean="0"/>
            <a:t>;</a:t>
          </a:r>
          <a:endParaRPr lang="uk-UA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dirty="0" smtClean="0"/>
            <a:t>- </a:t>
          </a:r>
          <a:r>
            <a:rPr lang="uk-UA" sz="1700" b="1" kern="1200" dirty="0" smtClean="0"/>
            <a:t>реєстрацією та веденням обліку</a:t>
          </a:r>
          <a:r>
            <a:rPr lang="uk-UA" sz="1700" kern="1200" dirty="0" smtClean="0"/>
            <a:t> платників податків, обліком об'єктів оподаткування та об'єктів, пов'язаних з оподаткуванням; проведенням диференціації платників податків</a:t>
          </a:r>
          <a:endParaRPr lang="uk-UA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dirty="0" smtClean="0"/>
            <a:t> </a:t>
          </a:r>
          <a:r>
            <a:rPr lang="ru-RU" sz="1700" b="1" kern="1200" dirty="0" err="1" smtClean="0"/>
            <a:t>формуванням</a:t>
          </a:r>
          <a:r>
            <a:rPr lang="ru-RU" sz="1700" b="1" kern="1200" dirty="0" smtClean="0"/>
            <a:t> та </a:t>
          </a:r>
          <a:r>
            <a:rPr lang="ru-RU" sz="1700" b="1" kern="1200" dirty="0" err="1" smtClean="0"/>
            <a:t>веденням</a:t>
          </a:r>
          <a:r>
            <a:rPr lang="ru-RU" sz="1700" b="1" kern="1200" dirty="0" smtClean="0"/>
            <a:t> Державного </a:t>
          </a:r>
          <a:r>
            <a:rPr lang="ru-RU" sz="1700" b="1" kern="1200" dirty="0" err="1" smtClean="0"/>
            <a:t>реєстру</a:t>
          </a:r>
          <a:r>
            <a:rPr lang="ru-RU" sz="1700" b="1" kern="1200" dirty="0" smtClean="0"/>
            <a:t> </a:t>
          </a:r>
          <a:r>
            <a:rPr lang="ru-RU" sz="1700" b="1" kern="1200" dirty="0" err="1" smtClean="0"/>
            <a:t>фізичних</a:t>
          </a:r>
          <a:r>
            <a:rPr lang="ru-RU" sz="1700" b="1" kern="1200" dirty="0" smtClean="0"/>
            <a:t> </a:t>
          </a:r>
          <a:r>
            <a:rPr lang="ru-RU" sz="1700" b="1" kern="1200" dirty="0" err="1" smtClean="0"/>
            <a:t>осіб-платників</a:t>
          </a:r>
          <a:r>
            <a:rPr lang="ru-RU" sz="1700" b="1" kern="1200" dirty="0" smtClean="0"/>
            <a:t> </a:t>
          </a:r>
          <a:r>
            <a:rPr lang="ru-RU" sz="1700" b="1" kern="1200" dirty="0" err="1" smtClean="0"/>
            <a:t>податків</a:t>
          </a:r>
          <a:r>
            <a:rPr lang="ru-RU" sz="1700" kern="1200" dirty="0" smtClean="0"/>
            <a:t>, </a:t>
          </a:r>
          <a:r>
            <a:rPr lang="ru-RU" sz="1700" kern="1200" dirty="0" err="1" smtClean="0"/>
            <a:t>Єдиного</a:t>
          </a:r>
          <a:r>
            <a:rPr lang="ru-RU" sz="1700" kern="1200" dirty="0" smtClean="0"/>
            <a:t> банку </a:t>
          </a:r>
          <a:r>
            <a:rPr lang="ru-RU" sz="1700" kern="1200" dirty="0" err="1" smtClean="0"/>
            <a:t>даних</a:t>
          </a:r>
          <a:r>
            <a:rPr lang="ru-RU" sz="1700" kern="1200" dirty="0" smtClean="0"/>
            <a:t> про </a:t>
          </a:r>
          <a:r>
            <a:rPr lang="ru-RU" sz="1700" kern="1200" dirty="0" err="1" smtClean="0"/>
            <a:t>платників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податків-юридичних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осіб</a:t>
          </a:r>
          <a:r>
            <a:rPr lang="ru-RU" sz="1700" kern="1200" dirty="0" smtClean="0"/>
            <a:t> та </a:t>
          </a:r>
          <a:r>
            <a:rPr lang="ru-RU" sz="1700" kern="1200" dirty="0" err="1" smtClean="0"/>
            <a:t>інших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реєстрів</a:t>
          </a:r>
          <a:r>
            <a:rPr lang="ru-RU" sz="1700" kern="1200" dirty="0" smtClean="0"/>
            <a:t>, </a:t>
          </a:r>
          <a:r>
            <a:rPr lang="ru-RU" sz="1700" kern="1200" dirty="0" err="1" smtClean="0"/>
            <a:t>ведення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яких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покладено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законодавством</a:t>
          </a:r>
          <a:r>
            <a:rPr lang="ru-RU" sz="1700" kern="1200" dirty="0" smtClean="0"/>
            <a:t> на </a:t>
          </a:r>
          <a:r>
            <a:rPr lang="ru-RU" sz="1700" kern="1200" dirty="0" err="1" smtClean="0"/>
            <a:t>органи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державної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податкової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служби</a:t>
          </a:r>
          <a:r>
            <a:rPr lang="ru-RU" sz="1700" kern="1200" dirty="0" smtClean="0"/>
            <a:t>; </a:t>
          </a:r>
          <a:endParaRPr lang="uk-UA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dirty="0" smtClean="0"/>
            <a:t> </a:t>
          </a:r>
          <a:r>
            <a:rPr lang="ru-RU" sz="1700" b="1" kern="1200" dirty="0" err="1" smtClean="0"/>
            <a:t>веденням</a:t>
          </a:r>
          <a:r>
            <a:rPr lang="ru-RU" sz="1700" b="1" kern="1200" dirty="0" smtClean="0"/>
            <a:t> </a:t>
          </a:r>
          <a:r>
            <a:rPr lang="ru-RU" sz="1700" b="1" kern="1200" dirty="0" err="1" smtClean="0"/>
            <a:t>обліку</a:t>
          </a:r>
          <a:r>
            <a:rPr lang="ru-RU" sz="1700" b="1" kern="1200" dirty="0" smtClean="0"/>
            <a:t> </a:t>
          </a:r>
          <a:r>
            <a:rPr lang="ru-RU" sz="1700" b="1" kern="1200" dirty="0" err="1" smtClean="0"/>
            <a:t>податків</a:t>
          </a:r>
          <a:r>
            <a:rPr lang="ru-RU" sz="1700" b="1" kern="1200" dirty="0" smtClean="0"/>
            <a:t>, </a:t>
          </a:r>
          <a:r>
            <a:rPr lang="ru-RU" sz="1700" b="1" kern="1200" dirty="0" err="1" smtClean="0"/>
            <a:t>інших</a:t>
          </a:r>
          <a:r>
            <a:rPr lang="ru-RU" sz="1700" b="1" kern="1200" dirty="0" smtClean="0"/>
            <a:t> </a:t>
          </a:r>
          <a:r>
            <a:rPr lang="ru-RU" sz="1700" b="1" kern="1200" dirty="0" err="1" smtClean="0"/>
            <a:t>платежів</a:t>
          </a:r>
          <a:r>
            <a:rPr lang="ru-RU" sz="1700" kern="1200" dirty="0" smtClean="0"/>
            <a:t>, контроль за </a:t>
          </a:r>
          <a:r>
            <a:rPr lang="ru-RU" sz="1700" kern="1200" dirty="0" err="1" smtClean="0"/>
            <a:t>справлянням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яких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покладено</a:t>
          </a:r>
          <a:r>
            <a:rPr lang="ru-RU" sz="1700" kern="1200" dirty="0" smtClean="0"/>
            <a:t> на ДПС </a:t>
          </a:r>
          <a:r>
            <a:rPr lang="ru-RU" sz="1700" kern="1200" dirty="0" err="1" smtClean="0"/>
            <a:t>України</a:t>
          </a:r>
          <a:r>
            <a:rPr lang="ru-RU" sz="1700" kern="1200" dirty="0" smtClean="0"/>
            <a:t>, та </a:t>
          </a:r>
          <a:r>
            <a:rPr lang="ru-RU" sz="1700" kern="1200" dirty="0" err="1" smtClean="0"/>
            <a:t>складанням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звітності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щодо</a:t>
          </a:r>
          <a:r>
            <a:rPr lang="ru-RU" sz="1700" kern="1200" dirty="0" smtClean="0"/>
            <a:t> стану </a:t>
          </a:r>
          <a:r>
            <a:rPr lang="ru-RU" sz="1700" kern="1200" dirty="0" err="1" smtClean="0"/>
            <a:t>розрахунків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платників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із</a:t>
          </a:r>
          <a:r>
            <a:rPr lang="ru-RU" sz="1700" kern="1200" dirty="0" smtClean="0"/>
            <a:t> бюджетом</a:t>
          </a:r>
          <a:endParaRPr lang="uk-UA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b="1" kern="1200" dirty="0" smtClean="0"/>
            <a:t>ліцензуванням діяльності суб'єктів господарювання</a:t>
          </a:r>
          <a:r>
            <a:rPr lang="uk-UA" sz="1700" kern="1200" dirty="0" smtClean="0"/>
            <a:t> з виробництва спирту, алкогольних напоїв і тютюнових виробів, оптової торгівлі спиртом, оптової та роздрібної торгівлі алкогольними напоями і тютюновими виробами</a:t>
          </a:r>
          <a:endParaRPr lang="uk-UA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dirty="0" smtClean="0"/>
            <a:t> </a:t>
          </a:r>
          <a:r>
            <a:rPr lang="uk-UA" sz="1700" b="1" kern="1200" dirty="0" smtClean="0"/>
            <a:t>здійсненням контролю за виробництвом та обігом спирту</a:t>
          </a:r>
          <a:r>
            <a:rPr lang="uk-UA" sz="1700" kern="1200" dirty="0" smtClean="0"/>
            <a:t>, алкогольних напоїв і тютюнових виробів та забезпеченням міжгалузевої координації у цій сфері</a:t>
          </a:r>
          <a:endParaRPr lang="uk-UA" sz="1700" kern="1200" dirty="0"/>
        </a:p>
      </dsp:txBody>
      <dsp:txXfrm>
        <a:off x="0" y="506190"/>
        <a:ext cx="8686800" cy="503982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FCEECE-10DC-4E02-8E14-5E82E551EB61}">
      <dsp:nvSpPr>
        <dsp:cNvPr id="0" name=""/>
        <dsp:cNvSpPr/>
      </dsp:nvSpPr>
      <dsp:spPr>
        <a:xfrm>
          <a:off x="0" y="0"/>
          <a:ext cx="6630162" cy="11384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dk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2) </a:t>
          </a:r>
          <a:r>
            <a:rPr lang="ru-RU" sz="14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надає</a:t>
          </a:r>
          <a:r>
            <a:rPr lang="ru-RU" sz="14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інформаційно-довідкові</a:t>
          </a:r>
          <a:r>
            <a:rPr lang="ru-RU" sz="14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послуги</a:t>
          </a:r>
          <a:r>
            <a:rPr lang="ru-RU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в межах </a:t>
          </a:r>
          <a:r>
            <a:rPr lang="ru-RU" sz="1400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компетенції</a:t>
          </a:r>
          <a:endParaRPr lang="uk-UA" sz="14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5335200" cy="1138428"/>
      </dsp:txXfrm>
    </dsp:sp>
    <dsp:sp modelId="{5C4380A7-D43C-4A93-AF86-140371C2B340}">
      <dsp:nvSpPr>
        <dsp:cNvPr id="0" name=""/>
        <dsp:cNvSpPr/>
      </dsp:nvSpPr>
      <dsp:spPr>
        <a:xfrm>
          <a:off x="495109" y="1296543"/>
          <a:ext cx="6630162" cy="11384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dk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3) </a:t>
          </a:r>
          <a:r>
            <a:rPr lang="uk-UA" sz="14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здійснює контроль за дотриманням суб'єктами господарювання,</a:t>
          </a:r>
          <a:r>
            <a:rPr lang="uk-UA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які провадять роздрібну торгівлю тютюновими виробами, максимальних роздрібних цін на тютюнові вироби, встановлених виробниками або імпортерами таких виробів</a:t>
          </a:r>
          <a:endParaRPr lang="uk-UA" sz="14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5109" y="1296543"/>
        <a:ext cx="5395074" cy="1138428"/>
      </dsp:txXfrm>
    </dsp:sp>
    <dsp:sp modelId="{25C85E04-75FC-4A57-804E-111C63E96411}">
      <dsp:nvSpPr>
        <dsp:cNvPr id="0" name=""/>
        <dsp:cNvSpPr/>
      </dsp:nvSpPr>
      <dsp:spPr>
        <a:xfrm>
          <a:off x="990219" y="2593086"/>
          <a:ext cx="6630162" cy="11384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dk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4) здійснює </a:t>
          </a:r>
          <a:r>
            <a:rPr lang="uk-UA" sz="14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за дотриманням суб'єктами господарювання, </a:t>
          </a:r>
          <a:r>
            <a:rPr lang="uk-UA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які провадять оптову або роздрібну торгівлю алкогольними напоями, встановлених мінімальних оптово-відпускних або роздрібних цін на такі напої</a:t>
          </a:r>
          <a:endParaRPr lang="uk-UA" sz="14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90219" y="2593086"/>
        <a:ext cx="5395074" cy="1138427"/>
      </dsp:txXfrm>
    </dsp:sp>
    <dsp:sp modelId="{216CC79D-CE8F-4A50-AAF7-D72848269251}">
      <dsp:nvSpPr>
        <dsp:cNvPr id="0" name=""/>
        <dsp:cNvSpPr/>
      </dsp:nvSpPr>
      <dsp:spPr>
        <a:xfrm>
          <a:off x="1485328" y="3889629"/>
          <a:ext cx="6630162" cy="11384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dk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5) </a:t>
          </a:r>
          <a:r>
            <a:rPr lang="ru-RU" sz="14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розробляє</a:t>
          </a:r>
          <a:r>
            <a:rPr lang="ru-RU" sz="14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та вносить</a:t>
          </a:r>
          <a:r>
            <a:rPr lang="ru-RU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Міністрові</a:t>
          </a:r>
          <a:r>
            <a:rPr lang="ru-RU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проекти</a:t>
          </a:r>
          <a:r>
            <a:rPr lang="ru-RU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нормативно-правових</a:t>
          </a:r>
          <a:r>
            <a:rPr lang="ru-RU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актів</a:t>
          </a:r>
          <a:r>
            <a:rPr lang="ru-RU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Міністерства</a:t>
          </a:r>
          <a:r>
            <a:rPr lang="ru-RU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фінансів</a:t>
          </a:r>
          <a:r>
            <a:rPr lang="ru-RU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України</a:t>
          </a:r>
          <a:r>
            <a:rPr lang="ru-RU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ru-RU" sz="1400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що</a:t>
          </a:r>
          <a:r>
            <a:rPr lang="ru-RU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належать до </a:t>
          </a:r>
          <a:r>
            <a:rPr lang="ru-RU" sz="1400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сфери</a:t>
          </a:r>
          <a:r>
            <a:rPr lang="ru-RU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400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діяльності</a:t>
          </a:r>
          <a:r>
            <a:rPr lang="ru-RU" sz="1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ДПС </a:t>
          </a:r>
          <a:r>
            <a:rPr lang="ru-RU" sz="1400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України</a:t>
          </a:r>
          <a:endParaRPr lang="uk-UA" sz="14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5328" y="3889629"/>
        <a:ext cx="5395074" cy="1138428"/>
      </dsp:txXfrm>
    </dsp:sp>
    <dsp:sp modelId="{5BF657F7-4662-4D61-B421-4E65C9EB91B0}">
      <dsp:nvSpPr>
        <dsp:cNvPr id="0" name=""/>
        <dsp:cNvSpPr/>
      </dsp:nvSpPr>
      <dsp:spPr>
        <a:xfrm>
          <a:off x="1980438" y="5186172"/>
          <a:ext cx="6630162" cy="11384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dk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6) </a:t>
          </a:r>
          <a:r>
            <a:rPr lang="ru-RU" sz="1400" b="1" kern="120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розробляє форми податкових розрахунків</a:t>
          </a:r>
          <a:r>
            <a:rPr lang="ru-RU" sz="1400" kern="120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звітів, декларацій та інших документів і забезпечує їх затвердження в установленому порядку</a:t>
          </a:r>
          <a:endParaRPr lang="uk-UA" sz="14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80438" y="5186172"/>
        <a:ext cx="5395074" cy="1138427"/>
      </dsp:txXfrm>
    </dsp:sp>
    <dsp:sp modelId="{9ECAA39E-8A4F-4A03-B451-E823DCA17B8D}">
      <dsp:nvSpPr>
        <dsp:cNvPr id="0" name=""/>
        <dsp:cNvSpPr/>
      </dsp:nvSpPr>
      <dsp:spPr>
        <a:xfrm>
          <a:off x="5890183" y="831684"/>
          <a:ext cx="739978" cy="73997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2000" kern="12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890183" y="831684"/>
        <a:ext cx="739978" cy="739978"/>
      </dsp:txXfrm>
    </dsp:sp>
    <dsp:sp modelId="{11F9774D-B050-4651-9C6C-DA549737CC55}">
      <dsp:nvSpPr>
        <dsp:cNvPr id="0" name=""/>
        <dsp:cNvSpPr/>
      </dsp:nvSpPr>
      <dsp:spPr>
        <a:xfrm>
          <a:off x="6385293" y="2128227"/>
          <a:ext cx="739978" cy="73997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2000" kern="12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385293" y="2128227"/>
        <a:ext cx="739978" cy="739978"/>
      </dsp:txXfrm>
    </dsp:sp>
    <dsp:sp modelId="{25B8F649-ABCC-45F6-BB96-A0BABDF12F6A}">
      <dsp:nvSpPr>
        <dsp:cNvPr id="0" name=""/>
        <dsp:cNvSpPr/>
      </dsp:nvSpPr>
      <dsp:spPr>
        <a:xfrm>
          <a:off x="6880402" y="3405797"/>
          <a:ext cx="739978" cy="73997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2000" kern="12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80402" y="3405797"/>
        <a:ext cx="739978" cy="739978"/>
      </dsp:txXfrm>
    </dsp:sp>
    <dsp:sp modelId="{CD6BCB4D-075E-43E7-9903-C8E75DB1DAC3}">
      <dsp:nvSpPr>
        <dsp:cNvPr id="0" name=""/>
        <dsp:cNvSpPr/>
      </dsp:nvSpPr>
      <dsp:spPr>
        <a:xfrm>
          <a:off x="7375512" y="4714989"/>
          <a:ext cx="739978" cy="73997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2000" kern="12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75512" y="4714989"/>
        <a:ext cx="739978" cy="73997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DE0974-5BCF-4FFE-98E8-45DEB4819D36}">
      <dsp:nvSpPr>
        <dsp:cNvPr id="0" name=""/>
        <dsp:cNvSpPr/>
      </dsp:nvSpPr>
      <dsp:spPr>
        <a:xfrm>
          <a:off x="0" y="179474"/>
          <a:ext cx="8686800" cy="70317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3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ДПС </a:t>
          </a:r>
          <a:r>
            <a:rPr lang="ru-RU" sz="18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України</a:t>
          </a:r>
          <a:r>
            <a:rPr lang="ru-RU" sz="1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8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відповідно</a:t>
          </a:r>
          <a:r>
            <a:rPr lang="ru-RU" sz="1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до </a:t>
          </a:r>
          <a:r>
            <a:rPr lang="ru-RU" sz="18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покладених</a:t>
          </a:r>
          <a:r>
            <a:rPr lang="ru-RU" sz="1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на </a:t>
          </a:r>
          <a:r>
            <a:rPr lang="ru-RU" sz="18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неї</a:t>
          </a:r>
          <a:r>
            <a:rPr lang="ru-RU" sz="1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8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завдань</a:t>
          </a:r>
          <a:r>
            <a:rPr lang="ru-RU" sz="1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8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і</a:t>
          </a:r>
          <a:r>
            <a:rPr lang="ru-RU" sz="1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8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повноважень</a:t>
          </a:r>
          <a:r>
            <a:rPr lang="ru-RU" sz="1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8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має</a:t>
          </a:r>
          <a:r>
            <a:rPr lang="ru-RU" sz="1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право в </a:t>
          </a:r>
          <a:r>
            <a:rPr lang="ru-RU" sz="1800" b="1" kern="1200" dirty="0" err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установленому</a:t>
          </a:r>
          <a:r>
            <a:rPr lang="ru-RU" sz="1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порядку: </a:t>
          </a:r>
          <a:endParaRPr lang="uk-UA" sz="18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79474"/>
        <a:ext cx="8686800" cy="703170"/>
      </dsp:txXfrm>
    </dsp:sp>
    <dsp:sp modelId="{429A2383-496E-44D4-A96E-596A15E00230}">
      <dsp:nvSpPr>
        <dsp:cNvPr id="0" name=""/>
        <dsp:cNvSpPr/>
      </dsp:nvSpPr>
      <dsp:spPr>
        <a:xfrm>
          <a:off x="0" y="882645"/>
          <a:ext cx="8686800" cy="43480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1) </a:t>
          </a:r>
          <a:r>
            <a:rPr lang="ru-RU" sz="1800" b="1" kern="1200" dirty="0" err="1" smtClean="0"/>
            <a:t>здійснювати</a:t>
          </a:r>
          <a:r>
            <a:rPr lang="ru-RU" sz="1800" b="1" kern="1200" dirty="0" smtClean="0"/>
            <a:t> </a:t>
          </a:r>
          <a:r>
            <a:rPr lang="ru-RU" sz="1800" kern="1200" dirty="0" err="1" smtClean="0"/>
            <a:t>передбачені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законодавством</a:t>
          </a:r>
          <a:r>
            <a:rPr lang="ru-RU" sz="1800" kern="1200" dirty="0" smtClean="0"/>
            <a:t> </a:t>
          </a:r>
          <a:r>
            <a:rPr lang="ru-RU" sz="1800" b="1" kern="1200" dirty="0" err="1" smtClean="0"/>
            <a:t>перевірки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платників</a:t>
          </a:r>
          <a:r>
            <a:rPr lang="ru-RU" sz="1800" kern="1200" dirty="0" smtClean="0"/>
            <a:t> </a:t>
          </a:r>
          <a:r>
            <a:rPr lang="ru-RU" sz="1800" b="1" kern="1200" dirty="0" err="1" smtClean="0"/>
            <a:t>податків</a:t>
          </a:r>
          <a:r>
            <a:rPr lang="ru-RU" sz="1800" kern="1200" dirty="0" smtClean="0"/>
            <a:t>, </a:t>
          </a:r>
          <a:r>
            <a:rPr lang="ru-RU" sz="1800" kern="1200" dirty="0" err="1" smtClean="0"/>
            <a:t>крім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Національного</a:t>
          </a:r>
          <a:r>
            <a:rPr lang="ru-RU" sz="1800" kern="1200" dirty="0" smtClean="0"/>
            <a:t> банку </a:t>
          </a:r>
          <a:r>
            <a:rPr lang="ru-RU" sz="1800" kern="1200" dirty="0" err="1" smtClean="0"/>
            <a:t>України</a:t>
          </a:r>
          <a:r>
            <a:rPr lang="ru-RU" sz="1800" kern="1200" dirty="0" smtClean="0"/>
            <a:t>, </a:t>
          </a:r>
          <a:r>
            <a:rPr lang="ru-RU" sz="1800" kern="1200" dirty="0" err="1" smtClean="0"/>
            <a:t>і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звірки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відповідно</a:t>
          </a:r>
          <a:r>
            <a:rPr lang="ru-RU" sz="1800" kern="1200" dirty="0" smtClean="0"/>
            <a:t> до </a:t>
          </a:r>
          <a:r>
            <a:rPr lang="ru-RU" sz="1800" kern="1200" dirty="0" err="1" smtClean="0"/>
            <a:t>вимог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законодавства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України</a:t>
          </a:r>
          <a:endParaRPr lang="uk-U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2) </a:t>
          </a:r>
          <a:r>
            <a:rPr lang="ru-RU" sz="1800" b="1" kern="1200" dirty="0" err="1" smtClean="0"/>
            <a:t>проводити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контрольні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розрахункові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операції</a:t>
          </a:r>
          <a:r>
            <a:rPr lang="ru-RU" sz="1800" kern="1200" dirty="0" smtClean="0"/>
            <a:t> до початку </a:t>
          </a:r>
          <a:r>
            <a:rPr lang="ru-RU" sz="1800" kern="1200" dirty="0" err="1" smtClean="0"/>
            <a:t>перевірки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платника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податків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щодо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дотримання</a:t>
          </a:r>
          <a:r>
            <a:rPr lang="ru-RU" sz="1800" kern="1200" dirty="0" smtClean="0"/>
            <a:t> ним порядку </a:t>
          </a:r>
          <a:r>
            <a:rPr lang="ru-RU" sz="1800" kern="1200" dirty="0" err="1" smtClean="0"/>
            <a:t>проведення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готівкових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розрахунків</a:t>
          </a:r>
          <a:r>
            <a:rPr lang="ru-RU" sz="1800" kern="1200" dirty="0" smtClean="0"/>
            <a:t> та </a:t>
          </a:r>
          <a:r>
            <a:rPr lang="ru-RU" sz="1800" kern="1200" dirty="0" err="1" smtClean="0"/>
            <a:t>застосування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реєстраторів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розрахункових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операцій</a:t>
          </a:r>
          <a:endParaRPr lang="uk-U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3) </a:t>
          </a:r>
          <a:r>
            <a:rPr lang="ru-RU" sz="1800" b="1" kern="1200" dirty="0" err="1" smtClean="0"/>
            <a:t>запрошувати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платників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податків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або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їх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представників</a:t>
          </a:r>
          <a:r>
            <a:rPr lang="ru-RU" sz="1800" kern="1200" dirty="0" smtClean="0"/>
            <a:t> для </a:t>
          </a:r>
          <a:r>
            <a:rPr lang="ru-RU" sz="1800" kern="1200" dirty="0" err="1" smtClean="0"/>
            <a:t>перевірки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правильності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нарахування</a:t>
          </a:r>
          <a:r>
            <a:rPr lang="ru-RU" sz="1800" kern="1200" dirty="0" smtClean="0"/>
            <a:t> та </a:t>
          </a:r>
          <a:r>
            <a:rPr lang="ru-RU" sz="1800" kern="1200" dirty="0" err="1" smtClean="0"/>
            <a:t>своєчасності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сплати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податків</a:t>
          </a:r>
          <a:r>
            <a:rPr lang="ru-RU" sz="1800" kern="1200" dirty="0" smtClean="0"/>
            <a:t>, </a:t>
          </a:r>
          <a:r>
            <a:rPr lang="ru-RU" sz="1800" kern="1200" dirty="0" err="1" smtClean="0"/>
            <a:t>інших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платежів</a:t>
          </a:r>
          <a:r>
            <a:rPr lang="ru-RU" sz="1800" kern="1200" dirty="0" smtClean="0"/>
            <a:t>, </a:t>
          </a:r>
          <a:endParaRPr lang="uk-U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4) </a:t>
          </a:r>
          <a:r>
            <a:rPr lang="ru-RU" sz="1800" kern="1200" dirty="0" err="1" smtClean="0"/>
            <a:t>під</a:t>
          </a:r>
          <a:r>
            <a:rPr lang="ru-RU" sz="1800" kern="1200" dirty="0" smtClean="0"/>
            <a:t> час </a:t>
          </a:r>
          <a:r>
            <a:rPr lang="ru-RU" sz="1800" kern="1200" dirty="0" err="1" smtClean="0"/>
            <a:t>проведення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перевірок</a:t>
          </a:r>
          <a:r>
            <a:rPr lang="ru-RU" sz="1800" kern="1200" dirty="0" smtClean="0"/>
            <a:t> у </a:t>
          </a:r>
          <a:r>
            <a:rPr lang="ru-RU" sz="1800" kern="1200" dirty="0" err="1" smtClean="0"/>
            <a:t>платників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податків</a:t>
          </a:r>
          <a:r>
            <a:rPr lang="ru-RU" sz="1800" kern="1200" dirty="0" smtClean="0"/>
            <a:t> - </a:t>
          </a:r>
          <a:r>
            <a:rPr lang="ru-RU" sz="1800" kern="1200" dirty="0" err="1" smtClean="0"/>
            <a:t>фізичних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осіб</a:t>
          </a:r>
          <a:r>
            <a:rPr lang="ru-RU" sz="1800" kern="1200" dirty="0" smtClean="0"/>
            <a:t>, а </a:t>
          </a:r>
          <a:r>
            <a:rPr lang="ru-RU" sz="1800" kern="1200" dirty="0" err="1" smtClean="0"/>
            <a:t>також</a:t>
          </a:r>
          <a:r>
            <a:rPr lang="ru-RU" sz="1800" kern="1200" dirty="0" smtClean="0"/>
            <a:t> у </a:t>
          </a:r>
          <a:r>
            <a:rPr lang="ru-RU" sz="1800" kern="1200" dirty="0" err="1" smtClean="0"/>
            <a:t>посадових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осіб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платників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податків</a:t>
          </a:r>
          <a:r>
            <a:rPr lang="ru-RU" sz="1800" kern="1200" dirty="0" smtClean="0"/>
            <a:t> - </a:t>
          </a:r>
          <a:r>
            <a:rPr lang="ru-RU" sz="1800" kern="1200" dirty="0" err="1" smtClean="0"/>
            <a:t>юридичних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осіб</a:t>
          </a:r>
          <a:r>
            <a:rPr lang="ru-RU" sz="1800" kern="1200" dirty="0" smtClean="0"/>
            <a:t> </a:t>
          </a:r>
          <a:r>
            <a:rPr lang="ru-RU" sz="1800" b="1" kern="1200" dirty="0" err="1" smtClean="0"/>
            <a:t>перевіряти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документи</a:t>
          </a:r>
          <a:r>
            <a:rPr lang="ru-RU" sz="1800" kern="1200" dirty="0" smtClean="0"/>
            <a:t>, </a:t>
          </a:r>
          <a:r>
            <a:rPr lang="ru-RU" sz="1800" b="1" kern="1200" dirty="0" err="1" smtClean="0"/>
            <a:t>що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посвідчують</a:t>
          </a:r>
          <a:r>
            <a:rPr lang="ru-RU" sz="1800" b="1" kern="1200" dirty="0" smtClean="0"/>
            <a:t> особу</a:t>
          </a:r>
          <a:endParaRPr lang="uk-U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5) </a:t>
          </a:r>
          <a:r>
            <a:rPr lang="ru-RU" sz="1800" b="1" kern="1200" dirty="0" err="1" smtClean="0"/>
            <a:t>під</a:t>
          </a:r>
          <a:r>
            <a:rPr lang="ru-RU" sz="1800" b="1" kern="1200" dirty="0" smtClean="0"/>
            <a:t> час </a:t>
          </a:r>
          <a:r>
            <a:rPr lang="ru-RU" sz="1800" b="1" kern="1200" dirty="0" err="1" smtClean="0"/>
            <a:t>планових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документальних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перевірок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вимагати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від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платників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податків</a:t>
          </a:r>
          <a:r>
            <a:rPr lang="ru-RU" sz="1800" b="1" kern="1200" dirty="0" smtClean="0"/>
            <a:t>,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що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перевіряються</a:t>
          </a:r>
          <a:r>
            <a:rPr lang="ru-RU" sz="1800" kern="1200" dirty="0" smtClean="0"/>
            <a:t>, </a:t>
          </a:r>
          <a:r>
            <a:rPr lang="ru-RU" sz="1800" kern="1200" dirty="0" err="1" smtClean="0"/>
            <a:t>проведення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інвентаризації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основних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фондів</a:t>
          </a:r>
          <a:r>
            <a:rPr lang="ru-RU" sz="1800" kern="1200" dirty="0" smtClean="0"/>
            <a:t>, </a:t>
          </a:r>
          <a:r>
            <a:rPr lang="ru-RU" sz="1800" kern="1200" dirty="0" err="1" smtClean="0"/>
            <a:t>товарно-матеріальних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цінностей</a:t>
          </a:r>
          <a:r>
            <a:rPr lang="ru-RU" sz="1800" kern="1200" dirty="0" smtClean="0"/>
            <a:t>, </a:t>
          </a:r>
          <a:r>
            <a:rPr lang="ru-RU" sz="1800" kern="1200" dirty="0" err="1" smtClean="0"/>
            <a:t>коштів</a:t>
          </a:r>
          <a:r>
            <a:rPr lang="ru-RU" sz="1800" kern="1200" dirty="0" smtClean="0"/>
            <a:t>; </a:t>
          </a:r>
          <a:endParaRPr lang="uk-U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6) </a:t>
          </a:r>
          <a:r>
            <a:rPr lang="ru-RU" sz="1800" b="1" kern="1200" dirty="0" err="1" smtClean="0"/>
            <a:t>вимагати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від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платників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податків</a:t>
          </a:r>
          <a:r>
            <a:rPr lang="ru-RU" sz="1800" b="1" kern="1200" dirty="0" smtClean="0"/>
            <a:t>, </a:t>
          </a:r>
          <a:r>
            <a:rPr lang="ru-RU" sz="1800" b="1" kern="1200" dirty="0" err="1" smtClean="0"/>
            <a:t>що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перевіряються</a:t>
          </a:r>
          <a:r>
            <a:rPr lang="ru-RU" sz="1800" b="1" kern="1200" dirty="0" smtClean="0"/>
            <a:t>, </a:t>
          </a:r>
          <a:r>
            <a:rPr lang="ru-RU" sz="1800" b="1" kern="1200" dirty="0" err="1" smtClean="0"/>
            <a:t>зняття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залишків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товарно-матеріальних</a:t>
          </a:r>
          <a:r>
            <a:rPr lang="ru-RU" sz="1800" b="1" kern="1200" dirty="0" smtClean="0"/>
            <a:t> </a:t>
          </a:r>
          <a:r>
            <a:rPr lang="ru-RU" sz="1800" b="1" kern="1200" dirty="0" err="1" smtClean="0"/>
            <a:t>цінностей</a:t>
          </a:r>
          <a:r>
            <a:rPr lang="ru-RU" sz="1800" b="1" kern="1200" dirty="0" smtClean="0"/>
            <a:t>, </a:t>
          </a:r>
          <a:r>
            <a:rPr lang="ru-RU" sz="1800" b="1" kern="1200" dirty="0" err="1" smtClean="0"/>
            <a:t>готівки</a:t>
          </a:r>
          <a:endParaRPr lang="uk-UA" sz="1800" kern="1200" dirty="0"/>
        </a:p>
      </dsp:txBody>
      <dsp:txXfrm>
        <a:off x="0" y="882645"/>
        <a:ext cx="8686800" cy="4348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uk-UA" b="1" dirty="0" smtClean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Засади організації податкової системи України </a:t>
            </a:r>
            <a:br>
              <a:rPr lang="uk-UA" b="1" dirty="0" smtClean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 smtClean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Державні податкові органи</a:t>
            </a:r>
            <a:endParaRPr lang="uk-UA" b="1" dirty="0">
              <a:ln/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ента лицом вверх 1"/>
          <p:cNvSpPr/>
          <p:nvPr/>
        </p:nvSpPr>
        <p:spPr>
          <a:xfrm>
            <a:off x="838200" y="152400"/>
            <a:ext cx="7924800" cy="990600"/>
          </a:xfrm>
          <a:prstGeom prst="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Права, обов’язки та відповідальність посадових осіб</a:t>
            </a:r>
            <a:endParaRPr lang="uk-UA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лнце 2"/>
          <p:cNvSpPr/>
          <p:nvPr/>
        </p:nvSpPr>
        <p:spPr>
          <a:xfrm>
            <a:off x="1981200" y="381000"/>
            <a:ext cx="609600" cy="609600"/>
          </a:xfrm>
          <a:prstGeom prst="su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dirty="0" smtClean="0"/>
              <a:t>2</a:t>
            </a:r>
            <a:endParaRPr lang="uk-UA" b="1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228600" y="1219200"/>
          <a:ext cx="8686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381000" y="228600"/>
          <a:ext cx="83058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457200" y="304800"/>
          <a:ext cx="8305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381000" y="381000"/>
          <a:ext cx="8382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381000" y="304800"/>
          <a:ext cx="83820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381000" y="304800"/>
          <a:ext cx="83058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ента лицом вверх 1"/>
          <p:cNvSpPr/>
          <p:nvPr/>
        </p:nvSpPr>
        <p:spPr>
          <a:xfrm>
            <a:off x="838200" y="152400"/>
            <a:ext cx="7620000" cy="1219200"/>
          </a:xfrm>
          <a:prstGeom prst="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Організаційна структура та функції держаних податкових органів</a:t>
            </a:r>
            <a:endParaRPr lang="uk-UA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algn="ctr"/>
            <a:endParaRPr lang="uk-UA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лнце 2"/>
          <p:cNvSpPr/>
          <p:nvPr/>
        </p:nvSpPr>
        <p:spPr>
          <a:xfrm>
            <a:off x="1981200" y="533400"/>
            <a:ext cx="685800" cy="609600"/>
          </a:xfrm>
          <a:prstGeom prst="su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dirty="0" smtClean="0"/>
              <a:t>1</a:t>
            </a:r>
            <a:endParaRPr lang="uk-UA" b="1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381000" y="16002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457200" y="381000"/>
          <a:ext cx="83058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381000" y="304800"/>
          <a:ext cx="83820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228600" y="228600"/>
          <a:ext cx="86868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762000" y="152400"/>
            <a:ext cx="7696200" cy="83820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b="1" dirty="0" smtClean="0"/>
          </a:p>
          <a:p>
            <a:pPr algn="ctr"/>
            <a:r>
              <a:rPr lang="ru-RU" sz="2000" b="1" dirty="0" smtClean="0"/>
              <a:t>ДПС </a:t>
            </a:r>
            <a:r>
              <a:rPr lang="ru-RU" sz="2000" b="1" dirty="0" err="1" smtClean="0"/>
              <a:t>України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відповідно</a:t>
            </a:r>
            <a:r>
              <a:rPr lang="ru-RU" sz="2000" b="1" dirty="0" smtClean="0"/>
              <a:t> до </a:t>
            </a:r>
            <a:r>
              <a:rPr lang="ru-RU" sz="2000" b="1" dirty="0" err="1" smtClean="0"/>
              <a:t>покладених</a:t>
            </a:r>
            <a:r>
              <a:rPr lang="ru-RU" sz="2000" b="1" dirty="0" smtClean="0"/>
              <a:t> на </a:t>
            </a:r>
            <a:r>
              <a:rPr lang="ru-RU" sz="2000" b="1" dirty="0" err="1" smtClean="0"/>
              <a:t>неї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завдань</a:t>
            </a:r>
            <a:r>
              <a:rPr lang="ru-RU" sz="2000" b="1" dirty="0" smtClean="0"/>
              <a:t>: </a:t>
            </a:r>
            <a:endParaRPr lang="uk-UA" sz="2000" dirty="0" smtClean="0"/>
          </a:p>
          <a:p>
            <a:pPr algn="ctr"/>
            <a:endParaRPr lang="uk-UA" sz="2000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228600" y="1066800"/>
          <a:ext cx="86868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304800" y="228600"/>
          <a:ext cx="86106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</TotalTime>
  <Words>1165</Words>
  <Application>Microsoft Office PowerPoint</Application>
  <PresentationFormat>Экран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Справедливость</vt:lpstr>
      <vt:lpstr>Засади організації податкової системи України  Державні податкові органи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Засади організації податкової системи України  Державні податкові органи</dc:title>
  <dc:creator>Ася</dc:creator>
  <cp:lastModifiedBy>ecolan</cp:lastModifiedBy>
  <cp:revision>6</cp:revision>
  <dcterms:created xsi:type="dcterms:W3CDTF">2013-10-15T11:02:49Z</dcterms:created>
  <dcterms:modified xsi:type="dcterms:W3CDTF">2023-02-05T14:27:10Z</dcterms:modified>
</cp:coreProperties>
</file>