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62" r:id="rId4"/>
    <p:sldId id="261" r:id="rId5"/>
    <p:sldId id="259" r:id="rId6"/>
    <p:sldId id="263" r:id="rId7"/>
    <p:sldId id="264" r:id="rId8"/>
    <p:sldId id="377" r:id="rId9"/>
    <p:sldId id="390" r:id="rId10"/>
    <p:sldId id="394" r:id="rId11"/>
    <p:sldId id="395" r:id="rId12"/>
    <p:sldId id="396" r:id="rId13"/>
    <p:sldId id="397" r:id="rId14"/>
    <p:sldId id="398" r:id="rId15"/>
    <p:sldId id="404" r:id="rId16"/>
    <p:sldId id="405" r:id="rId17"/>
    <p:sldId id="399" r:id="rId18"/>
    <p:sldId id="400" r:id="rId19"/>
    <p:sldId id="401" r:id="rId20"/>
    <p:sldId id="415" r:id="rId21"/>
    <p:sldId id="406" r:id="rId22"/>
    <p:sldId id="407" r:id="rId23"/>
    <p:sldId id="408" r:id="rId24"/>
    <p:sldId id="409" r:id="rId25"/>
    <p:sldId id="410" r:id="rId26"/>
    <p:sldId id="412" r:id="rId27"/>
    <p:sldId id="413" r:id="rId28"/>
    <p:sldId id="414" r:id="rId29"/>
    <p:sldId id="306" r:id="rId30"/>
    <p:sldId id="417" r:id="rId31"/>
    <p:sldId id="416" r:id="rId32"/>
    <p:sldId id="419" r:id="rId33"/>
    <p:sldId id="420" r:id="rId34"/>
    <p:sldId id="312" r:id="rId35"/>
    <p:sldId id="313" r:id="rId36"/>
    <p:sldId id="314" r:id="rId37"/>
    <p:sldId id="315" r:id="rId38"/>
    <p:sldId id="317" r:id="rId39"/>
    <p:sldId id="320" r:id="rId40"/>
    <p:sldId id="379" r:id="rId41"/>
    <p:sldId id="421" r:id="rId42"/>
    <p:sldId id="422" r:id="rId43"/>
    <p:sldId id="323" r:id="rId44"/>
    <p:sldId id="339" r:id="rId45"/>
    <p:sldId id="424" r:id="rId46"/>
    <p:sldId id="423" r:id="rId47"/>
    <p:sldId id="369" r:id="rId48"/>
    <p:sldId id="365" r:id="rId49"/>
    <p:sldId id="391" r:id="rId50"/>
    <p:sldId id="37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69"/>
    <p:restoredTop sz="96327"/>
  </p:normalViewPr>
  <p:slideViewPr>
    <p:cSldViewPr snapToGrid="0" snapToObjects="1">
      <p:cViewPr varScale="1">
        <p:scale>
          <a:sx n="146" d="100"/>
          <a:sy n="146" d="100"/>
        </p:scale>
        <p:origin x="1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Macintosh%20HD:Users:tongpingliu:projects:iReplayer:performance-new.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Macintosh%20HD:Users:tongpingliu:projects:iReplayer:performance-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'overhead raw data'!$Y$3</c:f>
              <c:strCache>
                <c:ptCount val="1"/>
                <c:pt idx="0">
                  <c:v>Default</c:v>
                </c:pt>
              </c:strCache>
            </c:strRef>
          </c:tx>
          <c:spPr>
            <a:solidFill>
              <a:schemeClr val="bg1">
                <a:lumMod val="50000"/>
              </a:schemeClr>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data'!$Y$4:$Y$21</c:f>
              <c:numCache>
                <c:formatCode>General</c:formatCode>
                <c:ptCount val="18"/>
                <c:pt idx="0">
                  <c:v>1</c:v>
                </c:pt>
                <c:pt idx="1">
                  <c:v>1</c:v>
                </c:pt>
                <c:pt idx="2">
                  <c:v>1</c:v>
                </c:pt>
                <c:pt idx="3">
                  <c:v>1</c:v>
                </c:pt>
                <c:pt idx="4">
                  <c:v>1</c:v>
                </c:pt>
                <c:pt idx="5">
                  <c:v>1</c:v>
                </c:pt>
                <c:pt idx="6">
                  <c:v>1</c:v>
                </c:pt>
                <c:pt idx="7">
                  <c:v>1</c:v>
                </c:pt>
                <c:pt idx="8">
                  <c:v>1</c:v>
                </c:pt>
                <c:pt idx="10">
                  <c:v>1</c:v>
                </c:pt>
                <c:pt idx="11">
                  <c:v>1</c:v>
                </c:pt>
                <c:pt idx="12">
                  <c:v>1</c:v>
                </c:pt>
                <c:pt idx="13">
                  <c:v>1</c:v>
                </c:pt>
                <c:pt idx="14">
                  <c:v>1</c:v>
                </c:pt>
                <c:pt idx="15">
                  <c:v>1</c:v>
                </c:pt>
                <c:pt idx="17">
                  <c:v>1</c:v>
                </c:pt>
              </c:numCache>
            </c:numRef>
          </c:val>
          <c:extLst>
            <c:ext xmlns:c16="http://schemas.microsoft.com/office/drawing/2014/chart" uri="{C3380CC4-5D6E-409C-BE32-E72D297353CC}">
              <c16:uniqueId val="{00000000-E84E-E741-A48A-9D8D2637091E}"/>
            </c:ext>
          </c:extLst>
        </c:ser>
        <c:ser>
          <c:idx val="1"/>
          <c:order val="1"/>
          <c:tx>
            <c:strRef>
              <c:f>'overhead raw data'!$Z$3</c:f>
              <c:strCache>
                <c:ptCount val="1"/>
                <c:pt idx="0">
                  <c:v>iReplayer</c:v>
                </c:pt>
              </c:strCache>
            </c:strRef>
          </c:tx>
          <c:spPr>
            <a:solidFill>
              <a:srgbClr val="008000"/>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data'!$Z$4:$Z$21</c:f>
              <c:numCache>
                <c:formatCode>General</c:formatCode>
                <c:ptCount val="18"/>
                <c:pt idx="0">
                  <c:v>1.023151705475438</c:v>
                </c:pt>
                <c:pt idx="1">
                  <c:v>1.0051255029545501</c:v>
                </c:pt>
                <c:pt idx="2">
                  <c:v>1.040578444000293</c:v>
                </c:pt>
                <c:pt idx="3">
                  <c:v>0.87871479689114795</c:v>
                </c:pt>
                <c:pt idx="4">
                  <c:v>1.003825136627164</c:v>
                </c:pt>
                <c:pt idx="5">
                  <c:v>1.506670193905093</c:v>
                </c:pt>
                <c:pt idx="6">
                  <c:v>1.0904344236853321</c:v>
                </c:pt>
                <c:pt idx="7">
                  <c:v>1.0321441398151729</c:v>
                </c:pt>
                <c:pt idx="8">
                  <c:v>1.041855807754674</c:v>
                </c:pt>
                <c:pt idx="10">
                  <c:v>1.0368265514272199</c:v>
                </c:pt>
                <c:pt idx="11">
                  <c:v>1.08416220351951</c:v>
                </c:pt>
                <c:pt idx="12">
                  <c:v>1.0027247958842489</c:v>
                </c:pt>
                <c:pt idx="13">
                  <c:v>0.94221105485415402</c:v>
                </c:pt>
                <c:pt idx="14">
                  <c:v>0.962582538402185</c:v>
                </c:pt>
                <c:pt idx="15">
                  <c:v>1.0162229101965019</c:v>
                </c:pt>
                <c:pt idx="17">
                  <c:v>1.044482013692845</c:v>
                </c:pt>
              </c:numCache>
            </c:numRef>
          </c:val>
          <c:extLst>
            <c:ext xmlns:c16="http://schemas.microsoft.com/office/drawing/2014/chart" uri="{C3380CC4-5D6E-409C-BE32-E72D297353CC}">
              <c16:uniqueId val="{00000001-E84E-E741-A48A-9D8D2637091E}"/>
            </c:ext>
          </c:extLst>
        </c:ser>
        <c:ser>
          <c:idx val="2"/>
          <c:order val="2"/>
          <c:tx>
            <c:strRef>
              <c:f>'overhead raw data'!$AA$3</c:f>
              <c:strCache>
                <c:ptCount val="1"/>
                <c:pt idx="0">
                  <c:v>CLAP</c:v>
                </c:pt>
              </c:strCache>
            </c:strRef>
          </c:tx>
          <c:spPr>
            <a:solidFill>
              <a:srgbClr val="FF0000"/>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data'!$AA$4:$AA$21</c:f>
              <c:numCache>
                <c:formatCode>General</c:formatCode>
                <c:ptCount val="18"/>
                <c:pt idx="0">
                  <c:v>1.112917765687526</c:v>
                </c:pt>
                <c:pt idx="3">
                  <c:v>1.073950091316018</c:v>
                </c:pt>
                <c:pt idx="4">
                  <c:v>3.5194982268604411</c:v>
                </c:pt>
                <c:pt idx="5">
                  <c:v>2.1825186975911919</c:v>
                </c:pt>
                <c:pt idx="6">
                  <c:v>2.3828648748229182</c:v>
                </c:pt>
                <c:pt idx="7">
                  <c:v>2.9637503732885691</c:v>
                </c:pt>
                <c:pt idx="8">
                  <c:v>9.0997765699197632</c:v>
                </c:pt>
                <c:pt idx="10">
                  <c:v>1.0134121390346009</c:v>
                </c:pt>
                <c:pt idx="12">
                  <c:v>1.000544959117122</c:v>
                </c:pt>
                <c:pt idx="14">
                  <c:v>1.032110091294925</c:v>
                </c:pt>
                <c:pt idx="15">
                  <c:v>3.8527355988618148</c:v>
                </c:pt>
                <c:pt idx="17">
                  <c:v>2.6576435807086258</c:v>
                </c:pt>
              </c:numCache>
            </c:numRef>
          </c:val>
          <c:extLst>
            <c:ext xmlns:c16="http://schemas.microsoft.com/office/drawing/2014/chart" uri="{C3380CC4-5D6E-409C-BE32-E72D297353CC}">
              <c16:uniqueId val="{00000002-E84E-E741-A48A-9D8D2637091E}"/>
            </c:ext>
          </c:extLst>
        </c:ser>
        <c:dLbls>
          <c:showLegendKey val="0"/>
          <c:showVal val="0"/>
          <c:showCatName val="0"/>
          <c:showSerName val="0"/>
          <c:showPercent val="0"/>
          <c:showBubbleSize val="0"/>
        </c:dLbls>
        <c:gapWidth val="150"/>
        <c:axId val="-2137719080"/>
        <c:axId val="-2137713160"/>
      </c:barChart>
      <c:catAx>
        <c:axId val="-2137719080"/>
        <c:scaling>
          <c:orientation val="minMax"/>
        </c:scaling>
        <c:delete val="0"/>
        <c:axPos val="b"/>
        <c:title>
          <c:tx>
            <c:rich>
              <a:bodyPr/>
              <a:lstStyle/>
              <a:p>
                <a:pPr>
                  <a:defRPr sz="2000">
                    <a:latin typeface="Garamond"/>
                    <a:cs typeface="Garamond"/>
                  </a:defRPr>
                </a:pPr>
                <a:r>
                  <a:rPr lang="en-US" altLang="zh-CN" sz="2000" dirty="0">
                    <a:latin typeface="Garamond"/>
                    <a:cs typeface="Garamond"/>
                  </a:rPr>
                  <a:t>PARSEC                                          Real Applications</a:t>
                </a:r>
                <a:endParaRPr lang="en-US" sz="2000" dirty="0">
                  <a:latin typeface="Garamond"/>
                  <a:cs typeface="Garamond"/>
                </a:endParaRPr>
              </a:p>
            </c:rich>
          </c:tx>
          <c:layout>
            <c:manualLayout>
              <c:xMode val="edge"/>
              <c:yMode val="edge"/>
              <c:x val="0.21349359738495099"/>
              <c:y val="0.92698547949801102"/>
            </c:manualLayout>
          </c:layout>
          <c:overlay val="0"/>
        </c:title>
        <c:numFmt formatCode="General" sourceLinked="0"/>
        <c:majorTickMark val="out"/>
        <c:minorTickMark val="none"/>
        <c:tickLblPos val="nextTo"/>
        <c:txPr>
          <a:bodyPr/>
          <a:lstStyle/>
          <a:p>
            <a:pPr>
              <a:defRPr sz="1200" b="1">
                <a:latin typeface="+mn-lt"/>
                <a:cs typeface="Times New Roman"/>
              </a:defRPr>
            </a:pPr>
            <a:endParaRPr lang="en-US"/>
          </a:p>
        </c:txPr>
        <c:crossAx val="-2137713160"/>
        <c:crosses val="autoZero"/>
        <c:auto val="1"/>
        <c:lblAlgn val="ctr"/>
        <c:lblOffset val="100"/>
        <c:noMultiLvlLbl val="0"/>
      </c:catAx>
      <c:valAx>
        <c:axId val="-2137713160"/>
        <c:scaling>
          <c:orientation val="minMax"/>
          <c:max val="3"/>
        </c:scaling>
        <c:delete val="0"/>
        <c:axPos val="l"/>
        <c:majorGridlines/>
        <c:title>
          <c:tx>
            <c:rich>
              <a:bodyPr rot="-5400000" vert="horz"/>
              <a:lstStyle/>
              <a:p>
                <a:pPr>
                  <a:defRPr sz="2000"/>
                </a:pPr>
                <a:r>
                  <a:rPr lang="en-US" sz="2000"/>
                  <a:t>Normalized Runtime</a:t>
                </a:r>
              </a:p>
            </c:rich>
          </c:tx>
          <c:overlay val="0"/>
        </c:title>
        <c:numFmt formatCode="General" sourceLinked="1"/>
        <c:majorTickMark val="out"/>
        <c:minorTickMark val="none"/>
        <c:tickLblPos val="nextTo"/>
        <c:crossAx val="-2137719080"/>
        <c:crosses val="autoZero"/>
        <c:crossBetween val="between"/>
      </c:valAx>
    </c:plotArea>
    <c:legend>
      <c:legendPos val="t"/>
      <c:layout>
        <c:manualLayout>
          <c:xMode val="edge"/>
          <c:yMode val="edge"/>
          <c:x val="0.31348377240022102"/>
          <c:y val="4.3199455414739199E-2"/>
          <c:w val="0.37594101711264999"/>
          <c:h val="7.5713848678175294E-2"/>
        </c:manualLayout>
      </c:layout>
      <c:overlay val="0"/>
      <c:txPr>
        <a:bodyPr/>
        <a:lstStyle/>
        <a:p>
          <a:pPr>
            <a:defRPr sz="18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'overhead raw data'!$Y$3</c:f>
              <c:strCache>
                <c:ptCount val="1"/>
                <c:pt idx="0">
                  <c:v>Default</c:v>
                </c:pt>
              </c:strCache>
            </c:strRef>
          </c:tx>
          <c:spPr>
            <a:solidFill>
              <a:schemeClr val="bg1">
                <a:lumMod val="50000"/>
              </a:schemeClr>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data'!$Y$4:$Y$21</c:f>
              <c:numCache>
                <c:formatCode>General</c:formatCode>
                <c:ptCount val="18"/>
                <c:pt idx="0">
                  <c:v>1</c:v>
                </c:pt>
                <c:pt idx="1">
                  <c:v>1</c:v>
                </c:pt>
                <c:pt idx="2">
                  <c:v>1</c:v>
                </c:pt>
                <c:pt idx="3">
                  <c:v>1</c:v>
                </c:pt>
                <c:pt idx="4">
                  <c:v>1</c:v>
                </c:pt>
                <c:pt idx="5">
                  <c:v>1</c:v>
                </c:pt>
                <c:pt idx="6">
                  <c:v>1</c:v>
                </c:pt>
                <c:pt idx="7">
                  <c:v>1</c:v>
                </c:pt>
                <c:pt idx="8">
                  <c:v>1</c:v>
                </c:pt>
                <c:pt idx="10">
                  <c:v>1</c:v>
                </c:pt>
                <c:pt idx="11">
                  <c:v>1</c:v>
                </c:pt>
                <c:pt idx="12">
                  <c:v>1</c:v>
                </c:pt>
                <c:pt idx="13">
                  <c:v>1</c:v>
                </c:pt>
                <c:pt idx="14">
                  <c:v>1</c:v>
                </c:pt>
                <c:pt idx="15">
                  <c:v>1</c:v>
                </c:pt>
                <c:pt idx="17">
                  <c:v>1</c:v>
                </c:pt>
              </c:numCache>
            </c:numRef>
          </c:val>
          <c:extLst>
            <c:ext xmlns:c16="http://schemas.microsoft.com/office/drawing/2014/chart" uri="{C3380CC4-5D6E-409C-BE32-E72D297353CC}">
              <c16:uniqueId val="{00000000-2BB6-A640-ADF4-FAA605C323DD}"/>
            </c:ext>
          </c:extLst>
        </c:ser>
        <c:ser>
          <c:idx val="1"/>
          <c:order val="1"/>
          <c:tx>
            <c:strRef>
              <c:f>'overhead raw data'!$Z$3</c:f>
              <c:strCache>
                <c:ptCount val="1"/>
                <c:pt idx="0">
                  <c:v>iReplayer</c:v>
                </c:pt>
              </c:strCache>
            </c:strRef>
          </c:tx>
          <c:spPr>
            <a:solidFill>
              <a:srgbClr val="008000"/>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data'!$Z$4:$Z$21</c:f>
              <c:numCache>
                <c:formatCode>General</c:formatCode>
                <c:ptCount val="18"/>
                <c:pt idx="0">
                  <c:v>1.023151705475438</c:v>
                </c:pt>
                <c:pt idx="1">
                  <c:v>1.0051255029545501</c:v>
                </c:pt>
                <c:pt idx="2">
                  <c:v>1.040578444000293</c:v>
                </c:pt>
                <c:pt idx="3">
                  <c:v>0.87871479689114795</c:v>
                </c:pt>
                <c:pt idx="4">
                  <c:v>1.003825136627164</c:v>
                </c:pt>
                <c:pt idx="5">
                  <c:v>1.506670193905093</c:v>
                </c:pt>
                <c:pt idx="6">
                  <c:v>1.0904344236853321</c:v>
                </c:pt>
                <c:pt idx="7">
                  <c:v>1.0321441398151729</c:v>
                </c:pt>
                <c:pt idx="8">
                  <c:v>1.041855807754674</c:v>
                </c:pt>
                <c:pt idx="10">
                  <c:v>1.0368265514272199</c:v>
                </c:pt>
                <c:pt idx="11">
                  <c:v>1.08416220351951</c:v>
                </c:pt>
                <c:pt idx="12">
                  <c:v>1.0027247958842489</c:v>
                </c:pt>
                <c:pt idx="13">
                  <c:v>0.94221105485415402</c:v>
                </c:pt>
                <c:pt idx="14">
                  <c:v>0.962582538402185</c:v>
                </c:pt>
                <c:pt idx="15">
                  <c:v>1.0162229101965019</c:v>
                </c:pt>
                <c:pt idx="17">
                  <c:v>1.044482013692845</c:v>
                </c:pt>
              </c:numCache>
            </c:numRef>
          </c:val>
          <c:extLst>
            <c:ext xmlns:c16="http://schemas.microsoft.com/office/drawing/2014/chart" uri="{C3380CC4-5D6E-409C-BE32-E72D297353CC}">
              <c16:uniqueId val="{00000001-2BB6-A640-ADF4-FAA605C323DD}"/>
            </c:ext>
          </c:extLst>
        </c:ser>
        <c:ser>
          <c:idx val="2"/>
          <c:order val="2"/>
          <c:tx>
            <c:strRef>
              <c:f>'overhead raw data'!$AA$3</c:f>
              <c:strCache>
                <c:ptCount val="1"/>
                <c:pt idx="0">
                  <c:v>CLAP</c:v>
                </c:pt>
              </c:strCache>
            </c:strRef>
          </c:tx>
          <c:spPr>
            <a:solidFill>
              <a:srgbClr val="FF0000"/>
            </a:solidFill>
            <a:effectLst/>
          </c:spPr>
          <c:invertIfNegative val="0"/>
          <c:cat>
            <c:strRef>
              <c:f>'overhead raw data'!$X$4:$X$21</c:f>
              <c:strCache>
                <c:ptCount val="18"/>
                <c:pt idx="0">
                  <c:v>Blackscholes</c:v>
                </c:pt>
                <c:pt idx="1">
                  <c:v>Bodytrack</c:v>
                </c:pt>
                <c:pt idx="2">
                  <c:v>Canneal</c:v>
                </c:pt>
                <c:pt idx="3">
                  <c:v>Dedup</c:v>
                </c:pt>
                <c:pt idx="4">
                  <c:v>Ferret</c:v>
                </c:pt>
                <c:pt idx="5">
                  <c:v>Fluidanimate</c:v>
                </c:pt>
                <c:pt idx="6">
                  <c:v>Streamcluster</c:v>
                </c:pt>
                <c:pt idx="7">
                  <c:v>Swaptions</c:v>
                </c:pt>
                <c:pt idx="8">
                  <c:v>X264</c:v>
                </c:pt>
                <c:pt idx="10">
                  <c:v>Aget</c:v>
                </c:pt>
                <c:pt idx="11">
                  <c:v>Apache</c:v>
                </c:pt>
                <c:pt idx="12">
                  <c:v>Memcached</c:v>
                </c:pt>
                <c:pt idx="13">
                  <c:v>Pbzip2</c:v>
                </c:pt>
                <c:pt idx="14">
                  <c:v>Pfscan</c:v>
                </c:pt>
                <c:pt idx="15">
                  <c:v>SQLlite</c:v>
                </c:pt>
                <c:pt idx="17">
                  <c:v>AVERAGE</c:v>
                </c:pt>
              </c:strCache>
            </c:strRef>
          </c:cat>
          <c:val>
            <c:numRef>
              <c:f>'overhead raw data'!$AA$4:$AA$21</c:f>
              <c:numCache>
                <c:formatCode>General</c:formatCode>
                <c:ptCount val="18"/>
                <c:pt idx="0">
                  <c:v>1.112917765687526</c:v>
                </c:pt>
                <c:pt idx="3">
                  <c:v>1.073950091316018</c:v>
                </c:pt>
                <c:pt idx="4">
                  <c:v>3.5194982268604411</c:v>
                </c:pt>
                <c:pt idx="5">
                  <c:v>2.1825186975911919</c:v>
                </c:pt>
                <c:pt idx="6">
                  <c:v>2.3828648748229182</c:v>
                </c:pt>
                <c:pt idx="7">
                  <c:v>2.9637503732885691</c:v>
                </c:pt>
                <c:pt idx="8">
                  <c:v>9.0997765699197632</c:v>
                </c:pt>
                <c:pt idx="10">
                  <c:v>1.0134121390346009</c:v>
                </c:pt>
                <c:pt idx="12">
                  <c:v>1.000544959117122</c:v>
                </c:pt>
                <c:pt idx="14">
                  <c:v>1.032110091294925</c:v>
                </c:pt>
                <c:pt idx="15">
                  <c:v>3.8527355988618148</c:v>
                </c:pt>
                <c:pt idx="17">
                  <c:v>2.6576435807086258</c:v>
                </c:pt>
              </c:numCache>
            </c:numRef>
          </c:val>
          <c:extLst>
            <c:ext xmlns:c16="http://schemas.microsoft.com/office/drawing/2014/chart" uri="{C3380CC4-5D6E-409C-BE32-E72D297353CC}">
              <c16:uniqueId val="{00000002-2BB6-A640-ADF4-FAA605C323DD}"/>
            </c:ext>
          </c:extLst>
        </c:ser>
        <c:dLbls>
          <c:showLegendKey val="0"/>
          <c:showVal val="0"/>
          <c:showCatName val="0"/>
          <c:showSerName val="0"/>
          <c:showPercent val="0"/>
          <c:showBubbleSize val="0"/>
        </c:dLbls>
        <c:gapWidth val="150"/>
        <c:axId val="-2136009752"/>
        <c:axId val="-2136003832"/>
      </c:barChart>
      <c:catAx>
        <c:axId val="-2136009752"/>
        <c:scaling>
          <c:orientation val="minMax"/>
        </c:scaling>
        <c:delete val="0"/>
        <c:axPos val="b"/>
        <c:title>
          <c:tx>
            <c:rich>
              <a:bodyPr/>
              <a:lstStyle/>
              <a:p>
                <a:pPr>
                  <a:defRPr sz="1000">
                    <a:latin typeface="Garamond"/>
                    <a:cs typeface="Garamond"/>
                  </a:defRPr>
                </a:pPr>
                <a:r>
                  <a:rPr lang="en-US" altLang="zh-CN" sz="1000" dirty="0">
                    <a:latin typeface="Garamond"/>
                    <a:cs typeface="Garamond"/>
                  </a:rPr>
                  <a:t>PARSEC                                          Real Applications</a:t>
                </a:r>
                <a:endParaRPr lang="en-US" sz="1000" dirty="0">
                  <a:latin typeface="Garamond"/>
                  <a:cs typeface="Garamond"/>
                </a:endParaRPr>
              </a:p>
            </c:rich>
          </c:tx>
          <c:layout>
            <c:manualLayout>
              <c:xMode val="edge"/>
              <c:yMode val="edge"/>
              <c:x val="0.21349359738495099"/>
              <c:y val="0.92698547949801102"/>
            </c:manualLayout>
          </c:layout>
          <c:overlay val="0"/>
        </c:title>
        <c:numFmt formatCode="General" sourceLinked="0"/>
        <c:majorTickMark val="out"/>
        <c:minorTickMark val="none"/>
        <c:tickLblPos val="nextTo"/>
        <c:txPr>
          <a:bodyPr/>
          <a:lstStyle/>
          <a:p>
            <a:pPr>
              <a:defRPr sz="800" b="1">
                <a:latin typeface="+mn-lt"/>
                <a:cs typeface="Times New Roman"/>
              </a:defRPr>
            </a:pPr>
            <a:endParaRPr lang="en-US"/>
          </a:p>
        </c:txPr>
        <c:crossAx val="-2136003832"/>
        <c:crosses val="autoZero"/>
        <c:auto val="1"/>
        <c:lblAlgn val="ctr"/>
        <c:lblOffset val="100"/>
        <c:noMultiLvlLbl val="0"/>
      </c:catAx>
      <c:valAx>
        <c:axId val="-2136003832"/>
        <c:scaling>
          <c:orientation val="minMax"/>
          <c:max val="3"/>
        </c:scaling>
        <c:delete val="0"/>
        <c:axPos val="l"/>
        <c:majorGridlines/>
        <c:title>
          <c:tx>
            <c:rich>
              <a:bodyPr rot="-5400000" vert="horz"/>
              <a:lstStyle/>
              <a:p>
                <a:pPr>
                  <a:defRPr sz="1000"/>
                </a:pPr>
                <a:r>
                  <a:rPr lang="en-US" sz="1000"/>
                  <a:t>Normalized Runtime</a:t>
                </a:r>
              </a:p>
            </c:rich>
          </c:tx>
          <c:overlay val="0"/>
        </c:title>
        <c:numFmt formatCode="General" sourceLinked="1"/>
        <c:majorTickMark val="out"/>
        <c:minorTickMark val="none"/>
        <c:tickLblPos val="nextTo"/>
        <c:crossAx val="-2136009752"/>
        <c:crosses val="autoZero"/>
        <c:crossBetween val="between"/>
      </c:valAx>
    </c:plotArea>
    <c:legend>
      <c:legendPos val="t"/>
      <c:overlay val="0"/>
      <c:txPr>
        <a:bodyPr/>
        <a:lstStyle/>
        <a:p>
          <a:pPr>
            <a:defRPr sz="1050"/>
          </a:pPr>
          <a:endParaRPr lang="en-US"/>
        </a:p>
      </c:txPr>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0.3254</cdr:x>
      <cdr:y>0.135</cdr:y>
    </cdr:from>
    <cdr:to>
      <cdr:x>0.38066</cdr:x>
      <cdr:y>0.1944</cdr:y>
    </cdr:to>
    <cdr:sp macro="" textlink="">
      <cdr:nvSpPr>
        <cdr:cNvPr id="2" name="TextBox 1"/>
        <cdr:cNvSpPr txBox="1"/>
      </cdr:nvSpPr>
      <cdr:spPr>
        <a:xfrm xmlns:a="http://schemas.openxmlformats.org/drawingml/2006/main">
          <a:off x="2841625" y="635000"/>
          <a:ext cx="482600" cy="279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t>3.2</a:t>
          </a:r>
        </a:p>
      </cdr:txBody>
    </cdr:sp>
  </cdr:relSizeAnchor>
  <cdr:relSizeAnchor xmlns:cdr="http://schemas.openxmlformats.org/drawingml/2006/chartDrawing">
    <cdr:from>
      <cdr:x>0.54645</cdr:x>
      <cdr:y>0.1728</cdr:y>
    </cdr:from>
    <cdr:to>
      <cdr:x>0.65115</cdr:x>
      <cdr:y>0.3672</cdr:y>
    </cdr:to>
    <cdr:sp macro="" textlink="">
      <cdr:nvSpPr>
        <cdr:cNvPr id="3" name="TextBox 2"/>
        <cdr:cNvSpPr txBox="1"/>
      </cdr:nvSpPr>
      <cdr:spPr>
        <a:xfrm xmlns:a="http://schemas.openxmlformats.org/drawingml/2006/main">
          <a:off x="4772025" y="812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0.52318</cdr:x>
      <cdr:y>0.135</cdr:y>
    </cdr:from>
    <cdr:to>
      <cdr:x>0.57553</cdr:x>
      <cdr:y>0.216</cdr:y>
    </cdr:to>
    <cdr:sp macro="" textlink="">
      <cdr:nvSpPr>
        <cdr:cNvPr id="4" name="TextBox 3"/>
        <cdr:cNvSpPr txBox="1"/>
      </cdr:nvSpPr>
      <cdr:spPr>
        <a:xfrm xmlns:a="http://schemas.openxmlformats.org/drawingml/2006/main">
          <a:off x="4568825" y="635000"/>
          <a:ext cx="4572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t>9.2</a:t>
          </a:r>
        </a:p>
      </cdr:txBody>
    </cdr:sp>
  </cdr:relSizeAnchor>
  <cdr:relSizeAnchor xmlns:cdr="http://schemas.openxmlformats.org/drawingml/2006/chartDrawing">
    <cdr:from>
      <cdr:x>0.86784</cdr:x>
      <cdr:y>0.135</cdr:y>
    </cdr:from>
    <cdr:to>
      <cdr:x>0.97255</cdr:x>
      <cdr:y>0.3294</cdr:y>
    </cdr:to>
    <cdr:sp macro="" textlink="">
      <cdr:nvSpPr>
        <cdr:cNvPr id="5" name="TextBox 4"/>
        <cdr:cNvSpPr txBox="1"/>
      </cdr:nvSpPr>
      <cdr:spPr>
        <a:xfrm xmlns:a="http://schemas.openxmlformats.org/drawingml/2006/main">
          <a:off x="7578725" y="6350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a:t>3.9</a:t>
          </a:r>
        </a:p>
      </cdr:txBody>
    </cdr:sp>
  </cdr:relSizeAnchor>
</c:userShapes>
</file>

<file path=ppt/drawings/drawing2.xml><?xml version="1.0" encoding="utf-8"?>
<c:userShapes xmlns:c="http://schemas.openxmlformats.org/drawingml/2006/chart">
  <cdr:relSizeAnchor xmlns:cdr="http://schemas.openxmlformats.org/drawingml/2006/chartDrawing">
    <cdr:from>
      <cdr:x>0.3504</cdr:x>
      <cdr:y>0.16514</cdr:y>
    </cdr:from>
    <cdr:to>
      <cdr:x>0.43417</cdr:x>
      <cdr:y>0.28168</cdr:y>
    </cdr:to>
    <cdr:sp macro="" textlink="">
      <cdr:nvSpPr>
        <cdr:cNvPr id="2" name="TextBox 1"/>
        <cdr:cNvSpPr txBox="1"/>
      </cdr:nvSpPr>
      <cdr:spPr>
        <a:xfrm xmlns:a="http://schemas.openxmlformats.org/drawingml/2006/main">
          <a:off x="1481328" y="457200"/>
          <a:ext cx="354148" cy="3226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a:t>3.2</a:t>
          </a:r>
        </a:p>
      </cdr:txBody>
    </cdr:sp>
  </cdr:relSizeAnchor>
  <cdr:relSizeAnchor xmlns:cdr="http://schemas.openxmlformats.org/drawingml/2006/chartDrawing">
    <cdr:from>
      <cdr:x>0.54645</cdr:x>
      <cdr:y>0.1728</cdr:y>
    </cdr:from>
    <cdr:to>
      <cdr:x>0.65115</cdr:x>
      <cdr:y>0.3672</cdr:y>
    </cdr:to>
    <cdr:sp macro="" textlink="">
      <cdr:nvSpPr>
        <cdr:cNvPr id="3" name="TextBox 2"/>
        <cdr:cNvSpPr txBox="1"/>
      </cdr:nvSpPr>
      <cdr:spPr>
        <a:xfrm xmlns:a="http://schemas.openxmlformats.org/drawingml/2006/main">
          <a:off x="4772025" y="8128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0.52993</cdr:x>
      <cdr:y>0.16514</cdr:y>
    </cdr:from>
    <cdr:to>
      <cdr:x>0.61918</cdr:x>
      <cdr:y>0.27541</cdr:y>
    </cdr:to>
    <cdr:sp macro="" textlink="">
      <cdr:nvSpPr>
        <cdr:cNvPr id="4" name="TextBox 3"/>
        <cdr:cNvSpPr txBox="1"/>
      </cdr:nvSpPr>
      <cdr:spPr>
        <a:xfrm xmlns:a="http://schemas.openxmlformats.org/drawingml/2006/main">
          <a:off x="2240280" y="457200"/>
          <a:ext cx="377330" cy="30529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a:t>9.2</a:t>
          </a:r>
        </a:p>
      </cdr:txBody>
    </cdr:sp>
  </cdr:relSizeAnchor>
  <cdr:relSizeAnchor xmlns:cdr="http://schemas.openxmlformats.org/drawingml/2006/chartDrawing">
    <cdr:from>
      <cdr:x>0.84828</cdr:x>
      <cdr:y>0.16514</cdr:y>
    </cdr:from>
    <cdr:to>
      <cdr:x>0.94331</cdr:x>
      <cdr:y>0.27854</cdr:y>
    </cdr:to>
    <cdr:sp macro="" textlink="">
      <cdr:nvSpPr>
        <cdr:cNvPr id="5" name="TextBox 4"/>
        <cdr:cNvSpPr txBox="1"/>
      </cdr:nvSpPr>
      <cdr:spPr>
        <a:xfrm xmlns:a="http://schemas.openxmlformats.org/drawingml/2006/main">
          <a:off x="3749040" y="480270"/>
          <a:ext cx="419993" cy="32980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800" dirty="0"/>
            <a:t>3.9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86335-B5E8-F94F-AB82-F57CC8847ACC}" type="datetimeFigureOut">
              <a:rPr lang="en-US" smtClean="0"/>
              <a:t>4/29/22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D49FF-98F9-F247-833A-20F938778850}" type="slidenum">
              <a:rPr lang="en-US" smtClean="0"/>
              <a:t>‹#›</a:t>
            </a:fld>
            <a:endParaRPr lang="en-US"/>
          </a:p>
        </p:txBody>
      </p:sp>
    </p:spTree>
    <p:extLst>
      <p:ext uri="{BB962C8B-B14F-4D97-AF65-F5344CB8AC3E}">
        <p14:creationId xmlns:p14="http://schemas.microsoft.com/office/powerpoint/2010/main" val="1763897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offline </a:t>
            </a:r>
            <a:r>
              <a:rPr lang="en-US" baseline="0" dirty="0" err="1"/>
              <a:t>RnR</a:t>
            </a:r>
            <a:r>
              <a:rPr lang="en-US" baseline="0" dirty="0"/>
              <a:t>, instrumentation bashed approaches may impose 10 to 100 times slow down. Offline assisted analysis may impose very low runtime overhead. However, they may need substantial amount of time during offline analysis.  Hardware support approaches are not practical, while hybrid analysis may hide bugs. </a:t>
            </a:r>
          </a:p>
          <a:p>
            <a:endParaRPr lang="en-US" baseline="0" dirty="0"/>
          </a:p>
          <a:p>
            <a:r>
              <a:rPr lang="en-US" baseline="0" dirty="0"/>
              <a:t>Online </a:t>
            </a:r>
            <a:r>
              <a:rPr lang="en-US" baseline="0" dirty="0" err="1"/>
              <a:t>RnR</a:t>
            </a:r>
            <a:r>
              <a:rPr lang="en-US" baseline="0" dirty="0"/>
              <a:t> still imposes significant overhead, and they may requirement multiple times of execution. </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8</a:t>
            </a:fld>
            <a:endParaRPr lang="en-US"/>
          </a:p>
        </p:txBody>
      </p:sp>
    </p:spTree>
    <p:extLst>
      <p:ext uri="{BB962C8B-B14F-4D97-AF65-F5344CB8AC3E}">
        <p14:creationId xmlns:p14="http://schemas.microsoft.com/office/powerpoint/2010/main" val="156892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a:t>
            </a:r>
            <a:r>
              <a:rPr lang="zh-CN" altLang="en-US" dirty="0"/>
              <a:t> </a:t>
            </a:r>
            <a:r>
              <a:rPr lang="en-US" altLang="zh-CN" dirty="0"/>
              <a:t>take</a:t>
            </a:r>
            <a:r>
              <a:rPr lang="zh-CN" altLang="en-US" dirty="0"/>
              <a:t> </a:t>
            </a:r>
            <a:r>
              <a:rPr lang="en-US" altLang="zh-CN" dirty="0"/>
              <a:t>a</a:t>
            </a:r>
            <a:r>
              <a:rPr lang="zh-CN" altLang="en-US" dirty="0"/>
              <a:t> </a:t>
            </a:r>
            <a:r>
              <a:rPr lang="en-US" altLang="zh-CN" dirty="0"/>
              <a:t>look</a:t>
            </a:r>
            <a:r>
              <a:rPr lang="zh-CN" altLang="en-US" dirty="0"/>
              <a:t> </a:t>
            </a:r>
            <a:r>
              <a:rPr lang="en-US" altLang="zh-CN" dirty="0"/>
              <a:t>at</a:t>
            </a:r>
            <a:r>
              <a:rPr lang="zh-CN" altLang="en-US" dirty="0"/>
              <a:t> </a:t>
            </a:r>
            <a:r>
              <a:rPr lang="en-US" altLang="zh-CN" dirty="0"/>
              <a:t>the</a:t>
            </a:r>
            <a:r>
              <a:rPr lang="zh-CN" altLang="en-US" dirty="0"/>
              <a:t> </a:t>
            </a:r>
            <a:r>
              <a:rPr lang="en-US" altLang="zh-CN" dirty="0"/>
              <a:t>execution</a:t>
            </a:r>
            <a:r>
              <a:rPr lang="zh-CN" altLang="en-US" dirty="0"/>
              <a:t> </a:t>
            </a:r>
            <a:r>
              <a:rPr lang="en-US" altLang="zh-CN" dirty="0"/>
              <a:t>of</a:t>
            </a:r>
            <a:r>
              <a:rPr lang="zh-CN" altLang="en-US" dirty="0"/>
              <a:t> </a:t>
            </a:r>
            <a:r>
              <a:rPr lang="en-US" altLang="zh-CN" dirty="0" err="1"/>
              <a:t>iReplayer</a:t>
            </a:r>
            <a:r>
              <a:rPr lang="zh-CN" altLang="en-US" dirty="0"/>
              <a:t> </a:t>
            </a:r>
            <a:r>
              <a:rPr lang="en-US" altLang="zh-CN" dirty="0"/>
              <a:t>at</a:t>
            </a:r>
            <a:r>
              <a:rPr lang="zh-CN" altLang="en-US" dirty="0"/>
              <a:t> </a:t>
            </a:r>
            <a:r>
              <a:rPr lang="en-US" altLang="zh-CN" dirty="0"/>
              <a:t>first.</a:t>
            </a:r>
            <a:r>
              <a:rPr lang="zh-CN" altLang="en-US" dirty="0"/>
              <a:t>  </a:t>
            </a:r>
            <a:r>
              <a:rPr lang="en-US" altLang="zh-CN" dirty="0"/>
              <a:t>Here,</a:t>
            </a:r>
            <a:r>
              <a:rPr lang="zh-CN" altLang="en-US" dirty="0"/>
              <a:t> </a:t>
            </a:r>
            <a:r>
              <a:rPr lang="en-US" altLang="zh-CN" dirty="0"/>
              <a:t>we</a:t>
            </a:r>
            <a:r>
              <a:rPr lang="zh-CN" altLang="en-US" dirty="0"/>
              <a:t> </a:t>
            </a:r>
            <a:r>
              <a:rPr lang="en-US" altLang="zh-CN" dirty="0"/>
              <a:t>will</a:t>
            </a:r>
            <a:r>
              <a:rPr lang="zh-CN" altLang="en-US" dirty="0"/>
              <a:t> </a:t>
            </a:r>
            <a:r>
              <a:rPr lang="en-US" altLang="zh-CN" dirty="0"/>
              <a:t>use</a:t>
            </a:r>
            <a:r>
              <a:rPr lang="zh-CN" altLang="en-US" dirty="0"/>
              <a:t> </a:t>
            </a:r>
            <a:r>
              <a:rPr lang="en-US" altLang="zh-CN" dirty="0"/>
              <a:t>two</a:t>
            </a:r>
            <a:r>
              <a:rPr lang="zh-CN" altLang="en-US" dirty="0"/>
              <a:t> </a:t>
            </a:r>
            <a:r>
              <a:rPr lang="en-US" altLang="zh-CN" dirty="0"/>
              <a:t>threads</a:t>
            </a:r>
            <a:r>
              <a:rPr lang="zh-CN" altLang="en-US" dirty="0"/>
              <a:t> </a:t>
            </a:r>
            <a:r>
              <a:rPr lang="en-US" altLang="zh-CN" dirty="0"/>
              <a:t>as</a:t>
            </a:r>
            <a:r>
              <a:rPr lang="zh-CN" altLang="en-US" dirty="0"/>
              <a:t> </a:t>
            </a:r>
            <a:r>
              <a:rPr lang="en-US" altLang="zh-CN" dirty="0"/>
              <a:t>the</a:t>
            </a:r>
            <a:r>
              <a:rPr lang="zh-CN" altLang="en-US" dirty="0"/>
              <a:t> </a:t>
            </a:r>
            <a:r>
              <a:rPr lang="en-US" altLang="zh-CN" dirty="0"/>
              <a:t>example</a:t>
            </a:r>
            <a:r>
              <a:rPr lang="en-US" baseline="0" dirty="0"/>
              <a:t>. </a:t>
            </a:r>
          </a:p>
          <a:p>
            <a:r>
              <a:rPr lang="en-US" baseline="0" dirty="0" err="1"/>
              <a:t>iReplayer</a:t>
            </a:r>
            <a:r>
              <a:rPr lang="en-US" baseline="0" dirty="0"/>
              <a:t> divides the whole program into several epochs</a:t>
            </a:r>
            <a:r>
              <a:rPr lang="en-US" altLang="zh-CN" baseline="0" dirty="0"/>
              <a:t>,</a:t>
            </a:r>
            <a:r>
              <a:rPr lang="zh-CN" altLang="en-US" baseline="0" dirty="0"/>
              <a:t> </a:t>
            </a:r>
            <a:r>
              <a:rPr lang="en-US" altLang="zh-CN" baseline="0" dirty="0"/>
              <a:t>based</a:t>
            </a:r>
            <a:r>
              <a:rPr lang="zh-CN" altLang="en-US" baseline="0" dirty="0"/>
              <a:t> </a:t>
            </a:r>
            <a:r>
              <a:rPr lang="en-US" altLang="zh-CN" baseline="0" dirty="0"/>
              <a:t>on</a:t>
            </a:r>
            <a:r>
              <a:rPr lang="zh-CN" altLang="en-US" baseline="0" dirty="0"/>
              <a:t> </a:t>
            </a:r>
            <a:r>
              <a:rPr lang="en-US" altLang="zh-CN" baseline="0" dirty="0"/>
              <a:t>irrevocable</a:t>
            </a:r>
            <a:r>
              <a:rPr lang="zh-CN" altLang="en-US" baseline="0" dirty="0"/>
              <a:t> </a:t>
            </a:r>
            <a:r>
              <a:rPr lang="en-US" altLang="zh-CN" baseline="0" dirty="0"/>
              <a:t>systems</a:t>
            </a:r>
            <a:r>
              <a:rPr lang="zh-CN" altLang="en-US" baseline="0" dirty="0"/>
              <a:t> </a:t>
            </a:r>
            <a:r>
              <a:rPr lang="en-US" altLang="zh-CN" baseline="0" dirty="0"/>
              <a:t>calls</a:t>
            </a:r>
            <a:r>
              <a:rPr lang="zh-CN" altLang="en-US" baseline="0" dirty="0"/>
              <a:t> </a:t>
            </a:r>
            <a:r>
              <a:rPr lang="en-US" altLang="zh-CN" baseline="0" dirty="0"/>
              <a:t>or</a:t>
            </a:r>
            <a:r>
              <a:rPr lang="zh-CN" altLang="en-US" baseline="0" dirty="0"/>
              <a:t> </a:t>
            </a:r>
            <a:r>
              <a:rPr lang="en-US" altLang="zh-CN" baseline="0" dirty="0"/>
              <a:t>user-defined</a:t>
            </a:r>
            <a:r>
              <a:rPr lang="zh-CN" altLang="en-US" baseline="0" dirty="0"/>
              <a:t> </a:t>
            </a:r>
            <a:r>
              <a:rPr lang="en-US" altLang="zh-CN" baseline="0" dirty="0"/>
              <a:t>boundaries</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memory</a:t>
            </a:r>
            <a:r>
              <a:rPr lang="zh-CN" altLang="en-US" baseline="0" dirty="0"/>
              <a:t> </a:t>
            </a:r>
            <a:r>
              <a:rPr lang="en-US" altLang="zh-CN" baseline="0" dirty="0"/>
              <a:t>overhead</a:t>
            </a:r>
            <a:r>
              <a:rPr lang="zh-CN" altLang="en-US" baseline="0" dirty="0"/>
              <a:t> </a:t>
            </a:r>
            <a:r>
              <a:rPr lang="en-US" altLang="zh-CN" baseline="0" dirty="0"/>
              <a:t>or</a:t>
            </a:r>
            <a:r>
              <a:rPr lang="zh-CN" altLang="en-US" baseline="0" dirty="0"/>
              <a:t> </a:t>
            </a:r>
            <a:r>
              <a:rPr lang="en-US" altLang="zh-CN" baseline="0" dirty="0"/>
              <a:t>time)</a:t>
            </a:r>
            <a:r>
              <a:rPr lang="en-US" baseline="0" dirty="0"/>
              <a:t>. </a:t>
            </a:r>
          </a:p>
          <a:p>
            <a:r>
              <a:rPr lang="en-US" baseline="0" dirty="0"/>
              <a:t>In the beginning</a:t>
            </a:r>
            <a:r>
              <a:rPr lang="zh-CN" altLang="en-US" baseline="0" dirty="0"/>
              <a:t> </a:t>
            </a:r>
            <a:r>
              <a:rPr lang="en-US" altLang="zh-CN" baseline="0" dirty="0"/>
              <a:t>of</a:t>
            </a:r>
            <a:r>
              <a:rPr lang="zh-CN" altLang="en-US" baseline="0" dirty="0"/>
              <a:t> </a:t>
            </a:r>
            <a:r>
              <a:rPr lang="en-US" altLang="zh-CN" baseline="0" dirty="0"/>
              <a:t>each</a:t>
            </a:r>
            <a:r>
              <a:rPr lang="en-US" baseline="0" dirty="0"/>
              <a:t> epoch</a:t>
            </a:r>
            <a:r>
              <a:rPr lang="en-US" altLang="zh-CN" baseline="0" dirty="0"/>
              <a:t>,</a:t>
            </a:r>
            <a:r>
              <a:rPr lang="zh-CN" altLang="en-US" baseline="0" dirty="0"/>
              <a:t> </a:t>
            </a:r>
            <a:r>
              <a:rPr lang="en-US" altLang="zh-CN" baseline="0" dirty="0" err="1"/>
              <a:t>iReplayer</a:t>
            </a:r>
            <a:r>
              <a:rPr lang="zh-CN" altLang="en-US" baseline="0" dirty="0"/>
              <a:t> </a:t>
            </a:r>
            <a:r>
              <a:rPr lang="en-US" altLang="zh-CN" baseline="0" dirty="0"/>
              <a:t>takes</a:t>
            </a:r>
            <a:r>
              <a:rPr lang="zh-CN" altLang="en-US" baseline="0" dirty="0"/>
              <a:t> </a:t>
            </a:r>
            <a:r>
              <a:rPr lang="en-US" altLang="zh-CN" baseline="0" dirty="0"/>
              <a:t>a</a:t>
            </a:r>
            <a:r>
              <a:rPr lang="zh-CN" altLang="en-US" baseline="0" dirty="0"/>
              <a:t> </a:t>
            </a:r>
            <a:r>
              <a:rPr lang="en-US" altLang="zh-CN" baseline="0" dirty="0"/>
              <a:t>snapshot</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program</a:t>
            </a:r>
            <a:r>
              <a:rPr lang="zh-CN" altLang="en-US" baseline="0" dirty="0"/>
              <a:t> </a:t>
            </a:r>
            <a:r>
              <a:rPr lang="en-US" altLang="zh-CN" baseline="0" dirty="0"/>
              <a:t>state</a:t>
            </a:r>
            <a:r>
              <a:rPr lang="zh-CN" altLang="en-US" baseline="0" dirty="0"/>
              <a:t> </a:t>
            </a:r>
            <a:r>
              <a:rPr lang="en-US" altLang="zh-CN" baseline="0" dirty="0"/>
              <a:t>and</a:t>
            </a:r>
            <a:r>
              <a:rPr lang="zh-CN" altLang="en-US" baseline="0" dirty="0"/>
              <a:t> </a:t>
            </a:r>
            <a:r>
              <a:rPr lang="en-US" altLang="zh-CN" baseline="0" dirty="0"/>
              <a:t>other</a:t>
            </a:r>
            <a:r>
              <a:rPr lang="zh-CN" altLang="en-US" baseline="0" dirty="0"/>
              <a:t> </a:t>
            </a:r>
            <a:r>
              <a:rPr lang="en-US" altLang="zh-CN" baseline="0" dirty="0"/>
              <a:t>important</a:t>
            </a:r>
            <a:r>
              <a:rPr lang="zh-CN" altLang="en-US" baseline="0" dirty="0"/>
              <a:t> </a:t>
            </a:r>
            <a:r>
              <a:rPr lang="en-US" altLang="zh-CN" baseline="0" dirty="0"/>
              <a:t>information</a:t>
            </a:r>
            <a:r>
              <a:rPr lang="en-US" baseline="0" dirty="0"/>
              <a:t>. And then the program runs as normal</a:t>
            </a:r>
            <a:r>
              <a:rPr lang="en-US" altLang="zh-CN" baseline="0" dirty="0"/>
              <a:t>,</a:t>
            </a:r>
            <a:r>
              <a:rPr lang="zh-CN" altLang="en-US" baseline="0" dirty="0"/>
              <a:t> </a:t>
            </a:r>
            <a:r>
              <a:rPr lang="en-US" altLang="zh-CN" baseline="0" dirty="0"/>
              <a:t>but</a:t>
            </a:r>
            <a:r>
              <a:rPr lang="zh-CN" altLang="en-US" baseline="0" dirty="0"/>
              <a:t> </a:t>
            </a:r>
            <a:r>
              <a:rPr lang="en-US" altLang="zh-CN" baseline="0" dirty="0"/>
              <a:t>with</a:t>
            </a:r>
            <a:r>
              <a:rPr lang="zh-CN" altLang="en-US" baseline="0" dirty="0"/>
              <a:t> </a:t>
            </a:r>
            <a:r>
              <a:rPr lang="en-US" altLang="zh-CN" baseline="0" dirty="0"/>
              <a:t>minimum</a:t>
            </a:r>
            <a:r>
              <a:rPr lang="zh-CN" altLang="en-US" baseline="0" dirty="0"/>
              <a:t> </a:t>
            </a:r>
            <a:r>
              <a:rPr lang="en-US" altLang="zh-CN" baseline="0" dirty="0"/>
              <a:t>recording</a:t>
            </a:r>
            <a:r>
              <a:rPr lang="zh-CN" altLang="en-US" baseline="0" dirty="0"/>
              <a:t> </a:t>
            </a:r>
            <a:r>
              <a:rPr lang="en-US" altLang="zh-CN" baseline="0" dirty="0"/>
              <a:t>overhead</a:t>
            </a:r>
            <a:r>
              <a:rPr lang="en-US" baseline="0" dirty="0"/>
              <a:t>. If it meets an irrevocable system call</a:t>
            </a:r>
            <a:r>
              <a:rPr lang="zh-CN" altLang="en-US" baseline="0" dirty="0"/>
              <a:t> </a:t>
            </a:r>
            <a:r>
              <a:rPr lang="en-US" altLang="zh-CN" baseline="0" dirty="0"/>
              <a:t>or</a:t>
            </a:r>
            <a:r>
              <a:rPr lang="zh-CN" altLang="en-US" baseline="0" dirty="0"/>
              <a:t> </a:t>
            </a:r>
            <a:r>
              <a:rPr lang="en-US" altLang="zh-CN" baseline="0" dirty="0"/>
              <a:t>a</a:t>
            </a:r>
            <a:r>
              <a:rPr lang="zh-CN" altLang="en-US" baseline="0" dirty="0"/>
              <a:t> </a:t>
            </a:r>
            <a:r>
              <a:rPr lang="en-US" altLang="zh-CN" baseline="0" dirty="0"/>
              <a:t>thread</a:t>
            </a:r>
            <a:r>
              <a:rPr lang="zh-CN" altLang="en-US" baseline="0" dirty="0"/>
              <a:t> </a:t>
            </a:r>
            <a:r>
              <a:rPr lang="en-US" altLang="zh-CN" baseline="0" dirty="0"/>
              <a:t>reaches</a:t>
            </a:r>
            <a:r>
              <a:rPr lang="zh-CN" altLang="en-US" baseline="0" dirty="0"/>
              <a:t> </a:t>
            </a:r>
            <a:r>
              <a:rPr lang="en-US" altLang="zh-CN" baseline="0" dirty="0"/>
              <a:t>the</a:t>
            </a:r>
            <a:r>
              <a:rPr lang="zh-CN" altLang="en-US" baseline="0" dirty="0"/>
              <a:t> </a:t>
            </a:r>
            <a:r>
              <a:rPr lang="en-US" altLang="zh-CN" baseline="0" dirty="0"/>
              <a:t>user-defined</a:t>
            </a:r>
            <a:r>
              <a:rPr lang="zh-CN" altLang="en-US" baseline="0" dirty="0"/>
              <a:t> </a:t>
            </a:r>
            <a:r>
              <a:rPr lang="en-US" altLang="zh-CN" baseline="0" dirty="0"/>
              <a:t>criteria</a:t>
            </a:r>
            <a:r>
              <a:rPr lang="zh-CN" altLang="en-US" baseline="0" dirty="0"/>
              <a:t>, </a:t>
            </a:r>
            <a:r>
              <a:rPr lang="en-US" altLang="zh-CN" baseline="0" dirty="0"/>
              <a:t>then</a:t>
            </a:r>
            <a:r>
              <a:rPr lang="zh-CN" altLang="en-US" baseline="0" dirty="0"/>
              <a:t> </a:t>
            </a:r>
            <a:r>
              <a:rPr lang="en-US" altLang="zh-CN" baseline="0" dirty="0"/>
              <a:t>the</a:t>
            </a:r>
            <a:r>
              <a:rPr lang="zh-CN" altLang="en-US" baseline="0" dirty="0"/>
              <a:t> </a:t>
            </a:r>
            <a:r>
              <a:rPr lang="en-US" altLang="zh-CN" baseline="0" dirty="0"/>
              <a:t>thread</a:t>
            </a:r>
            <a:r>
              <a:rPr lang="zh-CN" altLang="en-US" baseline="0" dirty="0"/>
              <a:t> </a:t>
            </a:r>
            <a:r>
              <a:rPr lang="en-US" altLang="zh-CN" baseline="0" dirty="0"/>
              <a:t>becomes</a:t>
            </a:r>
            <a:r>
              <a:rPr lang="zh-CN" altLang="en-US" baseline="0" dirty="0"/>
              <a:t> </a:t>
            </a:r>
            <a:r>
              <a:rPr lang="en-US" altLang="zh-CN" baseline="0" dirty="0"/>
              <a:t>a</a:t>
            </a:r>
            <a:r>
              <a:rPr lang="zh-CN" altLang="en-US" baseline="0" dirty="0"/>
              <a:t> </a:t>
            </a:r>
            <a:r>
              <a:rPr lang="en-US" altLang="zh-CN" baseline="0" dirty="0"/>
              <a:t>coordinator</a:t>
            </a:r>
            <a:r>
              <a:rPr lang="zh-CN" altLang="en-US" baseline="0" dirty="0"/>
              <a:t> </a:t>
            </a:r>
            <a:r>
              <a:rPr lang="en-US" altLang="zh-CN" baseline="0" dirty="0"/>
              <a:t>thread</a:t>
            </a:r>
            <a:r>
              <a:rPr lang="zh-CN" altLang="en-US" baseline="0" dirty="0"/>
              <a:t> </a:t>
            </a:r>
            <a:r>
              <a:rPr lang="en-US" altLang="zh-CN" baseline="0" dirty="0"/>
              <a:t>to</a:t>
            </a:r>
            <a:r>
              <a:rPr lang="zh-CN" altLang="en-US" baseline="0" dirty="0"/>
              <a:t> </a:t>
            </a:r>
            <a:r>
              <a:rPr lang="en-US" altLang="zh-CN" baseline="0" dirty="0"/>
              <a:t>stop</a:t>
            </a:r>
            <a:r>
              <a:rPr lang="zh-CN" altLang="en-US" baseline="0" dirty="0"/>
              <a:t> </a:t>
            </a:r>
            <a:r>
              <a:rPr lang="en-US" altLang="zh-CN" baseline="0" dirty="0"/>
              <a:t>the</a:t>
            </a:r>
            <a:r>
              <a:rPr lang="zh-CN" altLang="en-US" baseline="0" dirty="0"/>
              <a:t> </a:t>
            </a:r>
            <a:r>
              <a:rPr lang="en-US" altLang="zh-CN" baseline="0" dirty="0"/>
              <a:t>current</a:t>
            </a:r>
            <a:r>
              <a:rPr lang="en-US" baseline="0" dirty="0"/>
              <a:t> epoch. </a:t>
            </a:r>
          </a:p>
          <a:p>
            <a:r>
              <a:rPr lang="en-US" baseline="0" dirty="0"/>
              <a:t>The</a:t>
            </a:r>
            <a:r>
              <a:rPr lang="zh-CN" altLang="en-US" baseline="0" dirty="0"/>
              <a:t> </a:t>
            </a:r>
            <a:r>
              <a:rPr lang="en-US" altLang="zh-CN" baseline="0" dirty="0"/>
              <a:t>coordinator</a:t>
            </a:r>
            <a:r>
              <a:rPr lang="zh-CN" altLang="en-US" baseline="0" dirty="0"/>
              <a:t> </a:t>
            </a:r>
            <a:r>
              <a:rPr lang="en-US" altLang="zh-CN" baseline="0" dirty="0"/>
              <a:t>thread</a:t>
            </a:r>
            <a:r>
              <a:rPr lang="zh-CN" altLang="en-US" baseline="0" dirty="0"/>
              <a:t> </a:t>
            </a:r>
            <a:r>
              <a:rPr lang="en-US" altLang="zh-CN" baseline="0" dirty="0"/>
              <a:t>will</a:t>
            </a:r>
            <a:r>
              <a:rPr lang="zh-CN" altLang="en-US" baseline="0" dirty="0"/>
              <a:t> </a:t>
            </a:r>
            <a:r>
              <a:rPr lang="en-US" altLang="zh-CN" baseline="0" dirty="0"/>
              <a:t>stop</a:t>
            </a:r>
            <a:r>
              <a:rPr lang="zh-CN" altLang="en-US" baseline="0" dirty="0"/>
              <a:t> </a:t>
            </a:r>
            <a:r>
              <a:rPr lang="en-US" altLang="zh-CN" baseline="0" dirty="0"/>
              <a:t>other</a:t>
            </a:r>
            <a:r>
              <a:rPr lang="zh-CN" altLang="en-US" baseline="0" dirty="0"/>
              <a:t> </a:t>
            </a:r>
            <a:r>
              <a:rPr lang="en-US" altLang="zh-CN" baseline="0" dirty="0"/>
              <a:t>threads</a:t>
            </a:r>
            <a:r>
              <a:rPr lang="zh-CN" altLang="en-US" baseline="0" dirty="0"/>
              <a:t> </a:t>
            </a:r>
            <a:r>
              <a:rPr lang="en-US" altLang="zh-CN" baseline="0" dirty="0"/>
              <a:t>at</a:t>
            </a:r>
            <a:r>
              <a:rPr lang="zh-CN" altLang="en-US" baseline="0" dirty="0"/>
              <a:t> </a:t>
            </a:r>
            <a:r>
              <a:rPr lang="en-US" altLang="zh-CN" baseline="0" dirty="0"/>
              <a:t>first.</a:t>
            </a:r>
            <a:r>
              <a:rPr lang="zh-CN" altLang="en-US" baseline="0" dirty="0"/>
              <a:t> </a:t>
            </a:r>
            <a:r>
              <a:rPr lang="en-US" altLang="zh-CN" baseline="0" dirty="0"/>
              <a:t>Then</a:t>
            </a:r>
            <a:r>
              <a:rPr lang="zh-CN" altLang="en-US" baseline="0" dirty="0"/>
              <a:t> </a:t>
            </a:r>
            <a:r>
              <a:rPr lang="en-US" baseline="0" dirty="0"/>
              <a:t>it</a:t>
            </a:r>
            <a:r>
              <a:rPr lang="zh-CN" altLang="en-US" baseline="0" dirty="0"/>
              <a:t> </a:t>
            </a:r>
            <a:r>
              <a:rPr lang="en-US" baseline="0" dirty="0"/>
              <a:t>can</a:t>
            </a:r>
            <a:r>
              <a:rPr lang="zh-CN" altLang="en-US" baseline="0" dirty="0"/>
              <a:t> </a:t>
            </a:r>
            <a:r>
              <a:rPr lang="en-US" altLang="zh-CN" baseline="0" dirty="0"/>
              <a:t>perform</a:t>
            </a:r>
            <a:r>
              <a:rPr lang="zh-CN" altLang="en-US" baseline="0" dirty="0"/>
              <a:t> </a:t>
            </a:r>
            <a:r>
              <a:rPr lang="en-US" altLang="zh-CN" baseline="0" dirty="0"/>
              <a:t>some</a:t>
            </a:r>
            <a:r>
              <a:rPr lang="zh-CN" altLang="en-US" baseline="0" dirty="0"/>
              <a:t> </a:t>
            </a:r>
            <a:r>
              <a:rPr lang="en-US" altLang="zh-CN" baseline="0" dirty="0"/>
              <a:t>failure</a:t>
            </a:r>
            <a:r>
              <a:rPr lang="en-US" baseline="0" dirty="0"/>
              <a:t> checking</a:t>
            </a:r>
            <a:r>
              <a:rPr lang="zh-CN" altLang="zh-CN" baseline="0" dirty="0"/>
              <a:t> </a:t>
            </a:r>
            <a:r>
              <a:rPr lang="en-US" altLang="zh-CN" baseline="0" dirty="0"/>
              <a:t>or</a:t>
            </a:r>
            <a:r>
              <a:rPr lang="zh-CN" altLang="en-US" baseline="0" dirty="0"/>
              <a:t> </a:t>
            </a:r>
            <a:r>
              <a:rPr lang="en-US" baseline="0" dirty="0"/>
              <a:t>wait user’s command to replay or proceed. If it proceeds, the </a:t>
            </a:r>
            <a:r>
              <a:rPr lang="en-US" baseline="0" dirty="0" err="1"/>
              <a:t>co</a:t>
            </a:r>
            <a:r>
              <a:rPr lang="en-US" altLang="zh-CN" baseline="0" dirty="0" err="1"/>
              <a:t>-ordinator</a:t>
            </a:r>
            <a:r>
              <a:rPr lang="zh-CN" altLang="en-US" baseline="0" dirty="0"/>
              <a:t> </a:t>
            </a:r>
            <a:r>
              <a:rPr lang="en-US" altLang="zh-CN" baseline="0" dirty="0"/>
              <a:t>thread</a:t>
            </a:r>
            <a:r>
              <a:rPr lang="zh-CN" altLang="en-US" baseline="0" dirty="0"/>
              <a:t> </a:t>
            </a:r>
            <a:r>
              <a:rPr lang="en-US" baseline="0" dirty="0"/>
              <a:t>will</a:t>
            </a:r>
            <a:r>
              <a:rPr lang="zh-CN" altLang="en-US" baseline="0" dirty="0"/>
              <a:t> </a:t>
            </a:r>
            <a:r>
              <a:rPr lang="en-US" altLang="zh-CN" baseline="0" dirty="0"/>
              <a:t>notify</a:t>
            </a:r>
            <a:r>
              <a:rPr lang="zh-CN" altLang="en-US" baseline="0" dirty="0"/>
              <a:t> </a:t>
            </a:r>
            <a:r>
              <a:rPr lang="en-US" altLang="zh-CN" baseline="0" dirty="0"/>
              <a:t>all</a:t>
            </a:r>
            <a:r>
              <a:rPr lang="zh-CN" altLang="en-US" baseline="0" dirty="0"/>
              <a:t> </a:t>
            </a:r>
            <a:r>
              <a:rPr lang="en-US" altLang="zh-CN" baseline="0" dirty="0"/>
              <a:t>threads</a:t>
            </a:r>
            <a:r>
              <a:rPr lang="zh-CN" altLang="en-US" baseline="0" dirty="0"/>
              <a:t> </a:t>
            </a:r>
            <a:r>
              <a:rPr lang="en-US" altLang="zh-CN" baseline="0" dirty="0"/>
              <a:t>to</a:t>
            </a:r>
            <a:r>
              <a:rPr lang="zh-CN" altLang="en-US" baseline="0" dirty="0"/>
              <a:t> </a:t>
            </a:r>
            <a:r>
              <a:rPr lang="en-US" altLang="zh-CN" baseline="0" dirty="0"/>
              <a:t>proceed.</a:t>
            </a:r>
            <a:r>
              <a:rPr lang="zh-CN" altLang="en-US" baseline="0" dirty="0"/>
              <a:t> </a:t>
            </a:r>
            <a:r>
              <a:rPr lang="en-US" altLang="zh-CN" baseline="0" dirty="0"/>
              <a:t>It</a:t>
            </a:r>
            <a:r>
              <a:rPr lang="zh-CN" altLang="en-US" baseline="0" dirty="0"/>
              <a:t> </a:t>
            </a:r>
            <a:r>
              <a:rPr lang="en-US" baseline="0" dirty="0"/>
              <a:t>currently</a:t>
            </a:r>
            <a:r>
              <a:rPr lang="zh-CN" altLang="en-US" baseline="0" dirty="0"/>
              <a:t> </a:t>
            </a:r>
            <a:r>
              <a:rPr lang="en-US" altLang="zh-CN" baseline="0" dirty="0"/>
              <a:t>will</a:t>
            </a:r>
            <a:r>
              <a:rPr lang="zh-CN" altLang="en-US" baseline="0" dirty="0"/>
              <a:t> </a:t>
            </a:r>
            <a:r>
              <a:rPr lang="en-US" altLang="zh-CN" baseline="0" dirty="0"/>
              <a:t>delete</a:t>
            </a:r>
            <a:r>
              <a:rPr lang="zh-CN" altLang="en-US" baseline="0" dirty="0"/>
              <a:t> </a:t>
            </a:r>
            <a:r>
              <a:rPr lang="en-US" altLang="zh-CN" baseline="0" dirty="0"/>
              <a:t>the</a:t>
            </a:r>
            <a:r>
              <a:rPr lang="zh-CN" altLang="en-US" baseline="0" dirty="0"/>
              <a:t> </a:t>
            </a:r>
            <a:r>
              <a:rPr lang="en-US" altLang="zh-CN" baseline="0" dirty="0"/>
              <a:t>last</a:t>
            </a:r>
            <a:r>
              <a:rPr lang="zh-CN" altLang="en-US" baseline="0" dirty="0"/>
              <a:t> </a:t>
            </a:r>
            <a:r>
              <a:rPr lang="en-US" altLang="zh-CN" baseline="0" dirty="0"/>
              <a:t>checkpoint,</a:t>
            </a:r>
            <a:r>
              <a:rPr lang="zh-CN" altLang="en-US" baseline="0" dirty="0"/>
              <a:t> </a:t>
            </a:r>
            <a:r>
              <a:rPr lang="en-US" altLang="zh-CN" baseline="0" dirty="0"/>
              <a:t>and</a:t>
            </a:r>
            <a:r>
              <a:rPr lang="zh-CN" altLang="en-US" baseline="0" dirty="0"/>
              <a:t> </a:t>
            </a:r>
            <a:r>
              <a:rPr lang="en-US" altLang="zh-CN" baseline="0" dirty="0"/>
              <a:t>save</a:t>
            </a:r>
            <a:r>
              <a:rPr lang="zh-CN" altLang="en-US" baseline="0" dirty="0"/>
              <a:t> </a:t>
            </a:r>
            <a:r>
              <a:rPr lang="en-US" altLang="zh-CN" baseline="0" dirty="0"/>
              <a:t>important</a:t>
            </a:r>
            <a:r>
              <a:rPr lang="zh-CN" altLang="en-US" baseline="0" dirty="0"/>
              <a:t> </a:t>
            </a:r>
            <a:r>
              <a:rPr lang="en-US" altLang="zh-CN" baseline="0" dirty="0"/>
              <a:t>information</a:t>
            </a:r>
            <a:r>
              <a:rPr lang="zh-CN" altLang="en-US" baseline="0" dirty="0"/>
              <a:t> </a:t>
            </a:r>
            <a:r>
              <a:rPr lang="en-US" altLang="zh-CN" baseline="0" dirty="0"/>
              <a:t>again</a:t>
            </a:r>
            <a:r>
              <a:rPr lang="en-US" baseline="0" dirty="0"/>
              <a:t>. If there is something wrong, it</a:t>
            </a:r>
            <a:r>
              <a:rPr lang="zh-CN" altLang="en-US" baseline="0" dirty="0"/>
              <a:t> </a:t>
            </a:r>
            <a:r>
              <a:rPr lang="en-US" baseline="0" dirty="0"/>
              <a:t>would notify all</a:t>
            </a:r>
            <a:r>
              <a:rPr lang="zh-CN" altLang="en-US" baseline="0" dirty="0"/>
              <a:t> </a:t>
            </a:r>
            <a:r>
              <a:rPr lang="en-US" altLang="zh-CN" baseline="0" dirty="0"/>
              <a:t>other</a:t>
            </a:r>
            <a:r>
              <a:rPr lang="zh-CN" altLang="en-US" baseline="0" dirty="0"/>
              <a:t> </a:t>
            </a:r>
            <a:r>
              <a:rPr lang="en-US" altLang="zh-CN" baseline="0" dirty="0"/>
              <a:t>threads</a:t>
            </a:r>
            <a:r>
              <a:rPr lang="zh-CN" altLang="en-US" baseline="0" dirty="0"/>
              <a:t> </a:t>
            </a:r>
            <a:r>
              <a:rPr lang="en-US" altLang="zh-CN" baseline="0" dirty="0"/>
              <a:t>to</a:t>
            </a:r>
            <a:r>
              <a:rPr lang="zh-CN" altLang="en-US" baseline="0" dirty="0"/>
              <a:t> </a:t>
            </a:r>
            <a:r>
              <a:rPr lang="en-US" altLang="zh-CN" baseline="0" dirty="0"/>
              <a:t>rollback</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last</a:t>
            </a:r>
            <a:r>
              <a:rPr lang="zh-CN" altLang="en-US" baseline="0" dirty="0"/>
              <a:t> </a:t>
            </a:r>
            <a:r>
              <a:rPr lang="en-US" altLang="zh-CN" baseline="0" dirty="0"/>
              <a:t>checkpoint.</a:t>
            </a:r>
            <a:r>
              <a:rPr lang="zh-CN" altLang="en-US" baseline="0" dirty="0"/>
              <a:t> </a:t>
            </a:r>
            <a:r>
              <a:rPr lang="en-US" altLang="zh-CN" baseline="0" dirty="0"/>
              <a:t>We</a:t>
            </a:r>
            <a:r>
              <a:rPr lang="zh-CN" altLang="en-US" baseline="0" dirty="0"/>
              <a:t> </a:t>
            </a:r>
            <a:r>
              <a:rPr lang="en-US" baseline="0" dirty="0"/>
              <a:t>could</a:t>
            </a:r>
            <a:r>
              <a:rPr lang="zh-CN" altLang="en-US" baseline="0" dirty="0"/>
              <a:t> </a:t>
            </a:r>
            <a:r>
              <a:rPr lang="en-US" baseline="0" dirty="0"/>
              <a:t>use instrumented version to</a:t>
            </a:r>
            <a:r>
              <a:rPr lang="zh-CN" altLang="en-US" baseline="0" dirty="0"/>
              <a:t> </a:t>
            </a:r>
            <a:r>
              <a:rPr lang="en-US" altLang="zh-CN" baseline="0" dirty="0"/>
              <a:t>perform</a:t>
            </a:r>
            <a:r>
              <a:rPr lang="zh-CN" altLang="en-US" baseline="0" dirty="0"/>
              <a:t> </a:t>
            </a:r>
            <a:r>
              <a:rPr lang="en-US" altLang="zh-CN" baseline="0" dirty="0"/>
              <a:t>dynamic</a:t>
            </a:r>
            <a:r>
              <a:rPr lang="zh-CN" altLang="en-US" baseline="0" dirty="0"/>
              <a:t> </a:t>
            </a:r>
            <a:r>
              <a:rPr lang="en-US" altLang="zh-CN" baseline="0" dirty="0"/>
              <a:t>analysis</a:t>
            </a:r>
            <a:r>
              <a:rPr lang="zh-CN" altLang="en-US" baseline="0" dirty="0"/>
              <a:t> </a:t>
            </a:r>
            <a:r>
              <a:rPr lang="en-US" altLang="zh-CN" baseline="0" dirty="0"/>
              <a:t>during</a:t>
            </a:r>
            <a:r>
              <a:rPr lang="zh-CN" altLang="en-US" baseline="0" dirty="0"/>
              <a:t> </a:t>
            </a:r>
            <a:r>
              <a:rPr lang="en-US" altLang="zh-CN" baseline="0" dirty="0"/>
              <a:t>re-execution,</a:t>
            </a:r>
            <a:r>
              <a:rPr lang="zh-CN" altLang="en-US" baseline="0" dirty="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a:t>finding</a:t>
            </a:r>
            <a:r>
              <a:rPr lang="zh-CN" altLang="en-US" baseline="0" dirty="0"/>
              <a:t> </a:t>
            </a:r>
            <a:r>
              <a:rPr lang="en-US" altLang="zh-CN" baseline="0" dirty="0"/>
              <a:t>the</a:t>
            </a:r>
            <a:r>
              <a:rPr lang="zh-CN" altLang="en-US" baseline="0" dirty="0"/>
              <a:t> </a:t>
            </a:r>
            <a:r>
              <a:rPr lang="en-US" altLang="zh-CN" baseline="0" dirty="0"/>
              <a:t>root</a:t>
            </a:r>
            <a:r>
              <a:rPr lang="zh-CN" altLang="en-US" baseline="0" dirty="0"/>
              <a:t> </a:t>
            </a:r>
            <a:r>
              <a:rPr lang="en-US" altLang="zh-CN" baseline="0" dirty="0"/>
              <a:t>cause</a:t>
            </a:r>
            <a:r>
              <a:rPr lang="zh-CN" altLang="en-US" baseline="0" dirty="0"/>
              <a:t> </a:t>
            </a:r>
            <a:r>
              <a:rPr lang="en-US" altLang="zh-CN" baseline="0" dirty="0"/>
              <a:t>of</a:t>
            </a:r>
            <a:r>
              <a:rPr lang="zh-CN" altLang="en-US" baseline="0" dirty="0"/>
              <a:t> </a:t>
            </a:r>
            <a:r>
              <a:rPr lang="en-US" altLang="zh-CN" baseline="0" dirty="0"/>
              <a:t>failures.</a:t>
            </a:r>
            <a:r>
              <a:rPr lang="zh-CN" altLang="en-US" baseline="0" dirty="0"/>
              <a:t> </a:t>
            </a:r>
            <a:endParaRPr lang="en-US" baseline="0" dirty="0"/>
          </a:p>
          <a:p>
            <a:endParaRPr lang="en-US" baseline="0" dirty="0"/>
          </a:p>
          <a:p>
            <a:r>
              <a:rPr lang="en-US" baseline="0" dirty="0"/>
              <a:t>That’s the main idea</a:t>
            </a:r>
            <a:r>
              <a:rPr lang="zh-CN" altLang="en-US" baseline="0" dirty="0"/>
              <a:t> </a:t>
            </a:r>
            <a:r>
              <a:rPr lang="en-US" altLang="zh-CN" baseline="0" dirty="0"/>
              <a:t>of</a:t>
            </a:r>
            <a:r>
              <a:rPr lang="zh-CN" altLang="en-US" baseline="0" dirty="0"/>
              <a:t> </a:t>
            </a:r>
            <a:r>
              <a:rPr lang="en-US" altLang="zh-CN" baseline="0" dirty="0" err="1"/>
              <a:t>iReplayer</a:t>
            </a:r>
            <a:r>
              <a:rPr lang="en-US" altLang="zh-CN" baseline="0" dirty="0"/>
              <a:t>.</a:t>
            </a:r>
            <a:r>
              <a:rPr lang="zh-CN" altLang="en-US" baseline="0" dirty="0"/>
              <a:t> </a:t>
            </a:r>
            <a:endParaRPr lang="en-US" baseline="0" dirty="0"/>
          </a:p>
        </p:txBody>
      </p:sp>
      <p:sp>
        <p:nvSpPr>
          <p:cNvPr id="4" name="Slide Number Placeholder 3"/>
          <p:cNvSpPr>
            <a:spLocks noGrp="1"/>
          </p:cNvSpPr>
          <p:nvPr>
            <p:ph type="sldNum" sz="quarter" idx="10"/>
          </p:nvPr>
        </p:nvSpPr>
        <p:spPr/>
        <p:txBody>
          <a:bodyPr/>
          <a:lstStyle/>
          <a:p>
            <a:fld id="{6A8E5EA7-673A-6F4B-B4B6-94CB7C81EEC0}" type="slidenum">
              <a:rPr lang="en-US" smtClean="0"/>
              <a:t>48</a:t>
            </a:fld>
            <a:endParaRPr lang="en-US"/>
          </a:p>
        </p:txBody>
      </p:sp>
    </p:spTree>
    <p:extLst>
      <p:ext uri="{BB962C8B-B14F-4D97-AF65-F5344CB8AC3E}">
        <p14:creationId xmlns:p14="http://schemas.microsoft.com/office/powerpoint/2010/main" val="299367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zh-CN" altLang="en-US" dirty="0"/>
              <a:t> </a:t>
            </a:r>
            <a:r>
              <a:rPr lang="en-US" altLang="zh-CN" dirty="0"/>
              <a:t>re-implement</a:t>
            </a:r>
            <a:r>
              <a:rPr lang="zh-CN" altLang="en-US" dirty="0"/>
              <a:t> </a:t>
            </a:r>
            <a:r>
              <a:rPr lang="en-US" altLang="zh-CN" dirty="0"/>
              <a:t>the</a:t>
            </a:r>
            <a:r>
              <a:rPr lang="zh-CN" altLang="en-US" dirty="0"/>
              <a:t> </a:t>
            </a:r>
            <a:r>
              <a:rPr lang="en-US" altLang="zh-CN" dirty="0"/>
              <a:t>instrumentation,</a:t>
            </a:r>
            <a:r>
              <a:rPr lang="zh-CN" altLang="en-US" dirty="0"/>
              <a:t> </a:t>
            </a:r>
            <a:r>
              <a:rPr lang="en-US" altLang="zh-CN" dirty="0"/>
              <a:t>which</a:t>
            </a:r>
            <a:r>
              <a:rPr lang="zh-CN" altLang="en-US" dirty="0"/>
              <a:t> </a:t>
            </a:r>
            <a:r>
              <a:rPr lang="en-US" altLang="zh-CN" dirty="0"/>
              <a:t>instruments</a:t>
            </a:r>
            <a:r>
              <a:rPr lang="zh-CN" altLang="en-US" dirty="0"/>
              <a:t> </a:t>
            </a:r>
            <a:r>
              <a:rPr lang="en-US" altLang="zh-CN" dirty="0"/>
              <a:t>a</a:t>
            </a:r>
            <a:r>
              <a:rPr lang="zh-CN" altLang="en-US" dirty="0"/>
              <a:t> </a:t>
            </a:r>
            <a:r>
              <a:rPr lang="en-US" altLang="zh-CN" dirty="0"/>
              <a:t>call</a:t>
            </a:r>
            <a:r>
              <a:rPr lang="zh-CN" altLang="en-US" dirty="0"/>
              <a:t> </a:t>
            </a:r>
            <a:r>
              <a:rPr lang="en-US" altLang="zh-CN" dirty="0"/>
              <a:t>on</a:t>
            </a:r>
            <a:r>
              <a:rPr lang="zh-CN" altLang="en-US" dirty="0"/>
              <a:t> </a:t>
            </a:r>
            <a:r>
              <a:rPr lang="en-US" altLang="zh-CN" dirty="0"/>
              <a:t>every</a:t>
            </a:r>
            <a:r>
              <a:rPr lang="zh-CN" altLang="en-US" dirty="0"/>
              <a:t> </a:t>
            </a:r>
            <a:r>
              <a:rPr lang="en-US" altLang="zh-CN" dirty="0"/>
              <a:t>branch</a:t>
            </a:r>
            <a:r>
              <a:rPr lang="zh-CN" altLang="en-US" dirty="0"/>
              <a:t> </a:t>
            </a:r>
            <a:r>
              <a:rPr lang="en-US" altLang="zh-CN" dirty="0"/>
              <a:t>so</a:t>
            </a:r>
            <a:r>
              <a:rPr lang="zh-CN" altLang="en-US" dirty="0"/>
              <a:t> </a:t>
            </a:r>
            <a:r>
              <a:rPr lang="en-US" altLang="zh-CN" dirty="0"/>
              <a:t>that</a:t>
            </a:r>
            <a:r>
              <a:rPr lang="zh-CN" altLang="en-US" dirty="0"/>
              <a:t> </a:t>
            </a:r>
            <a:r>
              <a:rPr lang="en-US" altLang="zh-CN" dirty="0"/>
              <a:t>we</a:t>
            </a:r>
            <a:r>
              <a:rPr lang="zh-CN" altLang="en-US" dirty="0"/>
              <a:t> </a:t>
            </a:r>
            <a:r>
              <a:rPr lang="en-US" altLang="zh-CN" dirty="0"/>
              <a:t>could</a:t>
            </a:r>
            <a:r>
              <a:rPr lang="zh-CN" altLang="en-US" dirty="0"/>
              <a:t> </a:t>
            </a:r>
            <a:r>
              <a:rPr lang="en-US" altLang="zh-CN" dirty="0"/>
              <a:t>collect</a:t>
            </a:r>
            <a:r>
              <a:rPr lang="zh-CN" altLang="en-US" dirty="0"/>
              <a:t> </a:t>
            </a:r>
            <a:r>
              <a:rPr lang="en-US" altLang="zh-CN" dirty="0"/>
              <a:t>all</a:t>
            </a:r>
            <a:r>
              <a:rPr lang="zh-CN" altLang="en-US" dirty="0"/>
              <a:t> </a:t>
            </a:r>
            <a:r>
              <a:rPr lang="en-US" altLang="zh-CN" dirty="0"/>
              <a:t>branches.</a:t>
            </a:r>
            <a:r>
              <a:rPr lang="zh-CN" altLang="en-US" dirty="0"/>
              <a:t> </a:t>
            </a:r>
            <a:endParaRPr lang="en-US" altLang="zh-CN" dirty="0"/>
          </a:p>
          <a:p>
            <a:r>
              <a:rPr lang="en-US" dirty="0"/>
              <a:t>We</a:t>
            </a:r>
            <a:r>
              <a:rPr lang="zh-CN" altLang="en-US" dirty="0"/>
              <a:t> </a:t>
            </a:r>
            <a:r>
              <a:rPr lang="en-US" altLang="zh-CN" dirty="0"/>
              <a:t>show</a:t>
            </a:r>
            <a:r>
              <a:rPr lang="zh-CN" altLang="en-US" dirty="0"/>
              <a:t> </a:t>
            </a:r>
            <a:r>
              <a:rPr lang="en-US" altLang="zh-CN" dirty="0"/>
              <a:t>the</a:t>
            </a:r>
            <a:r>
              <a:rPr lang="zh-CN" altLang="en-US" dirty="0"/>
              <a:t> </a:t>
            </a:r>
            <a:r>
              <a:rPr lang="en-US" altLang="zh-CN" dirty="0"/>
              <a:t>normalized</a:t>
            </a:r>
            <a:r>
              <a:rPr lang="zh-CN" altLang="en-US" dirty="0"/>
              <a:t> </a:t>
            </a:r>
            <a:r>
              <a:rPr lang="en-US" altLang="zh-CN" dirty="0"/>
              <a:t>runtime</a:t>
            </a:r>
            <a:r>
              <a:rPr lang="zh-CN" altLang="en-US" dirty="0"/>
              <a:t>. </a:t>
            </a:r>
            <a:r>
              <a:rPr lang="en-US" altLang="zh-CN" dirty="0"/>
              <a:t>Overall,</a:t>
            </a:r>
            <a:r>
              <a:rPr lang="zh-CN" altLang="en-US" dirty="0"/>
              <a:t> </a:t>
            </a:r>
            <a:r>
              <a:rPr lang="en-US" altLang="zh-CN" dirty="0" err="1"/>
              <a:t>iReplayer</a:t>
            </a:r>
            <a:r>
              <a:rPr lang="zh-CN" altLang="en-US" dirty="0"/>
              <a:t> </a:t>
            </a:r>
            <a:r>
              <a:rPr lang="en-US" altLang="zh-CN" dirty="0"/>
              <a:t>only</a:t>
            </a:r>
            <a:r>
              <a:rPr lang="zh-CN" altLang="en-US" dirty="0"/>
              <a:t> </a:t>
            </a:r>
            <a:r>
              <a:rPr lang="en-US" altLang="zh-CN" dirty="0"/>
              <a:t>imposes</a:t>
            </a:r>
            <a:r>
              <a:rPr lang="zh-CN" altLang="en-US" dirty="0"/>
              <a:t> </a:t>
            </a:r>
            <a:r>
              <a:rPr lang="en-US" altLang="zh-CN" dirty="0"/>
              <a:t>3%</a:t>
            </a:r>
            <a:r>
              <a:rPr lang="zh-CN" altLang="en-US" dirty="0"/>
              <a:t> </a:t>
            </a:r>
            <a:r>
              <a:rPr lang="en-US" altLang="zh-CN" dirty="0"/>
              <a:t>performance</a:t>
            </a:r>
            <a:r>
              <a:rPr lang="zh-CN" altLang="en-US" dirty="0"/>
              <a:t> </a:t>
            </a:r>
            <a:r>
              <a:rPr lang="en-US" altLang="zh-CN" dirty="0"/>
              <a:t>overhead,</a:t>
            </a:r>
            <a:r>
              <a:rPr lang="zh-CN" altLang="en-US" dirty="0"/>
              <a:t> </a:t>
            </a:r>
            <a:r>
              <a:rPr lang="en-US" altLang="zh-CN" dirty="0"/>
              <a:t>while</a:t>
            </a:r>
            <a:r>
              <a:rPr lang="zh-CN" altLang="en-US" dirty="0"/>
              <a:t> </a:t>
            </a:r>
            <a:r>
              <a:rPr lang="en-US" altLang="zh-CN" dirty="0"/>
              <a:t>the</a:t>
            </a:r>
            <a:r>
              <a:rPr lang="zh-CN" altLang="en-US" dirty="0"/>
              <a:t> </a:t>
            </a:r>
            <a:r>
              <a:rPr lang="en-US" altLang="zh-CN" dirty="0"/>
              <a:t>software-based</a:t>
            </a:r>
            <a:r>
              <a:rPr lang="zh-CN" altLang="en-US" dirty="0"/>
              <a:t> </a:t>
            </a:r>
            <a:r>
              <a:rPr lang="en-US" altLang="zh-CN" dirty="0"/>
              <a:t>instrumentation</a:t>
            </a:r>
            <a:r>
              <a:rPr lang="zh-CN" altLang="en-US" dirty="0"/>
              <a:t> </a:t>
            </a:r>
            <a:r>
              <a:rPr lang="en-US" altLang="zh-CN" dirty="0"/>
              <a:t>can</a:t>
            </a:r>
            <a:r>
              <a:rPr lang="zh-CN" altLang="en-US" dirty="0"/>
              <a:t> </a:t>
            </a:r>
            <a:r>
              <a:rPr lang="en-US" altLang="zh-CN" dirty="0"/>
              <a:t>run</a:t>
            </a:r>
            <a:r>
              <a:rPr lang="zh-CN" altLang="en-US" dirty="0"/>
              <a:t> </a:t>
            </a:r>
            <a:r>
              <a:rPr lang="en-US" altLang="zh-CN" dirty="0"/>
              <a:t>more</a:t>
            </a:r>
            <a:r>
              <a:rPr lang="zh-CN" altLang="en-US" dirty="0"/>
              <a:t> </a:t>
            </a:r>
            <a:r>
              <a:rPr lang="en-US" altLang="zh-CN" dirty="0"/>
              <a:t>than</a:t>
            </a:r>
            <a:r>
              <a:rPr lang="zh-CN" altLang="en-US" dirty="0"/>
              <a:t> </a:t>
            </a:r>
            <a:r>
              <a:rPr lang="en-US" altLang="zh-CN" dirty="0"/>
              <a:t>2</a:t>
            </a:r>
            <a:r>
              <a:rPr lang="zh-CN" altLang="en-US" dirty="0"/>
              <a:t> </a:t>
            </a:r>
            <a:r>
              <a:rPr lang="en-US" altLang="zh-CN" dirty="0"/>
              <a:t>times</a:t>
            </a:r>
            <a:r>
              <a:rPr lang="zh-CN" altLang="en-US" dirty="0"/>
              <a:t> </a:t>
            </a:r>
            <a:r>
              <a:rPr lang="en-US" altLang="zh-CN" dirty="0"/>
              <a:t>slower.</a:t>
            </a:r>
            <a:r>
              <a:rPr lang="zh-CN" altLang="en-US" dirty="0"/>
              <a:t> </a:t>
            </a:r>
            <a:endParaRPr lang="en-US" altLang="zh-CN" dirty="0"/>
          </a:p>
          <a:p>
            <a:endParaRPr lang="en-US" dirty="0"/>
          </a:p>
          <a:p>
            <a:r>
              <a:rPr lang="en-US" dirty="0"/>
              <a:t>We</a:t>
            </a:r>
            <a:r>
              <a:rPr lang="zh-CN" altLang="en-US" dirty="0"/>
              <a:t> </a:t>
            </a:r>
            <a:r>
              <a:rPr lang="en-US" altLang="zh-CN" dirty="0"/>
              <a:t>also</a:t>
            </a:r>
            <a:r>
              <a:rPr lang="zh-CN" altLang="en-US" dirty="0"/>
              <a:t> </a:t>
            </a:r>
            <a:r>
              <a:rPr lang="en-US" altLang="zh-CN" dirty="0"/>
              <a:t>evaluated</a:t>
            </a:r>
            <a:r>
              <a:rPr lang="zh-CN" altLang="en-US" dirty="0"/>
              <a:t> </a:t>
            </a:r>
            <a:r>
              <a:rPr lang="en-US" altLang="zh-CN" dirty="0"/>
              <a:t>the</a:t>
            </a:r>
            <a:r>
              <a:rPr lang="zh-CN" altLang="en-US" dirty="0"/>
              <a:t> </a:t>
            </a:r>
            <a:r>
              <a:rPr lang="en-US" altLang="zh-CN" dirty="0"/>
              <a:t>overhead</a:t>
            </a:r>
            <a:r>
              <a:rPr lang="zh-CN" altLang="en-US" dirty="0"/>
              <a:t> </a:t>
            </a:r>
            <a:r>
              <a:rPr lang="en-US" altLang="zh-CN" dirty="0"/>
              <a:t>of</a:t>
            </a:r>
            <a:r>
              <a:rPr lang="zh-CN" altLang="en-US" dirty="0"/>
              <a:t> </a:t>
            </a:r>
            <a:r>
              <a:rPr lang="en-US" altLang="zh-CN" dirty="0" err="1"/>
              <a:t>rr</a:t>
            </a:r>
            <a:r>
              <a:rPr lang="en-US" altLang="zh-CN" dirty="0"/>
              <a:t>,</a:t>
            </a:r>
            <a:r>
              <a:rPr lang="zh-CN" altLang="en-US" dirty="0"/>
              <a:t> </a:t>
            </a:r>
            <a:r>
              <a:rPr lang="en-US" altLang="zh-CN" dirty="0"/>
              <a:t>which</a:t>
            </a:r>
            <a:r>
              <a:rPr lang="zh-CN" altLang="en-US" dirty="0"/>
              <a:t> </a:t>
            </a:r>
            <a:r>
              <a:rPr lang="en-US" altLang="zh-CN" dirty="0"/>
              <a:t>could</a:t>
            </a:r>
            <a:r>
              <a:rPr lang="zh-CN" altLang="en-US" dirty="0"/>
              <a:t> </a:t>
            </a:r>
            <a:r>
              <a:rPr lang="en-US" altLang="zh-CN" dirty="0"/>
              <a:t>be</a:t>
            </a:r>
            <a:r>
              <a:rPr lang="zh-CN" altLang="en-US" dirty="0"/>
              <a:t> </a:t>
            </a:r>
            <a:r>
              <a:rPr lang="en-US" altLang="zh-CN" dirty="0"/>
              <a:t>seen</a:t>
            </a:r>
            <a:r>
              <a:rPr lang="zh-CN" altLang="en-US" dirty="0"/>
              <a:t> </a:t>
            </a:r>
            <a:r>
              <a:rPr lang="en-US" altLang="zh-CN" dirty="0"/>
              <a:t>in</a:t>
            </a:r>
            <a:r>
              <a:rPr lang="zh-CN" altLang="en-US" dirty="0"/>
              <a:t> </a:t>
            </a:r>
            <a:r>
              <a:rPr lang="en-US" altLang="zh-CN" dirty="0"/>
              <a:t>the</a:t>
            </a:r>
            <a:r>
              <a:rPr lang="zh-CN" altLang="en-US" dirty="0"/>
              <a:t> </a:t>
            </a:r>
            <a:r>
              <a:rPr lang="en-US" altLang="zh-CN" dirty="0"/>
              <a:t>paper.</a:t>
            </a:r>
            <a:r>
              <a:rPr lang="zh-CN" altLang="en-US" dirty="0"/>
              <a:t> </a:t>
            </a:r>
            <a:r>
              <a:rPr lang="en-US" altLang="zh-CN" dirty="0"/>
              <a:t>Applications</a:t>
            </a:r>
            <a:r>
              <a:rPr lang="zh-CN" altLang="en-US" dirty="0"/>
              <a:t> </a:t>
            </a:r>
            <a:r>
              <a:rPr lang="en-US" altLang="zh-CN" dirty="0"/>
              <a:t>with</a:t>
            </a:r>
            <a:r>
              <a:rPr lang="zh-CN" altLang="en-US" dirty="0"/>
              <a:t> </a:t>
            </a:r>
            <a:r>
              <a:rPr lang="en-US" altLang="zh-CN" dirty="0" err="1"/>
              <a:t>rr</a:t>
            </a:r>
            <a:r>
              <a:rPr lang="zh-CN" altLang="en-US" dirty="0"/>
              <a:t> </a:t>
            </a:r>
            <a:r>
              <a:rPr lang="en-US" altLang="zh-CN" dirty="0"/>
              <a:t>run</a:t>
            </a:r>
            <a:r>
              <a:rPr lang="zh-CN" altLang="en-US" dirty="0"/>
              <a:t> </a:t>
            </a:r>
            <a:r>
              <a:rPr lang="en-US" altLang="zh-CN" dirty="0"/>
              <a:t>more</a:t>
            </a:r>
            <a:r>
              <a:rPr lang="zh-CN" altLang="en-US" dirty="0"/>
              <a:t> </a:t>
            </a:r>
            <a:r>
              <a:rPr lang="en-US" altLang="zh-CN" dirty="0"/>
              <a:t>than</a:t>
            </a:r>
            <a:r>
              <a:rPr lang="zh-CN" altLang="en-US" dirty="0"/>
              <a:t> </a:t>
            </a:r>
            <a:r>
              <a:rPr lang="en-US" altLang="zh-CN" dirty="0"/>
              <a:t>16</a:t>
            </a:r>
            <a:r>
              <a:rPr lang="zh-CN" altLang="en-US" dirty="0"/>
              <a:t> </a:t>
            </a:r>
            <a:r>
              <a:rPr lang="en-US" altLang="zh-CN" dirty="0"/>
              <a:t>times</a:t>
            </a:r>
            <a:r>
              <a:rPr lang="zh-CN" altLang="en-US" dirty="0"/>
              <a:t> </a:t>
            </a:r>
            <a:r>
              <a:rPr lang="en-US" altLang="zh-CN" dirty="0"/>
              <a:t>slower</a:t>
            </a:r>
            <a:r>
              <a:rPr lang="zh-CN" altLang="en-US" dirty="0"/>
              <a:t>, </a:t>
            </a:r>
            <a:r>
              <a:rPr lang="en-US" altLang="zh-CN" dirty="0"/>
              <a:t>when</a:t>
            </a:r>
            <a:r>
              <a:rPr lang="zh-CN" altLang="en-US" dirty="0"/>
              <a:t> </a:t>
            </a:r>
            <a:r>
              <a:rPr lang="en-US" altLang="zh-CN" dirty="0"/>
              <a:t>using</a:t>
            </a:r>
            <a:r>
              <a:rPr lang="zh-CN" altLang="en-US" dirty="0"/>
              <a:t> </a:t>
            </a:r>
            <a:r>
              <a:rPr lang="en-US" altLang="zh-CN" dirty="0"/>
              <a:t>16</a:t>
            </a:r>
            <a:r>
              <a:rPr lang="zh-CN" altLang="en-US" dirty="0"/>
              <a:t> </a:t>
            </a:r>
            <a:r>
              <a:rPr lang="en-US" altLang="zh-CN" dirty="0"/>
              <a:t>threads.</a:t>
            </a:r>
            <a:r>
              <a:rPr lang="zh-CN" altLang="en-US" dirty="0"/>
              <a:t> </a:t>
            </a:r>
            <a:endParaRPr lang="en-US" altLang="zh-CN" dirty="0"/>
          </a:p>
          <a:p>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9</a:t>
            </a:fld>
            <a:endParaRPr lang="en-US"/>
          </a:p>
        </p:txBody>
      </p:sp>
    </p:spTree>
    <p:extLst>
      <p:ext uri="{BB962C8B-B14F-4D97-AF65-F5344CB8AC3E}">
        <p14:creationId xmlns:p14="http://schemas.microsoft.com/office/powerpoint/2010/main" val="24491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a:t>
            </a:r>
            <a:r>
              <a:rPr lang="zh-CN" altLang="en-US" dirty="0"/>
              <a:t> </a:t>
            </a:r>
            <a:r>
              <a:rPr lang="en-US" altLang="zh-CN" dirty="0"/>
              <a:t>calls</a:t>
            </a:r>
            <a:r>
              <a:rPr lang="zh-CN" altLang="en-US" dirty="0"/>
              <a:t> </a:t>
            </a:r>
            <a:r>
              <a:rPr lang="en-US" altLang="zh-CN" dirty="0"/>
              <a:t>are</a:t>
            </a:r>
            <a:r>
              <a:rPr lang="zh-CN" altLang="en-US" dirty="0"/>
              <a:t> </a:t>
            </a:r>
            <a:r>
              <a:rPr lang="en-US" altLang="zh-CN" dirty="0"/>
              <a:t>classified</a:t>
            </a:r>
            <a:r>
              <a:rPr lang="zh-CN" altLang="en-US" dirty="0"/>
              <a:t> </a:t>
            </a:r>
            <a:r>
              <a:rPr lang="en-US" altLang="zh-CN" dirty="0"/>
              <a:t>into</a:t>
            </a:r>
            <a:r>
              <a:rPr lang="zh-CN" altLang="en-US" dirty="0"/>
              <a:t> </a:t>
            </a:r>
            <a:r>
              <a:rPr lang="en-US" altLang="zh-CN" dirty="0"/>
              <a:t>five</a:t>
            </a:r>
            <a:r>
              <a:rPr lang="zh-CN" altLang="en-US" dirty="0"/>
              <a:t> </a:t>
            </a:r>
            <a:r>
              <a:rPr lang="en-US" altLang="zh-CN" dirty="0"/>
              <a:t>types.</a:t>
            </a:r>
            <a:r>
              <a:rPr lang="zh-CN" altLang="en-US" dirty="0"/>
              <a:t> </a:t>
            </a:r>
            <a:r>
              <a:rPr lang="en-US" altLang="zh-CN" dirty="0"/>
              <a:t>The</a:t>
            </a:r>
            <a:r>
              <a:rPr lang="zh-CN" altLang="en-US" dirty="0"/>
              <a:t> </a:t>
            </a:r>
            <a:r>
              <a:rPr lang="en-US" altLang="zh-CN" dirty="0"/>
              <a:t>first</a:t>
            </a:r>
            <a:r>
              <a:rPr lang="zh-CN" altLang="en-US" dirty="0"/>
              <a:t> </a:t>
            </a:r>
            <a:r>
              <a:rPr lang="en-US" altLang="zh-CN" dirty="0"/>
              <a:t>type</a:t>
            </a:r>
            <a:r>
              <a:rPr lang="zh-CN" altLang="en-US" dirty="0"/>
              <a:t> </a:t>
            </a:r>
            <a:r>
              <a:rPr lang="en-US" altLang="zh-CN" dirty="0"/>
              <a:t>is</a:t>
            </a:r>
            <a:r>
              <a:rPr lang="zh-CN" altLang="en-US" dirty="0"/>
              <a:t> </a:t>
            </a:r>
            <a:r>
              <a:rPr lang="en-US" altLang="zh-CN" dirty="0"/>
              <a:t>repeatable</a:t>
            </a:r>
            <a:r>
              <a:rPr lang="zh-CN" altLang="en-US" dirty="0"/>
              <a:t> </a:t>
            </a:r>
            <a:r>
              <a:rPr lang="en-US" altLang="zh-CN" dirty="0"/>
              <a:t>system</a:t>
            </a:r>
            <a:r>
              <a:rPr lang="zh-CN" altLang="en-US" dirty="0"/>
              <a:t> </a:t>
            </a:r>
            <a:r>
              <a:rPr lang="en-US" altLang="zh-CN" dirty="0"/>
              <a:t>calls,</a:t>
            </a:r>
            <a:r>
              <a:rPr lang="zh-CN" altLang="en-US" dirty="0"/>
              <a:t> </a:t>
            </a:r>
            <a:r>
              <a:rPr lang="en-US" altLang="zh-CN" dirty="0"/>
              <a:t>such</a:t>
            </a:r>
            <a:r>
              <a:rPr lang="zh-CN" altLang="en-US" dirty="0"/>
              <a:t> </a:t>
            </a:r>
            <a:r>
              <a:rPr lang="en-US" altLang="zh-CN" dirty="0"/>
              <a:t>as</a:t>
            </a:r>
            <a:r>
              <a:rPr lang="zh-CN" altLang="en-US" dirty="0"/>
              <a:t> </a:t>
            </a:r>
            <a:r>
              <a:rPr lang="en-US" altLang="zh-CN" dirty="0" err="1"/>
              <a:t>getpid</a:t>
            </a:r>
            <a:r>
              <a:rPr lang="en-US" altLang="zh-CN" dirty="0"/>
              <a:t>.</a:t>
            </a:r>
            <a:r>
              <a:rPr lang="zh-CN" altLang="en-US" dirty="0"/>
              <a:t> </a:t>
            </a:r>
            <a:r>
              <a:rPr lang="en-US" altLang="zh-CN" dirty="0"/>
              <a:t>This</a:t>
            </a:r>
            <a:r>
              <a:rPr lang="zh-CN" altLang="en-US" dirty="0"/>
              <a:t> </a:t>
            </a:r>
            <a:r>
              <a:rPr lang="en-US" altLang="zh-CN" dirty="0"/>
              <a:t>type</a:t>
            </a:r>
            <a:r>
              <a:rPr lang="zh-CN" altLang="en-US" dirty="0"/>
              <a:t> </a:t>
            </a:r>
            <a:r>
              <a:rPr lang="en-US" altLang="zh-CN" dirty="0"/>
              <a:t>of</a:t>
            </a:r>
            <a:r>
              <a:rPr lang="zh-CN" altLang="en-US" dirty="0"/>
              <a:t> </a:t>
            </a:r>
            <a:r>
              <a:rPr lang="en-US" altLang="zh-CN" dirty="0"/>
              <a:t>system</a:t>
            </a:r>
            <a:r>
              <a:rPr lang="zh-CN" altLang="en-US" dirty="0"/>
              <a:t> </a:t>
            </a:r>
            <a:r>
              <a:rPr lang="en-US" altLang="zh-CN" dirty="0"/>
              <a:t>calls</a:t>
            </a:r>
            <a:r>
              <a:rPr lang="zh-CN" altLang="en-US" dirty="0"/>
              <a:t> </a:t>
            </a:r>
            <a:r>
              <a:rPr lang="en-US" altLang="zh-CN" dirty="0"/>
              <a:t>will</a:t>
            </a:r>
            <a:r>
              <a:rPr lang="zh-CN" altLang="en-US" dirty="0"/>
              <a:t> </a:t>
            </a:r>
            <a:r>
              <a:rPr lang="en-US" altLang="zh-CN" dirty="0"/>
              <a:t>return</a:t>
            </a:r>
            <a:r>
              <a:rPr lang="zh-CN" altLang="en-US" dirty="0"/>
              <a:t> </a:t>
            </a:r>
            <a:r>
              <a:rPr lang="en-US" altLang="zh-CN" dirty="0"/>
              <a:t>the</a:t>
            </a:r>
            <a:r>
              <a:rPr lang="zh-CN" altLang="en-US" dirty="0"/>
              <a:t> </a:t>
            </a:r>
            <a:r>
              <a:rPr lang="en-US" altLang="zh-CN" dirty="0"/>
              <a:t>same</a:t>
            </a:r>
            <a:r>
              <a:rPr lang="zh-CN" altLang="en-US" dirty="0"/>
              <a:t> </a:t>
            </a:r>
            <a:r>
              <a:rPr lang="en-US" altLang="zh-CN" dirty="0"/>
              <a:t>value</a:t>
            </a:r>
            <a:r>
              <a:rPr lang="zh-CN" altLang="en-US" dirty="0"/>
              <a:t> </a:t>
            </a:r>
            <a:r>
              <a:rPr lang="en-US" altLang="zh-CN" dirty="0"/>
              <a:t>under</a:t>
            </a:r>
            <a:r>
              <a:rPr lang="zh-CN" altLang="en-US" dirty="0"/>
              <a:t> </a:t>
            </a:r>
            <a:r>
              <a:rPr lang="en-US" altLang="zh-CN" dirty="0"/>
              <a:t>in-situ</a:t>
            </a:r>
            <a:r>
              <a:rPr lang="zh-CN" altLang="en-US" dirty="0"/>
              <a:t> </a:t>
            </a:r>
            <a:r>
              <a:rPr lang="en-US" altLang="zh-CN" dirty="0"/>
              <a:t>setting.</a:t>
            </a:r>
            <a:r>
              <a:rPr lang="zh-CN" altLang="en-US" dirty="0"/>
              <a:t> </a:t>
            </a:r>
            <a:endParaRPr lang="en-US" altLang="zh-CN" dirty="0"/>
          </a:p>
          <a:p>
            <a:r>
              <a:rPr lang="en-US" dirty="0"/>
              <a:t>The</a:t>
            </a:r>
            <a:r>
              <a:rPr lang="zh-CN" altLang="en-US" dirty="0"/>
              <a:t> </a:t>
            </a:r>
            <a:r>
              <a:rPr lang="en-US" altLang="zh-CN" dirty="0"/>
              <a:t>second</a:t>
            </a:r>
            <a:r>
              <a:rPr lang="zh-CN" altLang="en-US" dirty="0"/>
              <a:t> </a:t>
            </a:r>
            <a:r>
              <a:rPr lang="en-US" altLang="zh-CN" dirty="0"/>
              <a:t>type</a:t>
            </a:r>
            <a:r>
              <a:rPr lang="zh-CN" altLang="en-US" dirty="0"/>
              <a:t> </a:t>
            </a:r>
            <a:r>
              <a:rPr lang="en-US" altLang="zh-CN" dirty="0"/>
              <a:t>is</a:t>
            </a:r>
            <a:r>
              <a:rPr lang="zh-CN" altLang="en-US" dirty="0"/>
              <a:t> </a:t>
            </a:r>
            <a:r>
              <a:rPr lang="en-US" altLang="zh-CN" dirty="0"/>
              <a:t>similar</a:t>
            </a:r>
            <a:r>
              <a:rPr lang="zh-CN" altLang="en-US" dirty="0"/>
              <a:t> </a:t>
            </a:r>
            <a:r>
              <a:rPr lang="en-US" altLang="zh-CN" dirty="0"/>
              <a:t>to</a:t>
            </a:r>
            <a:r>
              <a:rPr lang="zh-CN" altLang="en-US" dirty="0"/>
              <a:t> </a:t>
            </a:r>
            <a:r>
              <a:rPr lang="en-US" altLang="zh-CN" dirty="0"/>
              <a:t>all</a:t>
            </a:r>
            <a:r>
              <a:rPr lang="zh-CN" altLang="en-US" dirty="0"/>
              <a:t> </a:t>
            </a:r>
            <a:r>
              <a:rPr lang="en-US" altLang="zh-CN" dirty="0"/>
              <a:t>existing</a:t>
            </a:r>
            <a:r>
              <a:rPr lang="zh-CN" altLang="en-US" dirty="0"/>
              <a:t> </a:t>
            </a:r>
            <a:r>
              <a:rPr lang="en-US" altLang="zh-CN" dirty="0"/>
              <a:t>work,</a:t>
            </a:r>
            <a:r>
              <a:rPr lang="zh-CN" altLang="en-US" dirty="0"/>
              <a:t> </a:t>
            </a:r>
            <a:r>
              <a:rPr lang="en-US" altLang="zh-CN" dirty="0"/>
              <a:t>which</a:t>
            </a:r>
            <a:r>
              <a:rPr lang="zh-CN" altLang="en-US" dirty="0"/>
              <a:t> </a:t>
            </a:r>
            <a:r>
              <a:rPr lang="en-US" altLang="zh-CN" dirty="0"/>
              <a:t>is</a:t>
            </a:r>
            <a:r>
              <a:rPr lang="zh-CN" altLang="en-US" dirty="0"/>
              <a:t> </a:t>
            </a:r>
            <a:r>
              <a:rPr lang="en-US" altLang="zh-CN" dirty="0"/>
              <a:t>treated</a:t>
            </a:r>
            <a:r>
              <a:rPr lang="zh-CN" altLang="en-US" dirty="0"/>
              <a:t> </a:t>
            </a:r>
            <a:r>
              <a:rPr lang="en-US" altLang="zh-CN" dirty="0"/>
              <a:t>as</a:t>
            </a:r>
            <a:r>
              <a:rPr lang="zh-CN" altLang="en-US" dirty="0"/>
              <a:t> </a:t>
            </a:r>
            <a:r>
              <a:rPr lang="en-US" altLang="zh-CN" dirty="0"/>
              <a:t>recordable</a:t>
            </a:r>
            <a:r>
              <a:rPr lang="zh-CN" altLang="en-US" dirty="0"/>
              <a:t> </a:t>
            </a:r>
            <a:r>
              <a:rPr lang="en-US" altLang="zh-CN" dirty="0"/>
              <a:t>system</a:t>
            </a:r>
            <a:r>
              <a:rPr lang="zh-CN" altLang="en-US" dirty="0"/>
              <a:t> </a:t>
            </a:r>
            <a:r>
              <a:rPr lang="en-US" altLang="zh-CN" dirty="0"/>
              <a:t>calls.</a:t>
            </a:r>
            <a:r>
              <a:rPr lang="zh-CN" altLang="en-US" dirty="0"/>
              <a:t> </a:t>
            </a:r>
            <a:r>
              <a:rPr lang="en-US" altLang="zh-CN" dirty="0"/>
              <a:t>We</a:t>
            </a:r>
            <a:r>
              <a:rPr lang="zh-CN" altLang="en-US" dirty="0"/>
              <a:t> </a:t>
            </a:r>
            <a:r>
              <a:rPr lang="en-US" altLang="zh-CN" dirty="0"/>
              <a:t>simply</a:t>
            </a:r>
            <a:r>
              <a:rPr lang="zh-CN" altLang="en-US" dirty="0"/>
              <a:t> </a:t>
            </a:r>
            <a:r>
              <a:rPr lang="en-US" altLang="zh-CN" dirty="0"/>
              <a:t>records</a:t>
            </a:r>
            <a:r>
              <a:rPr lang="zh-CN" altLang="en-US" dirty="0"/>
              <a:t> </a:t>
            </a:r>
            <a:r>
              <a:rPr lang="en-US" altLang="zh-CN" dirty="0"/>
              <a:t>the</a:t>
            </a:r>
            <a:r>
              <a:rPr lang="zh-CN" altLang="en-US" dirty="0"/>
              <a:t> </a:t>
            </a:r>
            <a:r>
              <a:rPr lang="en-US" altLang="zh-CN" dirty="0"/>
              <a:t>results</a:t>
            </a:r>
            <a:r>
              <a:rPr lang="zh-CN" altLang="en-US" dirty="0"/>
              <a:t> </a:t>
            </a:r>
            <a:r>
              <a:rPr lang="en-US" altLang="zh-CN" dirty="0"/>
              <a:t>of</a:t>
            </a:r>
            <a:r>
              <a:rPr lang="zh-CN" altLang="en-US" dirty="0"/>
              <a:t> </a:t>
            </a:r>
            <a:r>
              <a:rPr lang="en-US" altLang="zh-CN" dirty="0"/>
              <a:t>such</a:t>
            </a:r>
            <a:r>
              <a:rPr lang="zh-CN" altLang="en-US" dirty="0"/>
              <a:t> </a:t>
            </a:r>
            <a:r>
              <a:rPr lang="en-US" altLang="zh-CN" dirty="0"/>
              <a:t>system</a:t>
            </a:r>
            <a:r>
              <a:rPr lang="zh-CN" altLang="en-US" dirty="0"/>
              <a:t> </a:t>
            </a:r>
            <a:r>
              <a:rPr lang="en-US" altLang="zh-CN" dirty="0"/>
              <a:t>calls,</a:t>
            </a:r>
            <a:r>
              <a:rPr lang="zh-CN" altLang="en-US" dirty="0"/>
              <a:t> </a:t>
            </a:r>
            <a:r>
              <a:rPr lang="en-US" altLang="zh-CN" dirty="0"/>
              <a:t>and</a:t>
            </a:r>
            <a:r>
              <a:rPr lang="zh-CN" altLang="en-US" dirty="0"/>
              <a:t> </a:t>
            </a:r>
            <a:r>
              <a:rPr lang="en-US" altLang="zh-CN" dirty="0"/>
              <a:t>replay</a:t>
            </a:r>
            <a:r>
              <a:rPr lang="zh-CN" altLang="en-US" dirty="0"/>
              <a:t> </a:t>
            </a:r>
            <a:r>
              <a:rPr lang="en-US" altLang="zh-CN" dirty="0"/>
              <a:t>the</a:t>
            </a:r>
            <a:r>
              <a:rPr lang="zh-CN" altLang="en-US" dirty="0"/>
              <a:t> </a:t>
            </a:r>
            <a:r>
              <a:rPr lang="en-US" altLang="zh-CN" dirty="0"/>
              <a:t>results</a:t>
            </a:r>
            <a:r>
              <a:rPr lang="zh-CN" altLang="en-US" dirty="0"/>
              <a:t> </a:t>
            </a:r>
            <a:r>
              <a:rPr lang="en-US" altLang="zh-CN" dirty="0"/>
              <a:t>during</a:t>
            </a:r>
            <a:r>
              <a:rPr lang="zh-CN" altLang="en-US" dirty="0"/>
              <a:t> </a:t>
            </a:r>
            <a:r>
              <a:rPr lang="en-US" altLang="zh-CN" dirty="0"/>
              <a:t>re-execution.</a:t>
            </a:r>
            <a:r>
              <a:rPr lang="zh-CN" altLang="en-US" dirty="0"/>
              <a:t> </a:t>
            </a:r>
            <a:endParaRPr lang="en-US" altLang="zh-CN" dirty="0"/>
          </a:p>
          <a:p>
            <a:r>
              <a:rPr lang="en-US" dirty="0"/>
              <a:t>The</a:t>
            </a:r>
            <a:r>
              <a:rPr lang="zh-CN" altLang="en-US" dirty="0"/>
              <a:t> </a:t>
            </a:r>
            <a:r>
              <a:rPr lang="en-US" altLang="zh-CN" dirty="0"/>
              <a:t>third</a:t>
            </a:r>
            <a:r>
              <a:rPr lang="zh-CN" altLang="en-US" dirty="0"/>
              <a:t> </a:t>
            </a:r>
            <a:r>
              <a:rPr lang="en-US" altLang="zh-CN" dirty="0"/>
              <a:t>type</a:t>
            </a:r>
            <a:r>
              <a:rPr lang="zh-CN" altLang="en-US" dirty="0"/>
              <a:t>, </a:t>
            </a:r>
            <a:r>
              <a:rPr lang="en-US" altLang="zh-CN" dirty="0"/>
              <a:t>revocable</a:t>
            </a:r>
            <a:r>
              <a:rPr lang="zh-CN" altLang="en-US" dirty="0"/>
              <a:t> </a:t>
            </a:r>
            <a:r>
              <a:rPr lang="en-US" altLang="zh-CN" dirty="0"/>
              <a:t>system</a:t>
            </a:r>
            <a:r>
              <a:rPr lang="zh-CN" altLang="en-US" dirty="0"/>
              <a:t> </a:t>
            </a:r>
            <a:r>
              <a:rPr lang="en-US" altLang="zh-CN" dirty="0"/>
              <a:t>calls</a:t>
            </a:r>
            <a:r>
              <a:rPr lang="zh-CN" altLang="en-US" dirty="0"/>
              <a:t>, </a:t>
            </a:r>
            <a:r>
              <a:rPr lang="en-US" altLang="zh-CN" dirty="0"/>
              <a:t>also</a:t>
            </a:r>
            <a:r>
              <a:rPr lang="zh-CN" altLang="en-US" dirty="0"/>
              <a:t> </a:t>
            </a:r>
            <a:r>
              <a:rPr lang="en-US" altLang="zh-CN" dirty="0"/>
              <a:t>leverages</a:t>
            </a:r>
            <a:r>
              <a:rPr lang="zh-CN" altLang="en-US" dirty="0"/>
              <a:t> </a:t>
            </a:r>
            <a:r>
              <a:rPr lang="en-US" altLang="zh-CN" dirty="0"/>
              <a:t>the</a:t>
            </a:r>
            <a:r>
              <a:rPr lang="zh-CN" altLang="en-US" dirty="0"/>
              <a:t> </a:t>
            </a:r>
            <a:r>
              <a:rPr lang="en-US" altLang="zh-CN" dirty="0"/>
              <a:t>effect</a:t>
            </a:r>
            <a:r>
              <a:rPr lang="zh-CN" altLang="en-US" dirty="0"/>
              <a:t> </a:t>
            </a:r>
            <a:r>
              <a:rPr lang="en-US" altLang="zh-CN" dirty="0"/>
              <a:t>of</a:t>
            </a:r>
            <a:r>
              <a:rPr lang="zh-CN" altLang="en-US" dirty="0"/>
              <a:t> </a:t>
            </a:r>
            <a:r>
              <a:rPr lang="en-US" altLang="zh-CN" dirty="0"/>
              <a:t>in-situ</a:t>
            </a:r>
            <a:r>
              <a:rPr lang="zh-CN" altLang="en-US" dirty="0"/>
              <a:t> </a:t>
            </a:r>
            <a:r>
              <a:rPr lang="en-US" altLang="zh-CN" dirty="0"/>
              <a:t>setting.</a:t>
            </a:r>
            <a:r>
              <a:rPr lang="zh-CN" altLang="en-US" dirty="0"/>
              <a:t> </a:t>
            </a:r>
            <a:r>
              <a:rPr lang="en-US" altLang="zh-CN" dirty="0"/>
              <a:t>There</a:t>
            </a:r>
            <a:r>
              <a:rPr lang="zh-CN" altLang="en-US" dirty="0"/>
              <a:t> </a:t>
            </a:r>
            <a:r>
              <a:rPr lang="en-US" altLang="zh-CN" dirty="0"/>
              <a:t>is</a:t>
            </a:r>
            <a:r>
              <a:rPr lang="zh-CN" altLang="en-US" dirty="0"/>
              <a:t> </a:t>
            </a:r>
            <a:r>
              <a:rPr lang="en-US" altLang="zh-CN" dirty="0"/>
              <a:t>no</a:t>
            </a:r>
            <a:r>
              <a:rPr lang="zh-CN" altLang="en-US" dirty="0"/>
              <a:t> </a:t>
            </a:r>
            <a:r>
              <a:rPr lang="en-US" altLang="zh-CN" dirty="0"/>
              <a:t>need</a:t>
            </a:r>
            <a:r>
              <a:rPr lang="zh-CN" altLang="en-US" dirty="0"/>
              <a:t> </a:t>
            </a:r>
            <a:r>
              <a:rPr lang="en-US" altLang="zh-CN" dirty="0"/>
              <a:t>to</a:t>
            </a:r>
            <a:r>
              <a:rPr lang="zh-CN" altLang="en-US" dirty="0"/>
              <a:t> </a:t>
            </a:r>
            <a:r>
              <a:rPr lang="en-US" altLang="zh-CN" dirty="0"/>
              <a:t>record</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files,</a:t>
            </a:r>
            <a:r>
              <a:rPr lang="zh-CN" altLang="en-US" dirty="0"/>
              <a:t> </a:t>
            </a:r>
            <a:r>
              <a:rPr lang="en-US" altLang="zh-CN" dirty="0"/>
              <a:t>if</a:t>
            </a:r>
            <a:r>
              <a:rPr lang="zh-CN" altLang="en-US" dirty="0"/>
              <a:t> </a:t>
            </a:r>
            <a:r>
              <a:rPr lang="en-US" altLang="zh-CN" dirty="0"/>
              <a:t>the</a:t>
            </a:r>
            <a:r>
              <a:rPr lang="zh-CN" altLang="en-US" dirty="0"/>
              <a:t> </a:t>
            </a:r>
            <a:r>
              <a:rPr lang="en-US" altLang="zh-CN" dirty="0"/>
              <a:t>file</a:t>
            </a:r>
            <a:r>
              <a:rPr lang="zh-CN" altLang="en-US" dirty="0"/>
              <a:t> </a:t>
            </a:r>
            <a:r>
              <a:rPr lang="en-US" altLang="zh-CN" dirty="0"/>
              <a:t>is</a:t>
            </a:r>
            <a:r>
              <a:rPr lang="zh-CN" altLang="en-US" dirty="0"/>
              <a:t> </a:t>
            </a:r>
            <a:r>
              <a:rPr lang="en-US" altLang="zh-CN" dirty="0"/>
              <a:t>not</a:t>
            </a:r>
            <a:r>
              <a:rPr lang="zh-CN" altLang="en-US" dirty="0"/>
              <a:t> </a:t>
            </a:r>
            <a:r>
              <a:rPr lang="en-US" altLang="zh-CN" dirty="0"/>
              <a:t>changed</a:t>
            </a:r>
            <a:r>
              <a:rPr lang="zh-CN" altLang="en-US" dirty="0"/>
              <a:t>. </a:t>
            </a:r>
            <a:r>
              <a:rPr lang="en-US" altLang="zh-CN" dirty="0"/>
              <a:t>We</a:t>
            </a:r>
            <a:r>
              <a:rPr lang="zh-CN" altLang="en-US" dirty="0"/>
              <a:t> </a:t>
            </a:r>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save</a:t>
            </a:r>
            <a:r>
              <a:rPr lang="zh-CN" altLang="en-US" dirty="0"/>
              <a:t> </a:t>
            </a:r>
            <a:r>
              <a:rPr lang="en-US" altLang="zh-CN" dirty="0"/>
              <a:t>the</a:t>
            </a:r>
            <a:r>
              <a:rPr lang="zh-CN" altLang="en-US" dirty="0"/>
              <a:t> </a:t>
            </a:r>
            <a:r>
              <a:rPr lang="en-US" altLang="zh-CN" dirty="0"/>
              <a:t>positions</a:t>
            </a:r>
            <a:r>
              <a:rPr lang="zh-CN" altLang="en-US" dirty="0"/>
              <a:t> </a:t>
            </a:r>
            <a:r>
              <a:rPr lang="en-US" altLang="zh-CN" dirty="0"/>
              <a:t>of</a:t>
            </a:r>
            <a:r>
              <a:rPr lang="zh-CN" altLang="en-US" dirty="0"/>
              <a:t> </a:t>
            </a:r>
            <a:r>
              <a:rPr lang="en-US" altLang="zh-CN" dirty="0"/>
              <a:t>these</a:t>
            </a:r>
            <a:r>
              <a:rPr lang="zh-CN" altLang="en-US" dirty="0"/>
              <a:t> </a:t>
            </a:r>
            <a:r>
              <a:rPr lang="en-US" altLang="zh-CN" dirty="0"/>
              <a:t>opened</a:t>
            </a:r>
            <a:r>
              <a:rPr lang="zh-CN" altLang="en-US" dirty="0"/>
              <a:t> </a:t>
            </a:r>
            <a:r>
              <a:rPr lang="en-US" altLang="zh-CN" dirty="0"/>
              <a:t>files,</a:t>
            </a:r>
            <a:r>
              <a:rPr lang="zh-CN" altLang="en-US" dirty="0"/>
              <a:t> </a:t>
            </a:r>
            <a:r>
              <a:rPr lang="en-US" altLang="zh-CN" dirty="0"/>
              <a:t>and</a:t>
            </a:r>
            <a:r>
              <a:rPr lang="zh-CN" altLang="en-US" dirty="0"/>
              <a:t> </a:t>
            </a:r>
            <a:r>
              <a:rPr lang="en-US" altLang="zh-CN" dirty="0"/>
              <a:t>then</a:t>
            </a:r>
            <a:r>
              <a:rPr lang="zh-CN" altLang="en-US" dirty="0"/>
              <a:t> </a:t>
            </a:r>
            <a:r>
              <a:rPr lang="en-US" altLang="zh-CN" dirty="0"/>
              <a:t>recovers</a:t>
            </a:r>
            <a:r>
              <a:rPr lang="zh-CN" altLang="en-US" dirty="0"/>
              <a:t> </a:t>
            </a:r>
            <a:r>
              <a:rPr lang="en-US" altLang="zh-CN" dirty="0"/>
              <a:t>the</a:t>
            </a:r>
            <a:r>
              <a:rPr lang="zh-CN" altLang="en-US" dirty="0"/>
              <a:t> </a:t>
            </a:r>
            <a:r>
              <a:rPr lang="en-US" altLang="zh-CN" dirty="0"/>
              <a:t>positions</a:t>
            </a:r>
            <a:r>
              <a:rPr lang="zh-CN" altLang="en-US" dirty="0"/>
              <a:t> </a:t>
            </a:r>
            <a:r>
              <a:rPr lang="en-US" altLang="zh-CN" dirty="0"/>
              <a:t>before</a:t>
            </a:r>
            <a:r>
              <a:rPr lang="zh-CN" altLang="en-US" dirty="0"/>
              <a:t> </a:t>
            </a:r>
            <a:r>
              <a:rPr lang="en-US" altLang="zh-CN" dirty="0"/>
              <a:t>re-execution.</a:t>
            </a:r>
            <a:r>
              <a:rPr lang="zh-CN" altLang="en-US" dirty="0"/>
              <a:t> </a:t>
            </a:r>
            <a:r>
              <a:rPr lang="en-US" altLang="zh-CN" dirty="0"/>
              <a:t>But</a:t>
            </a:r>
            <a:r>
              <a:rPr lang="zh-CN" altLang="en-US" dirty="0"/>
              <a:t> </a:t>
            </a:r>
            <a:r>
              <a:rPr lang="en-US" altLang="zh-CN" dirty="0"/>
              <a:t>there</a:t>
            </a:r>
            <a:r>
              <a:rPr lang="zh-CN" altLang="en-US" dirty="0"/>
              <a:t> </a:t>
            </a:r>
            <a:r>
              <a:rPr lang="en-US" altLang="zh-CN" dirty="0"/>
              <a:t>are</a:t>
            </a:r>
            <a:r>
              <a:rPr lang="zh-CN" altLang="en-US" dirty="0"/>
              <a:t> </a:t>
            </a:r>
            <a:r>
              <a:rPr lang="en-US" altLang="zh-CN" dirty="0"/>
              <a:t>two</a:t>
            </a:r>
            <a:r>
              <a:rPr lang="zh-CN" altLang="en-US" dirty="0"/>
              <a:t> </a:t>
            </a:r>
            <a:r>
              <a:rPr lang="en-US" altLang="zh-CN" dirty="0"/>
              <a:t>exceptions:</a:t>
            </a:r>
            <a:r>
              <a:rPr lang="zh-CN" altLang="en-US" dirty="0"/>
              <a:t> </a:t>
            </a:r>
            <a:r>
              <a:rPr lang="en-US" altLang="zh-CN" dirty="0"/>
              <a:t>socket</a:t>
            </a:r>
            <a:r>
              <a:rPr lang="zh-CN" altLang="en-US" dirty="0"/>
              <a:t> </a:t>
            </a:r>
            <a:r>
              <a:rPr lang="en-US" altLang="zh-CN" dirty="0"/>
              <a:t>reads/writes</a:t>
            </a:r>
            <a:r>
              <a:rPr lang="zh-CN" altLang="en-US" dirty="0"/>
              <a:t> </a:t>
            </a:r>
            <a:r>
              <a:rPr lang="en-US" altLang="zh-CN" dirty="0"/>
              <a:t>should</a:t>
            </a:r>
            <a:r>
              <a:rPr lang="zh-CN" altLang="en-US" dirty="0"/>
              <a:t> </a:t>
            </a:r>
            <a:r>
              <a:rPr lang="en-US" altLang="zh-CN" dirty="0"/>
              <a:t>be</a:t>
            </a:r>
            <a:r>
              <a:rPr lang="zh-CN" altLang="en-US" dirty="0"/>
              <a:t> </a:t>
            </a:r>
            <a:r>
              <a:rPr lang="en-US" altLang="zh-CN" dirty="0"/>
              <a:t>recorded</a:t>
            </a:r>
            <a:r>
              <a:rPr lang="zh-CN" altLang="en-US" dirty="0"/>
              <a:t> </a:t>
            </a:r>
            <a:r>
              <a:rPr lang="en-US" altLang="zh-CN" dirty="0"/>
              <a:t>and</a:t>
            </a:r>
            <a:r>
              <a:rPr lang="zh-CN" altLang="en-US" dirty="0"/>
              <a:t> </a:t>
            </a:r>
            <a:r>
              <a:rPr lang="en-US" altLang="zh-CN" dirty="0" err="1"/>
              <a:t>lseek</a:t>
            </a:r>
            <a:r>
              <a:rPr lang="zh-CN" altLang="en-US" dirty="0"/>
              <a:t> </a:t>
            </a:r>
            <a:r>
              <a:rPr lang="en-US" altLang="zh-CN" dirty="0"/>
              <a:t>will</a:t>
            </a:r>
            <a:r>
              <a:rPr lang="zh-CN" altLang="en-US" dirty="0"/>
              <a:t> </a:t>
            </a:r>
            <a:r>
              <a:rPr lang="en-US" altLang="zh-CN" dirty="0"/>
              <a:t>be</a:t>
            </a:r>
            <a:r>
              <a:rPr lang="zh-CN" altLang="en-US" dirty="0"/>
              <a:t> </a:t>
            </a:r>
            <a:r>
              <a:rPr lang="en-US" altLang="zh-CN" dirty="0"/>
              <a:t>treated</a:t>
            </a:r>
            <a:r>
              <a:rPr lang="zh-CN" altLang="en-US" dirty="0"/>
              <a:t> </a:t>
            </a:r>
            <a:r>
              <a:rPr lang="en-US" altLang="zh-CN" dirty="0"/>
              <a:t>as</a:t>
            </a:r>
            <a:r>
              <a:rPr lang="zh-CN" altLang="en-US" dirty="0"/>
              <a:t> </a:t>
            </a:r>
            <a:r>
              <a:rPr lang="en-US" altLang="zh-CN" dirty="0"/>
              <a:t>irrevocable</a:t>
            </a:r>
            <a:r>
              <a:rPr lang="zh-CN" altLang="en-US" dirty="0"/>
              <a:t> </a:t>
            </a:r>
            <a:r>
              <a:rPr lang="en-US" altLang="zh-CN" dirty="0"/>
              <a:t>system</a:t>
            </a:r>
            <a:r>
              <a:rPr lang="zh-CN" altLang="en-US" dirty="0"/>
              <a:t> </a:t>
            </a:r>
            <a:r>
              <a:rPr lang="en-US" altLang="zh-CN" dirty="0"/>
              <a:t>calls.</a:t>
            </a:r>
            <a:r>
              <a:rPr lang="zh-CN" altLang="en-US" dirty="0"/>
              <a:t> </a:t>
            </a:r>
            <a:endParaRPr lang="en-US" altLang="zh-CN" dirty="0"/>
          </a:p>
          <a:p>
            <a:endParaRPr lang="en-US" altLang="zh-CN" dirty="0"/>
          </a:p>
          <a:p>
            <a:r>
              <a:rPr lang="en-US" altLang="zh-CN" dirty="0"/>
              <a:t>The</a:t>
            </a:r>
            <a:r>
              <a:rPr lang="zh-CN" altLang="en-US" dirty="0"/>
              <a:t> </a:t>
            </a:r>
            <a:r>
              <a:rPr lang="en-US" altLang="zh-CN" dirty="0"/>
              <a:t>forth</a:t>
            </a:r>
            <a:r>
              <a:rPr lang="zh-CN" altLang="en-US" dirty="0"/>
              <a:t> </a:t>
            </a:r>
            <a:r>
              <a:rPr lang="en-US" altLang="zh-CN" dirty="0"/>
              <a:t>type</a:t>
            </a:r>
            <a:r>
              <a:rPr lang="zh-CN" altLang="en-US" dirty="0"/>
              <a:t> </a:t>
            </a:r>
            <a:r>
              <a:rPr lang="en-US" altLang="zh-CN" dirty="0"/>
              <a:t>are</a:t>
            </a:r>
            <a:r>
              <a:rPr lang="zh-CN" altLang="en-US" dirty="0"/>
              <a:t> </a:t>
            </a:r>
            <a:r>
              <a:rPr lang="en-US" altLang="zh-CN" dirty="0"/>
              <a:t>deferrable</a:t>
            </a:r>
            <a:r>
              <a:rPr lang="zh-CN" altLang="en-US" dirty="0"/>
              <a:t> </a:t>
            </a:r>
            <a:r>
              <a:rPr lang="en-US" altLang="zh-CN" dirty="0"/>
              <a:t>system</a:t>
            </a:r>
            <a:r>
              <a:rPr lang="zh-CN" altLang="en-US" dirty="0"/>
              <a:t> </a:t>
            </a:r>
            <a:r>
              <a:rPr lang="en-US" altLang="zh-CN" dirty="0"/>
              <a:t>calls,</a:t>
            </a:r>
            <a:r>
              <a:rPr lang="zh-CN" altLang="en-US" dirty="0"/>
              <a:t> </a:t>
            </a:r>
            <a:r>
              <a:rPr lang="en-US" altLang="zh-CN" dirty="0"/>
              <a:t>which</a:t>
            </a:r>
            <a:r>
              <a:rPr lang="zh-CN" altLang="en-US" dirty="0"/>
              <a:t> </a:t>
            </a:r>
            <a:r>
              <a:rPr lang="en-US" altLang="zh-CN" dirty="0"/>
              <a:t>are</a:t>
            </a:r>
            <a:r>
              <a:rPr lang="zh-CN" altLang="en-US" dirty="0"/>
              <a:t> </a:t>
            </a:r>
            <a:r>
              <a:rPr lang="en-US" altLang="zh-CN" dirty="0"/>
              <a:t>important</a:t>
            </a:r>
            <a:r>
              <a:rPr lang="zh-CN" altLang="en-US" dirty="0"/>
              <a:t> </a:t>
            </a:r>
            <a:r>
              <a:rPr lang="en-US" altLang="zh-CN" dirty="0"/>
              <a:t>for</a:t>
            </a:r>
            <a:r>
              <a:rPr lang="zh-CN" altLang="en-US" dirty="0"/>
              <a:t> </a:t>
            </a:r>
            <a:r>
              <a:rPr lang="en-US" altLang="zh-CN" dirty="0"/>
              <a:t>identical</a:t>
            </a:r>
            <a:r>
              <a:rPr lang="zh-CN" altLang="en-US" dirty="0"/>
              <a:t> </a:t>
            </a:r>
            <a:r>
              <a:rPr lang="en-US" altLang="zh-CN" dirty="0"/>
              <a:t>re-execution.</a:t>
            </a:r>
            <a:r>
              <a:rPr lang="zh-CN" altLang="en-US" dirty="0"/>
              <a:t> </a:t>
            </a:r>
            <a:r>
              <a:rPr lang="en-US" altLang="zh-CN" dirty="0"/>
              <a:t>For</a:t>
            </a:r>
            <a:r>
              <a:rPr lang="zh-CN" altLang="en-US" dirty="0"/>
              <a:t> </a:t>
            </a:r>
            <a:r>
              <a:rPr lang="en-US" altLang="zh-CN" dirty="0"/>
              <a:t>instance,</a:t>
            </a:r>
            <a:r>
              <a:rPr lang="zh-CN" altLang="en-US" dirty="0"/>
              <a:t> </a:t>
            </a:r>
            <a:r>
              <a:rPr lang="en-US" altLang="zh-CN" dirty="0"/>
              <a:t>it</a:t>
            </a:r>
            <a:r>
              <a:rPr lang="zh-CN" altLang="en-US" dirty="0"/>
              <a:t> </a:t>
            </a:r>
            <a:r>
              <a:rPr lang="en-US" altLang="zh-CN" dirty="0"/>
              <a:t>is</a:t>
            </a:r>
            <a:r>
              <a:rPr lang="zh-CN" altLang="en-US" dirty="0"/>
              <a:t> </a:t>
            </a:r>
            <a:r>
              <a:rPr lang="en-US" altLang="zh-CN" dirty="0"/>
              <a:t>impossible</a:t>
            </a:r>
            <a:r>
              <a:rPr lang="zh-CN" altLang="en-US" dirty="0"/>
              <a:t> </a:t>
            </a:r>
            <a:r>
              <a:rPr lang="en-US" altLang="zh-CN" dirty="0"/>
              <a:t>to</a:t>
            </a:r>
            <a:r>
              <a:rPr lang="zh-CN" altLang="en-US" dirty="0"/>
              <a:t> </a:t>
            </a:r>
            <a:r>
              <a:rPr lang="en-US" altLang="zh-CN" dirty="0"/>
              <a:t>keep</a:t>
            </a:r>
            <a:r>
              <a:rPr lang="zh-CN" altLang="en-US" dirty="0"/>
              <a:t> </a:t>
            </a:r>
            <a:r>
              <a:rPr lang="en-US" altLang="zh-CN" dirty="0"/>
              <a:t>the</a:t>
            </a:r>
            <a:r>
              <a:rPr lang="zh-CN" altLang="en-US" dirty="0"/>
              <a:t> </a:t>
            </a:r>
            <a:r>
              <a:rPr lang="en-US" altLang="zh-CN" dirty="0"/>
              <a:t>same</a:t>
            </a:r>
            <a:r>
              <a:rPr lang="zh-CN" altLang="en-US" dirty="0"/>
              <a:t> </a:t>
            </a:r>
            <a:r>
              <a:rPr lang="en-US" altLang="zh-CN" dirty="0" err="1"/>
              <a:t>fd</a:t>
            </a:r>
            <a:r>
              <a:rPr lang="zh-CN" altLang="en-US" dirty="0"/>
              <a:t> </a:t>
            </a:r>
            <a:r>
              <a:rPr lang="en-US" altLang="zh-CN" dirty="0"/>
              <a:t>under</a:t>
            </a:r>
            <a:r>
              <a:rPr lang="zh-CN" altLang="en-US" dirty="0"/>
              <a:t> </a:t>
            </a:r>
            <a:r>
              <a:rPr lang="en-US" altLang="zh-CN" dirty="0"/>
              <a:t>in-situ</a:t>
            </a:r>
            <a:r>
              <a:rPr lang="zh-CN" altLang="en-US" dirty="0"/>
              <a:t> </a:t>
            </a:r>
            <a:r>
              <a:rPr lang="en-US" altLang="zh-CN" dirty="0"/>
              <a:t>setting.</a:t>
            </a:r>
            <a:r>
              <a:rPr lang="zh-CN" altLang="en-US" dirty="0"/>
              <a:t> </a:t>
            </a:r>
            <a:r>
              <a:rPr lang="en-US" altLang="zh-CN" dirty="0"/>
              <a:t>Therefore,</a:t>
            </a:r>
            <a:r>
              <a:rPr lang="zh-CN" altLang="en-US" dirty="0"/>
              <a:t> </a:t>
            </a:r>
            <a:r>
              <a:rPr lang="en-US" altLang="zh-CN" dirty="0"/>
              <a:t>we</a:t>
            </a:r>
            <a:r>
              <a:rPr lang="zh-CN" altLang="en-US" dirty="0"/>
              <a:t> </a:t>
            </a:r>
            <a:r>
              <a:rPr lang="en-US" altLang="zh-CN" dirty="0"/>
              <a:t>delay</a:t>
            </a:r>
            <a:r>
              <a:rPr lang="zh-CN" altLang="en-US" dirty="0"/>
              <a:t> </a:t>
            </a:r>
            <a:r>
              <a:rPr lang="en-US" altLang="zh-CN" dirty="0"/>
              <a:t>the</a:t>
            </a:r>
            <a:r>
              <a:rPr lang="zh-CN" altLang="en-US" dirty="0"/>
              <a:t> </a:t>
            </a:r>
            <a:r>
              <a:rPr lang="en-US" altLang="zh-CN" dirty="0"/>
              <a:t>close</a:t>
            </a:r>
            <a:r>
              <a:rPr lang="zh-CN" altLang="en-US" dirty="0"/>
              <a:t> </a:t>
            </a:r>
            <a:r>
              <a:rPr lang="en-US" altLang="zh-CN" dirty="0"/>
              <a:t>of</a:t>
            </a:r>
            <a:r>
              <a:rPr lang="en-US" altLang="zh-CN" baseline="0" dirty="0"/>
              <a:t> files, </a:t>
            </a:r>
            <a:r>
              <a:rPr lang="en-US" altLang="zh-CN" baseline="0" dirty="0" err="1"/>
              <a:t>munmap</a:t>
            </a:r>
            <a:r>
              <a:rPr lang="en-US" altLang="zh-CN" baseline="0" dirty="0"/>
              <a:t> and reaping of threads until the next epoch. </a:t>
            </a:r>
          </a:p>
          <a:p>
            <a:endParaRPr lang="en-US" baseline="0" dirty="0"/>
          </a:p>
          <a:p>
            <a:r>
              <a:rPr lang="en-US" baseline="0" dirty="0"/>
              <a:t>The last type is irrevocable system calls, which could stop the current epoch and start a new one. </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29</a:t>
            </a:fld>
            <a:endParaRPr lang="en-US"/>
          </a:p>
        </p:txBody>
      </p:sp>
    </p:spTree>
    <p:extLst>
      <p:ext uri="{BB962C8B-B14F-4D97-AF65-F5344CB8AC3E}">
        <p14:creationId xmlns:p14="http://schemas.microsoft.com/office/powerpoint/2010/main" val="87031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iReplayer</a:t>
            </a:r>
            <a:r>
              <a:rPr lang="en-US" dirty="0"/>
              <a:t> also handles synchronizations differently with existing</a:t>
            </a:r>
            <a:r>
              <a:rPr lang="en-US" baseline="0" dirty="0"/>
              <a:t> work. It employs per-thread lists and per-variable lists to track the order of synchronizations inside the same thread and across multiple threads. </a:t>
            </a:r>
          </a:p>
          <a:p>
            <a:endParaRPr lang="en-US" baseline="0" dirty="0"/>
          </a:p>
          <a:p>
            <a:r>
              <a:rPr lang="en-US" baseline="0" dirty="0"/>
              <a:t>Here, we gave one example as shown in the top.  </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34</a:t>
            </a:fld>
            <a:endParaRPr lang="en-US"/>
          </a:p>
        </p:txBody>
      </p:sp>
    </p:spTree>
    <p:extLst>
      <p:ext uri="{BB962C8B-B14F-4D97-AF65-F5344CB8AC3E}">
        <p14:creationId xmlns:p14="http://schemas.microsoft.com/office/powerpoint/2010/main" val="2511068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the synchronization will be recorded into per-thread list at first. </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35</a:t>
            </a:fld>
            <a:endParaRPr lang="en-US"/>
          </a:p>
        </p:txBody>
      </p:sp>
    </p:spTree>
    <p:extLst>
      <p:ext uri="{BB962C8B-B14F-4D97-AF65-F5344CB8AC3E}">
        <p14:creationId xmlns:p14="http://schemas.microsoft.com/office/powerpoint/2010/main" val="314064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40</a:t>
            </a:fld>
            <a:endParaRPr lang="en-US"/>
          </a:p>
        </p:txBody>
      </p:sp>
    </p:spTree>
    <p:extLst>
      <p:ext uri="{BB962C8B-B14F-4D97-AF65-F5344CB8AC3E}">
        <p14:creationId xmlns:p14="http://schemas.microsoft.com/office/powerpoint/2010/main" val="99396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divide this to multiple</a:t>
            </a:r>
            <a:r>
              <a:rPr lang="en-US" baseline="0" dirty="0"/>
              <a:t> slides???</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43</a:t>
            </a:fld>
            <a:endParaRPr lang="en-US"/>
          </a:p>
        </p:txBody>
      </p:sp>
    </p:spTree>
    <p:extLst>
      <p:ext uri="{BB962C8B-B14F-4D97-AF65-F5344CB8AC3E}">
        <p14:creationId xmlns:p14="http://schemas.microsoft.com/office/powerpoint/2010/main" val="302882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divide this to multiple</a:t>
            </a:r>
            <a:r>
              <a:rPr lang="en-US" baseline="0" dirty="0"/>
              <a:t> slides???</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44</a:t>
            </a:fld>
            <a:endParaRPr lang="en-US"/>
          </a:p>
        </p:txBody>
      </p:sp>
    </p:spTree>
    <p:extLst>
      <p:ext uri="{BB962C8B-B14F-4D97-AF65-F5344CB8AC3E}">
        <p14:creationId xmlns:p14="http://schemas.microsoft.com/office/powerpoint/2010/main" val="302882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 is how </a:t>
            </a:r>
            <a:r>
              <a:rPr lang="en-US" dirty="0" err="1"/>
              <a:t>iReplayer</a:t>
            </a:r>
            <a:r>
              <a:rPr lang="en-US" baseline="0" dirty="0"/>
              <a:t> detects divergence.</a:t>
            </a:r>
          </a:p>
          <a:p>
            <a:endParaRPr lang="en-US" baseline="0" dirty="0"/>
          </a:p>
          <a:p>
            <a:r>
              <a:rPr lang="en-US" baseline="0" dirty="0"/>
              <a:t>Thread is in replay phase. Events list is recorded in normal execution. </a:t>
            </a:r>
          </a:p>
          <a:p>
            <a:r>
              <a:rPr lang="en-US" baseline="0" dirty="0"/>
              <a:t>When thread meets Event ( it is system call or synchronization operation), it would compare event with the recorded one. If they are same, thread would use recorded value or the same behavior.</a:t>
            </a:r>
          </a:p>
          <a:p>
            <a:r>
              <a:rPr lang="en-US" baseline="0" dirty="0"/>
              <a:t>Thread keeps going. If it encounters Ex, Ex is different from E3 which means the program goes to anther path. The program would replay again.</a:t>
            </a:r>
          </a:p>
          <a:p>
            <a:endParaRPr lang="en-US" baseline="0" dirty="0"/>
          </a:p>
          <a:p>
            <a:r>
              <a:rPr lang="en-US" baseline="0" dirty="0"/>
              <a:t>We use multiple replay to search for an identical schedule</a:t>
            </a:r>
            <a:endParaRPr lang="en-US" dirty="0"/>
          </a:p>
        </p:txBody>
      </p:sp>
      <p:sp>
        <p:nvSpPr>
          <p:cNvPr id="4" name="Slide Number Placeholder 3"/>
          <p:cNvSpPr>
            <a:spLocks noGrp="1"/>
          </p:cNvSpPr>
          <p:nvPr>
            <p:ph type="sldNum" sz="quarter" idx="10"/>
          </p:nvPr>
        </p:nvSpPr>
        <p:spPr/>
        <p:txBody>
          <a:bodyPr/>
          <a:lstStyle/>
          <a:p>
            <a:fld id="{6A8E5EA7-673A-6F4B-B4B6-94CB7C81EEC0}" type="slidenum">
              <a:rPr lang="en-US" smtClean="0"/>
              <a:t>47</a:t>
            </a:fld>
            <a:endParaRPr lang="en-US"/>
          </a:p>
        </p:txBody>
      </p:sp>
    </p:spTree>
    <p:extLst>
      <p:ext uri="{BB962C8B-B14F-4D97-AF65-F5344CB8AC3E}">
        <p14:creationId xmlns:p14="http://schemas.microsoft.com/office/powerpoint/2010/main" val="413431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1C17-2321-B900-DB91-827C36734C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DAA6E8-E1F2-0D0A-21F0-90B0F41E2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C4D24E-49CD-4681-24D9-7D2318E6F97B}"/>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5DE1AED9-0E9B-1358-0C4F-B211B0548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B2431-AB6E-0EC9-2C49-E04EE612FF5B}"/>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341478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9A5B-2A3B-0717-ECB6-7FCDACAA8E2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68D667-569A-5C82-2FD2-52AA2FE611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B32095-7974-4355-9F06-EAEA4036EE48}"/>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C75DAF6F-5099-F77B-5784-6143272D4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0020C-C902-73FA-F839-181C1C117926}"/>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381608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F719E-800F-C0DC-7F26-6365C68C2B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76745F-DE54-96F3-9398-CF11164D5A1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DA5661D-1A96-C548-95CF-AFE8D9059231}"/>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020B9A32-FDD0-15F0-E3FF-E42314BD1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7909B-D5FA-5E6C-D4B5-9F3E370999C2}"/>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141409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0FE6-0518-3369-1738-2296DE3965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C454AD-8CBC-7269-F94E-BD8AD101AE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3AA3C2-5B27-3D9F-3389-72816921FBA8}"/>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B751426E-7AE5-3F2E-60A1-7446DD7A9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E4AD4-7E1E-F197-71A3-0A62E7D00418}"/>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281053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A986-AFEC-6393-1B96-67AF3EACC9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202B006-B38B-E703-0106-0F57BFB54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4D39BB-236D-EB75-4C85-3D1341968A09}"/>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45FA3432-D7B0-781F-C71A-1F8642505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BBEA6-DD02-651F-625F-880508C32D95}"/>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14567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5756-F99D-A577-49CF-16529C3A43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F684C1-F490-372E-B919-B50C56B830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3029C38-D7C9-D992-D86B-137EBFDAF2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AC7FA5B-4236-D09F-ABBB-A09F38868673}"/>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6" name="Footer Placeholder 5">
            <a:extLst>
              <a:ext uri="{FF2B5EF4-FFF2-40B4-BE49-F238E27FC236}">
                <a16:creationId xmlns:a16="http://schemas.microsoft.com/office/drawing/2014/main" id="{7E795F74-660D-B7AE-2FD3-9974D3610F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1F8FF-544A-FC5B-EAAC-7B98F2EC3D10}"/>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125909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8C33-ABC4-3DA3-1F9A-422F7909E5B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D8B963-2D84-9DC2-C788-C3E7B1EE0D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641A32-0508-8BE3-8A1E-AD8A24564EF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06B1006-1E62-66FF-7D50-0C769B9EF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58D8EC-C678-C04E-A953-A5973902F92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944EAF-F48D-2323-E151-F9B48869AFF6}"/>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8" name="Footer Placeholder 7">
            <a:extLst>
              <a:ext uri="{FF2B5EF4-FFF2-40B4-BE49-F238E27FC236}">
                <a16:creationId xmlns:a16="http://schemas.microsoft.com/office/drawing/2014/main" id="{0D51DB26-675E-A009-E9F5-32A416CCC2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0E2A5D-7CCF-0932-C6A7-014C61D7BDC7}"/>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142705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7A4C-750D-048F-49E1-3233EA2BB72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4D437E5-911E-4946-2F06-801181D3CDC2}"/>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4" name="Footer Placeholder 3">
            <a:extLst>
              <a:ext uri="{FF2B5EF4-FFF2-40B4-BE49-F238E27FC236}">
                <a16:creationId xmlns:a16="http://schemas.microsoft.com/office/drawing/2014/main" id="{613863A4-2948-2E0F-AEC9-8DFFEC4B0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4B2748-0C9D-DF57-EEE8-BE19A477417B}"/>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191184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AB9E4C-58E0-0380-CC71-43B3C97D5EE9}"/>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3" name="Footer Placeholder 2">
            <a:extLst>
              <a:ext uri="{FF2B5EF4-FFF2-40B4-BE49-F238E27FC236}">
                <a16:creationId xmlns:a16="http://schemas.microsoft.com/office/drawing/2014/main" id="{E10DB283-266D-6C4E-1BAD-8E59F789CA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D0771-6550-B69B-F451-B637953EA8B5}"/>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334019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5A2B-F021-528E-B6A5-E64CFFA9F1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C8F1D1-0639-3FCD-BC4E-2367137EA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F06A513-EB07-572C-C0B7-488452255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843D55-A6C1-799E-0C41-62A6948CACA6}"/>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6" name="Footer Placeholder 5">
            <a:extLst>
              <a:ext uri="{FF2B5EF4-FFF2-40B4-BE49-F238E27FC236}">
                <a16:creationId xmlns:a16="http://schemas.microsoft.com/office/drawing/2014/main" id="{D0A47FE8-B509-CF12-9B7E-7B2EA40A3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D0EB36-A0CE-1ABA-EBB8-4EAFC083F956}"/>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314087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60E2-77BB-4AE3-8A74-132469957E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6D5A87B-997C-8CEA-A976-A83B83E55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E48AC-FAA8-BD47-F39F-411FA2CF9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D8AACA-348B-EEDC-87CC-4183B7C32BED}"/>
              </a:ext>
            </a:extLst>
          </p:cNvPr>
          <p:cNvSpPr>
            <a:spLocks noGrp="1"/>
          </p:cNvSpPr>
          <p:nvPr>
            <p:ph type="dt" sz="half" idx="10"/>
          </p:nvPr>
        </p:nvSpPr>
        <p:spPr/>
        <p:txBody>
          <a:bodyPr/>
          <a:lstStyle/>
          <a:p>
            <a:fld id="{9CB5EBBB-B2F2-9945-B9D1-72853129ADAE}" type="datetimeFigureOut">
              <a:rPr lang="en-US" smtClean="0"/>
              <a:t>4/29/22</a:t>
            </a:fld>
            <a:endParaRPr lang="en-US"/>
          </a:p>
        </p:txBody>
      </p:sp>
      <p:sp>
        <p:nvSpPr>
          <p:cNvPr id="6" name="Footer Placeholder 5">
            <a:extLst>
              <a:ext uri="{FF2B5EF4-FFF2-40B4-BE49-F238E27FC236}">
                <a16:creationId xmlns:a16="http://schemas.microsoft.com/office/drawing/2014/main" id="{FD68850C-1E09-C8D5-E1D4-8EFE8013F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6F124-414E-0AA8-927D-AD3BDC7E03B9}"/>
              </a:ext>
            </a:extLst>
          </p:cNvPr>
          <p:cNvSpPr>
            <a:spLocks noGrp="1"/>
          </p:cNvSpPr>
          <p:nvPr>
            <p:ph type="sldNum" sz="quarter" idx="12"/>
          </p:nvPr>
        </p:nvSpPr>
        <p:spPr/>
        <p:txBody>
          <a:bodyPr/>
          <a:lstStyle/>
          <a:p>
            <a:fld id="{BDBC00AE-C27E-B64C-B94C-683E392F6C96}" type="slidenum">
              <a:rPr lang="en-US" smtClean="0"/>
              <a:t>‹#›</a:t>
            </a:fld>
            <a:endParaRPr lang="en-US"/>
          </a:p>
        </p:txBody>
      </p:sp>
    </p:spTree>
    <p:extLst>
      <p:ext uri="{BB962C8B-B14F-4D97-AF65-F5344CB8AC3E}">
        <p14:creationId xmlns:p14="http://schemas.microsoft.com/office/powerpoint/2010/main" val="246513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8A9F4-1600-BF74-4B62-F1C118F7DA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348600-D173-DF4A-FB6F-E431890B5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316E33-6892-B970-F961-2794EF557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5EBBB-B2F2-9945-B9D1-72853129ADAE}" type="datetimeFigureOut">
              <a:rPr lang="en-US" smtClean="0"/>
              <a:t>4/29/22</a:t>
            </a:fld>
            <a:endParaRPr lang="en-US"/>
          </a:p>
        </p:txBody>
      </p:sp>
      <p:sp>
        <p:nvSpPr>
          <p:cNvPr id="5" name="Footer Placeholder 4">
            <a:extLst>
              <a:ext uri="{FF2B5EF4-FFF2-40B4-BE49-F238E27FC236}">
                <a16:creationId xmlns:a16="http://schemas.microsoft.com/office/drawing/2014/main" id="{AF94123D-4E1A-B326-B5A3-AB0ECAA726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AF230E-F5B9-72DB-5A83-3F1632B57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C00AE-C27E-B64C-B94C-683E392F6C96}" type="slidenum">
              <a:rPr lang="en-US" smtClean="0"/>
              <a:t>‹#›</a:t>
            </a:fld>
            <a:endParaRPr lang="en-US"/>
          </a:p>
        </p:txBody>
      </p:sp>
    </p:spTree>
    <p:extLst>
      <p:ext uri="{BB962C8B-B14F-4D97-AF65-F5344CB8AC3E}">
        <p14:creationId xmlns:p14="http://schemas.microsoft.com/office/powerpoint/2010/main" val="499952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6.mp4"/><Relationship Id="rId1" Type="http://schemas.microsoft.com/office/2007/relationships/media" Target="../media/media6.mp4"/><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8.mp4"/><Relationship Id="rId1" Type="http://schemas.microsoft.com/office/2007/relationships/media" Target="../media/media8.mp4"/><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9.mp4"/><Relationship Id="rId1" Type="http://schemas.microsoft.com/office/2007/relationships/media" Target="../media/media9.mp4"/><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0.mp4"/><Relationship Id="rId1" Type="http://schemas.microsoft.com/office/2007/relationships/media" Target="../media/media10.mp4"/><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1D71-139C-D8CD-83B9-B08760720001}"/>
              </a:ext>
            </a:extLst>
          </p:cNvPr>
          <p:cNvSpPr>
            <a:spLocks noGrp="1"/>
          </p:cNvSpPr>
          <p:nvPr>
            <p:ph type="ctrTitle"/>
          </p:nvPr>
        </p:nvSpPr>
        <p:spPr/>
        <p:txBody>
          <a:bodyPr>
            <a:normAutofit fontScale="90000"/>
          </a:bodyPr>
          <a:lstStyle/>
          <a:p>
            <a:r>
              <a:rPr lang="en-US" altLang="zh-CN" dirty="0" err="1">
                <a:solidFill>
                  <a:srgbClr val="632523"/>
                </a:solidFill>
              </a:rPr>
              <a:t>iReplayer</a:t>
            </a:r>
            <a:r>
              <a:rPr lang="en-US" dirty="0">
                <a:solidFill>
                  <a:srgbClr val="632523"/>
                </a:solidFill>
              </a:rPr>
              <a:t>: In-situ and Identical Record-and-Replay for Multithreaded Applications</a:t>
            </a:r>
            <a:endParaRPr lang="en-US" dirty="0"/>
          </a:p>
        </p:txBody>
      </p:sp>
      <p:sp>
        <p:nvSpPr>
          <p:cNvPr id="3" name="Subtitle 2">
            <a:extLst>
              <a:ext uri="{FF2B5EF4-FFF2-40B4-BE49-F238E27FC236}">
                <a16:creationId xmlns:a16="http://schemas.microsoft.com/office/drawing/2014/main" id="{5138CF76-01C4-64A1-EC6E-74695AA55AB2}"/>
              </a:ext>
            </a:extLst>
          </p:cNvPr>
          <p:cNvSpPr>
            <a:spLocks noGrp="1"/>
          </p:cNvSpPr>
          <p:nvPr>
            <p:ph type="subTitle" idx="1"/>
          </p:nvPr>
        </p:nvSpPr>
        <p:spPr>
          <a:xfrm>
            <a:off x="1524000" y="3602037"/>
            <a:ext cx="9144000" cy="2262049"/>
          </a:xfrm>
        </p:spPr>
        <p:txBody>
          <a:bodyPr>
            <a:normAutofit/>
          </a:bodyPr>
          <a:lstStyle/>
          <a:p>
            <a:r>
              <a:rPr lang="en-US" dirty="0" err="1"/>
              <a:t>Hongyu</a:t>
            </a:r>
            <a:r>
              <a:rPr lang="en-US" dirty="0"/>
              <a:t> Liu, Sam Silvestro, Wei Wang, Chen Tian*, </a:t>
            </a:r>
            <a:r>
              <a:rPr lang="en-US" dirty="0" err="1"/>
              <a:t>Tongping</a:t>
            </a:r>
            <a:r>
              <a:rPr lang="en-US" dirty="0"/>
              <a:t> Liu</a:t>
            </a:r>
            <a:endParaRPr lang="en-US" dirty="0">
              <a:latin typeface="Garamond"/>
              <a:cs typeface="Garamond"/>
            </a:endParaRPr>
          </a:p>
          <a:p>
            <a:r>
              <a:rPr lang="en-US" sz="2000" dirty="0">
                <a:latin typeface="Garamond"/>
                <a:cs typeface="Garamond"/>
              </a:rPr>
              <a:t>University of Texas at San Antonio, Huawei US Lab*</a:t>
            </a:r>
          </a:p>
          <a:p>
            <a:r>
              <a:rPr lang="en-US" dirty="0"/>
              <a:t>PLDI 2018</a:t>
            </a:r>
          </a:p>
          <a:p>
            <a:endParaRPr lang="en-US" dirty="0"/>
          </a:p>
          <a:p>
            <a:r>
              <a:rPr lang="en-US" dirty="0"/>
              <a:t>Discussion Lead: Abhilash Jindal</a:t>
            </a:r>
          </a:p>
        </p:txBody>
      </p:sp>
    </p:spTree>
    <p:extLst>
      <p:ext uri="{BB962C8B-B14F-4D97-AF65-F5344CB8AC3E}">
        <p14:creationId xmlns:p14="http://schemas.microsoft.com/office/powerpoint/2010/main" val="124571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1.crasher.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4" name="Title 1">
            <a:extLst>
              <a:ext uri="{FF2B5EF4-FFF2-40B4-BE49-F238E27FC236}">
                <a16:creationId xmlns:a16="http://schemas.microsoft.com/office/drawing/2014/main" id="{1DEFCB4C-01B2-3623-625F-6C0B70833B9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iReplayer</a:t>
            </a:r>
            <a:r>
              <a:rPr lang="en-US" dirty="0"/>
              <a:t> demo: Interactive Debugging</a:t>
            </a:r>
          </a:p>
        </p:txBody>
      </p:sp>
    </p:spTree>
    <p:extLst>
      <p:ext uri="{BB962C8B-B14F-4D97-AF65-F5344CB8AC3E}">
        <p14:creationId xmlns:p14="http://schemas.microsoft.com/office/powerpoint/2010/main" val="384178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2.gdb.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4A71EFB8-888E-4157-419C-DBE86440954F}"/>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108826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thread.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DC53B5CD-A04B-C6CB-093F-412334C3D07B}"/>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26742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4.thread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28903036-D842-6066-9427-C08986237133}"/>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202128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variable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C1D9297E-7D65-1EB7-73C6-DFC636ABA5F3}"/>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389498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variable2.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F7D3D4B9-FB30-D256-4039-7EB547802FB6}"/>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277007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5.variable3.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3BC7B46A-77BF-FBD3-5EEB-E66F767A480D}"/>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43085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vol="80000">
                <p:cTn id="12" fill="hold" display="0">
                  <p:stCondLst>
                    <p:cond delay="indefinite"/>
                  </p:stCondLst>
                </p:cTn>
                <p:tgtEl>
                  <p:spTgt spid="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6.watchpoint.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498909C3-6F14-A6B8-F3BD-2AA94086D39A}"/>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22271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watchpoint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5" name="Title 4">
            <a:extLst>
              <a:ext uri="{FF2B5EF4-FFF2-40B4-BE49-F238E27FC236}">
                <a16:creationId xmlns:a16="http://schemas.microsoft.com/office/drawing/2014/main" id="{5F875003-B5CE-52ED-F5AA-44BFDAEC4203}"/>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298683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8.segv.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24000" y="1979613"/>
            <a:ext cx="9144000" cy="4878387"/>
          </a:xfrm>
          <a:prstGeom prst="rect">
            <a:avLst/>
          </a:prstGeom>
        </p:spPr>
      </p:pic>
      <p:sp>
        <p:nvSpPr>
          <p:cNvPr id="4" name="Title 3">
            <a:extLst>
              <a:ext uri="{FF2B5EF4-FFF2-40B4-BE49-F238E27FC236}">
                <a16:creationId xmlns:a16="http://schemas.microsoft.com/office/drawing/2014/main" id="{6007EC86-146F-1564-5653-5CAE7518E87F}"/>
              </a:ext>
            </a:extLst>
          </p:cNvPr>
          <p:cNvSpPr>
            <a:spLocks noGrp="1"/>
          </p:cNvSpPr>
          <p:nvPr>
            <p:ph type="title"/>
          </p:nvPr>
        </p:nvSpPr>
        <p:spPr/>
        <p:txBody>
          <a:bodyPr/>
          <a:lstStyle/>
          <a:p>
            <a:r>
              <a:rPr lang="en-US" dirty="0" err="1"/>
              <a:t>iReplayer</a:t>
            </a:r>
            <a:r>
              <a:rPr lang="en-US" dirty="0"/>
              <a:t> demo: Interactive Debugging</a:t>
            </a:r>
          </a:p>
        </p:txBody>
      </p:sp>
    </p:spTree>
    <p:extLst>
      <p:ext uri="{BB962C8B-B14F-4D97-AF65-F5344CB8AC3E}">
        <p14:creationId xmlns:p14="http://schemas.microsoft.com/office/powerpoint/2010/main" val="357622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E148-F7FD-EDE3-FA51-1F76A3EE08DD}"/>
              </a:ext>
            </a:extLst>
          </p:cNvPr>
          <p:cNvSpPr>
            <a:spLocks noGrp="1"/>
          </p:cNvSpPr>
          <p:nvPr>
            <p:ph type="title"/>
          </p:nvPr>
        </p:nvSpPr>
        <p:spPr/>
        <p:txBody>
          <a:bodyPr/>
          <a:lstStyle/>
          <a:p>
            <a:r>
              <a:rPr lang="en-US" dirty="0"/>
              <a:t>Why record-and-replay?</a:t>
            </a:r>
          </a:p>
        </p:txBody>
      </p:sp>
      <p:pic>
        <p:nvPicPr>
          <p:cNvPr id="5" name="Content Placeholder 4" descr="User with solid fill">
            <a:extLst>
              <a:ext uri="{FF2B5EF4-FFF2-40B4-BE49-F238E27FC236}">
                <a16:creationId xmlns:a16="http://schemas.microsoft.com/office/drawing/2014/main" id="{D010F8A8-1C7D-AE7D-1142-75501272569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34356" y="1893651"/>
            <a:ext cx="914400" cy="914400"/>
          </a:xfrm>
        </p:spPr>
      </p:pic>
      <p:pic>
        <p:nvPicPr>
          <p:cNvPr id="7" name="Graphic 6" descr="Programmer female with solid fill">
            <a:extLst>
              <a:ext uri="{FF2B5EF4-FFF2-40B4-BE49-F238E27FC236}">
                <a16:creationId xmlns:a16="http://schemas.microsoft.com/office/drawing/2014/main" id="{DA8EC123-6B55-2564-3B16-CCE6B15F25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1066" y="1893651"/>
            <a:ext cx="914400" cy="914400"/>
          </a:xfrm>
          <a:prstGeom prst="rect">
            <a:avLst/>
          </a:prstGeom>
        </p:spPr>
      </p:pic>
      <p:cxnSp>
        <p:nvCxnSpPr>
          <p:cNvPr id="12" name="Straight Arrow Connector 11">
            <a:extLst>
              <a:ext uri="{FF2B5EF4-FFF2-40B4-BE49-F238E27FC236}">
                <a16:creationId xmlns:a16="http://schemas.microsoft.com/office/drawing/2014/main" id="{28DC8BE1-12F8-DC76-021F-EE5CA5FD0761}"/>
              </a:ext>
            </a:extLst>
          </p:cNvPr>
          <p:cNvCxnSpPr>
            <a:cxnSpLocks/>
          </p:cNvCxnSpPr>
          <p:nvPr/>
        </p:nvCxnSpPr>
        <p:spPr>
          <a:xfrm>
            <a:off x="3781778" y="2415213"/>
            <a:ext cx="3826933" cy="598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0FD99E9-622A-BCCE-C95B-F1AE565F80DA}"/>
              </a:ext>
            </a:extLst>
          </p:cNvPr>
          <p:cNvCxnSpPr>
            <a:cxnSpLocks/>
          </p:cNvCxnSpPr>
          <p:nvPr/>
        </p:nvCxnSpPr>
        <p:spPr>
          <a:xfrm flipH="1">
            <a:off x="3781777" y="3219723"/>
            <a:ext cx="3826933" cy="634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DF40B93-1679-E166-52B2-2439311B4572}"/>
              </a:ext>
            </a:extLst>
          </p:cNvPr>
          <p:cNvSpPr txBox="1"/>
          <p:nvPr/>
        </p:nvSpPr>
        <p:spPr>
          <a:xfrm>
            <a:off x="3905809" y="1840757"/>
            <a:ext cx="3958905" cy="646331"/>
          </a:xfrm>
          <a:prstGeom prst="rect">
            <a:avLst/>
          </a:prstGeom>
          <a:noFill/>
        </p:spPr>
        <p:txBody>
          <a:bodyPr wrap="none" rtlCol="0">
            <a:spAutoFit/>
          </a:bodyPr>
          <a:lstStyle/>
          <a:p>
            <a:pPr algn="ctr"/>
            <a:r>
              <a:rPr lang="en-US" dirty="0">
                <a:solidFill>
                  <a:schemeClr val="accent6"/>
                </a:solidFill>
              </a:rPr>
              <a:t>Hey, your software crashes occasionally!</a:t>
            </a:r>
          </a:p>
          <a:p>
            <a:pPr algn="ctr"/>
            <a:r>
              <a:rPr lang="en-US" dirty="0">
                <a:solidFill>
                  <a:schemeClr val="accent6"/>
                </a:solidFill>
              </a:rPr>
              <a:t>&lt;input, environment, crash report&gt;</a:t>
            </a:r>
          </a:p>
        </p:txBody>
      </p:sp>
      <p:sp>
        <p:nvSpPr>
          <p:cNvPr id="20" name="TextBox 19">
            <a:extLst>
              <a:ext uri="{FF2B5EF4-FFF2-40B4-BE49-F238E27FC236}">
                <a16:creationId xmlns:a16="http://schemas.microsoft.com/office/drawing/2014/main" id="{5D939038-9D8C-5EDE-74C4-71C7A3B04146}"/>
              </a:ext>
            </a:extLst>
          </p:cNvPr>
          <p:cNvSpPr txBox="1"/>
          <p:nvPr/>
        </p:nvSpPr>
        <p:spPr>
          <a:xfrm>
            <a:off x="3448755" y="2729171"/>
            <a:ext cx="3459217" cy="646331"/>
          </a:xfrm>
          <a:prstGeom prst="rect">
            <a:avLst/>
          </a:prstGeom>
          <a:noFill/>
        </p:spPr>
        <p:txBody>
          <a:bodyPr wrap="none" rtlCol="0">
            <a:spAutoFit/>
          </a:bodyPr>
          <a:lstStyle/>
          <a:p>
            <a:pPr algn="ctr"/>
            <a:r>
              <a:rPr lang="en-US" dirty="0">
                <a:solidFill>
                  <a:schemeClr val="accent1"/>
                </a:solidFill>
              </a:rPr>
              <a:t>I can’t reproduce it.</a:t>
            </a:r>
          </a:p>
          <a:p>
            <a:pPr algn="ctr"/>
            <a:r>
              <a:rPr lang="en-US" dirty="0">
                <a:solidFill>
                  <a:schemeClr val="accent1"/>
                </a:solidFill>
              </a:rPr>
              <a:t>Can you rerun with debug logging?</a:t>
            </a:r>
          </a:p>
        </p:txBody>
      </p:sp>
      <p:sp>
        <p:nvSpPr>
          <p:cNvPr id="21" name="TextBox 20">
            <a:extLst>
              <a:ext uri="{FF2B5EF4-FFF2-40B4-BE49-F238E27FC236}">
                <a16:creationId xmlns:a16="http://schemas.microsoft.com/office/drawing/2014/main" id="{FF35A166-CE97-A529-56FA-EF00523A855A}"/>
              </a:ext>
            </a:extLst>
          </p:cNvPr>
          <p:cNvSpPr txBox="1"/>
          <p:nvPr/>
        </p:nvSpPr>
        <p:spPr>
          <a:xfrm>
            <a:off x="5490762" y="3667850"/>
            <a:ext cx="788999" cy="369332"/>
          </a:xfrm>
          <a:prstGeom prst="rect">
            <a:avLst/>
          </a:prstGeom>
          <a:noFill/>
        </p:spPr>
        <p:txBody>
          <a:bodyPr wrap="none" rtlCol="0">
            <a:spAutoFit/>
          </a:bodyPr>
          <a:lstStyle/>
          <a:p>
            <a:pPr algn="ctr"/>
            <a:r>
              <a:rPr lang="en-US" dirty="0">
                <a:solidFill>
                  <a:schemeClr val="accent6"/>
                </a:solidFill>
              </a:rPr>
              <a:t>&lt;logs&gt;</a:t>
            </a:r>
          </a:p>
        </p:txBody>
      </p:sp>
      <p:cxnSp>
        <p:nvCxnSpPr>
          <p:cNvPr id="22" name="Straight Arrow Connector 21">
            <a:extLst>
              <a:ext uri="{FF2B5EF4-FFF2-40B4-BE49-F238E27FC236}">
                <a16:creationId xmlns:a16="http://schemas.microsoft.com/office/drawing/2014/main" id="{4BB13F3C-933F-32A4-323F-77EE49134BDB}"/>
              </a:ext>
            </a:extLst>
          </p:cNvPr>
          <p:cNvCxnSpPr>
            <a:cxnSpLocks/>
          </p:cNvCxnSpPr>
          <p:nvPr/>
        </p:nvCxnSpPr>
        <p:spPr>
          <a:xfrm>
            <a:off x="3781777" y="3897158"/>
            <a:ext cx="3826933" cy="598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5002F1E-F8F0-ACAD-A6E9-FC73B43A0782}"/>
              </a:ext>
            </a:extLst>
          </p:cNvPr>
          <p:cNvCxnSpPr>
            <a:cxnSpLocks/>
          </p:cNvCxnSpPr>
          <p:nvPr/>
        </p:nvCxnSpPr>
        <p:spPr>
          <a:xfrm flipH="1">
            <a:off x="3729332" y="4573093"/>
            <a:ext cx="3826933" cy="634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4D1C3999-3671-0DDF-D401-0B769D6B34F2}"/>
              </a:ext>
            </a:extLst>
          </p:cNvPr>
          <p:cNvSpPr txBox="1"/>
          <p:nvPr/>
        </p:nvSpPr>
        <p:spPr>
          <a:xfrm>
            <a:off x="3282299" y="4206178"/>
            <a:ext cx="3242940" cy="646331"/>
          </a:xfrm>
          <a:prstGeom prst="rect">
            <a:avLst/>
          </a:prstGeom>
          <a:noFill/>
        </p:spPr>
        <p:txBody>
          <a:bodyPr wrap="none" rtlCol="0">
            <a:spAutoFit/>
          </a:bodyPr>
          <a:lstStyle/>
          <a:p>
            <a:pPr algn="ctr"/>
            <a:r>
              <a:rPr lang="en-US" dirty="0">
                <a:solidFill>
                  <a:schemeClr val="accent1"/>
                </a:solidFill>
              </a:rPr>
              <a:t>I can’t tell exactly why it crashes.</a:t>
            </a:r>
          </a:p>
          <a:p>
            <a:pPr algn="ctr"/>
            <a:r>
              <a:rPr lang="en-US" dirty="0">
                <a:solidFill>
                  <a:schemeClr val="accent1"/>
                </a:solidFill>
              </a:rPr>
              <a:t>Can you run this new version?</a:t>
            </a:r>
          </a:p>
        </p:txBody>
      </p:sp>
      <p:sp>
        <p:nvSpPr>
          <p:cNvPr id="26" name="TextBox 25">
            <a:extLst>
              <a:ext uri="{FF2B5EF4-FFF2-40B4-BE49-F238E27FC236}">
                <a16:creationId xmlns:a16="http://schemas.microsoft.com/office/drawing/2014/main" id="{3A922587-9ECC-981B-F847-0135D85DDBE1}"/>
              </a:ext>
            </a:extLst>
          </p:cNvPr>
          <p:cNvSpPr txBox="1"/>
          <p:nvPr/>
        </p:nvSpPr>
        <p:spPr>
          <a:xfrm>
            <a:off x="4903769" y="4896258"/>
            <a:ext cx="2676951" cy="646331"/>
          </a:xfrm>
          <a:prstGeom prst="rect">
            <a:avLst/>
          </a:prstGeom>
          <a:noFill/>
        </p:spPr>
        <p:txBody>
          <a:bodyPr wrap="none" rtlCol="0">
            <a:spAutoFit/>
          </a:bodyPr>
          <a:lstStyle/>
          <a:p>
            <a:pPr algn="ctr"/>
            <a:r>
              <a:rPr lang="en-US" dirty="0">
                <a:solidFill>
                  <a:schemeClr val="accent6"/>
                </a:solidFill>
              </a:rPr>
              <a:t>That didn’t fix it.</a:t>
            </a:r>
          </a:p>
          <a:p>
            <a:pPr algn="ctr"/>
            <a:r>
              <a:rPr lang="en-US" dirty="0">
                <a:solidFill>
                  <a:schemeClr val="accent6"/>
                </a:solidFill>
              </a:rPr>
              <a:t>It still crashes occasionally.</a:t>
            </a:r>
          </a:p>
        </p:txBody>
      </p:sp>
      <p:cxnSp>
        <p:nvCxnSpPr>
          <p:cNvPr id="27" name="Straight Arrow Connector 26">
            <a:extLst>
              <a:ext uri="{FF2B5EF4-FFF2-40B4-BE49-F238E27FC236}">
                <a16:creationId xmlns:a16="http://schemas.microsoft.com/office/drawing/2014/main" id="{97318DF4-0FF8-0DC7-A65A-75C1C47435BA}"/>
              </a:ext>
            </a:extLst>
          </p:cNvPr>
          <p:cNvCxnSpPr>
            <a:cxnSpLocks/>
          </p:cNvCxnSpPr>
          <p:nvPr/>
        </p:nvCxnSpPr>
        <p:spPr>
          <a:xfrm>
            <a:off x="3776735" y="5316280"/>
            <a:ext cx="3826933" cy="598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21B2DA6-0479-3197-9A16-1E74DAC93429}"/>
              </a:ext>
            </a:extLst>
          </p:cNvPr>
          <p:cNvCxnSpPr>
            <a:cxnSpLocks/>
          </p:cNvCxnSpPr>
          <p:nvPr/>
        </p:nvCxnSpPr>
        <p:spPr>
          <a:xfrm flipH="1">
            <a:off x="3724290" y="5992215"/>
            <a:ext cx="3826933" cy="634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B08B2CAC-D651-DFC7-2761-1C1952088381}"/>
              </a:ext>
            </a:extLst>
          </p:cNvPr>
          <p:cNvSpPr txBox="1"/>
          <p:nvPr/>
        </p:nvSpPr>
        <p:spPr>
          <a:xfrm>
            <a:off x="5410317" y="5871271"/>
            <a:ext cx="559769" cy="369332"/>
          </a:xfrm>
          <a:prstGeom prst="rect">
            <a:avLst/>
          </a:prstGeom>
          <a:noFill/>
        </p:spPr>
        <p:txBody>
          <a:bodyPr wrap="none" rtlCol="0">
            <a:spAutoFit/>
          </a:bodyPr>
          <a:lstStyle/>
          <a:p>
            <a:pPr algn="ctr"/>
            <a:r>
              <a:rPr lang="en-US" dirty="0">
                <a:solidFill>
                  <a:schemeClr val="accent1"/>
                </a:solidFill>
              </a:rPr>
              <a:t>??? </a:t>
            </a:r>
          </a:p>
        </p:txBody>
      </p:sp>
      <p:sp>
        <p:nvSpPr>
          <p:cNvPr id="31" name="TextBox 30">
            <a:extLst>
              <a:ext uri="{FF2B5EF4-FFF2-40B4-BE49-F238E27FC236}">
                <a16:creationId xmlns:a16="http://schemas.microsoft.com/office/drawing/2014/main" id="{B63667DD-5BB8-0DD2-CC11-F09C63032723}"/>
              </a:ext>
            </a:extLst>
          </p:cNvPr>
          <p:cNvSpPr txBox="1"/>
          <p:nvPr/>
        </p:nvSpPr>
        <p:spPr>
          <a:xfrm>
            <a:off x="8277522" y="5992215"/>
            <a:ext cx="581487" cy="369332"/>
          </a:xfrm>
          <a:prstGeom prst="rect">
            <a:avLst/>
          </a:prstGeom>
          <a:noFill/>
        </p:spPr>
        <p:txBody>
          <a:bodyPr wrap="square">
            <a:spAutoFit/>
          </a:bodyPr>
          <a:lstStyle/>
          <a:p>
            <a:pPr algn="ctr"/>
            <a:r>
              <a:rPr lang="en-US" dirty="0">
                <a:solidFill>
                  <a:schemeClr val="accent1"/>
                </a:solidFill>
              </a:rPr>
              <a:t>:-/</a:t>
            </a:r>
          </a:p>
        </p:txBody>
      </p:sp>
      <p:sp>
        <p:nvSpPr>
          <p:cNvPr id="32" name="TextBox 31">
            <a:extLst>
              <a:ext uri="{FF2B5EF4-FFF2-40B4-BE49-F238E27FC236}">
                <a16:creationId xmlns:a16="http://schemas.microsoft.com/office/drawing/2014/main" id="{DDAC312B-0CE6-F292-D297-26C9D9DE6E5B}"/>
              </a:ext>
            </a:extLst>
          </p:cNvPr>
          <p:cNvSpPr txBox="1"/>
          <p:nvPr/>
        </p:nvSpPr>
        <p:spPr>
          <a:xfrm>
            <a:off x="2700812" y="5992215"/>
            <a:ext cx="581487" cy="369332"/>
          </a:xfrm>
          <a:prstGeom prst="rect">
            <a:avLst/>
          </a:prstGeom>
          <a:noFill/>
        </p:spPr>
        <p:txBody>
          <a:bodyPr wrap="square">
            <a:spAutoFit/>
          </a:bodyPr>
          <a:lstStyle/>
          <a:p>
            <a:pPr algn="ctr"/>
            <a:r>
              <a:rPr lang="en-US" dirty="0">
                <a:solidFill>
                  <a:schemeClr val="accent6"/>
                </a:solidFill>
              </a:rPr>
              <a:t>:-/</a:t>
            </a:r>
          </a:p>
        </p:txBody>
      </p:sp>
      <p:sp>
        <p:nvSpPr>
          <p:cNvPr id="33" name="Lightning Bolt 32">
            <a:extLst>
              <a:ext uri="{FF2B5EF4-FFF2-40B4-BE49-F238E27FC236}">
                <a16:creationId xmlns:a16="http://schemas.microsoft.com/office/drawing/2014/main" id="{457E4A1F-E1C1-EA66-E629-709B69A118DA}"/>
              </a:ext>
            </a:extLst>
          </p:cNvPr>
          <p:cNvSpPr/>
          <p:nvPr/>
        </p:nvSpPr>
        <p:spPr>
          <a:xfrm>
            <a:off x="1812869" y="2081581"/>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183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Basic Idea</a:t>
            </a:r>
          </a:p>
        </p:txBody>
      </p:sp>
      <p:sp>
        <p:nvSpPr>
          <p:cNvPr id="32" name="Rectangle 31">
            <a:extLst>
              <a:ext uri="{FF2B5EF4-FFF2-40B4-BE49-F238E27FC236}">
                <a16:creationId xmlns:a16="http://schemas.microsoft.com/office/drawing/2014/main" id="{69094F34-68BF-9975-45B1-20B38C8FDBF8}"/>
              </a:ext>
            </a:extLst>
          </p:cNvPr>
          <p:cNvSpPr/>
          <p:nvPr/>
        </p:nvSpPr>
        <p:spPr>
          <a:xfrm>
            <a:off x="2715595" y="2316834"/>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Snapshot</a:t>
            </a:r>
          </a:p>
        </p:txBody>
      </p:sp>
      <p:cxnSp>
        <p:nvCxnSpPr>
          <p:cNvPr id="33" name="Straight Connector 32">
            <a:extLst>
              <a:ext uri="{FF2B5EF4-FFF2-40B4-BE49-F238E27FC236}">
                <a16:creationId xmlns:a16="http://schemas.microsoft.com/office/drawing/2014/main" id="{935B8E5D-B2B7-78BE-367F-ABC7D451C730}"/>
              </a:ext>
            </a:extLst>
          </p:cNvPr>
          <p:cNvCxnSpPr/>
          <p:nvPr/>
        </p:nvCxnSpPr>
        <p:spPr>
          <a:xfrm>
            <a:off x="3483797" y="3245647"/>
            <a:ext cx="4838008" cy="4081"/>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139DD47-A474-049D-5987-7F35D91DC406}"/>
              </a:ext>
            </a:extLst>
          </p:cNvPr>
          <p:cNvSpPr/>
          <p:nvPr/>
        </p:nvSpPr>
        <p:spPr>
          <a:xfrm>
            <a:off x="3481907" y="2705826"/>
            <a:ext cx="4839897"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Original Execution with minimum recording</a:t>
            </a:r>
          </a:p>
        </p:txBody>
      </p:sp>
      <p:cxnSp>
        <p:nvCxnSpPr>
          <p:cNvPr id="36" name="Straight Connector 35">
            <a:extLst>
              <a:ext uri="{FF2B5EF4-FFF2-40B4-BE49-F238E27FC236}">
                <a16:creationId xmlns:a16="http://schemas.microsoft.com/office/drawing/2014/main" id="{6B92BE81-83D1-2B89-8F37-F51AA4F7CF13}"/>
              </a:ext>
            </a:extLst>
          </p:cNvPr>
          <p:cNvCxnSpPr/>
          <p:nvPr/>
        </p:nvCxnSpPr>
        <p:spPr>
          <a:xfrm>
            <a:off x="3490516" y="4273966"/>
            <a:ext cx="4032168" cy="0"/>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7" name="Freeform 36">
            <a:extLst>
              <a:ext uri="{FF2B5EF4-FFF2-40B4-BE49-F238E27FC236}">
                <a16:creationId xmlns:a16="http://schemas.microsoft.com/office/drawing/2014/main" id="{C578A62E-DD2B-54DF-9922-CA0B765F1A47}"/>
              </a:ext>
            </a:extLst>
          </p:cNvPr>
          <p:cNvSpPr/>
          <p:nvPr/>
        </p:nvSpPr>
        <p:spPr>
          <a:xfrm>
            <a:off x="3495793" y="3250586"/>
            <a:ext cx="3631478" cy="989067"/>
          </a:xfrm>
          <a:custGeom>
            <a:avLst/>
            <a:gdLst>
              <a:gd name="connsiteX0" fmla="*/ 2015066 w 2015066"/>
              <a:gd name="connsiteY0" fmla="*/ 0 h 381000"/>
              <a:gd name="connsiteX1" fmla="*/ 914400 w 2015066"/>
              <a:gd name="connsiteY1" fmla="*/ 110067 h 381000"/>
              <a:gd name="connsiteX2" fmla="*/ 0 w 2015066"/>
              <a:gd name="connsiteY2" fmla="*/ 381000 h 381000"/>
              <a:gd name="connsiteX3" fmla="*/ 0 w 2015066"/>
              <a:gd name="connsiteY3" fmla="*/ 381000 h 381000"/>
              <a:gd name="connsiteX4" fmla="*/ 0 w 2015066"/>
              <a:gd name="connsiteY4" fmla="*/ 38100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066" h="381000">
                <a:moveTo>
                  <a:pt x="2015066" y="0"/>
                </a:moveTo>
                <a:cubicBezTo>
                  <a:pt x="1632655" y="23283"/>
                  <a:pt x="1250244" y="46567"/>
                  <a:pt x="914400" y="110067"/>
                </a:cubicBezTo>
                <a:cubicBezTo>
                  <a:pt x="578556" y="173567"/>
                  <a:pt x="0" y="381000"/>
                  <a:pt x="0" y="381000"/>
                </a:cubicBezTo>
                <a:lnTo>
                  <a:pt x="0" y="381000"/>
                </a:lnTo>
                <a:lnTo>
                  <a:pt x="0" y="381000"/>
                </a:lnTo>
              </a:path>
            </a:pathLst>
          </a:cu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38" name="Rectangle 37">
            <a:extLst>
              <a:ext uri="{FF2B5EF4-FFF2-40B4-BE49-F238E27FC236}">
                <a16:creationId xmlns:a16="http://schemas.microsoft.com/office/drawing/2014/main" id="{F58AB4B9-C2D0-6E5A-CF49-864F95D8D536}"/>
              </a:ext>
            </a:extLst>
          </p:cNvPr>
          <p:cNvSpPr/>
          <p:nvPr/>
        </p:nvSpPr>
        <p:spPr>
          <a:xfrm>
            <a:off x="3278672" y="3491771"/>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39" name="Rectangle 38">
            <a:extLst>
              <a:ext uri="{FF2B5EF4-FFF2-40B4-BE49-F238E27FC236}">
                <a16:creationId xmlns:a16="http://schemas.microsoft.com/office/drawing/2014/main" id="{33825042-A745-639A-E266-DCBEE61E9162}"/>
              </a:ext>
            </a:extLst>
          </p:cNvPr>
          <p:cNvSpPr/>
          <p:nvPr/>
        </p:nvSpPr>
        <p:spPr>
          <a:xfrm>
            <a:off x="2203433" y="6733303"/>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Re-execution using recorded trace</a:t>
            </a:r>
          </a:p>
        </p:txBody>
      </p:sp>
      <p:cxnSp>
        <p:nvCxnSpPr>
          <p:cNvPr id="40" name="Straight Connector 39">
            <a:extLst>
              <a:ext uri="{FF2B5EF4-FFF2-40B4-BE49-F238E27FC236}">
                <a16:creationId xmlns:a16="http://schemas.microsoft.com/office/drawing/2014/main" id="{98369D33-9772-5EF7-8CAD-F335D5B4F46F}"/>
              </a:ext>
            </a:extLst>
          </p:cNvPr>
          <p:cNvCxnSpPr>
            <a:cxnSpLocks/>
          </p:cNvCxnSpPr>
          <p:nvPr/>
        </p:nvCxnSpPr>
        <p:spPr>
          <a:xfrm>
            <a:off x="3475192" y="2917241"/>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349CDF97-05E6-1D91-8353-0054463A16D7}"/>
              </a:ext>
            </a:extLst>
          </p:cNvPr>
          <p:cNvSpPr/>
          <p:nvPr/>
        </p:nvSpPr>
        <p:spPr>
          <a:xfrm>
            <a:off x="4078786" y="4249615"/>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Re-execution using recorded trace</a:t>
            </a:r>
          </a:p>
        </p:txBody>
      </p:sp>
      <p:sp>
        <p:nvSpPr>
          <p:cNvPr id="25" name="Lightning Bolt 24">
            <a:extLst>
              <a:ext uri="{FF2B5EF4-FFF2-40B4-BE49-F238E27FC236}">
                <a16:creationId xmlns:a16="http://schemas.microsoft.com/office/drawing/2014/main" id="{E232BC9F-531C-AB49-872A-42F54FAD1F8F}"/>
              </a:ext>
            </a:extLst>
          </p:cNvPr>
          <p:cNvSpPr/>
          <p:nvPr/>
        </p:nvSpPr>
        <p:spPr>
          <a:xfrm>
            <a:off x="7020971" y="3042951"/>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Lightning Bolt 25">
            <a:extLst>
              <a:ext uri="{FF2B5EF4-FFF2-40B4-BE49-F238E27FC236}">
                <a16:creationId xmlns:a16="http://schemas.microsoft.com/office/drawing/2014/main" id="{913C0546-A26D-F5E4-2727-B873C39D6834}"/>
              </a:ext>
            </a:extLst>
          </p:cNvPr>
          <p:cNvSpPr/>
          <p:nvPr/>
        </p:nvSpPr>
        <p:spPr>
          <a:xfrm>
            <a:off x="7073007" y="3936960"/>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04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sum = 0</a:t>
            </a:r>
          </a:p>
          <a:p>
            <a:pPr marL="0" indent="0">
              <a:buNone/>
            </a:pPr>
            <a:endParaRPr lang="en-IN" dirty="0"/>
          </a:p>
          <a:p>
            <a:pPr marL="0"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0" indent="0">
              <a:buNone/>
            </a:pPr>
            <a:br>
              <a:rPr lang="en-IN" dirty="0"/>
            </a:br>
            <a:r>
              <a:rPr lang="en-IN" dirty="0"/>
              <a:t>assert sum &gt; 0</a:t>
            </a: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388093"/>
            <a:ext cx="2565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213331"/>
            <a:ext cx="2392322"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0" name="TextBox 29">
            <a:extLst>
              <a:ext uri="{FF2B5EF4-FFF2-40B4-BE49-F238E27FC236}">
                <a16:creationId xmlns:a16="http://schemas.microsoft.com/office/drawing/2014/main" id="{A4FA49A3-7A15-484C-E0FD-84CEFA6B4F55}"/>
              </a:ext>
            </a:extLst>
          </p:cNvPr>
          <p:cNvSpPr txBox="1"/>
          <p:nvPr/>
        </p:nvSpPr>
        <p:spPr>
          <a:xfrm>
            <a:off x="3516821" y="3402998"/>
            <a:ext cx="4487190" cy="369332"/>
          </a:xfrm>
          <a:prstGeom prst="rect">
            <a:avLst/>
          </a:prstGeom>
          <a:noFill/>
        </p:spPr>
        <p:txBody>
          <a:bodyPr wrap="none" rtlCol="0">
            <a:spAutoFit/>
          </a:bodyPr>
          <a:lstStyle/>
          <a:p>
            <a:r>
              <a:rPr lang="en-US" i="1" dirty="0">
                <a:solidFill>
                  <a:srgbClr val="FF0000"/>
                </a:solidFill>
              </a:rPr>
              <a:t>Deterministic program. No logging required. </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dirty="0"/>
          </a:p>
        </p:txBody>
      </p:sp>
      <p:cxnSp>
        <p:nvCxnSpPr>
          <p:cNvPr id="60" name="Straight Arrow Connector 59">
            <a:extLst>
              <a:ext uri="{FF2B5EF4-FFF2-40B4-BE49-F238E27FC236}">
                <a16:creationId xmlns:a16="http://schemas.microsoft.com/office/drawing/2014/main" id="{4B96A545-161B-5019-3793-3AD28771F5A5}"/>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E7F83509-9658-185B-0078-170E008426B3}"/>
              </a:ext>
            </a:extLst>
          </p:cNvPr>
          <p:cNvSpPr txBox="1"/>
          <p:nvPr/>
        </p:nvSpPr>
        <p:spPr>
          <a:xfrm>
            <a:off x="11069271" y="2773482"/>
            <a:ext cx="809004" cy="369332"/>
          </a:xfrm>
          <a:prstGeom prst="rect">
            <a:avLst/>
          </a:prstGeom>
          <a:noFill/>
        </p:spPr>
        <p:txBody>
          <a:bodyPr wrap="none" rtlCol="0">
            <a:spAutoFit/>
          </a:bodyPr>
          <a:lstStyle/>
          <a:p>
            <a:r>
              <a:rPr lang="en-US" i="1" dirty="0"/>
              <a:t>Replay</a:t>
            </a:r>
            <a:endParaRPr lang="en-US" dirty="0"/>
          </a:p>
        </p:txBody>
      </p:sp>
    </p:spTree>
    <p:extLst>
      <p:ext uri="{BB962C8B-B14F-4D97-AF65-F5344CB8AC3E}">
        <p14:creationId xmlns:p14="http://schemas.microsoft.com/office/powerpoint/2010/main" val="422775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E8A3-8E9B-53D0-27BC-FE1333F7073A}"/>
              </a:ext>
            </a:extLst>
          </p:cNvPr>
          <p:cNvSpPr>
            <a:spLocks noGrp="1"/>
          </p:cNvSpPr>
          <p:nvPr>
            <p:ph type="title"/>
          </p:nvPr>
        </p:nvSpPr>
        <p:spPr/>
        <p:txBody>
          <a:bodyPr/>
          <a:lstStyle/>
          <a:p>
            <a:r>
              <a:rPr lang="en-US" dirty="0"/>
              <a:t>Addressing sources of non-determinism</a:t>
            </a:r>
          </a:p>
        </p:txBody>
      </p:sp>
      <p:sp>
        <p:nvSpPr>
          <p:cNvPr id="3" name="Content Placeholder 2">
            <a:extLst>
              <a:ext uri="{FF2B5EF4-FFF2-40B4-BE49-F238E27FC236}">
                <a16:creationId xmlns:a16="http://schemas.microsoft.com/office/drawing/2014/main" id="{DA62AF1A-03BB-2147-B82F-64C658BE83F0}"/>
              </a:ext>
            </a:extLst>
          </p:cNvPr>
          <p:cNvSpPr>
            <a:spLocks noGrp="1"/>
          </p:cNvSpPr>
          <p:nvPr>
            <p:ph idx="1"/>
          </p:nvPr>
        </p:nvSpPr>
        <p:spPr/>
        <p:txBody>
          <a:bodyPr/>
          <a:lstStyle/>
          <a:p>
            <a:r>
              <a:rPr lang="en-US" b="1" dirty="0"/>
              <a:t>Single thread</a:t>
            </a:r>
          </a:p>
          <a:p>
            <a:pPr lvl="1"/>
            <a:r>
              <a:rPr lang="en-US" b="1" dirty="0"/>
              <a:t>System calls: Repeatable, recordable, revocable, deferrable, irrevocable</a:t>
            </a:r>
          </a:p>
          <a:p>
            <a:r>
              <a:rPr lang="en-US" dirty="0"/>
              <a:t>Multithreading</a:t>
            </a:r>
          </a:p>
          <a:p>
            <a:pPr lvl="1"/>
            <a:r>
              <a:rPr lang="en-US" dirty="0"/>
              <a:t>Thread lifecycle</a:t>
            </a:r>
          </a:p>
          <a:p>
            <a:pPr lvl="1"/>
            <a:r>
              <a:rPr lang="en-US" dirty="0"/>
              <a:t>Memory allocators</a:t>
            </a:r>
          </a:p>
          <a:p>
            <a:pPr lvl="1"/>
            <a:r>
              <a:rPr lang="en-US" dirty="0"/>
              <a:t>Synchronization</a:t>
            </a:r>
          </a:p>
          <a:p>
            <a:pPr lvl="1"/>
            <a:r>
              <a:rPr lang="en-US" dirty="0"/>
              <a:t>Racy memory accesses</a:t>
            </a:r>
          </a:p>
        </p:txBody>
      </p:sp>
    </p:spTree>
    <p:extLst>
      <p:ext uri="{BB962C8B-B14F-4D97-AF65-F5344CB8AC3E}">
        <p14:creationId xmlns:p14="http://schemas.microsoft.com/office/powerpoint/2010/main" val="1928817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Repeatable system calls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sum = </a:t>
            </a:r>
            <a:r>
              <a:rPr lang="en-IN" dirty="0" err="1">
                <a:solidFill>
                  <a:srgbClr val="FF0000"/>
                </a:solidFill>
              </a:rPr>
              <a:t>getpid</a:t>
            </a:r>
            <a:r>
              <a:rPr lang="en-IN" dirty="0">
                <a:solidFill>
                  <a:srgbClr val="FF0000"/>
                </a:solidFill>
              </a:rPr>
              <a:t>( )</a:t>
            </a:r>
          </a:p>
          <a:p>
            <a:pPr marL="0" indent="0">
              <a:buNone/>
            </a:pPr>
            <a:endParaRPr lang="en-IN" dirty="0"/>
          </a:p>
          <a:p>
            <a:pPr marL="0"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0" indent="0">
              <a:buNone/>
            </a:pPr>
            <a:br>
              <a:rPr lang="en-IN" dirty="0"/>
            </a:br>
            <a:r>
              <a:rPr lang="en-IN" dirty="0"/>
              <a:t>assert sum &gt; 0</a:t>
            </a: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388093"/>
            <a:ext cx="2565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213331"/>
            <a:ext cx="2450030"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0" name="TextBox 29">
            <a:extLst>
              <a:ext uri="{FF2B5EF4-FFF2-40B4-BE49-F238E27FC236}">
                <a16:creationId xmlns:a16="http://schemas.microsoft.com/office/drawing/2014/main" id="{A4FA49A3-7A15-484C-E0FD-84CEFA6B4F55}"/>
              </a:ext>
            </a:extLst>
          </p:cNvPr>
          <p:cNvSpPr txBox="1"/>
          <p:nvPr/>
        </p:nvSpPr>
        <p:spPr>
          <a:xfrm>
            <a:off x="3516821" y="3402998"/>
            <a:ext cx="3943900" cy="646331"/>
          </a:xfrm>
          <a:prstGeom prst="rect">
            <a:avLst/>
          </a:prstGeom>
          <a:noFill/>
        </p:spPr>
        <p:txBody>
          <a:bodyPr wrap="none" rtlCol="0">
            <a:spAutoFit/>
          </a:bodyPr>
          <a:lstStyle/>
          <a:p>
            <a:r>
              <a:rPr lang="en-US" b="1" i="1" dirty="0">
                <a:solidFill>
                  <a:srgbClr val="FF0000"/>
                </a:solidFill>
              </a:rPr>
              <a:t>In-situ -&gt;</a:t>
            </a:r>
            <a:r>
              <a:rPr lang="en-US" i="1" dirty="0">
                <a:solidFill>
                  <a:srgbClr val="FF0000"/>
                </a:solidFill>
              </a:rPr>
              <a:t> No need to record. </a:t>
            </a:r>
          </a:p>
          <a:p>
            <a:r>
              <a:rPr lang="en-US" i="1" dirty="0" err="1">
                <a:solidFill>
                  <a:srgbClr val="FF0000"/>
                </a:solidFill>
              </a:rPr>
              <a:t>getpid</a:t>
            </a:r>
            <a:r>
              <a:rPr lang="en-US" i="1" dirty="0">
                <a:solidFill>
                  <a:srgbClr val="FF0000"/>
                </a:solidFill>
              </a:rPr>
              <a:t>() will give same output in replay.</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dirty="0"/>
          </a:p>
        </p:txBody>
      </p:sp>
      <p:sp>
        <p:nvSpPr>
          <p:cNvPr id="14" name="TextBox 13">
            <a:extLst>
              <a:ext uri="{FF2B5EF4-FFF2-40B4-BE49-F238E27FC236}">
                <a16:creationId xmlns:a16="http://schemas.microsoft.com/office/drawing/2014/main" id="{B74CB74F-4183-E836-09B1-90759DDEE9C3}"/>
              </a:ext>
            </a:extLst>
          </p:cNvPr>
          <p:cNvSpPr txBox="1"/>
          <p:nvPr/>
        </p:nvSpPr>
        <p:spPr>
          <a:xfrm>
            <a:off x="838199" y="5741022"/>
            <a:ext cx="2657907" cy="369332"/>
          </a:xfrm>
          <a:prstGeom prst="rect">
            <a:avLst/>
          </a:prstGeom>
          <a:noFill/>
        </p:spPr>
        <p:txBody>
          <a:bodyPr wrap="none" rtlCol="0">
            <a:spAutoFit/>
          </a:bodyPr>
          <a:lstStyle/>
          <a:p>
            <a:r>
              <a:rPr lang="en-US" dirty="0"/>
              <a:t>Other examples: </a:t>
            </a:r>
            <a:r>
              <a:rPr lang="en-US" i="1" dirty="0" err="1">
                <a:solidFill>
                  <a:srgbClr val="FF0000"/>
                </a:solidFill>
              </a:rPr>
              <a:t>getcwd</a:t>
            </a:r>
            <a:r>
              <a:rPr lang="en-US" i="1" dirty="0">
                <a:solidFill>
                  <a:srgbClr val="FF0000"/>
                </a:solidFill>
              </a:rPr>
              <a:t>( )</a:t>
            </a:r>
          </a:p>
        </p:txBody>
      </p:sp>
      <p:cxnSp>
        <p:nvCxnSpPr>
          <p:cNvPr id="15" name="Straight Arrow Connector 14">
            <a:extLst>
              <a:ext uri="{FF2B5EF4-FFF2-40B4-BE49-F238E27FC236}">
                <a16:creationId xmlns:a16="http://schemas.microsoft.com/office/drawing/2014/main" id="{CC107D22-0653-FF46-9FD3-48EA00D2E01F}"/>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94BFAA6A-6423-5B0F-CA41-C14D2E2818D7}"/>
              </a:ext>
            </a:extLst>
          </p:cNvPr>
          <p:cNvSpPr txBox="1"/>
          <p:nvPr/>
        </p:nvSpPr>
        <p:spPr>
          <a:xfrm>
            <a:off x="11069271" y="2773482"/>
            <a:ext cx="809004" cy="369332"/>
          </a:xfrm>
          <a:prstGeom prst="rect">
            <a:avLst/>
          </a:prstGeom>
          <a:noFill/>
        </p:spPr>
        <p:txBody>
          <a:bodyPr wrap="none" rtlCol="0">
            <a:spAutoFit/>
          </a:bodyPr>
          <a:lstStyle/>
          <a:p>
            <a:r>
              <a:rPr lang="en-US" i="1" dirty="0"/>
              <a:t>Replay</a:t>
            </a:r>
            <a:endParaRPr lang="en-US" dirty="0"/>
          </a:p>
        </p:txBody>
      </p:sp>
    </p:spTree>
    <p:extLst>
      <p:ext uri="{BB962C8B-B14F-4D97-AF65-F5344CB8AC3E}">
        <p14:creationId xmlns:p14="http://schemas.microsoft.com/office/powerpoint/2010/main" val="288950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Recordable system calls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sum = </a:t>
            </a:r>
            <a:r>
              <a:rPr lang="en-IN" dirty="0">
                <a:solidFill>
                  <a:srgbClr val="FF0000"/>
                </a:solidFill>
              </a:rPr>
              <a:t>input( )</a:t>
            </a:r>
          </a:p>
          <a:p>
            <a:pPr marL="0" indent="0">
              <a:buNone/>
            </a:pPr>
            <a:endParaRPr lang="en-IN" dirty="0"/>
          </a:p>
          <a:p>
            <a:pPr marL="0"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0" indent="0">
              <a:buNone/>
            </a:pPr>
            <a:br>
              <a:rPr lang="en-IN" dirty="0"/>
            </a:br>
            <a:r>
              <a:rPr lang="en-IN" dirty="0"/>
              <a:t>assert sum &gt; 0</a:t>
            </a: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388093"/>
            <a:ext cx="2565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213331"/>
            <a:ext cx="2450030"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0" name="TextBox 29">
            <a:extLst>
              <a:ext uri="{FF2B5EF4-FFF2-40B4-BE49-F238E27FC236}">
                <a16:creationId xmlns:a16="http://schemas.microsoft.com/office/drawing/2014/main" id="{A4FA49A3-7A15-484C-E0FD-84CEFA6B4F55}"/>
              </a:ext>
            </a:extLst>
          </p:cNvPr>
          <p:cNvSpPr txBox="1"/>
          <p:nvPr/>
        </p:nvSpPr>
        <p:spPr>
          <a:xfrm>
            <a:off x="3488924" y="2738912"/>
            <a:ext cx="2925160" cy="369332"/>
          </a:xfrm>
          <a:prstGeom prst="rect">
            <a:avLst/>
          </a:prstGeom>
          <a:noFill/>
        </p:spPr>
        <p:txBody>
          <a:bodyPr wrap="none" rtlCol="0">
            <a:spAutoFit/>
          </a:bodyPr>
          <a:lstStyle/>
          <a:p>
            <a:r>
              <a:rPr lang="en-US" i="1" dirty="0">
                <a:solidFill>
                  <a:srgbClr val="FF0000"/>
                </a:solidFill>
              </a:rPr>
              <a:t>Record system call output: 23</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dirty="0"/>
          </a:p>
        </p:txBody>
      </p:sp>
      <p:sp>
        <p:nvSpPr>
          <p:cNvPr id="14" name="TextBox 13">
            <a:extLst>
              <a:ext uri="{FF2B5EF4-FFF2-40B4-BE49-F238E27FC236}">
                <a16:creationId xmlns:a16="http://schemas.microsoft.com/office/drawing/2014/main" id="{33CBB1B5-EA08-0647-3202-DE19CF0122BF}"/>
              </a:ext>
            </a:extLst>
          </p:cNvPr>
          <p:cNvSpPr txBox="1"/>
          <p:nvPr/>
        </p:nvSpPr>
        <p:spPr>
          <a:xfrm>
            <a:off x="838199" y="5741022"/>
            <a:ext cx="3228000" cy="369332"/>
          </a:xfrm>
          <a:prstGeom prst="rect">
            <a:avLst/>
          </a:prstGeom>
          <a:noFill/>
        </p:spPr>
        <p:txBody>
          <a:bodyPr wrap="none" rtlCol="0">
            <a:spAutoFit/>
          </a:bodyPr>
          <a:lstStyle/>
          <a:p>
            <a:r>
              <a:rPr lang="en-US" dirty="0"/>
              <a:t>Other examples: </a:t>
            </a:r>
            <a:r>
              <a:rPr lang="en-US" i="1" dirty="0" err="1">
                <a:solidFill>
                  <a:srgbClr val="FF0000"/>
                </a:solidFill>
              </a:rPr>
              <a:t>gettimeofday</a:t>
            </a:r>
            <a:r>
              <a:rPr lang="en-US" i="1" dirty="0">
                <a:solidFill>
                  <a:srgbClr val="FF0000"/>
                </a:solidFill>
              </a:rPr>
              <a:t>( )</a:t>
            </a:r>
          </a:p>
        </p:txBody>
      </p:sp>
      <p:sp>
        <p:nvSpPr>
          <p:cNvPr id="16" name="TextBox 15">
            <a:extLst>
              <a:ext uri="{FF2B5EF4-FFF2-40B4-BE49-F238E27FC236}">
                <a16:creationId xmlns:a16="http://schemas.microsoft.com/office/drawing/2014/main" id="{7DD5D0E4-4E1A-9443-E7B6-A294D5A16EC5}"/>
              </a:ext>
            </a:extLst>
          </p:cNvPr>
          <p:cNvSpPr txBox="1"/>
          <p:nvPr/>
        </p:nvSpPr>
        <p:spPr>
          <a:xfrm>
            <a:off x="11069271" y="3108244"/>
            <a:ext cx="1042805" cy="369332"/>
          </a:xfrm>
          <a:prstGeom prst="rect">
            <a:avLst/>
          </a:prstGeom>
          <a:noFill/>
        </p:spPr>
        <p:txBody>
          <a:bodyPr wrap="square">
            <a:spAutoFit/>
          </a:bodyPr>
          <a:lstStyle/>
          <a:p>
            <a:r>
              <a:rPr lang="en-US" i="1" dirty="0">
                <a:solidFill>
                  <a:srgbClr val="FF0000"/>
                </a:solidFill>
              </a:rPr>
              <a:t>Feed 23</a:t>
            </a:r>
            <a:endParaRPr lang="en-US" dirty="0"/>
          </a:p>
        </p:txBody>
      </p:sp>
      <p:cxnSp>
        <p:nvCxnSpPr>
          <p:cNvPr id="17" name="Straight Arrow Connector 16">
            <a:extLst>
              <a:ext uri="{FF2B5EF4-FFF2-40B4-BE49-F238E27FC236}">
                <a16:creationId xmlns:a16="http://schemas.microsoft.com/office/drawing/2014/main" id="{ED1C768D-F3BB-643F-99DF-B7D12604BB4A}"/>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83C05FC-A6E1-6410-6F0D-01AA8A84C8FE}"/>
              </a:ext>
            </a:extLst>
          </p:cNvPr>
          <p:cNvSpPr txBox="1"/>
          <p:nvPr/>
        </p:nvSpPr>
        <p:spPr>
          <a:xfrm>
            <a:off x="11069271" y="2773482"/>
            <a:ext cx="871521" cy="369332"/>
          </a:xfrm>
          <a:prstGeom prst="rect">
            <a:avLst/>
          </a:prstGeom>
          <a:noFill/>
        </p:spPr>
        <p:txBody>
          <a:bodyPr wrap="none" rtlCol="0">
            <a:spAutoFit/>
          </a:bodyPr>
          <a:lstStyle/>
          <a:p>
            <a:r>
              <a:rPr lang="en-US" i="1" dirty="0"/>
              <a:t>Replay:</a:t>
            </a:r>
            <a:endParaRPr lang="en-US" dirty="0"/>
          </a:p>
        </p:txBody>
      </p:sp>
    </p:spTree>
    <p:extLst>
      <p:ext uri="{BB962C8B-B14F-4D97-AF65-F5344CB8AC3E}">
        <p14:creationId xmlns:p14="http://schemas.microsoft.com/office/powerpoint/2010/main" val="336070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Revocable system calls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sum = </a:t>
            </a:r>
            <a:r>
              <a:rPr lang="en-IN" dirty="0" err="1">
                <a:solidFill>
                  <a:srgbClr val="FF0000"/>
                </a:solidFill>
              </a:rPr>
              <a:t>f.read</a:t>
            </a:r>
            <a:r>
              <a:rPr lang="en-IN" dirty="0">
                <a:solidFill>
                  <a:srgbClr val="FF0000"/>
                </a:solidFill>
              </a:rPr>
              <a:t>( )</a:t>
            </a:r>
          </a:p>
          <a:p>
            <a:pPr marL="0" indent="0">
              <a:buNone/>
            </a:pPr>
            <a:endParaRPr lang="en-IN" dirty="0"/>
          </a:p>
          <a:p>
            <a:pPr marL="0"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0" indent="0">
              <a:buNone/>
            </a:pPr>
            <a:br>
              <a:rPr lang="en-IN" dirty="0"/>
            </a:br>
            <a:r>
              <a:rPr lang="en-IN" dirty="0"/>
              <a:t>assert sum &gt; 0</a:t>
            </a: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388093"/>
            <a:ext cx="2565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213331"/>
            <a:ext cx="3607398" cy="369332"/>
          </a:xfrm>
          <a:prstGeom prst="rect">
            <a:avLst/>
          </a:prstGeom>
          <a:noFill/>
        </p:spPr>
        <p:txBody>
          <a:bodyPr wrap="none" rtlCol="0">
            <a:spAutoFit/>
          </a:bodyPr>
          <a:lstStyle/>
          <a:p>
            <a:r>
              <a:rPr lang="en-US" i="1" dirty="0"/>
              <a:t>Snapshot</a:t>
            </a:r>
            <a:r>
              <a:rPr lang="en-US" dirty="0"/>
              <a:t>: memory, </a:t>
            </a:r>
            <a:r>
              <a:rPr lang="en-US" dirty="0">
                <a:solidFill>
                  <a:srgbClr val="FF0000"/>
                </a:solidFill>
              </a:rPr>
              <a:t>file position</a:t>
            </a:r>
            <a:r>
              <a:rPr lang="en-US" dirty="0"/>
              <a:t>,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2403671" cy="646331"/>
          </a:xfrm>
          <a:prstGeom prst="rect">
            <a:avLst/>
          </a:prstGeom>
          <a:noFill/>
        </p:spPr>
        <p:txBody>
          <a:bodyPr wrap="none" rtlCol="0">
            <a:spAutoFit/>
          </a:bodyPr>
          <a:lstStyle/>
          <a:p>
            <a:r>
              <a:rPr lang="en-US" i="1" dirty="0"/>
              <a:t>Rollback: </a:t>
            </a:r>
            <a:r>
              <a:rPr lang="en-US" i="1" dirty="0" err="1">
                <a:solidFill>
                  <a:srgbClr val="FF0000"/>
                </a:solidFill>
              </a:rPr>
              <a:t>lseek</a:t>
            </a:r>
            <a:r>
              <a:rPr lang="en-US" i="1" dirty="0">
                <a:solidFill>
                  <a:srgbClr val="FF0000"/>
                </a:solidFill>
              </a:rPr>
              <a:t> to same </a:t>
            </a:r>
          </a:p>
          <a:p>
            <a:r>
              <a:rPr lang="en-US" i="1" dirty="0">
                <a:solidFill>
                  <a:srgbClr val="FF0000"/>
                </a:solidFill>
              </a:rPr>
              <a:t>file position</a:t>
            </a:r>
            <a:endParaRPr lang="en-US" dirty="0"/>
          </a:p>
        </p:txBody>
      </p:sp>
      <p:sp>
        <p:nvSpPr>
          <p:cNvPr id="14" name="TextBox 13">
            <a:extLst>
              <a:ext uri="{FF2B5EF4-FFF2-40B4-BE49-F238E27FC236}">
                <a16:creationId xmlns:a16="http://schemas.microsoft.com/office/drawing/2014/main" id="{33CBB1B5-EA08-0647-3202-DE19CF0122BF}"/>
              </a:ext>
            </a:extLst>
          </p:cNvPr>
          <p:cNvSpPr txBox="1"/>
          <p:nvPr/>
        </p:nvSpPr>
        <p:spPr>
          <a:xfrm>
            <a:off x="838199" y="5741022"/>
            <a:ext cx="2457211" cy="369332"/>
          </a:xfrm>
          <a:prstGeom prst="rect">
            <a:avLst/>
          </a:prstGeom>
          <a:noFill/>
        </p:spPr>
        <p:txBody>
          <a:bodyPr wrap="none" rtlCol="0">
            <a:spAutoFit/>
          </a:bodyPr>
          <a:lstStyle/>
          <a:p>
            <a:r>
              <a:rPr lang="en-US" dirty="0"/>
              <a:t>Other examples: </a:t>
            </a:r>
            <a:r>
              <a:rPr lang="en-US" i="1" dirty="0">
                <a:solidFill>
                  <a:srgbClr val="FF0000"/>
                </a:solidFill>
              </a:rPr>
              <a:t>write( )</a:t>
            </a:r>
          </a:p>
        </p:txBody>
      </p:sp>
      <p:cxnSp>
        <p:nvCxnSpPr>
          <p:cNvPr id="17" name="Straight Arrow Connector 16">
            <a:extLst>
              <a:ext uri="{FF2B5EF4-FFF2-40B4-BE49-F238E27FC236}">
                <a16:creationId xmlns:a16="http://schemas.microsoft.com/office/drawing/2014/main" id="{886E3019-B143-B8DC-2E62-1DFE679E9CA8}"/>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7DBC188-B163-3273-C849-98181068D6BB}"/>
              </a:ext>
            </a:extLst>
          </p:cNvPr>
          <p:cNvSpPr txBox="1"/>
          <p:nvPr/>
        </p:nvSpPr>
        <p:spPr>
          <a:xfrm>
            <a:off x="11069271" y="2773482"/>
            <a:ext cx="809004" cy="369332"/>
          </a:xfrm>
          <a:prstGeom prst="rect">
            <a:avLst/>
          </a:prstGeom>
          <a:noFill/>
        </p:spPr>
        <p:txBody>
          <a:bodyPr wrap="none" rtlCol="0">
            <a:spAutoFit/>
          </a:bodyPr>
          <a:lstStyle/>
          <a:p>
            <a:r>
              <a:rPr lang="en-US" i="1" dirty="0"/>
              <a:t>Replay</a:t>
            </a:r>
            <a:endParaRPr lang="en-US" dirty="0"/>
          </a:p>
        </p:txBody>
      </p:sp>
      <p:sp>
        <p:nvSpPr>
          <p:cNvPr id="16" name="TextBox 15">
            <a:extLst>
              <a:ext uri="{FF2B5EF4-FFF2-40B4-BE49-F238E27FC236}">
                <a16:creationId xmlns:a16="http://schemas.microsoft.com/office/drawing/2014/main" id="{9C68108E-1DFF-4DF3-CBCC-D7241BB7F85C}"/>
              </a:ext>
            </a:extLst>
          </p:cNvPr>
          <p:cNvSpPr txBox="1"/>
          <p:nvPr/>
        </p:nvSpPr>
        <p:spPr>
          <a:xfrm>
            <a:off x="3516821" y="3402998"/>
            <a:ext cx="4003788" cy="369332"/>
          </a:xfrm>
          <a:prstGeom prst="rect">
            <a:avLst/>
          </a:prstGeom>
          <a:noFill/>
        </p:spPr>
        <p:txBody>
          <a:bodyPr wrap="none" rtlCol="0">
            <a:spAutoFit/>
          </a:bodyPr>
          <a:lstStyle/>
          <a:p>
            <a:r>
              <a:rPr lang="en-US" b="1" i="1" dirty="0">
                <a:solidFill>
                  <a:srgbClr val="FF0000"/>
                </a:solidFill>
              </a:rPr>
              <a:t>In-situ -&gt;</a:t>
            </a:r>
            <a:r>
              <a:rPr lang="en-US" i="1" dirty="0">
                <a:solidFill>
                  <a:srgbClr val="FF0000"/>
                </a:solidFill>
              </a:rPr>
              <a:t> No need to record file contents.</a:t>
            </a:r>
          </a:p>
        </p:txBody>
      </p:sp>
    </p:spTree>
    <p:extLst>
      <p:ext uri="{BB962C8B-B14F-4D97-AF65-F5344CB8AC3E}">
        <p14:creationId xmlns:p14="http://schemas.microsoft.com/office/powerpoint/2010/main" val="3539066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Deferrable system calls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endParaRPr lang="en-IN" dirty="0"/>
          </a:p>
          <a:p>
            <a:pPr marL="0" indent="0">
              <a:buNone/>
            </a:pPr>
            <a:r>
              <a:rPr lang="en-IN" dirty="0"/>
              <a:t>sum = </a:t>
            </a:r>
            <a:r>
              <a:rPr lang="en-IN" dirty="0" err="1">
                <a:solidFill>
                  <a:srgbClr val="7030A0"/>
                </a:solidFill>
              </a:rPr>
              <a:t>f.read</a:t>
            </a:r>
            <a:r>
              <a:rPr lang="en-IN" dirty="0">
                <a:solidFill>
                  <a:srgbClr val="7030A0"/>
                </a:solidFill>
              </a:rPr>
              <a:t>( )</a:t>
            </a:r>
          </a:p>
          <a:p>
            <a:pPr marL="0" indent="0">
              <a:buNone/>
            </a:pPr>
            <a:r>
              <a:rPr lang="en-IN" dirty="0" err="1">
                <a:solidFill>
                  <a:srgbClr val="FF0000"/>
                </a:solidFill>
              </a:rPr>
              <a:t>f.close</a:t>
            </a:r>
            <a:r>
              <a:rPr lang="en-IN" dirty="0">
                <a:solidFill>
                  <a:srgbClr val="FF0000"/>
                </a:solidFill>
              </a:rPr>
              <a:t>( )</a:t>
            </a:r>
          </a:p>
          <a:p>
            <a:pPr marL="0"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0" indent="0">
              <a:buNone/>
            </a:pPr>
            <a:br>
              <a:rPr lang="en-IN" dirty="0"/>
            </a:br>
            <a:r>
              <a:rPr lang="en-IN" dirty="0"/>
              <a:t>assert sum &gt; 0</a:t>
            </a: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388093"/>
            <a:ext cx="2565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213331"/>
            <a:ext cx="3607398" cy="369332"/>
          </a:xfrm>
          <a:prstGeom prst="rect">
            <a:avLst/>
          </a:prstGeom>
          <a:noFill/>
        </p:spPr>
        <p:txBody>
          <a:bodyPr wrap="none" rtlCol="0">
            <a:spAutoFit/>
          </a:bodyPr>
          <a:lstStyle/>
          <a:p>
            <a:r>
              <a:rPr lang="en-US" i="1" dirty="0"/>
              <a:t>Snapshot</a:t>
            </a:r>
            <a:r>
              <a:rPr lang="en-US" dirty="0"/>
              <a:t>: memory, file position,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2403671" cy="646331"/>
          </a:xfrm>
          <a:prstGeom prst="rect">
            <a:avLst/>
          </a:prstGeom>
          <a:noFill/>
        </p:spPr>
        <p:txBody>
          <a:bodyPr wrap="none" rtlCol="0">
            <a:spAutoFit/>
          </a:bodyPr>
          <a:lstStyle/>
          <a:p>
            <a:r>
              <a:rPr lang="en-US" i="1" dirty="0"/>
              <a:t>Rollback: </a:t>
            </a:r>
            <a:r>
              <a:rPr lang="en-US" i="1" dirty="0" err="1">
                <a:solidFill>
                  <a:srgbClr val="7030A0"/>
                </a:solidFill>
              </a:rPr>
              <a:t>lseek</a:t>
            </a:r>
            <a:r>
              <a:rPr lang="en-US" i="1" dirty="0">
                <a:solidFill>
                  <a:srgbClr val="7030A0"/>
                </a:solidFill>
              </a:rPr>
              <a:t> to same </a:t>
            </a:r>
          </a:p>
          <a:p>
            <a:r>
              <a:rPr lang="en-US" i="1" dirty="0">
                <a:solidFill>
                  <a:srgbClr val="7030A0"/>
                </a:solidFill>
              </a:rPr>
              <a:t>file position</a:t>
            </a:r>
          </a:p>
        </p:txBody>
      </p:sp>
      <p:sp>
        <p:nvSpPr>
          <p:cNvPr id="14" name="TextBox 13">
            <a:extLst>
              <a:ext uri="{FF2B5EF4-FFF2-40B4-BE49-F238E27FC236}">
                <a16:creationId xmlns:a16="http://schemas.microsoft.com/office/drawing/2014/main" id="{33CBB1B5-EA08-0647-3202-DE19CF0122BF}"/>
              </a:ext>
            </a:extLst>
          </p:cNvPr>
          <p:cNvSpPr txBox="1"/>
          <p:nvPr/>
        </p:nvSpPr>
        <p:spPr>
          <a:xfrm>
            <a:off x="838199" y="5741022"/>
            <a:ext cx="4039376" cy="369332"/>
          </a:xfrm>
          <a:prstGeom prst="rect">
            <a:avLst/>
          </a:prstGeom>
          <a:noFill/>
        </p:spPr>
        <p:txBody>
          <a:bodyPr wrap="none" rtlCol="0">
            <a:spAutoFit/>
          </a:bodyPr>
          <a:lstStyle/>
          <a:p>
            <a:r>
              <a:rPr lang="en-US" dirty="0"/>
              <a:t>Other examples: </a:t>
            </a:r>
            <a:r>
              <a:rPr lang="en-US" i="1" dirty="0" err="1">
                <a:solidFill>
                  <a:srgbClr val="FF0000"/>
                </a:solidFill>
              </a:rPr>
              <a:t>socket.close</a:t>
            </a:r>
            <a:r>
              <a:rPr lang="en-US" i="1" dirty="0">
                <a:solidFill>
                  <a:srgbClr val="FF0000"/>
                </a:solidFill>
              </a:rPr>
              <a:t>( ), </a:t>
            </a:r>
            <a:r>
              <a:rPr lang="en-US" i="1" dirty="0" err="1">
                <a:solidFill>
                  <a:srgbClr val="FF0000"/>
                </a:solidFill>
              </a:rPr>
              <a:t>munmap</a:t>
            </a:r>
            <a:endParaRPr lang="en-US" i="1" dirty="0">
              <a:solidFill>
                <a:srgbClr val="FF0000"/>
              </a:solidFill>
            </a:endParaRPr>
          </a:p>
        </p:txBody>
      </p:sp>
      <p:sp>
        <p:nvSpPr>
          <p:cNvPr id="15" name="TextBox 14">
            <a:extLst>
              <a:ext uri="{FF2B5EF4-FFF2-40B4-BE49-F238E27FC236}">
                <a16:creationId xmlns:a16="http://schemas.microsoft.com/office/drawing/2014/main" id="{595427FE-ABAE-B375-DF06-A07897E2A3A8}"/>
              </a:ext>
            </a:extLst>
          </p:cNvPr>
          <p:cNvSpPr txBox="1"/>
          <p:nvPr/>
        </p:nvSpPr>
        <p:spPr>
          <a:xfrm>
            <a:off x="4786548" y="3041519"/>
            <a:ext cx="1553584" cy="369332"/>
          </a:xfrm>
          <a:prstGeom prst="rect">
            <a:avLst/>
          </a:prstGeom>
          <a:noFill/>
        </p:spPr>
        <p:txBody>
          <a:bodyPr wrap="square">
            <a:spAutoFit/>
          </a:bodyPr>
          <a:lstStyle/>
          <a:p>
            <a:r>
              <a:rPr lang="en-US" i="1" dirty="0">
                <a:solidFill>
                  <a:srgbClr val="FF0000"/>
                </a:solidFill>
              </a:rPr>
              <a:t>Defer </a:t>
            </a:r>
            <a:r>
              <a:rPr lang="en-US" i="1" dirty="0" err="1">
                <a:solidFill>
                  <a:srgbClr val="FF0000"/>
                </a:solidFill>
              </a:rPr>
              <a:t>f.close</a:t>
            </a:r>
            <a:r>
              <a:rPr lang="en-US" i="1" dirty="0">
                <a:solidFill>
                  <a:srgbClr val="FF0000"/>
                </a:solidFill>
              </a:rPr>
              <a:t>( )</a:t>
            </a:r>
            <a:endParaRPr lang="en-US" dirty="0">
              <a:solidFill>
                <a:srgbClr val="FF0000"/>
              </a:solidFill>
            </a:endParaRPr>
          </a:p>
        </p:txBody>
      </p:sp>
      <p:cxnSp>
        <p:nvCxnSpPr>
          <p:cNvPr id="16" name="Straight Arrow Connector 15">
            <a:extLst>
              <a:ext uri="{FF2B5EF4-FFF2-40B4-BE49-F238E27FC236}">
                <a16:creationId xmlns:a16="http://schemas.microsoft.com/office/drawing/2014/main" id="{B14E3A34-925E-A884-6885-73CB6BDF90A9}"/>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CD219F-B114-7230-F8E9-19B66703A695}"/>
              </a:ext>
            </a:extLst>
          </p:cNvPr>
          <p:cNvSpPr txBox="1"/>
          <p:nvPr/>
        </p:nvSpPr>
        <p:spPr>
          <a:xfrm>
            <a:off x="11069271" y="2773482"/>
            <a:ext cx="809004" cy="369332"/>
          </a:xfrm>
          <a:prstGeom prst="rect">
            <a:avLst/>
          </a:prstGeom>
          <a:noFill/>
        </p:spPr>
        <p:txBody>
          <a:bodyPr wrap="none" rtlCol="0">
            <a:spAutoFit/>
          </a:bodyPr>
          <a:lstStyle/>
          <a:p>
            <a:r>
              <a:rPr lang="en-US" i="1" dirty="0"/>
              <a:t>Replay</a:t>
            </a:r>
            <a:endParaRPr lang="en-US" dirty="0"/>
          </a:p>
        </p:txBody>
      </p:sp>
    </p:spTree>
    <p:extLst>
      <p:ext uri="{BB962C8B-B14F-4D97-AF65-F5344CB8AC3E}">
        <p14:creationId xmlns:p14="http://schemas.microsoft.com/office/powerpoint/2010/main" val="787008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Irrevocable system calls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838199" y="1825625"/>
            <a:ext cx="2801645" cy="3119237"/>
          </a:xfrm>
        </p:spPr>
        <p:txBody>
          <a:bodyPr>
            <a:normAutofit fontScale="85000" lnSpcReduction="20000"/>
          </a:bodyPr>
          <a:lstStyle/>
          <a:p>
            <a:pPr marL="0" indent="0">
              <a:buNone/>
            </a:pPr>
            <a:endParaRPr lang="en-IN" dirty="0"/>
          </a:p>
          <a:p>
            <a:pPr marL="0" indent="0">
              <a:buNone/>
            </a:pPr>
            <a:r>
              <a:rPr lang="en-IN" dirty="0">
                <a:solidFill>
                  <a:srgbClr val="FF0000"/>
                </a:solidFill>
              </a:rPr>
              <a:t>int </a:t>
            </a:r>
            <a:r>
              <a:rPr lang="en-IN" dirty="0" err="1">
                <a:solidFill>
                  <a:srgbClr val="FF0000"/>
                </a:solidFill>
              </a:rPr>
              <a:t>pid</a:t>
            </a:r>
            <a:r>
              <a:rPr lang="en-IN" dirty="0">
                <a:solidFill>
                  <a:srgbClr val="FF0000"/>
                </a:solidFill>
              </a:rPr>
              <a:t> = fork( )</a:t>
            </a:r>
          </a:p>
          <a:p>
            <a:pPr marL="0" indent="0">
              <a:buNone/>
            </a:pPr>
            <a:r>
              <a:rPr lang="en-IN" dirty="0">
                <a:solidFill>
                  <a:srgbClr val="FF0000"/>
                </a:solidFill>
              </a:rPr>
              <a:t>if </a:t>
            </a:r>
            <a:r>
              <a:rPr lang="en-IN" dirty="0" err="1">
                <a:solidFill>
                  <a:srgbClr val="FF0000"/>
                </a:solidFill>
              </a:rPr>
              <a:t>pid</a:t>
            </a:r>
            <a:r>
              <a:rPr lang="en-IN" dirty="0">
                <a:solidFill>
                  <a:srgbClr val="FF0000"/>
                </a:solidFill>
              </a:rPr>
              <a:t> &gt; 0:</a:t>
            </a:r>
          </a:p>
          <a:p>
            <a:pPr marL="457200" lvl="1" indent="0">
              <a:buNone/>
            </a:pPr>
            <a:r>
              <a:rPr lang="en-IN" dirty="0"/>
              <a:t>sum = </a:t>
            </a:r>
            <a:r>
              <a:rPr lang="en-IN" dirty="0" err="1">
                <a:solidFill>
                  <a:srgbClr val="7030A0"/>
                </a:solidFill>
              </a:rPr>
              <a:t>f.read</a:t>
            </a:r>
            <a:r>
              <a:rPr lang="en-IN" dirty="0">
                <a:solidFill>
                  <a:srgbClr val="7030A0"/>
                </a:solidFill>
              </a:rPr>
              <a:t>( )</a:t>
            </a:r>
          </a:p>
          <a:p>
            <a:pPr marL="457200" lvl="1" indent="0">
              <a:buNone/>
            </a:pPr>
            <a:r>
              <a:rPr lang="en-IN" dirty="0" err="1">
                <a:solidFill>
                  <a:srgbClr val="7030A0"/>
                </a:solidFill>
              </a:rPr>
              <a:t>f.close</a:t>
            </a:r>
            <a:r>
              <a:rPr lang="en-IN" dirty="0">
                <a:solidFill>
                  <a:srgbClr val="7030A0"/>
                </a:solidFill>
              </a:rPr>
              <a:t>( )</a:t>
            </a:r>
          </a:p>
          <a:p>
            <a:pPr marL="457200" lvl="1" indent="0">
              <a:buNone/>
            </a:pPr>
            <a:r>
              <a:rPr lang="en-IN" dirty="0"/>
              <a:t>l = [</a:t>
            </a:r>
            <a:r>
              <a:rPr lang="en-IN" dirty="0">
                <a:solidFill>
                  <a:srgbClr val="6897BB"/>
                </a:solidFill>
              </a:rPr>
              <a:t>1</a:t>
            </a:r>
            <a:r>
              <a:rPr lang="en-IN" dirty="0">
                <a:solidFill>
                  <a:srgbClr val="CC7832"/>
                </a:solidFill>
              </a:rPr>
              <a:t>, </a:t>
            </a:r>
            <a:r>
              <a:rPr lang="en-IN" dirty="0">
                <a:solidFill>
                  <a:srgbClr val="6897BB"/>
                </a:solidFill>
              </a:rPr>
              <a:t>2</a:t>
            </a:r>
            <a:r>
              <a:rPr lang="en-IN" dirty="0">
                <a:solidFill>
                  <a:srgbClr val="CC7832"/>
                </a:solidFill>
              </a:rPr>
              <a:t>, </a:t>
            </a:r>
            <a:r>
              <a:rPr lang="en-IN" dirty="0">
                <a:solidFill>
                  <a:srgbClr val="6897BB"/>
                </a:solidFill>
              </a:rPr>
              <a:t>3</a:t>
            </a:r>
            <a:r>
              <a:rPr lang="en-IN" dirty="0">
                <a:solidFill>
                  <a:srgbClr val="CC7832"/>
                </a:solidFill>
              </a:rPr>
              <a:t>, </a:t>
            </a:r>
            <a:r>
              <a:rPr lang="en-IN" dirty="0">
                <a:solidFill>
                  <a:srgbClr val="6897BB"/>
                </a:solidFill>
              </a:rPr>
              <a:t>4</a:t>
            </a:r>
            <a:r>
              <a:rPr lang="en-IN" dirty="0">
                <a:solidFill>
                  <a:srgbClr val="CC7832"/>
                </a:solidFill>
              </a:rPr>
              <a:t>, </a:t>
            </a:r>
            <a:r>
              <a:rPr lang="en-IN" dirty="0">
                <a:solidFill>
                  <a:srgbClr val="6897BB"/>
                </a:solidFill>
              </a:rPr>
              <a:t>5</a:t>
            </a:r>
            <a:r>
              <a:rPr lang="en-IN" dirty="0"/>
              <a:t>]</a:t>
            </a:r>
            <a:br>
              <a:rPr lang="en-IN" dirty="0">
                <a:solidFill>
                  <a:srgbClr val="6897BB"/>
                </a:solidFill>
              </a:rPr>
            </a:br>
            <a:r>
              <a:rPr lang="en-IN" dirty="0">
                <a:solidFill>
                  <a:srgbClr val="CC7832"/>
                </a:solidFill>
              </a:rPr>
              <a:t>for </a:t>
            </a:r>
            <a:r>
              <a:rPr lang="en-IN" dirty="0"/>
              <a:t>x </a:t>
            </a:r>
            <a:r>
              <a:rPr lang="en-IN" dirty="0">
                <a:solidFill>
                  <a:srgbClr val="CC7832"/>
                </a:solidFill>
              </a:rPr>
              <a:t>in </a:t>
            </a:r>
            <a:r>
              <a:rPr lang="en-IN" dirty="0"/>
              <a:t>l:</a:t>
            </a:r>
            <a:br>
              <a:rPr lang="en-IN" dirty="0"/>
            </a:br>
            <a:r>
              <a:rPr lang="en-IN" dirty="0"/>
              <a:t>	sum += x</a:t>
            </a:r>
          </a:p>
          <a:p>
            <a:pPr marL="457200" lvl="1" indent="0">
              <a:buNone/>
            </a:pPr>
            <a:br>
              <a:rPr lang="en-IN" dirty="0"/>
            </a:br>
            <a:r>
              <a:rPr lang="en-IN" dirty="0"/>
              <a:t>assert sum &gt; 0</a:t>
            </a:r>
          </a:p>
          <a:p>
            <a:pPr marL="0" indent="0">
              <a:buNone/>
            </a:pPr>
            <a:endParaRPr lang="en-US" dirty="0"/>
          </a:p>
        </p:txBody>
      </p:sp>
      <p:cxnSp>
        <p:nvCxnSpPr>
          <p:cNvPr id="5" name="Straight Arrow Connector 4">
            <a:extLst>
              <a:ext uri="{FF2B5EF4-FFF2-40B4-BE49-F238E27FC236}">
                <a16:creationId xmlns:a16="http://schemas.microsoft.com/office/drawing/2014/main" id="{0B4A8623-9234-44E3-C207-55EDC257B900}"/>
              </a:ext>
            </a:extLst>
          </p:cNvPr>
          <p:cNvCxnSpPr>
            <a:cxnSpLocks/>
          </p:cNvCxnSpPr>
          <p:nvPr/>
        </p:nvCxnSpPr>
        <p:spPr>
          <a:xfrm>
            <a:off x="923278" y="2539013"/>
            <a:ext cx="25656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3574003" y="2310987"/>
            <a:ext cx="3607398" cy="369332"/>
          </a:xfrm>
          <a:prstGeom prst="rect">
            <a:avLst/>
          </a:prstGeom>
          <a:noFill/>
        </p:spPr>
        <p:txBody>
          <a:bodyPr wrap="none" rtlCol="0">
            <a:spAutoFit/>
          </a:bodyPr>
          <a:lstStyle/>
          <a:p>
            <a:r>
              <a:rPr lang="en-US" i="1" dirty="0">
                <a:solidFill>
                  <a:srgbClr val="FF0000"/>
                </a:solidFill>
              </a:rPr>
              <a:t>Snapshot</a:t>
            </a:r>
            <a:r>
              <a:rPr lang="en-US" dirty="0"/>
              <a:t>: memory, file position,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2845293" y="4626745"/>
            <a:ext cx="54198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3284736"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2350772" cy="646331"/>
          </a:xfrm>
          <a:prstGeom prst="rect">
            <a:avLst/>
          </a:prstGeom>
          <a:noFill/>
        </p:spPr>
        <p:txBody>
          <a:bodyPr wrap="none" rtlCol="0">
            <a:spAutoFit/>
          </a:bodyPr>
          <a:lstStyle/>
          <a:p>
            <a:r>
              <a:rPr lang="en-US" i="1" dirty="0"/>
              <a:t>Rollback: </a:t>
            </a:r>
            <a:r>
              <a:rPr lang="en-US" i="1" dirty="0" err="1">
                <a:solidFill>
                  <a:srgbClr val="7030A0"/>
                </a:solidFill>
              </a:rPr>
              <a:t>lseek</a:t>
            </a:r>
            <a:r>
              <a:rPr lang="en-US" i="1" dirty="0">
                <a:solidFill>
                  <a:srgbClr val="7030A0"/>
                </a:solidFill>
              </a:rPr>
              <a:t> to same</a:t>
            </a:r>
          </a:p>
          <a:p>
            <a:r>
              <a:rPr lang="en-US" i="1" dirty="0">
                <a:solidFill>
                  <a:srgbClr val="7030A0"/>
                </a:solidFill>
              </a:rPr>
              <a:t>file position</a:t>
            </a:r>
          </a:p>
        </p:txBody>
      </p:sp>
      <p:sp>
        <p:nvSpPr>
          <p:cNvPr id="15" name="TextBox 14">
            <a:extLst>
              <a:ext uri="{FF2B5EF4-FFF2-40B4-BE49-F238E27FC236}">
                <a16:creationId xmlns:a16="http://schemas.microsoft.com/office/drawing/2014/main" id="{595427FE-ABAE-B375-DF06-A07897E2A3A8}"/>
              </a:ext>
            </a:extLst>
          </p:cNvPr>
          <p:cNvSpPr txBox="1"/>
          <p:nvPr/>
        </p:nvSpPr>
        <p:spPr>
          <a:xfrm>
            <a:off x="4092608" y="3042366"/>
            <a:ext cx="3346872" cy="369332"/>
          </a:xfrm>
          <a:prstGeom prst="rect">
            <a:avLst/>
          </a:prstGeom>
          <a:noFill/>
        </p:spPr>
        <p:txBody>
          <a:bodyPr wrap="square">
            <a:spAutoFit/>
          </a:bodyPr>
          <a:lstStyle/>
          <a:p>
            <a:r>
              <a:rPr lang="en-US" i="1" dirty="0">
                <a:solidFill>
                  <a:srgbClr val="7030A0"/>
                </a:solidFill>
              </a:rPr>
              <a:t>Defer </a:t>
            </a:r>
            <a:r>
              <a:rPr lang="en-US" i="1" dirty="0" err="1">
                <a:solidFill>
                  <a:srgbClr val="7030A0"/>
                </a:solidFill>
              </a:rPr>
              <a:t>f.close</a:t>
            </a:r>
            <a:r>
              <a:rPr lang="en-US" i="1" dirty="0">
                <a:solidFill>
                  <a:srgbClr val="7030A0"/>
                </a:solidFill>
              </a:rPr>
              <a:t>( )</a:t>
            </a:r>
            <a:r>
              <a:rPr lang="en-US" i="1" dirty="0">
                <a:solidFill>
                  <a:srgbClr val="FF0000"/>
                </a:solidFill>
              </a:rPr>
              <a:t> until next snapshot </a:t>
            </a:r>
            <a:endParaRPr lang="en-US" dirty="0">
              <a:solidFill>
                <a:srgbClr val="FF0000"/>
              </a:solidFill>
            </a:endParaRPr>
          </a:p>
        </p:txBody>
      </p:sp>
      <p:sp>
        <p:nvSpPr>
          <p:cNvPr id="16" name="TextBox 15">
            <a:extLst>
              <a:ext uri="{FF2B5EF4-FFF2-40B4-BE49-F238E27FC236}">
                <a16:creationId xmlns:a16="http://schemas.microsoft.com/office/drawing/2014/main" id="{3052E314-D393-495C-2ADF-51740AC00212}"/>
              </a:ext>
            </a:extLst>
          </p:cNvPr>
          <p:cNvSpPr txBox="1"/>
          <p:nvPr/>
        </p:nvSpPr>
        <p:spPr>
          <a:xfrm>
            <a:off x="838199" y="5741022"/>
            <a:ext cx="10425226" cy="369332"/>
          </a:xfrm>
          <a:prstGeom prst="rect">
            <a:avLst/>
          </a:prstGeom>
          <a:noFill/>
        </p:spPr>
        <p:txBody>
          <a:bodyPr wrap="none" rtlCol="0">
            <a:spAutoFit/>
          </a:bodyPr>
          <a:lstStyle/>
          <a:p>
            <a:r>
              <a:rPr lang="en-US" dirty="0"/>
              <a:t>Don’t know how to rollback irrevocable </a:t>
            </a:r>
            <a:r>
              <a:rPr lang="en-US" dirty="0" err="1"/>
              <a:t>syscalls</a:t>
            </a:r>
            <a:r>
              <a:rPr lang="en-US" dirty="0"/>
              <a:t>. So, we won’t allow rolling back to a state prior to that </a:t>
            </a:r>
            <a:r>
              <a:rPr lang="en-US" dirty="0" err="1"/>
              <a:t>syscall</a:t>
            </a:r>
            <a:r>
              <a:rPr lang="en-US" dirty="0"/>
              <a:t>.</a:t>
            </a:r>
            <a:endParaRPr lang="en-US" i="1" dirty="0">
              <a:solidFill>
                <a:srgbClr val="FF0000"/>
              </a:solidFill>
            </a:endParaRPr>
          </a:p>
        </p:txBody>
      </p:sp>
      <p:cxnSp>
        <p:nvCxnSpPr>
          <p:cNvPr id="17" name="Straight Arrow Connector 16">
            <a:extLst>
              <a:ext uri="{FF2B5EF4-FFF2-40B4-BE49-F238E27FC236}">
                <a16:creationId xmlns:a16="http://schemas.microsoft.com/office/drawing/2014/main" id="{AD18C601-7B20-FB3D-4927-872826EADFF1}"/>
              </a:ext>
            </a:extLst>
          </p:cNvPr>
          <p:cNvCxnSpPr>
            <a:cxnSpLocks/>
          </p:cNvCxnSpPr>
          <p:nvPr/>
        </p:nvCxnSpPr>
        <p:spPr>
          <a:xfrm flipV="1">
            <a:off x="11069271" y="2314626"/>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F2A601D-F297-7080-702C-57C8155D1BDA}"/>
              </a:ext>
            </a:extLst>
          </p:cNvPr>
          <p:cNvSpPr txBox="1"/>
          <p:nvPr/>
        </p:nvSpPr>
        <p:spPr>
          <a:xfrm>
            <a:off x="11069271" y="2773482"/>
            <a:ext cx="809004" cy="369332"/>
          </a:xfrm>
          <a:prstGeom prst="rect">
            <a:avLst/>
          </a:prstGeom>
          <a:noFill/>
        </p:spPr>
        <p:txBody>
          <a:bodyPr wrap="none" rtlCol="0">
            <a:spAutoFit/>
          </a:bodyPr>
          <a:lstStyle/>
          <a:p>
            <a:r>
              <a:rPr lang="en-US" i="1" dirty="0"/>
              <a:t>Replay</a:t>
            </a:r>
            <a:endParaRPr lang="en-US" dirty="0"/>
          </a:p>
        </p:txBody>
      </p:sp>
    </p:spTree>
    <p:extLst>
      <p:ext uri="{BB962C8B-B14F-4D97-AF65-F5344CB8AC3E}">
        <p14:creationId xmlns:p14="http://schemas.microsoft.com/office/powerpoint/2010/main" val="343204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EFEB-E8D7-C3CB-D07B-6B927380EBEF}"/>
              </a:ext>
            </a:extLst>
          </p:cNvPr>
          <p:cNvSpPr>
            <a:spLocks noGrp="1"/>
          </p:cNvSpPr>
          <p:nvPr>
            <p:ph type="title"/>
          </p:nvPr>
        </p:nvSpPr>
        <p:spPr/>
        <p:txBody>
          <a:bodyPr/>
          <a:lstStyle/>
          <a:p>
            <a:r>
              <a:rPr lang="en-US" dirty="0"/>
              <a:t>Epoch-based record replay</a:t>
            </a:r>
          </a:p>
        </p:txBody>
      </p:sp>
      <p:sp>
        <p:nvSpPr>
          <p:cNvPr id="4" name="Rectangle 3">
            <a:extLst>
              <a:ext uri="{FF2B5EF4-FFF2-40B4-BE49-F238E27FC236}">
                <a16:creationId xmlns:a16="http://schemas.microsoft.com/office/drawing/2014/main" id="{5782472F-C1F1-3380-F4E5-824F15CFFF4A}"/>
              </a:ext>
            </a:extLst>
          </p:cNvPr>
          <p:cNvSpPr/>
          <p:nvPr/>
        </p:nvSpPr>
        <p:spPr>
          <a:xfrm>
            <a:off x="1253388" y="2495248"/>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b="1" dirty="0">
                <a:solidFill>
                  <a:schemeClr val="tx1"/>
                </a:solidFill>
                <a:latin typeface="Times"/>
                <a:cs typeface="Times"/>
              </a:rPr>
              <a:t>Epoch</a:t>
            </a:r>
            <a:r>
              <a:rPr lang="en-US" sz="1400" dirty="0">
                <a:solidFill>
                  <a:schemeClr val="tx1"/>
                </a:solidFill>
                <a:latin typeface="Times"/>
                <a:cs typeface="Times"/>
              </a:rPr>
              <a:t> Begin </a:t>
            </a:r>
          </a:p>
          <a:p>
            <a:pPr algn="ctr"/>
            <a:r>
              <a:rPr lang="en-US" sz="1400" dirty="0">
                <a:solidFill>
                  <a:schemeClr val="tx1"/>
                </a:solidFill>
                <a:latin typeface="Times"/>
                <a:cs typeface="Times"/>
              </a:rPr>
              <a:t>Take snapshot</a:t>
            </a:r>
          </a:p>
        </p:txBody>
      </p:sp>
      <p:cxnSp>
        <p:nvCxnSpPr>
          <p:cNvPr id="5" name="Straight Connector 4">
            <a:extLst>
              <a:ext uri="{FF2B5EF4-FFF2-40B4-BE49-F238E27FC236}">
                <a16:creationId xmlns:a16="http://schemas.microsoft.com/office/drawing/2014/main" id="{F822D7CB-C570-8ADD-952A-54E69EBA727E}"/>
              </a:ext>
            </a:extLst>
          </p:cNvPr>
          <p:cNvCxnSpPr/>
          <p:nvPr/>
        </p:nvCxnSpPr>
        <p:spPr>
          <a:xfrm>
            <a:off x="2021590" y="3424061"/>
            <a:ext cx="4838008" cy="4081"/>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91F1094-4696-9C70-7BB1-1AF2503619FF}"/>
              </a:ext>
            </a:extLst>
          </p:cNvPr>
          <p:cNvSpPr/>
          <p:nvPr/>
        </p:nvSpPr>
        <p:spPr>
          <a:xfrm>
            <a:off x="2019700" y="2884240"/>
            <a:ext cx="4839897"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Original Execution with minimum recording</a:t>
            </a:r>
          </a:p>
        </p:txBody>
      </p:sp>
      <p:sp>
        <p:nvSpPr>
          <p:cNvPr id="7" name="Rectangle 6">
            <a:extLst>
              <a:ext uri="{FF2B5EF4-FFF2-40B4-BE49-F238E27FC236}">
                <a16:creationId xmlns:a16="http://schemas.microsoft.com/office/drawing/2014/main" id="{CCAFA40E-D902-9799-8B74-0FA0BBA20AC0}"/>
              </a:ext>
            </a:extLst>
          </p:cNvPr>
          <p:cNvSpPr/>
          <p:nvPr/>
        </p:nvSpPr>
        <p:spPr>
          <a:xfrm>
            <a:off x="5750785" y="2472977"/>
            <a:ext cx="2737235"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b="1" dirty="0">
                <a:solidFill>
                  <a:schemeClr val="tx1"/>
                </a:solidFill>
                <a:latin typeface="Times"/>
                <a:cs typeface="Times"/>
              </a:rPr>
              <a:t>Epoch</a:t>
            </a:r>
            <a:r>
              <a:rPr lang="en-US" sz="1400" dirty="0">
                <a:solidFill>
                  <a:schemeClr val="tx1"/>
                </a:solidFill>
                <a:latin typeface="Times"/>
                <a:cs typeface="Times"/>
              </a:rPr>
              <a:t> End</a:t>
            </a:r>
          </a:p>
          <a:p>
            <a:pPr algn="ctr"/>
            <a:r>
              <a:rPr lang="en-US" sz="1400" dirty="0">
                <a:solidFill>
                  <a:schemeClr val="tx1"/>
                </a:solidFill>
                <a:latin typeface="Times"/>
                <a:cs typeface="Times"/>
              </a:rPr>
              <a:t>( Irrevocable system call )</a:t>
            </a:r>
          </a:p>
        </p:txBody>
      </p:sp>
      <p:cxnSp>
        <p:nvCxnSpPr>
          <p:cNvPr id="8" name="Straight Connector 7">
            <a:extLst>
              <a:ext uri="{FF2B5EF4-FFF2-40B4-BE49-F238E27FC236}">
                <a16:creationId xmlns:a16="http://schemas.microsoft.com/office/drawing/2014/main" id="{08D4487B-4D24-CF81-4DCB-0D16DCCF037B}"/>
              </a:ext>
            </a:extLst>
          </p:cNvPr>
          <p:cNvCxnSpPr/>
          <p:nvPr/>
        </p:nvCxnSpPr>
        <p:spPr>
          <a:xfrm>
            <a:off x="2028309" y="4452380"/>
            <a:ext cx="4032168" cy="0"/>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 name="Freeform 8">
            <a:extLst>
              <a:ext uri="{FF2B5EF4-FFF2-40B4-BE49-F238E27FC236}">
                <a16:creationId xmlns:a16="http://schemas.microsoft.com/office/drawing/2014/main" id="{76674BEE-D701-E85B-669A-EB81E624F4F8}"/>
              </a:ext>
            </a:extLst>
          </p:cNvPr>
          <p:cNvSpPr/>
          <p:nvPr/>
        </p:nvSpPr>
        <p:spPr>
          <a:xfrm>
            <a:off x="2033586" y="3429000"/>
            <a:ext cx="3631478" cy="989067"/>
          </a:xfrm>
          <a:custGeom>
            <a:avLst/>
            <a:gdLst>
              <a:gd name="connsiteX0" fmla="*/ 2015066 w 2015066"/>
              <a:gd name="connsiteY0" fmla="*/ 0 h 381000"/>
              <a:gd name="connsiteX1" fmla="*/ 914400 w 2015066"/>
              <a:gd name="connsiteY1" fmla="*/ 110067 h 381000"/>
              <a:gd name="connsiteX2" fmla="*/ 0 w 2015066"/>
              <a:gd name="connsiteY2" fmla="*/ 381000 h 381000"/>
              <a:gd name="connsiteX3" fmla="*/ 0 w 2015066"/>
              <a:gd name="connsiteY3" fmla="*/ 381000 h 381000"/>
              <a:gd name="connsiteX4" fmla="*/ 0 w 2015066"/>
              <a:gd name="connsiteY4" fmla="*/ 38100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066" h="381000">
                <a:moveTo>
                  <a:pt x="2015066" y="0"/>
                </a:moveTo>
                <a:cubicBezTo>
                  <a:pt x="1632655" y="23283"/>
                  <a:pt x="1250244" y="46567"/>
                  <a:pt x="914400" y="110067"/>
                </a:cubicBezTo>
                <a:cubicBezTo>
                  <a:pt x="578556" y="173567"/>
                  <a:pt x="0" y="381000"/>
                  <a:pt x="0" y="381000"/>
                </a:cubicBezTo>
                <a:lnTo>
                  <a:pt x="0" y="381000"/>
                </a:lnTo>
                <a:lnTo>
                  <a:pt x="0" y="381000"/>
                </a:lnTo>
              </a:path>
            </a:pathLst>
          </a:cu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10" name="Rectangle 9">
            <a:extLst>
              <a:ext uri="{FF2B5EF4-FFF2-40B4-BE49-F238E27FC236}">
                <a16:creationId xmlns:a16="http://schemas.microsoft.com/office/drawing/2014/main" id="{8252D7BB-3DBB-62AE-9EB6-FBD4E73C35E0}"/>
              </a:ext>
            </a:extLst>
          </p:cNvPr>
          <p:cNvSpPr/>
          <p:nvPr/>
        </p:nvSpPr>
        <p:spPr>
          <a:xfrm>
            <a:off x="1816465" y="3670185"/>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11" name="Rectangle 10">
            <a:extLst>
              <a:ext uri="{FF2B5EF4-FFF2-40B4-BE49-F238E27FC236}">
                <a16:creationId xmlns:a16="http://schemas.microsoft.com/office/drawing/2014/main" id="{FF1F92C3-4479-F833-1748-30175ECF8F6E}"/>
              </a:ext>
            </a:extLst>
          </p:cNvPr>
          <p:cNvSpPr/>
          <p:nvPr/>
        </p:nvSpPr>
        <p:spPr>
          <a:xfrm>
            <a:off x="2423722" y="4418067"/>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Re-execution using recorded trace</a:t>
            </a:r>
          </a:p>
        </p:txBody>
      </p:sp>
      <p:cxnSp>
        <p:nvCxnSpPr>
          <p:cNvPr id="12" name="Straight Connector 11">
            <a:extLst>
              <a:ext uri="{FF2B5EF4-FFF2-40B4-BE49-F238E27FC236}">
                <a16:creationId xmlns:a16="http://schemas.microsoft.com/office/drawing/2014/main" id="{D7A53E50-FEA7-766E-F570-BD0CEF4A3632}"/>
              </a:ext>
            </a:extLst>
          </p:cNvPr>
          <p:cNvCxnSpPr>
            <a:cxnSpLocks/>
          </p:cNvCxnSpPr>
          <p:nvPr/>
        </p:nvCxnSpPr>
        <p:spPr>
          <a:xfrm>
            <a:off x="2012985" y="3095655"/>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AFBF682-76DA-3AF9-E9BE-4DB4450F4E9A}"/>
              </a:ext>
            </a:extLst>
          </p:cNvPr>
          <p:cNvCxnSpPr>
            <a:cxnSpLocks/>
          </p:cNvCxnSpPr>
          <p:nvPr/>
        </p:nvCxnSpPr>
        <p:spPr>
          <a:xfrm rot="5400000">
            <a:off x="6560555" y="3455315"/>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597E12F-0F71-FC8E-3305-1E47D8C21054}"/>
              </a:ext>
            </a:extLst>
          </p:cNvPr>
          <p:cNvCxnSpPr/>
          <p:nvPr/>
        </p:nvCxnSpPr>
        <p:spPr>
          <a:xfrm flipV="1">
            <a:off x="6866312" y="3431675"/>
            <a:ext cx="1933329" cy="4081"/>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7CA0258-EBFD-BE25-FEFB-0902A43CED29}"/>
              </a:ext>
            </a:extLst>
          </p:cNvPr>
          <p:cNvCxnSpPr/>
          <p:nvPr/>
        </p:nvCxnSpPr>
        <p:spPr>
          <a:xfrm>
            <a:off x="8790705" y="3431675"/>
            <a:ext cx="996160"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1308DCE-BA6E-2ADC-F6F6-6226A3607FC7}"/>
              </a:ext>
            </a:extLst>
          </p:cNvPr>
          <p:cNvCxnSpPr>
            <a:cxnSpLocks/>
          </p:cNvCxnSpPr>
          <p:nvPr/>
        </p:nvCxnSpPr>
        <p:spPr>
          <a:xfrm rot="5400000">
            <a:off x="8493553" y="3455315"/>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61DBF62C-0B2B-BDFE-1CC3-D3EB674C2901}"/>
              </a:ext>
            </a:extLst>
          </p:cNvPr>
          <p:cNvSpPr/>
          <p:nvPr/>
        </p:nvSpPr>
        <p:spPr>
          <a:xfrm>
            <a:off x="8019399" y="2521969"/>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b="1" dirty="0">
                <a:solidFill>
                  <a:schemeClr val="tx1"/>
                </a:solidFill>
                <a:latin typeface="Times"/>
                <a:cs typeface="Times"/>
              </a:rPr>
              <a:t>Epoch</a:t>
            </a:r>
            <a:r>
              <a:rPr lang="en-US" sz="1400" dirty="0">
                <a:solidFill>
                  <a:schemeClr val="tx1"/>
                </a:solidFill>
                <a:latin typeface="Times"/>
                <a:cs typeface="Times"/>
              </a:rPr>
              <a:t> Begin</a:t>
            </a:r>
          </a:p>
        </p:txBody>
      </p:sp>
      <p:sp>
        <p:nvSpPr>
          <p:cNvPr id="18" name="TextBox 17">
            <a:extLst>
              <a:ext uri="{FF2B5EF4-FFF2-40B4-BE49-F238E27FC236}">
                <a16:creationId xmlns:a16="http://schemas.microsoft.com/office/drawing/2014/main" id="{079F5A58-5A1A-C371-1EC1-C6EE15D906F4}"/>
              </a:ext>
            </a:extLst>
          </p:cNvPr>
          <p:cNvSpPr txBox="1"/>
          <p:nvPr/>
        </p:nvSpPr>
        <p:spPr>
          <a:xfrm>
            <a:off x="2377122" y="5768552"/>
            <a:ext cx="7302898" cy="646331"/>
          </a:xfrm>
          <a:prstGeom prst="rect">
            <a:avLst/>
          </a:prstGeom>
          <a:noFill/>
        </p:spPr>
        <p:txBody>
          <a:bodyPr wrap="none" rtlCol="0">
            <a:spAutoFit/>
          </a:bodyPr>
          <a:lstStyle/>
          <a:p>
            <a:pPr algn="ctr"/>
            <a:r>
              <a:rPr lang="en-US" b="1" dirty="0">
                <a:solidFill>
                  <a:srgbClr val="FF0000"/>
                </a:solidFill>
              </a:rPr>
              <a:t>Cannot rollback to a state prior to the current epoch!</a:t>
            </a:r>
          </a:p>
          <a:p>
            <a:pPr algn="ctr"/>
            <a:r>
              <a:rPr lang="en-US" b="1" dirty="0">
                <a:solidFill>
                  <a:srgbClr val="FF0000"/>
                </a:solidFill>
              </a:rPr>
              <a:t>Justification: Root cause of bugs is typically not too far from the actual bug</a:t>
            </a:r>
          </a:p>
        </p:txBody>
      </p:sp>
    </p:spTree>
    <p:extLst>
      <p:ext uri="{BB962C8B-B14F-4D97-AF65-F5344CB8AC3E}">
        <p14:creationId xmlns:p14="http://schemas.microsoft.com/office/powerpoint/2010/main" val="2974682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Syscalls</a:t>
            </a:r>
            <a:r>
              <a:rPr lang="en-US" sz="4000" dirty="0"/>
              <a:t>: Adapt to In-Situ Setting</a:t>
            </a:r>
          </a:p>
        </p:txBody>
      </p:sp>
      <p:graphicFrame>
        <p:nvGraphicFramePr>
          <p:cNvPr id="3" name="Table 2"/>
          <p:cNvGraphicFramePr>
            <a:graphicFrameLocks noGrp="1"/>
          </p:cNvGraphicFramePr>
          <p:nvPr>
            <p:extLst>
              <p:ext uri="{D42A27DB-BD31-4B8C-83A1-F6EECF244321}">
                <p14:modId xmlns:p14="http://schemas.microsoft.com/office/powerpoint/2010/main" val="3928944126"/>
              </p:ext>
            </p:extLst>
          </p:nvPr>
        </p:nvGraphicFramePr>
        <p:xfrm>
          <a:off x="838200" y="2124969"/>
          <a:ext cx="10515599" cy="3169920"/>
        </p:xfrm>
        <a:graphic>
          <a:graphicData uri="http://schemas.openxmlformats.org/drawingml/2006/table">
            <a:tbl>
              <a:tblPr firstRow="1" bandRow="1">
                <a:tableStyleId>{5C22544A-7EE6-4342-B048-85BDC9FD1C3A}</a:tableStyleId>
              </a:tblPr>
              <a:tblGrid>
                <a:gridCol w="1647021">
                  <a:extLst>
                    <a:ext uri="{9D8B030D-6E8A-4147-A177-3AD203B41FA5}">
                      <a16:colId xmlns:a16="http://schemas.microsoft.com/office/drawing/2014/main" val="20000"/>
                    </a:ext>
                  </a:extLst>
                </a:gridCol>
                <a:gridCol w="4434289">
                  <a:extLst>
                    <a:ext uri="{9D8B030D-6E8A-4147-A177-3AD203B41FA5}">
                      <a16:colId xmlns:a16="http://schemas.microsoft.com/office/drawing/2014/main" val="20001"/>
                    </a:ext>
                  </a:extLst>
                </a:gridCol>
                <a:gridCol w="4434289">
                  <a:extLst>
                    <a:ext uri="{9D8B030D-6E8A-4147-A177-3AD203B41FA5}">
                      <a16:colId xmlns:a16="http://schemas.microsoft.com/office/drawing/2014/main" val="2471019784"/>
                    </a:ext>
                  </a:extLst>
                </a:gridCol>
              </a:tblGrid>
              <a:tr h="370840">
                <a:tc>
                  <a:txBody>
                    <a:bodyPr/>
                    <a:lstStyle/>
                    <a:p>
                      <a:r>
                        <a:rPr lang="en-US" sz="2800" dirty="0"/>
                        <a:t>Category</a:t>
                      </a:r>
                    </a:p>
                  </a:txBody>
                  <a:tcPr/>
                </a:tc>
                <a:tc>
                  <a:txBody>
                    <a:bodyPr/>
                    <a:lstStyle/>
                    <a:p>
                      <a:r>
                        <a:rPr lang="en-US" sz="2800" dirty="0" err="1"/>
                        <a:t>Syscall</a:t>
                      </a:r>
                      <a:r>
                        <a:rPr lang="en-US" sz="2800" baseline="0" dirty="0"/>
                        <a:t> Examples</a:t>
                      </a:r>
                      <a:endParaRPr lang="en-US" sz="2800" dirty="0"/>
                    </a:p>
                  </a:txBody>
                  <a:tcPr/>
                </a:tc>
                <a:tc>
                  <a:txBody>
                    <a:bodyPr/>
                    <a:lstStyle/>
                    <a:p>
                      <a:r>
                        <a:rPr lang="en-US" sz="2800" dirty="0"/>
                        <a:t>Handling of the </a:t>
                      </a:r>
                      <a:r>
                        <a:rPr lang="en-US" sz="2800" dirty="0" err="1"/>
                        <a:t>syscall</a:t>
                      </a:r>
                      <a:endParaRPr lang="en-US" sz="2800" dirty="0"/>
                    </a:p>
                  </a:txBody>
                  <a:tcPr/>
                </a:tc>
                <a:extLst>
                  <a:ext uri="{0D108BD9-81ED-4DB2-BD59-A6C34878D82A}">
                    <a16:rowId xmlns:a16="http://schemas.microsoft.com/office/drawing/2014/main" val="10000"/>
                  </a:ext>
                </a:extLst>
              </a:tr>
              <a:tr h="370840">
                <a:tc>
                  <a:txBody>
                    <a:bodyPr/>
                    <a:lstStyle/>
                    <a:p>
                      <a:r>
                        <a:rPr lang="en-US" sz="2400" dirty="0"/>
                        <a:t>Repeatable</a:t>
                      </a:r>
                    </a:p>
                  </a:txBody>
                  <a:tcPr/>
                </a:tc>
                <a:tc>
                  <a:txBody>
                    <a:bodyPr/>
                    <a:lstStyle/>
                    <a:p>
                      <a:r>
                        <a:rPr lang="en-US" sz="2400" dirty="0" err="1"/>
                        <a:t>getpid</a:t>
                      </a:r>
                      <a:r>
                        <a:rPr lang="en-US" sz="2400" dirty="0"/>
                        <a:t>, </a:t>
                      </a:r>
                      <a:r>
                        <a:rPr lang="en-US" sz="2400" dirty="0" err="1"/>
                        <a:t>getcwd</a:t>
                      </a:r>
                      <a:endParaRPr lang="en-US" sz="2400" dirty="0"/>
                    </a:p>
                  </a:txBody>
                  <a:tcPr/>
                </a:tc>
                <a:tc>
                  <a:txBody>
                    <a:bodyPr/>
                    <a:lstStyle/>
                    <a:p>
                      <a:r>
                        <a:rPr lang="en-US" sz="2400" dirty="0"/>
                        <a:t>no handling</a:t>
                      </a:r>
                    </a:p>
                  </a:txBody>
                  <a:tcPr/>
                </a:tc>
                <a:extLst>
                  <a:ext uri="{0D108BD9-81ED-4DB2-BD59-A6C34878D82A}">
                    <a16:rowId xmlns:a16="http://schemas.microsoft.com/office/drawing/2014/main" val="10001"/>
                  </a:ext>
                </a:extLst>
              </a:tr>
              <a:tr h="370840">
                <a:tc>
                  <a:txBody>
                    <a:bodyPr/>
                    <a:lstStyle/>
                    <a:p>
                      <a:r>
                        <a:rPr lang="en-US" sz="2400" dirty="0"/>
                        <a:t>Recordable</a:t>
                      </a:r>
                    </a:p>
                  </a:txBody>
                  <a:tcPr/>
                </a:tc>
                <a:tc>
                  <a:txBody>
                    <a:bodyPr/>
                    <a:lstStyle/>
                    <a:p>
                      <a:r>
                        <a:rPr lang="en-US" sz="2400" dirty="0" err="1"/>
                        <a:t>gettimeofday</a:t>
                      </a:r>
                      <a:r>
                        <a:rPr lang="en-US" sz="2400" dirty="0"/>
                        <a:t>, </a:t>
                      </a:r>
                      <a:r>
                        <a:rPr lang="en-US" sz="2400" dirty="0" err="1"/>
                        <a:t>mmap</a:t>
                      </a:r>
                      <a:r>
                        <a:rPr lang="en-US" sz="2400" dirty="0"/>
                        <a:t>, open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record/replay</a:t>
                      </a:r>
                    </a:p>
                  </a:txBody>
                  <a:tcPr/>
                </a:tc>
                <a:extLst>
                  <a:ext uri="{0D108BD9-81ED-4DB2-BD59-A6C34878D82A}">
                    <a16:rowId xmlns:a16="http://schemas.microsoft.com/office/drawing/2014/main" val="10002"/>
                  </a:ext>
                </a:extLst>
              </a:tr>
              <a:tr h="370840">
                <a:tc>
                  <a:txBody>
                    <a:bodyPr/>
                    <a:lstStyle/>
                    <a:p>
                      <a:r>
                        <a:rPr lang="en-US" sz="2400" dirty="0"/>
                        <a:t>Revocable</a:t>
                      </a:r>
                    </a:p>
                  </a:txBody>
                  <a:tcPr/>
                </a:tc>
                <a:tc>
                  <a:txBody>
                    <a:bodyPr/>
                    <a:lstStyle/>
                    <a:p>
                      <a:r>
                        <a:rPr lang="en-US" sz="2400" dirty="0"/>
                        <a:t>file</a:t>
                      </a:r>
                      <a:r>
                        <a:rPr lang="en-US" sz="2400" baseline="0" dirty="0"/>
                        <a:t> read/write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rollback side-effect with low overhead</a:t>
                      </a:r>
                    </a:p>
                  </a:txBody>
                  <a:tcPr/>
                </a:tc>
                <a:extLst>
                  <a:ext uri="{0D108BD9-81ED-4DB2-BD59-A6C34878D82A}">
                    <a16:rowId xmlns:a16="http://schemas.microsoft.com/office/drawing/2014/main" val="10003"/>
                  </a:ext>
                </a:extLst>
              </a:tr>
              <a:tr h="370840">
                <a:tc>
                  <a:txBody>
                    <a:bodyPr/>
                    <a:lstStyle/>
                    <a:p>
                      <a:r>
                        <a:rPr lang="en-US" sz="2400" dirty="0"/>
                        <a:t>Deferrable</a:t>
                      </a:r>
                    </a:p>
                  </a:txBody>
                  <a:tcPr/>
                </a:tc>
                <a:tc>
                  <a:txBody>
                    <a:bodyPr/>
                    <a:lstStyle/>
                    <a:p>
                      <a:r>
                        <a:rPr lang="en-US" sz="2400" dirty="0"/>
                        <a:t>close</a:t>
                      </a:r>
                      <a:r>
                        <a:rPr lang="en-US" sz="2400" baseline="0" dirty="0"/>
                        <a:t>, </a:t>
                      </a:r>
                      <a:r>
                        <a:rPr lang="en-US" sz="2400" baseline="0" dirty="0" err="1"/>
                        <a:t>munmap</a:t>
                      </a:r>
                      <a:r>
                        <a:rPr lang="en-US" sz="2400" baseline="0" dirty="0"/>
                        <a:t>, (thread exits)</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defer to next epoch</a:t>
                      </a:r>
                    </a:p>
                  </a:txBody>
                  <a:tcPr/>
                </a:tc>
                <a:extLst>
                  <a:ext uri="{0D108BD9-81ED-4DB2-BD59-A6C34878D82A}">
                    <a16:rowId xmlns:a16="http://schemas.microsoft.com/office/drawing/2014/main" val="10004"/>
                  </a:ext>
                </a:extLst>
              </a:tr>
              <a:tr h="370840">
                <a:tc>
                  <a:txBody>
                    <a:bodyPr/>
                    <a:lstStyle/>
                    <a:p>
                      <a:r>
                        <a:rPr lang="en-US" sz="2400" dirty="0"/>
                        <a:t>Irrevocable</a:t>
                      </a:r>
                    </a:p>
                  </a:txBody>
                  <a:tcPr/>
                </a:tc>
                <a:tc>
                  <a:txBody>
                    <a:bodyPr/>
                    <a:lstStyle/>
                    <a:p>
                      <a:r>
                        <a:rPr lang="en-US" sz="2400" dirty="0"/>
                        <a:t>fork, </a:t>
                      </a:r>
                      <a:r>
                        <a:rPr lang="en-US" sz="2400" dirty="0" err="1"/>
                        <a:t>lseek</a:t>
                      </a:r>
                      <a:r>
                        <a:rPr lang="en-US" sz="2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stop current epoch</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0522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64-F9BC-741C-045E-C8D8CAD08999}"/>
              </a:ext>
            </a:extLst>
          </p:cNvPr>
          <p:cNvSpPr>
            <a:spLocks noGrp="1"/>
          </p:cNvSpPr>
          <p:nvPr>
            <p:ph type="title"/>
          </p:nvPr>
        </p:nvSpPr>
        <p:spPr/>
        <p:txBody>
          <a:bodyPr/>
          <a:lstStyle/>
          <a:p>
            <a:r>
              <a:rPr lang="en-US" dirty="0"/>
              <a:t>Why is reproducing hard?</a:t>
            </a:r>
          </a:p>
        </p:txBody>
      </p:sp>
      <p:sp>
        <p:nvSpPr>
          <p:cNvPr id="3" name="Content Placeholder 2">
            <a:extLst>
              <a:ext uri="{FF2B5EF4-FFF2-40B4-BE49-F238E27FC236}">
                <a16:creationId xmlns:a16="http://schemas.microsoft.com/office/drawing/2014/main" id="{676C57DC-161B-672B-BA33-B7FCE7D383D1}"/>
              </a:ext>
            </a:extLst>
          </p:cNvPr>
          <p:cNvSpPr>
            <a:spLocks noGrp="1"/>
          </p:cNvSpPr>
          <p:nvPr>
            <p:ph idx="1"/>
          </p:nvPr>
        </p:nvSpPr>
        <p:spPr>
          <a:xfrm>
            <a:off x="838200" y="1825624"/>
            <a:ext cx="5757909" cy="1876363"/>
          </a:xfrm>
        </p:spPr>
        <p:txBody>
          <a:bodyPr>
            <a:normAutofit/>
          </a:bodyPr>
          <a:lstStyle/>
          <a:p>
            <a:pPr marL="0" indent="0">
              <a:buNone/>
            </a:pPr>
            <a:r>
              <a:rPr lang="en-IN" sz="2000" dirty="0">
                <a:solidFill>
                  <a:srgbClr val="0033B3"/>
                </a:solidFill>
              </a:rPr>
              <a:t>def </a:t>
            </a:r>
            <a:r>
              <a:rPr lang="en-IN" sz="2000" dirty="0"/>
              <a:t>transfer(</a:t>
            </a:r>
            <a:r>
              <a:rPr lang="en-IN" sz="2000" dirty="0" err="1"/>
              <a:t>src</a:t>
            </a:r>
            <a:r>
              <a:rPr lang="en-IN" sz="2000" dirty="0"/>
              <a:t>: Account, </a:t>
            </a:r>
            <a:r>
              <a:rPr lang="en-IN" sz="2000" dirty="0" err="1"/>
              <a:t>dst</a:t>
            </a:r>
            <a:r>
              <a:rPr lang="en-IN" sz="2000" dirty="0"/>
              <a:t>: Account, amount: int):</a:t>
            </a:r>
            <a:br>
              <a:rPr lang="en-IN" sz="2000" dirty="0"/>
            </a:br>
            <a:r>
              <a:rPr lang="en-IN" sz="2000" dirty="0"/>
              <a:t>	</a:t>
            </a:r>
            <a:r>
              <a:rPr lang="en-IN" sz="2000" dirty="0">
                <a:solidFill>
                  <a:srgbClr val="0033B3"/>
                </a:solidFill>
              </a:rPr>
              <a:t>if </a:t>
            </a:r>
            <a:r>
              <a:rPr lang="en-IN" sz="2000" dirty="0" err="1"/>
              <a:t>src.bal</a:t>
            </a:r>
            <a:r>
              <a:rPr lang="en-IN" sz="2000" dirty="0"/>
              <a:t> &gt; amount:</a:t>
            </a:r>
            <a:br>
              <a:rPr lang="en-IN" sz="2000" dirty="0"/>
            </a:br>
            <a:r>
              <a:rPr lang="en-IN" sz="2000" dirty="0"/>
              <a:t>		</a:t>
            </a:r>
            <a:r>
              <a:rPr lang="en-IN" sz="2000" dirty="0" err="1"/>
              <a:t>src.bal</a:t>
            </a:r>
            <a:r>
              <a:rPr lang="en-IN" sz="2000" dirty="0"/>
              <a:t> -= amount</a:t>
            </a:r>
            <a:br>
              <a:rPr lang="en-IN" sz="2000" dirty="0"/>
            </a:br>
            <a:r>
              <a:rPr lang="en-IN" sz="2000" dirty="0"/>
              <a:t>		</a:t>
            </a:r>
            <a:r>
              <a:rPr lang="en-IN" sz="2000" dirty="0" err="1"/>
              <a:t>dst.bal</a:t>
            </a:r>
            <a:r>
              <a:rPr lang="en-IN" sz="2000" dirty="0"/>
              <a:t> += amount</a:t>
            </a:r>
            <a:endParaRPr lang="en-US" sz="2000" dirty="0"/>
          </a:p>
        </p:txBody>
      </p:sp>
      <p:sp>
        <p:nvSpPr>
          <p:cNvPr id="4" name="TextBox 3">
            <a:extLst>
              <a:ext uri="{FF2B5EF4-FFF2-40B4-BE49-F238E27FC236}">
                <a16:creationId xmlns:a16="http://schemas.microsoft.com/office/drawing/2014/main" id="{16E3A470-E2A4-63EA-0B24-EF137DED4133}"/>
              </a:ext>
            </a:extLst>
          </p:cNvPr>
          <p:cNvSpPr txBox="1"/>
          <p:nvPr/>
        </p:nvSpPr>
        <p:spPr>
          <a:xfrm>
            <a:off x="292963" y="4028606"/>
            <a:ext cx="1831592" cy="1477328"/>
          </a:xfrm>
          <a:prstGeom prst="rect">
            <a:avLst/>
          </a:prstGeom>
          <a:noFill/>
        </p:spPr>
        <p:txBody>
          <a:bodyPr wrap="none" rtlCol="0">
            <a:spAutoFit/>
          </a:bodyPr>
          <a:lstStyle/>
          <a:p>
            <a:r>
              <a:rPr lang="en-US" dirty="0"/>
              <a:t>T1:</a:t>
            </a:r>
          </a:p>
          <a:p>
            <a:r>
              <a:rPr lang="en-US" dirty="0"/>
              <a:t>Amount: 500</a:t>
            </a:r>
          </a:p>
          <a:p>
            <a:r>
              <a:rPr lang="en-US" dirty="0"/>
              <a:t>R  </a:t>
            </a:r>
            <a:r>
              <a:rPr lang="en-US" dirty="0" err="1"/>
              <a:t>src.bal</a:t>
            </a:r>
            <a:r>
              <a:rPr lang="en-US" dirty="0"/>
              <a:t> -&gt; 800</a:t>
            </a:r>
          </a:p>
          <a:p>
            <a:r>
              <a:rPr lang="en-US" dirty="0"/>
              <a:t>W </a:t>
            </a:r>
            <a:r>
              <a:rPr lang="en-US" dirty="0" err="1"/>
              <a:t>src.bal</a:t>
            </a:r>
            <a:r>
              <a:rPr lang="en-US" dirty="0"/>
              <a:t> -&gt; 300</a:t>
            </a:r>
          </a:p>
          <a:p>
            <a:r>
              <a:rPr lang="en-US" dirty="0"/>
              <a:t>W </a:t>
            </a:r>
            <a:r>
              <a:rPr lang="en-US" dirty="0" err="1"/>
              <a:t>dst.bal</a:t>
            </a:r>
            <a:r>
              <a:rPr lang="en-US" dirty="0"/>
              <a:t> -&gt; 1300</a:t>
            </a:r>
          </a:p>
        </p:txBody>
      </p:sp>
      <p:sp>
        <p:nvSpPr>
          <p:cNvPr id="5" name="TextBox 4">
            <a:extLst>
              <a:ext uri="{FF2B5EF4-FFF2-40B4-BE49-F238E27FC236}">
                <a16:creationId xmlns:a16="http://schemas.microsoft.com/office/drawing/2014/main" id="{139B8590-47B1-D159-8B29-5312F1653408}"/>
              </a:ext>
            </a:extLst>
          </p:cNvPr>
          <p:cNvSpPr txBox="1"/>
          <p:nvPr/>
        </p:nvSpPr>
        <p:spPr>
          <a:xfrm>
            <a:off x="2354062" y="5095406"/>
            <a:ext cx="1665649" cy="923330"/>
          </a:xfrm>
          <a:prstGeom prst="rect">
            <a:avLst/>
          </a:prstGeom>
          <a:noFill/>
        </p:spPr>
        <p:txBody>
          <a:bodyPr wrap="none" rtlCol="0">
            <a:spAutoFit/>
          </a:bodyPr>
          <a:lstStyle/>
          <a:p>
            <a:r>
              <a:rPr lang="en-US" dirty="0"/>
              <a:t>T2:</a:t>
            </a:r>
          </a:p>
          <a:p>
            <a:r>
              <a:rPr lang="en-US" dirty="0"/>
              <a:t>Amount: 400</a:t>
            </a:r>
          </a:p>
          <a:p>
            <a:r>
              <a:rPr lang="en-US" dirty="0"/>
              <a:t>R  </a:t>
            </a:r>
            <a:r>
              <a:rPr lang="en-US" dirty="0" err="1"/>
              <a:t>src.bal</a:t>
            </a:r>
            <a:r>
              <a:rPr lang="en-US" dirty="0"/>
              <a:t> -&gt; 300</a:t>
            </a:r>
          </a:p>
        </p:txBody>
      </p:sp>
      <p:sp>
        <p:nvSpPr>
          <p:cNvPr id="6" name="TextBox 5">
            <a:extLst>
              <a:ext uri="{FF2B5EF4-FFF2-40B4-BE49-F238E27FC236}">
                <a16:creationId xmlns:a16="http://schemas.microsoft.com/office/drawing/2014/main" id="{956A39CA-7C3A-17E3-7604-60E794B081BD}"/>
              </a:ext>
            </a:extLst>
          </p:cNvPr>
          <p:cNvSpPr txBox="1"/>
          <p:nvPr/>
        </p:nvSpPr>
        <p:spPr>
          <a:xfrm>
            <a:off x="8127591" y="4003829"/>
            <a:ext cx="1831592" cy="1477328"/>
          </a:xfrm>
          <a:prstGeom prst="rect">
            <a:avLst/>
          </a:prstGeom>
          <a:noFill/>
        </p:spPr>
        <p:txBody>
          <a:bodyPr wrap="none" rtlCol="0">
            <a:spAutoFit/>
          </a:bodyPr>
          <a:lstStyle/>
          <a:p>
            <a:r>
              <a:rPr lang="en-US" dirty="0"/>
              <a:t>T1:</a:t>
            </a:r>
          </a:p>
          <a:p>
            <a:r>
              <a:rPr lang="en-US" dirty="0"/>
              <a:t>Amount: 500</a:t>
            </a:r>
          </a:p>
          <a:p>
            <a:r>
              <a:rPr lang="en-US" dirty="0"/>
              <a:t>R  </a:t>
            </a:r>
            <a:r>
              <a:rPr lang="en-US" dirty="0" err="1"/>
              <a:t>src.bal</a:t>
            </a:r>
            <a:r>
              <a:rPr lang="en-US" dirty="0"/>
              <a:t> -&gt; 800</a:t>
            </a:r>
          </a:p>
          <a:p>
            <a:r>
              <a:rPr lang="en-US" dirty="0"/>
              <a:t>W </a:t>
            </a:r>
            <a:r>
              <a:rPr lang="en-US" dirty="0" err="1"/>
              <a:t>src.bal</a:t>
            </a:r>
            <a:r>
              <a:rPr lang="en-US" dirty="0"/>
              <a:t> -&gt; 300</a:t>
            </a:r>
          </a:p>
          <a:p>
            <a:r>
              <a:rPr lang="en-US" dirty="0"/>
              <a:t>W </a:t>
            </a:r>
            <a:r>
              <a:rPr lang="en-US" dirty="0" err="1"/>
              <a:t>dst.bal</a:t>
            </a:r>
            <a:r>
              <a:rPr lang="en-US" dirty="0"/>
              <a:t> -&gt; 1300</a:t>
            </a:r>
          </a:p>
        </p:txBody>
      </p:sp>
      <p:sp>
        <p:nvSpPr>
          <p:cNvPr id="7" name="TextBox 6">
            <a:extLst>
              <a:ext uri="{FF2B5EF4-FFF2-40B4-BE49-F238E27FC236}">
                <a16:creationId xmlns:a16="http://schemas.microsoft.com/office/drawing/2014/main" id="{C30A0177-5258-DC7A-BC6E-ED3BFDCD3E54}"/>
              </a:ext>
            </a:extLst>
          </p:cNvPr>
          <p:cNvSpPr txBox="1"/>
          <p:nvPr/>
        </p:nvSpPr>
        <p:spPr>
          <a:xfrm>
            <a:off x="10170935" y="3991252"/>
            <a:ext cx="1831592" cy="1477328"/>
          </a:xfrm>
          <a:prstGeom prst="rect">
            <a:avLst/>
          </a:prstGeom>
          <a:noFill/>
        </p:spPr>
        <p:txBody>
          <a:bodyPr wrap="none" rtlCol="0">
            <a:spAutoFit/>
          </a:bodyPr>
          <a:lstStyle/>
          <a:p>
            <a:r>
              <a:rPr lang="en-US" dirty="0"/>
              <a:t>T2:</a:t>
            </a:r>
          </a:p>
          <a:p>
            <a:r>
              <a:rPr lang="en-US" dirty="0"/>
              <a:t>Amount: 400</a:t>
            </a:r>
          </a:p>
          <a:p>
            <a:r>
              <a:rPr lang="en-US" dirty="0"/>
              <a:t>R  </a:t>
            </a:r>
            <a:r>
              <a:rPr lang="en-US" dirty="0" err="1"/>
              <a:t>src.bal</a:t>
            </a:r>
            <a:r>
              <a:rPr lang="en-US" dirty="0"/>
              <a:t> -&gt; 800</a:t>
            </a:r>
          </a:p>
          <a:p>
            <a:r>
              <a:rPr lang="en-US" dirty="0"/>
              <a:t>W </a:t>
            </a:r>
            <a:r>
              <a:rPr lang="en-US" dirty="0" err="1"/>
              <a:t>src.bal</a:t>
            </a:r>
            <a:r>
              <a:rPr lang="en-US" dirty="0"/>
              <a:t> -&gt; 400</a:t>
            </a:r>
          </a:p>
          <a:p>
            <a:r>
              <a:rPr lang="en-US" dirty="0"/>
              <a:t>W </a:t>
            </a:r>
            <a:r>
              <a:rPr lang="en-US" dirty="0" err="1"/>
              <a:t>dst.bal</a:t>
            </a:r>
            <a:r>
              <a:rPr lang="en-US" dirty="0"/>
              <a:t> -&gt; 1200</a:t>
            </a:r>
          </a:p>
        </p:txBody>
      </p:sp>
      <p:cxnSp>
        <p:nvCxnSpPr>
          <p:cNvPr id="9" name="Straight Connector 8">
            <a:extLst>
              <a:ext uri="{FF2B5EF4-FFF2-40B4-BE49-F238E27FC236}">
                <a16:creationId xmlns:a16="http://schemas.microsoft.com/office/drawing/2014/main" id="{C34FE375-109C-9DF4-8504-AF15115DA22A}"/>
              </a:ext>
            </a:extLst>
          </p:cNvPr>
          <p:cNvCxnSpPr>
            <a:cxnSpLocks/>
          </p:cNvCxnSpPr>
          <p:nvPr/>
        </p:nvCxnSpPr>
        <p:spPr>
          <a:xfrm>
            <a:off x="4123679" y="4028606"/>
            <a:ext cx="0" cy="22586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5525ABF-72DF-59A1-DAEE-91EDAB4EEAC0}"/>
              </a:ext>
            </a:extLst>
          </p:cNvPr>
          <p:cNvCxnSpPr>
            <a:cxnSpLocks/>
          </p:cNvCxnSpPr>
          <p:nvPr/>
        </p:nvCxnSpPr>
        <p:spPr>
          <a:xfrm>
            <a:off x="8004700" y="4003829"/>
            <a:ext cx="0" cy="2258628"/>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D98B83C-53F6-B989-8437-B2788B9C768A}"/>
              </a:ext>
            </a:extLst>
          </p:cNvPr>
          <p:cNvSpPr txBox="1"/>
          <p:nvPr/>
        </p:nvSpPr>
        <p:spPr>
          <a:xfrm>
            <a:off x="4227648" y="5216358"/>
            <a:ext cx="1665649" cy="923330"/>
          </a:xfrm>
          <a:prstGeom prst="rect">
            <a:avLst/>
          </a:prstGeom>
          <a:noFill/>
        </p:spPr>
        <p:txBody>
          <a:bodyPr wrap="none" rtlCol="0">
            <a:spAutoFit/>
          </a:bodyPr>
          <a:lstStyle/>
          <a:p>
            <a:r>
              <a:rPr lang="en-US" dirty="0"/>
              <a:t>T1:</a:t>
            </a:r>
          </a:p>
          <a:p>
            <a:r>
              <a:rPr lang="en-US" dirty="0"/>
              <a:t>Amount: 500</a:t>
            </a:r>
          </a:p>
          <a:p>
            <a:r>
              <a:rPr lang="en-US" dirty="0"/>
              <a:t>R  </a:t>
            </a:r>
            <a:r>
              <a:rPr lang="en-US" dirty="0" err="1"/>
              <a:t>src.bal</a:t>
            </a:r>
            <a:r>
              <a:rPr lang="en-US" dirty="0"/>
              <a:t> -&gt; 400</a:t>
            </a:r>
          </a:p>
        </p:txBody>
      </p:sp>
      <p:sp>
        <p:nvSpPr>
          <p:cNvPr id="13" name="TextBox 12">
            <a:extLst>
              <a:ext uri="{FF2B5EF4-FFF2-40B4-BE49-F238E27FC236}">
                <a16:creationId xmlns:a16="http://schemas.microsoft.com/office/drawing/2014/main" id="{A5C8C302-D6AD-BDBF-A9AD-8BA6A1E71B70}"/>
              </a:ext>
            </a:extLst>
          </p:cNvPr>
          <p:cNvSpPr txBox="1"/>
          <p:nvPr/>
        </p:nvSpPr>
        <p:spPr>
          <a:xfrm>
            <a:off x="6185945" y="4016029"/>
            <a:ext cx="1831592" cy="1477328"/>
          </a:xfrm>
          <a:prstGeom prst="rect">
            <a:avLst/>
          </a:prstGeom>
          <a:noFill/>
        </p:spPr>
        <p:txBody>
          <a:bodyPr wrap="none" rtlCol="0">
            <a:spAutoFit/>
          </a:bodyPr>
          <a:lstStyle/>
          <a:p>
            <a:r>
              <a:rPr lang="en-US" dirty="0"/>
              <a:t>T2:</a:t>
            </a:r>
          </a:p>
          <a:p>
            <a:r>
              <a:rPr lang="en-US" dirty="0"/>
              <a:t>Amount: 400</a:t>
            </a:r>
          </a:p>
          <a:p>
            <a:r>
              <a:rPr lang="en-US" dirty="0"/>
              <a:t>R  </a:t>
            </a:r>
            <a:r>
              <a:rPr lang="en-US" dirty="0" err="1"/>
              <a:t>src.bal</a:t>
            </a:r>
            <a:r>
              <a:rPr lang="en-US" dirty="0"/>
              <a:t> -&gt; 800</a:t>
            </a:r>
          </a:p>
          <a:p>
            <a:r>
              <a:rPr lang="en-US" dirty="0"/>
              <a:t>W </a:t>
            </a:r>
            <a:r>
              <a:rPr lang="en-US" dirty="0" err="1"/>
              <a:t>src.bal</a:t>
            </a:r>
            <a:r>
              <a:rPr lang="en-US" dirty="0"/>
              <a:t> -&gt; 400</a:t>
            </a:r>
          </a:p>
          <a:p>
            <a:r>
              <a:rPr lang="en-US" dirty="0"/>
              <a:t>W </a:t>
            </a:r>
            <a:r>
              <a:rPr lang="en-US" dirty="0" err="1"/>
              <a:t>dst.bal</a:t>
            </a:r>
            <a:r>
              <a:rPr lang="en-US" dirty="0"/>
              <a:t> -&gt; 1200</a:t>
            </a:r>
          </a:p>
        </p:txBody>
      </p:sp>
      <p:sp>
        <p:nvSpPr>
          <p:cNvPr id="14" name="TextBox 13">
            <a:extLst>
              <a:ext uri="{FF2B5EF4-FFF2-40B4-BE49-F238E27FC236}">
                <a16:creationId xmlns:a16="http://schemas.microsoft.com/office/drawing/2014/main" id="{0CFB4D2D-2410-3F8F-6F40-B88B690848B4}"/>
              </a:ext>
            </a:extLst>
          </p:cNvPr>
          <p:cNvSpPr txBox="1"/>
          <p:nvPr/>
        </p:nvSpPr>
        <p:spPr>
          <a:xfrm>
            <a:off x="3910081" y="6361397"/>
            <a:ext cx="4456028" cy="369332"/>
          </a:xfrm>
          <a:prstGeom prst="rect">
            <a:avLst/>
          </a:prstGeom>
          <a:noFill/>
        </p:spPr>
        <p:txBody>
          <a:bodyPr wrap="none" rtlCol="0">
            <a:spAutoFit/>
          </a:bodyPr>
          <a:lstStyle/>
          <a:p>
            <a:r>
              <a:rPr lang="en-US" b="1" dirty="0"/>
              <a:t>Different executions produce different states</a:t>
            </a:r>
          </a:p>
        </p:txBody>
      </p:sp>
      <p:sp>
        <p:nvSpPr>
          <p:cNvPr id="15" name="TextBox 14">
            <a:extLst>
              <a:ext uri="{FF2B5EF4-FFF2-40B4-BE49-F238E27FC236}">
                <a16:creationId xmlns:a16="http://schemas.microsoft.com/office/drawing/2014/main" id="{22A8F4E4-A114-CDC9-35DD-542705BE010C}"/>
              </a:ext>
            </a:extLst>
          </p:cNvPr>
          <p:cNvSpPr txBox="1"/>
          <p:nvPr/>
        </p:nvSpPr>
        <p:spPr>
          <a:xfrm>
            <a:off x="4372387" y="3517321"/>
            <a:ext cx="3447226" cy="369332"/>
          </a:xfrm>
          <a:prstGeom prst="rect">
            <a:avLst/>
          </a:prstGeom>
          <a:noFill/>
        </p:spPr>
        <p:txBody>
          <a:bodyPr wrap="none" rtlCol="0">
            <a:spAutoFit/>
          </a:bodyPr>
          <a:lstStyle/>
          <a:p>
            <a:r>
              <a:rPr lang="en-US" dirty="0"/>
              <a:t>Initial state: </a:t>
            </a:r>
            <a:r>
              <a:rPr lang="en-US" dirty="0" err="1"/>
              <a:t>src.bal</a:t>
            </a:r>
            <a:r>
              <a:rPr lang="en-US" dirty="0"/>
              <a:t> = </a:t>
            </a:r>
            <a:r>
              <a:rPr lang="en-US" dirty="0" err="1"/>
              <a:t>dst.bal</a:t>
            </a:r>
            <a:r>
              <a:rPr lang="en-US" dirty="0"/>
              <a:t> = 800</a:t>
            </a:r>
          </a:p>
        </p:txBody>
      </p:sp>
    </p:spTree>
    <p:extLst>
      <p:ext uri="{BB962C8B-B14F-4D97-AF65-F5344CB8AC3E}">
        <p14:creationId xmlns:p14="http://schemas.microsoft.com/office/powerpoint/2010/main" val="3333586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E8A3-8E9B-53D0-27BC-FE1333F7073A}"/>
              </a:ext>
            </a:extLst>
          </p:cNvPr>
          <p:cNvSpPr>
            <a:spLocks noGrp="1"/>
          </p:cNvSpPr>
          <p:nvPr>
            <p:ph type="title"/>
          </p:nvPr>
        </p:nvSpPr>
        <p:spPr/>
        <p:txBody>
          <a:bodyPr/>
          <a:lstStyle/>
          <a:p>
            <a:r>
              <a:rPr lang="en-US" dirty="0"/>
              <a:t>Addressing sources of non-determinism</a:t>
            </a:r>
          </a:p>
        </p:txBody>
      </p:sp>
      <p:sp>
        <p:nvSpPr>
          <p:cNvPr id="3" name="Content Placeholder 2">
            <a:extLst>
              <a:ext uri="{FF2B5EF4-FFF2-40B4-BE49-F238E27FC236}">
                <a16:creationId xmlns:a16="http://schemas.microsoft.com/office/drawing/2014/main" id="{DA62AF1A-03BB-2147-B82F-64C658BE83F0}"/>
              </a:ext>
            </a:extLst>
          </p:cNvPr>
          <p:cNvSpPr>
            <a:spLocks noGrp="1"/>
          </p:cNvSpPr>
          <p:nvPr>
            <p:ph idx="1"/>
          </p:nvPr>
        </p:nvSpPr>
        <p:spPr/>
        <p:txBody>
          <a:bodyPr/>
          <a:lstStyle/>
          <a:p>
            <a:r>
              <a:rPr lang="en-US" dirty="0"/>
              <a:t>Single thread: system calls</a:t>
            </a:r>
          </a:p>
          <a:p>
            <a:pPr lvl="1"/>
            <a:r>
              <a:rPr lang="en-US" dirty="0"/>
              <a:t>Repeatable, recordable, revocable, deferrable, irrevocable</a:t>
            </a:r>
          </a:p>
          <a:p>
            <a:r>
              <a:rPr lang="en-US" b="1" dirty="0"/>
              <a:t>Multithreading</a:t>
            </a:r>
          </a:p>
          <a:p>
            <a:pPr lvl="1"/>
            <a:r>
              <a:rPr lang="en-US" b="1" dirty="0"/>
              <a:t>Thread lifecycle</a:t>
            </a:r>
          </a:p>
          <a:p>
            <a:pPr lvl="1"/>
            <a:r>
              <a:rPr lang="en-US" b="1" dirty="0"/>
              <a:t>Synchronization </a:t>
            </a:r>
          </a:p>
          <a:p>
            <a:pPr lvl="1"/>
            <a:r>
              <a:rPr lang="en-US" dirty="0"/>
              <a:t>Memory allocators</a:t>
            </a:r>
          </a:p>
          <a:p>
            <a:pPr lvl="1"/>
            <a:r>
              <a:rPr lang="en-US" dirty="0"/>
              <a:t>Racy memory accesses</a:t>
            </a:r>
          </a:p>
        </p:txBody>
      </p:sp>
    </p:spTree>
    <p:extLst>
      <p:ext uri="{BB962C8B-B14F-4D97-AF65-F5344CB8AC3E}">
        <p14:creationId xmlns:p14="http://schemas.microsoft.com/office/powerpoint/2010/main" val="4272442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8FC8-FEAA-F531-0EE0-C871A567A655}"/>
              </a:ext>
            </a:extLst>
          </p:cNvPr>
          <p:cNvSpPr>
            <a:spLocks noGrp="1"/>
          </p:cNvSpPr>
          <p:nvPr>
            <p:ph type="title"/>
          </p:nvPr>
        </p:nvSpPr>
        <p:spPr/>
        <p:txBody>
          <a:bodyPr/>
          <a:lstStyle/>
          <a:p>
            <a:r>
              <a:rPr lang="en-US" dirty="0"/>
              <a:t>Multithreading</a:t>
            </a:r>
          </a:p>
        </p:txBody>
      </p:sp>
      <p:sp>
        <p:nvSpPr>
          <p:cNvPr id="4" name="Rectangle 3">
            <a:extLst>
              <a:ext uri="{FF2B5EF4-FFF2-40B4-BE49-F238E27FC236}">
                <a16:creationId xmlns:a16="http://schemas.microsoft.com/office/drawing/2014/main" id="{D1075390-54D9-CEB4-A47B-EEF00E879062}"/>
              </a:ext>
            </a:extLst>
          </p:cNvPr>
          <p:cNvSpPr/>
          <p:nvPr/>
        </p:nvSpPr>
        <p:spPr>
          <a:xfrm>
            <a:off x="1807888" y="1785110"/>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Begin </a:t>
            </a:r>
          </a:p>
          <a:p>
            <a:pPr algn="ctr"/>
            <a:r>
              <a:rPr lang="en-US" sz="1400" dirty="0">
                <a:solidFill>
                  <a:schemeClr val="tx1"/>
                </a:solidFill>
                <a:latin typeface="Times"/>
                <a:cs typeface="Times"/>
              </a:rPr>
              <a:t>Take snapshot</a:t>
            </a:r>
          </a:p>
        </p:txBody>
      </p:sp>
      <p:cxnSp>
        <p:nvCxnSpPr>
          <p:cNvPr id="5" name="Straight Connector 4">
            <a:extLst>
              <a:ext uri="{FF2B5EF4-FFF2-40B4-BE49-F238E27FC236}">
                <a16:creationId xmlns:a16="http://schemas.microsoft.com/office/drawing/2014/main" id="{6954444E-F653-8D3E-A1B5-4934EFAA31A9}"/>
              </a:ext>
            </a:extLst>
          </p:cNvPr>
          <p:cNvCxnSpPr/>
          <p:nvPr/>
        </p:nvCxnSpPr>
        <p:spPr>
          <a:xfrm>
            <a:off x="2576093" y="2303235"/>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7D62AE6-635E-A515-3A20-7C3FE8AFBBB3}"/>
              </a:ext>
            </a:extLst>
          </p:cNvPr>
          <p:cNvCxnSpPr/>
          <p:nvPr/>
        </p:nvCxnSpPr>
        <p:spPr>
          <a:xfrm>
            <a:off x="2576090" y="2713923"/>
            <a:ext cx="4838008" cy="4081"/>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3DD39C32-69EA-A28F-8781-9F0B48D0AE7F}"/>
              </a:ext>
            </a:extLst>
          </p:cNvPr>
          <p:cNvSpPr/>
          <p:nvPr/>
        </p:nvSpPr>
        <p:spPr>
          <a:xfrm>
            <a:off x="2574200" y="2174102"/>
            <a:ext cx="4839897"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Original Execution with minimum recording</a:t>
            </a:r>
          </a:p>
        </p:txBody>
      </p:sp>
      <p:cxnSp>
        <p:nvCxnSpPr>
          <p:cNvPr id="8" name="Straight Connector 7">
            <a:extLst>
              <a:ext uri="{FF2B5EF4-FFF2-40B4-BE49-F238E27FC236}">
                <a16:creationId xmlns:a16="http://schemas.microsoft.com/office/drawing/2014/main" id="{C276924A-403C-79E2-D1FD-8200820FF327}"/>
              </a:ext>
            </a:extLst>
          </p:cNvPr>
          <p:cNvCxnSpPr/>
          <p:nvPr/>
        </p:nvCxnSpPr>
        <p:spPr>
          <a:xfrm rot="5400000">
            <a:off x="7123663" y="2596581"/>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1F377185-0466-8A6F-9D7C-8B92843F80A1}"/>
              </a:ext>
            </a:extLst>
          </p:cNvPr>
          <p:cNvSpPr/>
          <p:nvPr/>
        </p:nvSpPr>
        <p:spPr>
          <a:xfrm>
            <a:off x="5954931" y="1690688"/>
            <a:ext cx="2737235"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End</a:t>
            </a:r>
          </a:p>
          <a:p>
            <a:pPr algn="ctr"/>
            <a:r>
              <a:rPr lang="en-US" sz="1400" dirty="0">
                <a:solidFill>
                  <a:schemeClr val="tx1"/>
                </a:solidFill>
                <a:latin typeface="Times"/>
                <a:cs typeface="Times"/>
              </a:rPr>
              <a:t>( Irrevocable system call )</a:t>
            </a:r>
          </a:p>
        </p:txBody>
      </p:sp>
      <p:cxnSp>
        <p:nvCxnSpPr>
          <p:cNvPr id="10" name="Straight Connector 9">
            <a:extLst>
              <a:ext uri="{FF2B5EF4-FFF2-40B4-BE49-F238E27FC236}">
                <a16:creationId xmlns:a16="http://schemas.microsoft.com/office/drawing/2014/main" id="{E88206CA-D634-EBA6-67B0-F51D6927B6C8}"/>
              </a:ext>
            </a:extLst>
          </p:cNvPr>
          <p:cNvCxnSpPr/>
          <p:nvPr/>
        </p:nvCxnSpPr>
        <p:spPr>
          <a:xfrm flipV="1">
            <a:off x="7420813" y="2705761"/>
            <a:ext cx="1933329" cy="4081"/>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E830E84-B89F-3BB5-4BFD-DED8FD919D58}"/>
              </a:ext>
            </a:extLst>
          </p:cNvPr>
          <p:cNvCxnSpPr/>
          <p:nvPr/>
        </p:nvCxnSpPr>
        <p:spPr>
          <a:xfrm>
            <a:off x="9345206" y="2705761"/>
            <a:ext cx="996160"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B0CF532-0813-09DB-E2EA-3566469CEC10}"/>
              </a:ext>
            </a:extLst>
          </p:cNvPr>
          <p:cNvCxnSpPr/>
          <p:nvPr/>
        </p:nvCxnSpPr>
        <p:spPr>
          <a:xfrm rot="5400000">
            <a:off x="9048054" y="2596140"/>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4809CA8-1EBC-EDF9-0752-A003E60DC18E}"/>
              </a:ext>
            </a:extLst>
          </p:cNvPr>
          <p:cNvCxnSpPr/>
          <p:nvPr/>
        </p:nvCxnSpPr>
        <p:spPr>
          <a:xfrm>
            <a:off x="2582809" y="3742242"/>
            <a:ext cx="4032168" cy="0"/>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6" name="Freeform 15">
            <a:extLst>
              <a:ext uri="{FF2B5EF4-FFF2-40B4-BE49-F238E27FC236}">
                <a16:creationId xmlns:a16="http://schemas.microsoft.com/office/drawing/2014/main" id="{E4363E81-F466-6D3B-D9B7-68EC652BD76B}"/>
              </a:ext>
            </a:extLst>
          </p:cNvPr>
          <p:cNvSpPr/>
          <p:nvPr/>
        </p:nvSpPr>
        <p:spPr>
          <a:xfrm>
            <a:off x="2588085" y="2718862"/>
            <a:ext cx="4757705" cy="989067"/>
          </a:xfrm>
          <a:custGeom>
            <a:avLst/>
            <a:gdLst>
              <a:gd name="connsiteX0" fmla="*/ 2015066 w 2015066"/>
              <a:gd name="connsiteY0" fmla="*/ 0 h 381000"/>
              <a:gd name="connsiteX1" fmla="*/ 914400 w 2015066"/>
              <a:gd name="connsiteY1" fmla="*/ 110067 h 381000"/>
              <a:gd name="connsiteX2" fmla="*/ 0 w 2015066"/>
              <a:gd name="connsiteY2" fmla="*/ 381000 h 381000"/>
              <a:gd name="connsiteX3" fmla="*/ 0 w 2015066"/>
              <a:gd name="connsiteY3" fmla="*/ 381000 h 381000"/>
              <a:gd name="connsiteX4" fmla="*/ 0 w 2015066"/>
              <a:gd name="connsiteY4" fmla="*/ 38100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066" h="381000">
                <a:moveTo>
                  <a:pt x="2015066" y="0"/>
                </a:moveTo>
                <a:cubicBezTo>
                  <a:pt x="1632655" y="23283"/>
                  <a:pt x="1250244" y="46567"/>
                  <a:pt x="914400" y="110067"/>
                </a:cubicBezTo>
                <a:cubicBezTo>
                  <a:pt x="578556" y="173567"/>
                  <a:pt x="0" y="381000"/>
                  <a:pt x="0" y="381000"/>
                </a:cubicBezTo>
                <a:lnTo>
                  <a:pt x="0" y="381000"/>
                </a:lnTo>
                <a:lnTo>
                  <a:pt x="0" y="381000"/>
                </a:lnTo>
              </a:path>
            </a:pathLst>
          </a:cu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17" name="Rectangle 16">
            <a:extLst>
              <a:ext uri="{FF2B5EF4-FFF2-40B4-BE49-F238E27FC236}">
                <a16:creationId xmlns:a16="http://schemas.microsoft.com/office/drawing/2014/main" id="{54EF2F85-D334-6BE9-FC14-E1A03D5ECA27}"/>
              </a:ext>
            </a:extLst>
          </p:cNvPr>
          <p:cNvSpPr/>
          <p:nvPr/>
        </p:nvSpPr>
        <p:spPr>
          <a:xfrm>
            <a:off x="2370965" y="2960047"/>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18" name="Rectangle 17">
            <a:extLst>
              <a:ext uri="{FF2B5EF4-FFF2-40B4-BE49-F238E27FC236}">
                <a16:creationId xmlns:a16="http://schemas.microsoft.com/office/drawing/2014/main" id="{31C35BB9-04A4-E61F-3A9D-A296B8C4E28F}"/>
              </a:ext>
            </a:extLst>
          </p:cNvPr>
          <p:cNvSpPr/>
          <p:nvPr/>
        </p:nvSpPr>
        <p:spPr>
          <a:xfrm>
            <a:off x="3131244" y="3308078"/>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Re-execution</a:t>
            </a:r>
          </a:p>
        </p:txBody>
      </p:sp>
      <p:cxnSp>
        <p:nvCxnSpPr>
          <p:cNvPr id="20" name="Straight Arrow Connector 19">
            <a:extLst>
              <a:ext uri="{FF2B5EF4-FFF2-40B4-BE49-F238E27FC236}">
                <a16:creationId xmlns:a16="http://schemas.microsoft.com/office/drawing/2014/main" id="{3DE60E23-2AEE-BEC2-2748-7CE1B1A0E87C}"/>
              </a:ext>
            </a:extLst>
          </p:cNvPr>
          <p:cNvCxnSpPr/>
          <p:nvPr/>
        </p:nvCxnSpPr>
        <p:spPr>
          <a:xfrm flipV="1">
            <a:off x="2574198" y="6041985"/>
            <a:ext cx="5880180" cy="1936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8D08EB52-BE10-0974-0024-80530A20A8D3}"/>
              </a:ext>
            </a:extLst>
          </p:cNvPr>
          <p:cNvSpPr txBox="1"/>
          <p:nvPr/>
        </p:nvSpPr>
        <p:spPr>
          <a:xfrm>
            <a:off x="1514519" y="2496340"/>
            <a:ext cx="1096775" cy="523220"/>
          </a:xfrm>
          <a:prstGeom prst="rect">
            <a:avLst/>
          </a:prstGeom>
          <a:noFill/>
          <a:effectLst/>
        </p:spPr>
        <p:txBody>
          <a:bodyPr wrap="none" rtlCol="0">
            <a:spAutoFit/>
          </a:bodyPr>
          <a:lstStyle/>
          <a:p>
            <a:r>
              <a:rPr lang="en-US" sz="1400" dirty="0">
                <a:latin typeface="Times"/>
                <a:cs typeface="Times"/>
              </a:rPr>
              <a:t>Coordinator </a:t>
            </a:r>
          </a:p>
          <a:p>
            <a:r>
              <a:rPr lang="en-US" sz="1400" dirty="0">
                <a:latin typeface="Times"/>
                <a:cs typeface="Times"/>
              </a:rPr>
              <a:t>thread</a:t>
            </a:r>
          </a:p>
        </p:txBody>
      </p:sp>
      <p:sp>
        <p:nvSpPr>
          <p:cNvPr id="22" name="TextBox 21">
            <a:extLst>
              <a:ext uri="{FF2B5EF4-FFF2-40B4-BE49-F238E27FC236}">
                <a16:creationId xmlns:a16="http://schemas.microsoft.com/office/drawing/2014/main" id="{CA34920F-EABE-8DC5-B5B1-8F966F05EEEE}"/>
              </a:ext>
            </a:extLst>
          </p:cNvPr>
          <p:cNvSpPr txBox="1"/>
          <p:nvPr/>
        </p:nvSpPr>
        <p:spPr>
          <a:xfrm>
            <a:off x="1519296" y="5880043"/>
            <a:ext cx="952602" cy="336007"/>
          </a:xfrm>
          <a:prstGeom prst="rect">
            <a:avLst/>
          </a:prstGeom>
          <a:noFill/>
          <a:effectLst/>
        </p:spPr>
        <p:txBody>
          <a:bodyPr wrap="none" rtlCol="0">
            <a:spAutoFit/>
          </a:bodyPr>
          <a:lstStyle/>
          <a:p>
            <a:r>
              <a:rPr lang="en-US" sz="1400" dirty="0">
                <a:latin typeface="Times"/>
                <a:cs typeface="Times"/>
              </a:rPr>
              <a:t>Thread_2</a:t>
            </a:r>
          </a:p>
        </p:txBody>
      </p:sp>
      <p:sp>
        <p:nvSpPr>
          <p:cNvPr id="23" name="Rectangle 22">
            <a:extLst>
              <a:ext uri="{FF2B5EF4-FFF2-40B4-BE49-F238E27FC236}">
                <a16:creationId xmlns:a16="http://schemas.microsoft.com/office/drawing/2014/main" id="{2E901C93-CF59-2E8F-8305-0F91DE041610}"/>
              </a:ext>
            </a:extLst>
          </p:cNvPr>
          <p:cNvSpPr/>
          <p:nvPr/>
        </p:nvSpPr>
        <p:spPr>
          <a:xfrm rot="4310252">
            <a:off x="6927407" y="4568861"/>
            <a:ext cx="1970837"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(1) Stop other threads </a:t>
            </a:r>
          </a:p>
        </p:txBody>
      </p:sp>
      <p:sp>
        <p:nvSpPr>
          <p:cNvPr id="24" name="Rectangle 23">
            <a:extLst>
              <a:ext uri="{FF2B5EF4-FFF2-40B4-BE49-F238E27FC236}">
                <a16:creationId xmlns:a16="http://schemas.microsoft.com/office/drawing/2014/main" id="{7D29B954-A1B2-08A7-BA5D-412DDA2D0DD2}"/>
              </a:ext>
            </a:extLst>
          </p:cNvPr>
          <p:cNvSpPr/>
          <p:nvPr/>
        </p:nvSpPr>
        <p:spPr>
          <a:xfrm rot="17075697">
            <a:off x="8085798" y="4177451"/>
            <a:ext cx="2188649"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(2) Notify other threads </a:t>
            </a:r>
          </a:p>
          <a:p>
            <a:pPr algn="ctr"/>
            <a:r>
              <a:rPr lang="en-US" sz="1400" dirty="0">
                <a:solidFill>
                  <a:schemeClr val="tx1"/>
                </a:solidFill>
                <a:latin typeface="Times"/>
                <a:cs typeface="Times"/>
              </a:rPr>
              <a:t>to proceed</a:t>
            </a:r>
          </a:p>
        </p:txBody>
      </p:sp>
      <p:cxnSp>
        <p:nvCxnSpPr>
          <p:cNvPr id="25" name="Straight Connector 24">
            <a:extLst>
              <a:ext uri="{FF2B5EF4-FFF2-40B4-BE49-F238E27FC236}">
                <a16:creationId xmlns:a16="http://schemas.microsoft.com/office/drawing/2014/main" id="{76A8B6F4-141F-85CF-F3B5-F235038EE4A9}"/>
              </a:ext>
            </a:extLst>
          </p:cNvPr>
          <p:cNvCxnSpPr/>
          <p:nvPr/>
        </p:nvCxnSpPr>
        <p:spPr>
          <a:xfrm>
            <a:off x="8454378" y="6041985"/>
            <a:ext cx="1886988" cy="19364"/>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D5CE896-D05C-19F6-81AC-390DFA876DCA}"/>
              </a:ext>
            </a:extLst>
          </p:cNvPr>
          <p:cNvCxnSpPr/>
          <p:nvPr/>
        </p:nvCxnSpPr>
        <p:spPr>
          <a:xfrm>
            <a:off x="7420815" y="2705761"/>
            <a:ext cx="1012253" cy="3316497"/>
          </a:xfrm>
          <a:prstGeom prst="straightConnector1">
            <a:avLst/>
          </a:prstGeom>
          <a:ln>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27F6CA8-ABE2-BF33-2733-1B7AD02AF96E}"/>
              </a:ext>
            </a:extLst>
          </p:cNvPr>
          <p:cNvCxnSpPr/>
          <p:nvPr/>
        </p:nvCxnSpPr>
        <p:spPr>
          <a:xfrm flipV="1">
            <a:off x="8481447" y="2705762"/>
            <a:ext cx="859953" cy="3339274"/>
          </a:xfrm>
          <a:prstGeom prst="straightConnector1">
            <a:avLst/>
          </a:prstGeom>
          <a:ln>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7E278C68-5304-4B97-85AD-A9CDD4A984CE}"/>
              </a:ext>
            </a:extLst>
          </p:cNvPr>
          <p:cNvCxnSpPr/>
          <p:nvPr/>
        </p:nvCxnSpPr>
        <p:spPr>
          <a:xfrm>
            <a:off x="2596238" y="5076632"/>
            <a:ext cx="4018739"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Freeform 30">
            <a:extLst>
              <a:ext uri="{FF2B5EF4-FFF2-40B4-BE49-F238E27FC236}">
                <a16:creationId xmlns:a16="http://schemas.microsoft.com/office/drawing/2014/main" id="{8F1E217A-FB97-3E20-738E-31FC01F90D4A}"/>
              </a:ext>
            </a:extLst>
          </p:cNvPr>
          <p:cNvSpPr/>
          <p:nvPr/>
        </p:nvSpPr>
        <p:spPr>
          <a:xfrm>
            <a:off x="2582809" y="5117641"/>
            <a:ext cx="5850260" cy="904617"/>
          </a:xfrm>
          <a:custGeom>
            <a:avLst/>
            <a:gdLst>
              <a:gd name="connsiteX0" fmla="*/ 3615266 w 3615266"/>
              <a:gd name="connsiteY0" fmla="*/ 448734 h 448734"/>
              <a:gd name="connsiteX1" fmla="*/ 973666 w 3615266"/>
              <a:gd name="connsiteY1" fmla="*/ 355600 h 448734"/>
              <a:gd name="connsiteX2" fmla="*/ 0 w 3615266"/>
              <a:gd name="connsiteY2" fmla="*/ 0 h 448734"/>
            </a:gdLst>
            <a:ahLst/>
            <a:cxnLst>
              <a:cxn ang="0">
                <a:pos x="connsiteX0" y="connsiteY0"/>
              </a:cxn>
              <a:cxn ang="0">
                <a:pos x="connsiteX1" y="connsiteY1"/>
              </a:cxn>
              <a:cxn ang="0">
                <a:pos x="connsiteX2" y="connsiteY2"/>
              </a:cxn>
            </a:cxnLst>
            <a:rect l="l" t="t" r="r" b="b"/>
            <a:pathLst>
              <a:path w="3615266" h="448734">
                <a:moveTo>
                  <a:pt x="3615266" y="448734"/>
                </a:moveTo>
                <a:cubicBezTo>
                  <a:pt x="2595738" y="439561"/>
                  <a:pt x="1576210" y="430389"/>
                  <a:pt x="973666" y="355600"/>
                </a:cubicBezTo>
                <a:cubicBezTo>
                  <a:pt x="371122" y="280811"/>
                  <a:pt x="0" y="0"/>
                  <a:pt x="0" y="0"/>
                </a:cubicBezTo>
              </a:path>
            </a:pathLst>
          </a:cu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32" name="Rectangle 31">
            <a:extLst>
              <a:ext uri="{FF2B5EF4-FFF2-40B4-BE49-F238E27FC236}">
                <a16:creationId xmlns:a16="http://schemas.microsoft.com/office/drawing/2014/main" id="{4FC14924-FAF8-3906-2EB7-B76A1014FB59}"/>
              </a:ext>
            </a:extLst>
          </p:cNvPr>
          <p:cNvSpPr/>
          <p:nvPr/>
        </p:nvSpPr>
        <p:spPr>
          <a:xfrm>
            <a:off x="3088693" y="5029741"/>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Re-execution</a:t>
            </a:r>
          </a:p>
        </p:txBody>
      </p:sp>
      <p:sp>
        <p:nvSpPr>
          <p:cNvPr id="35" name="Rectangle 34">
            <a:extLst>
              <a:ext uri="{FF2B5EF4-FFF2-40B4-BE49-F238E27FC236}">
                <a16:creationId xmlns:a16="http://schemas.microsoft.com/office/drawing/2014/main" id="{EEDB5E35-A127-6C27-6BAA-48B852F7DAF0}"/>
              </a:ext>
            </a:extLst>
          </p:cNvPr>
          <p:cNvSpPr/>
          <p:nvPr/>
        </p:nvSpPr>
        <p:spPr>
          <a:xfrm>
            <a:off x="2370965" y="5568228"/>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37" name="Rectangle 36">
            <a:extLst>
              <a:ext uri="{FF2B5EF4-FFF2-40B4-BE49-F238E27FC236}">
                <a16:creationId xmlns:a16="http://schemas.microsoft.com/office/drawing/2014/main" id="{50661C92-F1EC-92BE-6250-33F783F25737}"/>
              </a:ext>
            </a:extLst>
          </p:cNvPr>
          <p:cNvSpPr/>
          <p:nvPr/>
        </p:nvSpPr>
        <p:spPr>
          <a:xfrm>
            <a:off x="8573900" y="1796055"/>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Begin</a:t>
            </a:r>
          </a:p>
        </p:txBody>
      </p:sp>
    </p:spTree>
    <p:extLst>
      <p:ext uri="{BB962C8B-B14F-4D97-AF65-F5344CB8AC3E}">
        <p14:creationId xmlns:p14="http://schemas.microsoft.com/office/powerpoint/2010/main" val="122176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Thread lifecycle</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2788923" y="1825625"/>
            <a:ext cx="2332249" cy="3119237"/>
          </a:xfrm>
        </p:spPr>
        <p:txBody>
          <a:bodyPr>
            <a:normAutofit/>
          </a:bodyPr>
          <a:lstStyle/>
          <a:p>
            <a:pPr marL="0" indent="0">
              <a:buNone/>
            </a:pPr>
            <a:r>
              <a:rPr lang="en-IN" dirty="0"/>
              <a:t>T2</a:t>
            </a:r>
          </a:p>
          <a:p>
            <a:pPr marL="0" indent="0">
              <a:buNone/>
            </a:pPr>
            <a:endParaRPr lang="en-IN" dirty="0"/>
          </a:p>
          <a:p>
            <a:pPr marL="0" indent="0">
              <a:buNone/>
            </a:pPr>
            <a:r>
              <a:rPr lang="en-IN" sz="1900" dirty="0"/>
              <a:t>sum = 0 </a:t>
            </a:r>
            <a:endParaRPr lang="en-IN" sz="1900" dirty="0">
              <a:solidFill>
                <a:srgbClr val="7030A0"/>
              </a:solidFill>
            </a:endParaRPr>
          </a:p>
          <a:p>
            <a:pPr marL="0" indent="0">
              <a:buNone/>
            </a:pPr>
            <a:r>
              <a:rPr lang="en-IN" sz="1900" dirty="0"/>
              <a:t>l = [</a:t>
            </a:r>
            <a:r>
              <a:rPr lang="en-IN" sz="1900" dirty="0">
                <a:solidFill>
                  <a:srgbClr val="6897BB"/>
                </a:solidFill>
              </a:rPr>
              <a:t>1</a:t>
            </a:r>
            <a:r>
              <a:rPr lang="en-IN" sz="1900" dirty="0">
                <a:solidFill>
                  <a:srgbClr val="CC7832"/>
                </a:solidFill>
              </a:rPr>
              <a:t>, </a:t>
            </a:r>
            <a:r>
              <a:rPr lang="en-IN" sz="1900" dirty="0">
                <a:solidFill>
                  <a:srgbClr val="6897BB"/>
                </a:solidFill>
              </a:rPr>
              <a:t>2</a:t>
            </a:r>
            <a:r>
              <a:rPr lang="en-IN" sz="1900" dirty="0">
                <a:solidFill>
                  <a:srgbClr val="CC7832"/>
                </a:solidFill>
              </a:rPr>
              <a:t>, </a:t>
            </a:r>
            <a:r>
              <a:rPr lang="en-IN" sz="1900" dirty="0">
                <a:solidFill>
                  <a:srgbClr val="6897BB"/>
                </a:solidFill>
              </a:rPr>
              <a:t>3</a:t>
            </a:r>
            <a:r>
              <a:rPr lang="en-IN" sz="1900" dirty="0">
                <a:solidFill>
                  <a:srgbClr val="CC7832"/>
                </a:solidFill>
              </a:rPr>
              <a:t>, </a:t>
            </a:r>
            <a:r>
              <a:rPr lang="en-IN" sz="1900" dirty="0">
                <a:solidFill>
                  <a:srgbClr val="6897BB"/>
                </a:solidFill>
              </a:rPr>
              <a:t>4</a:t>
            </a:r>
            <a:r>
              <a:rPr lang="en-IN" sz="1900" dirty="0">
                <a:solidFill>
                  <a:srgbClr val="CC7832"/>
                </a:solidFill>
              </a:rPr>
              <a:t>, </a:t>
            </a:r>
            <a:r>
              <a:rPr lang="en-IN" sz="1900" dirty="0">
                <a:solidFill>
                  <a:srgbClr val="6897BB"/>
                </a:solidFill>
              </a:rPr>
              <a:t>5</a:t>
            </a:r>
            <a:r>
              <a:rPr lang="en-IN" sz="1900" dirty="0"/>
              <a:t>]</a:t>
            </a:r>
            <a:br>
              <a:rPr lang="en-IN" sz="1900" dirty="0">
                <a:solidFill>
                  <a:srgbClr val="6897BB"/>
                </a:solidFill>
              </a:rPr>
            </a:br>
            <a:r>
              <a:rPr lang="en-IN" sz="1900" dirty="0">
                <a:solidFill>
                  <a:srgbClr val="CC7832"/>
                </a:solidFill>
              </a:rPr>
              <a:t>for </a:t>
            </a:r>
            <a:r>
              <a:rPr lang="en-IN" sz="1900" dirty="0"/>
              <a:t>x </a:t>
            </a:r>
            <a:r>
              <a:rPr lang="en-IN" sz="1900" dirty="0">
                <a:solidFill>
                  <a:srgbClr val="CC7832"/>
                </a:solidFill>
              </a:rPr>
              <a:t>in </a:t>
            </a:r>
            <a:r>
              <a:rPr lang="en-IN" sz="1900" dirty="0"/>
              <a:t>l:</a:t>
            </a:r>
            <a:br>
              <a:rPr lang="en-IN" sz="1900" dirty="0"/>
            </a:br>
            <a:r>
              <a:rPr lang="en-IN" sz="1900" dirty="0"/>
              <a:t>	sum += x</a:t>
            </a:r>
          </a:p>
          <a:p>
            <a:pPr marL="0" indent="0">
              <a:buNone/>
            </a:pPr>
            <a:br>
              <a:rPr lang="en-IN" sz="1900" dirty="0"/>
            </a:br>
            <a:r>
              <a:rPr lang="en-IN" sz="1900" dirty="0"/>
              <a:t>assert sum &gt; 0</a:t>
            </a:r>
            <a:endParaRPr lang="en-US" sz="1900" dirty="0"/>
          </a:p>
        </p:txBody>
      </p:sp>
      <p:cxnSp>
        <p:nvCxnSpPr>
          <p:cNvPr id="5" name="Straight Arrow Connector 4">
            <a:extLst>
              <a:ext uri="{FF2B5EF4-FFF2-40B4-BE49-F238E27FC236}">
                <a16:creationId xmlns:a16="http://schemas.microsoft.com/office/drawing/2014/main" id="{0B4A8623-9234-44E3-C207-55EDC257B900}"/>
              </a:ext>
            </a:extLst>
          </p:cNvPr>
          <p:cNvCxnSpPr>
            <a:cxnSpLocks/>
            <a:endCxn id="7" idx="1"/>
          </p:cNvCxnSpPr>
          <p:nvPr/>
        </p:nvCxnSpPr>
        <p:spPr>
          <a:xfrm>
            <a:off x="923278" y="2331274"/>
            <a:ext cx="38223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4745581" y="2146608"/>
            <a:ext cx="2392322"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4352544" y="4626745"/>
            <a:ext cx="39125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4766064"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1982915" cy="923330"/>
          </a:xfrm>
          <a:prstGeom prst="rect">
            <a:avLst/>
          </a:prstGeom>
          <a:noFill/>
        </p:spPr>
        <p:txBody>
          <a:bodyPr wrap="none" rtlCol="0">
            <a:spAutoFit/>
          </a:bodyPr>
          <a:lstStyle/>
          <a:p>
            <a:r>
              <a:rPr lang="en-US" i="1" dirty="0"/>
              <a:t>Rollback: </a:t>
            </a:r>
            <a:r>
              <a:rPr lang="en-US" i="1" dirty="0">
                <a:solidFill>
                  <a:srgbClr val="FF0000"/>
                </a:solidFill>
              </a:rPr>
              <a:t>make T2</a:t>
            </a:r>
          </a:p>
          <a:p>
            <a:r>
              <a:rPr lang="en-US" i="1" dirty="0">
                <a:solidFill>
                  <a:srgbClr val="FF0000"/>
                </a:solidFill>
              </a:rPr>
              <a:t>wait on a condition</a:t>
            </a:r>
          </a:p>
          <a:p>
            <a:r>
              <a:rPr lang="en-US" i="1" dirty="0">
                <a:solidFill>
                  <a:srgbClr val="FF0000"/>
                </a:solidFill>
              </a:rPr>
              <a:t>variable</a:t>
            </a:r>
          </a:p>
        </p:txBody>
      </p:sp>
      <p:cxnSp>
        <p:nvCxnSpPr>
          <p:cNvPr id="16" name="Straight Arrow Connector 15">
            <a:extLst>
              <a:ext uri="{FF2B5EF4-FFF2-40B4-BE49-F238E27FC236}">
                <a16:creationId xmlns:a16="http://schemas.microsoft.com/office/drawing/2014/main" id="{B14E3A34-925E-A884-6885-73CB6BDF90A9}"/>
              </a:ext>
            </a:extLst>
          </p:cNvPr>
          <p:cNvCxnSpPr>
            <a:cxnSpLocks/>
          </p:cNvCxnSpPr>
          <p:nvPr/>
        </p:nvCxnSpPr>
        <p:spPr>
          <a:xfrm flipV="1">
            <a:off x="10301075" y="2397997"/>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CD219F-B114-7230-F8E9-19B66703A695}"/>
              </a:ext>
            </a:extLst>
          </p:cNvPr>
          <p:cNvSpPr txBox="1"/>
          <p:nvPr/>
        </p:nvSpPr>
        <p:spPr>
          <a:xfrm>
            <a:off x="10301075" y="2316911"/>
            <a:ext cx="1887055" cy="1200329"/>
          </a:xfrm>
          <a:prstGeom prst="rect">
            <a:avLst/>
          </a:prstGeom>
          <a:noFill/>
        </p:spPr>
        <p:txBody>
          <a:bodyPr wrap="none" rtlCol="0">
            <a:spAutoFit/>
          </a:bodyPr>
          <a:lstStyle/>
          <a:p>
            <a:r>
              <a:rPr lang="en-US" i="1" dirty="0"/>
              <a:t>Replay: </a:t>
            </a:r>
            <a:r>
              <a:rPr lang="en-US" i="1" dirty="0">
                <a:solidFill>
                  <a:srgbClr val="FF0000"/>
                </a:solidFill>
              </a:rPr>
              <a:t>don’t </a:t>
            </a:r>
          </a:p>
          <a:p>
            <a:r>
              <a:rPr lang="en-US" i="1" dirty="0">
                <a:solidFill>
                  <a:srgbClr val="FF0000"/>
                </a:solidFill>
              </a:rPr>
              <a:t>create a new </a:t>
            </a:r>
          </a:p>
          <a:p>
            <a:r>
              <a:rPr lang="en-US" i="1" dirty="0">
                <a:solidFill>
                  <a:srgbClr val="FF0000"/>
                </a:solidFill>
              </a:rPr>
              <a:t>thread. Signal T2’s</a:t>
            </a:r>
          </a:p>
          <a:p>
            <a:r>
              <a:rPr lang="en-US" i="1" dirty="0">
                <a:solidFill>
                  <a:srgbClr val="FF0000"/>
                </a:solidFill>
              </a:rPr>
              <a:t>condition variable</a:t>
            </a:r>
            <a:endParaRPr lang="en-US" dirty="0"/>
          </a:p>
        </p:txBody>
      </p:sp>
      <p:sp>
        <p:nvSpPr>
          <p:cNvPr id="20" name="Content Placeholder 2">
            <a:extLst>
              <a:ext uri="{FF2B5EF4-FFF2-40B4-BE49-F238E27FC236}">
                <a16:creationId xmlns:a16="http://schemas.microsoft.com/office/drawing/2014/main" id="{9227932D-16D3-2FDC-C452-98EB770BC9FE}"/>
              </a:ext>
            </a:extLst>
          </p:cNvPr>
          <p:cNvSpPr txBox="1">
            <a:spLocks/>
          </p:cNvSpPr>
          <p:nvPr/>
        </p:nvSpPr>
        <p:spPr>
          <a:xfrm>
            <a:off x="184675" y="1829920"/>
            <a:ext cx="2801645" cy="347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T1</a:t>
            </a:r>
          </a:p>
          <a:p>
            <a:pPr marL="0" indent="0">
              <a:buFont typeface="Arial" panose="020B0604020202020204" pitchFamily="34" charset="0"/>
              <a:buNone/>
            </a:pPr>
            <a:r>
              <a:rPr lang="en-IN" sz="1800" dirty="0" err="1">
                <a:solidFill>
                  <a:srgbClr val="FF0000"/>
                </a:solidFill>
              </a:rPr>
              <a:t>pthread_create</a:t>
            </a:r>
            <a:r>
              <a:rPr lang="en-IN" sz="1800" dirty="0">
                <a:solidFill>
                  <a:srgbClr val="FF0000"/>
                </a:solidFill>
              </a:rPr>
              <a:t>(&amp;t2.. )</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None/>
            </a:pPr>
            <a:endParaRPr lang="en-IN" sz="1800" dirty="0">
              <a:solidFill>
                <a:srgbClr val="FF0000"/>
              </a:solidFill>
            </a:endParaRPr>
          </a:p>
        </p:txBody>
      </p:sp>
      <p:cxnSp>
        <p:nvCxnSpPr>
          <p:cNvPr id="24" name="Straight Connector 23">
            <a:extLst>
              <a:ext uri="{FF2B5EF4-FFF2-40B4-BE49-F238E27FC236}">
                <a16:creationId xmlns:a16="http://schemas.microsoft.com/office/drawing/2014/main" id="{4AD08BDC-9488-9623-349A-2672FFD1B107}"/>
              </a:ext>
            </a:extLst>
          </p:cNvPr>
          <p:cNvCxnSpPr>
            <a:cxnSpLocks/>
          </p:cNvCxnSpPr>
          <p:nvPr/>
        </p:nvCxnSpPr>
        <p:spPr>
          <a:xfrm>
            <a:off x="2769627"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4818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Thread lifecycle (2)</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2788923" y="1825625"/>
            <a:ext cx="2332249" cy="3119237"/>
          </a:xfrm>
        </p:spPr>
        <p:txBody>
          <a:bodyPr>
            <a:normAutofit/>
          </a:bodyPr>
          <a:lstStyle/>
          <a:p>
            <a:pPr marL="0" indent="0">
              <a:buNone/>
            </a:pPr>
            <a:r>
              <a:rPr lang="en-IN" dirty="0"/>
              <a:t>T2</a:t>
            </a:r>
          </a:p>
          <a:p>
            <a:pPr marL="0" indent="0">
              <a:buNone/>
            </a:pPr>
            <a:endParaRPr lang="en-IN" dirty="0"/>
          </a:p>
          <a:p>
            <a:pPr marL="0" indent="0">
              <a:buNone/>
            </a:pPr>
            <a:r>
              <a:rPr lang="en-IN" sz="1900" dirty="0"/>
              <a:t>sum = 0 </a:t>
            </a:r>
            <a:endParaRPr lang="en-IN" sz="1900" dirty="0">
              <a:solidFill>
                <a:srgbClr val="7030A0"/>
              </a:solidFill>
            </a:endParaRPr>
          </a:p>
          <a:p>
            <a:pPr marL="0" indent="0">
              <a:buNone/>
            </a:pPr>
            <a:r>
              <a:rPr lang="en-IN" sz="1900" dirty="0"/>
              <a:t>l = [</a:t>
            </a:r>
            <a:r>
              <a:rPr lang="en-IN" sz="1900" dirty="0">
                <a:solidFill>
                  <a:srgbClr val="6897BB"/>
                </a:solidFill>
              </a:rPr>
              <a:t>1</a:t>
            </a:r>
            <a:r>
              <a:rPr lang="en-IN" sz="1900" dirty="0">
                <a:solidFill>
                  <a:srgbClr val="CC7832"/>
                </a:solidFill>
              </a:rPr>
              <a:t>, </a:t>
            </a:r>
            <a:r>
              <a:rPr lang="en-IN" sz="1900" dirty="0">
                <a:solidFill>
                  <a:srgbClr val="6897BB"/>
                </a:solidFill>
              </a:rPr>
              <a:t>2</a:t>
            </a:r>
            <a:r>
              <a:rPr lang="en-IN" sz="1900" dirty="0">
                <a:solidFill>
                  <a:srgbClr val="CC7832"/>
                </a:solidFill>
              </a:rPr>
              <a:t>, </a:t>
            </a:r>
            <a:r>
              <a:rPr lang="en-IN" sz="1900" dirty="0">
                <a:solidFill>
                  <a:srgbClr val="6897BB"/>
                </a:solidFill>
              </a:rPr>
              <a:t>3</a:t>
            </a:r>
            <a:r>
              <a:rPr lang="en-IN" sz="1900" dirty="0">
                <a:solidFill>
                  <a:srgbClr val="CC7832"/>
                </a:solidFill>
              </a:rPr>
              <a:t>, </a:t>
            </a:r>
            <a:r>
              <a:rPr lang="en-IN" sz="1900" dirty="0">
                <a:solidFill>
                  <a:srgbClr val="6897BB"/>
                </a:solidFill>
              </a:rPr>
              <a:t>4</a:t>
            </a:r>
            <a:r>
              <a:rPr lang="en-IN" sz="1900" dirty="0">
                <a:solidFill>
                  <a:srgbClr val="CC7832"/>
                </a:solidFill>
              </a:rPr>
              <a:t>, </a:t>
            </a:r>
            <a:r>
              <a:rPr lang="en-IN" sz="1900" dirty="0">
                <a:solidFill>
                  <a:srgbClr val="6897BB"/>
                </a:solidFill>
              </a:rPr>
              <a:t>5</a:t>
            </a:r>
            <a:r>
              <a:rPr lang="en-IN" sz="1900" dirty="0"/>
              <a:t>]</a:t>
            </a:r>
            <a:br>
              <a:rPr lang="en-IN" sz="1900" dirty="0">
                <a:solidFill>
                  <a:srgbClr val="6897BB"/>
                </a:solidFill>
              </a:rPr>
            </a:br>
            <a:r>
              <a:rPr lang="en-IN" sz="1900" dirty="0">
                <a:solidFill>
                  <a:srgbClr val="CC7832"/>
                </a:solidFill>
              </a:rPr>
              <a:t>for </a:t>
            </a:r>
            <a:r>
              <a:rPr lang="en-IN" sz="1900" dirty="0"/>
              <a:t>x </a:t>
            </a:r>
            <a:r>
              <a:rPr lang="en-IN" sz="1900" dirty="0">
                <a:solidFill>
                  <a:srgbClr val="CC7832"/>
                </a:solidFill>
              </a:rPr>
              <a:t>in </a:t>
            </a:r>
            <a:r>
              <a:rPr lang="en-IN" sz="1900" dirty="0"/>
              <a:t>l:</a:t>
            </a:r>
            <a:br>
              <a:rPr lang="en-IN" sz="1900" dirty="0"/>
            </a:br>
            <a:r>
              <a:rPr lang="en-IN" sz="1900" dirty="0"/>
              <a:t>	sum += x</a:t>
            </a:r>
          </a:p>
          <a:p>
            <a:pPr marL="0" indent="0">
              <a:buNone/>
            </a:pPr>
            <a:br>
              <a:rPr lang="en-IN" sz="1900" dirty="0"/>
            </a:br>
            <a:r>
              <a:rPr lang="en-IN" sz="1900" dirty="0"/>
              <a:t>assert sum &gt; 0</a:t>
            </a:r>
            <a:endParaRPr lang="en-US" sz="1900" dirty="0"/>
          </a:p>
        </p:txBody>
      </p:sp>
      <p:cxnSp>
        <p:nvCxnSpPr>
          <p:cNvPr id="5" name="Straight Arrow Connector 4">
            <a:extLst>
              <a:ext uri="{FF2B5EF4-FFF2-40B4-BE49-F238E27FC236}">
                <a16:creationId xmlns:a16="http://schemas.microsoft.com/office/drawing/2014/main" id="{0B4A8623-9234-44E3-C207-55EDC257B900}"/>
              </a:ext>
            </a:extLst>
          </p:cNvPr>
          <p:cNvCxnSpPr>
            <a:cxnSpLocks/>
            <a:endCxn id="7" idx="1"/>
          </p:cNvCxnSpPr>
          <p:nvPr/>
        </p:nvCxnSpPr>
        <p:spPr>
          <a:xfrm>
            <a:off x="923278" y="2810776"/>
            <a:ext cx="38223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4745581" y="2626110"/>
            <a:ext cx="2392322"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4352544" y="4626745"/>
            <a:ext cx="39125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4766064"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i="1" dirty="0">
              <a:solidFill>
                <a:srgbClr val="FF0000"/>
              </a:solidFill>
            </a:endParaRPr>
          </a:p>
        </p:txBody>
      </p:sp>
      <p:cxnSp>
        <p:nvCxnSpPr>
          <p:cNvPr id="16" name="Straight Arrow Connector 15">
            <a:extLst>
              <a:ext uri="{FF2B5EF4-FFF2-40B4-BE49-F238E27FC236}">
                <a16:creationId xmlns:a16="http://schemas.microsoft.com/office/drawing/2014/main" id="{B14E3A34-925E-A884-6885-73CB6BDF90A9}"/>
              </a:ext>
            </a:extLst>
          </p:cNvPr>
          <p:cNvCxnSpPr>
            <a:cxnSpLocks/>
          </p:cNvCxnSpPr>
          <p:nvPr/>
        </p:nvCxnSpPr>
        <p:spPr>
          <a:xfrm flipV="1">
            <a:off x="10301075" y="2397997"/>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CD219F-B114-7230-F8E9-19B66703A695}"/>
              </a:ext>
            </a:extLst>
          </p:cNvPr>
          <p:cNvSpPr txBox="1"/>
          <p:nvPr/>
        </p:nvSpPr>
        <p:spPr>
          <a:xfrm>
            <a:off x="10268611" y="2845027"/>
            <a:ext cx="809004" cy="369332"/>
          </a:xfrm>
          <a:prstGeom prst="rect">
            <a:avLst/>
          </a:prstGeom>
          <a:noFill/>
        </p:spPr>
        <p:txBody>
          <a:bodyPr wrap="none" rtlCol="0">
            <a:spAutoFit/>
          </a:bodyPr>
          <a:lstStyle/>
          <a:p>
            <a:r>
              <a:rPr lang="en-US" i="1" dirty="0"/>
              <a:t>Replay</a:t>
            </a:r>
            <a:endParaRPr lang="en-US" dirty="0"/>
          </a:p>
        </p:txBody>
      </p:sp>
      <p:sp>
        <p:nvSpPr>
          <p:cNvPr id="20" name="Content Placeholder 2">
            <a:extLst>
              <a:ext uri="{FF2B5EF4-FFF2-40B4-BE49-F238E27FC236}">
                <a16:creationId xmlns:a16="http://schemas.microsoft.com/office/drawing/2014/main" id="{9227932D-16D3-2FDC-C452-98EB770BC9FE}"/>
              </a:ext>
            </a:extLst>
          </p:cNvPr>
          <p:cNvSpPr txBox="1">
            <a:spLocks/>
          </p:cNvSpPr>
          <p:nvPr/>
        </p:nvSpPr>
        <p:spPr>
          <a:xfrm>
            <a:off x="184675" y="1829920"/>
            <a:ext cx="2801645" cy="347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T1</a:t>
            </a:r>
          </a:p>
          <a:p>
            <a:pPr marL="0" indent="0">
              <a:buFont typeface="Arial" panose="020B0604020202020204" pitchFamily="34" charset="0"/>
              <a:buNone/>
            </a:pPr>
            <a:r>
              <a:rPr lang="en-IN" sz="1800" dirty="0" err="1"/>
              <a:t>pthread_create</a:t>
            </a:r>
            <a:r>
              <a:rPr lang="en-IN" sz="1800" dirty="0"/>
              <a:t>(&amp;t2.. )</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None/>
            </a:pPr>
            <a:endParaRPr lang="en-IN" sz="1800" dirty="0">
              <a:solidFill>
                <a:srgbClr val="FF0000"/>
              </a:solidFill>
            </a:endParaRPr>
          </a:p>
          <a:p>
            <a:pPr marL="0" indent="0">
              <a:buNone/>
            </a:pPr>
            <a:r>
              <a:rPr lang="en-IN" sz="1800" dirty="0" err="1">
                <a:solidFill>
                  <a:srgbClr val="FF0000"/>
                </a:solidFill>
              </a:rPr>
              <a:t>pthread_join</a:t>
            </a:r>
            <a:r>
              <a:rPr lang="en-IN" sz="1800" dirty="0">
                <a:solidFill>
                  <a:srgbClr val="FF0000"/>
                </a:solidFill>
              </a:rPr>
              <a:t>(&amp;t2)</a:t>
            </a:r>
            <a:endParaRPr lang="en-US" sz="1800" dirty="0">
              <a:solidFill>
                <a:srgbClr val="FF0000"/>
              </a:solidFill>
            </a:endParaRPr>
          </a:p>
        </p:txBody>
      </p:sp>
      <p:cxnSp>
        <p:nvCxnSpPr>
          <p:cNvPr id="24" name="Straight Connector 23">
            <a:extLst>
              <a:ext uri="{FF2B5EF4-FFF2-40B4-BE49-F238E27FC236}">
                <a16:creationId xmlns:a16="http://schemas.microsoft.com/office/drawing/2014/main" id="{4AD08BDC-9488-9623-349A-2672FFD1B107}"/>
              </a:ext>
            </a:extLst>
          </p:cNvPr>
          <p:cNvCxnSpPr>
            <a:cxnSpLocks/>
          </p:cNvCxnSpPr>
          <p:nvPr/>
        </p:nvCxnSpPr>
        <p:spPr>
          <a:xfrm>
            <a:off x="2769627"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43C20310-48DC-ADE2-9BC8-3B40EC2CA6C5}"/>
              </a:ext>
            </a:extLst>
          </p:cNvPr>
          <p:cNvSpPr txBox="1"/>
          <p:nvPr/>
        </p:nvSpPr>
        <p:spPr>
          <a:xfrm>
            <a:off x="4850623" y="4942679"/>
            <a:ext cx="3076804" cy="646331"/>
          </a:xfrm>
          <a:prstGeom prst="rect">
            <a:avLst/>
          </a:prstGeom>
          <a:noFill/>
        </p:spPr>
        <p:txBody>
          <a:bodyPr wrap="none" rtlCol="0">
            <a:spAutoFit/>
          </a:bodyPr>
          <a:lstStyle/>
          <a:p>
            <a:pPr algn="ctr"/>
            <a:r>
              <a:rPr lang="en-US" i="1" dirty="0">
                <a:solidFill>
                  <a:srgbClr val="FF0000"/>
                </a:solidFill>
              </a:rPr>
              <a:t>Consider joined =&gt; wakeup T1. </a:t>
            </a:r>
          </a:p>
          <a:p>
            <a:pPr algn="ctr"/>
            <a:r>
              <a:rPr lang="en-US" i="1" dirty="0">
                <a:solidFill>
                  <a:srgbClr val="FF0000"/>
                </a:solidFill>
              </a:rPr>
              <a:t>Defer killing T2 till next epoch.</a:t>
            </a:r>
            <a:endParaRPr lang="en-US" dirty="0">
              <a:solidFill>
                <a:srgbClr val="FF0000"/>
              </a:solidFill>
            </a:endParaRPr>
          </a:p>
        </p:txBody>
      </p:sp>
    </p:spTree>
    <p:extLst>
      <p:ext uri="{BB962C8B-B14F-4D97-AF65-F5344CB8AC3E}">
        <p14:creationId xmlns:p14="http://schemas.microsoft.com/office/powerpoint/2010/main" val="2909035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6"/>
            <a:ext cx="4790644" cy="2862322"/>
            <a:chOff x="317500" y="1295401"/>
            <a:chExt cx="4790644" cy="2862322"/>
          </a:xfrm>
        </p:grpSpPr>
        <p:grpSp>
          <p:nvGrpSpPr>
            <p:cNvPr id="4" name="Group 3"/>
            <p:cNvGrpSpPr/>
            <p:nvPr/>
          </p:nvGrpSpPr>
          <p:grpSpPr>
            <a:xfrm>
              <a:off x="317500" y="1295401"/>
              <a:ext cx="4790644" cy="2862322"/>
              <a:chOff x="152400" y="1295400"/>
              <a:chExt cx="4790644" cy="3071950"/>
            </a:xfrm>
            <a:effectLst/>
          </p:grpSpPr>
          <p:sp>
            <p:nvSpPr>
              <p:cNvPr id="5" name="TextBox 4"/>
              <p:cNvSpPr txBox="1"/>
              <p:nvPr/>
            </p:nvSpPr>
            <p:spPr>
              <a:xfrm>
                <a:off x="152400" y="1295400"/>
                <a:ext cx="2252540"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Lock(&amp;lock2);</a:t>
                </a:r>
              </a:p>
              <a:p>
                <a:r>
                  <a:rPr lang="en-US" dirty="0">
                    <a:latin typeface="Courier New"/>
                    <a:cs typeface="Courier New"/>
                  </a:rPr>
                  <a:t>Unlock(&amp;lock2);</a:t>
                </a:r>
              </a:p>
              <a:p>
                <a:r>
                  <a:rPr lang="en-US" dirty="0">
                    <a:latin typeface="Courier New"/>
                    <a:cs typeface="Courier New"/>
                  </a:rPr>
                  <a:t>Unlock(&amp;lock1);</a:t>
                </a:r>
              </a:p>
              <a:p>
                <a:r>
                  <a:rPr lang="en-US" dirty="0">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52540" cy="3071950"/>
              </a:xfrm>
              <a:prstGeom prst="rect">
                <a:avLst/>
              </a:prstGeom>
              <a:noFill/>
            </p:spPr>
            <p:txBody>
              <a:bodyPr wrap="none" rtlCol="0">
                <a:spAutoFit/>
              </a:bodyPr>
              <a:lstStyle/>
              <a:p>
                <a:r>
                  <a:rPr lang="en-US" dirty="0">
                    <a:latin typeface="Courier New"/>
                    <a:cs typeface="Courier New"/>
                  </a:rPr>
                  <a:t>Thread2 : </a:t>
                </a:r>
              </a:p>
              <a:p>
                <a:r>
                  <a:rPr lang="en-US" dirty="0">
                    <a:latin typeface="Courier New"/>
                    <a:cs typeface="Courier New"/>
                  </a:rPr>
                  <a:t>Lock(&amp;lock2);</a:t>
                </a:r>
              </a:p>
              <a:p>
                <a:r>
                  <a:rPr lang="en-US" dirty="0">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spTree>
    <p:extLst>
      <p:ext uri="{BB962C8B-B14F-4D97-AF65-F5344CB8AC3E}">
        <p14:creationId xmlns:p14="http://schemas.microsoft.com/office/powerpoint/2010/main" val="203394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7"/>
            <a:ext cx="4800600" cy="2862323"/>
            <a:chOff x="317500" y="1295401"/>
            <a:chExt cx="4800600" cy="2862323"/>
          </a:xfrm>
        </p:grpSpPr>
        <p:grpSp>
          <p:nvGrpSpPr>
            <p:cNvPr id="4" name="Group 3"/>
            <p:cNvGrpSpPr/>
            <p:nvPr/>
          </p:nvGrpSpPr>
          <p:grpSpPr>
            <a:xfrm>
              <a:off x="317500" y="1295401"/>
              <a:ext cx="4800600" cy="2862323"/>
              <a:chOff x="152400" y="1295400"/>
              <a:chExt cx="4800600" cy="3071951"/>
            </a:xfrm>
            <a:effectLst/>
          </p:grpSpPr>
          <p:sp>
            <p:nvSpPr>
              <p:cNvPr id="5" name="TextBox 4"/>
              <p:cNvSpPr txBox="1"/>
              <p:nvPr/>
            </p:nvSpPr>
            <p:spPr>
              <a:xfrm>
                <a:off x="152400" y="1295400"/>
                <a:ext cx="2262496"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solidFill>
                      <a:srgbClr val="FF0000"/>
                    </a:solidFill>
                    <a:latin typeface="Courier New"/>
                    <a:cs typeface="Courier New"/>
                  </a:rPr>
                  <a:t>Lock(&amp;lock1);</a:t>
                </a:r>
              </a:p>
              <a:p>
                <a:r>
                  <a:rPr lang="en-US" dirty="0">
                    <a:latin typeface="Courier New"/>
                    <a:cs typeface="Courier New"/>
                  </a:rPr>
                  <a:t>Lock(&amp;lock2);</a:t>
                </a:r>
              </a:p>
              <a:p>
                <a:r>
                  <a:rPr lang="en-US" dirty="0">
                    <a:latin typeface="Courier New"/>
                    <a:cs typeface="Courier New"/>
                  </a:rPr>
                  <a:t>Unlock(&amp;lock2);</a:t>
                </a:r>
              </a:p>
              <a:p>
                <a:r>
                  <a:rPr lang="en-US" dirty="0">
                    <a:latin typeface="Courier New"/>
                    <a:cs typeface="Courier New"/>
                  </a:rPr>
                  <a:t>Unlock(&amp;lock1);</a:t>
                </a:r>
              </a:p>
              <a:p>
                <a:r>
                  <a:rPr lang="en-US" dirty="0">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62496" cy="3071951"/>
              </a:xfrm>
              <a:prstGeom prst="rect">
                <a:avLst/>
              </a:prstGeom>
              <a:noFill/>
            </p:spPr>
            <p:txBody>
              <a:bodyPr wrap="none" rtlCol="0">
                <a:spAutoFit/>
              </a:bodyPr>
              <a:lstStyle/>
              <a:p>
                <a:r>
                  <a:rPr lang="en-US" dirty="0">
                    <a:latin typeface="Courier New"/>
                    <a:cs typeface="Courier New"/>
                  </a:rPr>
                  <a:t>Thread2 : </a:t>
                </a:r>
              </a:p>
              <a:p>
                <a:r>
                  <a:rPr lang="en-US" dirty="0">
                    <a:solidFill>
                      <a:srgbClr val="FF0000"/>
                    </a:solidFill>
                    <a:latin typeface="Courier New"/>
                    <a:cs typeface="Courier New"/>
                  </a:rPr>
                  <a:t>Lock(&amp;lock2);</a:t>
                </a:r>
              </a:p>
              <a:p>
                <a:r>
                  <a:rPr lang="en-US" dirty="0">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spTree>
    <p:extLst>
      <p:ext uri="{BB962C8B-B14F-4D97-AF65-F5344CB8AC3E}">
        <p14:creationId xmlns:p14="http://schemas.microsoft.com/office/powerpoint/2010/main" val="172430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7"/>
            <a:ext cx="4800600" cy="2862323"/>
            <a:chOff x="317500" y="1295401"/>
            <a:chExt cx="4800600" cy="2862323"/>
          </a:xfrm>
        </p:grpSpPr>
        <p:grpSp>
          <p:nvGrpSpPr>
            <p:cNvPr id="4" name="Group 3"/>
            <p:cNvGrpSpPr/>
            <p:nvPr/>
          </p:nvGrpSpPr>
          <p:grpSpPr>
            <a:xfrm>
              <a:off x="317500" y="1295401"/>
              <a:ext cx="4800600" cy="2862323"/>
              <a:chOff x="152400" y="1295400"/>
              <a:chExt cx="4800600" cy="3071951"/>
            </a:xfrm>
            <a:effectLst/>
          </p:grpSpPr>
          <p:sp>
            <p:nvSpPr>
              <p:cNvPr id="5" name="TextBox 4"/>
              <p:cNvSpPr txBox="1"/>
              <p:nvPr/>
            </p:nvSpPr>
            <p:spPr>
              <a:xfrm>
                <a:off x="152400" y="1295400"/>
                <a:ext cx="2262496"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solidFill>
                      <a:srgbClr val="FF0000"/>
                    </a:solidFill>
                    <a:latin typeface="Courier New"/>
                    <a:cs typeface="Courier New"/>
                  </a:rPr>
                  <a:t>Lock(&amp;lock1);</a:t>
                </a:r>
              </a:p>
              <a:p>
                <a:r>
                  <a:rPr lang="en-US" dirty="0">
                    <a:latin typeface="Courier New"/>
                    <a:cs typeface="Courier New"/>
                  </a:rPr>
                  <a:t>Lock(&amp;lock2);</a:t>
                </a:r>
              </a:p>
              <a:p>
                <a:r>
                  <a:rPr lang="en-US" dirty="0">
                    <a:latin typeface="Courier New"/>
                    <a:cs typeface="Courier New"/>
                  </a:rPr>
                  <a:t>Unlock(&amp;lock2);</a:t>
                </a:r>
              </a:p>
              <a:p>
                <a:r>
                  <a:rPr lang="en-US" dirty="0">
                    <a:latin typeface="Courier New"/>
                    <a:cs typeface="Courier New"/>
                  </a:rPr>
                  <a:t>Unlock(&amp;lock1);</a:t>
                </a:r>
              </a:p>
              <a:p>
                <a:r>
                  <a:rPr lang="en-US" dirty="0">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62496" cy="3071951"/>
              </a:xfrm>
              <a:prstGeom prst="rect">
                <a:avLst/>
              </a:prstGeom>
              <a:noFill/>
            </p:spPr>
            <p:txBody>
              <a:bodyPr wrap="none" rtlCol="0">
                <a:spAutoFit/>
              </a:bodyPr>
              <a:lstStyle/>
              <a:p>
                <a:r>
                  <a:rPr lang="en-US" dirty="0">
                    <a:latin typeface="Courier New"/>
                    <a:cs typeface="Courier New"/>
                  </a:rPr>
                  <a:t>Thread2 : </a:t>
                </a:r>
              </a:p>
              <a:p>
                <a:r>
                  <a:rPr lang="en-US" dirty="0">
                    <a:solidFill>
                      <a:srgbClr val="FF0000"/>
                    </a:solidFill>
                    <a:latin typeface="Courier New"/>
                    <a:cs typeface="Courier New"/>
                  </a:rPr>
                  <a:t>Lock(&amp;lock2);</a:t>
                </a:r>
              </a:p>
              <a:p>
                <a:r>
                  <a:rPr lang="en-US" dirty="0">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cxnSp>
        <p:nvCxnSpPr>
          <p:cNvPr id="24" name="Curved Connector 23"/>
          <p:cNvCxnSpPr>
            <a:stCxn id="21" idx="2"/>
            <a:endCxn id="12" idx="0"/>
          </p:cNvCxnSpPr>
          <p:nvPr/>
        </p:nvCxnSpPr>
        <p:spPr>
          <a:xfrm rot="16200000" flipH="1">
            <a:off x="4045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2" idx="2"/>
            <a:endCxn id="15" idx="0"/>
          </p:cNvCxnSpPr>
          <p:nvPr/>
        </p:nvCxnSpPr>
        <p:spPr>
          <a:xfrm rot="5400000">
            <a:off x="4256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059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7"/>
            <a:ext cx="4800600" cy="2862323"/>
            <a:chOff x="317500" y="1295401"/>
            <a:chExt cx="4800600" cy="2862323"/>
          </a:xfrm>
        </p:grpSpPr>
        <p:grpSp>
          <p:nvGrpSpPr>
            <p:cNvPr id="4" name="Group 3"/>
            <p:cNvGrpSpPr/>
            <p:nvPr/>
          </p:nvGrpSpPr>
          <p:grpSpPr>
            <a:xfrm>
              <a:off x="317500" y="1295401"/>
              <a:ext cx="4800600" cy="2862323"/>
              <a:chOff x="152400" y="1295400"/>
              <a:chExt cx="4800600" cy="3071951"/>
            </a:xfrm>
            <a:effectLst/>
          </p:grpSpPr>
          <p:sp>
            <p:nvSpPr>
              <p:cNvPr id="5" name="TextBox 4"/>
              <p:cNvSpPr txBox="1"/>
              <p:nvPr/>
            </p:nvSpPr>
            <p:spPr>
              <a:xfrm>
                <a:off x="152400" y="1295400"/>
                <a:ext cx="2262496"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solidFill>
                      <a:srgbClr val="7F7F7F"/>
                    </a:solidFill>
                    <a:latin typeface="Courier New"/>
                    <a:cs typeface="Courier New"/>
                  </a:rPr>
                  <a:t>Lock(&amp;lock1);</a:t>
                </a:r>
              </a:p>
              <a:p>
                <a:r>
                  <a:rPr lang="en-US" dirty="0">
                    <a:solidFill>
                      <a:srgbClr val="FF0000"/>
                    </a:solidFill>
                    <a:latin typeface="Courier New"/>
                    <a:cs typeface="Courier New"/>
                  </a:rPr>
                  <a:t>Lock(&amp;lock2);</a:t>
                </a:r>
              </a:p>
              <a:p>
                <a:r>
                  <a:rPr lang="en-US" dirty="0">
                    <a:latin typeface="Courier New"/>
                    <a:cs typeface="Courier New"/>
                  </a:rPr>
                  <a:t>Unlock(&amp;lock2);</a:t>
                </a:r>
              </a:p>
              <a:p>
                <a:r>
                  <a:rPr lang="en-US" dirty="0">
                    <a:latin typeface="Courier New"/>
                    <a:cs typeface="Courier New"/>
                  </a:rPr>
                  <a:t>Unlock(&amp;lock1);</a:t>
                </a:r>
              </a:p>
              <a:p>
                <a:r>
                  <a:rPr lang="en-US" dirty="0">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62496" cy="3071951"/>
              </a:xfrm>
              <a:prstGeom prst="rect">
                <a:avLst/>
              </a:prstGeom>
              <a:noFill/>
            </p:spPr>
            <p:txBody>
              <a:bodyPr wrap="none" rtlCol="0">
                <a:spAutoFit/>
              </a:bodyPr>
              <a:lstStyle/>
              <a:p>
                <a:r>
                  <a:rPr lang="en-US" dirty="0">
                    <a:latin typeface="Courier New"/>
                    <a:cs typeface="Courier New"/>
                  </a:rPr>
                  <a:t>Thread2 : </a:t>
                </a:r>
              </a:p>
              <a:p>
                <a:r>
                  <a:rPr lang="en-US" dirty="0">
                    <a:solidFill>
                      <a:schemeClr val="bg1">
                        <a:lumMod val="50000"/>
                      </a:schemeClr>
                    </a:solidFill>
                    <a:latin typeface="Courier New"/>
                    <a:cs typeface="Courier New"/>
                  </a:rPr>
                  <a:t>Lock(&amp;lock2);</a:t>
                </a:r>
              </a:p>
              <a:p>
                <a:r>
                  <a:rPr lang="en-US" dirty="0">
                    <a:solidFill>
                      <a:srgbClr val="FF0000"/>
                    </a:solidFill>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cxnSp>
        <p:nvCxnSpPr>
          <p:cNvPr id="24" name="Curved Connector 23"/>
          <p:cNvCxnSpPr>
            <a:stCxn id="21" idx="2"/>
            <a:endCxn id="12" idx="0"/>
          </p:cNvCxnSpPr>
          <p:nvPr/>
        </p:nvCxnSpPr>
        <p:spPr>
          <a:xfrm rot="16200000" flipH="1">
            <a:off x="4045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2" idx="2"/>
            <a:endCxn id="15" idx="0"/>
          </p:cNvCxnSpPr>
          <p:nvPr/>
        </p:nvCxnSpPr>
        <p:spPr>
          <a:xfrm rot="5400000">
            <a:off x="4256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 name="Curved Connector 24"/>
          <p:cNvCxnSpPr>
            <a:endCxn id="13" idx="2"/>
          </p:cNvCxnSpPr>
          <p:nvPr/>
        </p:nvCxnSpPr>
        <p:spPr>
          <a:xfrm flipV="1">
            <a:off x="4709804" y="5283200"/>
            <a:ext cx="812800" cy="482600"/>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915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7"/>
            <a:ext cx="4800600" cy="2862323"/>
            <a:chOff x="317500" y="1295401"/>
            <a:chExt cx="4800600" cy="2862323"/>
          </a:xfrm>
        </p:grpSpPr>
        <p:grpSp>
          <p:nvGrpSpPr>
            <p:cNvPr id="4" name="Group 3"/>
            <p:cNvGrpSpPr/>
            <p:nvPr/>
          </p:nvGrpSpPr>
          <p:grpSpPr>
            <a:xfrm>
              <a:off x="317500" y="1295401"/>
              <a:ext cx="4800600" cy="2862323"/>
              <a:chOff x="152400" y="1295400"/>
              <a:chExt cx="4800600" cy="3071951"/>
            </a:xfrm>
            <a:effectLst/>
          </p:grpSpPr>
          <p:sp>
            <p:nvSpPr>
              <p:cNvPr id="5" name="TextBox 4"/>
              <p:cNvSpPr txBox="1"/>
              <p:nvPr/>
            </p:nvSpPr>
            <p:spPr>
              <a:xfrm>
                <a:off x="152400" y="1295400"/>
                <a:ext cx="2262496"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solidFill>
                      <a:srgbClr val="7F7F7F"/>
                    </a:solidFill>
                    <a:latin typeface="Courier New"/>
                    <a:cs typeface="Courier New"/>
                  </a:rPr>
                  <a:t>Lock(&amp;lock1);</a:t>
                </a:r>
              </a:p>
              <a:p>
                <a:r>
                  <a:rPr lang="en-US" dirty="0">
                    <a:solidFill>
                      <a:schemeClr val="bg1">
                        <a:lumMod val="50000"/>
                      </a:schemeClr>
                    </a:solidFill>
                    <a:latin typeface="Courier New"/>
                    <a:cs typeface="Courier New"/>
                  </a:rPr>
                  <a:t>Lock(&amp;lock2);</a:t>
                </a:r>
              </a:p>
              <a:p>
                <a:r>
                  <a:rPr lang="en-US" dirty="0">
                    <a:latin typeface="Courier New"/>
                    <a:cs typeface="Courier New"/>
                  </a:rPr>
                  <a:t>Unlock(&amp;lock2);</a:t>
                </a:r>
              </a:p>
              <a:p>
                <a:r>
                  <a:rPr lang="en-US" dirty="0">
                    <a:solidFill>
                      <a:srgbClr val="FF0000"/>
                    </a:solidFill>
                    <a:latin typeface="Courier New"/>
                    <a:cs typeface="Courier New"/>
                  </a:rPr>
                  <a:t>Unlock(&amp;lock1);</a:t>
                </a:r>
              </a:p>
              <a:p>
                <a:r>
                  <a:rPr lang="en-US" dirty="0">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62496" cy="3071951"/>
              </a:xfrm>
              <a:prstGeom prst="rect">
                <a:avLst/>
              </a:prstGeom>
              <a:noFill/>
            </p:spPr>
            <p:txBody>
              <a:bodyPr wrap="none" rtlCol="0">
                <a:spAutoFit/>
              </a:bodyPr>
              <a:lstStyle/>
              <a:p>
                <a:r>
                  <a:rPr lang="en-US" dirty="0">
                    <a:latin typeface="Courier New"/>
                    <a:cs typeface="Courier New"/>
                  </a:rPr>
                  <a:t>Thread2 : </a:t>
                </a:r>
              </a:p>
              <a:p>
                <a:r>
                  <a:rPr lang="en-US" dirty="0">
                    <a:solidFill>
                      <a:schemeClr val="bg1">
                        <a:lumMod val="50000"/>
                      </a:schemeClr>
                    </a:solidFill>
                    <a:latin typeface="Courier New"/>
                    <a:cs typeface="Courier New"/>
                  </a:rPr>
                  <a:t>Lock(&amp;lock2);</a:t>
                </a:r>
              </a:p>
              <a:p>
                <a:r>
                  <a:rPr lang="en-US" dirty="0">
                    <a:solidFill>
                      <a:srgbClr val="7F7F7F"/>
                    </a:solidFill>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solidFill>
                      <a:srgbClr val="FF0000"/>
                    </a:solidFill>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cxnSp>
        <p:nvCxnSpPr>
          <p:cNvPr id="24" name="Curved Connector 23"/>
          <p:cNvCxnSpPr>
            <a:stCxn id="21" idx="2"/>
            <a:endCxn id="12" idx="0"/>
          </p:cNvCxnSpPr>
          <p:nvPr/>
        </p:nvCxnSpPr>
        <p:spPr>
          <a:xfrm rot="16200000" flipH="1">
            <a:off x="4045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2" idx="2"/>
            <a:endCxn id="15" idx="0"/>
          </p:cNvCxnSpPr>
          <p:nvPr/>
        </p:nvCxnSpPr>
        <p:spPr>
          <a:xfrm rot="5400000">
            <a:off x="4256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 name="Curved Connector 24"/>
          <p:cNvCxnSpPr>
            <a:endCxn id="13" idx="2"/>
          </p:cNvCxnSpPr>
          <p:nvPr/>
        </p:nvCxnSpPr>
        <p:spPr>
          <a:xfrm flipV="1">
            <a:off x="4709804" y="5283200"/>
            <a:ext cx="812800" cy="482600"/>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12" idx="2"/>
            <a:endCxn id="16" idx="0"/>
          </p:cNvCxnSpPr>
          <p:nvPr/>
        </p:nvCxnSpPr>
        <p:spPr>
          <a:xfrm rot="16200000" flipH="1">
            <a:off x="4583752" y="4850452"/>
            <a:ext cx="482600" cy="13480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55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Synchronizations</a:t>
            </a:r>
          </a:p>
        </p:txBody>
      </p:sp>
      <p:grpSp>
        <p:nvGrpSpPr>
          <p:cNvPr id="9" name="Group 8"/>
          <p:cNvGrpSpPr/>
          <p:nvPr/>
        </p:nvGrpSpPr>
        <p:grpSpPr>
          <a:xfrm>
            <a:off x="3670300" y="1234637"/>
            <a:ext cx="4800600" cy="2862323"/>
            <a:chOff x="317500" y="1295401"/>
            <a:chExt cx="4800600" cy="2862323"/>
          </a:xfrm>
        </p:grpSpPr>
        <p:grpSp>
          <p:nvGrpSpPr>
            <p:cNvPr id="4" name="Group 3"/>
            <p:cNvGrpSpPr/>
            <p:nvPr/>
          </p:nvGrpSpPr>
          <p:grpSpPr>
            <a:xfrm>
              <a:off x="317500" y="1295401"/>
              <a:ext cx="4800600" cy="2862323"/>
              <a:chOff x="152400" y="1295400"/>
              <a:chExt cx="4800600" cy="3071951"/>
            </a:xfrm>
            <a:effectLst/>
          </p:grpSpPr>
          <p:sp>
            <p:nvSpPr>
              <p:cNvPr id="5" name="TextBox 4"/>
              <p:cNvSpPr txBox="1"/>
              <p:nvPr/>
            </p:nvSpPr>
            <p:spPr>
              <a:xfrm>
                <a:off x="152400" y="1295400"/>
                <a:ext cx="2262496" cy="2774664"/>
              </a:xfrm>
              <a:prstGeom prst="rect">
                <a:avLst/>
              </a:prstGeom>
              <a:noFill/>
            </p:spPr>
            <p:txBody>
              <a:bodyPr wrap="none" rtlCol="0">
                <a:spAutoFit/>
              </a:bodyPr>
              <a:lstStyle/>
              <a:p>
                <a:r>
                  <a:rPr lang="en-US" dirty="0">
                    <a:latin typeface="Courier New"/>
                    <a:cs typeface="Courier New"/>
                  </a:rPr>
                  <a:t>Thread1: </a:t>
                </a:r>
              </a:p>
              <a:p>
                <a:endParaRPr lang="en-US" dirty="0">
                  <a:latin typeface="Courier New"/>
                  <a:cs typeface="Courier New"/>
                </a:endParaRPr>
              </a:p>
              <a:p>
                <a:r>
                  <a:rPr lang="en-US" dirty="0">
                    <a:solidFill>
                      <a:srgbClr val="7F7F7F"/>
                    </a:solidFill>
                    <a:latin typeface="Courier New"/>
                    <a:cs typeface="Courier New"/>
                  </a:rPr>
                  <a:t>Lock(&amp;lock1);</a:t>
                </a:r>
              </a:p>
              <a:p>
                <a:r>
                  <a:rPr lang="en-US" dirty="0">
                    <a:solidFill>
                      <a:srgbClr val="7F7F7F"/>
                    </a:solidFill>
                    <a:latin typeface="Courier New"/>
                    <a:cs typeface="Courier New"/>
                  </a:rPr>
                  <a:t>Lock(&amp;lock2);</a:t>
                </a:r>
              </a:p>
              <a:p>
                <a:r>
                  <a:rPr lang="en-US" dirty="0">
                    <a:latin typeface="Courier New"/>
                    <a:cs typeface="Courier New"/>
                  </a:rPr>
                  <a:t>Unlock(&amp;lock2);</a:t>
                </a:r>
              </a:p>
              <a:p>
                <a:r>
                  <a:rPr lang="en-US" dirty="0">
                    <a:latin typeface="Courier New"/>
                    <a:cs typeface="Courier New"/>
                  </a:rPr>
                  <a:t>Unlock(&amp;lock1);</a:t>
                </a:r>
              </a:p>
              <a:p>
                <a:r>
                  <a:rPr lang="en-US" dirty="0">
                    <a:solidFill>
                      <a:srgbClr val="FF0000"/>
                    </a:solidFill>
                    <a:latin typeface="Courier New"/>
                    <a:cs typeface="Courier New"/>
                  </a:rPr>
                  <a:t>Lock(&amp;lock3);</a:t>
                </a:r>
              </a:p>
              <a:p>
                <a:r>
                  <a:rPr lang="en-US" dirty="0">
                    <a:latin typeface="Courier New"/>
                    <a:cs typeface="Courier New"/>
                  </a:rPr>
                  <a:t>Unlock(&amp;lock3);</a:t>
                </a:r>
              </a:p>
              <a:p>
                <a:endParaRPr lang="en-US" dirty="0">
                  <a:latin typeface="Courier New"/>
                  <a:cs typeface="Courier New"/>
                </a:endParaRPr>
              </a:p>
            </p:txBody>
          </p:sp>
          <p:sp>
            <p:nvSpPr>
              <p:cNvPr id="6" name="TextBox 5"/>
              <p:cNvSpPr txBox="1"/>
              <p:nvPr/>
            </p:nvSpPr>
            <p:spPr>
              <a:xfrm>
                <a:off x="2690504" y="1295400"/>
                <a:ext cx="2262496" cy="3071951"/>
              </a:xfrm>
              <a:prstGeom prst="rect">
                <a:avLst/>
              </a:prstGeom>
              <a:noFill/>
            </p:spPr>
            <p:txBody>
              <a:bodyPr wrap="none" rtlCol="0">
                <a:spAutoFit/>
              </a:bodyPr>
              <a:lstStyle/>
              <a:p>
                <a:r>
                  <a:rPr lang="en-US" dirty="0">
                    <a:latin typeface="Courier New"/>
                    <a:cs typeface="Courier New"/>
                  </a:rPr>
                  <a:t>Thread2 : </a:t>
                </a:r>
              </a:p>
              <a:p>
                <a:r>
                  <a:rPr lang="en-US" dirty="0">
                    <a:solidFill>
                      <a:schemeClr val="bg1">
                        <a:lumMod val="50000"/>
                      </a:schemeClr>
                    </a:solidFill>
                    <a:latin typeface="Courier New"/>
                    <a:cs typeface="Courier New"/>
                  </a:rPr>
                  <a:t>Lock(&amp;lock2);</a:t>
                </a:r>
              </a:p>
              <a:p>
                <a:r>
                  <a:rPr lang="en-US" dirty="0">
                    <a:solidFill>
                      <a:schemeClr val="bg1">
                        <a:lumMod val="50000"/>
                      </a:schemeClr>
                    </a:solidFill>
                    <a:latin typeface="Courier New"/>
                    <a:cs typeface="Courier New"/>
                  </a:rPr>
                  <a:t>Unlock(&amp;lock2);</a:t>
                </a: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endParaRPr lang="en-US" dirty="0">
                  <a:latin typeface="Courier New"/>
                  <a:cs typeface="Courier New"/>
                </a:endParaRPr>
              </a:p>
              <a:p>
                <a:r>
                  <a:rPr lang="en-US" dirty="0">
                    <a:latin typeface="Courier New"/>
                    <a:cs typeface="Courier New"/>
                  </a:rPr>
                  <a:t>Lock(&amp;lock1);</a:t>
                </a:r>
              </a:p>
              <a:p>
                <a:r>
                  <a:rPr lang="en-US" dirty="0">
                    <a:latin typeface="Courier New"/>
                    <a:cs typeface="Courier New"/>
                  </a:rPr>
                  <a:t>Unlock(&amp;lock1);</a:t>
                </a:r>
              </a:p>
              <a:p>
                <a:endParaRPr lang="en-US" dirty="0">
                  <a:latin typeface="Courier New"/>
                  <a:cs typeface="Courier New"/>
                </a:endParaRPr>
              </a:p>
            </p:txBody>
          </p:sp>
          <p:cxnSp>
            <p:nvCxnSpPr>
              <p:cNvPr id="7" name="Straight Arrow Connector 6"/>
              <p:cNvCxnSpPr/>
              <p:nvPr/>
            </p:nvCxnSpPr>
            <p:spPr>
              <a:xfrm flipH="1">
                <a:off x="1981200" y="2057400"/>
                <a:ext cx="762000" cy="304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cxnSp>
          <p:nvCxnSpPr>
            <p:cNvPr id="8" name="Straight Arrow Connector 7"/>
            <p:cNvCxnSpPr/>
            <p:nvPr/>
          </p:nvCxnSpPr>
          <p:spPr>
            <a:xfrm>
              <a:off x="2398404" y="2895600"/>
              <a:ext cx="457200" cy="533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1892300" y="4826000"/>
            <a:ext cx="7059304" cy="1397000"/>
            <a:chOff x="368300" y="4457700"/>
            <a:chExt cx="7059304" cy="1397000"/>
          </a:xfrm>
        </p:grpSpPr>
        <p:sp>
          <p:nvSpPr>
            <p:cNvPr id="10" name="Rectangle 9"/>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Thread1-List</a:t>
              </a:r>
            </a:p>
          </p:txBody>
        </p:sp>
        <p:sp>
          <p:nvSpPr>
            <p:cNvPr id="11" name="Rectangle 10"/>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D52F32"/>
                  </a:solidFill>
                </a:rPr>
                <a:t>Thread2-List</a:t>
              </a:r>
            </a:p>
          </p:txBody>
        </p:sp>
        <p:sp>
          <p:nvSpPr>
            <p:cNvPr id="12" name="Rectangle 11"/>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p:cNvSpPr/>
          <p:nvPr/>
        </p:nvSpPr>
        <p:spPr>
          <a:xfrm>
            <a:off x="3566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1</a:t>
            </a:r>
          </a:p>
        </p:txBody>
      </p:sp>
      <p:sp>
        <p:nvSpPr>
          <p:cNvPr id="22" name="Rectangle 21"/>
          <p:cNvSpPr/>
          <p:nvPr/>
        </p:nvSpPr>
        <p:spPr>
          <a:xfrm>
            <a:off x="4951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2</a:t>
            </a:r>
          </a:p>
        </p:txBody>
      </p:sp>
      <p:sp>
        <p:nvSpPr>
          <p:cNvPr id="23" name="Rectangle 22"/>
          <p:cNvSpPr/>
          <p:nvPr/>
        </p:nvSpPr>
        <p:spPr>
          <a:xfrm>
            <a:off x="6350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Lock 3</a:t>
            </a:r>
          </a:p>
        </p:txBody>
      </p:sp>
      <p:cxnSp>
        <p:nvCxnSpPr>
          <p:cNvPr id="24" name="Curved Connector 23"/>
          <p:cNvCxnSpPr>
            <a:stCxn id="21" idx="2"/>
            <a:endCxn id="12" idx="0"/>
          </p:cNvCxnSpPr>
          <p:nvPr/>
        </p:nvCxnSpPr>
        <p:spPr>
          <a:xfrm rot="16200000" flipH="1">
            <a:off x="4045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Curved Connector 26"/>
          <p:cNvCxnSpPr>
            <a:stCxn id="22" idx="2"/>
            <a:endCxn id="15" idx="0"/>
          </p:cNvCxnSpPr>
          <p:nvPr/>
        </p:nvCxnSpPr>
        <p:spPr>
          <a:xfrm rot="5400000">
            <a:off x="4256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 name="Curved Connector 24"/>
          <p:cNvCxnSpPr>
            <a:endCxn id="13" idx="2"/>
          </p:cNvCxnSpPr>
          <p:nvPr/>
        </p:nvCxnSpPr>
        <p:spPr>
          <a:xfrm flipV="1">
            <a:off x="4709804" y="5283200"/>
            <a:ext cx="812800" cy="482600"/>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23" idx="2"/>
            <a:endCxn id="14" idx="0"/>
          </p:cNvCxnSpPr>
          <p:nvPr/>
        </p:nvCxnSpPr>
        <p:spPr>
          <a:xfrm rot="5400000">
            <a:off x="6808988" y="4713488"/>
            <a:ext cx="197728" cy="272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8" name="Curved Connector 27"/>
          <p:cNvCxnSpPr/>
          <p:nvPr/>
        </p:nvCxnSpPr>
        <p:spPr>
          <a:xfrm rot="16200000" flipH="1">
            <a:off x="4583752" y="4850452"/>
            <a:ext cx="482600" cy="13480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524000" y="2348287"/>
            <a:ext cx="184666" cy="461665"/>
          </a:xfrm>
          <a:prstGeom prst="rect">
            <a:avLst/>
          </a:prstGeom>
          <a:solidFill>
            <a:schemeClr val="bg1"/>
          </a:solidFill>
        </p:spPr>
        <p:txBody>
          <a:bodyPr wrap="none" rtlCol="0">
            <a:spAutoFit/>
          </a:bodyPr>
          <a:lstStyle/>
          <a:p>
            <a:endParaRPr lang="en-US" sz="2400" dirty="0"/>
          </a:p>
        </p:txBody>
      </p:sp>
    </p:spTree>
    <p:extLst>
      <p:ext uri="{BB962C8B-B14F-4D97-AF65-F5344CB8AC3E}">
        <p14:creationId xmlns:p14="http://schemas.microsoft.com/office/powerpoint/2010/main" val="274097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1EDB-89C3-5EFB-4F53-EF8CAFDBECB7}"/>
              </a:ext>
            </a:extLst>
          </p:cNvPr>
          <p:cNvSpPr>
            <a:spLocks noGrp="1"/>
          </p:cNvSpPr>
          <p:nvPr>
            <p:ph type="title"/>
          </p:nvPr>
        </p:nvSpPr>
        <p:spPr/>
        <p:txBody>
          <a:bodyPr/>
          <a:lstStyle/>
          <a:p>
            <a:r>
              <a:rPr lang="en-US" dirty="0"/>
              <a:t>Identical record-and-replay</a:t>
            </a:r>
          </a:p>
        </p:txBody>
      </p:sp>
      <p:pic>
        <p:nvPicPr>
          <p:cNvPr id="4" name="Content Placeholder 4" descr="User with solid fill">
            <a:extLst>
              <a:ext uri="{FF2B5EF4-FFF2-40B4-BE49-F238E27FC236}">
                <a16:creationId xmlns:a16="http://schemas.microsoft.com/office/drawing/2014/main" id="{8DEDF1F1-69C8-EE7E-406F-C8D9D81D797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699493" y="1840077"/>
            <a:ext cx="914400" cy="914400"/>
          </a:xfrm>
        </p:spPr>
      </p:pic>
      <p:pic>
        <p:nvPicPr>
          <p:cNvPr id="5" name="Graphic 4" descr="Programmer female with solid fill">
            <a:extLst>
              <a:ext uri="{FF2B5EF4-FFF2-40B4-BE49-F238E27FC236}">
                <a16:creationId xmlns:a16="http://schemas.microsoft.com/office/drawing/2014/main" id="{60239D5D-DD93-437E-6D7D-59EBF8390E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1066" y="1893651"/>
            <a:ext cx="914400" cy="914400"/>
          </a:xfrm>
          <a:prstGeom prst="rect">
            <a:avLst/>
          </a:prstGeom>
        </p:spPr>
      </p:pic>
      <p:cxnSp>
        <p:nvCxnSpPr>
          <p:cNvPr id="6" name="Straight Arrow Connector 5">
            <a:extLst>
              <a:ext uri="{FF2B5EF4-FFF2-40B4-BE49-F238E27FC236}">
                <a16:creationId xmlns:a16="http://schemas.microsoft.com/office/drawing/2014/main" id="{82A5FC15-4416-BCD1-25D5-6F80A841ACA7}"/>
              </a:ext>
            </a:extLst>
          </p:cNvPr>
          <p:cNvCxnSpPr>
            <a:cxnSpLocks/>
          </p:cNvCxnSpPr>
          <p:nvPr/>
        </p:nvCxnSpPr>
        <p:spPr>
          <a:xfrm>
            <a:off x="3781778" y="2415213"/>
            <a:ext cx="3826933" cy="5983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B48C4C7-B890-330B-6C29-104A6F63F0C5}"/>
              </a:ext>
            </a:extLst>
          </p:cNvPr>
          <p:cNvSpPr txBox="1"/>
          <p:nvPr/>
        </p:nvSpPr>
        <p:spPr>
          <a:xfrm>
            <a:off x="4482730" y="1840757"/>
            <a:ext cx="2805062" cy="646331"/>
          </a:xfrm>
          <a:prstGeom prst="rect">
            <a:avLst/>
          </a:prstGeom>
          <a:noFill/>
        </p:spPr>
        <p:txBody>
          <a:bodyPr wrap="none" rtlCol="0">
            <a:spAutoFit/>
          </a:bodyPr>
          <a:lstStyle/>
          <a:p>
            <a:pPr algn="ctr"/>
            <a:r>
              <a:rPr lang="en-US" dirty="0">
                <a:solidFill>
                  <a:schemeClr val="accent6"/>
                </a:solidFill>
              </a:rPr>
              <a:t>Hey, your software crashed!</a:t>
            </a:r>
          </a:p>
          <a:p>
            <a:pPr algn="ctr"/>
            <a:r>
              <a:rPr lang="en-US" b="1" dirty="0"/>
              <a:t>&lt;execution trace&gt;</a:t>
            </a:r>
          </a:p>
        </p:txBody>
      </p:sp>
      <p:cxnSp>
        <p:nvCxnSpPr>
          <p:cNvPr id="8" name="Straight Arrow Connector 7">
            <a:extLst>
              <a:ext uri="{FF2B5EF4-FFF2-40B4-BE49-F238E27FC236}">
                <a16:creationId xmlns:a16="http://schemas.microsoft.com/office/drawing/2014/main" id="{21D5BF50-1EC3-7F92-A8EA-E6BCAED5A4E0}"/>
              </a:ext>
            </a:extLst>
          </p:cNvPr>
          <p:cNvCxnSpPr>
            <a:cxnSpLocks/>
          </p:cNvCxnSpPr>
          <p:nvPr/>
        </p:nvCxnSpPr>
        <p:spPr>
          <a:xfrm flipH="1">
            <a:off x="3781777" y="3270568"/>
            <a:ext cx="3826933" cy="6348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Lightning Bolt 8">
            <a:extLst>
              <a:ext uri="{FF2B5EF4-FFF2-40B4-BE49-F238E27FC236}">
                <a16:creationId xmlns:a16="http://schemas.microsoft.com/office/drawing/2014/main" id="{DE7D6FC3-1208-1D01-BCF0-F2290481333C}"/>
              </a:ext>
            </a:extLst>
          </p:cNvPr>
          <p:cNvSpPr/>
          <p:nvPr/>
        </p:nvSpPr>
        <p:spPr>
          <a:xfrm>
            <a:off x="1933297" y="2051695"/>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B73A7E-7695-382F-D885-4DCB495A1FE3}"/>
              </a:ext>
            </a:extLst>
          </p:cNvPr>
          <p:cNvSpPr txBox="1"/>
          <p:nvPr/>
        </p:nvSpPr>
        <p:spPr>
          <a:xfrm>
            <a:off x="5242841" y="3013524"/>
            <a:ext cx="1284839" cy="369332"/>
          </a:xfrm>
          <a:prstGeom prst="rect">
            <a:avLst/>
          </a:prstGeom>
          <a:noFill/>
        </p:spPr>
        <p:txBody>
          <a:bodyPr wrap="none" rtlCol="0">
            <a:spAutoFit/>
          </a:bodyPr>
          <a:lstStyle/>
          <a:p>
            <a:pPr algn="ctr"/>
            <a:r>
              <a:rPr lang="en-US" dirty="0">
                <a:solidFill>
                  <a:schemeClr val="accent1"/>
                </a:solidFill>
              </a:rPr>
              <a:t>Here’s a fix!</a:t>
            </a:r>
          </a:p>
        </p:txBody>
      </p:sp>
      <p:sp>
        <p:nvSpPr>
          <p:cNvPr id="11" name="Lightning Bolt 10">
            <a:extLst>
              <a:ext uri="{FF2B5EF4-FFF2-40B4-BE49-F238E27FC236}">
                <a16:creationId xmlns:a16="http://schemas.microsoft.com/office/drawing/2014/main" id="{E237A292-5D98-EF5D-A394-CD234BDAF764}"/>
              </a:ext>
            </a:extLst>
          </p:cNvPr>
          <p:cNvSpPr/>
          <p:nvPr/>
        </p:nvSpPr>
        <p:spPr>
          <a:xfrm>
            <a:off x="8309662" y="3037124"/>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0D14943-92CD-DA62-5053-C5F3BDC32057}"/>
              </a:ext>
            </a:extLst>
          </p:cNvPr>
          <p:cNvSpPr txBox="1"/>
          <p:nvPr/>
        </p:nvSpPr>
        <p:spPr>
          <a:xfrm>
            <a:off x="8326486" y="3738049"/>
            <a:ext cx="581487" cy="369332"/>
          </a:xfrm>
          <a:prstGeom prst="rect">
            <a:avLst/>
          </a:prstGeom>
          <a:noFill/>
        </p:spPr>
        <p:txBody>
          <a:bodyPr wrap="square">
            <a:spAutoFit/>
          </a:bodyPr>
          <a:lstStyle/>
          <a:p>
            <a:pPr algn="ctr"/>
            <a:r>
              <a:rPr lang="en-US" dirty="0">
                <a:solidFill>
                  <a:schemeClr val="accent1"/>
                </a:solidFill>
              </a:rPr>
              <a:t>:-)</a:t>
            </a:r>
          </a:p>
        </p:txBody>
      </p:sp>
      <p:sp>
        <p:nvSpPr>
          <p:cNvPr id="13" name="TextBox 12">
            <a:extLst>
              <a:ext uri="{FF2B5EF4-FFF2-40B4-BE49-F238E27FC236}">
                <a16:creationId xmlns:a16="http://schemas.microsoft.com/office/drawing/2014/main" id="{E789C173-C0B3-E5CF-CB63-5D23EFE1161F}"/>
              </a:ext>
            </a:extLst>
          </p:cNvPr>
          <p:cNvSpPr txBox="1"/>
          <p:nvPr/>
        </p:nvSpPr>
        <p:spPr>
          <a:xfrm>
            <a:off x="2749776" y="3738049"/>
            <a:ext cx="581487" cy="369332"/>
          </a:xfrm>
          <a:prstGeom prst="rect">
            <a:avLst/>
          </a:prstGeom>
          <a:noFill/>
        </p:spPr>
        <p:txBody>
          <a:bodyPr wrap="square">
            <a:spAutoFit/>
          </a:bodyPr>
          <a:lstStyle/>
          <a:p>
            <a:pPr algn="ctr"/>
            <a:r>
              <a:rPr lang="en-US" dirty="0">
                <a:solidFill>
                  <a:schemeClr val="accent6"/>
                </a:solidFill>
              </a:rPr>
              <a:t>:-)</a:t>
            </a:r>
          </a:p>
        </p:txBody>
      </p:sp>
      <p:sp>
        <p:nvSpPr>
          <p:cNvPr id="14" name="TextBox 13">
            <a:extLst>
              <a:ext uri="{FF2B5EF4-FFF2-40B4-BE49-F238E27FC236}">
                <a16:creationId xmlns:a16="http://schemas.microsoft.com/office/drawing/2014/main" id="{6AC2628B-DD1D-653C-2D1A-E1527BCD9372}"/>
              </a:ext>
            </a:extLst>
          </p:cNvPr>
          <p:cNvSpPr txBox="1"/>
          <p:nvPr/>
        </p:nvSpPr>
        <p:spPr>
          <a:xfrm>
            <a:off x="1072444" y="2808051"/>
            <a:ext cx="2528321" cy="369332"/>
          </a:xfrm>
          <a:prstGeom prst="rect">
            <a:avLst/>
          </a:prstGeom>
          <a:noFill/>
        </p:spPr>
        <p:txBody>
          <a:bodyPr wrap="none" rtlCol="0">
            <a:spAutoFit/>
          </a:bodyPr>
          <a:lstStyle/>
          <a:p>
            <a:r>
              <a:rPr lang="en-US" dirty="0"/>
              <a:t>record -&gt; </a:t>
            </a:r>
            <a:r>
              <a:rPr lang="en-US" b="1" dirty="0"/>
              <a:t>execution trace</a:t>
            </a:r>
          </a:p>
        </p:txBody>
      </p:sp>
      <p:sp>
        <p:nvSpPr>
          <p:cNvPr id="15" name="TextBox 14">
            <a:extLst>
              <a:ext uri="{FF2B5EF4-FFF2-40B4-BE49-F238E27FC236}">
                <a16:creationId xmlns:a16="http://schemas.microsoft.com/office/drawing/2014/main" id="{2D314004-BA75-5982-3041-F4307F4DF242}"/>
              </a:ext>
            </a:extLst>
          </p:cNvPr>
          <p:cNvSpPr txBox="1"/>
          <p:nvPr/>
        </p:nvSpPr>
        <p:spPr>
          <a:xfrm>
            <a:off x="9069773" y="3177383"/>
            <a:ext cx="2497030" cy="369332"/>
          </a:xfrm>
          <a:prstGeom prst="rect">
            <a:avLst/>
          </a:prstGeom>
          <a:noFill/>
        </p:spPr>
        <p:txBody>
          <a:bodyPr wrap="none" rtlCol="0">
            <a:spAutoFit/>
          </a:bodyPr>
          <a:lstStyle/>
          <a:p>
            <a:r>
              <a:rPr lang="en-US" b="1" dirty="0"/>
              <a:t>execution trace</a:t>
            </a:r>
            <a:r>
              <a:rPr lang="en-US" dirty="0"/>
              <a:t> -&gt; replay</a:t>
            </a:r>
          </a:p>
        </p:txBody>
      </p:sp>
      <p:sp>
        <p:nvSpPr>
          <p:cNvPr id="16" name="Content Placeholder 2">
            <a:extLst>
              <a:ext uri="{FF2B5EF4-FFF2-40B4-BE49-F238E27FC236}">
                <a16:creationId xmlns:a16="http://schemas.microsoft.com/office/drawing/2014/main" id="{2117D2BE-3E25-B792-7CA4-001DE3133B36}"/>
              </a:ext>
            </a:extLst>
          </p:cNvPr>
          <p:cNvSpPr txBox="1">
            <a:spLocks/>
          </p:cNvSpPr>
          <p:nvPr/>
        </p:nvSpPr>
        <p:spPr>
          <a:xfrm>
            <a:off x="838200" y="4500219"/>
            <a:ext cx="10515600" cy="1676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Address all sources of non-determinism</a:t>
            </a:r>
          </a:p>
          <a:p>
            <a:r>
              <a:rPr lang="en-US" dirty="0"/>
              <a:t>Always on: Low overhead</a:t>
            </a:r>
          </a:p>
          <a:p>
            <a:r>
              <a:rPr lang="en-US" dirty="0">
                <a:solidFill>
                  <a:schemeClr val="bg2">
                    <a:lumMod val="50000"/>
                  </a:schemeClr>
                </a:solidFill>
              </a:rPr>
              <a:t>Don’t leak privacy sensitive information</a:t>
            </a:r>
          </a:p>
        </p:txBody>
      </p:sp>
    </p:spTree>
    <p:extLst>
      <p:ext uri="{BB962C8B-B14F-4D97-AF65-F5344CB8AC3E}">
        <p14:creationId xmlns:p14="http://schemas.microsoft.com/office/powerpoint/2010/main" val="726371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Such Recording</a:t>
            </a:r>
          </a:p>
        </p:txBody>
      </p:sp>
      <p:sp>
        <p:nvSpPr>
          <p:cNvPr id="3" name="Content Placeholder 2"/>
          <p:cNvSpPr>
            <a:spLocks noGrp="1"/>
          </p:cNvSpPr>
          <p:nvPr>
            <p:ph idx="1"/>
          </p:nvPr>
        </p:nvSpPr>
        <p:spPr>
          <a:xfrm>
            <a:off x="1717210" y="3136901"/>
            <a:ext cx="8733654" cy="2316163"/>
          </a:xfrm>
        </p:spPr>
        <p:txBody>
          <a:bodyPr>
            <a:normAutofit lnSpcReduction="10000"/>
          </a:bodyPr>
          <a:lstStyle/>
          <a:p>
            <a:r>
              <a:rPr lang="en-US" dirty="0"/>
              <a:t>Local-order recording guarantees identical reproduction</a:t>
            </a:r>
          </a:p>
          <a:p>
            <a:r>
              <a:rPr lang="en-US" dirty="0"/>
              <a:t>Pre-allocated list avoids allocation overhead</a:t>
            </a:r>
          </a:p>
          <a:p>
            <a:r>
              <a:rPr lang="en-US" dirty="0"/>
              <a:t>No additional locks required for recording</a:t>
            </a:r>
          </a:p>
          <a:p>
            <a:r>
              <a:rPr lang="en-US" dirty="0"/>
              <a:t>Events are connected via per-thread or per-sync-variable lists, which can be used directly for reproduction </a:t>
            </a:r>
          </a:p>
          <a:p>
            <a:pPr marL="0" indent="0">
              <a:buNone/>
            </a:pPr>
            <a:endParaRPr lang="en-US" sz="2400" dirty="0"/>
          </a:p>
        </p:txBody>
      </p:sp>
      <p:grpSp>
        <p:nvGrpSpPr>
          <p:cNvPr id="5" name="Group 4"/>
          <p:cNvGrpSpPr/>
          <p:nvPr/>
        </p:nvGrpSpPr>
        <p:grpSpPr>
          <a:xfrm>
            <a:off x="4062283" y="1209774"/>
            <a:ext cx="3832836" cy="1889027"/>
            <a:chOff x="368300" y="4171072"/>
            <a:chExt cx="7059304" cy="2051928"/>
          </a:xfrm>
        </p:grpSpPr>
        <p:grpSp>
          <p:nvGrpSpPr>
            <p:cNvPr id="7" name="Group 6"/>
            <p:cNvGrpSpPr/>
            <p:nvPr/>
          </p:nvGrpSpPr>
          <p:grpSpPr>
            <a:xfrm>
              <a:off x="368300" y="4826000"/>
              <a:ext cx="7059304" cy="1397000"/>
              <a:chOff x="368300" y="4457700"/>
              <a:chExt cx="7059304" cy="1397000"/>
            </a:xfrm>
          </p:grpSpPr>
          <p:sp>
            <p:nvSpPr>
              <p:cNvPr id="16" name="Rectangle 15"/>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D52F32"/>
                    </a:solidFill>
                  </a:rPr>
                  <a:t>Thread1-List</a:t>
                </a:r>
              </a:p>
            </p:txBody>
          </p:sp>
          <p:sp>
            <p:nvSpPr>
              <p:cNvPr id="17" name="Rectangle 16"/>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D52F32"/>
                    </a:solidFill>
                  </a:rPr>
                  <a:t>Thread2-List</a:t>
                </a:r>
              </a:p>
            </p:txBody>
          </p:sp>
          <p:sp>
            <p:nvSpPr>
              <p:cNvPr id="18" name="Rectangle 17"/>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9" name="Rectangle 18"/>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0" name="Rectangle 19"/>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1" name="Rectangle 20"/>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2" name="Rectangle 21"/>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3" name="Rectangle 22"/>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4" name="Rectangle 23"/>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25" name="Rectangle 24"/>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
          <p:nvSpPr>
            <p:cNvPr id="8" name="Rectangle 7"/>
            <p:cNvSpPr/>
            <p:nvPr/>
          </p:nvSpPr>
          <p:spPr>
            <a:xfrm>
              <a:off x="2042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1</a:t>
              </a:r>
            </a:p>
          </p:txBody>
        </p:sp>
        <p:sp>
          <p:nvSpPr>
            <p:cNvPr id="9" name="Rectangle 8"/>
            <p:cNvSpPr/>
            <p:nvPr/>
          </p:nvSpPr>
          <p:spPr>
            <a:xfrm>
              <a:off x="3427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2</a:t>
              </a:r>
            </a:p>
          </p:txBody>
        </p:sp>
        <p:sp>
          <p:nvSpPr>
            <p:cNvPr id="10" name="Rectangle 9"/>
            <p:cNvSpPr/>
            <p:nvPr/>
          </p:nvSpPr>
          <p:spPr>
            <a:xfrm>
              <a:off x="4826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3</a:t>
              </a:r>
            </a:p>
          </p:txBody>
        </p:sp>
        <p:cxnSp>
          <p:nvCxnSpPr>
            <p:cNvPr id="11" name="Curved Connector 10"/>
            <p:cNvCxnSpPr>
              <a:stCxn id="8" idx="2"/>
              <a:endCxn id="18" idx="0"/>
            </p:cNvCxnSpPr>
            <p:nvPr/>
          </p:nvCxnSpPr>
          <p:spPr>
            <a:xfrm rot="16200000" flipH="1">
              <a:off x="2521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9" idx="2"/>
              <a:endCxn id="21" idx="0"/>
            </p:cNvCxnSpPr>
            <p:nvPr/>
          </p:nvCxnSpPr>
          <p:spPr>
            <a:xfrm rot="5400000">
              <a:off x="2732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Curved Connector 12"/>
            <p:cNvCxnSpPr>
              <a:endCxn id="19" idx="2"/>
            </p:cNvCxnSpPr>
            <p:nvPr/>
          </p:nvCxnSpPr>
          <p:spPr>
            <a:xfrm flipV="1">
              <a:off x="3185804" y="5283200"/>
              <a:ext cx="812800" cy="482600"/>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10" idx="2"/>
              <a:endCxn id="20" idx="0"/>
            </p:cNvCxnSpPr>
            <p:nvPr/>
          </p:nvCxnSpPr>
          <p:spPr>
            <a:xfrm rot="5400000">
              <a:off x="5284988" y="4713488"/>
              <a:ext cx="197728" cy="272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p:nvPr/>
          </p:nvCxnSpPr>
          <p:spPr>
            <a:xfrm rot="16200000" flipH="1">
              <a:off x="3059752" y="4850452"/>
              <a:ext cx="482600" cy="13480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2060598" y="5414964"/>
            <a:ext cx="8514510" cy="830997"/>
          </a:xfrm>
          <a:prstGeom prst="rect">
            <a:avLst/>
          </a:prstGeom>
          <a:solidFill>
            <a:schemeClr val="bg1"/>
          </a:solidFill>
        </p:spPr>
        <p:txBody>
          <a:bodyPr wrap="none" rtlCol="0">
            <a:spAutoFit/>
          </a:bodyPr>
          <a:lstStyle/>
          <a:p>
            <a:r>
              <a:rPr lang="en-US" sz="2400" dirty="0"/>
              <a:t>If an event is at the header of both per-thread list </a:t>
            </a:r>
          </a:p>
          <a:p>
            <a:r>
              <a:rPr lang="en-US" sz="2400" dirty="0"/>
              <a:t>and its per-variable-list, the thread can proceed. Otherwise, wait.   </a:t>
            </a:r>
          </a:p>
        </p:txBody>
      </p:sp>
    </p:spTree>
    <p:extLst>
      <p:ext uri="{BB962C8B-B14F-4D97-AF65-F5344CB8AC3E}">
        <p14:creationId xmlns:p14="http://schemas.microsoft.com/office/powerpoint/2010/main" val="217794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animBg="1"/>
      <p:bldP spid="2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E8A3-8E9B-53D0-27BC-FE1333F7073A}"/>
              </a:ext>
            </a:extLst>
          </p:cNvPr>
          <p:cNvSpPr>
            <a:spLocks noGrp="1"/>
          </p:cNvSpPr>
          <p:nvPr>
            <p:ph type="title"/>
          </p:nvPr>
        </p:nvSpPr>
        <p:spPr/>
        <p:txBody>
          <a:bodyPr/>
          <a:lstStyle/>
          <a:p>
            <a:r>
              <a:rPr lang="en-US" dirty="0"/>
              <a:t>Addressing sources of non-determinism</a:t>
            </a:r>
          </a:p>
        </p:txBody>
      </p:sp>
      <p:sp>
        <p:nvSpPr>
          <p:cNvPr id="3" name="Content Placeholder 2">
            <a:extLst>
              <a:ext uri="{FF2B5EF4-FFF2-40B4-BE49-F238E27FC236}">
                <a16:creationId xmlns:a16="http://schemas.microsoft.com/office/drawing/2014/main" id="{DA62AF1A-03BB-2147-B82F-64C658BE83F0}"/>
              </a:ext>
            </a:extLst>
          </p:cNvPr>
          <p:cNvSpPr>
            <a:spLocks noGrp="1"/>
          </p:cNvSpPr>
          <p:nvPr>
            <p:ph idx="1"/>
          </p:nvPr>
        </p:nvSpPr>
        <p:spPr/>
        <p:txBody>
          <a:bodyPr/>
          <a:lstStyle/>
          <a:p>
            <a:r>
              <a:rPr lang="en-US" dirty="0"/>
              <a:t>Single thread: system calls</a:t>
            </a:r>
          </a:p>
          <a:p>
            <a:pPr lvl="1"/>
            <a:r>
              <a:rPr lang="en-US" dirty="0"/>
              <a:t>Repeatable, recordable, revocable, deferrable, irrevocable</a:t>
            </a:r>
          </a:p>
          <a:p>
            <a:r>
              <a:rPr lang="en-US" b="1" dirty="0"/>
              <a:t>Multithreading</a:t>
            </a:r>
          </a:p>
          <a:p>
            <a:pPr lvl="1"/>
            <a:r>
              <a:rPr lang="en-US" dirty="0"/>
              <a:t>Thread lifecycle</a:t>
            </a:r>
          </a:p>
          <a:p>
            <a:pPr lvl="1"/>
            <a:r>
              <a:rPr lang="en-US" dirty="0"/>
              <a:t>Synchronization </a:t>
            </a:r>
          </a:p>
          <a:p>
            <a:pPr lvl="1"/>
            <a:r>
              <a:rPr lang="en-US" b="1" dirty="0"/>
              <a:t>Memory allocators</a:t>
            </a:r>
          </a:p>
          <a:p>
            <a:pPr lvl="1"/>
            <a:r>
              <a:rPr lang="en-US" b="1" dirty="0"/>
              <a:t>Racy memory accesses</a:t>
            </a:r>
          </a:p>
        </p:txBody>
      </p:sp>
    </p:spTree>
    <p:extLst>
      <p:ext uri="{BB962C8B-B14F-4D97-AF65-F5344CB8AC3E}">
        <p14:creationId xmlns:p14="http://schemas.microsoft.com/office/powerpoint/2010/main" val="1281516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Memory allocation</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2788923" y="1825625"/>
            <a:ext cx="2332249" cy="3119237"/>
          </a:xfrm>
        </p:spPr>
        <p:txBody>
          <a:bodyPr>
            <a:normAutofit/>
          </a:bodyPr>
          <a:lstStyle/>
          <a:p>
            <a:pPr marL="0" indent="0">
              <a:buNone/>
            </a:pPr>
            <a:r>
              <a:rPr lang="en-IN" dirty="0"/>
              <a:t>T2</a:t>
            </a:r>
          </a:p>
          <a:p>
            <a:pPr marL="0" indent="0">
              <a:buNone/>
            </a:pPr>
            <a:endParaRPr lang="en-IN" dirty="0"/>
          </a:p>
          <a:p>
            <a:pPr marL="0" indent="0">
              <a:buNone/>
            </a:pPr>
            <a:r>
              <a:rPr lang="en-IN" sz="1900" dirty="0"/>
              <a:t>sum = </a:t>
            </a:r>
            <a:r>
              <a:rPr lang="en-IN" sz="1900" dirty="0">
                <a:solidFill>
                  <a:srgbClr val="FF0000"/>
                </a:solidFill>
              </a:rPr>
              <a:t>malloc(..)</a:t>
            </a:r>
          </a:p>
          <a:p>
            <a:pPr marL="0" indent="0">
              <a:buNone/>
            </a:pPr>
            <a:r>
              <a:rPr lang="en-IN" sz="1900" dirty="0"/>
              <a:t>l = [</a:t>
            </a:r>
            <a:r>
              <a:rPr lang="en-IN" sz="1900" dirty="0">
                <a:solidFill>
                  <a:srgbClr val="6897BB"/>
                </a:solidFill>
              </a:rPr>
              <a:t>1</a:t>
            </a:r>
            <a:r>
              <a:rPr lang="en-IN" sz="1900" dirty="0">
                <a:solidFill>
                  <a:srgbClr val="CC7832"/>
                </a:solidFill>
              </a:rPr>
              <a:t>, </a:t>
            </a:r>
            <a:r>
              <a:rPr lang="en-IN" sz="1900" dirty="0">
                <a:solidFill>
                  <a:srgbClr val="6897BB"/>
                </a:solidFill>
              </a:rPr>
              <a:t>2</a:t>
            </a:r>
            <a:r>
              <a:rPr lang="en-IN" sz="1900" dirty="0">
                <a:solidFill>
                  <a:srgbClr val="CC7832"/>
                </a:solidFill>
              </a:rPr>
              <a:t>, </a:t>
            </a:r>
            <a:r>
              <a:rPr lang="en-IN" sz="1900" dirty="0">
                <a:solidFill>
                  <a:srgbClr val="6897BB"/>
                </a:solidFill>
              </a:rPr>
              <a:t>3</a:t>
            </a:r>
            <a:r>
              <a:rPr lang="en-IN" sz="1900" dirty="0">
                <a:solidFill>
                  <a:srgbClr val="CC7832"/>
                </a:solidFill>
              </a:rPr>
              <a:t>, </a:t>
            </a:r>
            <a:r>
              <a:rPr lang="en-IN" sz="1900" dirty="0">
                <a:solidFill>
                  <a:srgbClr val="6897BB"/>
                </a:solidFill>
              </a:rPr>
              <a:t>4</a:t>
            </a:r>
            <a:r>
              <a:rPr lang="en-IN" sz="1900" dirty="0">
                <a:solidFill>
                  <a:srgbClr val="CC7832"/>
                </a:solidFill>
              </a:rPr>
              <a:t>, </a:t>
            </a:r>
            <a:r>
              <a:rPr lang="en-IN" sz="1900" dirty="0">
                <a:solidFill>
                  <a:srgbClr val="6897BB"/>
                </a:solidFill>
              </a:rPr>
              <a:t>5</a:t>
            </a:r>
            <a:r>
              <a:rPr lang="en-IN" sz="1900" dirty="0"/>
              <a:t>]</a:t>
            </a:r>
            <a:br>
              <a:rPr lang="en-IN" sz="1900" dirty="0">
                <a:solidFill>
                  <a:srgbClr val="6897BB"/>
                </a:solidFill>
              </a:rPr>
            </a:br>
            <a:r>
              <a:rPr lang="en-IN" sz="1900" dirty="0">
                <a:solidFill>
                  <a:srgbClr val="CC7832"/>
                </a:solidFill>
              </a:rPr>
              <a:t>for </a:t>
            </a:r>
            <a:r>
              <a:rPr lang="en-IN" sz="1900" dirty="0"/>
              <a:t>x </a:t>
            </a:r>
            <a:r>
              <a:rPr lang="en-IN" sz="1900" dirty="0">
                <a:solidFill>
                  <a:srgbClr val="CC7832"/>
                </a:solidFill>
              </a:rPr>
              <a:t>in </a:t>
            </a:r>
            <a:r>
              <a:rPr lang="en-IN" sz="1900" dirty="0"/>
              <a:t>l:</a:t>
            </a:r>
            <a:br>
              <a:rPr lang="en-IN" sz="1900" dirty="0"/>
            </a:br>
            <a:r>
              <a:rPr lang="en-IN" sz="1900" dirty="0"/>
              <a:t>	sum += x</a:t>
            </a:r>
          </a:p>
          <a:p>
            <a:pPr marL="0" indent="0">
              <a:buNone/>
            </a:pPr>
            <a:br>
              <a:rPr lang="en-IN" sz="1900" dirty="0"/>
            </a:br>
            <a:r>
              <a:rPr lang="en-IN" sz="1900" dirty="0"/>
              <a:t>assert sum &gt; 0</a:t>
            </a:r>
            <a:endParaRPr lang="en-US" sz="1900" dirty="0"/>
          </a:p>
        </p:txBody>
      </p:sp>
      <p:cxnSp>
        <p:nvCxnSpPr>
          <p:cNvPr id="5" name="Straight Arrow Connector 4">
            <a:extLst>
              <a:ext uri="{FF2B5EF4-FFF2-40B4-BE49-F238E27FC236}">
                <a16:creationId xmlns:a16="http://schemas.microsoft.com/office/drawing/2014/main" id="{0B4A8623-9234-44E3-C207-55EDC257B900}"/>
              </a:ext>
            </a:extLst>
          </p:cNvPr>
          <p:cNvCxnSpPr>
            <a:cxnSpLocks/>
            <a:endCxn id="7" idx="1"/>
          </p:cNvCxnSpPr>
          <p:nvPr/>
        </p:nvCxnSpPr>
        <p:spPr>
          <a:xfrm>
            <a:off x="923278" y="2331274"/>
            <a:ext cx="38223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4745581" y="2146608"/>
            <a:ext cx="2392322"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4352544" y="4626745"/>
            <a:ext cx="39125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4766064"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i="1" dirty="0">
              <a:solidFill>
                <a:srgbClr val="FF0000"/>
              </a:solidFill>
            </a:endParaRPr>
          </a:p>
        </p:txBody>
      </p:sp>
      <p:cxnSp>
        <p:nvCxnSpPr>
          <p:cNvPr id="16" name="Straight Arrow Connector 15">
            <a:extLst>
              <a:ext uri="{FF2B5EF4-FFF2-40B4-BE49-F238E27FC236}">
                <a16:creationId xmlns:a16="http://schemas.microsoft.com/office/drawing/2014/main" id="{B14E3A34-925E-A884-6885-73CB6BDF90A9}"/>
              </a:ext>
            </a:extLst>
          </p:cNvPr>
          <p:cNvCxnSpPr>
            <a:cxnSpLocks/>
          </p:cNvCxnSpPr>
          <p:nvPr/>
        </p:nvCxnSpPr>
        <p:spPr>
          <a:xfrm flipV="1">
            <a:off x="10301075" y="2397997"/>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CD219F-B114-7230-F8E9-19B66703A695}"/>
              </a:ext>
            </a:extLst>
          </p:cNvPr>
          <p:cNvSpPr txBox="1"/>
          <p:nvPr/>
        </p:nvSpPr>
        <p:spPr>
          <a:xfrm>
            <a:off x="10268611" y="2845027"/>
            <a:ext cx="809004" cy="369332"/>
          </a:xfrm>
          <a:prstGeom prst="rect">
            <a:avLst/>
          </a:prstGeom>
          <a:noFill/>
        </p:spPr>
        <p:txBody>
          <a:bodyPr wrap="none" rtlCol="0">
            <a:spAutoFit/>
          </a:bodyPr>
          <a:lstStyle/>
          <a:p>
            <a:r>
              <a:rPr lang="en-US" i="1" dirty="0"/>
              <a:t>Replay</a:t>
            </a:r>
            <a:endParaRPr lang="en-US" dirty="0"/>
          </a:p>
        </p:txBody>
      </p:sp>
      <p:sp>
        <p:nvSpPr>
          <p:cNvPr id="20" name="Content Placeholder 2">
            <a:extLst>
              <a:ext uri="{FF2B5EF4-FFF2-40B4-BE49-F238E27FC236}">
                <a16:creationId xmlns:a16="http://schemas.microsoft.com/office/drawing/2014/main" id="{9227932D-16D3-2FDC-C452-98EB770BC9FE}"/>
              </a:ext>
            </a:extLst>
          </p:cNvPr>
          <p:cNvSpPr txBox="1">
            <a:spLocks/>
          </p:cNvSpPr>
          <p:nvPr/>
        </p:nvSpPr>
        <p:spPr>
          <a:xfrm>
            <a:off x="184675" y="1829920"/>
            <a:ext cx="2801645" cy="347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T1</a:t>
            </a:r>
          </a:p>
          <a:p>
            <a:pPr marL="0" indent="0">
              <a:buFont typeface="Arial" panose="020B0604020202020204" pitchFamily="34" charset="0"/>
              <a:buNone/>
            </a:pPr>
            <a:r>
              <a:rPr lang="en-IN" sz="1800" dirty="0" err="1"/>
              <a:t>pthread_create</a:t>
            </a:r>
            <a:r>
              <a:rPr lang="en-IN" sz="1800" dirty="0"/>
              <a:t>(&amp;t2..)</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r>
              <a:rPr lang="en-IN" sz="1800" dirty="0">
                <a:solidFill>
                  <a:srgbClr val="FF0000"/>
                </a:solidFill>
              </a:rPr>
              <a:t>malloc( .. )</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None/>
            </a:pPr>
            <a:endParaRPr lang="en-IN" sz="1800" dirty="0">
              <a:solidFill>
                <a:srgbClr val="FF0000"/>
              </a:solidFill>
            </a:endParaRPr>
          </a:p>
          <a:p>
            <a:pPr marL="0" indent="0">
              <a:buNone/>
            </a:pPr>
            <a:r>
              <a:rPr lang="en-IN" sz="1800" dirty="0" err="1"/>
              <a:t>pthread_join</a:t>
            </a:r>
            <a:r>
              <a:rPr lang="en-IN" sz="1800" dirty="0"/>
              <a:t>(&amp;t2)</a:t>
            </a:r>
            <a:endParaRPr lang="en-US" sz="1800" dirty="0"/>
          </a:p>
        </p:txBody>
      </p:sp>
      <p:cxnSp>
        <p:nvCxnSpPr>
          <p:cNvPr id="24" name="Straight Connector 23">
            <a:extLst>
              <a:ext uri="{FF2B5EF4-FFF2-40B4-BE49-F238E27FC236}">
                <a16:creationId xmlns:a16="http://schemas.microsoft.com/office/drawing/2014/main" id="{4AD08BDC-9488-9623-349A-2672FFD1B107}"/>
              </a:ext>
            </a:extLst>
          </p:cNvPr>
          <p:cNvCxnSpPr>
            <a:cxnSpLocks/>
          </p:cNvCxnSpPr>
          <p:nvPr/>
        </p:nvCxnSpPr>
        <p:spPr>
          <a:xfrm>
            <a:off x="2769627"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83CF37BE-AE77-83FB-2227-4B702C5F61AA}"/>
              </a:ext>
            </a:extLst>
          </p:cNvPr>
          <p:cNvCxnSpPr>
            <a:cxnSpLocks/>
          </p:cNvCxnSpPr>
          <p:nvPr/>
        </p:nvCxnSpPr>
        <p:spPr>
          <a:xfrm flipV="1">
            <a:off x="1371600" y="3072384"/>
            <a:ext cx="1417323" cy="54864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53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12700"/>
            <a:ext cx="9144000" cy="1143000"/>
          </a:xfrm>
        </p:spPr>
        <p:txBody>
          <a:bodyPr/>
          <a:lstStyle/>
          <a:p>
            <a:r>
              <a:rPr lang="en-US" dirty="0">
                <a:solidFill>
                  <a:schemeClr val="accent6">
                    <a:lumMod val="75000"/>
                  </a:schemeClr>
                </a:solidFill>
              </a:rPr>
              <a:t>Identical Allocations/</a:t>
            </a:r>
            <a:r>
              <a:rPr lang="en-US" dirty="0" err="1">
                <a:solidFill>
                  <a:schemeClr val="accent6">
                    <a:lumMod val="75000"/>
                  </a:schemeClr>
                </a:solidFill>
              </a:rPr>
              <a:t>Deallocations</a:t>
            </a:r>
            <a:endParaRPr lang="en-US" dirty="0">
              <a:solidFill>
                <a:schemeClr val="accent6">
                  <a:lumMod val="75000"/>
                </a:schemeClr>
              </a:solidFill>
            </a:endParaRPr>
          </a:p>
        </p:txBody>
      </p:sp>
      <p:sp>
        <p:nvSpPr>
          <p:cNvPr id="24" name="Content Placeholder 2"/>
          <p:cNvSpPr>
            <a:spLocks noGrp="1"/>
          </p:cNvSpPr>
          <p:nvPr>
            <p:ph idx="1"/>
          </p:nvPr>
        </p:nvSpPr>
        <p:spPr>
          <a:xfrm>
            <a:off x="1717210" y="1498601"/>
            <a:ext cx="8733654" cy="1587500"/>
          </a:xfrm>
        </p:spPr>
        <p:txBody>
          <a:bodyPr>
            <a:normAutofit/>
          </a:bodyPr>
          <a:lstStyle/>
          <a:p>
            <a:pPr>
              <a:buFont typeface="Wingdings" charset="2"/>
              <a:buChar char="²"/>
            </a:pPr>
            <a:r>
              <a:rPr lang="en-US" dirty="0"/>
              <a:t>Observation:</a:t>
            </a:r>
          </a:p>
          <a:p>
            <a:pPr lvl="1">
              <a:buFont typeface="Arial"/>
              <a:buChar char="•"/>
            </a:pPr>
            <a:r>
              <a:rPr lang="en-US" dirty="0"/>
              <a:t>Memory allocations/</a:t>
            </a:r>
            <a:r>
              <a:rPr lang="en-US" dirty="0" err="1"/>
              <a:t>deallocations</a:t>
            </a:r>
            <a:r>
              <a:rPr lang="en-US" dirty="0"/>
              <a:t> inside each thread is determined by the program order</a:t>
            </a:r>
          </a:p>
        </p:txBody>
      </p:sp>
      <p:sp>
        <p:nvSpPr>
          <p:cNvPr id="26" name="Content Placeholder 2"/>
          <p:cNvSpPr txBox="1">
            <a:spLocks/>
          </p:cNvSpPr>
          <p:nvPr/>
        </p:nvSpPr>
        <p:spPr>
          <a:xfrm>
            <a:off x="1717210" y="3594100"/>
            <a:ext cx="8733654" cy="27813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lumMod val="95000"/>
                    <a:lumOff val="5000"/>
                  </a:schemeClr>
                </a:solidFill>
                <a:latin typeface="Garamond"/>
                <a:ea typeface="+mn-ea"/>
                <a:cs typeface="Garamond"/>
              </a:defRPr>
            </a:lvl1pPr>
            <a:lvl2pPr marL="742950" indent="-285750" algn="l" defTabSz="457200" rtl="0" eaLnBrk="1" latinLnBrk="0" hangingPunct="1">
              <a:spcBef>
                <a:spcPct val="20000"/>
              </a:spcBef>
              <a:buFont typeface="Arial"/>
              <a:buChar char="–"/>
              <a:defRPr sz="2800" kern="1200">
                <a:solidFill>
                  <a:schemeClr val="tx1">
                    <a:lumMod val="95000"/>
                    <a:lumOff val="5000"/>
                  </a:schemeClr>
                </a:solidFill>
                <a:latin typeface="Garamond"/>
                <a:ea typeface="+mn-ea"/>
                <a:cs typeface="Garamond"/>
              </a:defRPr>
            </a:lvl2pPr>
            <a:lvl3pPr marL="1143000" indent="-228600" algn="l" defTabSz="457200" rtl="0" eaLnBrk="1" latinLnBrk="0" hangingPunct="1">
              <a:spcBef>
                <a:spcPct val="20000"/>
              </a:spcBef>
              <a:buFont typeface="Arial"/>
              <a:buChar char="•"/>
              <a:defRPr sz="2400" kern="1200">
                <a:solidFill>
                  <a:schemeClr val="tx1">
                    <a:lumMod val="95000"/>
                    <a:lumOff val="5000"/>
                  </a:schemeClr>
                </a:solidFill>
                <a:latin typeface="Garamond"/>
                <a:ea typeface="+mn-ea"/>
                <a:cs typeface="Garamond"/>
              </a:defRPr>
            </a:lvl3pPr>
            <a:lvl4pPr marL="1600200" indent="-228600" algn="l" defTabSz="457200" rtl="0" eaLnBrk="1" latinLnBrk="0" hangingPunct="1">
              <a:spcBef>
                <a:spcPct val="20000"/>
              </a:spcBef>
              <a:buFont typeface="Arial"/>
              <a:buChar char="–"/>
              <a:defRPr sz="2000" kern="1200">
                <a:solidFill>
                  <a:schemeClr val="tx1">
                    <a:lumMod val="95000"/>
                    <a:lumOff val="5000"/>
                  </a:schemeClr>
                </a:solidFill>
                <a:latin typeface="Garamond"/>
                <a:ea typeface="+mn-ea"/>
                <a:cs typeface="Garamond"/>
              </a:defRPr>
            </a:lvl4pPr>
            <a:lvl5pPr marL="2057400" indent="-228600" algn="l" defTabSz="457200" rtl="0" eaLnBrk="1" latinLnBrk="0" hangingPunct="1">
              <a:spcBef>
                <a:spcPct val="20000"/>
              </a:spcBef>
              <a:buFont typeface="Arial"/>
              <a:buChar char="»"/>
              <a:defRPr sz="2000" kern="1200">
                <a:solidFill>
                  <a:schemeClr val="tx1">
                    <a:lumMod val="95000"/>
                    <a:lumOff val="5000"/>
                  </a:schemeClr>
                </a:solidFill>
                <a:latin typeface="Garamond"/>
                <a:ea typeface="+mn-ea"/>
                <a:cs typeface="Garamon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charset="2"/>
              <a:buChar char="²"/>
            </a:pPr>
            <a:r>
              <a:rPr lang="en-US" b="1" dirty="0">
                <a:solidFill>
                  <a:srgbClr val="FF0000"/>
                </a:solidFill>
              </a:rPr>
              <a:t>Basic approach:</a:t>
            </a:r>
          </a:p>
          <a:p>
            <a:pPr lvl="1">
              <a:buFont typeface="Arial"/>
              <a:buChar char="•"/>
            </a:pPr>
            <a:r>
              <a:rPr lang="en-US" dirty="0"/>
              <a:t>Every thread has its own heap</a:t>
            </a:r>
          </a:p>
          <a:p>
            <a:pPr lvl="1">
              <a:buFont typeface="Arial"/>
              <a:buChar char="•"/>
            </a:pPr>
            <a:r>
              <a:rPr lang="en-US" dirty="0"/>
              <a:t>Controlling each thread’s interaction with other threads</a:t>
            </a:r>
          </a:p>
        </p:txBody>
      </p:sp>
    </p:spTree>
    <p:extLst>
      <p:ext uri="{BB962C8B-B14F-4D97-AF65-F5344CB8AC3E}">
        <p14:creationId xmlns:p14="http://schemas.microsoft.com/office/powerpoint/2010/main" val="2412629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0" y="12700"/>
            <a:ext cx="9144000" cy="1143000"/>
          </a:xfrm>
        </p:spPr>
        <p:txBody>
          <a:bodyPr/>
          <a:lstStyle/>
          <a:p>
            <a:r>
              <a:rPr lang="en-US" dirty="0">
                <a:solidFill>
                  <a:schemeClr val="accent6">
                    <a:lumMod val="75000"/>
                  </a:schemeClr>
                </a:solidFill>
              </a:rPr>
              <a:t>Identical Allocations/</a:t>
            </a:r>
            <a:r>
              <a:rPr lang="en-US" dirty="0" err="1">
                <a:solidFill>
                  <a:schemeClr val="accent6">
                    <a:lumMod val="75000"/>
                  </a:schemeClr>
                </a:solidFill>
              </a:rPr>
              <a:t>Deallocations</a:t>
            </a:r>
            <a:endParaRPr lang="en-US" dirty="0">
              <a:solidFill>
                <a:schemeClr val="accent6">
                  <a:lumMod val="75000"/>
                </a:schemeClr>
              </a:solidFill>
            </a:endParaRPr>
          </a:p>
        </p:txBody>
      </p:sp>
      <p:grpSp>
        <p:nvGrpSpPr>
          <p:cNvPr id="12" name="Group 11"/>
          <p:cNvGrpSpPr/>
          <p:nvPr/>
        </p:nvGrpSpPr>
        <p:grpSpPr>
          <a:xfrm>
            <a:off x="1752600" y="1638300"/>
            <a:ext cx="2819400" cy="1676400"/>
            <a:chOff x="228600" y="1371600"/>
            <a:chExt cx="2819400" cy="1676400"/>
          </a:xfrm>
          <a:effectLst/>
        </p:grpSpPr>
        <p:sp>
          <p:nvSpPr>
            <p:cNvPr id="4" name="Rectangle 3"/>
            <p:cNvSpPr/>
            <p:nvPr/>
          </p:nvSpPr>
          <p:spPr>
            <a:xfrm>
              <a:off x="304800" y="1905000"/>
              <a:ext cx="2743200" cy="11430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57200" y="2057400"/>
              <a:ext cx="533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28600" y="1371600"/>
              <a:ext cx="1357363" cy="400110"/>
            </a:xfrm>
            <a:prstGeom prst="rect">
              <a:avLst/>
            </a:prstGeom>
            <a:noFill/>
          </p:spPr>
          <p:txBody>
            <a:bodyPr wrap="none" rtlCol="0">
              <a:spAutoFit/>
            </a:bodyPr>
            <a:lstStyle/>
            <a:p>
              <a:r>
                <a:rPr lang="en-US" sz="2000" dirty="0">
                  <a:latin typeface="Garamond"/>
                  <a:cs typeface="Garamond"/>
                </a:rPr>
                <a:t>Super Heap</a:t>
              </a:r>
            </a:p>
          </p:txBody>
        </p:sp>
        <p:sp>
          <p:nvSpPr>
            <p:cNvPr id="9" name="Rectangle 8"/>
            <p:cNvSpPr/>
            <p:nvPr/>
          </p:nvSpPr>
          <p:spPr>
            <a:xfrm>
              <a:off x="1143000" y="2057400"/>
              <a:ext cx="533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828800" y="2057400"/>
              <a:ext cx="533400" cy="838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362200" y="2143780"/>
              <a:ext cx="680495" cy="523220"/>
            </a:xfrm>
            <a:prstGeom prst="rect">
              <a:avLst/>
            </a:prstGeom>
            <a:noFill/>
          </p:spPr>
          <p:txBody>
            <a:bodyPr wrap="none" rtlCol="0">
              <a:spAutoFit/>
            </a:bodyPr>
            <a:lstStyle/>
            <a:p>
              <a:r>
                <a:rPr lang="en-US" sz="2800" dirty="0"/>
                <a:t>……</a:t>
              </a:r>
            </a:p>
          </p:txBody>
        </p:sp>
      </p:grpSp>
      <p:sp>
        <p:nvSpPr>
          <p:cNvPr id="13" name="Rectangle 12"/>
          <p:cNvSpPr/>
          <p:nvPr/>
        </p:nvSpPr>
        <p:spPr>
          <a:xfrm>
            <a:off x="5105400" y="2171700"/>
            <a:ext cx="2057400" cy="11430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257800" y="2324100"/>
            <a:ext cx="533400" cy="838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943600" y="2324100"/>
            <a:ext cx="533400" cy="838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482306" y="2400300"/>
            <a:ext cx="680495" cy="523220"/>
          </a:xfrm>
          <a:prstGeom prst="rect">
            <a:avLst/>
          </a:prstGeom>
          <a:noFill/>
        </p:spPr>
        <p:txBody>
          <a:bodyPr wrap="none" rtlCol="0">
            <a:spAutoFit/>
          </a:bodyPr>
          <a:lstStyle/>
          <a:p>
            <a:r>
              <a:rPr lang="en-US" sz="2800" dirty="0"/>
              <a:t>……</a:t>
            </a:r>
          </a:p>
        </p:txBody>
      </p:sp>
      <p:sp>
        <p:nvSpPr>
          <p:cNvPr id="17" name="TextBox 16"/>
          <p:cNvSpPr txBox="1"/>
          <p:nvPr/>
        </p:nvSpPr>
        <p:spPr>
          <a:xfrm>
            <a:off x="5105400" y="1758890"/>
            <a:ext cx="2057400" cy="400110"/>
          </a:xfrm>
          <a:prstGeom prst="rect">
            <a:avLst/>
          </a:prstGeom>
          <a:noFill/>
        </p:spPr>
        <p:txBody>
          <a:bodyPr wrap="square" rtlCol="0">
            <a:spAutoFit/>
          </a:bodyPr>
          <a:lstStyle/>
          <a:p>
            <a:pPr algn="ctr"/>
            <a:r>
              <a:rPr lang="zh-CN" altLang="en-US" sz="2000" dirty="0">
                <a:latin typeface="Garamond"/>
                <a:cs typeface="Garamond"/>
              </a:rPr>
              <a:t> </a:t>
            </a:r>
            <a:r>
              <a:rPr lang="en-US" sz="2000" dirty="0">
                <a:latin typeface="Garamond"/>
                <a:cs typeface="Garamond"/>
              </a:rPr>
              <a:t>Thread</a:t>
            </a:r>
            <a:r>
              <a:rPr lang="en-US" sz="2000" baseline="-25000" dirty="0">
                <a:latin typeface="Garamond"/>
                <a:cs typeface="Garamond"/>
              </a:rPr>
              <a:t>1</a:t>
            </a:r>
            <a:r>
              <a:rPr lang="en-US" sz="2000" dirty="0">
                <a:latin typeface="Garamond"/>
                <a:cs typeface="Garamond"/>
              </a:rPr>
              <a:t> </a:t>
            </a:r>
            <a:r>
              <a:rPr lang="en-US" altLang="zh-CN" sz="2000" dirty="0">
                <a:latin typeface="Garamond"/>
                <a:cs typeface="Garamond"/>
              </a:rPr>
              <a:t>H</a:t>
            </a:r>
            <a:r>
              <a:rPr lang="en-US" sz="2000" dirty="0">
                <a:latin typeface="Garamond"/>
                <a:cs typeface="Garamond"/>
              </a:rPr>
              <a:t>eap</a:t>
            </a:r>
          </a:p>
        </p:txBody>
      </p:sp>
      <p:sp>
        <p:nvSpPr>
          <p:cNvPr id="18" name="TextBox 17"/>
          <p:cNvSpPr txBox="1"/>
          <p:nvPr/>
        </p:nvSpPr>
        <p:spPr>
          <a:xfrm>
            <a:off x="7320506" y="2410480"/>
            <a:ext cx="680495" cy="523220"/>
          </a:xfrm>
          <a:prstGeom prst="rect">
            <a:avLst/>
          </a:prstGeom>
          <a:noFill/>
        </p:spPr>
        <p:txBody>
          <a:bodyPr wrap="none" rtlCol="0">
            <a:spAutoFit/>
          </a:bodyPr>
          <a:lstStyle/>
          <a:p>
            <a:r>
              <a:rPr lang="en-US" sz="2800" dirty="0"/>
              <a:t>……</a:t>
            </a:r>
          </a:p>
        </p:txBody>
      </p:sp>
      <p:sp>
        <p:nvSpPr>
          <p:cNvPr id="19" name="Rectangle 18"/>
          <p:cNvSpPr/>
          <p:nvPr/>
        </p:nvSpPr>
        <p:spPr>
          <a:xfrm>
            <a:off x="8001000" y="2171700"/>
            <a:ext cx="2057400" cy="11430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8153400" y="2324100"/>
            <a:ext cx="533400" cy="838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8839200" y="2324100"/>
            <a:ext cx="533400" cy="8382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9377906" y="2400300"/>
            <a:ext cx="680495" cy="523220"/>
          </a:xfrm>
          <a:prstGeom prst="rect">
            <a:avLst/>
          </a:prstGeom>
          <a:noFill/>
        </p:spPr>
        <p:txBody>
          <a:bodyPr wrap="none" rtlCol="0">
            <a:spAutoFit/>
          </a:bodyPr>
          <a:lstStyle/>
          <a:p>
            <a:r>
              <a:rPr lang="en-US" sz="2800" dirty="0"/>
              <a:t>……</a:t>
            </a:r>
          </a:p>
        </p:txBody>
      </p:sp>
      <p:sp>
        <p:nvSpPr>
          <p:cNvPr id="23" name="TextBox 22"/>
          <p:cNvSpPr txBox="1"/>
          <p:nvPr/>
        </p:nvSpPr>
        <p:spPr>
          <a:xfrm>
            <a:off x="8001000" y="1758890"/>
            <a:ext cx="2057400" cy="400110"/>
          </a:xfrm>
          <a:prstGeom prst="rect">
            <a:avLst/>
          </a:prstGeom>
          <a:noFill/>
        </p:spPr>
        <p:txBody>
          <a:bodyPr wrap="square" rtlCol="0">
            <a:spAutoFit/>
          </a:bodyPr>
          <a:lstStyle/>
          <a:p>
            <a:pPr algn="ctr"/>
            <a:r>
              <a:rPr lang="en-US" sz="2000" dirty="0" err="1">
                <a:latin typeface="Garamond"/>
                <a:cs typeface="Garamond"/>
              </a:rPr>
              <a:t>Thread</a:t>
            </a:r>
            <a:r>
              <a:rPr lang="en-US" sz="2000" baseline="-25000" dirty="0" err="1">
                <a:latin typeface="Garamond"/>
                <a:cs typeface="Garamond"/>
              </a:rPr>
              <a:t>n</a:t>
            </a:r>
            <a:r>
              <a:rPr lang="en-US" sz="2000" baseline="-25000" dirty="0">
                <a:latin typeface="Garamond"/>
                <a:cs typeface="Garamond"/>
              </a:rPr>
              <a:t> </a:t>
            </a:r>
            <a:r>
              <a:rPr lang="en-US" altLang="zh-CN" sz="2000" dirty="0">
                <a:cs typeface="Garamond"/>
              </a:rPr>
              <a:t>H</a:t>
            </a:r>
            <a:r>
              <a:rPr lang="en-US" sz="2000" dirty="0">
                <a:cs typeface="Garamond"/>
              </a:rPr>
              <a:t>eap</a:t>
            </a:r>
            <a:r>
              <a:rPr lang="en-US" sz="2000" baseline="-25000" dirty="0">
                <a:latin typeface="Garamond"/>
                <a:cs typeface="Garamond"/>
              </a:rPr>
              <a:t> </a:t>
            </a:r>
          </a:p>
        </p:txBody>
      </p:sp>
      <p:sp>
        <p:nvSpPr>
          <p:cNvPr id="25" name="Curved Up Arrow 24"/>
          <p:cNvSpPr/>
          <p:nvPr/>
        </p:nvSpPr>
        <p:spPr>
          <a:xfrm rot="10800000">
            <a:off x="3116432" y="1549401"/>
            <a:ext cx="2141368" cy="609600"/>
          </a:xfrm>
          <a:prstGeom prst="curvedUpArrow">
            <a:avLst>
              <a:gd name="adj1" fmla="val 11589"/>
              <a:gd name="adj2" fmla="val 27719"/>
              <a:gd name="adj3" fmla="val 1441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Curved Left Arrow 26"/>
          <p:cNvSpPr/>
          <p:nvPr/>
        </p:nvSpPr>
        <p:spPr>
          <a:xfrm rot="5400000">
            <a:off x="5676900" y="990600"/>
            <a:ext cx="609600" cy="5257800"/>
          </a:xfrm>
          <a:prstGeom prst="curvedLeftArrow">
            <a:avLst>
              <a:gd name="adj1" fmla="val 20980"/>
              <a:gd name="adj2" fmla="val 50000"/>
              <a:gd name="adj3" fmla="val 16667"/>
            </a:avLst>
          </a:prstGeom>
          <a:solidFill>
            <a:schemeClr val="tx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8" name="Shape 1579"/>
          <p:cNvSpPr txBox="1">
            <a:spLocks/>
          </p:cNvSpPr>
          <p:nvPr/>
        </p:nvSpPr>
        <p:spPr>
          <a:xfrm>
            <a:off x="1625600" y="4610100"/>
            <a:ext cx="8839200" cy="1763644"/>
          </a:xfrm>
          <a:prstGeom prst="rect">
            <a:avLst/>
          </a:prstGeom>
        </p:spPr>
        <p:txBody>
          <a:bodyPr vert="horz" lIns="0" tIns="0" rIns="0" bIns="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Garamond"/>
                <a:ea typeface="+mn-ea"/>
                <a:cs typeface="Garamond"/>
              </a:defRPr>
            </a:lvl1pPr>
            <a:lvl2pPr marL="742950" indent="-285750" algn="l" defTabSz="457200" rtl="0" eaLnBrk="1" latinLnBrk="0" hangingPunct="1">
              <a:spcBef>
                <a:spcPct val="20000"/>
              </a:spcBef>
              <a:buFont typeface="Arial"/>
              <a:buChar char="–"/>
              <a:defRPr sz="2800" kern="1200">
                <a:solidFill>
                  <a:schemeClr val="tx1"/>
                </a:solidFill>
                <a:latin typeface="Garamond"/>
                <a:ea typeface="+mn-ea"/>
                <a:cs typeface="Garamond"/>
              </a:defRPr>
            </a:lvl2pPr>
            <a:lvl3pPr marL="1143000" indent="-228600" algn="l" defTabSz="457200" rtl="0" eaLnBrk="1" latinLnBrk="0" hangingPunct="1">
              <a:spcBef>
                <a:spcPct val="20000"/>
              </a:spcBef>
              <a:buFont typeface="Arial"/>
              <a:buChar char="•"/>
              <a:defRPr sz="2400" kern="1200">
                <a:solidFill>
                  <a:schemeClr val="tx1"/>
                </a:solidFill>
                <a:latin typeface="Garamond"/>
                <a:ea typeface="+mn-ea"/>
                <a:cs typeface="Garamond"/>
              </a:defRPr>
            </a:lvl3pPr>
            <a:lvl4pPr marL="1600200" indent="-228600" algn="l" defTabSz="457200" rtl="0" eaLnBrk="1" latinLnBrk="0" hangingPunct="1">
              <a:spcBef>
                <a:spcPct val="20000"/>
              </a:spcBef>
              <a:buFont typeface="Arial"/>
              <a:buChar char="–"/>
              <a:defRPr sz="2000" kern="1200">
                <a:solidFill>
                  <a:schemeClr val="tx1"/>
                </a:solidFill>
                <a:latin typeface="Garamond"/>
                <a:ea typeface="+mn-ea"/>
                <a:cs typeface="Garamond"/>
              </a:defRPr>
            </a:lvl4pPr>
            <a:lvl5pPr marL="2057400" indent="-228600" algn="l" defTabSz="457200" rtl="0" eaLnBrk="1" latinLnBrk="0" hangingPunct="1">
              <a:spcBef>
                <a:spcPct val="20000"/>
              </a:spcBef>
              <a:buFont typeface="Arial"/>
              <a:buChar char="»"/>
              <a:defRPr sz="2000" kern="1200">
                <a:solidFill>
                  <a:schemeClr val="tx1"/>
                </a:solidFill>
                <a:latin typeface="Garamond"/>
                <a:ea typeface="+mn-ea"/>
                <a:cs typeface="Garamond"/>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7" indent="-357187">
              <a:spcBef>
                <a:spcPts val="600"/>
              </a:spcBef>
              <a:defRPr sz="1800"/>
            </a:pPr>
            <a:r>
              <a:rPr lang="en-US" sz="2500" dirty="0"/>
              <a:t>Allocation: deterministically fetch blocks via a global lock </a:t>
            </a:r>
            <a:r>
              <a:rPr lang="en-US" sz="2500" dirty="0" err="1"/>
              <a:t>Deallocation</a:t>
            </a:r>
            <a:r>
              <a:rPr lang="en-US" sz="2500" dirty="0"/>
              <a:t>: freed objects are returned to the current </a:t>
            </a:r>
            <a:r>
              <a:rPr lang="en-US" altLang="zh-CN" sz="2500" dirty="0"/>
              <a:t>thread’s</a:t>
            </a:r>
            <a:r>
              <a:rPr lang="zh-CN" altLang="en-US" sz="2500" dirty="0"/>
              <a:t> </a:t>
            </a:r>
            <a:r>
              <a:rPr lang="en-US" sz="2500" dirty="0"/>
              <a:t>heap</a:t>
            </a:r>
          </a:p>
        </p:txBody>
      </p:sp>
    </p:spTree>
    <p:extLst>
      <p:ext uri="{BB962C8B-B14F-4D97-AF65-F5344CB8AC3E}">
        <p14:creationId xmlns:p14="http://schemas.microsoft.com/office/powerpoint/2010/main" val="202044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uiExpand="1"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D402-A979-CFAF-60EB-62CAF8AE9EAB}"/>
              </a:ext>
            </a:extLst>
          </p:cNvPr>
          <p:cNvSpPr>
            <a:spLocks noGrp="1"/>
          </p:cNvSpPr>
          <p:nvPr>
            <p:ph type="title"/>
          </p:nvPr>
        </p:nvSpPr>
        <p:spPr/>
        <p:txBody>
          <a:bodyPr/>
          <a:lstStyle/>
          <a:p>
            <a:r>
              <a:rPr lang="en-US" dirty="0"/>
              <a:t>Racy accesses</a:t>
            </a:r>
          </a:p>
        </p:txBody>
      </p:sp>
      <p:sp>
        <p:nvSpPr>
          <p:cNvPr id="3" name="Content Placeholder 2">
            <a:extLst>
              <a:ext uri="{FF2B5EF4-FFF2-40B4-BE49-F238E27FC236}">
                <a16:creationId xmlns:a16="http://schemas.microsoft.com/office/drawing/2014/main" id="{DA3AD3D7-C90B-CF9E-942A-C6D20FEF61CF}"/>
              </a:ext>
            </a:extLst>
          </p:cNvPr>
          <p:cNvSpPr>
            <a:spLocks noGrp="1"/>
          </p:cNvSpPr>
          <p:nvPr>
            <p:ph idx="1"/>
          </p:nvPr>
        </p:nvSpPr>
        <p:spPr>
          <a:xfrm>
            <a:off x="2788923" y="1825625"/>
            <a:ext cx="2332249" cy="3119237"/>
          </a:xfrm>
        </p:spPr>
        <p:txBody>
          <a:bodyPr>
            <a:normAutofit/>
          </a:bodyPr>
          <a:lstStyle/>
          <a:p>
            <a:pPr marL="0" indent="0">
              <a:buNone/>
            </a:pPr>
            <a:r>
              <a:rPr lang="en-IN" dirty="0"/>
              <a:t>T2</a:t>
            </a:r>
          </a:p>
          <a:p>
            <a:pPr marL="0" indent="0">
              <a:buNone/>
            </a:pPr>
            <a:endParaRPr lang="en-IN" dirty="0"/>
          </a:p>
          <a:p>
            <a:pPr marL="0" indent="0">
              <a:buNone/>
            </a:pPr>
            <a:r>
              <a:rPr lang="en-IN" sz="1900" dirty="0">
                <a:solidFill>
                  <a:srgbClr val="FF0000"/>
                </a:solidFill>
              </a:rPr>
              <a:t>sum = 0</a:t>
            </a:r>
          </a:p>
          <a:p>
            <a:pPr marL="0" indent="0">
              <a:buNone/>
            </a:pPr>
            <a:r>
              <a:rPr lang="en-IN" sz="1900" dirty="0"/>
              <a:t>l = [</a:t>
            </a:r>
            <a:r>
              <a:rPr lang="en-IN" sz="1900" dirty="0">
                <a:solidFill>
                  <a:srgbClr val="6897BB"/>
                </a:solidFill>
              </a:rPr>
              <a:t>1</a:t>
            </a:r>
            <a:r>
              <a:rPr lang="en-IN" sz="1900" dirty="0">
                <a:solidFill>
                  <a:srgbClr val="CC7832"/>
                </a:solidFill>
              </a:rPr>
              <a:t>, </a:t>
            </a:r>
            <a:r>
              <a:rPr lang="en-IN" sz="1900" dirty="0">
                <a:solidFill>
                  <a:srgbClr val="6897BB"/>
                </a:solidFill>
              </a:rPr>
              <a:t>2</a:t>
            </a:r>
            <a:r>
              <a:rPr lang="en-IN" sz="1900" dirty="0">
                <a:solidFill>
                  <a:srgbClr val="CC7832"/>
                </a:solidFill>
              </a:rPr>
              <a:t>, </a:t>
            </a:r>
            <a:r>
              <a:rPr lang="en-IN" sz="1900" dirty="0">
                <a:solidFill>
                  <a:srgbClr val="6897BB"/>
                </a:solidFill>
              </a:rPr>
              <a:t>3</a:t>
            </a:r>
            <a:r>
              <a:rPr lang="en-IN" sz="1900" dirty="0">
                <a:solidFill>
                  <a:srgbClr val="CC7832"/>
                </a:solidFill>
              </a:rPr>
              <a:t>, </a:t>
            </a:r>
            <a:r>
              <a:rPr lang="en-IN" sz="1900" dirty="0">
                <a:solidFill>
                  <a:srgbClr val="6897BB"/>
                </a:solidFill>
              </a:rPr>
              <a:t>4</a:t>
            </a:r>
            <a:r>
              <a:rPr lang="en-IN" sz="1900" dirty="0">
                <a:solidFill>
                  <a:srgbClr val="CC7832"/>
                </a:solidFill>
              </a:rPr>
              <a:t>, </a:t>
            </a:r>
            <a:r>
              <a:rPr lang="en-IN" sz="1900" dirty="0">
                <a:solidFill>
                  <a:srgbClr val="6897BB"/>
                </a:solidFill>
              </a:rPr>
              <a:t>5</a:t>
            </a:r>
            <a:r>
              <a:rPr lang="en-IN" sz="1900" dirty="0"/>
              <a:t>]</a:t>
            </a:r>
            <a:br>
              <a:rPr lang="en-IN" sz="1900" dirty="0">
                <a:solidFill>
                  <a:srgbClr val="6897BB"/>
                </a:solidFill>
              </a:rPr>
            </a:br>
            <a:r>
              <a:rPr lang="en-IN" sz="1900" dirty="0">
                <a:solidFill>
                  <a:srgbClr val="CC7832"/>
                </a:solidFill>
              </a:rPr>
              <a:t>for </a:t>
            </a:r>
            <a:r>
              <a:rPr lang="en-IN" sz="1900" dirty="0"/>
              <a:t>x </a:t>
            </a:r>
            <a:r>
              <a:rPr lang="en-IN" sz="1900" dirty="0">
                <a:solidFill>
                  <a:srgbClr val="CC7832"/>
                </a:solidFill>
              </a:rPr>
              <a:t>in </a:t>
            </a:r>
            <a:r>
              <a:rPr lang="en-IN" sz="1900" dirty="0"/>
              <a:t>l:</a:t>
            </a:r>
            <a:br>
              <a:rPr lang="en-IN" sz="1900" dirty="0"/>
            </a:br>
            <a:r>
              <a:rPr lang="en-IN" sz="1900" dirty="0"/>
              <a:t>	</a:t>
            </a:r>
            <a:r>
              <a:rPr lang="en-IN" sz="1900" dirty="0">
                <a:solidFill>
                  <a:srgbClr val="FF0000"/>
                </a:solidFill>
              </a:rPr>
              <a:t>sum += x</a:t>
            </a:r>
          </a:p>
          <a:p>
            <a:pPr marL="0" indent="0">
              <a:buNone/>
            </a:pPr>
            <a:br>
              <a:rPr lang="en-IN" sz="1900" dirty="0"/>
            </a:br>
            <a:r>
              <a:rPr lang="en-IN" sz="1900" dirty="0"/>
              <a:t>assert </a:t>
            </a:r>
            <a:r>
              <a:rPr lang="en-IN" sz="1900" dirty="0">
                <a:solidFill>
                  <a:srgbClr val="FF0000"/>
                </a:solidFill>
              </a:rPr>
              <a:t>sum</a:t>
            </a:r>
            <a:r>
              <a:rPr lang="en-IN" sz="1900" dirty="0"/>
              <a:t> &gt; 0</a:t>
            </a:r>
            <a:endParaRPr lang="en-US" sz="1900" dirty="0"/>
          </a:p>
        </p:txBody>
      </p:sp>
      <p:cxnSp>
        <p:nvCxnSpPr>
          <p:cNvPr id="5" name="Straight Arrow Connector 4">
            <a:extLst>
              <a:ext uri="{FF2B5EF4-FFF2-40B4-BE49-F238E27FC236}">
                <a16:creationId xmlns:a16="http://schemas.microsoft.com/office/drawing/2014/main" id="{0B4A8623-9234-44E3-C207-55EDC257B900}"/>
              </a:ext>
            </a:extLst>
          </p:cNvPr>
          <p:cNvCxnSpPr>
            <a:cxnSpLocks/>
            <a:endCxn id="7" idx="1"/>
          </p:cNvCxnSpPr>
          <p:nvPr/>
        </p:nvCxnSpPr>
        <p:spPr>
          <a:xfrm>
            <a:off x="923278" y="2331274"/>
            <a:ext cx="38223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CDEC6C-09A6-068B-B49E-A4FFE6BA2222}"/>
              </a:ext>
            </a:extLst>
          </p:cNvPr>
          <p:cNvSpPr txBox="1"/>
          <p:nvPr/>
        </p:nvSpPr>
        <p:spPr>
          <a:xfrm>
            <a:off x="4745581" y="2146608"/>
            <a:ext cx="2392322" cy="369332"/>
          </a:xfrm>
          <a:prstGeom prst="rect">
            <a:avLst/>
          </a:prstGeom>
          <a:noFill/>
        </p:spPr>
        <p:txBody>
          <a:bodyPr wrap="none" rtlCol="0">
            <a:spAutoFit/>
          </a:bodyPr>
          <a:lstStyle/>
          <a:p>
            <a:r>
              <a:rPr lang="en-US" i="1" dirty="0"/>
              <a:t>Snapshot</a:t>
            </a:r>
            <a:r>
              <a:rPr lang="en-US" dirty="0"/>
              <a:t>: memory, etc.</a:t>
            </a:r>
          </a:p>
        </p:txBody>
      </p:sp>
      <p:cxnSp>
        <p:nvCxnSpPr>
          <p:cNvPr id="8" name="Straight Arrow Connector 7">
            <a:extLst>
              <a:ext uri="{FF2B5EF4-FFF2-40B4-BE49-F238E27FC236}">
                <a16:creationId xmlns:a16="http://schemas.microsoft.com/office/drawing/2014/main" id="{5C8E4DB0-CBDC-F6DC-6D1C-0664DB7159FC}"/>
              </a:ext>
            </a:extLst>
          </p:cNvPr>
          <p:cNvCxnSpPr>
            <a:cxnSpLocks/>
          </p:cNvCxnSpPr>
          <p:nvPr/>
        </p:nvCxnSpPr>
        <p:spPr>
          <a:xfrm>
            <a:off x="4352544" y="4626745"/>
            <a:ext cx="39125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B73148A-4DCD-11FA-1969-A851EC5C24B8}"/>
              </a:ext>
            </a:extLst>
          </p:cNvPr>
          <p:cNvCxnSpPr>
            <a:cxnSpLocks/>
          </p:cNvCxnSpPr>
          <p:nvPr/>
        </p:nvCxnSpPr>
        <p:spPr>
          <a:xfrm flipV="1">
            <a:off x="8265111" y="2397997"/>
            <a:ext cx="0" cy="2228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69C0EEF-9EEC-3F20-3869-444EF5AD32B0}"/>
              </a:ext>
            </a:extLst>
          </p:cNvPr>
          <p:cNvCxnSpPr>
            <a:cxnSpLocks/>
          </p:cNvCxnSpPr>
          <p:nvPr/>
        </p:nvCxnSpPr>
        <p:spPr>
          <a:xfrm>
            <a:off x="4766064"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CCA02ECB-DF30-1FAE-2971-F593081C1728}"/>
              </a:ext>
            </a:extLst>
          </p:cNvPr>
          <p:cNvCxnSpPr>
            <a:cxnSpLocks/>
          </p:cNvCxnSpPr>
          <p:nvPr/>
        </p:nvCxnSpPr>
        <p:spPr>
          <a:xfrm>
            <a:off x="8099393"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75D5422C-751A-7078-FFE9-E502E2886FD8}"/>
              </a:ext>
            </a:extLst>
          </p:cNvPr>
          <p:cNvSpPr txBox="1"/>
          <p:nvPr/>
        </p:nvSpPr>
        <p:spPr>
          <a:xfrm>
            <a:off x="4838366" y="1520889"/>
            <a:ext cx="1449949" cy="369332"/>
          </a:xfrm>
          <a:prstGeom prst="rect">
            <a:avLst/>
          </a:prstGeom>
          <a:noFill/>
        </p:spPr>
        <p:txBody>
          <a:bodyPr wrap="none" rtlCol="0">
            <a:spAutoFit/>
          </a:bodyPr>
          <a:lstStyle/>
          <a:p>
            <a:r>
              <a:rPr lang="en-US" dirty="0"/>
              <a:t>Record phase</a:t>
            </a:r>
          </a:p>
        </p:txBody>
      </p:sp>
      <p:sp>
        <p:nvSpPr>
          <p:cNvPr id="23" name="TextBox 22">
            <a:extLst>
              <a:ext uri="{FF2B5EF4-FFF2-40B4-BE49-F238E27FC236}">
                <a16:creationId xmlns:a16="http://schemas.microsoft.com/office/drawing/2014/main" id="{EE725D30-3BB6-67CA-EFDF-378049BEC44F}"/>
              </a:ext>
            </a:extLst>
          </p:cNvPr>
          <p:cNvSpPr txBox="1"/>
          <p:nvPr/>
        </p:nvSpPr>
        <p:spPr>
          <a:xfrm>
            <a:off x="9307604" y="1519464"/>
            <a:ext cx="1418658" cy="369332"/>
          </a:xfrm>
          <a:prstGeom prst="rect">
            <a:avLst/>
          </a:prstGeom>
          <a:noFill/>
        </p:spPr>
        <p:txBody>
          <a:bodyPr wrap="none" rtlCol="0">
            <a:spAutoFit/>
          </a:bodyPr>
          <a:lstStyle/>
          <a:p>
            <a:r>
              <a:rPr lang="en-US" dirty="0"/>
              <a:t>Replay phase</a:t>
            </a:r>
          </a:p>
        </p:txBody>
      </p:sp>
      <p:sp>
        <p:nvSpPr>
          <p:cNvPr id="31" name="TextBox 30">
            <a:extLst>
              <a:ext uri="{FF2B5EF4-FFF2-40B4-BE49-F238E27FC236}">
                <a16:creationId xmlns:a16="http://schemas.microsoft.com/office/drawing/2014/main" id="{FE28C7F6-366F-54D7-CEBA-3107D4BD0851}"/>
              </a:ext>
            </a:extLst>
          </p:cNvPr>
          <p:cNvSpPr txBox="1"/>
          <p:nvPr/>
        </p:nvSpPr>
        <p:spPr>
          <a:xfrm>
            <a:off x="8265111" y="2856853"/>
            <a:ext cx="966996" cy="369332"/>
          </a:xfrm>
          <a:prstGeom prst="rect">
            <a:avLst/>
          </a:prstGeom>
          <a:noFill/>
        </p:spPr>
        <p:txBody>
          <a:bodyPr wrap="none" rtlCol="0">
            <a:spAutoFit/>
          </a:bodyPr>
          <a:lstStyle/>
          <a:p>
            <a:r>
              <a:rPr lang="en-US" i="1" dirty="0"/>
              <a:t>Rollback</a:t>
            </a:r>
            <a:endParaRPr lang="en-US" i="1" dirty="0">
              <a:solidFill>
                <a:srgbClr val="FF0000"/>
              </a:solidFill>
            </a:endParaRPr>
          </a:p>
        </p:txBody>
      </p:sp>
      <p:cxnSp>
        <p:nvCxnSpPr>
          <p:cNvPr id="16" name="Straight Arrow Connector 15">
            <a:extLst>
              <a:ext uri="{FF2B5EF4-FFF2-40B4-BE49-F238E27FC236}">
                <a16:creationId xmlns:a16="http://schemas.microsoft.com/office/drawing/2014/main" id="{B14E3A34-925E-A884-6885-73CB6BDF90A9}"/>
              </a:ext>
            </a:extLst>
          </p:cNvPr>
          <p:cNvCxnSpPr>
            <a:cxnSpLocks/>
          </p:cNvCxnSpPr>
          <p:nvPr/>
        </p:nvCxnSpPr>
        <p:spPr>
          <a:xfrm flipV="1">
            <a:off x="10301075" y="2397997"/>
            <a:ext cx="0" cy="2228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CD219F-B114-7230-F8E9-19B66703A695}"/>
              </a:ext>
            </a:extLst>
          </p:cNvPr>
          <p:cNvSpPr txBox="1"/>
          <p:nvPr/>
        </p:nvSpPr>
        <p:spPr>
          <a:xfrm>
            <a:off x="10268611" y="2845027"/>
            <a:ext cx="809004" cy="369332"/>
          </a:xfrm>
          <a:prstGeom prst="rect">
            <a:avLst/>
          </a:prstGeom>
          <a:noFill/>
        </p:spPr>
        <p:txBody>
          <a:bodyPr wrap="none" rtlCol="0">
            <a:spAutoFit/>
          </a:bodyPr>
          <a:lstStyle/>
          <a:p>
            <a:r>
              <a:rPr lang="en-US" i="1" dirty="0"/>
              <a:t>Replay</a:t>
            </a:r>
            <a:endParaRPr lang="en-US" dirty="0"/>
          </a:p>
        </p:txBody>
      </p:sp>
      <p:sp>
        <p:nvSpPr>
          <p:cNvPr id="20" name="Content Placeholder 2">
            <a:extLst>
              <a:ext uri="{FF2B5EF4-FFF2-40B4-BE49-F238E27FC236}">
                <a16:creationId xmlns:a16="http://schemas.microsoft.com/office/drawing/2014/main" id="{9227932D-16D3-2FDC-C452-98EB770BC9FE}"/>
              </a:ext>
            </a:extLst>
          </p:cNvPr>
          <p:cNvSpPr txBox="1">
            <a:spLocks/>
          </p:cNvSpPr>
          <p:nvPr/>
        </p:nvSpPr>
        <p:spPr>
          <a:xfrm>
            <a:off x="184675" y="1829920"/>
            <a:ext cx="2801645" cy="34700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T1</a:t>
            </a:r>
          </a:p>
          <a:p>
            <a:pPr marL="0" indent="0">
              <a:buFont typeface="Arial" panose="020B0604020202020204" pitchFamily="34" charset="0"/>
              <a:buNone/>
            </a:pPr>
            <a:r>
              <a:rPr lang="en-IN" sz="1800" dirty="0" err="1"/>
              <a:t>pthread_create</a:t>
            </a:r>
            <a:r>
              <a:rPr lang="en-IN" sz="1800" dirty="0"/>
              <a:t>(&amp;t2..)</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r>
              <a:rPr lang="en-IN" sz="1800" dirty="0">
                <a:solidFill>
                  <a:srgbClr val="FF0000"/>
                </a:solidFill>
              </a:rPr>
              <a:t>sum = -1</a:t>
            </a:r>
          </a:p>
          <a:p>
            <a:pPr marL="0" indent="0">
              <a:buFont typeface="Arial" panose="020B0604020202020204" pitchFamily="34" charset="0"/>
              <a:buNone/>
            </a:pPr>
            <a:endParaRPr lang="en-IN" sz="1800" dirty="0">
              <a:solidFill>
                <a:srgbClr val="FF0000"/>
              </a:solidFill>
            </a:endParaRPr>
          </a:p>
          <a:p>
            <a:pPr marL="0" indent="0">
              <a:buFont typeface="Arial" panose="020B0604020202020204" pitchFamily="34" charset="0"/>
              <a:buNone/>
            </a:pPr>
            <a:endParaRPr lang="en-IN" sz="1800" dirty="0">
              <a:solidFill>
                <a:srgbClr val="FF0000"/>
              </a:solidFill>
            </a:endParaRPr>
          </a:p>
          <a:p>
            <a:pPr marL="0" indent="0">
              <a:buNone/>
            </a:pPr>
            <a:endParaRPr lang="en-IN" sz="1800" dirty="0">
              <a:solidFill>
                <a:srgbClr val="FF0000"/>
              </a:solidFill>
            </a:endParaRPr>
          </a:p>
          <a:p>
            <a:pPr marL="0" indent="0">
              <a:buNone/>
            </a:pPr>
            <a:r>
              <a:rPr lang="en-IN" sz="1800" dirty="0" err="1"/>
              <a:t>pthread_join</a:t>
            </a:r>
            <a:r>
              <a:rPr lang="en-IN" sz="1800" dirty="0"/>
              <a:t>(&amp;t2)</a:t>
            </a:r>
            <a:endParaRPr lang="en-US" sz="1800" dirty="0"/>
          </a:p>
        </p:txBody>
      </p:sp>
      <p:cxnSp>
        <p:nvCxnSpPr>
          <p:cNvPr id="24" name="Straight Connector 23">
            <a:extLst>
              <a:ext uri="{FF2B5EF4-FFF2-40B4-BE49-F238E27FC236}">
                <a16:creationId xmlns:a16="http://schemas.microsoft.com/office/drawing/2014/main" id="{4AD08BDC-9488-9623-349A-2672FFD1B107}"/>
              </a:ext>
            </a:extLst>
          </p:cNvPr>
          <p:cNvCxnSpPr>
            <a:cxnSpLocks/>
          </p:cNvCxnSpPr>
          <p:nvPr/>
        </p:nvCxnSpPr>
        <p:spPr>
          <a:xfrm>
            <a:off x="2769627" y="1825625"/>
            <a:ext cx="0" cy="347434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83CF37BE-AE77-83FB-2227-4B702C5F61AA}"/>
              </a:ext>
            </a:extLst>
          </p:cNvPr>
          <p:cNvCxnSpPr>
            <a:cxnSpLocks/>
          </p:cNvCxnSpPr>
          <p:nvPr/>
        </p:nvCxnSpPr>
        <p:spPr>
          <a:xfrm flipV="1">
            <a:off x="1371600" y="3072384"/>
            <a:ext cx="1417323" cy="54864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3FBBFF3-9871-AF45-BB23-FC1877F9675D}"/>
              </a:ext>
            </a:extLst>
          </p:cNvPr>
          <p:cNvCxnSpPr>
            <a:cxnSpLocks/>
          </p:cNvCxnSpPr>
          <p:nvPr/>
        </p:nvCxnSpPr>
        <p:spPr>
          <a:xfrm>
            <a:off x="1371600" y="3685032"/>
            <a:ext cx="2368296" cy="27432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6D94B0-D4EA-A94B-0BDE-D1E6BEE1C76E}"/>
              </a:ext>
            </a:extLst>
          </p:cNvPr>
          <p:cNvCxnSpPr>
            <a:cxnSpLocks/>
          </p:cNvCxnSpPr>
          <p:nvPr/>
        </p:nvCxnSpPr>
        <p:spPr>
          <a:xfrm>
            <a:off x="1371600" y="3803904"/>
            <a:ext cx="1499616" cy="82284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14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4406-B559-5AB6-B3DD-58AEA1236157}"/>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1A3EC2B3-6EBD-CD2D-8DCD-45A715D97595}"/>
              </a:ext>
            </a:extLst>
          </p:cNvPr>
          <p:cNvSpPr>
            <a:spLocks noGrp="1"/>
          </p:cNvSpPr>
          <p:nvPr>
            <p:ph idx="1"/>
          </p:nvPr>
        </p:nvSpPr>
        <p:spPr/>
        <p:txBody>
          <a:bodyPr/>
          <a:lstStyle/>
          <a:p>
            <a:r>
              <a:rPr lang="en-US" dirty="0"/>
              <a:t>Ordering every load/store will create significant overhead</a:t>
            </a:r>
          </a:p>
          <a:p>
            <a:r>
              <a:rPr lang="en-US" dirty="0"/>
              <a:t>Unnecessary logging overhead if I need not rollback the epoch</a:t>
            </a:r>
          </a:p>
          <a:p>
            <a:r>
              <a:rPr lang="en-US" dirty="0"/>
              <a:t>Most code is non-racy</a:t>
            </a:r>
          </a:p>
          <a:p>
            <a:endParaRPr lang="en-US" dirty="0"/>
          </a:p>
        </p:txBody>
      </p:sp>
    </p:spTree>
    <p:extLst>
      <p:ext uri="{BB962C8B-B14F-4D97-AF65-F5344CB8AC3E}">
        <p14:creationId xmlns:p14="http://schemas.microsoft.com/office/powerpoint/2010/main" val="45178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p:cNvCxnSpPr/>
          <p:nvPr/>
        </p:nvCxnSpPr>
        <p:spPr>
          <a:xfrm>
            <a:off x="3906136" y="3504883"/>
            <a:ext cx="4529294" cy="10477"/>
          </a:xfrm>
          <a:prstGeom prst="straightConnector1">
            <a:avLst/>
          </a:prstGeom>
          <a:ln w="6350" cmpd="sng">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24000" y="15435"/>
            <a:ext cx="9144000" cy="1143000"/>
          </a:xfrm>
        </p:spPr>
        <p:txBody>
          <a:bodyPr vert="horz" lIns="0" tIns="45720" rIns="0" bIns="45720" rtlCol="0" anchor="ctr">
            <a:normAutofit/>
          </a:bodyPr>
          <a:lstStyle/>
          <a:p>
            <a:r>
              <a:rPr lang="en-US" sz="4000" dirty="0"/>
              <a:t>Handling Races in Replays</a:t>
            </a:r>
          </a:p>
        </p:txBody>
      </p:sp>
      <p:sp>
        <p:nvSpPr>
          <p:cNvPr id="4" name="TextBox 3"/>
          <p:cNvSpPr txBox="1"/>
          <p:nvPr/>
        </p:nvSpPr>
        <p:spPr>
          <a:xfrm>
            <a:off x="1717210" y="4651453"/>
            <a:ext cx="8733655" cy="819825"/>
          </a:xfrm>
          <a:prstGeom prst="rect">
            <a:avLst/>
          </a:prstGeom>
          <a:noFill/>
        </p:spPr>
        <p:txBody>
          <a:bodyPr wrap="square" lIns="0" rIns="0" rtlCol="0">
            <a:normAutofit fontScale="77500" lnSpcReduction="20000"/>
          </a:bodyPr>
          <a:lstStyle/>
          <a:p>
            <a:pPr lvl="0" algn="ctr">
              <a:spcBef>
                <a:spcPct val="20000"/>
              </a:spcBef>
            </a:pPr>
            <a:r>
              <a:rPr lang="en-US" sz="3200" dirty="0">
                <a:solidFill>
                  <a:srgbClr val="FF0000"/>
                </a:solidFill>
              </a:rPr>
              <a:t>If replay diverges, possibly caused by races, </a:t>
            </a:r>
          </a:p>
          <a:p>
            <a:pPr lvl="0" algn="ctr">
              <a:spcBef>
                <a:spcPct val="20000"/>
              </a:spcBef>
            </a:pPr>
            <a:r>
              <a:rPr lang="en-US" sz="3200" dirty="0" err="1">
                <a:solidFill>
                  <a:srgbClr val="FF0000"/>
                </a:solidFill>
              </a:rPr>
              <a:t>iReplayer</a:t>
            </a:r>
            <a:r>
              <a:rPr lang="en-US" sz="3200" dirty="0">
                <a:solidFill>
                  <a:srgbClr val="FF0000"/>
                </a:solidFill>
              </a:rPr>
              <a:t> re-executes until an identical schedule is found!</a:t>
            </a:r>
          </a:p>
        </p:txBody>
      </p:sp>
      <p:sp>
        <p:nvSpPr>
          <p:cNvPr id="19" name="Rectangle 18"/>
          <p:cNvSpPr/>
          <p:nvPr/>
        </p:nvSpPr>
        <p:spPr>
          <a:xfrm>
            <a:off x="4154206" y="1968048"/>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E1</a:t>
            </a:r>
          </a:p>
        </p:txBody>
      </p:sp>
      <p:sp>
        <p:nvSpPr>
          <p:cNvPr id="26" name="Rectangle 25"/>
          <p:cNvSpPr/>
          <p:nvPr/>
        </p:nvSpPr>
        <p:spPr>
          <a:xfrm>
            <a:off x="5000900" y="1968048"/>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E2</a:t>
            </a:r>
          </a:p>
        </p:txBody>
      </p:sp>
      <p:sp>
        <p:nvSpPr>
          <p:cNvPr id="27" name="Rectangle 26"/>
          <p:cNvSpPr/>
          <p:nvPr/>
        </p:nvSpPr>
        <p:spPr>
          <a:xfrm>
            <a:off x="5847594" y="1968048"/>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E3</a:t>
            </a:r>
          </a:p>
        </p:txBody>
      </p:sp>
      <p:sp>
        <p:nvSpPr>
          <p:cNvPr id="28" name="Rectangle 27"/>
          <p:cNvSpPr/>
          <p:nvPr/>
        </p:nvSpPr>
        <p:spPr>
          <a:xfrm>
            <a:off x="7038327" y="1968048"/>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En</a:t>
            </a:r>
          </a:p>
        </p:txBody>
      </p:sp>
      <p:sp>
        <p:nvSpPr>
          <p:cNvPr id="29" name="TextBox 28"/>
          <p:cNvSpPr txBox="1"/>
          <p:nvPr/>
        </p:nvSpPr>
        <p:spPr>
          <a:xfrm>
            <a:off x="6694288" y="1979787"/>
            <a:ext cx="343364" cy="369332"/>
          </a:xfrm>
          <a:prstGeom prst="rect">
            <a:avLst/>
          </a:prstGeom>
          <a:noFill/>
          <a:effectLst/>
        </p:spPr>
        <p:txBody>
          <a:bodyPr wrap="none" rtlCol="0" anchor="t">
            <a:spAutoFit/>
          </a:bodyPr>
          <a:lstStyle/>
          <a:p>
            <a:r>
              <a:rPr lang="is-IS" dirty="0"/>
              <a:t>…</a:t>
            </a:r>
            <a:endParaRPr lang="en-US" dirty="0"/>
          </a:p>
        </p:txBody>
      </p:sp>
      <p:sp>
        <p:nvSpPr>
          <p:cNvPr id="30" name="TextBox 29"/>
          <p:cNvSpPr txBox="1"/>
          <p:nvPr/>
        </p:nvSpPr>
        <p:spPr>
          <a:xfrm>
            <a:off x="2780514" y="1605848"/>
            <a:ext cx="1244316" cy="954107"/>
          </a:xfrm>
          <a:prstGeom prst="rect">
            <a:avLst/>
          </a:prstGeom>
          <a:noFill/>
          <a:effectLst/>
        </p:spPr>
        <p:txBody>
          <a:bodyPr wrap="none" rtlCol="0">
            <a:spAutoFit/>
          </a:bodyPr>
          <a:lstStyle/>
          <a:p>
            <a:pPr algn="ctr"/>
            <a:r>
              <a:rPr lang="en-US" sz="2800" dirty="0"/>
              <a:t>syncs</a:t>
            </a:r>
          </a:p>
          <a:p>
            <a:pPr algn="ctr"/>
            <a:r>
              <a:rPr lang="en-US" sz="2800" dirty="0" err="1"/>
              <a:t>syscalls</a:t>
            </a:r>
            <a:endParaRPr lang="en-US" sz="2800" dirty="0"/>
          </a:p>
        </p:txBody>
      </p:sp>
      <p:sp>
        <p:nvSpPr>
          <p:cNvPr id="33" name="Rectangle 32"/>
          <p:cNvSpPr/>
          <p:nvPr/>
        </p:nvSpPr>
        <p:spPr>
          <a:xfrm>
            <a:off x="4298842" y="3320216"/>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E1</a:t>
            </a:r>
          </a:p>
        </p:txBody>
      </p:sp>
      <p:sp>
        <p:nvSpPr>
          <p:cNvPr id="34" name="Rectangle 33"/>
          <p:cNvSpPr/>
          <p:nvPr/>
        </p:nvSpPr>
        <p:spPr>
          <a:xfrm>
            <a:off x="5549090" y="3320216"/>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E2</a:t>
            </a:r>
          </a:p>
        </p:txBody>
      </p:sp>
      <p:sp>
        <p:nvSpPr>
          <p:cNvPr id="35" name="Rectangle 34"/>
          <p:cNvSpPr/>
          <p:nvPr/>
        </p:nvSpPr>
        <p:spPr>
          <a:xfrm>
            <a:off x="6787434" y="3320216"/>
            <a:ext cx="846694" cy="38601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Ex</a:t>
            </a:r>
          </a:p>
        </p:txBody>
      </p:sp>
      <p:sp>
        <p:nvSpPr>
          <p:cNvPr id="38" name="TextBox 37"/>
          <p:cNvSpPr txBox="1"/>
          <p:nvPr/>
        </p:nvSpPr>
        <p:spPr>
          <a:xfrm>
            <a:off x="2511396" y="3255076"/>
            <a:ext cx="1471941" cy="523220"/>
          </a:xfrm>
          <a:prstGeom prst="rect">
            <a:avLst/>
          </a:prstGeom>
          <a:noFill/>
          <a:effectLst/>
        </p:spPr>
        <p:txBody>
          <a:bodyPr wrap="none" rtlCol="0">
            <a:spAutoFit/>
          </a:bodyPr>
          <a:lstStyle/>
          <a:p>
            <a:r>
              <a:rPr lang="en-US" sz="2800" dirty="0"/>
              <a:t>Thread 1</a:t>
            </a:r>
          </a:p>
        </p:txBody>
      </p:sp>
      <p:cxnSp>
        <p:nvCxnSpPr>
          <p:cNvPr id="40" name="Straight Connector 39"/>
          <p:cNvCxnSpPr/>
          <p:nvPr/>
        </p:nvCxnSpPr>
        <p:spPr>
          <a:xfrm flipH="1">
            <a:off x="3922631" y="3318186"/>
            <a:ext cx="1" cy="94887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3"/>
            <a:endCxn id="33" idx="1"/>
          </p:cNvCxnSpPr>
          <p:nvPr/>
        </p:nvCxnSpPr>
        <p:spPr>
          <a:xfrm flipV="1">
            <a:off x="3983336" y="3513224"/>
            <a:ext cx="315506" cy="346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5153530" y="3501389"/>
            <a:ext cx="392706" cy="834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6395784" y="3506036"/>
            <a:ext cx="392706" cy="834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35" idx="2"/>
          </p:cNvCxnSpPr>
          <p:nvPr/>
        </p:nvCxnSpPr>
        <p:spPr>
          <a:xfrm rot="5400000">
            <a:off x="5349686" y="2262684"/>
            <a:ext cx="417546" cy="3304645"/>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475782" y="3987803"/>
            <a:ext cx="1013547" cy="461665"/>
          </a:xfrm>
          <a:prstGeom prst="rect">
            <a:avLst/>
          </a:prstGeom>
          <a:noFill/>
          <a:effectLst/>
        </p:spPr>
        <p:txBody>
          <a:bodyPr wrap="none" rtlCol="0">
            <a:spAutoFit/>
          </a:bodyPr>
          <a:lstStyle/>
          <a:p>
            <a:r>
              <a:rPr lang="en-US" sz="2400" dirty="0"/>
              <a:t>Replay</a:t>
            </a:r>
          </a:p>
        </p:txBody>
      </p:sp>
      <p:cxnSp>
        <p:nvCxnSpPr>
          <p:cNvPr id="52" name="Straight Arrow Connector 51"/>
          <p:cNvCxnSpPr>
            <a:stCxn id="19" idx="2"/>
            <a:endCxn id="33" idx="0"/>
          </p:cNvCxnSpPr>
          <p:nvPr/>
        </p:nvCxnSpPr>
        <p:spPr>
          <a:xfrm>
            <a:off x="4577553" y="2354064"/>
            <a:ext cx="144636" cy="966152"/>
          </a:xfrm>
          <a:prstGeom prst="straightConnector1">
            <a:avLst/>
          </a:prstGeom>
          <a:ln>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26" idx="2"/>
            <a:endCxn id="34" idx="0"/>
          </p:cNvCxnSpPr>
          <p:nvPr/>
        </p:nvCxnSpPr>
        <p:spPr>
          <a:xfrm>
            <a:off x="5424247" y="2354064"/>
            <a:ext cx="548190" cy="966152"/>
          </a:xfrm>
          <a:prstGeom prst="straightConnector1">
            <a:avLst/>
          </a:prstGeom>
          <a:ln>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27" idx="2"/>
            <a:endCxn id="35" idx="0"/>
          </p:cNvCxnSpPr>
          <p:nvPr/>
        </p:nvCxnSpPr>
        <p:spPr>
          <a:xfrm>
            <a:off x="6270941" y="2354064"/>
            <a:ext cx="939840" cy="966152"/>
          </a:xfrm>
          <a:prstGeom prst="straightConnector1">
            <a:avLst/>
          </a:prstGeom>
          <a:ln>
            <a:solidFill>
              <a:srgbClr val="FF000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7" idx="2"/>
            <a:endCxn id="31" idx="0"/>
          </p:cNvCxnSpPr>
          <p:nvPr/>
        </p:nvCxnSpPr>
        <p:spPr>
          <a:xfrm>
            <a:off x="6270941" y="2354064"/>
            <a:ext cx="940896" cy="957810"/>
          </a:xfrm>
          <a:prstGeom prst="straightConnector1">
            <a:avLst/>
          </a:prstGeom>
          <a:ln>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6788490" y="3311874"/>
            <a:ext cx="846694" cy="386016"/>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E3</a:t>
            </a:r>
          </a:p>
        </p:txBody>
      </p:sp>
    </p:spTree>
    <p:extLst>
      <p:ext uri="{BB962C8B-B14F-4D97-AF65-F5344CB8AC3E}">
        <p14:creationId xmlns:p14="http://schemas.microsoft.com/office/powerpoint/2010/main" val="610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500"/>
                                        <p:tgtEl>
                                          <p:spTgt spid="42"/>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par>
                                <p:cTn id="60" presetID="22" presetClass="entr" presetSubtype="1"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up)">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5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4"/>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4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5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left)">
                                      <p:cBhvr>
                                        <p:cTn id="95" dur="500"/>
                                        <p:tgtEl>
                                          <p:spTgt spid="42"/>
                                        </p:tgtEl>
                                      </p:cBhvr>
                                    </p:animEffect>
                                  </p:childTnLst>
                                </p:cTn>
                              </p:par>
                            </p:childTnLst>
                          </p:cTn>
                        </p:par>
                        <p:par>
                          <p:cTn id="96" fill="hold">
                            <p:stCondLst>
                              <p:cond delay="500"/>
                            </p:stCondLst>
                            <p:childTnLst>
                              <p:par>
                                <p:cTn id="97" presetID="1" presetClass="entr" presetSubtype="0" fill="hold" grpId="2"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0"/>
                                          </p:stCondLst>
                                        </p:cTn>
                                        <p:tgtEl>
                                          <p:spTgt spid="5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wipe(left)">
                                      <p:cBhvr>
                                        <p:cTn id="106" dur="500"/>
                                        <p:tgtEl>
                                          <p:spTgt spid="43"/>
                                        </p:tgtEl>
                                      </p:cBhvr>
                                    </p:animEffect>
                                  </p:childTnLst>
                                </p:cTn>
                              </p:par>
                            </p:childTnLst>
                          </p:cTn>
                        </p:par>
                        <p:par>
                          <p:cTn id="107" fill="hold">
                            <p:stCondLst>
                              <p:cond delay="500"/>
                            </p:stCondLst>
                            <p:childTnLst>
                              <p:par>
                                <p:cTn id="108" presetID="1" presetClass="entr" presetSubtype="0" fill="hold" grpId="2" nodeType="afterEffect">
                                  <p:stCondLst>
                                    <p:cond delay="0"/>
                                  </p:stCondLst>
                                  <p:childTnLst>
                                    <p:set>
                                      <p:cBhvr>
                                        <p:cTn id="109" dur="1" fill="hold">
                                          <p:stCondLst>
                                            <p:cond delay="0"/>
                                          </p:stCondLst>
                                        </p:cTn>
                                        <p:tgtEl>
                                          <p:spTgt spid="34"/>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wipe(left)">
                                      <p:cBhvr>
                                        <p:cTn id="117" dur="500"/>
                                        <p:tgtEl>
                                          <p:spTgt spid="44"/>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1"/>
                                        </p:tgtEl>
                                        <p:attrNameLst>
                                          <p:attrName>style.visibility</p:attrName>
                                        </p:attrNameLst>
                                      </p:cBhvr>
                                      <p:to>
                                        <p:strVal val="visible"/>
                                      </p:to>
                                    </p:set>
                                  </p:childTnLst>
                                </p:cTn>
                              </p:par>
                            </p:childTnLst>
                          </p:cTn>
                        </p:par>
                        <p:par>
                          <p:cTn id="121" fill="hold">
                            <p:stCondLst>
                              <p:cond delay="500"/>
                            </p:stCondLst>
                            <p:childTnLst>
                              <p:par>
                                <p:cTn id="122" presetID="1" presetClass="entr" presetSubtype="0" fill="hold" nodeType="afterEffect">
                                  <p:stCondLst>
                                    <p:cond delay="0"/>
                                  </p:stCondLst>
                                  <p:childTnLst>
                                    <p:set>
                                      <p:cBhvr>
                                        <p:cTn id="12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animBg="1"/>
      <p:bldP spid="26" grpId="0" animBg="1"/>
      <p:bldP spid="27" grpId="0" animBg="1"/>
      <p:bldP spid="28" grpId="0" animBg="1"/>
      <p:bldP spid="29" grpId="0"/>
      <p:bldP spid="30" grpId="0"/>
      <p:bldP spid="33" grpId="0" animBg="1"/>
      <p:bldP spid="33" grpId="1" animBg="1"/>
      <p:bldP spid="33" grpId="2" animBg="1"/>
      <p:bldP spid="34" grpId="0" animBg="1"/>
      <p:bldP spid="34" grpId="1" animBg="1"/>
      <p:bldP spid="34" grpId="2" animBg="1"/>
      <p:bldP spid="35" grpId="0" animBg="1"/>
      <p:bldP spid="35" grpId="1" animBg="1"/>
      <p:bldP spid="38" grpId="0"/>
      <p:bldP spid="50" grpId="0"/>
      <p:bldP spid="50" grpId="1"/>
      <p:bldP spid="3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iReplayer</a:t>
            </a:r>
            <a:endParaRPr lang="en-US" dirty="0"/>
          </a:p>
        </p:txBody>
      </p:sp>
      <p:sp>
        <p:nvSpPr>
          <p:cNvPr id="12" name="Rectangle 11"/>
          <p:cNvSpPr/>
          <p:nvPr/>
        </p:nvSpPr>
        <p:spPr>
          <a:xfrm>
            <a:off x="1978576" y="1361682"/>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Begin </a:t>
            </a:r>
          </a:p>
          <a:p>
            <a:pPr algn="ctr"/>
            <a:r>
              <a:rPr lang="en-US" sz="1400" dirty="0">
                <a:solidFill>
                  <a:schemeClr val="tx1"/>
                </a:solidFill>
                <a:latin typeface="Times"/>
                <a:cs typeface="Times"/>
              </a:rPr>
              <a:t>Take snapshot</a:t>
            </a:r>
          </a:p>
        </p:txBody>
      </p:sp>
      <p:cxnSp>
        <p:nvCxnSpPr>
          <p:cNvPr id="13" name="Straight Connector 12"/>
          <p:cNvCxnSpPr/>
          <p:nvPr/>
        </p:nvCxnSpPr>
        <p:spPr>
          <a:xfrm>
            <a:off x="2746782" y="1879807"/>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746778" y="2290496"/>
            <a:ext cx="4838008" cy="4081"/>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744889" y="1750675"/>
            <a:ext cx="4839897"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Original Execution with minimum recording</a:t>
            </a:r>
          </a:p>
        </p:txBody>
      </p:sp>
      <p:cxnSp>
        <p:nvCxnSpPr>
          <p:cNvPr id="16" name="Straight Connector 15"/>
          <p:cNvCxnSpPr/>
          <p:nvPr/>
        </p:nvCxnSpPr>
        <p:spPr>
          <a:xfrm rot="5400000">
            <a:off x="7294351" y="2173153"/>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125620" y="1267260"/>
            <a:ext cx="2737235"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End</a:t>
            </a:r>
          </a:p>
          <a:p>
            <a:pPr algn="ctr"/>
            <a:r>
              <a:rPr lang="en-US" sz="1400" dirty="0">
                <a:solidFill>
                  <a:schemeClr val="tx1"/>
                </a:solidFill>
                <a:latin typeface="Times"/>
                <a:cs typeface="Times"/>
              </a:rPr>
              <a:t>( Irrevocable system call )</a:t>
            </a:r>
          </a:p>
        </p:txBody>
      </p:sp>
      <p:cxnSp>
        <p:nvCxnSpPr>
          <p:cNvPr id="18" name="Straight Connector 17"/>
          <p:cNvCxnSpPr/>
          <p:nvPr/>
        </p:nvCxnSpPr>
        <p:spPr>
          <a:xfrm flipV="1">
            <a:off x="7591502" y="2282334"/>
            <a:ext cx="1933329" cy="4081"/>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9515894" y="2282333"/>
            <a:ext cx="996160"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a:off x="9218742" y="2172712"/>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8" idx="2"/>
            <a:endCxn id="22" idx="0"/>
          </p:cNvCxnSpPr>
          <p:nvPr/>
        </p:nvCxnSpPr>
        <p:spPr>
          <a:xfrm flipH="1">
            <a:off x="8562393" y="2262445"/>
            <a:ext cx="4974" cy="619993"/>
          </a:xfrm>
          <a:prstGeom prst="line">
            <a:avLst/>
          </a:pr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8166254" y="2882438"/>
            <a:ext cx="792279" cy="520173"/>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36576" rIns="0" rtlCol="0" anchor="ctr"/>
          <a:lstStyle/>
          <a:p>
            <a:pPr algn="ctr"/>
            <a:r>
              <a:rPr lang="en-US" sz="1400" dirty="0">
                <a:solidFill>
                  <a:schemeClr val="tx1"/>
                </a:solidFill>
                <a:latin typeface="Times"/>
                <a:cs typeface="Times"/>
              </a:rPr>
              <a:t>Error </a:t>
            </a:r>
          </a:p>
          <a:p>
            <a:pPr algn="ctr"/>
            <a:r>
              <a:rPr lang="en-US" sz="1400" dirty="0">
                <a:solidFill>
                  <a:schemeClr val="tx1"/>
                </a:solidFill>
                <a:latin typeface="Times"/>
                <a:cs typeface="Times"/>
              </a:rPr>
              <a:t>Detected</a:t>
            </a:r>
          </a:p>
        </p:txBody>
      </p:sp>
      <p:cxnSp>
        <p:nvCxnSpPr>
          <p:cNvPr id="23" name="Straight Connector 22"/>
          <p:cNvCxnSpPr/>
          <p:nvPr/>
        </p:nvCxnSpPr>
        <p:spPr>
          <a:xfrm flipH="1">
            <a:off x="2741165" y="2470305"/>
            <a:ext cx="12333" cy="3579826"/>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53497" y="3318814"/>
            <a:ext cx="4032168" cy="0"/>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5" name="Freeform 24"/>
          <p:cNvSpPr/>
          <p:nvPr/>
        </p:nvSpPr>
        <p:spPr>
          <a:xfrm>
            <a:off x="2758774" y="2295435"/>
            <a:ext cx="4757705" cy="989067"/>
          </a:xfrm>
          <a:custGeom>
            <a:avLst/>
            <a:gdLst>
              <a:gd name="connsiteX0" fmla="*/ 2015066 w 2015066"/>
              <a:gd name="connsiteY0" fmla="*/ 0 h 381000"/>
              <a:gd name="connsiteX1" fmla="*/ 914400 w 2015066"/>
              <a:gd name="connsiteY1" fmla="*/ 110067 h 381000"/>
              <a:gd name="connsiteX2" fmla="*/ 0 w 2015066"/>
              <a:gd name="connsiteY2" fmla="*/ 381000 h 381000"/>
              <a:gd name="connsiteX3" fmla="*/ 0 w 2015066"/>
              <a:gd name="connsiteY3" fmla="*/ 381000 h 381000"/>
              <a:gd name="connsiteX4" fmla="*/ 0 w 2015066"/>
              <a:gd name="connsiteY4" fmla="*/ 38100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066" h="381000">
                <a:moveTo>
                  <a:pt x="2015066" y="0"/>
                </a:moveTo>
                <a:cubicBezTo>
                  <a:pt x="1632655" y="23283"/>
                  <a:pt x="1250244" y="46567"/>
                  <a:pt x="914400" y="110067"/>
                </a:cubicBezTo>
                <a:cubicBezTo>
                  <a:pt x="578556" y="173567"/>
                  <a:pt x="0" y="381000"/>
                  <a:pt x="0" y="381000"/>
                </a:cubicBezTo>
                <a:lnTo>
                  <a:pt x="0" y="381000"/>
                </a:lnTo>
                <a:lnTo>
                  <a:pt x="0" y="381000"/>
                </a:lnTo>
              </a:path>
            </a:pathLst>
          </a:cu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26" name="Rectangle 25"/>
          <p:cNvSpPr/>
          <p:nvPr/>
        </p:nvSpPr>
        <p:spPr>
          <a:xfrm>
            <a:off x="2541653" y="2536619"/>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27" name="Rectangle 26"/>
          <p:cNvSpPr/>
          <p:nvPr/>
        </p:nvSpPr>
        <p:spPr>
          <a:xfrm>
            <a:off x="3301933" y="2884651"/>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b="1" dirty="0">
                <a:solidFill>
                  <a:schemeClr val="tx1"/>
                </a:solidFill>
                <a:latin typeface="Times"/>
                <a:cs typeface="Times"/>
              </a:rPr>
              <a:t>Instrumented Re-execution</a:t>
            </a:r>
          </a:p>
        </p:txBody>
      </p:sp>
      <p:sp>
        <p:nvSpPr>
          <p:cNvPr id="28" name="Rectangle 27"/>
          <p:cNvSpPr/>
          <p:nvPr/>
        </p:nvSpPr>
        <p:spPr>
          <a:xfrm>
            <a:off x="7711239" y="1745436"/>
            <a:ext cx="1712257" cy="5170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Check Errors</a:t>
            </a:r>
          </a:p>
        </p:txBody>
      </p:sp>
      <p:cxnSp>
        <p:nvCxnSpPr>
          <p:cNvPr id="29" name="Straight Arrow Connector 28"/>
          <p:cNvCxnSpPr/>
          <p:nvPr/>
        </p:nvCxnSpPr>
        <p:spPr>
          <a:xfrm flipV="1">
            <a:off x="2744886" y="5618557"/>
            <a:ext cx="5880180" cy="1936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685208" y="2072913"/>
            <a:ext cx="872355" cy="307777"/>
          </a:xfrm>
          <a:prstGeom prst="rect">
            <a:avLst/>
          </a:prstGeom>
          <a:noFill/>
          <a:effectLst/>
        </p:spPr>
        <p:txBody>
          <a:bodyPr wrap="none" rtlCol="0">
            <a:spAutoFit/>
          </a:bodyPr>
          <a:lstStyle/>
          <a:p>
            <a:r>
              <a:rPr lang="en-US" sz="1400" dirty="0">
                <a:latin typeface="Times"/>
                <a:cs typeface="Times"/>
              </a:rPr>
              <a:t>Thread_1</a:t>
            </a:r>
          </a:p>
        </p:txBody>
      </p:sp>
      <p:sp>
        <p:nvSpPr>
          <p:cNvPr id="31" name="TextBox 30"/>
          <p:cNvSpPr txBox="1"/>
          <p:nvPr/>
        </p:nvSpPr>
        <p:spPr>
          <a:xfrm>
            <a:off x="1689985" y="5456616"/>
            <a:ext cx="872355" cy="307777"/>
          </a:xfrm>
          <a:prstGeom prst="rect">
            <a:avLst/>
          </a:prstGeom>
          <a:noFill/>
          <a:effectLst/>
        </p:spPr>
        <p:txBody>
          <a:bodyPr wrap="none" rtlCol="0">
            <a:spAutoFit/>
          </a:bodyPr>
          <a:lstStyle/>
          <a:p>
            <a:r>
              <a:rPr lang="en-US" sz="1400" dirty="0">
                <a:latin typeface="Times"/>
                <a:cs typeface="Times"/>
              </a:rPr>
              <a:t>Thread_2</a:t>
            </a:r>
          </a:p>
        </p:txBody>
      </p:sp>
      <p:cxnSp>
        <p:nvCxnSpPr>
          <p:cNvPr id="32" name="Straight Connector 31"/>
          <p:cNvCxnSpPr/>
          <p:nvPr/>
        </p:nvCxnSpPr>
        <p:spPr>
          <a:xfrm>
            <a:off x="8609422" y="5229994"/>
            <a:ext cx="0" cy="59049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rot="4310252">
            <a:off x="7098096" y="4145433"/>
            <a:ext cx="1970837"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(1) Stop other threads </a:t>
            </a:r>
          </a:p>
        </p:txBody>
      </p:sp>
      <p:sp>
        <p:nvSpPr>
          <p:cNvPr id="34" name="Rectangle 33"/>
          <p:cNvSpPr/>
          <p:nvPr/>
        </p:nvSpPr>
        <p:spPr>
          <a:xfrm rot="17075697">
            <a:off x="8256487" y="3754023"/>
            <a:ext cx="2188649"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(2) Notify other threads </a:t>
            </a:r>
          </a:p>
          <a:p>
            <a:pPr algn="ctr"/>
            <a:r>
              <a:rPr lang="en-US" sz="1400" dirty="0">
                <a:solidFill>
                  <a:schemeClr val="tx1"/>
                </a:solidFill>
                <a:latin typeface="Times"/>
                <a:cs typeface="Times"/>
              </a:rPr>
              <a:t>to proceed if no error</a:t>
            </a:r>
          </a:p>
        </p:txBody>
      </p:sp>
      <p:cxnSp>
        <p:nvCxnSpPr>
          <p:cNvPr id="35" name="Straight Connector 34"/>
          <p:cNvCxnSpPr/>
          <p:nvPr/>
        </p:nvCxnSpPr>
        <p:spPr>
          <a:xfrm>
            <a:off x="8625066" y="5618557"/>
            <a:ext cx="1886988" cy="19364"/>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591504" y="2282334"/>
            <a:ext cx="1012253" cy="3316497"/>
          </a:xfrm>
          <a:prstGeom prst="straightConnector1">
            <a:avLst/>
          </a:prstGeom>
          <a:ln>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8652136" y="2282334"/>
            <a:ext cx="859953" cy="3339274"/>
          </a:xfrm>
          <a:prstGeom prst="straightConnector1">
            <a:avLst/>
          </a:prstGeom>
          <a:ln>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2" idx="0"/>
            <a:endCxn id="25" idx="0"/>
          </p:cNvCxnSpPr>
          <p:nvPr/>
        </p:nvCxnSpPr>
        <p:spPr>
          <a:xfrm flipH="1" flipV="1">
            <a:off x="7516479" y="2295435"/>
            <a:ext cx="1045915" cy="587003"/>
          </a:xfrm>
          <a:prstGeom prst="straightConnector1">
            <a:avLst/>
          </a:pr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9" name="Freeform 38"/>
          <p:cNvSpPr/>
          <p:nvPr/>
        </p:nvSpPr>
        <p:spPr>
          <a:xfrm flipH="1">
            <a:off x="8609421" y="3402610"/>
            <a:ext cx="135163" cy="2160614"/>
          </a:xfrm>
          <a:custGeom>
            <a:avLst/>
            <a:gdLst>
              <a:gd name="connsiteX0" fmla="*/ 384381 w 579114"/>
              <a:gd name="connsiteY0" fmla="*/ 0 h 1532467"/>
              <a:gd name="connsiteX1" fmla="*/ 3381 w 579114"/>
              <a:gd name="connsiteY1" fmla="*/ 685800 h 1532467"/>
              <a:gd name="connsiteX2" fmla="*/ 579114 w 579114"/>
              <a:gd name="connsiteY2" fmla="*/ 1532467 h 1532467"/>
              <a:gd name="connsiteX3" fmla="*/ 579114 w 579114"/>
              <a:gd name="connsiteY3" fmla="*/ 1532467 h 1532467"/>
            </a:gdLst>
            <a:ahLst/>
            <a:cxnLst>
              <a:cxn ang="0">
                <a:pos x="connsiteX0" y="connsiteY0"/>
              </a:cxn>
              <a:cxn ang="0">
                <a:pos x="connsiteX1" y="connsiteY1"/>
              </a:cxn>
              <a:cxn ang="0">
                <a:pos x="connsiteX2" y="connsiteY2"/>
              </a:cxn>
              <a:cxn ang="0">
                <a:pos x="connsiteX3" y="connsiteY3"/>
              </a:cxn>
            </a:cxnLst>
            <a:rect l="l" t="t" r="r" b="b"/>
            <a:pathLst>
              <a:path w="579114" h="1532467">
                <a:moveTo>
                  <a:pt x="384381" y="0"/>
                </a:moveTo>
                <a:cubicBezTo>
                  <a:pt x="177653" y="215194"/>
                  <a:pt x="-29074" y="430389"/>
                  <a:pt x="3381" y="685800"/>
                </a:cubicBezTo>
                <a:cubicBezTo>
                  <a:pt x="35836" y="941211"/>
                  <a:pt x="579114" y="1532467"/>
                  <a:pt x="579114" y="1532467"/>
                </a:cubicBezTo>
                <a:lnTo>
                  <a:pt x="579114" y="1532467"/>
                </a:lnTo>
              </a:path>
            </a:pathLst>
          </a:cu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dirty="0">
              <a:latin typeface="Times"/>
              <a:cs typeface="Times"/>
            </a:endParaRPr>
          </a:p>
        </p:txBody>
      </p:sp>
      <p:cxnSp>
        <p:nvCxnSpPr>
          <p:cNvPr id="40" name="Straight Connector 39"/>
          <p:cNvCxnSpPr/>
          <p:nvPr/>
        </p:nvCxnSpPr>
        <p:spPr>
          <a:xfrm>
            <a:off x="2766927" y="4653204"/>
            <a:ext cx="4018739"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Freeform 40"/>
          <p:cNvSpPr/>
          <p:nvPr/>
        </p:nvSpPr>
        <p:spPr>
          <a:xfrm>
            <a:off x="2753497" y="4694214"/>
            <a:ext cx="5850260" cy="904617"/>
          </a:xfrm>
          <a:custGeom>
            <a:avLst/>
            <a:gdLst>
              <a:gd name="connsiteX0" fmla="*/ 3615266 w 3615266"/>
              <a:gd name="connsiteY0" fmla="*/ 448734 h 448734"/>
              <a:gd name="connsiteX1" fmla="*/ 973666 w 3615266"/>
              <a:gd name="connsiteY1" fmla="*/ 355600 h 448734"/>
              <a:gd name="connsiteX2" fmla="*/ 0 w 3615266"/>
              <a:gd name="connsiteY2" fmla="*/ 0 h 448734"/>
            </a:gdLst>
            <a:ahLst/>
            <a:cxnLst>
              <a:cxn ang="0">
                <a:pos x="connsiteX0" y="connsiteY0"/>
              </a:cxn>
              <a:cxn ang="0">
                <a:pos x="connsiteX1" y="connsiteY1"/>
              </a:cxn>
              <a:cxn ang="0">
                <a:pos x="connsiteX2" y="connsiteY2"/>
              </a:cxn>
            </a:cxnLst>
            <a:rect l="l" t="t" r="r" b="b"/>
            <a:pathLst>
              <a:path w="3615266" h="448734">
                <a:moveTo>
                  <a:pt x="3615266" y="448734"/>
                </a:moveTo>
                <a:cubicBezTo>
                  <a:pt x="2595738" y="439561"/>
                  <a:pt x="1576210" y="430389"/>
                  <a:pt x="973666" y="355600"/>
                </a:cubicBezTo>
                <a:cubicBezTo>
                  <a:pt x="371122" y="280811"/>
                  <a:pt x="0" y="0"/>
                  <a:pt x="0" y="0"/>
                </a:cubicBezTo>
              </a:path>
            </a:pathLst>
          </a:cu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400">
              <a:latin typeface="Times"/>
              <a:cs typeface="Times"/>
            </a:endParaRPr>
          </a:p>
        </p:txBody>
      </p:sp>
      <p:sp>
        <p:nvSpPr>
          <p:cNvPr id="42" name="Rectangle 41"/>
          <p:cNvSpPr/>
          <p:nvPr/>
        </p:nvSpPr>
        <p:spPr>
          <a:xfrm>
            <a:off x="3259382" y="4606314"/>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b="1" dirty="0">
                <a:solidFill>
                  <a:schemeClr val="tx1"/>
                </a:solidFill>
                <a:latin typeface="Times"/>
                <a:cs typeface="Times"/>
              </a:rPr>
              <a:t>Instrumented Re-execution</a:t>
            </a:r>
          </a:p>
        </p:txBody>
      </p:sp>
      <p:cxnSp>
        <p:nvCxnSpPr>
          <p:cNvPr id="43" name="Straight Connector 42"/>
          <p:cNvCxnSpPr>
            <a:stCxn id="7" idx="1"/>
          </p:cNvCxnSpPr>
          <p:nvPr/>
        </p:nvCxnSpPr>
        <p:spPr>
          <a:xfrm>
            <a:off x="4893089" y="4348466"/>
            <a:ext cx="0" cy="30473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a:endCxn id="7" idx="3"/>
          </p:cNvCxnSpPr>
          <p:nvPr/>
        </p:nvCxnSpPr>
        <p:spPr>
          <a:xfrm>
            <a:off x="4893089" y="3318814"/>
            <a:ext cx="0" cy="36221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541653" y="5144800"/>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1400" dirty="0">
                <a:solidFill>
                  <a:schemeClr val="tx1"/>
                </a:solidFill>
                <a:latin typeface="Times"/>
                <a:cs typeface="Times"/>
              </a:rPr>
              <a:t>Rollback</a:t>
            </a:r>
          </a:p>
        </p:txBody>
      </p:sp>
      <p:sp>
        <p:nvSpPr>
          <p:cNvPr id="10" name="Rectangle 9"/>
          <p:cNvSpPr/>
          <p:nvPr/>
        </p:nvSpPr>
        <p:spPr>
          <a:xfrm rot="5068917">
            <a:off x="7712423" y="3889047"/>
            <a:ext cx="1779471" cy="307777"/>
          </a:xfrm>
          <a:prstGeom prst="rect">
            <a:avLst/>
          </a:prstGeom>
        </p:spPr>
        <p:txBody>
          <a:bodyPr wrap="square">
            <a:spAutoFit/>
          </a:bodyPr>
          <a:lstStyle/>
          <a:p>
            <a:pPr algn="ctr"/>
            <a:r>
              <a:rPr lang="en-US" sz="1400" dirty="0">
                <a:latin typeface="Times"/>
                <a:cs typeface="Times"/>
              </a:rPr>
              <a:t>(3) re-execution</a:t>
            </a:r>
          </a:p>
        </p:txBody>
      </p:sp>
      <p:sp>
        <p:nvSpPr>
          <p:cNvPr id="11" name="Rectangle 10"/>
          <p:cNvSpPr/>
          <p:nvPr/>
        </p:nvSpPr>
        <p:spPr>
          <a:xfrm>
            <a:off x="8744588" y="1372627"/>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latin typeface="Times"/>
                <a:cs typeface="Times"/>
              </a:rPr>
              <a:t>Epoch Begin</a:t>
            </a:r>
          </a:p>
        </p:txBody>
      </p:sp>
      <p:sp>
        <p:nvSpPr>
          <p:cNvPr id="7" name="Cloud 6"/>
          <p:cNvSpPr/>
          <p:nvPr/>
        </p:nvSpPr>
        <p:spPr>
          <a:xfrm>
            <a:off x="3382263" y="3640510"/>
            <a:ext cx="3021655" cy="708710"/>
          </a:xfrm>
          <a:prstGeom prst="clou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b="1" dirty="0">
                <a:solidFill>
                  <a:schemeClr val="tx1"/>
                </a:solidFill>
                <a:latin typeface="Times"/>
                <a:cs typeface="Times"/>
              </a:rPr>
              <a:t>Dynamic </a:t>
            </a:r>
            <a:r>
              <a:rPr lang="en-US" sz="1400" b="1" dirty="0">
                <a:solidFill>
                  <a:schemeClr val="tx1"/>
                </a:solidFill>
                <a:latin typeface="Times"/>
                <a:cs typeface="Times"/>
              </a:rPr>
              <a:t>Analysis</a:t>
            </a:r>
          </a:p>
        </p:txBody>
      </p:sp>
      <p:cxnSp>
        <p:nvCxnSpPr>
          <p:cNvPr id="5" name="Straight Connector 4"/>
          <p:cNvCxnSpPr/>
          <p:nvPr/>
        </p:nvCxnSpPr>
        <p:spPr>
          <a:xfrm>
            <a:off x="2737696" y="5270423"/>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1524000" y="5714300"/>
            <a:ext cx="9144000" cy="523220"/>
          </a:xfrm>
          <a:prstGeom prst="rect">
            <a:avLst/>
          </a:prstGeom>
          <a:solidFill>
            <a:schemeClr val="bg1"/>
          </a:solidFill>
        </p:spPr>
        <p:txBody>
          <a:bodyPr wrap="square" rtlCol="0">
            <a:spAutoFit/>
          </a:bodyPr>
          <a:lstStyle/>
          <a:p>
            <a:pPr algn="ctr"/>
            <a:r>
              <a:rPr lang="en-US" sz="2800" b="1" dirty="0">
                <a:solidFill>
                  <a:schemeClr val="accent2">
                    <a:lumMod val="50000"/>
                  </a:schemeClr>
                </a:solidFill>
              </a:rPr>
              <a:t>How to</a:t>
            </a:r>
            <a:r>
              <a:rPr lang="zh-CN" altLang="en-US" sz="2800" b="1" dirty="0">
                <a:solidFill>
                  <a:schemeClr val="accent2">
                    <a:lumMod val="50000"/>
                  </a:schemeClr>
                </a:solidFill>
              </a:rPr>
              <a:t> </a:t>
            </a:r>
            <a:r>
              <a:rPr lang="en-US" sz="2800" b="1" dirty="0">
                <a:solidFill>
                  <a:schemeClr val="accent2">
                    <a:lumMod val="50000"/>
                  </a:schemeClr>
                </a:solidFill>
              </a:rPr>
              <a:t>achieve</a:t>
            </a:r>
            <a:r>
              <a:rPr lang="zh-CN" altLang="en-US" sz="2800" b="1" dirty="0">
                <a:solidFill>
                  <a:schemeClr val="accent2">
                    <a:lumMod val="50000"/>
                  </a:schemeClr>
                </a:solidFill>
              </a:rPr>
              <a:t> </a:t>
            </a:r>
            <a:r>
              <a:rPr lang="en-US" altLang="zh-CN" sz="2800" b="1" dirty="0">
                <a:solidFill>
                  <a:schemeClr val="accent2">
                    <a:lumMod val="50000"/>
                  </a:schemeClr>
                </a:solidFill>
              </a:rPr>
              <a:t>in-situ</a:t>
            </a:r>
            <a:r>
              <a:rPr lang="zh-CN" altLang="en-US" sz="2800" b="1" dirty="0">
                <a:solidFill>
                  <a:schemeClr val="accent2">
                    <a:lumMod val="50000"/>
                  </a:schemeClr>
                </a:solidFill>
              </a:rPr>
              <a:t> </a:t>
            </a:r>
            <a:r>
              <a:rPr lang="en-US" altLang="zh-CN" sz="2800" b="1" dirty="0">
                <a:solidFill>
                  <a:schemeClr val="accent2">
                    <a:lumMod val="50000"/>
                  </a:schemeClr>
                </a:solidFill>
              </a:rPr>
              <a:t>and</a:t>
            </a:r>
            <a:r>
              <a:rPr lang="zh-CN" altLang="en-US" sz="2800" b="1" dirty="0">
                <a:solidFill>
                  <a:schemeClr val="accent2">
                    <a:lumMod val="50000"/>
                  </a:schemeClr>
                </a:solidFill>
              </a:rPr>
              <a:t> </a:t>
            </a:r>
            <a:r>
              <a:rPr lang="en-US" altLang="zh-CN" sz="2800" b="1" dirty="0">
                <a:solidFill>
                  <a:schemeClr val="accent2">
                    <a:lumMod val="50000"/>
                  </a:schemeClr>
                </a:solidFill>
              </a:rPr>
              <a:t>identical</a:t>
            </a:r>
            <a:r>
              <a:rPr lang="zh-CN" altLang="en-US" sz="2800" b="1" dirty="0">
                <a:solidFill>
                  <a:schemeClr val="accent2">
                    <a:lumMod val="50000"/>
                  </a:schemeClr>
                </a:solidFill>
              </a:rPr>
              <a:t> </a:t>
            </a:r>
            <a:r>
              <a:rPr lang="en-US" altLang="zh-CN" sz="2800" b="1" dirty="0" err="1">
                <a:solidFill>
                  <a:schemeClr val="accent2">
                    <a:lumMod val="50000"/>
                  </a:schemeClr>
                </a:solidFill>
              </a:rPr>
              <a:t>RnR</a:t>
            </a:r>
            <a:r>
              <a:rPr lang="zh-CN" altLang="en-US" sz="2800" b="1" dirty="0">
                <a:solidFill>
                  <a:schemeClr val="accent2">
                    <a:lumMod val="50000"/>
                  </a:schemeClr>
                </a:solidFill>
              </a:rPr>
              <a:t> </a:t>
            </a:r>
            <a:r>
              <a:rPr lang="en-US" altLang="zh-CN" sz="2800" b="1" dirty="0">
                <a:solidFill>
                  <a:schemeClr val="accent2">
                    <a:lumMod val="50000"/>
                  </a:schemeClr>
                </a:solidFill>
              </a:rPr>
              <a:t>efficiently</a:t>
            </a:r>
            <a:r>
              <a:rPr lang="en-US" sz="2800" b="1" dirty="0">
                <a:solidFill>
                  <a:schemeClr val="accent2">
                    <a:lumMod val="50000"/>
                  </a:schemeClr>
                </a:solidFill>
              </a:rPr>
              <a:t>?</a:t>
            </a:r>
          </a:p>
        </p:txBody>
      </p:sp>
    </p:spTree>
    <p:extLst>
      <p:ext uri="{BB962C8B-B14F-4D97-AF65-F5344CB8AC3E}">
        <p14:creationId xmlns:p14="http://schemas.microsoft.com/office/powerpoint/2010/main" val="1212922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Evaluation</a:t>
            </a:r>
          </a:p>
        </p:txBody>
      </p:sp>
      <p:sp>
        <p:nvSpPr>
          <p:cNvPr id="3" name="Content Placeholder 2"/>
          <p:cNvSpPr>
            <a:spLocks noGrp="1"/>
          </p:cNvSpPr>
          <p:nvPr>
            <p:ph idx="1"/>
          </p:nvPr>
        </p:nvSpPr>
        <p:spPr>
          <a:xfrm>
            <a:off x="1717210" y="1536700"/>
            <a:ext cx="8733654" cy="4406900"/>
          </a:xfrm>
        </p:spPr>
        <p:txBody>
          <a:bodyPr>
            <a:normAutofit/>
          </a:bodyPr>
          <a:lstStyle/>
          <a:p>
            <a:r>
              <a:rPr lang="en-US" dirty="0"/>
              <a:t>Identical Re-execution</a:t>
            </a:r>
          </a:p>
          <a:p>
            <a:pPr lvl="1"/>
            <a:r>
              <a:rPr lang="en-US" dirty="0"/>
              <a:t>All applications were identically reproduced</a:t>
            </a:r>
          </a:p>
          <a:p>
            <a:pPr marL="457200" lvl="1" indent="0">
              <a:buNone/>
            </a:pPr>
            <a:endParaRPr lang="en-US" dirty="0"/>
          </a:p>
          <a:p>
            <a:r>
              <a:rPr lang="en-US" dirty="0"/>
              <a:t>Reproducing the race of Crasher </a:t>
            </a:r>
          </a:p>
          <a:p>
            <a:pPr lvl="1"/>
            <a:r>
              <a:rPr lang="en-US" dirty="0"/>
              <a:t>99.8718%: in one execution</a:t>
            </a:r>
          </a:p>
          <a:p>
            <a:pPr lvl="1"/>
            <a:r>
              <a:rPr lang="en-US" dirty="0"/>
              <a:t>0.1088%: in two executions</a:t>
            </a:r>
          </a:p>
          <a:p>
            <a:pPr lvl="1"/>
            <a:r>
              <a:rPr lang="en-US" dirty="0"/>
              <a:t>0.0121%: in three executions</a:t>
            </a:r>
          </a:p>
          <a:p>
            <a:pPr lvl="1"/>
            <a:r>
              <a:rPr lang="en-US" dirty="0"/>
              <a:t>0.0073%: &gt;= four executions</a:t>
            </a:r>
          </a:p>
          <a:p>
            <a:pPr lvl="1"/>
            <a:endParaRPr lang="en-US" dirty="0"/>
          </a:p>
        </p:txBody>
      </p:sp>
    </p:spTree>
    <p:extLst>
      <p:ext uri="{BB962C8B-B14F-4D97-AF65-F5344CB8AC3E}">
        <p14:creationId xmlns:p14="http://schemas.microsoft.com/office/powerpoint/2010/main" val="137881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39DC-91CA-E17E-4CA6-76C0870DAEE2}"/>
              </a:ext>
            </a:extLst>
          </p:cNvPr>
          <p:cNvSpPr>
            <a:spLocks noGrp="1"/>
          </p:cNvSpPr>
          <p:nvPr>
            <p:ph type="title"/>
          </p:nvPr>
        </p:nvSpPr>
        <p:spPr/>
        <p:txBody>
          <a:bodyPr/>
          <a:lstStyle/>
          <a:p>
            <a:r>
              <a:rPr lang="en-US" dirty="0"/>
              <a:t>Why in-situ?</a:t>
            </a:r>
          </a:p>
        </p:txBody>
      </p:sp>
      <p:sp>
        <p:nvSpPr>
          <p:cNvPr id="3" name="Content Placeholder 2">
            <a:extLst>
              <a:ext uri="{FF2B5EF4-FFF2-40B4-BE49-F238E27FC236}">
                <a16:creationId xmlns:a16="http://schemas.microsoft.com/office/drawing/2014/main" id="{9D4EFC1C-3E9C-E22D-734E-55CD710C25C3}"/>
              </a:ext>
            </a:extLst>
          </p:cNvPr>
          <p:cNvSpPr>
            <a:spLocks noGrp="1"/>
          </p:cNvSpPr>
          <p:nvPr>
            <p:ph idx="1"/>
          </p:nvPr>
        </p:nvSpPr>
        <p:spPr>
          <a:xfrm>
            <a:off x="838200" y="4063999"/>
            <a:ext cx="10515600" cy="2112963"/>
          </a:xfrm>
        </p:spPr>
        <p:txBody>
          <a:bodyPr/>
          <a:lstStyle/>
          <a:p>
            <a:r>
              <a:rPr lang="en-US" dirty="0"/>
              <a:t>Users don’t want to share privacy sensitive trace</a:t>
            </a:r>
          </a:p>
          <a:p>
            <a:pPr lvl="1"/>
            <a:r>
              <a:rPr lang="en-US" i="1" dirty="0"/>
              <a:t>But, in-situ doesn’t help. Users are not technical enough to debug. Programmers must still see the trace for recovery.</a:t>
            </a:r>
          </a:p>
          <a:p>
            <a:r>
              <a:rPr lang="en-US" dirty="0"/>
              <a:t>Can do automatic online recovery</a:t>
            </a:r>
          </a:p>
          <a:p>
            <a:pPr lvl="1"/>
            <a:r>
              <a:rPr lang="en-US" i="1" dirty="0"/>
              <a:t>No evidence shown in the paper to perform such recovery automatically</a:t>
            </a:r>
          </a:p>
          <a:p>
            <a:endParaRPr lang="en-US" dirty="0"/>
          </a:p>
        </p:txBody>
      </p:sp>
      <p:pic>
        <p:nvPicPr>
          <p:cNvPr id="4" name="Graphic 3" descr="Programmer female with solid fill">
            <a:extLst>
              <a:ext uri="{FF2B5EF4-FFF2-40B4-BE49-F238E27FC236}">
                <a16:creationId xmlns:a16="http://schemas.microsoft.com/office/drawing/2014/main" id="{268CBA71-7994-9BC8-51AF-898E64745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7114" y="1683103"/>
            <a:ext cx="914400" cy="914400"/>
          </a:xfrm>
          <a:prstGeom prst="rect">
            <a:avLst/>
          </a:prstGeom>
        </p:spPr>
      </p:pic>
      <p:sp>
        <p:nvSpPr>
          <p:cNvPr id="5" name="Lightning Bolt 4">
            <a:extLst>
              <a:ext uri="{FF2B5EF4-FFF2-40B4-BE49-F238E27FC236}">
                <a16:creationId xmlns:a16="http://schemas.microsoft.com/office/drawing/2014/main" id="{43D619DF-E878-D2A5-E937-8086F6A5C833}"/>
              </a:ext>
            </a:extLst>
          </p:cNvPr>
          <p:cNvSpPr/>
          <p:nvPr/>
        </p:nvSpPr>
        <p:spPr>
          <a:xfrm>
            <a:off x="1446018" y="2878551"/>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785A48-EADB-7B6A-0C77-70292DCB227C}"/>
              </a:ext>
            </a:extLst>
          </p:cNvPr>
          <p:cNvSpPr txBox="1"/>
          <p:nvPr/>
        </p:nvSpPr>
        <p:spPr>
          <a:xfrm>
            <a:off x="2206129" y="3018810"/>
            <a:ext cx="2604496" cy="369332"/>
          </a:xfrm>
          <a:prstGeom prst="rect">
            <a:avLst/>
          </a:prstGeom>
          <a:noFill/>
        </p:spPr>
        <p:txBody>
          <a:bodyPr wrap="none" rtlCol="0">
            <a:spAutoFit/>
          </a:bodyPr>
          <a:lstStyle/>
          <a:p>
            <a:r>
              <a:rPr lang="en-US" dirty="0"/>
              <a:t>record -&gt; </a:t>
            </a:r>
            <a:r>
              <a:rPr lang="en-US" b="1" dirty="0"/>
              <a:t>execution trace</a:t>
            </a:r>
            <a:endParaRPr lang="en-US" dirty="0"/>
          </a:p>
        </p:txBody>
      </p:sp>
      <p:sp>
        <p:nvSpPr>
          <p:cNvPr id="8" name="TextBox 7">
            <a:extLst>
              <a:ext uri="{FF2B5EF4-FFF2-40B4-BE49-F238E27FC236}">
                <a16:creationId xmlns:a16="http://schemas.microsoft.com/office/drawing/2014/main" id="{328BB33C-F9FC-C479-A3C4-46C860F7F3FF}"/>
              </a:ext>
            </a:extLst>
          </p:cNvPr>
          <p:cNvSpPr txBox="1"/>
          <p:nvPr/>
        </p:nvSpPr>
        <p:spPr>
          <a:xfrm>
            <a:off x="6124223" y="3052083"/>
            <a:ext cx="5628913" cy="369332"/>
          </a:xfrm>
          <a:prstGeom prst="rect">
            <a:avLst/>
          </a:prstGeom>
          <a:noFill/>
        </p:spPr>
        <p:txBody>
          <a:bodyPr wrap="none" rtlCol="0">
            <a:spAutoFit/>
          </a:bodyPr>
          <a:lstStyle/>
          <a:p>
            <a:r>
              <a:rPr lang="en-US" dirty="0"/>
              <a:t>replay </a:t>
            </a:r>
            <a:r>
              <a:rPr lang="en-US" b="1" dirty="0"/>
              <a:t>execution trace </a:t>
            </a:r>
            <a:r>
              <a:rPr lang="en-US" dirty="0"/>
              <a:t>in </a:t>
            </a:r>
            <a:r>
              <a:rPr lang="en-US" i="1" dirty="0">
                <a:solidFill>
                  <a:schemeClr val="accent2"/>
                </a:solidFill>
              </a:rPr>
              <a:t>same machine process</a:t>
            </a:r>
            <a:r>
              <a:rPr lang="en-US" dirty="0">
                <a:solidFill>
                  <a:schemeClr val="accent2"/>
                </a:solidFill>
              </a:rPr>
              <a:t> </a:t>
            </a:r>
            <a:r>
              <a:rPr lang="en-US" dirty="0"/>
              <a:t>to debug</a:t>
            </a:r>
          </a:p>
        </p:txBody>
      </p:sp>
      <p:pic>
        <p:nvPicPr>
          <p:cNvPr id="10" name="Graphic 9" descr="Internet with solid fill">
            <a:extLst>
              <a:ext uri="{FF2B5EF4-FFF2-40B4-BE49-F238E27FC236}">
                <a16:creationId xmlns:a16="http://schemas.microsoft.com/office/drawing/2014/main" id="{3F382E44-DD95-0012-A229-3D1CA02D9F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87600" y="1783118"/>
            <a:ext cx="914400" cy="914400"/>
          </a:xfrm>
          <a:prstGeom prst="rect">
            <a:avLst/>
          </a:prstGeom>
        </p:spPr>
      </p:pic>
    </p:spTree>
    <p:extLst>
      <p:ext uri="{BB962C8B-B14F-4D97-AF65-F5344CB8AC3E}">
        <p14:creationId xmlns:p14="http://schemas.microsoft.com/office/powerpoint/2010/main" val="471691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20235"/>
            <a:ext cx="9144000" cy="1143000"/>
          </a:xfrm>
          <a:solidFill>
            <a:schemeClr val="bg1"/>
          </a:solidFill>
        </p:spPr>
        <p:txBody>
          <a:bodyPr/>
          <a:lstStyle/>
          <a:p>
            <a:r>
              <a:rPr lang="en-US" dirty="0"/>
              <a:t>   </a:t>
            </a:r>
          </a:p>
        </p:txBody>
      </p:sp>
      <p:grpSp>
        <p:nvGrpSpPr>
          <p:cNvPr id="43" name="Group 42"/>
          <p:cNvGrpSpPr/>
          <p:nvPr/>
        </p:nvGrpSpPr>
        <p:grpSpPr>
          <a:xfrm>
            <a:off x="3154707" y="65171"/>
            <a:ext cx="4347446" cy="2796127"/>
            <a:chOff x="161207" y="1267260"/>
            <a:chExt cx="8826847" cy="4782871"/>
          </a:xfrm>
        </p:grpSpPr>
        <p:cxnSp>
          <p:nvCxnSpPr>
            <p:cNvPr id="15" name="Straight Connector 14"/>
            <p:cNvCxnSpPr/>
            <p:nvPr/>
          </p:nvCxnSpPr>
          <p:spPr>
            <a:xfrm flipH="1">
              <a:off x="1217164" y="2470305"/>
              <a:ext cx="12333" cy="3579826"/>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454576" y="1361682"/>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a:solidFill>
                    <a:schemeClr val="tx1"/>
                  </a:solidFill>
                  <a:latin typeface="Times"/>
                  <a:cs typeface="Times"/>
                </a:rPr>
                <a:t>Epoch Begin</a:t>
              </a:r>
            </a:p>
          </p:txBody>
        </p:sp>
        <p:cxnSp>
          <p:nvCxnSpPr>
            <p:cNvPr id="5" name="Straight Connector 4"/>
            <p:cNvCxnSpPr/>
            <p:nvPr/>
          </p:nvCxnSpPr>
          <p:spPr>
            <a:xfrm>
              <a:off x="1222781" y="1879807"/>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222778" y="2290495"/>
              <a:ext cx="4838008" cy="4081"/>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1220888" y="1750674"/>
              <a:ext cx="4839897"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Original Execution</a:t>
              </a:r>
            </a:p>
          </p:txBody>
        </p:sp>
        <p:cxnSp>
          <p:nvCxnSpPr>
            <p:cNvPr id="8" name="Straight Connector 7"/>
            <p:cNvCxnSpPr/>
            <p:nvPr/>
          </p:nvCxnSpPr>
          <p:spPr>
            <a:xfrm rot="5400000">
              <a:off x="5770351" y="2173153"/>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4601619" y="1267260"/>
              <a:ext cx="2737235"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a:solidFill>
                    <a:schemeClr val="tx1"/>
                  </a:solidFill>
                  <a:latin typeface="Times"/>
                  <a:cs typeface="Times"/>
                </a:rPr>
                <a:t>Epoch End</a:t>
              </a:r>
            </a:p>
            <a:p>
              <a:pPr algn="ctr"/>
              <a:r>
                <a:rPr lang="en-US" sz="800" dirty="0">
                  <a:solidFill>
                    <a:schemeClr val="tx1"/>
                  </a:solidFill>
                  <a:latin typeface="Times"/>
                  <a:cs typeface="Times"/>
                </a:rPr>
                <a:t>( Irrevocable system call )</a:t>
              </a:r>
            </a:p>
          </p:txBody>
        </p:sp>
        <p:cxnSp>
          <p:nvCxnSpPr>
            <p:cNvPr id="10" name="Straight Connector 9"/>
            <p:cNvCxnSpPr/>
            <p:nvPr/>
          </p:nvCxnSpPr>
          <p:spPr>
            <a:xfrm flipV="1">
              <a:off x="6067501" y="2282333"/>
              <a:ext cx="1933329" cy="4081"/>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991894" y="2282333"/>
              <a:ext cx="996160"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5400000">
              <a:off x="7694742" y="2172712"/>
              <a:ext cx="590498" cy="380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0" idx="2"/>
              <a:endCxn id="14" idx="0"/>
            </p:cNvCxnSpPr>
            <p:nvPr/>
          </p:nvCxnSpPr>
          <p:spPr>
            <a:xfrm flipH="1">
              <a:off x="7038393" y="2262444"/>
              <a:ext cx="4974" cy="619993"/>
            </a:xfrm>
            <a:prstGeom prst="line">
              <a:avLst/>
            </a:pr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642253" y="2882437"/>
              <a:ext cx="792279" cy="520173"/>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0" tIns="36576" rIns="0" rtlCol="0" anchor="ctr"/>
            <a:lstStyle/>
            <a:p>
              <a:pPr algn="ctr"/>
              <a:r>
                <a:rPr lang="en-US" sz="800" dirty="0">
                  <a:solidFill>
                    <a:schemeClr val="tx1"/>
                  </a:solidFill>
                  <a:latin typeface="Times"/>
                  <a:cs typeface="Times"/>
                </a:rPr>
                <a:t>Error </a:t>
              </a:r>
            </a:p>
            <a:p>
              <a:pPr algn="ctr"/>
              <a:r>
                <a:rPr lang="en-US" sz="800" dirty="0">
                  <a:solidFill>
                    <a:schemeClr val="tx1"/>
                  </a:solidFill>
                  <a:latin typeface="Times"/>
                  <a:cs typeface="Times"/>
                </a:rPr>
                <a:t>Detected</a:t>
              </a:r>
            </a:p>
          </p:txBody>
        </p:sp>
        <p:cxnSp>
          <p:nvCxnSpPr>
            <p:cNvPr id="16" name="Straight Connector 15"/>
            <p:cNvCxnSpPr/>
            <p:nvPr/>
          </p:nvCxnSpPr>
          <p:spPr>
            <a:xfrm>
              <a:off x="1229497" y="3318814"/>
              <a:ext cx="4032168" cy="0"/>
            </a:xfrm>
            <a:prstGeom prst="line">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1234773" y="2295434"/>
              <a:ext cx="4757705" cy="989067"/>
            </a:xfrm>
            <a:custGeom>
              <a:avLst/>
              <a:gdLst>
                <a:gd name="connsiteX0" fmla="*/ 2015066 w 2015066"/>
                <a:gd name="connsiteY0" fmla="*/ 0 h 381000"/>
                <a:gd name="connsiteX1" fmla="*/ 914400 w 2015066"/>
                <a:gd name="connsiteY1" fmla="*/ 110067 h 381000"/>
                <a:gd name="connsiteX2" fmla="*/ 0 w 2015066"/>
                <a:gd name="connsiteY2" fmla="*/ 381000 h 381000"/>
                <a:gd name="connsiteX3" fmla="*/ 0 w 2015066"/>
                <a:gd name="connsiteY3" fmla="*/ 381000 h 381000"/>
                <a:gd name="connsiteX4" fmla="*/ 0 w 2015066"/>
                <a:gd name="connsiteY4" fmla="*/ 38100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5066" h="381000">
                  <a:moveTo>
                    <a:pt x="2015066" y="0"/>
                  </a:moveTo>
                  <a:cubicBezTo>
                    <a:pt x="1632655" y="23283"/>
                    <a:pt x="1250244" y="46567"/>
                    <a:pt x="914400" y="110067"/>
                  </a:cubicBezTo>
                  <a:cubicBezTo>
                    <a:pt x="578556" y="173567"/>
                    <a:pt x="0" y="381000"/>
                    <a:pt x="0" y="381000"/>
                  </a:cubicBezTo>
                  <a:lnTo>
                    <a:pt x="0" y="381000"/>
                  </a:lnTo>
                  <a:lnTo>
                    <a:pt x="0" y="381000"/>
                  </a:lnTo>
                </a:path>
              </a:pathLst>
            </a:cu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latin typeface="Times"/>
                <a:cs typeface="Times"/>
              </a:endParaRPr>
            </a:p>
          </p:txBody>
        </p:sp>
        <p:sp>
          <p:nvSpPr>
            <p:cNvPr id="18" name="Rectangle 17"/>
            <p:cNvSpPr/>
            <p:nvPr/>
          </p:nvSpPr>
          <p:spPr>
            <a:xfrm>
              <a:off x="1017653" y="2536619"/>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Rollback</a:t>
              </a:r>
            </a:p>
          </p:txBody>
        </p:sp>
        <p:sp>
          <p:nvSpPr>
            <p:cNvPr id="19" name="Rectangle 18"/>
            <p:cNvSpPr/>
            <p:nvPr/>
          </p:nvSpPr>
          <p:spPr>
            <a:xfrm>
              <a:off x="1777932" y="2884650"/>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Instrumented Re-execution</a:t>
              </a:r>
            </a:p>
          </p:txBody>
        </p:sp>
        <p:sp>
          <p:nvSpPr>
            <p:cNvPr id="20" name="Rectangle 19"/>
            <p:cNvSpPr/>
            <p:nvPr/>
          </p:nvSpPr>
          <p:spPr>
            <a:xfrm>
              <a:off x="6187238" y="1745435"/>
              <a:ext cx="1712257" cy="51700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Check Errors</a:t>
              </a:r>
            </a:p>
          </p:txBody>
        </p:sp>
        <p:cxnSp>
          <p:nvCxnSpPr>
            <p:cNvPr id="21" name="Straight Arrow Connector 20"/>
            <p:cNvCxnSpPr/>
            <p:nvPr/>
          </p:nvCxnSpPr>
          <p:spPr>
            <a:xfrm flipV="1">
              <a:off x="1220886" y="5618557"/>
              <a:ext cx="5880180" cy="1936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61207" y="2072911"/>
              <a:ext cx="1169075" cy="368524"/>
            </a:xfrm>
            <a:prstGeom prst="rect">
              <a:avLst/>
            </a:prstGeom>
            <a:noFill/>
            <a:effectLst/>
          </p:spPr>
          <p:txBody>
            <a:bodyPr wrap="none" rtlCol="0">
              <a:spAutoFit/>
            </a:bodyPr>
            <a:lstStyle/>
            <a:p>
              <a:r>
                <a:rPr lang="en-US" sz="800" dirty="0">
                  <a:latin typeface="Times"/>
                  <a:cs typeface="Times"/>
                </a:rPr>
                <a:t>Thread_1</a:t>
              </a:r>
            </a:p>
          </p:txBody>
        </p:sp>
        <p:sp>
          <p:nvSpPr>
            <p:cNvPr id="23" name="TextBox 22"/>
            <p:cNvSpPr txBox="1"/>
            <p:nvPr/>
          </p:nvSpPr>
          <p:spPr>
            <a:xfrm>
              <a:off x="165984" y="5456615"/>
              <a:ext cx="1169075" cy="368524"/>
            </a:xfrm>
            <a:prstGeom prst="rect">
              <a:avLst/>
            </a:prstGeom>
            <a:noFill/>
            <a:effectLst/>
          </p:spPr>
          <p:txBody>
            <a:bodyPr wrap="none" rtlCol="0">
              <a:spAutoFit/>
            </a:bodyPr>
            <a:lstStyle/>
            <a:p>
              <a:r>
                <a:rPr lang="en-US" sz="800" dirty="0">
                  <a:latin typeface="Times"/>
                  <a:cs typeface="Times"/>
                </a:rPr>
                <a:t>Thread_2</a:t>
              </a:r>
            </a:p>
          </p:txBody>
        </p:sp>
        <p:cxnSp>
          <p:nvCxnSpPr>
            <p:cNvPr id="24" name="Straight Connector 23"/>
            <p:cNvCxnSpPr/>
            <p:nvPr/>
          </p:nvCxnSpPr>
          <p:spPr>
            <a:xfrm>
              <a:off x="7085422" y="5229994"/>
              <a:ext cx="0" cy="59049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rot="4310252">
              <a:off x="5574095" y="4145433"/>
              <a:ext cx="1970837"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(1) Stop other threads </a:t>
              </a:r>
            </a:p>
          </p:txBody>
        </p:sp>
        <p:sp>
          <p:nvSpPr>
            <p:cNvPr id="26" name="Rectangle 25"/>
            <p:cNvSpPr/>
            <p:nvPr/>
          </p:nvSpPr>
          <p:spPr>
            <a:xfrm rot="17075697">
              <a:off x="6732486" y="3754023"/>
              <a:ext cx="2188649" cy="50192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(2) Notify other threads </a:t>
              </a:r>
            </a:p>
            <a:p>
              <a:pPr algn="ctr"/>
              <a:r>
                <a:rPr lang="en-US" sz="800" dirty="0">
                  <a:solidFill>
                    <a:schemeClr val="tx1"/>
                  </a:solidFill>
                  <a:latin typeface="Times"/>
                  <a:cs typeface="Times"/>
                </a:rPr>
                <a:t>to proceed if no error</a:t>
              </a:r>
            </a:p>
          </p:txBody>
        </p:sp>
        <p:cxnSp>
          <p:nvCxnSpPr>
            <p:cNvPr id="27" name="Straight Connector 26"/>
            <p:cNvCxnSpPr/>
            <p:nvPr/>
          </p:nvCxnSpPr>
          <p:spPr>
            <a:xfrm>
              <a:off x="7101066" y="5618557"/>
              <a:ext cx="1886988" cy="19364"/>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067503" y="2282333"/>
              <a:ext cx="1012253" cy="3316497"/>
            </a:xfrm>
            <a:prstGeom prst="straightConnector1">
              <a:avLst/>
            </a:prstGeom>
            <a:ln>
              <a:prstDash val="dashDot"/>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7128135" y="2282334"/>
              <a:ext cx="859953" cy="3339274"/>
            </a:xfrm>
            <a:prstGeom prst="straightConnector1">
              <a:avLst/>
            </a:prstGeom>
            <a:ln>
              <a:solidFill>
                <a:srgbClr val="008000"/>
              </a:solidFill>
              <a:prstDash val="sysDash"/>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4" idx="1"/>
              <a:endCxn id="17" idx="0"/>
            </p:cNvCxnSpPr>
            <p:nvPr/>
          </p:nvCxnSpPr>
          <p:spPr>
            <a:xfrm flipH="1" flipV="1">
              <a:off x="5992479" y="2295434"/>
              <a:ext cx="649774" cy="847090"/>
            </a:xfrm>
            <a:prstGeom prst="straightConnector1">
              <a:avLst/>
            </a:pr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1" name="Freeform 30"/>
            <p:cNvSpPr/>
            <p:nvPr/>
          </p:nvSpPr>
          <p:spPr>
            <a:xfrm>
              <a:off x="6005757" y="3083969"/>
              <a:ext cx="918496" cy="2474080"/>
            </a:xfrm>
            <a:custGeom>
              <a:avLst/>
              <a:gdLst>
                <a:gd name="connsiteX0" fmla="*/ 384381 w 579114"/>
                <a:gd name="connsiteY0" fmla="*/ 0 h 1532467"/>
                <a:gd name="connsiteX1" fmla="*/ 3381 w 579114"/>
                <a:gd name="connsiteY1" fmla="*/ 685800 h 1532467"/>
                <a:gd name="connsiteX2" fmla="*/ 579114 w 579114"/>
                <a:gd name="connsiteY2" fmla="*/ 1532467 h 1532467"/>
                <a:gd name="connsiteX3" fmla="*/ 579114 w 579114"/>
                <a:gd name="connsiteY3" fmla="*/ 1532467 h 1532467"/>
              </a:gdLst>
              <a:ahLst/>
              <a:cxnLst>
                <a:cxn ang="0">
                  <a:pos x="connsiteX0" y="connsiteY0"/>
                </a:cxn>
                <a:cxn ang="0">
                  <a:pos x="connsiteX1" y="connsiteY1"/>
                </a:cxn>
                <a:cxn ang="0">
                  <a:pos x="connsiteX2" y="connsiteY2"/>
                </a:cxn>
                <a:cxn ang="0">
                  <a:pos x="connsiteX3" y="connsiteY3"/>
                </a:cxn>
              </a:cxnLst>
              <a:rect l="l" t="t" r="r" b="b"/>
              <a:pathLst>
                <a:path w="579114" h="1532467">
                  <a:moveTo>
                    <a:pt x="384381" y="0"/>
                  </a:moveTo>
                  <a:cubicBezTo>
                    <a:pt x="177653" y="215194"/>
                    <a:pt x="-29074" y="430389"/>
                    <a:pt x="3381" y="685800"/>
                  </a:cubicBezTo>
                  <a:cubicBezTo>
                    <a:pt x="35836" y="941211"/>
                    <a:pt x="579114" y="1532467"/>
                    <a:pt x="579114" y="1532467"/>
                  </a:cubicBezTo>
                  <a:lnTo>
                    <a:pt x="579114" y="1532467"/>
                  </a:lnTo>
                </a:path>
              </a:pathLst>
            </a:custGeom>
            <a:ln>
              <a:solidFill>
                <a:srgbClr val="FF0000"/>
              </a:solidFill>
              <a:prstDash val="sysDot"/>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latin typeface="Times"/>
                <a:cs typeface="Times"/>
              </a:endParaRPr>
            </a:p>
          </p:txBody>
        </p:sp>
        <p:cxnSp>
          <p:nvCxnSpPr>
            <p:cNvPr id="32" name="Straight Connector 31"/>
            <p:cNvCxnSpPr/>
            <p:nvPr/>
          </p:nvCxnSpPr>
          <p:spPr>
            <a:xfrm>
              <a:off x="1242926" y="4653204"/>
              <a:ext cx="4018739" cy="0"/>
            </a:xfrm>
            <a:prstGeom prst="line">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1229497" y="4694213"/>
              <a:ext cx="5850260" cy="904617"/>
            </a:xfrm>
            <a:custGeom>
              <a:avLst/>
              <a:gdLst>
                <a:gd name="connsiteX0" fmla="*/ 3615266 w 3615266"/>
                <a:gd name="connsiteY0" fmla="*/ 448734 h 448734"/>
                <a:gd name="connsiteX1" fmla="*/ 973666 w 3615266"/>
                <a:gd name="connsiteY1" fmla="*/ 355600 h 448734"/>
                <a:gd name="connsiteX2" fmla="*/ 0 w 3615266"/>
                <a:gd name="connsiteY2" fmla="*/ 0 h 448734"/>
              </a:gdLst>
              <a:ahLst/>
              <a:cxnLst>
                <a:cxn ang="0">
                  <a:pos x="connsiteX0" y="connsiteY0"/>
                </a:cxn>
                <a:cxn ang="0">
                  <a:pos x="connsiteX1" y="connsiteY1"/>
                </a:cxn>
                <a:cxn ang="0">
                  <a:pos x="connsiteX2" y="connsiteY2"/>
                </a:cxn>
              </a:cxnLst>
              <a:rect l="l" t="t" r="r" b="b"/>
              <a:pathLst>
                <a:path w="3615266" h="448734">
                  <a:moveTo>
                    <a:pt x="3615266" y="448734"/>
                  </a:moveTo>
                  <a:cubicBezTo>
                    <a:pt x="2595738" y="439561"/>
                    <a:pt x="1576210" y="430389"/>
                    <a:pt x="973666" y="355600"/>
                  </a:cubicBezTo>
                  <a:cubicBezTo>
                    <a:pt x="371122" y="280811"/>
                    <a:pt x="0" y="0"/>
                    <a:pt x="0" y="0"/>
                  </a:cubicBezTo>
                </a:path>
              </a:pathLst>
            </a:cu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800">
                <a:latin typeface="Times"/>
                <a:cs typeface="Times"/>
              </a:endParaRPr>
            </a:p>
          </p:txBody>
        </p:sp>
        <p:sp>
          <p:nvSpPr>
            <p:cNvPr id="34" name="Rectangle 33"/>
            <p:cNvSpPr/>
            <p:nvPr/>
          </p:nvSpPr>
          <p:spPr>
            <a:xfrm>
              <a:off x="1735381" y="4606313"/>
              <a:ext cx="3241341" cy="51091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Instrumented Re-execution</a:t>
              </a:r>
            </a:p>
          </p:txBody>
        </p:sp>
        <p:cxnSp>
          <p:nvCxnSpPr>
            <p:cNvPr id="35" name="Straight Connector 34"/>
            <p:cNvCxnSpPr>
              <a:stCxn id="40" idx="1"/>
            </p:cNvCxnSpPr>
            <p:nvPr/>
          </p:nvCxnSpPr>
          <p:spPr>
            <a:xfrm>
              <a:off x="3369089" y="4348465"/>
              <a:ext cx="0" cy="30473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40" idx="3"/>
            </p:cNvCxnSpPr>
            <p:nvPr/>
          </p:nvCxnSpPr>
          <p:spPr>
            <a:xfrm>
              <a:off x="3369089" y="3318814"/>
              <a:ext cx="0" cy="36221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017653" y="5144800"/>
              <a:ext cx="1764144" cy="48281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18288" rIns="0" rtlCol="0" anchor="ctr"/>
            <a:lstStyle/>
            <a:p>
              <a:pPr algn="ctr"/>
              <a:r>
                <a:rPr lang="en-US" sz="800" dirty="0">
                  <a:solidFill>
                    <a:schemeClr val="tx1"/>
                  </a:solidFill>
                  <a:latin typeface="Times"/>
                  <a:cs typeface="Times"/>
                </a:rPr>
                <a:t>Rollback</a:t>
              </a:r>
            </a:p>
          </p:txBody>
        </p:sp>
        <p:sp>
          <p:nvSpPr>
            <p:cNvPr id="38" name="Rectangle 37"/>
            <p:cNvSpPr/>
            <p:nvPr/>
          </p:nvSpPr>
          <p:spPr>
            <a:xfrm rot="3485927">
              <a:off x="5253624" y="4507835"/>
              <a:ext cx="1779470" cy="437427"/>
            </a:xfrm>
            <a:prstGeom prst="rect">
              <a:avLst/>
            </a:prstGeom>
          </p:spPr>
          <p:txBody>
            <a:bodyPr wrap="square">
              <a:spAutoFit/>
            </a:bodyPr>
            <a:lstStyle/>
            <a:p>
              <a:pPr algn="ctr"/>
              <a:r>
                <a:rPr lang="en-US" sz="800" dirty="0">
                  <a:latin typeface="Times"/>
                  <a:cs typeface="Times"/>
                </a:rPr>
                <a:t>(3) re-execution</a:t>
              </a:r>
            </a:p>
          </p:txBody>
        </p:sp>
        <p:sp>
          <p:nvSpPr>
            <p:cNvPr id="39" name="Rectangle 38"/>
            <p:cNvSpPr/>
            <p:nvPr/>
          </p:nvSpPr>
          <p:spPr>
            <a:xfrm>
              <a:off x="7220588" y="1372627"/>
              <a:ext cx="1508494" cy="61507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a:solidFill>
                    <a:schemeClr val="tx1"/>
                  </a:solidFill>
                  <a:latin typeface="Times"/>
                  <a:cs typeface="Times"/>
                </a:rPr>
                <a:t>Epoch Begin</a:t>
              </a:r>
            </a:p>
          </p:txBody>
        </p:sp>
        <p:sp>
          <p:nvSpPr>
            <p:cNvPr id="40" name="Cloud 39"/>
            <p:cNvSpPr/>
            <p:nvPr/>
          </p:nvSpPr>
          <p:spPr>
            <a:xfrm>
              <a:off x="1858262" y="3640510"/>
              <a:ext cx="3021655" cy="708710"/>
            </a:xfrm>
            <a:prstGeom prst="clou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800" dirty="0">
                  <a:solidFill>
                    <a:schemeClr val="tx1"/>
                  </a:solidFill>
                  <a:latin typeface="Times"/>
                  <a:cs typeface="Times"/>
                </a:rPr>
                <a:t>Dynamic </a:t>
              </a:r>
              <a:r>
                <a:rPr lang="en-US" sz="800" dirty="0">
                  <a:solidFill>
                    <a:schemeClr val="tx1"/>
                  </a:solidFill>
                  <a:latin typeface="Times"/>
                  <a:cs typeface="Times"/>
                </a:rPr>
                <a:t>Analysis</a:t>
              </a:r>
            </a:p>
          </p:txBody>
        </p:sp>
        <p:cxnSp>
          <p:nvCxnSpPr>
            <p:cNvPr id="41" name="Straight Connector 40"/>
            <p:cNvCxnSpPr/>
            <p:nvPr/>
          </p:nvCxnSpPr>
          <p:spPr>
            <a:xfrm>
              <a:off x="1213695" y="5270423"/>
              <a:ext cx="6715" cy="656812"/>
            </a:xfrm>
            <a:prstGeom prst="line">
              <a:avLst/>
            </a:prstGeom>
            <a:effectLst/>
          </p:spPr>
          <p:style>
            <a:lnRef idx="2">
              <a:schemeClr val="accent1"/>
            </a:lnRef>
            <a:fillRef idx="0">
              <a:schemeClr val="accent1"/>
            </a:fillRef>
            <a:effectRef idx="1">
              <a:schemeClr val="accent1"/>
            </a:effectRef>
            <a:fontRef idx="minor">
              <a:schemeClr val="tx1"/>
            </a:fontRef>
          </p:style>
        </p:cxnSp>
      </p:grpSp>
      <p:graphicFrame>
        <p:nvGraphicFramePr>
          <p:cNvPr id="44" name="Table 43"/>
          <p:cNvGraphicFramePr>
            <a:graphicFrameLocks noGrp="1"/>
          </p:cNvGraphicFramePr>
          <p:nvPr>
            <p:extLst>
              <p:ext uri="{D42A27DB-BD31-4B8C-83A1-F6EECF244321}">
                <p14:modId xmlns:p14="http://schemas.microsoft.com/office/powerpoint/2010/main" val="1736881668"/>
              </p:ext>
            </p:extLst>
          </p:nvPr>
        </p:nvGraphicFramePr>
        <p:xfrm>
          <a:off x="7843186" y="472160"/>
          <a:ext cx="3980514" cy="2773680"/>
        </p:xfrm>
        <a:graphic>
          <a:graphicData uri="http://schemas.openxmlformats.org/drawingml/2006/table">
            <a:tbl>
              <a:tblPr firstRow="1" bandRow="1">
                <a:tableStyleId>{5C22544A-7EE6-4342-B048-85BDC9FD1C3A}</a:tableStyleId>
              </a:tblPr>
              <a:tblGrid>
                <a:gridCol w="1078056">
                  <a:extLst>
                    <a:ext uri="{9D8B030D-6E8A-4147-A177-3AD203B41FA5}">
                      <a16:colId xmlns:a16="http://schemas.microsoft.com/office/drawing/2014/main" val="20000"/>
                    </a:ext>
                  </a:extLst>
                </a:gridCol>
                <a:gridCol w="2902458">
                  <a:extLst>
                    <a:ext uri="{9D8B030D-6E8A-4147-A177-3AD203B41FA5}">
                      <a16:colId xmlns:a16="http://schemas.microsoft.com/office/drawing/2014/main" val="20001"/>
                    </a:ext>
                  </a:extLst>
                </a:gridCol>
              </a:tblGrid>
              <a:tr h="344501">
                <a:tc>
                  <a:txBody>
                    <a:bodyPr/>
                    <a:lstStyle/>
                    <a:p>
                      <a:r>
                        <a:rPr lang="en-US" sz="1800" dirty="0"/>
                        <a:t>Category</a:t>
                      </a:r>
                    </a:p>
                  </a:txBody>
                  <a:tcPr/>
                </a:tc>
                <a:tc>
                  <a:txBody>
                    <a:bodyPr/>
                    <a:lstStyle/>
                    <a:p>
                      <a:r>
                        <a:rPr lang="en-US" sz="1800" dirty="0" err="1"/>
                        <a:t>Syscall</a:t>
                      </a:r>
                      <a:r>
                        <a:rPr lang="en-US" sz="1800" baseline="0" dirty="0"/>
                        <a:t> Examples</a:t>
                      </a:r>
                      <a:endParaRPr lang="en-US" sz="1800" dirty="0"/>
                    </a:p>
                  </a:txBody>
                  <a:tcPr/>
                </a:tc>
                <a:extLst>
                  <a:ext uri="{0D108BD9-81ED-4DB2-BD59-A6C34878D82A}">
                    <a16:rowId xmlns:a16="http://schemas.microsoft.com/office/drawing/2014/main" val="10000"/>
                  </a:ext>
                </a:extLst>
              </a:tr>
              <a:tr h="303972">
                <a:tc>
                  <a:txBody>
                    <a:bodyPr/>
                    <a:lstStyle/>
                    <a:p>
                      <a:r>
                        <a:rPr lang="en-US" sz="1600" dirty="0"/>
                        <a:t>Repeatable</a:t>
                      </a:r>
                    </a:p>
                  </a:txBody>
                  <a:tcPr/>
                </a:tc>
                <a:tc>
                  <a:txBody>
                    <a:bodyPr/>
                    <a:lstStyle/>
                    <a:p>
                      <a:r>
                        <a:rPr lang="en-US" sz="1600" dirty="0" err="1"/>
                        <a:t>getpid</a:t>
                      </a:r>
                      <a:r>
                        <a:rPr lang="en-US" sz="1600" dirty="0"/>
                        <a:t>, </a:t>
                      </a:r>
                      <a:r>
                        <a:rPr lang="en-US" sz="1600" dirty="0" err="1"/>
                        <a:t>getcwd</a:t>
                      </a:r>
                      <a:endParaRPr lang="en-US" sz="1600" dirty="0"/>
                    </a:p>
                  </a:txBody>
                  <a:tcPr/>
                </a:tc>
                <a:extLst>
                  <a:ext uri="{0D108BD9-81ED-4DB2-BD59-A6C34878D82A}">
                    <a16:rowId xmlns:a16="http://schemas.microsoft.com/office/drawing/2014/main" val="10001"/>
                  </a:ext>
                </a:extLst>
              </a:tr>
              <a:tr h="303972">
                <a:tc>
                  <a:txBody>
                    <a:bodyPr/>
                    <a:lstStyle/>
                    <a:p>
                      <a:r>
                        <a:rPr lang="en-US" sz="1600" dirty="0"/>
                        <a:t>Recordable</a:t>
                      </a:r>
                    </a:p>
                  </a:txBody>
                  <a:tcPr/>
                </a:tc>
                <a:tc>
                  <a:txBody>
                    <a:bodyPr/>
                    <a:lstStyle/>
                    <a:p>
                      <a:r>
                        <a:rPr lang="en-US" sz="1600" dirty="0" err="1"/>
                        <a:t>gettimeofday</a:t>
                      </a:r>
                      <a:r>
                        <a:rPr lang="en-US" sz="1600" dirty="0"/>
                        <a:t>, </a:t>
                      </a:r>
                      <a:r>
                        <a:rPr lang="en-US" sz="1600" dirty="0" err="1"/>
                        <a:t>mmap</a:t>
                      </a:r>
                      <a:r>
                        <a:rPr lang="en-US" sz="1600" dirty="0"/>
                        <a:t>, open</a:t>
                      </a:r>
                    </a:p>
                  </a:txBody>
                  <a:tcPr/>
                </a:tc>
                <a:extLst>
                  <a:ext uri="{0D108BD9-81ED-4DB2-BD59-A6C34878D82A}">
                    <a16:rowId xmlns:a16="http://schemas.microsoft.com/office/drawing/2014/main" val="10002"/>
                  </a:ext>
                </a:extLst>
              </a:tr>
              <a:tr h="303972">
                <a:tc>
                  <a:txBody>
                    <a:bodyPr/>
                    <a:lstStyle/>
                    <a:p>
                      <a:r>
                        <a:rPr lang="en-US" sz="1600" dirty="0"/>
                        <a:t>Revocable</a:t>
                      </a:r>
                    </a:p>
                  </a:txBody>
                  <a:tcPr/>
                </a:tc>
                <a:tc>
                  <a:txBody>
                    <a:bodyPr/>
                    <a:lstStyle/>
                    <a:p>
                      <a:r>
                        <a:rPr lang="en-US" sz="1600" dirty="0"/>
                        <a:t>file</a:t>
                      </a:r>
                      <a:r>
                        <a:rPr lang="en-US" sz="1600" baseline="0" dirty="0"/>
                        <a:t> read/write</a:t>
                      </a:r>
                      <a:endParaRPr lang="en-US" sz="1600" dirty="0"/>
                    </a:p>
                  </a:txBody>
                  <a:tcPr/>
                </a:tc>
                <a:extLst>
                  <a:ext uri="{0D108BD9-81ED-4DB2-BD59-A6C34878D82A}">
                    <a16:rowId xmlns:a16="http://schemas.microsoft.com/office/drawing/2014/main" val="10003"/>
                  </a:ext>
                </a:extLst>
              </a:tr>
              <a:tr h="303972">
                <a:tc>
                  <a:txBody>
                    <a:bodyPr/>
                    <a:lstStyle/>
                    <a:p>
                      <a:r>
                        <a:rPr lang="en-US" sz="1600" dirty="0"/>
                        <a:t>Deferrable</a:t>
                      </a:r>
                    </a:p>
                  </a:txBody>
                  <a:tcPr/>
                </a:tc>
                <a:tc>
                  <a:txBody>
                    <a:bodyPr/>
                    <a:lstStyle/>
                    <a:p>
                      <a:r>
                        <a:rPr lang="en-US" sz="1600" dirty="0"/>
                        <a:t>close</a:t>
                      </a:r>
                      <a:r>
                        <a:rPr lang="en-US" sz="1600" baseline="0" dirty="0"/>
                        <a:t>, </a:t>
                      </a:r>
                      <a:r>
                        <a:rPr lang="en-US" sz="1600" baseline="0" dirty="0" err="1"/>
                        <a:t>munmap</a:t>
                      </a:r>
                      <a:r>
                        <a:rPr lang="en-US" sz="1600" baseline="0" dirty="0"/>
                        <a:t>, thread exits</a:t>
                      </a:r>
                      <a:endParaRPr lang="en-US" sz="1600" dirty="0"/>
                    </a:p>
                  </a:txBody>
                  <a:tcPr/>
                </a:tc>
                <a:extLst>
                  <a:ext uri="{0D108BD9-81ED-4DB2-BD59-A6C34878D82A}">
                    <a16:rowId xmlns:a16="http://schemas.microsoft.com/office/drawing/2014/main" val="10004"/>
                  </a:ext>
                </a:extLst>
              </a:tr>
              <a:tr h="303972">
                <a:tc>
                  <a:txBody>
                    <a:bodyPr/>
                    <a:lstStyle/>
                    <a:p>
                      <a:r>
                        <a:rPr lang="en-US" sz="1600" dirty="0"/>
                        <a:t>Irrevocable</a:t>
                      </a:r>
                    </a:p>
                  </a:txBody>
                  <a:tcPr/>
                </a:tc>
                <a:tc>
                  <a:txBody>
                    <a:bodyPr/>
                    <a:lstStyle/>
                    <a:p>
                      <a:r>
                        <a:rPr lang="en-US" sz="1600" dirty="0"/>
                        <a:t>fork </a:t>
                      </a:r>
                    </a:p>
                  </a:txBody>
                  <a:tcPr/>
                </a:tc>
                <a:extLst>
                  <a:ext uri="{0D108BD9-81ED-4DB2-BD59-A6C34878D82A}">
                    <a16:rowId xmlns:a16="http://schemas.microsoft.com/office/drawing/2014/main" val="10005"/>
                  </a:ext>
                </a:extLst>
              </a:tr>
            </a:tbl>
          </a:graphicData>
        </a:graphic>
      </p:graphicFrame>
      <p:grpSp>
        <p:nvGrpSpPr>
          <p:cNvPr id="66" name="Group 65"/>
          <p:cNvGrpSpPr/>
          <p:nvPr/>
        </p:nvGrpSpPr>
        <p:grpSpPr>
          <a:xfrm>
            <a:off x="3365439" y="3532769"/>
            <a:ext cx="3832836" cy="2713495"/>
            <a:chOff x="355539" y="3674605"/>
            <a:chExt cx="3832836" cy="2713495"/>
          </a:xfrm>
        </p:grpSpPr>
        <p:grpSp>
          <p:nvGrpSpPr>
            <p:cNvPr id="64" name="Group 63"/>
            <p:cNvGrpSpPr/>
            <p:nvPr/>
          </p:nvGrpSpPr>
          <p:grpSpPr>
            <a:xfrm>
              <a:off x="355539" y="3674605"/>
              <a:ext cx="3832836" cy="2260600"/>
              <a:chOff x="368300" y="4171072"/>
              <a:chExt cx="7059304" cy="2051928"/>
            </a:xfrm>
          </p:grpSpPr>
          <p:grpSp>
            <p:nvGrpSpPr>
              <p:cNvPr id="45" name="Group 44"/>
              <p:cNvGrpSpPr/>
              <p:nvPr/>
            </p:nvGrpSpPr>
            <p:grpSpPr>
              <a:xfrm>
                <a:off x="368300" y="4826000"/>
                <a:ext cx="7059304" cy="1397000"/>
                <a:chOff x="368300" y="4457700"/>
                <a:chExt cx="7059304" cy="1397000"/>
              </a:xfrm>
            </p:grpSpPr>
            <p:sp>
              <p:nvSpPr>
                <p:cNvPr id="46" name="Rectangle 45"/>
                <p:cNvSpPr/>
                <p:nvPr/>
              </p:nvSpPr>
              <p:spPr>
                <a:xfrm>
                  <a:off x="368300" y="44704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D52F32"/>
                      </a:solidFill>
                    </a:rPr>
                    <a:t>Thread1-List</a:t>
                  </a:r>
                </a:p>
              </p:txBody>
            </p:sp>
            <p:sp>
              <p:nvSpPr>
                <p:cNvPr id="47" name="Rectangle 46"/>
                <p:cNvSpPr/>
                <p:nvPr/>
              </p:nvSpPr>
              <p:spPr>
                <a:xfrm>
                  <a:off x="368300" y="5397500"/>
                  <a:ext cx="13716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rgbClr val="D52F32"/>
                      </a:solidFill>
                    </a:rPr>
                    <a:t>Thread2-List</a:t>
                  </a:r>
                </a:p>
              </p:txBody>
            </p:sp>
            <p:sp>
              <p:nvSpPr>
                <p:cNvPr id="48" name="Rectangle 47"/>
                <p:cNvSpPr/>
                <p:nvPr/>
              </p:nvSpPr>
              <p:spPr>
                <a:xfrm>
                  <a:off x="19412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49" name="Rectangle 48"/>
                <p:cNvSpPr/>
                <p:nvPr/>
              </p:nvSpPr>
              <p:spPr>
                <a:xfrm>
                  <a:off x="33128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0" name="Rectangle 49"/>
                <p:cNvSpPr/>
                <p:nvPr/>
              </p:nvSpPr>
              <p:spPr>
                <a:xfrm>
                  <a:off x="46844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1" name="Rectangle 50"/>
                <p:cNvSpPr/>
                <p:nvPr/>
              </p:nvSpPr>
              <p:spPr>
                <a:xfrm>
                  <a:off x="19177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2" name="Rectangle 51"/>
                <p:cNvSpPr/>
                <p:nvPr/>
              </p:nvSpPr>
              <p:spPr>
                <a:xfrm>
                  <a:off x="32893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3" name="Rectangle 52"/>
                <p:cNvSpPr/>
                <p:nvPr/>
              </p:nvSpPr>
              <p:spPr>
                <a:xfrm>
                  <a:off x="46609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4" name="Rectangle 53"/>
                <p:cNvSpPr/>
                <p:nvPr/>
              </p:nvSpPr>
              <p:spPr>
                <a:xfrm>
                  <a:off x="6056004" y="44577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55" name="Rectangle 54"/>
                <p:cNvSpPr/>
                <p:nvPr/>
              </p:nvSpPr>
              <p:spPr>
                <a:xfrm>
                  <a:off x="6032500" y="5397500"/>
                  <a:ext cx="1371600" cy="457200"/>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
            <p:nvSpPr>
              <p:cNvPr id="56" name="Rectangle 55"/>
              <p:cNvSpPr/>
              <p:nvPr/>
            </p:nvSpPr>
            <p:spPr>
              <a:xfrm>
                <a:off x="20428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1</a:t>
                </a:r>
              </a:p>
            </p:txBody>
          </p:sp>
          <p:sp>
            <p:nvSpPr>
              <p:cNvPr id="57" name="Rectangle 56"/>
              <p:cNvSpPr/>
              <p:nvPr/>
            </p:nvSpPr>
            <p:spPr>
              <a:xfrm>
                <a:off x="3427104"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2</a:t>
                </a:r>
              </a:p>
            </p:txBody>
          </p:sp>
          <p:sp>
            <p:nvSpPr>
              <p:cNvPr id="58" name="Rectangle 57"/>
              <p:cNvSpPr/>
              <p:nvPr/>
            </p:nvSpPr>
            <p:spPr>
              <a:xfrm>
                <a:off x="4826000" y="4171072"/>
                <a:ext cx="1143000" cy="4572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Lock 3</a:t>
                </a:r>
              </a:p>
            </p:txBody>
          </p:sp>
          <p:cxnSp>
            <p:nvCxnSpPr>
              <p:cNvPr id="59" name="Curved Connector 58"/>
              <p:cNvCxnSpPr>
                <a:stCxn id="56" idx="2"/>
                <a:endCxn id="48" idx="0"/>
              </p:cNvCxnSpPr>
              <p:nvPr/>
            </p:nvCxnSpPr>
            <p:spPr>
              <a:xfrm rot="16200000" flipH="1">
                <a:off x="2521790" y="4720786"/>
                <a:ext cx="197728" cy="12700"/>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0" name="Curved Connector 59"/>
              <p:cNvCxnSpPr>
                <a:stCxn id="57" idx="2"/>
                <a:endCxn id="51" idx="0"/>
              </p:cNvCxnSpPr>
              <p:nvPr/>
            </p:nvCxnSpPr>
            <p:spPr>
              <a:xfrm rot="5400000">
                <a:off x="2732288" y="4499484"/>
                <a:ext cx="1137528" cy="1395104"/>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Curved Connector 60"/>
              <p:cNvCxnSpPr>
                <a:endCxn id="49" idx="2"/>
              </p:cNvCxnSpPr>
              <p:nvPr/>
            </p:nvCxnSpPr>
            <p:spPr>
              <a:xfrm flipV="1">
                <a:off x="3185804" y="5283200"/>
                <a:ext cx="812800" cy="482600"/>
              </a:xfrm>
              <a:prstGeom prst="curvedConnector2">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Curved Connector 61"/>
              <p:cNvCxnSpPr>
                <a:stCxn id="58" idx="2"/>
                <a:endCxn id="50" idx="0"/>
              </p:cNvCxnSpPr>
              <p:nvPr/>
            </p:nvCxnSpPr>
            <p:spPr>
              <a:xfrm rot="5400000">
                <a:off x="5284988" y="4713488"/>
                <a:ext cx="197728" cy="272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3" name="Curved Connector 62"/>
              <p:cNvCxnSpPr/>
              <p:nvPr/>
            </p:nvCxnSpPr>
            <p:spPr>
              <a:xfrm rot="16200000" flipH="1">
                <a:off x="3059752" y="4850452"/>
                <a:ext cx="482600" cy="1348096"/>
              </a:xfrm>
              <a:prstGeom prst="curvedConnector3">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65" name="TextBox 64"/>
            <p:cNvSpPr txBox="1"/>
            <p:nvPr/>
          </p:nvSpPr>
          <p:spPr>
            <a:xfrm>
              <a:off x="1011444" y="6018768"/>
              <a:ext cx="2653612" cy="369332"/>
            </a:xfrm>
            <a:prstGeom prst="rect">
              <a:avLst/>
            </a:prstGeom>
            <a:noFill/>
          </p:spPr>
          <p:txBody>
            <a:bodyPr wrap="none" rtlCol="0">
              <a:spAutoFit/>
            </a:bodyPr>
            <a:lstStyle/>
            <a:p>
              <a:r>
                <a:rPr lang="en-US" dirty="0"/>
                <a:t>Handling Synchronizations</a:t>
              </a:r>
            </a:p>
          </p:txBody>
        </p:sp>
      </p:grpSp>
      <p:graphicFrame>
        <p:nvGraphicFramePr>
          <p:cNvPr id="67" name="Content Placeholder 4"/>
          <p:cNvGraphicFramePr>
            <a:graphicFrameLocks noGrp="1"/>
          </p:cNvGraphicFramePr>
          <p:nvPr>
            <p:ph idx="1"/>
            <p:extLst>
              <p:ext uri="{D42A27DB-BD31-4B8C-83A1-F6EECF244321}">
                <p14:modId xmlns:p14="http://schemas.microsoft.com/office/powerpoint/2010/main" val="1982756410"/>
              </p:ext>
            </p:extLst>
          </p:nvPr>
        </p:nvGraphicFramePr>
        <p:xfrm>
          <a:off x="7620001" y="3337963"/>
          <a:ext cx="4419599" cy="2908300"/>
        </p:xfrm>
        <a:graphic>
          <a:graphicData uri="http://schemas.openxmlformats.org/drawingml/2006/chart">
            <c:chart xmlns:c="http://schemas.openxmlformats.org/drawingml/2006/chart" xmlns:r="http://schemas.openxmlformats.org/officeDocument/2006/relationships" r:id="rId2"/>
          </a:graphicData>
        </a:graphic>
      </p:graphicFrame>
      <p:sp>
        <p:nvSpPr>
          <p:cNvPr id="68" name="Title 1">
            <a:extLst>
              <a:ext uri="{FF2B5EF4-FFF2-40B4-BE49-F238E27FC236}">
                <a16:creationId xmlns:a16="http://schemas.microsoft.com/office/drawing/2014/main" id="{F00CD0A9-846A-2810-34C1-DB04D59D26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86163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39DC-91CA-E17E-4CA6-76C0870DAEE2}"/>
              </a:ext>
            </a:extLst>
          </p:cNvPr>
          <p:cNvSpPr>
            <a:spLocks noGrp="1"/>
          </p:cNvSpPr>
          <p:nvPr>
            <p:ph type="title"/>
          </p:nvPr>
        </p:nvSpPr>
        <p:spPr/>
        <p:txBody>
          <a:bodyPr/>
          <a:lstStyle/>
          <a:p>
            <a:r>
              <a:rPr lang="en-US" dirty="0"/>
              <a:t>Why in-situ? (2)</a:t>
            </a:r>
          </a:p>
        </p:txBody>
      </p:sp>
      <p:sp>
        <p:nvSpPr>
          <p:cNvPr id="3" name="Content Placeholder 2">
            <a:extLst>
              <a:ext uri="{FF2B5EF4-FFF2-40B4-BE49-F238E27FC236}">
                <a16:creationId xmlns:a16="http://schemas.microsoft.com/office/drawing/2014/main" id="{9D4EFC1C-3E9C-E22D-734E-55CD710C25C3}"/>
              </a:ext>
            </a:extLst>
          </p:cNvPr>
          <p:cNvSpPr>
            <a:spLocks noGrp="1"/>
          </p:cNvSpPr>
          <p:nvPr>
            <p:ph idx="1"/>
          </p:nvPr>
        </p:nvSpPr>
        <p:spPr>
          <a:xfrm>
            <a:off x="838200" y="4166390"/>
            <a:ext cx="10515600" cy="1796873"/>
          </a:xfrm>
        </p:spPr>
        <p:txBody>
          <a:bodyPr/>
          <a:lstStyle/>
          <a:p>
            <a:r>
              <a:rPr lang="en-US" dirty="0"/>
              <a:t>Programmer </a:t>
            </a:r>
            <a:r>
              <a:rPr lang="en-US" i="1" dirty="0"/>
              <a:t>is</a:t>
            </a:r>
            <a:r>
              <a:rPr lang="en-US" dirty="0"/>
              <a:t> the user</a:t>
            </a:r>
          </a:p>
          <a:p>
            <a:pPr lvl="1"/>
            <a:r>
              <a:rPr lang="en-US" dirty="0"/>
              <a:t>Large scale concurrency testing</a:t>
            </a:r>
          </a:p>
          <a:p>
            <a:pPr lvl="1"/>
            <a:r>
              <a:rPr lang="en-US" dirty="0"/>
              <a:t>Production environment monitoring</a:t>
            </a:r>
          </a:p>
        </p:txBody>
      </p:sp>
      <p:pic>
        <p:nvPicPr>
          <p:cNvPr id="4" name="Graphic 3" descr="Programmer female with solid fill">
            <a:extLst>
              <a:ext uri="{FF2B5EF4-FFF2-40B4-BE49-F238E27FC236}">
                <a16:creationId xmlns:a16="http://schemas.microsoft.com/office/drawing/2014/main" id="{268CBA71-7994-9BC8-51AF-898E64745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07114" y="2073725"/>
            <a:ext cx="914400" cy="914400"/>
          </a:xfrm>
          <a:prstGeom prst="rect">
            <a:avLst/>
          </a:prstGeom>
        </p:spPr>
      </p:pic>
      <p:sp>
        <p:nvSpPr>
          <p:cNvPr id="5" name="Lightning Bolt 4">
            <a:extLst>
              <a:ext uri="{FF2B5EF4-FFF2-40B4-BE49-F238E27FC236}">
                <a16:creationId xmlns:a16="http://schemas.microsoft.com/office/drawing/2014/main" id="{43D619DF-E878-D2A5-E937-8086F6A5C833}"/>
              </a:ext>
            </a:extLst>
          </p:cNvPr>
          <p:cNvSpPr/>
          <p:nvPr/>
        </p:nvSpPr>
        <p:spPr>
          <a:xfrm>
            <a:off x="1685188" y="3262170"/>
            <a:ext cx="598311" cy="598311"/>
          </a:xfrm>
          <a:prstGeom prst="lightningBol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0785A48-EADB-7B6A-0C77-70292DCB227C}"/>
              </a:ext>
            </a:extLst>
          </p:cNvPr>
          <p:cNvSpPr txBox="1"/>
          <p:nvPr/>
        </p:nvSpPr>
        <p:spPr>
          <a:xfrm>
            <a:off x="2206129" y="3409432"/>
            <a:ext cx="2604496" cy="369332"/>
          </a:xfrm>
          <a:prstGeom prst="rect">
            <a:avLst/>
          </a:prstGeom>
          <a:noFill/>
        </p:spPr>
        <p:txBody>
          <a:bodyPr wrap="none" rtlCol="0">
            <a:spAutoFit/>
          </a:bodyPr>
          <a:lstStyle/>
          <a:p>
            <a:r>
              <a:rPr lang="en-US" dirty="0"/>
              <a:t>record -&gt; </a:t>
            </a:r>
            <a:r>
              <a:rPr lang="en-US" b="1" dirty="0"/>
              <a:t>execution trace</a:t>
            </a:r>
            <a:endParaRPr lang="en-US" dirty="0"/>
          </a:p>
        </p:txBody>
      </p:sp>
      <p:sp>
        <p:nvSpPr>
          <p:cNvPr id="8" name="TextBox 7">
            <a:extLst>
              <a:ext uri="{FF2B5EF4-FFF2-40B4-BE49-F238E27FC236}">
                <a16:creationId xmlns:a16="http://schemas.microsoft.com/office/drawing/2014/main" id="{328BB33C-F9FC-C479-A3C4-46C860F7F3FF}"/>
              </a:ext>
            </a:extLst>
          </p:cNvPr>
          <p:cNvSpPr txBox="1"/>
          <p:nvPr/>
        </p:nvSpPr>
        <p:spPr>
          <a:xfrm>
            <a:off x="6124223" y="3442705"/>
            <a:ext cx="5563190" cy="369332"/>
          </a:xfrm>
          <a:prstGeom prst="rect">
            <a:avLst/>
          </a:prstGeom>
          <a:noFill/>
        </p:spPr>
        <p:txBody>
          <a:bodyPr wrap="none" rtlCol="0">
            <a:spAutoFit/>
          </a:bodyPr>
          <a:lstStyle/>
          <a:p>
            <a:r>
              <a:rPr lang="en-US" dirty="0"/>
              <a:t>replay </a:t>
            </a:r>
            <a:r>
              <a:rPr lang="en-US" b="1" dirty="0"/>
              <a:t>execution trace </a:t>
            </a:r>
            <a:r>
              <a:rPr lang="en-US" dirty="0"/>
              <a:t>in </a:t>
            </a:r>
            <a:r>
              <a:rPr lang="en-US" i="1" dirty="0">
                <a:solidFill>
                  <a:schemeClr val="accent2"/>
                </a:solidFill>
              </a:rPr>
              <a:t>same machine process</a:t>
            </a:r>
            <a:r>
              <a:rPr lang="en-US" dirty="0"/>
              <a:t> to debug</a:t>
            </a:r>
          </a:p>
        </p:txBody>
      </p:sp>
      <p:pic>
        <p:nvPicPr>
          <p:cNvPr id="10" name="Graphic 9" descr="Internet with solid fill">
            <a:extLst>
              <a:ext uri="{FF2B5EF4-FFF2-40B4-BE49-F238E27FC236}">
                <a16:creationId xmlns:a16="http://schemas.microsoft.com/office/drawing/2014/main" id="{3F382E44-DD95-0012-A229-3D1CA02D9F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44329" y="2582784"/>
            <a:ext cx="914400" cy="914400"/>
          </a:xfrm>
          <a:prstGeom prst="rect">
            <a:avLst/>
          </a:prstGeom>
        </p:spPr>
      </p:pic>
      <p:pic>
        <p:nvPicPr>
          <p:cNvPr id="9" name="Graphic 8" descr="Internet with solid fill">
            <a:extLst>
              <a:ext uri="{FF2B5EF4-FFF2-40B4-BE49-F238E27FC236}">
                <a16:creationId xmlns:a16="http://schemas.microsoft.com/office/drawing/2014/main" id="{F16A4A1D-1AB3-7F9E-2225-6FBDF797D8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1177" y="2125584"/>
            <a:ext cx="914400" cy="914400"/>
          </a:xfrm>
          <a:prstGeom prst="rect">
            <a:avLst/>
          </a:prstGeom>
        </p:spPr>
      </p:pic>
      <p:pic>
        <p:nvPicPr>
          <p:cNvPr id="11" name="Graphic 10" descr="Internet with solid fill">
            <a:extLst>
              <a:ext uri="{FF2B5EF4-FFF2-40B4-BE49-F238E27FC236}">
                <a16:creationId xmlns:a16="http://schemas.microsoft.com/office/drawing/2014/main" id="{5B6F721A-1312-0D61-1F6E-1DC91B85DD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87973" y="1903160"/>
            <a:ext cx="914400" cy="914400"/>
          </a:xfrm>
          <a:prstGeom prst="rect">
            <a:avLst/>
          </a:prstGeom>
        </p:spPr>
      </p:pic>
      <p:pic>
        <p:nvPicPr>
          <p:cNvPr id="12" name="Graphic 11" descr="Internet with solid fill">
            <a:extLst>
              <a:ext uri="{FF2B5EF4-FFF2-40B4-BE49-F238E27FC236}">
                <a16:creationId xmlns:a16="http://schemas.microsoft.com/office/drawing/2014/main" id="{5519AC5F-1971-B753-75E5-5F0897D415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4758" y="1671781"/>
            <a:ext cx="914400" cy="914400"/>
          </a:xfrm>
          <a:prstGeom prst="rect">
            <a:avLst/>
          </a:prstGeom>
        </p:spPr>
      </p:pic>
      <p:pic>
        <p:nvPicPr>
          <p:cNvPr id="13" name="Graphic 12" descr="Internet with solid fill">
            <a:extLst>
              <a:ext uri="{FF2B5EF4-FFF2-40B4-BE49-F238E27FC236}">
                <a16:creationId xmlns:a16="http://schemas.microsoft.com/office/drawing/2014/main" id="{106FDEDD-C473-1E19-31A4-06C1665C1E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7885" y="2575008"/>
            <a:ext cx="914400" cy="914400"/>
          </a:xfrm>
          <a:prstGeom prst="rect">
            <a:avLst/>
          </a:prstGeom>
        </p:spPr>
      </p:pic>
      <p:pic>
        <p:nvPicPr>
          <p:cNvPr id="14" name="Graphic 13" descr="Internet with solid fill">
            <a:extLst>
              <a:ext uri="{FF2B5EF4-FFF2-40B4-BE49-F238E27FC236}">
                <a16:creationId xmlns:a16="http://schemas.microsoft.com/office/drawing/2014/main" id="{7302F439-5156-2215-7FCD-179D089BB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253" y="2575008"/>
            <a:ext cx="914400" cy="914400"/>
          </a:xfrm>
          <a:prstGeom prst="rect">
            <a:avLst/>
          </a:prstGeom>
        </p:spPr>
      </p:pic>
    </p:spTree>
    <p:extLst>
      <p:ext uri="{BB962C8B-B14F-4D97-AF65-F5344CB8AC3E}">
        <p14:creationId xmlns:p14="http://schemas.microsoft.com/office/powerpoint/2010/main" val="274630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5457-6332-27AE-C1CA-9B0AC888E149}"/>
              </a:ext>
            </a:extLst>
          </p:cNvPr>
          <p:cNvSpPr>
            <a:spLocks noGrp="1"/>
          </p:cNvSpPr>
          <p:nvPr>
            <p:ph type="title"/>
          </p:nvPr>
        </p:nvSpPr>
        <p:spPr/>
        <p:txBody>
          <a:bodyPr/>
          <a:lstStyle/>
          <a:p>
            <a:r>
              <a:rPr lang="en-US" dirty="0"/>
              <a:t>Easier to do </a:t>
            </a:r>
            <a:r>
              <a:rPr lang="en-US" i="1" dirty="0"/>
              <a:t>identical </a:t>
            </a:r>
            <a:r>
              <a:rPr lang="en-US" dirty="0"/>
              <a:t>replay in-situ with low-overhead</a:t>
            </a:r>
          </a:p>
        </p:txBody>
      </p:sp>
      <p:sp>
        <p:nvSpPr>
          <p:cNvPr id="3" name="Content Placeholder 2">
            <a:extLst>
              <a:ext uri="{FF2B5EF4-FFF2-40B4-BE49-F238E27FC236}">
                <a16:creationId xmlns:a16="http://schemas.microsoft.com/office/drawing/2014/main" id="{6169CA84-E822-9CAA-40F8-F7C513C96206}"/>
              </a:ext>
            </a:extLst>
          </p:cNvPr>
          <p:cNvSpPr>
            <a:spLocks noGrp="1"/>
          </p:cNvSpPr>
          <p:nvPr>
            <p:ph idx="1"/>
          </p:nvPr>
        </p:nvSpPr>
        <p:spPr/>
        <p:txBody>
          <a:bodyPr/>
          <a:lstStyle/>
          <a:p>
            <a:r>
              <a:rPr lang="en-US" dirty="0"/>
              <a:t>Same hardware</a:t>
            </a:r>
          </a:p>
          <a:p>
            <a:pPr lvl="1"/>
            <a:r>
              <a:rPr lang="en-US" dirty="0"/>
              <a:t>Identical binary</a:t>
            </a:r>
          </a:p>
          <a:p>
            <a:pPr lvl="1"/>
            <a:r>
              <a:rPr lang="en-US" dirty="0"/>
              <a:t>Identical floating-point behavior</a:t>
            </a:r>
          </a:p>
          <a:p>
            <a:r>
              <a:rPr lang="en-US" dirty="0"/>
              <a:t>Same OS</a:t>
            </a:r>
          </a:p>
          <a:p>
            <a:pPr lvl="1"/>
            <a:r>
              <a:rPr lang="en-US" dirty="0"/>
              <a:t>Identical memory layout</a:t>
            </a:r>
          </a:p>
          <a:p>
            <a:pPr lvl="1"/>
            <a:r>
              <a:rPr lang="en-US" dirty="0"/>
              <a:t>Identical file system</a:t>
            </a:r>
          </a:p>
          <a:p>
            <a:r>
              <a:rPr lang="en-US" dirty="0"/>
              <a:t>Same process</a:t>
            </a:r>
          </a:p>
          <a:p>
            <a:pPr lvl="1"/>
            <a:r>
              <a:rPr lang="en-US" dirty="0"/>
              <a:t>Identical thread ids: Memory allocators use thread ids</a:t>
            </a:r>
          </a:p>
          <a:p>
            <a:pPr marL="457200" lvl="1" indent="0">
              <a:buNone/>
            </a:pPr>
            <a:r>
              <a:rPr lang="en-US" dirty="0"/>
              <a:t>	</a:t>
            </a:r>
          </a:p>
        </p:txBody>
      </p:sp>
      <p:pic>
        <p:nvPicPr>
          <p:cNvPr id="5" name="Picture 4" descr="Diagram&#10;&#10;Description automatically generated">
            <a:extLst>
              <a:ext uri="{FF2B5EF4-FFF2-40B4-BE49-F238E27FC236}">
                <a16:creationId xmlns:a16="http://schemas.microsoft.com/office/drawing/2014/main" id="{8C452642-1CE6-F88B-82EA-D40BD0017C87}"/>
              </a:ext>
            </a:extLst>
          </p:cNvPr>
          <p:cNvPicPr>
            <a:picLocks noChangeAspect="1"/>
          </p:cNvPicPr>
          <p:nvPr/>
        </p:nvPicPr>
        <p:blipFill>
          <a:blip r:embed="rId2"/>
          <a:stretch>
            <a:fillRect/>
          </a:stretch>
        </p:blipFill>
        <p:spPr>
          <a:xfrm>
            <a:off x="7302930" y="1690688"/>
            <a:ext cx="4216400" cy="1549400"/>
          </a:xfrm>
          <a:prstGeom prst="rect">
            <a:avLst/>
          </a:prstGeom>
        </p:spPr>
      </p:pic>
    </p:spTree>
    <p:extLst>
      <p:ext uri="{BB962C8B-B14F-4D97-AF65-F5344CB8AC3E}">
        <p14:creationId xmlns:p14="http://schemas.microsoft.com/office/powerpoint/2010/main" val="307145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a:t>
            </a:r>
            <a:r>
              <a:rPr lang="en-US" dirty="0" err="1"/>
              <a:t>RnR</a:t>
            </a:r>
            <a:r>
              <a:rPr lang="en-US" dirty="0"/>
              <a:t> Systems</a:t>
            </a:r>
          </a:p>
        </p:txBody>
      </p:sp>
      <p:sp>
        <p:nvSpPr>
          <p:cNvPr id="3" name="Content Placeholder 2"/>
          <p:cNvSpPr>
            <a:spLocks noGrp="1"/>
          </p:cNvSpPr>
          <p:nvPr>
            <p:ph idx="1"/>
          </p:nvPr>
        </p:nvSpPr>
        <p:spPr>
          <a:xfrm>
            <a:off x="865572" y="1527968"/>
            <a:ext cx="10204881" cy="4614863"/>
          </a:xfrm>
        </p:spPr>
        <p:txBody>
          <a:bodyPr>
            <a:normAutofit/>
          </a:bodyPr>
          <a:lstStyle/>
          <a:p>
            <a:r>
              <a:rPr lang="en-US" dirty="0"/>
              <a:t>Offline </a:t>
            </a:r>
            <a:r>
              <a:rPr lang="en-US" dirty="0" err="1"/>
              <a:t>RnR</a:t>
            </a:r>
            <a:r>
              <a:rPr lang="en-US" dirty="0"/>
              <a:t>: replay occurs after recording</a:t>
            </a:r>
          </a:p>
          <a:p>
            <a:pPr lvl="1"/>
            <a:r>
              <a:rPr lang="en-US" dirty="0"/>
              <a:t>Instrumentation: </a:t>
            </a:r>
            <a:r>
              <a:rPr lang="en-US" sz="1400" dirty="0" err="1"/>
              <a:t>iDNA</a:t>
            </a:r>
            <a:r>
              <a:rPr lang="en-US" sz="1400" dirty="0"/>
              <a:t>[VEE’06], </a:t>
            </a:r>
            <a:r>
              <a:rPr lang="en-US" sz="1400" dirty="0" err="1"/>
              <a:t>PinPlay</a:t>
            </a:r>
            <a:r>
              <a:rPr lang="en-US" sz="1400" dirty="0"/>
              <a:t>[CGO’10]</a:t>
            </a:r>
          </a:p>
          <a:p>
            <a:pPr lvl="1"/>
            <a:r>
              <a:rPr lang="en-US" dirty="0"/>
              <a:t>Offline Assisted Analysis: </a:t>
            </a:r>
            <a:r>
              <a:rPr lang="en-US" sz="1400" dirty="0"/>
              <a:t>ODR[sosp’19], CLAP[PLDI’13], Light[PLDI’15], H3[ATC’17], Castor[ASPLOS’17]</a:t>
            </a:r>
          </a:p>
          <a:p>
            <a:pPr lvl="1"/>
            <a:endParaRPr lang="en-US" sz="1200" dirty="0"/>
          </a:p>
          <a:p>
            <a:pPr lvl="1"/>
            <a:r>
              <a:rPr lang="en-US" dirty="0"/>
              <a:t>Custom Hardware: </a:t>
            </a:r>
            <a:r>
              <a:rPr lang="en-US" sz="1400" dirty="0"/>
              <a:t>Strata[ASPLOS’06], </a:t>
            </a:r>
            <a:r>
              <a:rPr lang="en-US" sz="1400" dirty="0" err="1"/>
              <a:t>DeLorean</a:t>
            </a:r>
            <a:r>
              <a:rPr lang="en-US" sz="1400" dirty="0"/>
              <a:t>[ISCA’08], Capo[ASPLOS’09]</a:t>
            </a:r>
          </a:p>
          <a:p>
            <a:pPr lvl="1"/>
            <a:r>
              <a:rPr lang="en-US" dirty="0"/>
              <a:t>Hybrid Analysis: </a:t>
            </a:r>
            <a:r>
              <a:rPr lang="en-US" sz="1400" dirty="0"/>
              <a:t>Chimera[PLDI’12]</a:t>
            </a:r>
          </a:p>
          <a:p>
            <a:r>
              <a:rPr lang="en-US" dirty="0"/>
              <a:t>Online </a:t>
            </a:r>
            <a:r>
              <a:rPr lang="en-US" dirty="0" err="1"/>
              <a:t>RnR</a:t>
            </a:r>
            <a:r>
              <a:rPr lang="en-US" dirty="0"/>
              <a:t>: record and replay execute concurrently</a:t>
            </a:r>
          </a:p>
          <a:p>
            <a:pPr lvl="1"/>
            <a:r>
              <a:rPr lang="en-US" dirty="0"/>
              <a:t>Speculation Based: </a:t>
            </a:r>
            <a:r>
              <a:rPr lang="en-US" sz="1400" dirty="0" err="1"/>
              <a:t>Respec</a:t>
            </a:r>
            <a:r>
              <a:rPr lang="en-US" sz="1400" dirty="0"/>
              <a:t>[ASPLOS’10]</a:t>
            </a:r>
          </a:p>
          <a:p>
            <a:pPr lvl="1"/>
            <a:r>
              <a:rPr lang="en-US" dirty="0" err="1"/>
              <a:t>Uniparallelism</a:t>
            </a:r>
            <a:r>
              <a:rPr lang="en-US" dirty="0"/>
              <a:t>: </a:t>
            </a:r>
            <a:r>
              <a:rPr lang="en-US" sz="1400" dirty="0" err="1"/>
              <a:t>DoublePlay</a:t>
            </a:r>
            <a:r>
              <a:rPr lang="en-US" sz="1400" dirty="0"/>
              <a:t>[ASPLOS’11]</a:t>
            </a:r>
          </a:p>
          <a:p>
            <a:pPr lvl="1"/>
            <a:r>
              <a:rPr lang="en-US" sz="2800" dirty="0" err="1">
                <a:solidFill>
                  <a:prstClr val="black"/>
                </a:solidFill>
              </a:rPr>
              <a:t>iReplayer</a:t>
            </a:r>
            <a:r>
              <a:rPr lang="en-US" sz="2800" dirty="0">
                <a:solidFill>
                  <a:prstClr val="black"/>
                </a:solidFill>
              </a:rPr>
              <a:t> (this paper)</a:t>
            </a:r>
            <a:endParaRPr lang="en-US" sz="1400" dirty="0"/>
          </a:p>
        </p:txBody>
      </p:sp>
      <p:sp>
        <p:nvSpPr>
          <p:cNvPr id="4" name="TextBox 3"/>
          <p:cNvSpPr txBox="1"/>
          <p:nvPr/>
        </p:nvSpPr>
        <p:spPr>
          <a:xfrm>
            <a:off x="6262503" y="2036444"/>
            <a:ext cx="966931" cy="369332"/>
          </a:xfrm>
          <a:prstGeom prst="rect">
            <a:avLst/>
          </a:prstGeom>
          <a:noFill/>
        </p:spPr>
        <p:txBody>
          <a:bodyPr wrap="none" rtlCol="0">
            <a:spAutoFit/>
          </a:bodyPr>
          <a:lstStyle/>
          <a:p>
            <a:r>
              <a:rPr lang="en-US" b="1" dirty="0">
                <a:solidFill>
                  <a:srgbClr val="FF0000"/>
                </a:solidFill>
              </a:rPr>
              <a:t>10-100X</a:t>
            </a:r>
          </a:p>
        </p:txBody>
      </p:sp>
      <p:sp>
        <p:nvSpPr>
          <p:cNvPr id="6" name="TextBox 5"/>
          <p:cNvSpPr txBox="1"/>
          <p:nvPr/>
        </p:nvSpPr>
        <p:spPr>
          <a:xfrm>
            <a:off x="5687627" y="2638927"/>
            <a:ext cx="5524500" cy="369332"/>
          </a:xfrm>
          <a:prstGeom prst="rect">
            <a:avLst/>
          </a:prstGeom>
          <a:noFill/>
        </p:spPr>
        <p:txBody>
          <a:bodyPr wrap="square" rtlCol="0">
            <a:spAutoFit/>
          </a:bodyPr>
          <a:lstStyle/>
          <a:p>
            <a:r>
              <a:rPr lang="en-US" b="1" dirty="0">
                <a:solidFill>
                  <a:srgbClr val="FF0000"/>
                </a:solidFill>
              </a:rPr>
              <a:t>Low overhead, but substantial time of offline analysis   </a:t>
            </a:r>
          </a:p>
        </p:txBody>
      </p:sp>
      <p:sp>
        <p:nvSpPr>
          <p:cNvPr id="7" name="TextBox 6"/>
          <p:cNvSpPr txBox="1"/>
          <p:nvPr/>
        </p:nvSpPr>
        <p:spPr>
          <a:xfrm>
            <a:off x="5507356" y="4324383"/>
            <a:ext cx="1870036" cy="369332"/>
          </a:xfrm>
          <a:prstGeom prst="rect">
            <a:avLst/>
          </a:prstGeom>
          <a:noFill/>
        </p:spPr>
        <p:txBody>
          <a:bodyPr wrap="none" rtlCol="0">
            <a:spAutoFit/>
          </a:bodyPr>
          <a:lstStyle/>
          <a:p>
            <a:r>
              <a:rPr lang="en-US" b="1" dirty="0">
                <a:solidFill>
                  <a:srgbClr val="FF0000"/>
                </a:solidFill>
              </a:rPr>
              <a:t>55% for 4 threads</a:t>
            </a:r>
          </a:p>
        </p:txBody>
      </p:sp>
      <p:sp>
        <p:nvSpPr>
          <p:cNvPr id="8" name="TextBox 7"/>
          <p:cNvSpPr txBox="1"/>
          <p:nvPr/>
        </p:nvSpPr>
        <p:spPr>
          <a:xfrm>
            <a:off x="5507356" y="4756033"/>
            <a:ext cx="1870036" cy="369332"/>
          </a:xfrm>
          <a:prstGeom prst="rect">
            <a:avLst/>
          </a:prstGeom>
          <a:noFill/>
        </p:spPr>
        <p:txBody>
          <a:bodyPr wrap="none" rtlCol="0">
            <a:spAutoFit/>
          </a:bodyPr>
          <a:lstStyle/>
          <a:p>
            <a:r>
              <a:rPr lang="en-US" b="1" dirty="0">
                <a:solidFill>
                  <a:srgbClr val="FF0000"/>
                </a:solidFill>
              </a:rPr>
              <a:t>28% for 4 threads</a:t>
            </a:r>
          </a:p>
        </p:txBody>
      </p:sp>
      <p:sp>
        <p:nvSpPr>
          <p:cNvPr id="9" name="TextBox 8"/>
          <p:cNvSpPr txBox="1"/>
          <p:nvPr/>
        </p:nvSpPr>
        <p:spPr>
          <a:xfrm>
            <a:off x="4967082" y="3438462"/>
            <a:ext cx="3557772" cy="369332"/>
          </a:xfrm>
          <a:prstGeom prst="rect">
            <a:avLst/>
          </a:prstGeom>
          <a:noFill/>
        </p:spPr>
        <p:txBody>
          <a:bodyPr wrap="none" rtlCol="0">
            <a:spAutoFit/>
          </a:bodyPr>
          <a:lstStyle/>
          <a:p>
            <a:r>
              <a:rPr lang="en-US" b="1" dirty="0">
                <a:solidFill>
                  <a:srgbClr val="FF0000"/>
                </a:solidFill>
              </a:rPr>
              <a:t>40% for 4 threads and hide failures</a:t>
            </a:r>
          </a:p>
        </p:txBody>
      </p:sp>
      <p:sp>
        <p:nvSpPr>
          <p:cNvPr id="10" name="TextBox 9"/>
          <p:cNvSpPr txBox="1"/>
          <p:nvPr/>
        </p:nvSpPr>
        <p:spPr>
          <a:xfrm>
            <a:off x="8194573" y="3024729"/>
            <a:ext cx="1244251" cy="369332"/>
          </a:xfrm>
          <a:prstGeom prst="rect">
            <a:avLst/>
          </a:prstGeom>
          <a:noFill/>
        </p:spPr>
        <p:txBody>
          <a:bodyPr wrap="none" rtlCol="0">
            <a:spAutoFit/>
          </a:bodyPr>
          <a:lstStyle/>
          <a:p>
            <a:r>
              <a:rPr lang="en-US" b="1" dirty="0">
                <a:solidFill>
                  <a:srgbClr val="FF0000"/>
                </a:solidFill>
              </a:rPr>
              <a:t>Impractical</a:t>
            </a:r>
          </a:p>
        </p:txBody>
      </p:sp>
      <p:sp>
        <p:nvSpPr>
          <p:cNvPr id="11" name="TextBox 10">
            <a:extLst>
              <a:ext uri="{FF2B5EF4-FFF2-40B4-BE49-F238E27FC236}">
                <a16:creationId xmlns:a16="http://schemas.microsoft.com/office/drawing/2014/main" id="{1BAF4C95-9546-3A12-1FFB-32F35AC388DD}"/>
              </a:ext>
            </a:extLst>
          </p:cNvPr>
          <p:cNvSpPr txBox="1"/>
          <p:nvPr/>
        </p:nvSpPr>
        <p:spPr>
          <a:xfrm>
            <a:off x="4875932" y="5370902"/>
            <a:ext cx="5057282" cy="369332"/>
          </a:xfrm>
          <a:prstGeom prst="rect">
            <a:avLst/>
          </a:prstGeom>
          <a:noFill/>
        </p:spPr>
        <p:txBody>
          <a:bodyPr wrap="none" rtlCol="0">
            <a:spAutoFit/>
          </a:bodyPr>
          <a:lstStyle/>
          <a:p>
            <a:r>
              <a:rPr lang="en-US" b="1" dirty="0">
                <a:solidFill>
                  <a:schemeClr val="accent6"/>
                </a:solidFill>
              </a:rPr>
              <a:t>Unmodified OS, hardware, compiler. Low overhead</a:t>
            </a:r>
          </a:p>
        </p:txBody>
      </p:sp>
    </p:spTree>
    <p:extLst>
      <p:ext uri="{BB962C8B-B14F-4D97-AF65-F5344CB8AC3E}">
        <p14:creationId xmlns:p14="http://schemas.microsoft.com/office/powerpoint/2010/main" val="195659713"/>
      </p:ext>
    </p:extLst>
  </p:cSld>
  <p:clrMapOvr>
    <a:masterClrMapping/>
  </p:clrMapOvr>
  <mc:AlternateContent xmlns:mc="http://schemas.openxmlformats.org/markup-compatibility/2006" xmlns:p14="http://schemas.microsoft.com/office/powerpoint/2010/main">
    <mc:Choice Requires="p14">
      <p:transition spd="slow" p14:dur="2000" advTm="59305"/>
    </mc:Choice>
    <mc:Fallback xmlns="">
      <p:transition xmlns:p14="http://schemas.microsoft.com/office/powerpoint/2010/main" spd="slow" advTm="593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iReplayer</a:t>
            </a:r>
            <a:r>
              <a:rPr lang="en-US" dirty="0"/>
              <a:t>: Recording Overhead</a:t>
            </a:r>
          </a:p>
        </p:txBody>
      </p:sp>
      <p:graphicFrame>
        <p:nvGraphicFramePr>
          <p:cNvPr id="5" name="Content Placeholder 4"/>
          <p:cNvGraphicFramePr>
            <a:graphicFrameLocks noGrp="1"/>
          </p:cNvGraphicFramePr>
          <p:nvPr>
            <p:ph idx="1"/>
          </p:nvPr>
        </p:nvGraphicFramePr>
        <p:xfrm>
          <a:off x="1717675" y="1422401"/>
          <a:ext cx="8732838" cy="47037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306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3096</Words>
  <Application>Microsoft Macintosh PowerPoint</Application>
  <PresentationFormat>Widescreen</PresentationFormat>
  <Paragraphs>672</Paragraphs>
  <Slides>50</Slides>
  <Notes>10</Notes>
  <HiddenSlides>0</HiddenSlides>
  <MMClips>10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Courier New</vt:lpstr>
      <vt:lpstr>Garamond</vt:lpstr>
      <vt:lpstr>Times</vt:lpstr>
      <vt:lpstr>Wingdings</vt:lpstr>
      <vt:lpstr>Office Theme</vt:lpstr>
      <vt:lpstr>iReplayer: In-situ and Identical Record-and-Replay for Multithreaded Applications</vt:lpstr>
      <vt:lpstr>Why record-and-replay?</vt:lpstr>
      <vt:lpstr>Why is reproducing hard?</vt:lpstr>
      <vt:lpstr>Identical record-and-replay</vt:lpstr>
      <vt:lpstr>Why in-situ?</vt:lpstr>
      <vt:lpstr>Why in-situ? (2)</vt:lpstr>
      <vt:lpstr>Easier to do identical replay in-situ with low-overhead</vt:lpstr>
      <vt:lpstr>Existing RnR Systems</vt:lpstr>
      <vt:lpstr>iReplayer: Recording Overhead</vt:lpstr>
      <vt:lpstr>PowerPoint Presentation</vt:lpstr>
      <vt:lpstr>iReplayer demo: Interactive Debugging</vt:lpstr>
      <vt:lpstr>iReplayer demo: Interactive Debugging</vt:lpstr>
      <vt:lpstr>iReplayer demo: Interactive Debugging</vt:lpstr>
      <vt:lpstr>iReplayer demo: Interactive Debugging</vt:lpstr>
      <vt:lpstr>iReplayer demo: Interactive Debugging</vt:lpstr>
      <vt:lpstr>iReplayer demo: Interactive Debugging</vt:lpstr>
      <vt:lpstr>iReplayer demo: Interactive Debugging</vt:lpstr>
      <vt:lpstr>iReplayer demo: Interactive Debugging</vt:lpstr>
      <vt:lpstr>iReplayer demo: Interactive Debugging</vt:lpstr>
      <vt:lpstr>Basic Idea</vt:lpstr>
      <vt:lpstr>Basic Idea</vt:lpstr>
      <vt:lpstr>Addressing sources of non-determinism</vt:lpstr>
      <vt:lpstr>Repeatable system calls</vt:lpstr>
      <vt:lpstr>Recordable system calls</vt:lpstr>
      <vt:lpstr>Revocable system calls</vt:lpstr>
      <vt:lpstr>Deferrable system calls</vt:lpstr>
      <vt:lpstr>Irrevocable system calls</vt:lpstr>
      <vt:lpstr>Epoch-based record replay</vt:lpstr>
      <vt:lpstr>Syscalls: Adapt to In-Situ Setting</vt:lpstr>
      <vt:lpstr>Addressing sources of non-determinism</vt:lpstr>
      <vt:lpstr>Multithreading</vt:lpstr>
      <vt:lpstr>Thread lifecycle</vt:lpstr>
      <vt:lpstr>Thread lifecycle (2)</vt:lpstr>
      <vt:lpstr>Recording Synchronizations</vt:lpstr>
      <vt:lpstr>Recording Synchronizations</vt:lpstr>
      <vt:lpstr>Recording Synchronizations</vt:lpstr>
      <vt:lpstr>Recording Synchronizations</vt:lpstr>
      <vt:lpstr>Recording Synchronizations</vt:lpstr>
      <vt:lpstr>Recording Synchronizations</vt:lpstr>
      <vt:lpstr>Benefits of Such Recording</vt:lpstr>
      <vt:lpstr>Addressing sources of non-determinism</vt:lpstr>
      <vt:lpstr>Memory allocation</vt:lpstr>
      <vt:lpstr>Identical Allocations/Deallocations</vt:lpstr>
      <vt:lpstr>Identical Allocations/Deallocations</vt:lpstr>
      <vt:lpstr>Racy accesses</vt:lpstr>
      <vt:lpstr>Observations</vt:lpstr>
      <vt:lpstr>Handling Races in Replays</vt:lpstr>
      <vt:lpstr>Overview of iReplayer</vt:lpstr>
      <vt:lpstr>Other Evaluation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iReplayer: In-situ and Identical Record-and-Replay for Multithreaded Applications</dc:title>
  <dc:creator>Abhilash Jindal</dc:creator>
  <cp:lastModifiedBy>Abhilash Jindal</cp:lastModifiedBy>
  <cp:revision>57</cp:revision>
  <dcterms:created xsi:type="dcterms:W3CDTF">2022-04-25T13:03:01Z</dcterms:created>
  <dcterms:modified xsi:type="dcterms:W3CDTF">2022-04-30T03:58:20Z</dcterms:modified>
</cp:coreProperties>
</file>