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d0f1ecf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d0f1ecf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d0f1ecf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d0f1ecf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d0f1ecf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d0f1ecf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d0f1ecf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d0f1ecf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d0f1ecf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d0f1ecf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d0f1ecf6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d0f1ecf6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d0f1ecf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d0f1ecf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d0f1ecf6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d0f1ecf6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d0f1ecf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d0f1ecf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d0f1ecf6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0f1ecf6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c40e135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c40e135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d0f1ecf6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d0f1ecf6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d0f1ecf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d0f1ecf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d0f1ecf6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d0f1ecf6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d0f1ecf6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d0f1ecf6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d0f1ecf6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d0f1ecf6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d0f1ecf6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d0f1ecf6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d0f1ecf6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d0f1ecf6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d0f1ecf6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d0f1ecf6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d0f1ecf6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d0f1ecf6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c40e135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c40e135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c40e135b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c40e135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c40e135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c40e135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c40e135b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c40e135b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d0f1ecf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d0f1ecf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c4b29df2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c4b29df2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d0f1ec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d0f1ec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380"/>
              <a:t>Progressive polynomial approximations for fast correctly-rounded math libraries</a:t>
            </a:r>
            <a:endParaRPr sz="43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Mridul Aanjaneya, Jay P. Lim, Santosh Nagarakatte</a:t>
            </a:r>
            <a:endParaRPr/>
          </a:p>
        </p:txBody>
      </p:sp>
      <p:sp>
        <p:nvSpPr>
          <p:cNvPr id="56" name="Google Shape;56;p13"/>
          <p:cNvSpPr txBox="1"/>
          <p:nvPr/>
        </p:nvSpPr>
        <p:spPr>
          <a:xfrm>
            <a:off x="2052750" y="55650"/>
            <a:ext cx="5038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Systems Reading Group 2022</a:t>
            </a:r>
            <a:endParaRPr sz="2000">
              <a:solidFill>
                <a:srgbClr val="980000"/>
              </a:solidFill>
            </a:endParaRPr>
          </a:p>
        </p:txBody>
      </p:sp>
      <p:sp>
        <p:nvSpPr>
          <p:cNvPr id="57" name="Google Shape;57;p13"/>
          <p:cNvSpPr txBox="1"/>
          <p:nvPr/>
        </p:nvSpPr>
        <p:spPr>
          <a:xfrm>
            <a:off x="2052750" y="4071225"/>
            <a:ext cx="5038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Discussion Lead : Sorav Bansal</a:t>
            </a:r>
            <a:endParaRPr sz="2000">
              <a:solidFill>
                <a:srgbClr val="98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the Minimax strategy</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Efficient to identify in real-valued algebra?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Rounding errors</a:t>
            </a:r>
            <a:endParaRPr/>
          </a:p>
          <a:p>
            <a:pPr indent="-342900" lvl="0" marL="457200" rtl="0" algn="l">
              <a:spcBef>
                <a:spcPts val="0"/>
              </a:spcBef>
              <a:spcAft>
                <a:spcPts val="0"/>
              </a:spcAft>
              <a:buSzPts val="1800"/>
              <a:buChar char="-"/>
            </a:pPr>
            <a:r>
              <a:rPr lang="en"/>
              <a:t>Not necessarily the most efficient implementation possible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paper</a:t>
            </a:r>
            <a:endParaRPr/>
          </a:p>
        </p:txBody>
      </p:sp>
      <p:pic>
        <p:nvPicPr>
          <p:cNvPr id="123" name="Google Shape;123;p23"/>
          <p:cNvPicPr preferRelativeResize="0"/>
          <p:nvPr/>
        </p:nvPicPr>
        <p:blipFill>
          <a:blip r:embed="rId3">
            <a:alphaModFix/>
          </a:blip>
          <a:stretch>
            <a:fillRect/>
          </a:stretch>
        </p:blipFill>
        <p:spPr>
          <a:xfrm>
            <a:off x="0" y="1219854"/>
            <a:ext cx="9144003" cy="1937743"/>
          </a:xfrm>
          <a:prstGeom prst="rect">
            <a:avLst/>
          </a:prstGeom>
          <a:noFill/>
          <a:ln>
            <a:noFill/>
          </a:ln>
        </p:spPr>
      </p:pic>
      <p:pic>
        <p:nvPicPr>
          <p:cNvPr id="124" name="Google Shape;124;p23"/>
          <p:cNvPicPr preferRelativeResize="0"/>
          <p:nvPr/>
        </p:nvPicPr>
        <p:blipFill>
          <a:blip r:embed="rId4">
            <a:alphaModFix/>
          </a:blip>
          <a:stretch>
            <a:fillRect/>
          </a:stretch>
        </p:blipFill>
        <p:spPr>
          <a:xfrm>
            <a:off x="152400" y="3309997"/>
            <a:ext cx="8839201" cy="914042"/>
          </a:xfrm>
          <a:prstGeom prst="rect">
            <a:avLst/>
          </a:prstGeom>
          <a:noFill/>
          <a:ln>
            <a:noFill/>
          </a:ln>
        </p:spPr>
      </p:pic>
      <p:sp>
        <p:nvSpPr>
          <p:cNvPr id="125" name="Google Shape;125;p23"/>
          <p:cNvSpPr txBox="1"/>
          <p:nvPr/>
        </p:nvSpPr>
        <p:spPr>
          <a:xfrm>
            <a:off x="1972950" y="4224050"/>
            <a:ext cx="519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Six-term Fifth-degree Polynomial</a:t>
            </a:r>
            <a:endParaRPr sz="20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of the ALgorithm</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Find C1, C2, …, Ck, such that these equations are satisfied for all possible input values of floating point numbers “x” and the corresponding (infinite precision) output values “l” and “h”</a:t>
            </a:r>
            <a:endParaRPr/>
          </a:p>
        </p:txBody>
      </p:sp>
      <p:pic>
        <p:nvPicPr>
          <p:cNvPr id="132" name="Google Shape;132;p24"/>
          <p:cNvPicPr preferRelativeResize="0"/>
          <p:nvPr/>
        </p:nvPicPr>
        <p:blipFill>
          <a:blip r:embed="rId3">
            <a:alphaModFix/>
          </a:blip>
          <a:stretch>
            <a:fillRect/>
          </a:stretch>
        </p:blipFill>
        <p:spPr>
          <a:xfrm>
            <a:off x="152400" y="1723197"/>
            <a:ext cx="8839201" cy="9140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Algorithm</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Enumerate all possible inputs (e.g., 2^32 inputs for 32-bit values)</a:t>
            </a:r>
            <a:endParaRPr/>
          </a:p>
          <a:p>
            <a:pPr indent="-342900" lvl="0" marL="457200" rtl="0" algn="l">
              <a:spcBef>
                <a:spcPts val="0"/>
              </a:spcBef>
              <a:spcAft>
                <a:spcPts val="0"/>
              </a:spcAft>
              <a:buSzPts val="1800"/>
              <a:buChar char="-"/>
            </a:pPr>
            <a:r>
              <a:rPr lang="en"/>
              <a:t>Create that many inequality constraints</a:t>
            </a:r>
            <a:endParaRPr/>
          </a:p>
          <a:p>
            <a:pPr indent="-342900" lvl="0" marL="457200" rtl="0" algn="l">
              <a:spcBef>
                <a:spcPts val="0"/>
              </a:spcBef>
              <a:spcAft>
                <a:spcPts val="0"/>
              </a:spcAft>
              <a:buSzPts val="1800"/>
              <a:buChar char="-"/>
            </a:pPr>
            <a:r>
              <a:rPr lang="en"/>
              <a:t>Send these constraints to an </a:t>
            </a:r>
            <a:r>
              <a:rPr b="1" lang="en"/>
              <a:t>Linear Programming</a:t>
            </a:r>
            <a:r>
              <a:rPr lang="en"/>
              <a:t> (LP) Solver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Problem</a:t>
            </a:r>
            <a:r>
              <a:rPr lang="en"/>
              <a:t>:  Modern ILP Solvers cannot solve such large problem sizes (2^32 constraints)</a:t>
            </a:r>
            <a:endParaRPr b="1"/>
          </a:p>
          <a:p>
            <a:pPr indent="-342900" lvl="0" marL="457200" rtl="0" algn="l">
              <a:spcBef>
                <a:spcPts val="1200"/>
              </a:spcBef>
              <a:spcAft>
                <a:spcPts val="0"/>
              </a:spcAft>
              <a:buSzPts val="1800"/>
              <a:buChar char="-"/>
            </a:pPr>
            <a:r>
              <a:rPr b="1" lang="en"/>
              <a:t>Potential Solution</a:t>
            </a:r>
            <a:r>
              <a:rPr lang="en"/>
              <a:t>:  Use input segmentation (at the cost of more memory)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Tackling Rounding Modes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Naive Approach</a:t>
            </a:r>
            <a:endParaRPr/>
          </a:p>
          <a:p>
            <a:pPr indent="0" lvl="0" marL="0" rtl="0" algn="l">
              <a:spcBef>
                <a:spcPts val="1200"/>
              </a:spcBef>
              <a:spcAft>
                <a:spcPts val="0"/>
              </a:spcAft>
              <a:buNone/>
            </a:pPr>
            <a:r>
              <a:rPr lang="en"/>
              <a:t>Create a separate ILP for each rounding mode and solve separately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Prior work of the Authors  (RLIBM-ALL)</a:t>
            </a:r>
            <a:endParaRPr/>
          </a:p>
          <a:p>
            <a:pPr indent="-317500" lvl="1" marL="914400" rtl="0" algn="l">
              <a:spcBef>
                <a:spcPts val="0"/>
              </a:spcBef>
              <a:spcAft>
                <a:spcPts val="0"/>
              </a:spcAft>
              <a:buSzPts val="1400"/>
              <a:buChar char="-"/>
            </a:pPr>
            <a:r>
              <a:rPr lang="en"/>
              <a:t>If the precision of the floating point representation is “n” bits</a:t>
            </a:r>
            <a:endParaRPr/>
          </a:p>
          <a:p>
            <a:pPr indent="-317500" lvl="1" marL="914400" rtl="0" algn="l">
              <a:spcBef>
                <a:spcPts val="0"/>
              </a:spcBef>
              <a:spcAft>
                <a:spcPts val="0"/>
              </a:spcAft>
              <a:buSzPts val="1400"/>
              <a:buChar char="-"/>
            </a:pPr>
            <a:r>
              <a:rPr lang="en"/>
              <a:t>If we generate a polynomial approximation that produces correctly rounded results for a FP </a:t>
            </a:r>
            <a:r>
              <a:rPr lang="en"/>
              <a:t>representation</a:t>
            </a:r>
            <a:r>
              <a:rPr lang="en"/>
              <a:t> of “n+2” bits using the round-to-odd mode</a:t>
            </a:r>
            <a:endParaRPr/>
          </a:p>
          <a:p>
            <a:pPr indent="-317500" lvl="1" marL="914400" rtl="0" algn="l">
              <a:spcBef>
                <a:spcPts val="0"/>
              </a:spcBef>
              <a:spcAft>
                <a:spcPts val="0"/>
              </a:spcAft>
              <a:buSzPts val="1400"/>
              <a:buChar char="-"/>
            </a:pPr>
            <a:r>
              <a:rPr b="1" lang="en"/>
              <a:t>This output can be used to generate correctly rounded results for all other rounding modes with “n” bits of precision</a:t>
            </a:r>
            <a:endParaRPr b="1"/>
          </a:p>
        </p:txBody>
      </p:sp>
      <p:sp>
        <p:nvSpPr>
          <p:cNvPr id="145" name="Google Shape;145;p26"/>
          <p:cNvSpPr txBox="1"/>
          <p:nvPr/>
        </p:nvSpPr>
        <p:spPr>
          <a:xfrm>
            <a:off x="1972950" y="4224050"/>
            <a:ext cx="519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Used segmentation of Input Space</a:t>
            </a:r>
            <a:endParaRPr sz="2000">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Progressive Polynomials : A Harder Problem</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a polynomial approximation</a:t>
            </a:r>
            <a:endParaRPr/>
          </a:p>
          <a:p>
            <a:pPr indent="-342900" lvl="0" marL="457200" rtl="0" algn="l">
              <a:spcBef>
                <a:spcPts val="1200"/>
              </a:spcBef>
              <a:spcAft>
                <a:spcPts val="0"/>
              </a:spcAft>
              <a:buSzPts val="1800"/>
              <a:buChar char="-"/>
            </a:pPr>
            <a:r>
              <a:rPr lang="en"/>
              <a:t>That generates the correctly rounded result for Float32 representation when all terms are used</a:t>
            </a:r>
            <a:endParaRPr/>
          </a:p>
          <a:p>
            <a:pPr indent="-342900" lvl="0" marL="457200" rtl="0" algn="l">
              <a:spcBef>
                <a:spcPts val="0"/>
              </a:spcBef>
              <a:spcAft>
                <a:spcPts val="0"/>
              </a:spcAft>
              <a:buSzPts val="1800"/>
              <a:buChar char="-"/>
            </a:pPr>
            <a:r>
              <a:rPr lang="en"/>
              <a:t>That generates the correctly rounded result for a smaller representation (e.g., bfloat16) when a subset of the terms are used</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Progressive Polynomials : A Harder Problem</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a polynomial approximation</a:t>
            </a:r>
            <a:endParaRPr/>
          </a:p>
          <a:p>
            <a:pPr indent="-342900" lvl="0" marL="457200" rtl="0" algn="l">
              <a:spcBef>
                <a:spcPts val="1200"/>
              </a:spcBef>
              <a:spcAft>
                <a:spcPts val="0"/>
              </a:spcAft>
              <a:buSzPts val="1800"/>
              <a:buChar char="-"/>
            </a:pPr>
            <a:r>
              <a:rPr lang="en"/>
              <a:t>That generates the correctly rounded result for Float32 representation when all terms are used</a:t>
            </a:r>
            <a:endParaRPr/>
          </a:p>
          <a:p>
            <a:pPr indent="-342900" lvl="0" marL="457200" rtl="0" algn="l">
              <a:spcBef>
                <a:spcPts val="0"/>
              </a:spcBef>
              <a:spcAft>
                <a:spcPts val="0"/>
              </a:spcAft>
              <a:buSzPts val="1800"/>
              <a:buChar char="-"/>
            </a:pPr>
            <a:r>
              <a:rPr lang="en"/>
              <a:t>That generates the correctly rounded result for a smaller representation (e.g., bfloat16) when a subset of the terms are used</a:t>
            </a:r>
            <a:endParaRPr/>
          </a:p>
          <a:p>
            <a:pPr indent="0" lvl="0" marL="0" rtl="0" algn="l">
              <a:spcBef>
                <a:spcPts val="1200"/>
              </a:spcBef>
              <a:spcAft>
                <a:spcPts val="1200"/>
              </a:spcAft>
              <a:buNone/>
            </a:pPr>
            <a:r>
              <a:t/>
            </a:r>
            <a:endParaRPr/>
          </a:p>
        </p:txBody>
      </p:sp>
      <p:sp>
        <p:nvSpPr>
          <p:cNvPr id="158" name="Google Shape;158;p28"/>
          <p:cNvSpPr txBox="1"/>
          <p:nvPr/>
        </p:nvSpPr>
        <p:spPr>
          <a:xfrm>
            <a:off x="468200" y="3293825"/>
            <a:ext cx="7630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Similar Solution (if we can get it to scale)</a:t>
            </a:r>
            <a:br>
              <a:rPr lang="en" sz="2000">
                <a:solidFill>
                  <a:srgbClr val="980000"/>
                </a:solidFill>
              </a:rPr>
            </a:br>
            <a:r>
              <a:rPr lang="en" sz="2000">
                <a:solidFill>
                  <a:srgbClr val="980000"/>
                </a:solidFill>
              </a:rPr>
              <a:t>Add more constraints to the LP Formulation for the lower-precision representation using the exact same coefficients</a:t>
            </a:r>
            <a:endParaRPr sz="2000">
              <a:solidFill>
                <a:srgbClr val="98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Formulation for Progressive Polynomials</a:t>
            </a:r>
            <a:endParaRPr/>
          </a:p>
        </p:txBody>
      </p:sp>
      <p:pic>
        <p:nvPicPr>
          <p:cNvPr id="164" name="Google Shape;164;p29"/>
          <p:cNvPicPr preferRelativeResize="0"/>
          <p:nvPr/>
        </p:nvPicPr>
        <p:blipFill>
          <a:blip r:embed="rId3">
            <a:alphaModFix/>
          </a:blip>
          <a:stretch>
            <a:fillRect/>
          </a:stretch>
        </p:blipFill>
        <p:spPr>
          <a:xfrm>
            <a:off x="562775" y="1113500"/>
            <a:ext cx="5543547" cy="3820976"/>
          </a:xfrm>
          <a:prstGeom prst="rect">
            <a:avLst/>
          </a:prstGeom>
          <a:noFill/>
          <a:ln>
            <a:noFill/>
          </a:ln>
        </p:spPr>
      </p:pic>
      <p:pic>
        <p:nvPicPr>
          <p:cNvPr id="165" name="Google Shape;165;p29"/>
          <p:cNvPicPr preferRelativeResize="0"/>
          <p:nvPr/>
        </p:nvPicPr>
        <p:blipFill>
          <a:blip r:embed="rId4">
            <a:alphaModFix/>
          </a:blip>
          <a:stretch>
            <a:fillRect/>
          </a:stretch>
        </p:blipFill>
        <p:spPr>
          <a:xfrm>
            <a:off x="6826075" y="1805700"/>
            <a:ext cx="2251550" cy="46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 based on Prior Work (Authors were previously unaware of this prior work)</a:t>
            </a:r>
            <a:endParaRPr/>
          </a:p>
        </p:txBody>
      </p:sp>
      <p:sp>
        <p:nvSpPr>
          <p:cNvPr id="171" name="Google Shape;171;p30"/>
          <p:cNvSpPr txBox="1"/>
          <p:nvPr>
            <p:ph idx="1" type="body"/>
          </p:nvPr>
        </p:nvSpPr>
        <p:spPr>
          <a:xfrm>
            <a:off x="311700" y="1518425"/>
            <a:ext cx="8520600" cy="362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there exists a solution to the LP, then that solution is a “low rank” solution, e.g., rank of 6 for a six-term polynomial.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However there are millions (or billions) of constraints on the same (small) set of coefficients.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we can have an algorithm that identifies some subset of the constraints that are “full rank” constraints (linearly independent constraints), we are done</a:t>
            </a:r>
            <a:endParaRPr/>
          </a:p>
          <a:p>
            <a:pPr indent="-342900" lvl="0" marL="457200" rtl="0" algn="l">
              <a:spcBef>
                <a:spcPts val="1200"/>
              </a:spcBef>
              <a:spcAft>
                <a:spcPts val="0"/>
              </a:spcAft>
              <a:buSzPts val="1800"/>
              <a:buChar char="-"/>
            </a:pPr>
            <a:r>
              <a:rPr lang="en"/>
              <a:t>The solution of the full-rank constraints will be a solution to all constraints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we do not know the rank a priori (although we know that it is likely small)</a:t>
            </a:r>
            <a:endParaRPr/>
          </a:p>
        </p:txBody>
      </p:sp>
      <p:sp>
        <p:nvSpPr>
          <p:cNvPr id="177" name="Google Shape;177;p31"/>
          <p:cNvSpPr txBox="1"/>
          <p:nvPr>
            <p:ph idx="1" type="body"/>
          </p:nvPr>
        </p:nvSpPr>
        <p:spPr>
          <a:xfrm>
            <a:off x="311700" y="1491075"/>
            <a:ext cx="8520600" cy="307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Iteratively increase the number of terms for the entire polynomial</a:t>
            </a:r>
            <a:endParaRPr/>
          </a:p>
          <a:p>
            <a:pPr indent="0" lvl="0" marL="0" rtl="0" algn="l">
              <a:spcBef>
                <a:spcPts val="1200"/>
              </a:spcBef>
              <a:spcAft>
                <a:spcPts val="0"/>
              </a:spcAft>
              <a:buNone/>
            </a:pPr>
            <a:r>
              <a:rPr lang="en"/>
              <a:t>And for the individual representations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Until we find a solution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It takes a long time to find the solution.  But the solution is efficiently implemented in the library  (Synthesis)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Floating Point</a:t>
            </a:r>
            <a:endParaRPr/>
          </a:p>
        </p:txBody>
      </p:sp>
      <p:pic>
        <p:nvPicPr>
          <p:cNvPr id="63" name="Google Shape;63;p14"/>
          <p:cNvPicPr preferRelativeResize="0"/>
          <p:nvPr/>
        </p:nvPicPr>
        <p:blipFill>
          <a:blip r:embed="rId3">
            <a:alphaModFix/>
          </a:blip>
          <a:stretch>
            <a:fillRect/>
          </a:stretch>
        </p:blipFill>
        <p:spPr>
          <a:xfrm>
            <a:off x="152400" y="1170125"/>
            <a:ext cx="8839200" cy="1123315"/>
          </a:xfrm>
          <a:prstGeom prst="rect">
            <a:avLst/>
          </a:prstGeom>
          <a:noFill/>
          <a:ln>
            <a:noFill/>
          </a:ln>
        </p:spPr>
      </p:pic>
      <p:pic>
        <p:nvPicPr>
          <p:cNvPr id="64" name="Google Shape;64;p14"/>
          <p:cNvPicPr preferRelativeResize="0"/>
          <p:nvPr/>
        </p:nvPicPr>
        <p:blipFill>
          <a:blip r:embed="rId4">
            <a:alphaModFix/>
          </a:blip>
          <a:stretch>
            <a:fillRect/>
          </a:stretch>
        </p:blipFill>
        <p:spPr>
          <a:xfrm>
            <a:off x="1789225" y="2919765"/>
            <a:ext cx="4829175" cy="923925"/>
          </a:xfrm>
          <a:prstGeom prst="rect">
            <a:avLst/>
          </a:prstGeom>
          <a:noFill/>
          <a:ln>
            <a:noFill/>
          </a:ln>
        </p:spPr>
      </p:pic>
      <p:pic>
        <p:nvPicPr>
          <p:cNvPr id="65" name="Google Shape;65;p14"/>
          <p:cNvPicPr preferRelativeResize="0"/>
          <p:nvPr/>
        </p:nvPicPr>
        <p:blipFill>
          <a:blip r:embed="rId5">
            <a:alphaModFix/>
          </a:blip>
          <a:stretch>
            <a:fillRect/>
          </a:stretch>
        </p:blipFill>
        <p:spPr>
          <a:xfrm>
            <a:off x="1943550" y="4207153"/>
            <a:ext cx="4324350" cy="704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Clarkson’s Method</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Fast randomized algorithm to identify k linearly independent constraints that identifies the polynomial of degree k</a:t>
            </a:r>
            <a:endParaRPr/>
          </a:p>
          <a:p>
            <a:pPr indent="-342900" lvl="0" marL="457200" rtl="0" algn="l">
              <a:spcBef>
                <a:spcPts val="1200"/>
              </a:spcBef>
              <a:spcAft>
                <a:spcPts val="0"/>
              </a:spcAft>
              <a:buSzPts val="1800"/>
              <a:buChar char="-"/>
            </a:pPr>
            <a:r>
              <a:rPr lang="en"/>
              <a:t>Let “M” be a multi-set of constraints (millions to billions)</a:t>
            </a:r>
            <a:endParaRPr/>
          </a:p>
          <a:p>
            <a:pPr indent="-342900" lvl="0" marL="457200" rtl="0" algn="l">
              <a:spcBef>
                <a:spcPts val="0"/>
              </a:spcBef>
              <a:spcAft>
                <a:spcPts val="0"/>
              </a:spcAft>
              <a:buSzPts val="1800"/>
              <a:buChar char="-"/>
            </a:pPr>
            <a:r>
              <a:rPr b="1" lang="en"/>
              <a:t>Step 1</a:t>
            </a:r>
            <a:r>
              <a:rPr lang="en"/>
              <a:t>:  </a:t>
            </a:r>
            <a:r>
              <a:rPr lang="en"/>
              <a:t>Sample 6k^2 constraints S from M uniformly at random</a:t>
            </a:r>
            <a:endParaRPr/>
          </a:p>
          <a:p>
            <a:pPr indent="-342900" lvl="0" marL="457200" rtl="0" algn="l">
              <a:spcBef>
                <a:spcPts val="0"/>
              </a:spcBef>
              <a:spcAft>
                <a:spcPts val="0"/>
              </a:spcAft>
              <a:buSzPts val="1800"/>
              <a:buChar char="-"/>
            </a:pPr>
            <a:r>
              <a:rPr b="1" lang="en"/>
              <a:t>Step 2</a:t>
            </a:r>
            <a:r>
              <a:rPr lang="en"/>
              <a:t>:  Solve S using  an LP solver, solution x*</a:t>
            </a:r>
            <a:endParaRPr/>
          </a:p>
          <a:p>
            <a:pPr indent="-342900" lvl="0" marL="457200" rtl="0" algn="l">
              <a:spcBef>
                <a:spcPts val="0"/>
              </a:spcBef>
              <a:spcAft>
                <a:spcPts val="0"/>
              </a:spcAft>
              <a:buSzPts val="1800"/>
              <a:buChar char="-"/>
            </a:pPr>
            <a:r>
              <a:rPr b="1" lang="en"/>
              <a:t>Step 3</a:t>
            </a:r>
            <a:r>
              <a:rPr lang="en"/>
              <a:t>:  Check how many constraints of M are not satisfied by x*</a:t>
            </a:r>
            <a:endParaRPr/>
          </a:p>
          <a:p>
            <a:pPr indent="-317500" lvl="1" marL="914400" rtl="0" algn="l">
              <a:spcBef>
                <a:spcPts val="0"/>
              </a:spcBef>
              <a:spcAft>
                <a:spcPts val="0"/>
              </a:spcAft>
              <a:buSzPts val="1400"/>
              <a:buChar char="-"/>
            </a:pPr>
            <a:r>
              <a:rPr lang="en"/>
              <a:t>If more than 1/3k of M constraints are not satisfied, discard this sample and </a:t>
            </a:r>
            <a:r>
              <a:rPr b="1" lang="en"/>
              <a:t>goto Step 1</a:t>
            </a:r>
            <a:endParaRPr/>
          </a:p>
          <a:p>
            <a:pPr indent="-317500" lvl="1" marL="914400" rtl="0" algn="l">
              <a:spcBef>
                <a:spcPts val="0"/>
              </a:spcBef>
              <a:spcAft>
                <a:spcPts val="0"/>
              </a:spcAft>
              <a:buSzPts val="1400"/>
              <a:buChar char="-"/>
            </a:pPr>
            <a:r>
              <a:rPr lang="en"/>
              <a:t>Else </a:t>
            </a:r>
            <a:r>
              <a:rPr b="1" lang="en"/>
              <a:t>lucky</a:t>
            </a:r>
            <a:r>
              <a:rPr lang="en"/>
              <a:t>, add all constraints not satisfied by x* another time to M (to increase their weights)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details in the paper</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represent a multi-set of billions of elements with uniform random sampling efficiently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Proof that this algorithm solves the system of equations (if a solution exists) in 6k log(n) iterations, where n is the number of elements in M</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Input range reduction and output compensation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Evaluation</a:t>
            </a:r>
            <a:endParaRPr/>
          </a:p>
        </p:txBody>
      </p:sp>
      <p:pic>
        <p:nvPicPr>
          <p:cNvPr id="195" name="Google Shape;195;p34"/>
          <p:cNvPicPr preferRelativeResize="0"/>
          <p:nvPr/>
        </p:nvPicPr>
        <p:blipFill>
          <a:blip r:embed="rId3">
            <a:alphaModFix/>
          </a:blip>
          <a:stretch>
            <a:fillRect/>
          </a:stretch>
        </p:blipFill>
        <p:spPr>
          <a:xfrm>
            <a:off x="88100" y="1088050"/>
            <a:ext cx="8971899" cy="25233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Generated Code</a:t>
            </a:r>
            <a:endParaRPr/>
          </a:p>
        </p:txBody>
      </p:sp>
      <p:pic>
        <p:nvPicPr>
          <p:cNvPr id="201" name="Google Shape;201;p35"/>
          <p:cNvPicPr preferRelativeResize="0"/>
          <p:nvPr/>
        </p:nvPicPr>
        <p:blipFill>
          <a:blip r:embed="rId3">
            <a:alphaModFix/>
          </a:blip>
          <a:stretch>
            <a:fillRect/>
          </a:stretch>
        </p:blipFill>
        <p:spPr>
          <a:xfrm>
            <a:off x="152400" y="1170125"/>
            <a:ext cx="8839198" cy="356151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Generated Code</a:t>
            </a:r>
            <a:endParaRPr/>
          </a:p>
        </p:txBody>
      </p:sp>
      <p:pic>
        <p:nvPicPr>
          <p:cNvPr id="207" name="Google Shape;207;p36"/>
          <p:cNvPicPr preferRelativeResize="0"/>
          <p:nvPr/>
        </p:nvPicPr>
        <p:blipFill>
          <a:blip r:embed="rId3">
            <a:alphaModFix/>
          </a:blip>
          <a:stretch>
            <a:fillRect/>
          </a:stretch>
        </p:blipFill>
        <p:spPr>
          <a:xfrm>
            <a:off x="152400" y="1170125"/>
            <a:ext cx="8839198" cy="35615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Generated Code</a:t>
            </a:r>
            <a:endParaRPr/>
          </a:p>
        </p:txBody>
      </p:sp>
      <p:pic>
        <p:nvPicPr>
          <p:cNvPr id="213" name="Google Shape;213;p37"/>
          <p:cNvPicPr preferRelativeResize="0"/>
          <p:nvPr/>
        </p:nvPicPr>
        <p:blipFill>
          <a:blip r:embed="rId3">
            <a:alphaModFix/>
          </a:blip>
          <a:stretch>
            <a:fillRect/>
          </a:stretch>
        </p:blipFill>
        <p:spPr>
          <a:xfrm>
            <a:off x="152400" y="1170125"/>
            <a:ext cx="8839198" cy="35615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Generated Code</a:t>
            </a:r>
            <a:endParaRPr/>
          </a:p>
        </p:txBody>
      </p:sp>
      <p:pic>
        <p:nvPicPr>
          <p:cNvPr id="219" name="Google Shape;219;p38"/>
          <p:cNvPicPr preferRelativeResize="0"/>
          <p:nvPr/>
        </p:nvPicPr>
        <p:blipFill>
          <a:blip r:embed="rId3">
            <a:alphaModFix/>
          </a:blip>
          <a:stretch>
            <a:fillRect/>
          </a:stretch>
        </p:blipFill>
        <p:spPr>
          <a:xfrm>
            <a:off x="152400" y="1170125"/>
            <a:ext cx="8839198" cy="35615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Results</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4-158x memory reduction over RLIBM-ALL</a:t>
            </a:r>
            <a:endParaRPr/>
          </a:p>
          <a:p>
            <a:pPr indent="-342900" lvl="0" marL="457200" rtl="0" algn="l">
              <a:spcBef>
                <a:spcPts val="0"/>
              </a:spcBef>
              <a:spcAft>
                <a:spcPts val="0"/>
              </a:spcAft>
              <a:buSzPts val="1800"/>
              <a:buChar char="-"/>
            </a:pPr>
            <a:r>
              <a:rPr lang="en"/>
              <a:t>Progressive performance</a:t>
            </a:r>
            <a:endParaRPr/>
          </a:p>
          <a:p>
            <a:pPr indent="-317500" lvl="1" marL="914400" rtl="0" algn="l">
              <a:spcBef>
                <a:spcPts val="0"/>
              </a:spcBef>
              <a:spcAft>
                <a:spcPts val="0"/>
              </a:spcAft>
              <a:buSzPts val="1400"/>
              <a:buChar char="-"/>
            </a:pPr>
            <a:r>
              <a:rPr lang="en"/>
              <a:t>Bfloat16 and tensorflow32 are 25% and 16% faster than </a:t>
            </a:r>
            <a:r>
              <a:rPr lang="en"/>
              <a:t>evaluating</a:t>
            </a:r>
            <a:r>
              <a:rPr lang="en"/>
              <a:t> the entire polynomial</a:t>
            </a:r>
            <a:endParaRPr/>
          </a:p>
          <a:p>
            <a:pPr indent="-342900" lvl="0" marL="457200" rtl="0" algn="l">
              <a:spcBef>
                <a:spcPts val="0"/>
              </a:spcBef>
              <a:spcAft>
                <a:spcPts val="0"/>
              </a:spcAft>
              <a:buSzPts val="1800"/>
              <a:buChar char="-"/>
            </a:pPr>
            <a:r>
              <a:rPr lang="en"/>
              <a:t>Three polynomial approximations (ln x, log2 x, log10 x) now incorporated into LLVM’s math library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we go beyond polynomials?</a:t>
            </a:r>
            <a:endParaRPr/>
          </a:p>
          <a:p>
            <a:pPr indent="-342900" lvl="0" marL="457200" rtl="0" algn="l">
              <a:spcBef>
                <a:spcPts val="0"/>
              </a:spcBef>
              <a:spcAft>
                <a:spcPts val="0"/>
              </a:spcAft>
              <a:buSzPts val="1800"/>
              <a:buChar char="-"/>
            </a:pPr>
            <a:r>
              <a:rPr lang="en"/>
              <a:t>Single term polynomials are sufficient?  Really?</a:t>
            </a:r>
            <a:endParaRPr/>
          </a:p>
          <a:p>
            <a:pPr indent="-342900" lvl="0" marL="457200" rtl="0" algn="l">
              <a:spcBef>
                <a:spcPts val="0"/>
              </a:spcBef>
              <a:spcAft>
                <a:spcPts val="0"/>
              </a:spcAft>
              <a:buSzPts val="1800"/>
              <a:buChar char="-"/>
            </a:pPr>
            <a:r>
              <a:rPr lang="en"/>
              <a:t>Which terms to use for lower precision, in the progressive polynomial?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Line (Green lines mark representable values)</a:t>
            </a:r>
            <a:endParaRPr/>
          </a:p>
        </p:txBody>
      </p:sp>
      <p:pic>
        <p:nvPicPr>
          <p:cNvPr id="71" name="Google Shape;71;p15"/>
          <p:cNvPicPr preferRelativeResize="0"/>
          <p:nvPr/>
        </p:nvPicPr>
        <p:blipFill>
          <a:blip r:embed="rId3">
            <a:alphaModFix/>
          </a:blip>
          <a:stretch>
            <a:fillRect/>
          </a:stretch>
        </p:blipFill>
        <p:spPr>
          <a:xfrm>
            <a:off x="529675" y="1017725"/>
            <a:ext cx="6384999" cy="2539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Line (Green lines mark representable values)</a:t>
            </a:r>
            <a:endParaRPr/>
          </a:p>
        </p:txBody>
      </p:sp>
      <p:pic>
        <p:nvPicPr>
          <p:cNvPr id="77" name="Google Shape;77;p16"/>
          <p:cNvPicPr preferRelativeResize="0"/>
          <p:nvPr/>
        </p:nvPicPr>
        <p:blipFill>
          <a:blip r:embed="rId3">
            <a:alphaModFix/>
          </a:blip>
          <a:stretch>
            <a:fillRect/>
          </a:stretch>
        </p:blipFill>
        <p:spPr>
          <a:xfrm>
            <a:off x="1393900" y="1082402"/>
            <a:ext cx="6356200" cy="297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Line (Green lines mark representable values)</a:t>
            </a:r>
            <a:endParaRPr/>
          </a:p>
        </p:txBody>
      </p:sp>
      <p:pic>
        <p:nvPicPr>
          <p:cNvPr id="83" name="Google Shape;83;p17"/>
          <p:cNvPicPr preferRelativeResize="0"/>
          <p:nvPr/>
        </p:nvPicPr>
        <p:blipFill>
          <a:blip r:embed="rId3">
            <a:alphaModFix/>
          </a:blip>
          <a:stretch>
            <a:fillRect/>
          </a:stretch>
        </p:blipFill>
        <p:spPr>
          <a:xfrm>
            <a:off x="152400" y="1170125"/>
            <a:ext cx="8839198" cy="34934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Elementary Functions (log x, e^x, sin x, cos x,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input (x) is a floating point number</a:t>
            </a:r>
            <a:endParaRPr/>
          </a:p>
          <a:p>
            <a:pPr indent="-342900" lvl="0" marL="457200" rtl="0" algn="l">
              <a:spcBef>
                <a:spcPts val="0"/>
              </a:spcBef>
              <a:spcAft>
                <a:spcPts val="0"/>
              </a:spcAft>
              <a:buSzPts val="1800"/>
              <a:buChar char="-"/>
            </a:pPr>
            <a:r>
              <a:rPr lang="en"/>
              <a:t>The output is a real number that is usually not a representable value</a:t>
            </a:r>
            <a:endParaRPr/>
          </a:p>
          <a:p>
            <a:pPr indent="-342900" lvl="0" marL="457200" rtl="0" algn="l">
              <a:spcBef>
                <a:spcPts val="0"/>
              </a:spcBef>
              <a:spcAft>
                <a:spcPts val="0"/>
              </a:spcAft>
              <a:buSzPts val="1800"/>
              <a:buChar char="-"/>
            </a:pPr>
            <a:r>
              <a:rPr lang="en"/>
              <a:t>Five rounding modes</a:t>
            </a:r>
            <a:endParaRPr/>
          </a:p>
          <a:p>
            <a:pPr indent="-317500" lvl="1" marL="914400" rtl="0" algn="l">
              <a:spcBef>
                <a:spcPts val="0"/>
              </a:spcBef>
              <a:spcAft>
                <a:spcPts val="0"/>
              </a:spcAft>
              <a:buSzPts val="1400"/>
              <a:buChar char="-"/>
            </a:pPr>
            <a:r>
              <a:rPr lang="en"/>
              <a:t>Round to nearest; ties to even</a:t>
            </a:r>
            <a:endParaRPr/>
          </a:p>
          <a:p>
            <a:pPr indent="-317500" lvl="1" marL="914400" rtl="0" algn="l">
              <a:spcBef>
                <a:spcPts val="0"/>
              </a:spcBef>
              <a:spcAft>
                <a:spcPts val="0"/>
              </a:spcAft>
              <a:buSzPts val="1400"/>
              <a:buChar char="-"/>
            </a:pPr>
            <a:r>
              <a:rPr lang="en"/>
              <a:t>Round to nearest; ties away from zero</a:t>
            </a:r>
            <a:endParaRPr/>
          </a:p>
          <a:p>
            <a:pPr indent="-317500" lvl="1" marL="914400" rtl="0" algn="l">
              <a:spcBef>
                <a:spcPts val="0"/>
              </a:spcBef>
              <a:spcAft>
                <a:spcPts val="0"/>
              </a:spcAft>
              <a:buSzPts val="1400"/>
              <a:buChar char="-"/>
            </a:pPr>
            <a:r>
              <a:rPr lang="en"/>
              <a:t>Round up (towards +infinity)</a:t>
            </a:r>
            <a:endParaRPr/>
          </a:p>
          <a:p>
            <a:pPr indent="-317500" lvl="1" marL="914400" rtl="0" algn="l">
              <a:spcBef>
                <a:spcPts val="0"/>
              </a:spcBef>
              <a:spcAft>
                <a:spcPts val="0"/>
              </a:spcAft>
              <a:buSzPts val="1400"/>
              <a:buChar char="-"/>
            </a:pPr>
            <a:r>
              <a:rPr lang="en"/>
              <a:t>Round down (towards -infinity)</a:t>
            </a:r>
            <a:endParaRPr/>
          </a:p>
          <a:p>
            <a:pPr indent="-317500" lvl="1" marL="914400" rtl="0" algn="l">
              <a:spcBef>
                <a:spcPts val="0"/>
              </a:spcBef>
              <a:spcAft>
                <a:spcPts val="0"/>
              </a:spcAft>
              <a:buSzPts val="1400"/>
              <a:buChar char="-"/>
            </a:pPr>
            <a:r>
              <a:rPr lang="en"/>
              <a:t>Round toward zero</a:t>
            </a:r>
            <a:endParaRPr/>
          </a:p>
        </p:txBody>
      </p:sp>
      <p:sp>
        <p:nvSpPr>
          <p:cNvPr id="90" name="Google Shape;90;p18"/>
          <p:cNvSpPr txBox="1"/>
          <p:nvPr/>
        </p:nvSpPr>
        <p:spPr>
          <a:xfrm>
            <a:off x="311700" y="4172950"/>
            <a:ext cx="2116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IEEE 754</a:t>
            </a:r>
            <a:endParaRPr sz="2000">
              <a:solidFill>
                <a:srgbClr val="980000"/>
              </a:solidFill>
            </a:endParaRPr>
          </a:p>
        </p:txBody>
      </p:sp>
      <p:sp>
        <p:nvSpPr>
          <p:cNvPr id="91" name="Google Shape;91;p18"/>
          <p:cNvSpPr txBox="1"/>
          <p:nvPr/>
        </p:nvSpPr>
        <p:spPr>
          <a:xfrm>
            <a:off x="311700" y="3678900"/>
            <a:ext cx="2116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bfloat16</a:t>
            </a:r>
            <a:endParaRPr sz="2000">
              <a:solidFill>
                <a:srgbClr val="980000"/>
              </a:solidFill>
            </a:endParaRPr>
          </a:p>
        </p:txBody>
      </p:sp>
      <p:sp>
        <p:nvSpPr>
          <p:cNvPr id="92" name="Google Shape;92;p18"/>
          <p:cNvSpPr txBox="1"/>
          <p:nvPr/>
        </p:nvSpPr>
        <p:spPr>
          <a:xfrm>
            <a:off x="311700" y="4703625"/>
            <a:ext cx="2116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980000"/>
                </a:solidFill>
              </a:rPr>
              <a:t>tensorflow32</a:t>
            </a:r>
            <a:endParaRPr sz="2000">
              <a:solidFill>
                <a:srgbClr val="980000"/>
              </a:solidFill>
            </a:endParaRPr>
          </a:p>
        </p:txBody>
      </p:sp>
      <p:pic>
        <p:nvPicPr>
          <p:cNvPr id="93" name="Google Shape;93;p18"/>
          <p:cNvPicPr preferRelativeResize="0"/>
          <p:nvPr/>
        </p:nvPicPr>
        <p:blipFill>
          <a:blip r:embed="rId3">
            <a:alphaModFix/>
          </a:blip>
          <a:stretch>
            <a:fillRect/>
          </a:stretch>
        </p:blipFill>
        <p:spPr>
          <a:xfrm>
            <a:off x="2175051" y="3489337"/>
            <a:ext cx="6968950" cy="147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Round to Odd</a:t>
            </a:r>
            <a:endParaRPr/>
          </a:p>
        </p:txBody>
      </p:sp>
      <p:pic>
        <p:nvPicPr>
          <p:cNvPr id="99" name="Google Shape;99;p19"/>
          <p:cNvPicPr preferRelativeResize="0"/>
          <p:nvPr/>
        </p:nvPicPr>
        <p:blipFill>
          <a:blip r:embed="rId3">
            <a:alphaModFix/>
          </a:blip>
          <a:stretch>
            <a:fillRect/>
          </a:stretch>
        </p:blipFill>
        <p:spPr>
          <a:xfrm>
            <a:off x="152400" y="1854100"/>
            <a:ext cx="8839199" cy="20954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these functions implemented today (mechanism)</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Hardware instructions</a:t>
            </a:r>
            <a:endParaRPr/>
          </a:p>
          <a:p>
            <a:pPr indent="-342900" lvl="0" marL="457200" rtl="0" algn="l">
              <a:spcBef>
                <a:spcPts val="0"/>
              </a:spcBef>
              <a:spcAft>
                <a:spcPts val="0"/>
              </a:spcAft>
              <a:buSzPts val="1800"/>
              <a:buChar char="-"/>
            </a:pPr>
            <a:r>
              <a:rPr lang="en"/>
              <a:t>Software implementations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these functions implemented today (algorithms)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Polynomial Approximations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Find a polynomial, e.g., of degree 5, that produces a real-valued number close to the actual answer for a given range of inputs.</a:t>
            </a:r>
            <a:endParaRPr/>
          </a:p>
          <a:p>
            <a:pPr indent="-325755" lvl="0" marL="457200" rtl="0" algn="l">
              <a:spcBef>
                <a:spcPts val="1200"/>
              </a:spcBef>
              <a:spcAft>
                <a:spcPts val="0"/>
              </a:spcAft>
              <a:buSzPct val="100000"/>
              <a:buChar char="-"/>
            </a:pPr>
            <a:r>
              <a:rPr lang="en"/>
              <a:t>Possible to segment the input space at the cost of more memory consumption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Minimax strategy</a:t>
            </a:r>
            <a:r>
              <a:rPr lang="en"/>
              <a:t> : Bound the maximum error of such a polynomial approximation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rgbClr val="980000"/>
                </a:solidFill>
              </a:rPr>
              <a:t>Important: This strategy works on (infinite precision) real numbers</a:t>
            </a:r>
            <a:endParaRPr>
              <a:solidFill>
                <a:srgbClr val="98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