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44" r:id="rId2"/>
    <p:sldId id="299" r:id="rId3"/>
    <p:sldId id="298" r:id="rId4"/>
    <p:sldId id="300" r:id="rId5"/>
    <p:sldId id="354" r:id="rId6"/>
    <p:sldId id="367" r:id="rId7"/>
    <p:sldId id="364" r:id="rId8"/>
    <p:sldId id="368" r:id="rId9"/>
    <p:sldId id="369" r:id="rId10"/>
    <p:sldId id="374" r:id="rId11"/>
    <p:sldId id="375" r:id="rId12"/>
    <p:sldId id="384" r:id="rId13"/>
    <p:sldId id="376" r:id="rId14"/>
    <p:sldId id="381" r:id="rId15"/>
    <p:sldId id="377" r:id="rId16"/>
    <p:sldId id="382" r:id="rId17"/>
    <p:sldId id="378" r:id="rId18"/>
    <p:sldId id="383" r:id="rId19"/>
    <p:sldId id="365" r:id="rId20"/>
    <p:sldId id="370" r:id="rId21"/>
    <p:sldId id="386" r:id="rId22"/>
    <p:sldId id="373" r:id="rId23"/>
    <p:sldId id="385" r:id="rId24"/>
    <p:sldId id="366" r:id="rId25"/>
    <p:sldId id="372" r:id="rId26"/>
    <p:sldId id="348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2B4C73"/>
    <a:srgbClr val="305480"/>
    <a:srgbClr val="DDDDDD"/>
    <a:srgbClr val="FDFDFD"/>
    <a:srgbClr val="005A9E"/>
    <a:srgbClr val="9C9899"/>
    <a:srgbClr val="DBDBDB"/>
    <a:srgbClr val="F2F2F2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9" autoAdjust="0"/>
    <p:restoredTop sz="95317" autoAdjust="0"/>
  </p:normalViewPr>
  <p:slideViewPr>
    <p:cSldViewPr>
      <p:cViewPr varScale="1">
        <p:scale>
          <a:sx n="100" d="100"/>
          <a:sy n="100" d="100"/>
        </p:scale>
        <p:origin x="58" y="5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D477-AE64-46E1-9AB5-695E408BAA85}" type="datetimeFigureOut">
              <a:rPr lang="zh-CN" altLang="en-US" smtClean="0"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23211-66F3-4E52-BE2E-D8A9E8DA1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6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8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27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24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852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42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92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877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59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16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89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2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11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18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756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772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902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26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18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79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8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2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1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22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26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1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418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905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E3BF761-A961-4731-83D8-71557AABF5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7563" y="1734852"/>
            <a:ext cx="1106220" cy="1283215"/>
          </a:xfrm>
          <a:custGeom>
            <a:avLst/>
            <a:gdLst>
              <a:gd name="connsiteX0" fmla="*/ 737480 w 1474960"/>
              <a:gd name="connsiteY0" fmla="*/ 0 h 1710953"/>
              <a:gd name="connsiteX1" fmla="*/ 1474960 w 1474960"/>
              <a:gd name="connsiteY1" fmla="*/ 368740 h 1710953"/>
              <a:gd name="connsiteX2" fmla="*/ 1474960 w 1474960"/>
              <a:gd name="connsiteY2" fmla="*/ 1342213 h 1710953"/>
              <a:gd name="connsiteX3" fmla="*/ 737480 w 1474960"/>
              <a:gd name="connsiteY3" fmla="*/ 1710953 h 1710953"/>
              <a:gd name="connsiteX4" fmla="*/ 0 w 1474960"/>
              <a:gd name="connsiteY4" fmla="*/ 1342213 h 1710953"/>
              <a:gd name="connsiteX5" fmla="*/ 0 w 1474960"/>
              <a:gd name="connsiteY5" fmla="*/ 368740 h 17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960" h="1710953">
                <a:moveTo>
                  <a:pt x="737480" y="0"/>
                </a:moveTo>
                <a:lnTo>
                  <a:pt x="1474960" y="368740"/>
                </a:lnTo>
                <a:lnTo>
                  <a:pt x="1474960" y="1342213"/>
                </a:lnTo>
                <a:lnTo>
                  <a:pt x="737480" y="1710953"/>
                </a:lnTo>
                <a:lnTo>
                  <a:pt x="0" y="1342213"/>
                </a:lnTo>
                <a:lnTo>
                  <a:pt x="0" y="368740"/>
                </a:ln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3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342900"/>
            <a:endParaRPr lang="zh-CN" altLang="en-US" dirty="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0557C71-F0AE-4D4D-A0C2-90C7F3084C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0218" y="1734852"/>
            <a:ext cx="1106220" cy="1283215"/>
          </a:xfrm>
          <a:custGeom>
            <a:avLst/>
            <a:gdLst>
              <a:gd name="connsiteX0" fmla="*/ 737480 w 1474960"/>
              <a:gd name="connsiteY0" fmla="*/ 0 h 1710953"/>
              <a:gd name="connsiteX1" fmla="*/ 1474960 w 1474960"/>
              <a:gd name="connsiteY1" fmla="*/ 368740 h 1710953"/>
              <a:gd name="connsiteX2" fmla="*/ 1474960 w 1474960"/>
              <a:gd name="connsiteY2" fmla="*/ 1342213 h 1710953"/>
              <a:gd name="connsiteX3" fmla="*/ 737480 w 1474960"/>
              <a:gd name="connsiteY3" fmla="*/ 1710953 h 1710953"/>
              <a:gd name="connsiteX4" fmla="*/ 0 w 1474960"/>
              <a:gd name="connsiteY4" fmla="*/ 1342213 h 1710953"/>
              <a:gd name="connsiteX5" fmla="*/ 0 w 1474960"/>
              <a:gd name="connsiteY5" fmla="*/ 368740 h 17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960" h="1710953">
                <a:moveTo>
                  <a:pt x="737480" y="0"/>
                </a:moveTo>
                <a:lnTo>
                  <a:pt x="1474960" y="368740"/>
                </a:lnTo>
                <a:lnTo>
                  <a:pt x="1474960" y="1342213"/>
                </a:lnTo>
                <a:lnTo>
                  <a:pt x="737480" y="1710953"/>
                </a:lnTo>
                <a:lnTo>
                  <a:pt x="0" y="1342213"/>
                </a:lnTo>
                <a:lnTo>
                  <a:pt x="0" y="368740"/>
                </a:ln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3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342900"/>
            <a:endParaRPr lang="zh-CN" altLang="en-US" dirty="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6A2DBC7-94D0-45B5-AE73-EB64FFCDB0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80218" y="3151374"/>
            <a:ext cx="1106220" cy="1283215"/>
          </a:xfrm>
          <a:custGeom>
            <a:avLst/>
            <a:gdLst>
              <a:gd name="connsiteX0" fmla="*/ 737480 w 1474960"/>
              <a:gd name="connsiteY0" fmla="*/ 0 h 1710953"/>
              <a:gd name="connsiteX1" fmla="*/ 1474960 w 1474960"/>
              <a:gd name="connsiteY1" fmla="*/ 368740 h 1710953"/>
              <a:gd name="connsiteX2" fmla="*/ 1474960 w 1474960"/>
              <a:gd name="connsiteY2" fmla="*/ 1342213 h 1710953"/>
              <a:gd name="connsiteX3" fmla="*/ 737480 w 1474960"/>
              <a:gd name="connsiteY3" fmla="*/ 1710953 h 1710953"/>
              <a:gd name="connsiteX4" fmla="*/ 0 w 1474960"/>
              <a:gd name="connsiteY4" fmla="*/ 1342213 h 1710953"/>
              <a:gd name="connsiteX5" fmla="*/ 0 w 1474960"/>
              <a:gd name="connsiteY5" fmla="*/ 368740 h 17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960" h="1710953">
                <a:moveTo>
                  <a:pt x="737480" y="0"/>
                </a:moveTo>
                <a:lnTo>
                  <a:pt x="1474960" y="368740"/>
                </a:lnTo>
                <a:lnTo>
                  <a:pt x="1474960" y="1342213"/>
                </a:lnTo>
                <a:lnTo>
                  <a:pt x="737480" y="1710953"/>
                </a:lnTo>
                <a:lnTo>
                  <a:pt x="0" y="1342213"/>
                </a:lnTo>
                <a:lnTo>
                  <a:pt x="0" y="368740"/>
                </a:ln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3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342900"/>
            <a:endParaRPr lang="zh-CN" altLang="en-US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917E704-83DE-48F6-81BB-631EF128DA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3" y="3151374"/>
            <a:ext cx="1106220" cy="1283215"/>
          </a:xfrm>
          <a:custGeom>
            <a:avLst/>
            <a:gdLst>
              <a:gd name="connsiteX0" fmla="*/ 737480 w 1474960"/>
              <a:gd name="connsiteY0" fmla="*/ 0 h 1710953"/>
              <a:gd name="connsiteX1" fmla="*/ 1474960 w 1474960"/>
              <a:gd name="connsiteY1" fmla="*/ 368740 h 1710953"/>
              <a:gd name="connsiteX2" fmla="*/ 1474960 w 1474960"/>
              <a:gd name="connsiteY2" fmla="*/ 1342213 h 1710953"/>
              <a:gd name="connsiteX3" fmla="*/ 737480 w 1474960"/>
              <a:gd name="connsiteY3" fmla="*/ 1710953 h 1710953"/>
              <a:gd name="connsiteX4" fmla="*/ 0 w 1474960"/>
              <a:gd name="connsiteY4" fmla="*/ 1342213 h 1710953"/>
              <a:gd name="connsiteX5" fmla="*/ 0 w 1474960"/>
              <a:gd name="connsiteY5" fmla="*/ 368740 h 17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4960" h="1710953">
                <a:moveTo>
                  <a:pt x="737480" y="0"/>
                </a:moveTo>
                <a:lnTo>
                  <a:pt x="1474960" y="368740"/>
                </a:lnTo>
                <a:lnTo>
                  <a:pt x="1474960" y="1342213"/>
                </a:lnTo>
                <a:lnTo>
                  <a:pt x="737480" y="1710953"/>
                </a:lnTo>
                <a:lnTo>
                  <a:pt x="0" y="1342213"/>
                </a:lnTo>
                <a:lnTo>
                  <a:pt x="0" y="368740"/>
                </a:lnTo>
                <a:close/>
              </a:path>
            </a:pathLst>
          </a:custGeom>
          <a:noFill/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381000" dist="38100" dir="81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 lang="zh-CN" altLang="en-US" sz="135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34290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362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PPT整理\用途\asf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188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 rot="2700000">
            <a:off x="7474061" y="4221928"/>
            <a:ext cx="399563" cy="399563"/>
          </a:xfrm>
          <a:prstGeom prst="roundRect">
            <a:avLst>
              <a:gd name="adj" fmla="val 4810"/>
            </a:avLst>
          </a:prstGeom>
          <a:solidFill>
            <a:srgbClr val="9C9899"/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6430345" y="1140972"/>
            <a:ext cx="1323803" cy="132380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699113" y="2947008"/>
            <a:ext cx="1221683" cy="122168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 rot="2700000">
            <a:off x="7279982" y="2731542"/>
            <a:ext cx="840595" cy="840595"/>
          </a:xfrm>
          <a:prstGeom prst="roundRect">
            <a:avLst>
              <a:gd name="adj" fmla="val 481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7859058" y="2034386"/>
            <a:ext cx="636431" cy="63643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7942044" y="729761"/>
            <a:ext cx="532017" cy="532017"/>
          </a:xfrm>
          <a:prstGeom prst="roundRect">
            <a:avLst>
              <a:gd name="adj" fmla="val 481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>
            <a:off x="-1565578" y="-229951"/>
            <a:ext cx="2151435" cy="2065377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 rot="18900000">
            <a:off x="526557" y="-1149373"/>
            <a:ext cx="1425327" cy="1368314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5569230" y="451226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 rot="2700000">
            <a:off x="7924084" y="441189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 rot="2700000">
            <a:off x="7875903" y="1686659"/>
            <a:ext cx="593998" cy="5939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6430345" y="757754"/>
            <a:ext cx="1323803" cy="1323803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7651901" y="2748553"/>
            <a:ext cx="806575" cy="806575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 rot="2700000">
            <a:off x="5702325" y="3377079"/>
            <a:ext cx="1182098" cy="11820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4391728" y="3680354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8304885" y="4287910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432318" y="3741845"/>
            <a:ext cx="507367" cy="507367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 rot="2700000">
            <a:off x="5329029" y="440750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8302864" y="384576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 rot="2700000">
            <a:off x="8313355" y="110811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6484684" y="277583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8151" y="2455623"/>
            <a:ext cx="35842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努努一口一个</a:t>
            </a:r>
            <a:endParaRPr lang="en-US" altLang="zh-CN" sz="2400" kern="0" dirty="0" smtClean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24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16340064 </a:t>
            </a:r>
            <a:r>
              <a:rPr lang="zh-CN" altLang="en-US" sz="24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古文鑫</a:t>
            </a:r>
            <a:endParaRPr lang="en-US" altLang="zh-CN" sz="2400" kern="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24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16340063 </a:t>
            </a:r>
            <a:r>
              <a:rPr lang="zh-CN" altLang="en-US" sz="2400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巩泽群</a:t>
            </a:r>
            <a:endParaRPr lang="en-US" altLang="zh-CN" sz="2400" kern="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24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16340069 </a:t>
            </a:r>
            <a:r>
              <a:rPr lang="zh-CN" altLang="en-US" sz="24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韩宇潇</a:t>
            </a:r>
            <a:endParaRPr lang="en-US" altLang="zh-CN" sz="2400" kern="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r>
              <a:rPr lang="en-US" altLang="zh-CN" sz="24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16340072 </a:t>
            </a:r>
            <a:r>
              <a:rPr lang="zh-CN" altLang="en-US" sz="2400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何颢尧</a:t>
            </a:r>
          </a:p>
        </p:txBody>
      </p:sp>
      <p:sp>
        <p:nvSpPr>
          <p:cNvPr id="31" name="矩形 30"/>
          <p:cNvSpPr/>
          <p:nvPr/>
        </p:nvSpPr>
        <p:spPr>
          <a:xfrm>
            <a:off x="699949" y="1000144"/>
            <a:ext cx="7344816" cy="769284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zh-CN" altLang="en-US" sz="4400" b="1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雪人快跑</a:t>
            </a: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期末展示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2526" y="1769428"/>
            <a:ext cx="3951059" cy="584618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en-US" altLang="zh-CN" sz="3200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Running Snowman</a:t>
            </a:r>
            <a:endParaRPr lang="zh-CN" altLang="en-US" sz="320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763144" y="1802873"/>
            <a:ext cx="4600943" cy="0"/>
          </a:xfrm>
          <a:prstGeom prst="line">
            <a:avLst/>
          </a:prstGeom>
          <a:ln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9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 tmFilter="0,0; .5, 1; 1, 1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09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30" grpId="1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9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 tmFilter="0,0; .5, 1; 1, 1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09" presetID="10" presetClass="entr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30" grpId="1"/>
          <p:bldP spid="31" grpId="0"/>
          <p:bldP spid="3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6">
            <a:extLst>
              <a:ext uri="{FF2B5EF4-FFF2-40B4-BE49-F238E27FC236}">
                <a16:creationId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596616" y="1131590"/>
            <a:ext cx="7940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轴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对齐包围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盒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边与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坐标轴平行，检测三维物体的包围盒在坐标轴上是否有重叠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方向包围盒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改变方向，边轴来自于三维物体的切线向量，检测三维物体的包围盒在边轴上是否有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重叠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功能实现 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碰撞检测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59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6">
            <a:extLst>
              <a:ext uri="{FF2B5EF4-FFF2-40B4-BE49-F238E27FC236}">
                <a16:creationId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596616" y="1131590"/>
            <a:ext cx="7940631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用于透视冰晶，开启冰晶透视之后，被物体遮挡的冰晶会高亮显示，使得玩家可以确定冰晶的大致位置。模板测试类似于深度测试，根据模板缓冲的内容来决定是否丢弃特定的片段，因此可以保留冰晶片段并高亮处理。具体实现如下，先开启模板测试，渲染物体来更新模板缓冲，然后关闭模板测试，保留所需片段，再渲染其它物体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实现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模板测试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1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实现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模板测试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03598"/>
            <a:ext cx="5834933" cy="344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6">
            <a:extLst>
              <a:ext uri="{FF2B5EF4-FFF2-40B4-BE49-F238E27FC236}">
                <a16:creationId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596616" y="1131590"/>
            <a:ext cx="79406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粒子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就是用微小的粒子通过纹理贴图表示物体，在场景中用于实现下雪效果。每个粒子有一定的生命周期，旧的粒子不断消亡，新的粒子不断生长，反映出物体的动态特性。具体实现如下，首先创建大量粒子对象并设置初始属性，然后不断渲染和更新粒子，模拟雪花飘落的过程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功能实现 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粒子系统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695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实现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粒子系统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03598"/>
            <a:ext cx="5814509" cy="34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3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6">
            <a:extLst>
              <a:ext uri="{FF2B5EF4-FFF2-40B4-BE49-F238E27FC236}">
                <a16:creationId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596616" y="1131590"/>
            <a:ext cx="7940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场景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海水由流体模拟实现，实际上流体模拟仅仅实现了水面的外观，通过高低起伏的水面来表现海水。首先用均匀网格平面表示水面，然后根据一个与时间相关的函数不断改变每一个网格点的水面高度，从而实现水面的高低起伏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功能实现 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流体模拟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470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实现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流体模拟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03598"/>
            <a:ext cx="5814510" cy="343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6">
            <a:extLst>
              <a:ext uri="{FF2B5EF4-FFF2-40B4-BE49-F238E27FC236}">
                <a16:creationId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596616" y="1131590"/>
            <a:ext cx="7940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文字就是在场景中显示文字信息，由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freetype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库函数实现，包括游戏胜利的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"You Win"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和游戏结束的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"Game Over"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。首先为每一个文字生成位图以及对应的纹理，然后将其与背景混合，从而在场景中显示出文字。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功能实现 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显示文字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0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实现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显示文字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7" y="1207895"/>
            <a:ext cx="4202707" cy="248341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65" y="1207896"/>
            <a:ext cx="4202707" cy="248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-1313377" y="1313377"/>
            <a:ext cx="5143500" cy="2516746"/>
          </a:xfrm>
          <a:prstGeom prst="triangle">
            <a:avLst/>
          </a:prstGeom>
          <a:solidFill>
            <a:srgbClr val="37609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5" y="2205194"/>
            <a:ext cx="2190343" cy="68480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defRPr/>
            </a:pPr>
            <a:r>
              <a:rPr lang="zh-CN" altLang="en-US" sz="4000" b="1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创新要素</a:t>
            </a:r>
            <a:endParaRPr lang="zh-CN" altLang="en-US" sz="4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7249" y="1946807"/>
            <a:ext cx="1164421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kern="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6000" b="1" kern="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7249" y="2894479"/>
            <a:ext cx="1432123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</a:t>
            </a:r>
            <a:r>
              <a:rPr lang="en-US" altLang="zh-CN" sz="1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THREE</a:t>
            </a:r>
            <a:endParaRPr lang="zh-CN" altLang="en-US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92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  <p:bldP spid="25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9"/>
          <p:cNvSpPr txBox="1"/>
          <p:nvPr/>
        </p:nvSpPr>
        <p:spPr>
          <a:xfrm>
            <a:off x="870585" y="2207036"/>
            <a:ext cx="4133463" cy="214674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第一天 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-【</a:t>
            </a: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阳光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】【</a:t>
            </a: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融化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第二天 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-【</a:t>
            </a: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雪量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】【</a:t>
            </a: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冰晶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第三天 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-【</a:t>
            </a: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冰屋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】【</a:t>
            </a: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迷宫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</a:t>
            </a: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第四天 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-【</a:t>
            </a:r>
            <a:r>
              <a:rPr lang="zh-CN" altLang="en-US" kern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海水</a:t>
            </a:r>
            <a:r>
              <a:rPr lang="en-US" altLang="zh-CN" kern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】【</a:t>
            </a: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极夜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】</a:t>
            </a:r>
          </a:p>
          <a:p>
            <a:pPr algn="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——《</a:t>
            </a: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雪人</a:t>
            </a: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日记</a:t>
            </a:r>
            <a:r>
              <a:rPr lang="en-US" altLang="zh-CN" kern="0" dirty="0" smtClean="0">
                <a:solidFill>
                  <a:sysClr val="window" lastClr="FFFFFF">
                    <a:lumMod val="5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kern="0" dirty="0">
              <a:solidFill>
                <a:sysClr val="window" lastClr="FFFFFF">
                  <a:lumMod val="50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82967" y="776410"/>
            <a:ext cx="1848830" cy="1219276"/>
            <a:chOff x="562441" y="531294"/>
            <a:chExt cx="2322326" cy="1531540"/>
          </a:xfrm>
        </p:grpSpPr>
        <p:sp>
          <p:nvSpPr>
            <p:cNvPr id="25" name="圆角矩形 24"/>
            <p:cNvSpPr/>
            <p:nvPr/>
          </p:nvSpPr>
          <p:spPr>
            <a:xfrm rot="2700000">
              <a:off x="613474" y="711955"/>
              <a:ext cx="704611" cy="704611"/>
            </a:xfrm>
            <a:prstGeom prst="roundRect">
              <a:avLst>
                <a:gd name="adj" fmla="val 4810"/>
              </a:avLst>
            </a:prstGeom>
            <a:gradFill>
              <a:gsLst>
                <a:gs pos="0">
                  <a:srgbClr val="F2F2F2"/>
                </a:gs>
                <a:gs pos="100000">
                  <a:srgbClr val="DBDBDB"/>
                </a:gs>
              </a:gsLst>
              <a:lin ang="16800000" scaled="0"/>
            </a:gra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rot="2700000">
              <a:off x="1043261" y="555179"/>
              <a:ext cx="1041378" cy="1041378"/>
            </a:xfrm>
            <a:prstGeom prst="roundRect">
              <a:avLst>
                <a:gd name="adj" fmla="val 481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 rot="2700000">
              <a:off x="2386142" y="531294"/>
              <a:ext cx="498625" cy="498625"/>
            </a:xfrm>
            <a:prstGeom prst="roundRect">
              <a:avLst>
                <a:gd name="adj" fmla="val 481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 rot="2700000">
              <a:off x="2149679" y="1381541"/>
              <a:ext cx="432486" cy="432486"/>
            </a:xfrm>
            <a:prstGeom prst="roundRect">
              <a:avLst>
                <a:gd name="adj" fmla="val 4810"/>
              </a:avLst>
            </a:prstGeom>
            <a:gradFill>
              <a:gsLst>
                <a:gs pos="0">
                  <a:srgbClr val="F2F2F2"/>
                </a:gs>
                <a:gs pos="100000">
                  <a:srgbClr val="DBDBDB"/>
                </a:gs>
              </a:gsLst>
              <a:lin ang="16800000" scaled="0"/>
            </a:gradFill>
            <a:ln>
              <a:noFill/>
            </a:ln>
            <a:effectLst>
              <a:outerShdw blurRad="139700" dist="1397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 rot="2700000">
              <a:off x="562441" y="1843807"/>
              <a:ext cx="219027" cy="219027"/>
            </a:xfrm>
            <a:prstGeom prst="roundRect">
              <a:avLst>
                <a:gd name="adj" fmla="val 4810"/>
              </a:avLst>
            </a:prstGeom>
            <a:gradFill>
              <a:gsLst>
                <a:gs pos="0">
                  <a:srgbClr val="F2F2F2"/>
                </a:gs>
                <a:gs pos="100000">
                  <a:srgbClr val="DBDBDB"/>
                </a:gs>
              </a:gsLst>
              <a:lin ang="16800000" scaled="0"/>
            </a:gradFill>
            <a:ln>
              <a:noFill/>
            </a:ln>
            <a:effectLst>
              <a:outerShdw blurRad="76200" dist="76200" dir="5400000" algn="t" rotWithShape="0">
                <a:schemeClr val="tx1">
                  <a:lumMod val="65000"/>
                  <a:lumOff val="35000"/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文本框 4"/>
            <p:cNvSpPr txBox="1"/>
            <p:nvPr/>
          </p:nvSpPr>
          <p:spPr>
            <a:xfrm>
              <a:off x="992155" y="735650"/>
              <a:ext cx="1134027" cy="657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kern="0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序言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 rot="2700000">
            <a:off x="7474061" y="4221928"/>
            <a:ext cx="399563" cy="399563"/>
          </a:xfrm>
          <a:prstGeom prst="roundRect">
            <a:avLst>
              <a:gd name="adj" fmla="val 4810"/>
            </a:avLst>
          </a:prstGeom>
          <a:solidFill>
            <a:srgbClr val="9C9899"/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6430345" y="1140972"/>
            <a:ext cx="1323803" cy="132380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5699113" y="2947008"/>
            <a:ext cx="1221683" cy="122168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>
          <a:xfrm rot="2700000">
            <a:off x="7279982" y="2731542"/>
            <a:ext cx="840595" cy="840595"/>
          </a:xfrm>
          <a:prstGeom prst="roundRect">
            <a:avLst>
              <a:gd name="adj" fmla="val 481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>
          <a:xfrm rot="2700000">
            <a:off x="7859058" y="2034386"/>
            <a:ext cx="636431" cy="63643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>
          <a:xfrm rot="2700000">
            <a:off x="7942044" y="729761"/>
            <a:ext cx="532017" cy="532017"/>
          </a:xfrm>
          <a:prstGeom prst="roundRect">
            <a:avLst>
              <a:gd name="adj" fmla="val 481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圆角矩形 31"/>
          <p:cNvSpPr/>
          <p:nvPr/>
        </p:nvSpPr>
        <p:spPr>
          <a:xfrm rot="2700000">
            <a:off x="5569230" y="451226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圆角矩形 32"/>
          <p:cNvSpPr/>
          <p:nvPr/>
        </p:nvSpPr>
        <p:spPr>
          <a:xfrm rot="2700000">
            <a:off x="7924084" y="441189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 rot="2700000">
            <a:off x="7875903" y="1686659"/>
            <a:ext cx="593998" cy="5939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圆角矩形 34"/>
          <p:cNvSpPr/>
          <p:nvPr/>
        </p:nvSpPr>
        <p:spPr>
          <a:xfrm rot="2700000">
            <a:off x="6430345" y="757754"/>
            <a:ext cx="1323803" cy="1323803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圆角矩形 35"/>
          <p:cNvSpPr/>
          <p:nvPr/>
        </p:nvSpPr>
        <p:spPr>
          <a:xfrm rot="2700000">
            <a:off x="7651901" y="2748553"/>
            <a:ext cx="806575" cy="806575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圆角矩形 36"/>
          <p:cNvSpPr/>
          <p:nvPr/>
        </p:nvSpPr>
        <p:spPr>
          <a:xfrm rot="2700000">
            <a:off x="5702325" y="3377079"/>
            <a:ext cx="1182098" cy="11820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圆角矩形 39"/>
          <p:cNvSpPr/>
          <p:nvPr/>
        </p:nvSpPr>
        <p:spPr>
          <a:xfrm rot="2700000">
            <a:off x="8304885" y="4287910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圆角矩形 40"/>
          <p:cNvSpPr/>
          <p:nvPr/>
        </p:nvSpPr>
        <p:spPr>
          <a:xfrm rot="2700000">
            <a:off x="7432318" y="3741845"/>
            <a:ext cx="507367" cy="507367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圆角矩形 41"/>
          <p:cNvSpPr/>
          <p:nvPr/>
        </p:nvSpPr>
        <p:spPr>
          <a:xfrm rot="2700000">
            <a:off x="5329029" y="440750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圆角矩形 42"/>
          <p:cNvSpPr/>
          <p:nvPr/>
        </p:nvSpPr>
        <p:spPr>
          <a:xfrm rot="2700000">
            <a:off x="8302864" y="384576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圆角矩形 43"/>
          <p:cNvSpPr/>
          <p:nvPr/>
        </p:nvSpPr>
        <p:spPr>
          <a:xfrm rot="2700000">
            <a:off x="8313355" y="110811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5" name="圆角矩形 44"/>
          <p:cNvSpPr/>
          <p:nvPr/>
        </p:nvSpPr>
        <p:spPr>
          <a:xfrm rot="2700000">
            <a:off x="6484684" y="277583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6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4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9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2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3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6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7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0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1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4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8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9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2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3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19" grpId="0" animBg="1"/>
          <p:bldP spid="20" grpId="0" animBg="1"/>
          <p:bldP spid="22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2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6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19" grpId="0" animBg="1"/>
          <p:bldP spid="20" grpId="0" animBg="1"/>
          <p:bldP spid="22" grpId="0" animBg="1"/>
          <p:bldP spid="29" grpId="0" animBg="1"/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 animBg="1"/>
          <p:bldP spid="36" grpId="0" animBg="1"/>
          <p:bldP spid="37" grpId="0" animBg="1"/>
          <p:bldP spid="40" grpId="0" animBg="1"/>
          <p:bldP spid="41" grpId="0" animBg="1"/>
          <p:bldP spid="42" grpId="0" animBg="1"/>
          <p:bldP spid="43" grpId="0" animBg="1"/>
          <p:bldP spid="44" grpId="0" animBg="1"/>
          <p:bldP spid="45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6">
            <a:extLst>
              <a:ext uri="{FF2B5EF4-FFF2-40B4-BE49-F238E27FC236}">
                <a16:creationId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596616" y="1131590"/>
            <a:ext cx="7940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雪人外壳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使用透明的雪人模型作为雪人的外壳。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雪量填充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使用白色的雪人模型表示雪量，随时间降低高度，实现融化效果。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创新要素 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雪人融化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98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创新要素 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 </a:t>
              </a:r>
              <a:r>
                <a:rPr lang="zh-CN" altLang="en-US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雪人融化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203598"/>
            <a:ext cx="5810737" cy="343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3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6">
            <a:extLst>
              <a:ext uri="{FF2B5EF4-FFF2-40B4-BE49-F238E27FC236}">
                <a16:creationId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596616" y="1131590"/>
            <a:ext cx="79406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天空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使用白天和黑夜两个不同的天空盒素材，通过插值来生成随时间变化的过渡素材，实现天空的昼夜交替效果。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场景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根据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天空的昼夜变化来调整场景的环境光照强度，实现场景的昼夜交替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创新要素 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昼夜交替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70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实现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显示文字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5" y="1207896"/>
            <a:ext cx="4199724" cy="24816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65" y="1207896"/>
            <a:ext cx="4202707" cy="248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9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-1313377" y="1313377"/>
            <a:ext cx="5143500" cy="2516746"/>
          </a:xfrm>
          <a:prstGeom prst="triangle">
            <a:avLst/>
          </a:prstGeom>
          <a:solidFill>
            <a:srgbClr val="37609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5" y="2205194"/>
            <a:ext cx="2190343" cy="68480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defRPr/>
            </a:pPr>
            <a:r>
              <a:rPr lang="zh-CN" altLang="en-US" sz="4000" b="1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效果展示</a:t>
            </a:r>
            <a:endParaRPr lang="zh-CN" altLang="en-US" sz="4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7249" y="1946807"/>
            <a:ext cx="1164421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kern="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6000" b="1" kern="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7249" y="2894479"/>
            <a:ext cx="1342355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</a:t>
            </a:r>
            <a:r>
              <a:rPr lang="en-US" altLang="zh-CN" sz="1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FOUR</a:t>
            </a:r>
            <a:endParaRPr lang="zh-CN" altLang="en-US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92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  <p:bldP spid="25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6">
            <a:extLst>
              <a:ext uri="{FF2B5EF4-FFF2-40B4-BE49-F238E27FC236}">
                <a16:creationId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596616" y="1131590"/>
            <a:ext cx="79406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视频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Demo.mp4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可执行程序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../bin/Running_Snowman.exe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412324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效果展示 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视频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&amp;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程序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04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19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 rot="2700000">
            <a:off x="7474061" y="4221928"/>
            <a:ext cx="399563" cy="399563"/>
          </a:xfrm>
          <a:prstGeom prst="roundRect">
            <a:avLst>
              <a:gd name="adj" fmla="val 4810"/>
            </a:avLst>
          </a:prstGeom>
          <a:solidFill>
            <a:srgbClr val="9C9899"/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6430345" y="1140972"/>
            <a:ext cx="1323803" cy="132380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699113" y="2947008"/>
            <a:ext cx="1221683" cy="122168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 rot="2700000">
            <a:off x="7279982" y="2731542"/>
            <a:ext cx="840595" cy="840595"/>
          </a:xfrm>
          <a:prstGeom prst="roundRect">
            <a:avLst>
              <a:gd name="adj" fmla="val 481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7859058" y="2034386"/>
            <a:ext cx="636431" cy="63643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7942044" y="729761"/>
            <a:ext cx="532017" cy="532017"/>
          </a:xfrm>
          <a:prstGeom prst="roundRect">
            <a:avLst>
              <a:gd name="adj" fmla="val 481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>
            <a:off x="-1205537" y="92970"/>
            <a:ext cx="2151435" cy="2065377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 rot="18900000">
            <a:off x="967987" y="-869121"/>
            <a:ext cx="1425327" cy="1368314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5569230" y="451226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 rot="2700000">
            <a:off x="7924084" y="441189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 rot="2700000">
            <a:off x="7875903" y="1686659"/>
            <a:ext cx="593998" cy="5939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6430345" y="757754"/>
            <a:ext cx="1323803" cy="1323803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7651901" y="2748553"/>
            <a:ext cx="806575" cy="806575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 rot="2700000">
            <a:off x="5702325" y="3377079"/>
            <a:ext cx="1182098" cy="11820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4391728" y="3680354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8304885" y="4287910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432318" y="3741845"/>
            <a:ext cx="507367" cy="507367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 rot="2700000">
            <a:off x="5329029" y="440750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8302864" y="384576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 rot="2700000">
            <a:off x="8313355" y="110811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6484684" y="277583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5576" y="1937181"/>
            <a:ext cx="3578322" cy="830839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pPr algn="ctr"/>
            <a:r>
              <a:rPr lang="zh-CN" altLang="en-US" sz="4800" b="1" spc="300" dirty="0" smtClean="0">
                <a:solidFill>
                  <a:srgbClr val="133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谢谢</a:t>
            </a:r>
            <a:endParaRPr lang="zh-CN" altLang="en-US" sz="48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022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3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31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5"/>
          <p:cNvSpPr/>
          <p:nvPr/>
        </p:nvSpPr>
        <p:spPr bwMode="auto">
          <a:xfrm>
            <a:off x="940108" y="1611844"/>
            <a:ext cx="2212496" cy="19609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587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srgbClr val="005A9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Freeform 5"/>
          <p:cNvSpPr/>
          <p:nvPr/>
        </p:nvSpPr>
        <p:spPr bwMode="auto">
          <a:xfrm>
            <a:off x="1115616" y="1676240"/>
            <a:ext cx="2212496" cy="19609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61000"/>
                  <a:lumOff val="39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outerShdw blurRad="266700" dist="203200" dir="678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srgbClr val="005A9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357873" y="2119935"/>
            <a:ext cx="1638756" cy="784808"/>
          </a:xfrm>
          <a:prstGeom prst="rect">
            <a:avLst/>
          </a:prstGeom>
        </p:spPr>
        <p:txBody>
          <a:bodyPr wrap="square" lIns="91418" tIns="45709" rIns="91418" bIns="45709">
            <a:spAutoFit/>
          </a:bodyPr>
          <a:lstStyle/>
          <a:p>
            <a:pPr algn="ctr" defTabSz="93345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endParaRPr lang="zh-CN" altLang="en-US" sz="4500" b="1" kern="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1354831" y="2812961"/>
            <a:ext cx="1644841" cy="38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54" tIns="34277" rIns="68554" bIns="3427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28980" y="1081252"/>
            <a:ext cx="3799404" cy="515562"/>
            <a:chOff x="3852992" y="849029"/>
            <a:chExt cx="3799404" cy="515562"/>
          </a:xfrm>
        </p:grpSpPr>
        <p:sp>
          <p:nvSpPr>
            <p:cNvPr id="4" name="矩形 3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项目介绍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66" name="圆角矩形 65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9714" cy="5001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4227908" y="1937735"/>
            <a:ext cx="3799404" cy="515562"/>
            <a:chOff x="3852992" y="849029"/>
            <a:chExt cx="3799404" cy="515562"/>
          </a:xfrm>
        </p:grpSpPr>
        <p:sp>
          <p:nvSpPr>
            <p:cNvPr id="68" name="矩形 67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9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功能实现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71" name="圆角矩形 70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9714" cy="5001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4228980" y="2720498"/>
            <a:ext cx="3799404" cy="515562"/>
            <a:chOff x="3852992" y="849029"/>
            <a:chExt cx="3799404" cy="515562"/>
          </a:xfrm>
        </p:grpSpPr>
        <p:sp>
          <p:nvSpPr>
            <p:cNvPr id="74" name="矩形 73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5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创新要素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77" name="圆角矩形 76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9714" cy="5001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4214232" y="3568356"/>
            <a:ext cx="3799404" cy="515562"/>
            <a:chOff x="3852992" y="849029"/>
            <a:chExt cx="3799404" cy="515562"/>
          </a:xfrm>
        </p:grpSpPr>
        <p:sp>
          <p:nvSpPr>
            <p:cNvPr id="80" name="矩形 79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1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效果展示</a:t>
              </a:r>
              <a:endPara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83" name="圆角矩形 82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4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9714" cy="5001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p:transition spd="slow">
    <p:fad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/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/>
          <p:bldP spid="4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-1313377" y="1313377"/>
            <a:ext cx="5143500" cy="2516746"/>
          </a:xfrm>
          <a:prstGeom prst="triangle">
            <a:avLst/>
          </a:prstGeom>
          <a:solidFill>
            <a:srgbClr val="37609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5" y="2205194"/>
            <a:ext cx="2190343" cy="68480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项目介绍</a:t>
            </a:r>
            <a:endParaRPr lang="zh-CN" altLang="en-US" sz="4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7249" y="1946807"/>
            <a:ext cx="1164421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kern="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6000" b="1" kern="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7249" y="2894479"/>
            <a:ext cx="1218923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ONE</a:t>
            </a:r>
            <a:endParaRPr lang="zh-CN" altLang="en-US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  <p:bldP spid="25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6">
            <a:extLst>
              <a:ext uri="{FF2B5EF4-FFF2-40B4-BE49-F238E27FC236}">
                <a16:creationId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596616" y="1131590"/>
            <a:ext cx="7940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雪人快跑是一款沙盒生存游戏。在阳光的照射下，雪人会不断融化，当雪量见底时游戏结束。玩家需要控制雪人探索场景，收集冰晶或者躲进阴影来保持自身的雪量，三天后迎来极夜。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项目介绍 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游戏玩法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2" y="533687"/>
                <a:ext cx="1396948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720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占位符 26">
            <a:extLst>
              <a:ext uri="{FF2B5EF4-FFF2-40B4-BE49-F238E27FC236}">
                <a16:creationId xmlns:a16="http://schemas.microsoft.com/office/drawing/2014/main" id="{5D76D6D6-5A4B-44B3-94B6-2EA4843A5B5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3" y="1739288"/>
            <a:ext cx="1106220" cy="1106220"/>
          </a:xfrm>
          <a:ln>
            <a:solidFill>
              <a:srgbClr val="376092"/>
            </a:solidFill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占位符 28">
            <a:extLst>
              <a:ext uri="{FF2B5EF4-FFF2-40B4-BE49-F238E27FC236}">
                <a16:creationId xmlns:a16="http://schemas.microsoft.com/office/drawing/2014/main" id="{978B8466-AE7A-44C0-AFDC-AA61056AE40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18" y="1739304"/>
            <a:ext cx="1106220" cy="1106220"/>
          </a:xfrm>
          <a:ln>
            <a:solidFill>
              <a:srgbClr val="376092"/>
            </a:solidFill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占位符 30">
            <a:extLst>
              <a:ext uri="{FF2B5EF4-FFF2-40B4-BE49-F238E27FC236}">
                <a16:creationId xmlns:a16="http://schemas.microsoft.com/office/drawing/2014/main" id="{93178B94-A20D-48A7-836D-D9448FC5B4C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218" y="3110181"/>
            <a:ext cx="1106220" cy="1106220"/>
          </a:xfrm>
          <a:ln>
            <a:solidFill>
              <a:srgbClr val="376092"/>
            </a:solidFill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图片占位符 32">
            <a:extLst>
              <a:ext uri="{FF2B5EF4-FFF2-40B4-BE49-F238E27FC236}">
                <a16:creationId xmlns:a16="http://schemas.microsoft.com/office/drawing/2014/main" id="{BC1DED0A-406B-499B-A3F7-B5F4E2D7DA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3" y="3106430"/>
            <a:ext cx="1106220" cy="1106220"/>
          </a:xfrm>
          <a:ln>
            <a:solidFill>
              <a:srgbClr val="376092"/>
            </a:solidFill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7" name="组合 46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48" name="直接连接符 47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项目介绍 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成员分工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1" name="圆角矩形 50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圆角矩形 52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5" name="圆角矩形 54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文本框 4"/>
              <p:cNvSpPr txBox="1"/>
              <p:nvPr/>
            </p:nvSpPr>
            <p:spPr>
              <a:xfrm>
                <a:off x="860692" y="533687"/>
                <a:ext cx="1396948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68" name="文本框 7">
            <a:extLst>
              <a:ext uri="{FF2B5EF4-FFF2-40B4-BE49-F238E27FC236}">
                <a16:creationId xmlns:a16="http://schemas.microsoft.com/office/drawing/2014/main" id="{636CA9ED-E1E7-4A91-A975-8FA2391731CD}"/>
              </a:ext>
            </a:extLst>
          </p:cNvPr>
          <p:cNvSpPr txBox="1"/>
          <p:nvPr/>
        </p:nvSpPr>
        <p:spPr>
          <a:xfrm>
            <a:off x="1683480" y="2991106"/>
            <a:ext cx="130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defRPr/>
            </a:pPr>
            <a:r>
              <a:rPr lang="zh-CN" altLang="en-US" sz="2400" b="1" kern="0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何颢尧</a:t>
            </a:r>
            <a:endParaRPr lang="zh-CN" altLang="en-US" sz="2400" b="1" kern="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9" name="文本框 6">
            <a:extLst>
              <a:ext uri="{FF2B5EF4-FFF2-40B4-BE49-F238E27FC236}">
                <a16:creationId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1325996" y="3303624"/>
            <a:ext cx="1741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搭建代码框架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场景特效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文本框 7">
            <a:extLst>
              <a:ext uri="{FF2B5EF4-FFF2-40B4-BE49-F238E27FC236}">
                <a16:creationId xmlns:a16="http://schemas.microsoft.com/office/drawing/2014/main" id="{636CA9ED-E1E7-4A91-A975-8FA2391731CD}"/>
              </a:ext>
            </a:extLst>
          </p:cNvPr>
          <p:cNvSpPr txBox="1"/>
          <p:nvPr/>
        </p:nvSpPr>
        <p:spPr>
          <a:xfrm>
            <a:off x="1683481" y="1518152"/>
            <a:ext cx="130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defRPr/>
            </a:pPr>
            <a:r>
              <a:rPr lang="zh-CN" altLang="en-US" sz="2400" b="1" kern="0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古文鑫</a:t>
            </a:r>
            <a:endParaRPr lang="zh-CN" altLang="en-US" sz="2400" b="1" kern="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1" name="文本框 6">
            <a:extLst>
              <a:ext uri="{FF2B5EF4-FFF2-40B4-BE49-F238E27FC236}">
                <a16:creationId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1325997" y="1830670"/>
            <a:ext cx="1741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实现游戏逻辑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编写项目文档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8" name="文本框 7">
            <a:extLst>
              <a:ext uri="{FF2B5EF4-FFF2-40B4-BE49-F238E27FC236}">
                <a16:creationId xmlns:a16="http://schemas.microsoft.com/office/drawing/2014/main" id="{636CA9ED-E1E7-4A91-A975-8FA2391731CD}"/>
              </a:ext>
            </a:extLst>
          </p:cNvPr>
          <p:cNvSpPr txBox="1"/>
          <p:nvPr/>
        </p:nvSpPr>
        <p:spPr>
          <a:xfrm>
            <a:off x="6012613" y="1491630"/>
            <a:ext cx="130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zh-CN" altLang="en-US" sz="2400" b="1" kern="0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巩泽群</a:t>
            </a:r>
            <a:endParaRPr lang="zh-CN" altLang="en-US" sz="2400" b="1" kern="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9" name="文本框 6">
            <a:extLst>
              <a:ext uri="{FF2B5EF4-FFF2-40B4-BE49-F238E27FC236}">
                <a16:creationId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5943160" y="1804149"/>
            <a:ext cx="1741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确定游戏机制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细化游戏元素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文本框 7">
            <a:extLst>
              <a:ext uri="{FF2B5EF4-FFF2-40B4-BE49-F238E27FC236}">
                <a16:creationId xmlns:a16="http://schemas.microsoft.com/office/drawing/2014/main" id="{636CA9ED-E1E7-4A91-A975-8FA2391731CD}"/>
              </a:ext>
            </a:extLst>
          </p:cNvPr>
          <p:cNvSpPr txBox="1"/>
          <p:nvPr/>
        </p:nvSpPr>
        <p:spPr>
          <a:xfrm>
            <a:off x="6082519" y="2964584"/>
            <a:ext cx="130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zh-CN" altLang="en-US" sz="2400" b="1" kern="0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韩宇潇</a:t>
            </a:r>
            <a:endParaRPr lang="zh-CN" altLang="en-US" sz="2400" b="1" kern="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" name="文本框 6">
            <a:extLst>
              <a:ext uri="{FF2B5EF4-FFF2-40B4-BE49-F238E27FC236}">
                <a16:creationId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6013066" y="3277103"/>
            <a:ext cx="1741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设计游戏场景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制作三维模型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94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8" grpId="0"/>
      <p:bldP spid="79" grpId="0"/>
      <p:bldP spid="80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 rot="5400000">
            <a:off x="-1313377" y="1313377"/>
            <a:ext cx="5143500" cy="2516746"/>
          </a:xfrm>
          <a:prstGeom prst="triangle">
            <a:avLst/>
          </a:prstGeom>
          <a:solidFill>
            <a:srgbClr val="37609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5975" y="2205194"/>
            <a:ext cx="2190343" cy="684803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defRPr/>
            </a:pPr>
            <a:r>
              <a:rPr lang="zh-CN" altLang="en-US" sz="4000" b="1" dirty="0" smtClean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功能实现</a:t>
            </a:r>
            <a:endParaRPr lang="zh-CN" altLang="en-US" sz="4000" b="1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7249" y="1946807"/>
            <a:ext cx="1164421" cy="992579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b="1" kern="0" spc="3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6000" b="1" kern="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7249" y="2894479"/>
            <a:ext cx="1276632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defTabSz="913765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PART </a:t>
            </a:r>
            <a:r>
              <a:rPr lang="en-US" altLang="zh-CN" sz="16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TWO</a:t>
            </a:r>
            <a:endParaRPr lang="zh-CN" altLang="en-US" sz="16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92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0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/>
      <p:bldP spid="25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6">
            <a:extLst>
              <a:ext uri="{FF2B5EF4-FFF2-40B4-BE49-F238E27FC236}">
                <a16:creationId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596616" y="1131590"/>
            <a:ext cx="79406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相机漫游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鼠标控制雪人视角移动，键盘控制雪人移动和跳跃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光照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Phong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光照模型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阴影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Shadow Mapping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，并进行抗锯齿优化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纹理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实现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Texture Mapping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三维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3ds Max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制作模型，并使用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Assimp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库导入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模型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功能实现 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基本功能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51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6">
            <a:extLst>
              <a:ext uri="{FF2B5EF4-FFF2-40B4-BE49-F238E27FC236}">
                <a16:creationId xmlns:a16="http://schemas.microsoft.com/office/drawing/2014/main" id="{E6C595EF-53ED-43C1-8C46-42FC47AE71F0}"/>
              </a:ext>
            </a:extLst>
          </p:cNvPr>
          <p:cNvSpPr txBox="1"/>
          <p:nvPr/>
        </p:nvSpPr>
        <p:spPr>
          <a:xfrm>
            <a:off x="596616" y="1131590"/>
            <a:ext cx="79406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天空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盒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场景远处的天空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重力系统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雪人在跳跃之后会自由下落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碰撞检测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雪人在遇到障碍物时会被阻挡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模板测试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雪人可以透视场景中的冰晶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粒子系统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在场景中实现下雪特效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流体模拟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在场景中模拟海水的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流动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显示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文字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-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当游戏结束时，在窗口中显示胜利或失败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信息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51900" y="325473"/>
            <a:ext cx="8568572" cy="640727"/>
            <a:chOff x="251900" y="140341"/>
            <a:chExt cx="8568572" cy="640727"/>
          </a:xfrm>
        </p:grpSpPr>
        <p:cxnSp>
          <p:nvCxnSpPr>
            <p:cNvPr id="51" name="直接连接符 50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/>
          </p:nvSpPr>
          <p:spPr>
            <a:xfrm>
              <a:off x="1209871" y="140341"/>
              <a:ext cx="365837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功能实现 </a:t>
              </a:r>
              <a:r>
                <a:rPr lang="en-US" altLang="zh-CN" sz="3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-</a:t>
              </a:r>
              <a:r>
                <a:rPr lang="en-US" altLang="zh-CN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zh-CN" altLang="en-US" sz="3000" b="1" kern="0" dirty="0" smtClean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附加功能</a:t>
              </a:r>
              <a:endParaRPr lang="zh-CN" altLang="en-US" sz="30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55" name="圆角矩形 54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圆角矩形 55"/>
              <p:cNvSpPr/>
              <p:nvPr/>
            </p:nvSpPr>
            <p:spPr>
              <a:xfrm rot="2700000">
                <a:off x="1043261" y="555178"/>
                <a:ext cx="1041377" cy="1041377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7" name="圆角矩形 56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圆角矩形 58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0" name="文本框 4"/>
              <p:cNvSpPr txBox="1"/>
              <p:nvPr/>
            </p:nvSpPr>
            <p:spPr>
              <a:xfrm>
                <a:off x="860690" y="533687"/>
                <a:ext cx="1396950" cy="112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sz="22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603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027512A-D264-4382-9CC5-C4FB28CE168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微粒体工作总结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iw3lt2q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864</Words>
  <Application>Microsoft Office PowerPoint</Application>
  <PresentationFormat>全屏显示(16:9)</PresentationFormat>
  <Paragraphs>135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FZHei-B01S</vt:lpstr>
      <vt:lpstr>宋体</vt:lpstr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dc:description>www.1ppt.com</dc:description>
  <cp:lastModifiedBy>Gold</cp:lastModifiedBy>
  <cp:revision>330</cp:revision>
  <dcterms:created xsi:type="dcterms:W3CDTF">2016-05-24T04:26:00Z</dcterms:created>
  <dcterms:modified xsi:type="dcterms:W3CDTF">2019-07-19T15:57:57Z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