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31" r:id="rId7"/>
    <p:sldId id="333" r:id="rId8"/>
    <p:sldId id="334" r:id="rId9"/>
    <p:sldId id="330" r:id="rId10"/>
    <p:sldId id="335" r:id="rId11"/>
    <p:sldId id="350" r:id="rId12"/>
    <p:sldId id="282" r:id="rId13"/>
    <p:sldId id="336" r:id="rId14"/>
    <p:sldId id="337" r:id="rId15"/>
    <p:sldId id="338" r:id="rId16"/>
    <p:sldId id="286" r:id="rId17"/>
    <p:sldId id="339" r:id="rId18"/>
    <p:sldId id="340" r:id="rId19"/>
    <p:sldId id="341" r:id="rId20"/>
    <p:sldId id="287" r:id="rId21"/>
    <p:sldId id="342" r:id="rId22"/>
    <p:sldId id="299" r:id="rId23"/>
    <p:sldId id="271" r:id="rId24"/>
    <p:sldId id="26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7C8"/>
    <a:srgbClr val="40BAA3"/>
    <a:srgbClr val="92D7D2"/>
    <a:srgbClr val="023D05"/>
    <a:srgbClr val="C3FDC5"/>
    <a:srgbClr val="329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48" y="-60"/>
      </p:cViewPr>
      <p:guideLst>
        <p:guide orient="horz" pos="2160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0FD2-9FE4-4947-A0F5-2046A98CB0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07774" y="4259561"/>
            <a:ext cx="869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软件工程综合实验项目展示 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9"/>
          <p:cNvSpPr/>
          <p:nvPr/>
        </p:nvSpPr>
        <p:spPr>
          <a:xfrm>
            <a:off x="3107689" y="5419469"/>
            <a:ext cx="59766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组长：黄铸韬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16340089 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政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16340088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黄梓轩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16340090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炎鸿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16340094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廖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蕾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16340135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rgbClr val="40BAA3"/>
                </a:solidFill>
              </a:rPr>
              <a:t>软件设计技术</a:t>
            </a:r>
            <a:endParaRPr lang="zh-CN" altLang="en-US" sz="28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676269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852783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98215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832543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2932430" y="180860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8774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渲染基础场景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230072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获取当前游戏窗口的大小以及窗口原点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406288" y="451335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获取玩家基础信息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7" name="文本框 10"/>
          <p:cNvSpPr txBox="1"/>
          <p:nvPr/>
        </p:nvSpPr>
        <p:spPr>
          <a:xfrm>
            <a:off x="1200747" y="1178728"/>
            <a:ext cx="907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MainScene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函数为例，其执行操作顺序如下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58"/>
          <p:cNvGrpSpPr/>
          <p:nvPr/>
        </p:nvGrpSpPr>
        <p:grpSpPr>
          <a:xfrm>
            <a:off x="3103491" y="3118000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5" name="组合 58"/>
          <p:cNvGrpSpPr/>
          <p:nvPr/>
        </p:nvGrpSpPr>
        <p:grpSpPr>
          <a:xfrm>
            <a:off x="2832903" y="4386963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59" name="图片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948" y="2270391"/>
            <a:ext cx="1686580" cy="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9072" y="3665576"/>
            <a:ext cx="4304340" cy="52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6233" y="4919384"/>
            <a:ext cx="5169652" cy="8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592290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14236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创建玩家以及玩家的物品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14609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创建游戏场景以及事件监听器</a:t>
            </a:r>
            <a:endParaRPr lang="zh-CN" altLang="en-US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368964" y="44293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创建轮询事件监听器</a:t>
            </a:r>
            <a:endParaRPr lang="zh-CN" altLang="zh-CN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4" name="组合 58"/>
          <p:cNvGrpSpPr/>
          <p:nvPr/>
        </p:nvGrpSpPr>
        <p:grpSpPr>
          <a:xfrm>
            <a:off x="3103491" y="3034021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2832903" y="430298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6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7" name="图片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379" y="2207338"/>
            <a:ext cx="1952074" cy="41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6522" y="3531292"/>
            <a:ext cx="1856916" cy="70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0338" y="4811512"/>
            <a:ext cx="5268854" cy="75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545537" y="4174271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渲染场景内物品</a:t>
            </a:r>
            <a:endParaRPr lang="zh-CN" altLang="zh-CN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368964" y="440138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更新场景内物品的状态</a:t>
            </a:r>
            <a:endParaRPr lang="zh-CN" altLang="zh-CN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5" name="组合 58"/>
          <p:cNvGrpSpPr/>
          <p:nvPr/>
        </p:nvGrpSpPr>
        <p:grpSpPr>
          <a:xfrm>
            <a:off x="2982199" y="4228336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8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8263" y="2135537"/>
            <a:ext cx="6118006" cy="16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0919" y="4781859"/>
            <a:ext cx="3688722" cy="71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2096122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2102965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914400" y="1178728"/>
            <a:ext cx="101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本作品中的每个功能模块都被抽象成一个类，而模块中的所有操作都被封装成每个类的成员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函数。</a:t>
            </a:r>
            <a:endParaRPr lang="en-US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以下将对每个类进行展示。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3130" y="2132201"/>
            <a:ext cx="3172407" cy="3874309"/>
            <a:chOff x="8254476" y="2269049"/>
            <a:chExt cx="3172407" cy="3874309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  <a:endParaRPr lang="zh-CN" altLang="en-US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与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SQL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数据库进行数据交互的模块。这个模块拥有的内部方法总共有三大类：一是用于保存玩家游戏状态，如：记录玩家的生命值，玩家的跳跃次数等；二是用于保存玩家得分，如：保存玩家本局游戏得分以及历史最高分等；三是用于查询玩家信息，如：获取玩家当前信息，玩家历史得分排行等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81944" y="2135305"/>
            <a:ext cx="3172407" cy="2866726"/>
            <a:chOff x="8254476" y="2269049"/>
            <a:chExt cx="3172407" cy="2866726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Music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管理游戏音乐资源。这个模块的操作主要有总共有两大类：一是游戏资源的加载，如：不同类型游戏音乐资源的加载；二是游戏音乐的播放控制，如：游戏音乐的暂停与播放，游戏音量的调节等。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376075" y="2138409"/>
            <a:ext cx="3172407" cy="3874309"/>
            <a:chOff x="8254476" y="2269049"/>
            <a:chExt cx="3172407" cy="3874309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propsFactory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奖励物品的生成。这个模块的成员函数总共有三大类：一是游戏基础环境的设置，用于管理物品渲染时的基础场景；二是奖励物品的生成函数，用于生成如：飞鞋，金币等的奖励物品；三是奖励物品的更新函数，用于根据游戏进度实时更新已有的奖励物品的属性，使其能够被合理地渲染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836222"/>
            <a:chOff x="8254476" y="2269049"/>
            <a:chExt cx="3172407" cy="3836222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BlockCreator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生成游戏内的砖块。这个模块的功能分为三大类：一是新砖块的生成函数，根据一定规则生成新砖块；二是砖块的获取函数，这部分供主场景进行调用，用于获取已有砖块和新砖块的信息；三是砖块状态的更新函数，主要用于根据游戏进度调节砖块的生成，以及根据已有砖块的位置更新装块的位置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904813"/>
            <a:chOff x="8254476" y="2269049"/>
            <a:chExt cx="3172407" cy="2904813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RuleScene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渲染规则说明页面的场景。这部分主要是有两部分的功能：一是重写了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类的场景渲染函数，绘制设置说明页面场景；二是为场景内部的按钮设置事件回调函数，响应用户输入。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510748"/>
            <a:chOff x="8254476" y="2269049"/>
            <a:chExt cx="3172407" cy="3510748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SettingScene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用于渲染游戏设置页面的场景。这部分主要是有三部分的功能：一是重写了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类的场景渲染函数，绘制设置页面场景；二是为场景内部的按钮设置事件回调函数，响应用户输入；三是游戏资源管理，将用户自定义的游戏设置保存到游戏文件中实现设置的持久化。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187583"/>
            <a:chOff x="8254476" y="2269049"/>
            <a:chExt cx="3172407" cy="3187583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RankScene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用于渲染游戏排行榜页面的场景。这部分主要是有三部分的功能：一是重写了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类的场景渲染函数，绘制排行榜页面场景；二是为场景内部的按钮设置事件回调函数，响应用户输入；三是游戏数据交互，从数据库中查询用户的历史游戏得分并显示。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864418"/>
            <a:chOff x="8254476" y="2269049"/>
            <a:chExt cx="3172407" cy="286441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MenuScene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用于渲染游戏菜单页面的场景。这部分主要是有三部分的功能：一是重写了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类的场景渲染函数，绘制菜单页面场景；二是为场景内部的按钮设置事件回调函数，响应用户输入，进行页面跳转。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187583"/>
            <a:chOff x="8254476" y="2269049"/>
            <a:chExt cx="3172407" cy="3187583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MapScene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用于渲染游戏自定义地图的场景。这部分主要是有三部分的功能：一是重写了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类的场景渲染函数，绘制提示自定义地图场景；二是为场景内部的按钮和鼠标事件设置监听和事件回调函数，响应用户输入，进行游戏地图的设计。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2864418"/>
            <a:chOff x="8254476" y="2269049"/>
            <a:chExt cx="3172407" cy="2864418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Hint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用于渲染游戏提示信息页面的场景。这部分主要是有三部分的功能：一是重写了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类的场景渲染函数，绘制提示信息页面场景；二是为场景内部的按钮设置事件回调函数，响应用户输入，进行页面跳转。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3510748"/>
            <a:chOff x="8254476" y="2269049"/>
            <a:chExt cx="3172407" cy="351074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MainScene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用于渲染游戏主界面的场景。这部分主要是有三部分的功能：一是重写了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类的场景渲染函数，绘制游戏主页面场景；二是为场景内部的按钮设置事件回调函数，响应用户输入，进行页面跳转；三是游戏资源控制，负责与各资源模块进行数据交互，实时更新游戏内物品的状态和属性。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1612152"/>
            <a:chOff x="8254476" y="2269049"/>
            <a:chExt cx="3172407" cy="1612152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AppDelegate</a:t>
              </a:r>
              <a:endParaRPr lang="zh-CN" altLang="en-US" b="1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游戏主控制类。负责游戏窗口的建立以及场景的初始化。 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4"/>
          <p:cNvGrpSpPr/>
          <p:nvPr/>
        </p:nvGrpSpPr>
        <p:grpSpPr>
          <a:xfrm>
            <a:off x="4740169" y="1824355"/>
            <a:ext cx="2610485" cy="3836670"/>
            <a:chOff x="1059008" y="1758749"/>
            <a:chExt cx="2817314" cy="4140000"/>
          </a:xfrm>
          <a:solidFill>
            <a:srgbClr val="40BAA3"/>
          </a:solidFill>
        </p:grpSpPr>
        <p:sp>
          <p:nvSpPr>
            <p:cNvPr id="202" name="Freeform 6"/>
            <p:cNvSpPr/>
            <p:nvPr/>
          </p:nvSpPr>
          <p:spPr bwMode="auto">
            <a:xfrm flipH="1">
              <a:off x="2081153" y="5594890"/>
              <a:ext cx="750039" cy="161360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3" name="Freeform 6"/>
            <p:cNvSpPr/>
            <p:nvPr/>
          </p:nvSpPr>
          <p:spPr>
            <a:xfrm flipH="1">
              <a:off x="1884563" y="5227989"/>
              <a:ext cx="1143215" cy="333268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4" name="Freeform 7"/>
            <p:cNvSpPr/>
            <p:nvPr/>
          </p:nvSpPr>
          <p:spPr>
            <a:xfrm flipH="1">
              <a:off x="2201185" y="5789883"/>
              <a:ext cx="509974" cy="108866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5" name="Freeform 5"/>
            <p:cNvSpPr/>
            <p:nvPr/>
          </p:nvSpPr>
          <p:spPr bwMode="auto">
            <a:xfrm>
              <a:off x="2364430" y="4584054"/>
              <a:ext cx="149191" cy="44091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6" name="Freeform 6"/>
            <p:cNvSpPr/>
            <p:nvPr/>
          </p:nvSpPr>
          <p:spPr bwMode="auto">
            <a:xfrm>
              <a:off x="2407056" y="4505463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7" name="Freeform 7"/>
            <p:cNvSpPr/>
            <p:nvPr/>
          </p:nvSpPr>
          <p:spPr bwMode="auto">
            <a:xfrm>
              <a:off x="2393736" y="4554749"/>
              <a:ext cx="127878" cy="123883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8" name="Freeform 8"/>
            <p:cNvSpPr/>
            <p:nvPr/>
          </p:nvSpPr>
          <p:spPr bwMode="auto">
            <a:xfrm>
              <a:off x="2384412" y="5008982"/>
              <a:ext cx="38631" cy="63939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9" name="Freeform 9"/>
            <p:cNvSpPr/>
            <p:nvPr/>
          </p:nvSpPr>
          <p:spPr bwMode="auto">
            <a:xfrm>
              <a:off x="2518950" y="4582722"/>
              <a:ext cx="147860" cy="44091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0" name="Freeform 10"/>
            <p:cNvSpPr/>
            <p:nvPr/>
          </p:nvSpPr>
          <p:spPr bwMode="auto">
            <a:xfrm>
              <a:off x="2560243" y="4501466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1" name="Freeform 11"/>
            <p:cNvSpPr/>
            <p:nvPr/>
          </p:nvSpPr>
          <p:spPr bwMode="auto">
            <a:xfrm>
              <a:off x="2548254" y="4553416"/>
              <a:ext cx="127878" cy="1225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2" name="Freeform 12"/>
            <p:cNvSpPr/>
            <p:nvPr/>
          </p:nvSpPr>
          <p:spPr bwMode="auto">
            <a:xfrm>
              <a:off x="2538930" y="5004986"/>
              <a:ext cx="38631" cy="63939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3" name="Freeform 13"/>
            <p:cNvSpPr/>
            <p:nvPr/>
          </p:nvSpPr>
          <p:spPr bwMode="auto">
            <a:xfrm>
              <a:off x="2653489" y="4585386"/>
              <a:ext cx="34633" cy="223787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14" name="Group 17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grpFill/>
          </p:grpSpPr>
          <p:sp>
            <p:nvSpPr>
              <p:cNvPr id="29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9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0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1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15" name="Freeform 20"/>
            <p:cNvSpPr>
              <a:spLocks noEditPoints="1"/>
            </p:cNvSpPr>
            <p:nvPr/>
          </p:nvSpPr>
          <p:spPr bwMode="auto">
            <a:xfrm>
              <a:off x="1059008" y="2704513"/>
              <a:ext cx="400952" cy="42226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6" name="Oval 21"/>
            <p:cNvSpPr>
              <a:spLocks noChangeArrowheads="1"/>
            </p:cNvSpPr>
            <p:nvPr/>
          </p:nvSpPr>
          <p:spPr bwMode="auto">
            <a:xfrm>
              <a:off x="3617902" y="2605940"/>
              <a:ext cx="118554" cy="118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7" name="Freeform 22"/>
            <p:cNvSpPr/>
            <p:nvPr/>
          </p:nvSpPr>
          <p:spPr bwMode="auto">
            <a:xfrm>
              <a:off x="3660527" y="2693856"/>
              <a:ext cx="186489" cy="3889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8" name="Freeform 23"/>
            <p:cNvSpPr/>
            <p:nvPr/>
          </p:nvSpPr>
          <p:spPr bwMode="auto">
            <a:xfrm>
              <a:off x="3496684" y="2693856"/>
              <a:ext cx="199810" cy="383634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9" name="Freeform 24"/>
            <p:cNvSpPr/>
            <p:nvPr/>
          </p:nvSpPr>
          <p:spPr bwMode="auto">
            <a:xfrm>
              <a:off x="3671185" y="2563315"/>
              <a:ext cx="21313" cy="66603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0" name="Freeform 25"/>
            <p:cNvSpPr>
              <a:spLocks noEditPoints="1"/>
            </p:cNvSpPr>
            <p:nvPr/>
          </p:nvSpPr>
          <p:spPr bwMode="auto">
            <a:xfrm>
              <a:off x="2717427" y="2276921"/>
              <a:ext cx="189153" cy="51151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1" name="Freeform 26"/>
            <p:cNvSpPr>
              <a:spLocks noEditPoints="1"/>
            </p:cNvSpPr>
            <p:nvPr/>
          </p:nvSpPr>
          <p:spPr bwMode="auto">
            <a:xfrm>
              <a:off x="2554916" y="2438100"/>
              <a:ext cx="512845" cy="187822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4" name="Oval 29"/>
            <p:cNvSpPr>
              <a:spLocks noChangeArrowheads="1"/>
            </p:cNvSpPr>
            <p:nvPr/>
          </p:nvSpPr>
          <p:spPr bwMode="auto">
            <a:xfrm>
              <a:off x="2773375" y="2492716"/>
              <a:ext cx="78592" cy="78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5" name="Freeform 30"/>
            <p:cNvSpPr>
              <a:spLocks noEditPoints="1"/>
            </p:cNvSpPr>
            <p:nvPr/>
          </p:nvSpPr>
          <p:spPr bwMode="auto">
            <a:xfrm>
              <a:off x="3376799" y="2131727"/>
              <a:ext cx="215794" cy="40894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6" name="Rectangle 31"/>
            <p:cNvSpPr>
              <a:spLocks noChangeArrowheads="1"/>
            </p:cNvSpPr>
            <p:nvPr/>
          </p:nvSpPr>
          <p:spPr bwMode="auto">
            <a:xfrm>
              <a:off x="3268901" y="2130395"/>
              <a:ext cx="54615" cy="398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7" name="Freeform 32"/>
            <p:cNvSpPr>
              <a:spLocks noEditPoints="1"/>
            </p:cNvSpPr>
            <p:nvPr/>
          </p:nvSpPr>
          <p:spPr bwMode="auto">
            <a:xfrm>
              <a:off x="1499922" y="4136481"/>
              <a:ext cx="471550" cy="345004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28" name="Group 31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grpFill/>
          </p:grpSpPr>
          <p:sp>
            <p:nvSpPr>
              <p:cNvPr id="288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0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1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2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3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5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9" name="Freeform 41"/>
            <p:cNvSpPr>
              <a:spLocks noEditPoints="1"/>
            </p:cNvSpPr>
            <p:nvPr/>
          </p:nvSpPr>
          <p:spPr bwMode="auto">
            <a:xfrm>
              <a:off x="3178322" y="3927347"/>
              <a:ext cx="359657" cy="327688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0" name="Freeform 42"/>
            <p:cNvSpPr/>
            <p:nvPr/>
          </p:nvSpPr>
          <p:spPr bwMode="auto">
            <a:xfrm>
              <a:off x="3271566" y="4229725"/>
              <a:ext cx="77259" cy="16650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1" name="Freeform 43"/>
            <p:cNvSpPr/>
            <p:nvPr/>
          </p:nvSpPr>
          <p:spPr bwMode="auto">
            <a:xfrm>
              <a:off x="3239597" y="4280344"/>
              <a:ext cx="109229" cy="225119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2" name="Freeform 44"/>
            <p:cNvSpPr/>
            <p:nvPr/>
          </p:nvSpPr>
          <p:spPr bwMode="auto">
            <a:xfrm>
              <a:off x="2241881" y="1758749"/>
              <a:ext cx="439580" cy="402283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3" name="Freeform 45"/>
            <p:cNvSpPr>
              <a:spLocks noEditPoints="1"/>
            </p:cNvSpPr>
            <p:nvPr/>
          </p:nvSpPr>
          <p:spPr bwMode="auto">
            <a:xfrm>
              <a:off x="2111339" y="3991286"/>
              <a:ext cx="535489" cy="44357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4" name="Freeform 46"/>
            <p:cNvSpPr>
              <a:spLocks noEditPoints="1"/>
            </p:cNvSpPr>
            <p:nvPr/>
          </p:nvSpPr>
          <p:spPr bwMode="auto">
            <a:xfrm>
              <a:off x="3058435" y="3108130"/>
              <a:ext cx="687345" cy="801901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5" name="Freeform 47"/>
            <p:cNvSpPr>
              <a:spLocks noEditPoints="1"/>
            </p:cNvSpPr>
            <p:nvPr/>
          </p:nvSpPr>
          <p:spPr bwMode="auto">
            <a:xfrm>
              <a:off x="3579271" y="3342571"/>
              <a:ext cx="297051" cy="58344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6" name="Freeform 48"/>
            <p:cNvSpPr>
              <a:spLocks noEditPoints="1"/>
            </p:cNvSpPr>
            <p:nvPr/>
          </p:nvSpPr>
          <p:spPr bwMode="auto">
            <a:xfrm>
              <a:off x="2542927" y="3417167"/>
              <a:ext cx="486204" cy="48620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7" name="Freeform 49"/>
            <p:cNvSpPr/>
            <p:nvPr/>
          </p:nvSpPr>
          <p:spPr bwMode="auto">
            <a:xfrm>
              <a:off x="2632175" y="3571687"/>
              <a:ext cx="242436" cy="12787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38" name="Group 41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grpFill/>
          </p:grpSpPr>
          <p:sp>
            <p:nvSpPr>
              <p:cNvPr id="286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7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9" name="Freeform 52"/>
            <p:cNvSpPr/>
            <p:nvPr/>
          </p:nvSpPr>
          <p:spPr bwMode="auto">
            <a:xfrm>
              <a:off x="1562529" y="1886626"/>
              <a:ext cx="570123" cy="46355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0" name="Freeform 53"/>
            <p:cNvSpPr/>
            <p:nvPr/>
          </p:nvSpPr>
          <p:spPr bwMode="auto">
            <a:xfrm>
              <a:off x="1995450" y="1861319"/>
              <a:ext cx="157184" cy="21579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1" name="Freeform 54"/>
            <p:cNvSpPr/>
            <p:nvPr/>
          </p:nvSpPr>
          <p:spPr bwMode="auto">
            <a:xfrm>
              <a:off x="1637124" y="2009176"/>
              <a:ext cx="431589" cy="282398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2" name="Freeform 55"/>
            <p:cNvSpPr>
              <a:spLocks noEditPoints="1"/>
            </p:cNvSpPr>
            <p:nvPr/>
          </p:nvSpPr>
          <p:spPr bwMode="auto">
            <a:xfrm>
              <a:off x="1285460" y="2256940"/>
              <a:ext cx="249096" cy="43691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3" name="Freeform 56"/>
            <p:cNvSpPr>
              <a:spLocks noEditPoints="1"/>
            </p:cNvSpPr>
            <p:nvPr/>
          </p:nvSpPr>
          <p:spPr bwMode="auto">
            <a:xfrm>
              <a:off x="1059009" y="3172067"/>
              <a:ext cx="466222" cy="507517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4" name="Freeform 57"/>
            <p:cNvSpPr>
              <a:spLocks noEditPoints="1"/>
            </p:cNvSpPr>
            <p:nvPr/>
          </p:nvSpPr>
          <p:spPr bwMode="auto">
            <a:xfrm>
              <a:off x="2778702" y="1859985"/>
              <a:ext cx="443578" cy="43558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5" name="Freeform 58"/>
            <p:cNvSpPr>
              <a:spLocks noEditPoints="1"/>
            </p:cNvSpPr>
            <p:nvPr/>
          </p:nvSpPr>
          <p:spPr bwMode="auto">
            <a:xfrm>
              <a:off x="1211770" y="3677149"/>
              <a:ext cx="431589" cy="43691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6" name="Rectangle 59"/>
            <p:cNvSpPr>
              <a:spLocks noChangeArrowheads="1"/>
            </p:cNvSpPr>
            <p:nvPr/>
          </p:nvSpPr>
          <p:spPr bwMode="auto">
            <a:xfrm>
              <a:off x="2886600" y="3262647"/>
              <a:ext cx="52616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907913" y="3209365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3098397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3117047" y="2958937"/>
              <a:ext cx="65271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3098397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3254249" y="3154750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3271565" y="2958937"/>
              <a:ext cx="63939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3254249" y="2948281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>
              <a:off x="2945209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2962528" y="2958937"/>
              <a:ext cx="66603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2945209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2907913" y="2889670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8" name="Freeform 71"/>
            <p:cNvSpPr/>
            <p:nvPr/>
          </p:nvSpPr>
          <p:spPr bwMode="auto">
            <a:xfrm>
              <a:off x="2907913" y="2735151"/>
              <a:ext cx="483539" cy="15452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9" name="Freeform 72"/>
            <p:cNvSpPr>
              <a:spLocks noEditPoints="1"/>
            </p:cNvSpPr>
            <p:nvPr/>
          </p:nvSpPr>
          <p:spPr bwMode="auto">
            <a:xfrm>
              <a:off x="1578513" y="2875017"/>
              <a:ext cx="671360" cy="43824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0" name="Freeform 73"/>
            <p:cNvSpPr>
              <a:spLocks noEditPoints="1"/>
            </p:cNvSpPr>
            <p:nvPr/>
          </p:nvSpPr>
          <p:spPr bwMode="auto">
            <a:xfrm>
              <a:off x="3059768" y="3355893"/>
              <a:ext cx="157184" cy="27440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1" name="Freeform 74"/>
            <p:cNvSpPr>
              <a:spLocks noEditPoints="1"/>
            </p:cNvSpPr>
            <p:nvPr/>
          </p:nvSpPr>
          <p:spPr bwMode="auto">
            <a:xfrm>
              <a:off x="1687742" y="2415457"/>
              <a:ext cx="315700" cy="386298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2" name="Freeform 75"/>
            <p:cNvSpPr>
              <a:spLocks noEditPoints="1"/>
            </p:cNvSpPr>
            <p:nvPr/>
          </p:nvSpPr>
          <p:spPr bwMode="auto">
            <a:xfrm>
              <a:off x="2295163" y="2821734"/>
              <a:ext cx="478211" cy="479543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3" name="Freeform 76"/>
            <p:cNvSpPr>
              <a:spLocks noEditPoints="1"/>
            </p:cNvSpPr>
            <p:nvPr/>
          </p:nvSpPr>
          <p:spPr bwMode="auto">
            <a:xfrm>
              <a:off x="1818285" y="3439812"/>
              <a:ext cx="539486" cy="40894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4" name="Freeform 77"/>
            <p:cNvSpPr/>
            <p:nvPr/>
          </p:nvSpPr>
          <p:spPr bwMode="auto">
            <a:xfrm>
              <a:off x="2054060" y="2840383"/>
              <a:ext cx="179829" cy="13453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5" name="Freeform 78"/>
            <p:cNvSpPr/>
            <p:nvPr/>
          </p:nvSpPr>
          <p:spPr bwMode="auto">
            <a:xfrm>
              <a:off x="2133983" y="2805750"/>
              <a:ext cx="49287" cy="6127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6" name="Freeform 79"/>
            <p:cNvSpPr>
              <a:spLocks noEditPoints="1"/>
            </p:cNvSpPr>
            <p:nvPr/>
          </p:nvSpPr>
          <p:spPr bwMode="auto">
            <a:xfrm>
              <a:off x="1854250" y="3927347"/>
              <a:ext cx="189153" cy="26241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7" name="Freeform 80"/>
            <p:cNvSpPr>
              <a:spLocks noEditPoints="1"/>
            </p:cNvSpPr>
            <p:nvPr/>
          </p:nvSpPr>
          <p:spPr bwMode="auto">
            <a:xfrm>
              <a:off x="3307531" y="2581963"/>
              <a:ext cx="237107" cy="25975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8" name="Freeform 81"/>
            <p:cNvSpPr>
              <a:spLocks noEditPoints="1"/>
            </p:cNvSpPr>
            <p:nvPr/>
          </p:nvSpPr>
          <p:spPr bwMode="auto">
            <a:xfrm>
              <a:off x="2121994" y="2232964"/>
              <a:ext cx="358326" cy="515508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9" name="Freeform 82"/>
            <p:cNvSpPr>
              <a:spLocks noEditPoints="1"/>
            </p:cNvSpPr>
            <p:nvPr/>
          </p:nvSpPr>
          <p:spPr bwMode="auto">
            <a:xfrm>
              <a:off x="1994117" y="2159700"/>
              <a:ext cx="206470" cy="182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0" name="Freeform 83"/>
            <p:cNvSpPr/>
            <p:nvPr/>
          </p:nvSpPr>
          <p:spPr bwMode="auto">
            <a:xfrm>
              <a:off x="1935506" y="2268930"/>
              <a:ext cx="90581" cy="57279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1" name="Freeform 84"/>
            <p:cNvSpPr/>
            <p:nvPr/>
          </p:nvSpPr>
          <p:spPr bwMode="auto">
            <a:xfrm>
              <a:off x="1878227" y="2276921"/>
              <a:ext cx="122550" cy="74596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2" name="Freeform 85"/>
            <p:cNvSpPr>
              <a:spLocks noEditPoints="1"/>
            </p:cNvSpPr>
            <p:nvPr/>
          </p:nvSpPr>
          <p:spPr bwMode="auto">
            <a:xfrm>
              <a:off x="1807628" y="3249327"/>
              <a:ext cx="374310" cy="13320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3" name="Freeform 86"/>
            <p:cNvSpPr/>
            <p:nvPr/>
          </p:nvSpPr>
          <p:spPr bwMode="auto">
            <a:xfrm>
              <a:off x="3358150" y="3593000"/>
              <a:ext cx="206470" cy="265081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4" name="Freeform 87"/>
            <p:cNvSpPr/>
            <p:nvPr/>
          </p:nvSpPr>
          <p:spPr bwMode="auto">
            <a:xfrm>
              <a:off x="3475371" y="3583675"/>
              <a:ext cx="99905" cy="69268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5" name="Freeform 88"/>
            <p:cNvSpPr/>
            <p:nvPr/>
          </p:nvSpPr>
          <p:spPr bwMode="auto">
            <a:xfrm>
              <a:off x="3398111" y="3638290"/>
              <a:ext cx="137203" cy="190486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6" name="Freeform 89"/>
            <p:cNvSpPr>
              <a:spLocks noEditPoints="1"/>
            </p:cNvSpPr>
            <p:nvPr/>
          </p:nvSpPr>
          <p:spPr bwMode="auto">
            <a:xfrm>
              <a:off x="3078416" y="2553990"/>
              <a:ext cx="186489" cy="13587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7" name="Freeform 90"/>
            <p:cNvSpPr/>
            <p:nvPr/>
          </p:nvSpPr>
          <p:spPr bwMode="auto">
            <a:xfrm>
              <a:off x="1523900" y="3443809"/>
              <a:ext cx="173168" cy="223787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8" name="Freeform 91"/>
            <p:cNvSpPr/>
            <p:nvPr/>
          </p:nvSpPr>
          <p:spPr bwMode="auto">
            <a:xfrm>
              <a:off x="1513242" y="3435816"/>
              <a:ext cx="85252" cy="58611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9" name="Freeform 92"/>
            <p:cNvSpPr/>
            <p:nvPr/>
          </p:nvSpPr>
          <p:spPr bwMode="auto">
            <a:xfrm>
              <a:off x="1547876" y="3483770"/>
              <a:ext cx="117222" cy="161180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0" name="Freeform 93"/>
            <p:cNvSpPr>
              <a:spLocks noEditPoints="1"/>
            </p:cNvSpPr>
            <p:nvPr/>
          </p:nvSpPr>
          <p:spPr bwMode="auto">
            <a:xfrm>
              <a:off x="2665477" y="4829154"/>
              <a:ext cx="183824" cy="201142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1" name="Freeform 94"/>
            <p:cNvSpPr/>
            <p:nvPr/>
          </p:nvSpPr>
          <p:spPr bwMode="auto">
            <a:xfrm>
              <a:off x="2443022" y="3503751"/>
              <a:ext cx="53283" cy="50619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2" name="Freeform 95"/>
            <p:cNvSpPr/>
            <p:nvPr/>
          </p:nvSpPr>
          <p:spPr bwMode="auto">
            <a:xfrm>
              <a:off x="2431033" y="3350564"/>
              <a:ext cx="49287" cy="165176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3" name="Freeform 96"/>
            <p:cNvSpPr/>
            <p:nvPr/>
          </p:nvSpPr>
          <p:spPr bwMode="auto">
            <a:xfrm>
              <a:off x="2465667" y="3377206"/>
              <a:ext cx="106565" cy="14253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4" name="Freeform 97"/>
            <p:cNvSpPr/>
            <p:nvPr/>
          </p:nvSpPr>
          <p:spPr bwMode="auto">
            <a:xfrm>
              <a:off x="2456343" y="3542381"/>
              <a:ext cx="13320" cy="2664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5" name="Freeform 98"/>
            <p:cNvSpPr>
              <a:spLocks noEditPoints="1"/>
            </p:cNvSpPr>
            <p:nvPr/>
          </p:nvSpPr>
          <p:spPr bwMode="auto">
            <a:xfrm>
              <a:off x="2413717" y="2193001"/>
              <a:ext cx="185157" cy="19847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320" name="TextBox 14"/>
          <p:cNvSpPr txBox="1"/>
          <p:nvPr/>
        </p:nvSpPr>
        <p:spPr>
          <a:xfrm>
            <a:off x="888494" y="191087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使用一个静态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类指针。外部函数可以通过调用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Database::</a:t>
            </a:r>
            <a:r>
              <a:rPr lang="en-US" altLang="zh-CN" sz="1400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getInstance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这个静态方法获取全局唯一的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类实体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979842" y="147344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单例模式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Design Patterns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（设计模式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958" y="3232227"/>
            <a:ext cx="3693018" cy="168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4"/>
          <p:cNvSpPr txBox="1"/>
          <p:nvPr/>
        </p:nvSpPr>
        <p:spPr>
          <a:xfrm>
            <a:off x="7861571" y="205394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每个场景渲染类都继承了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cocos2d::Scene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这个基类，不同的场景类通过重载基类中的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init()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函数实现不同场景的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渲染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7" name="文本框 112"/>
          <p:cNvSpPr txBox="1"/>
          <p:nvPr/>
        </p:nvSpPr>
        <p:spPr>
          <a:xfrm>
            <a:off x="7952919" y="161651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工厂</a:t>
            </a:r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8" name="图片 1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6748" y="3325352"/>
            <a:ext cx="4337342" cy="17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113" grpId="0"/>
      <p:bldP spid="114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2"/>
          <p:cNvCxnSpPr/>
          <p:nvPr/>
        </p:nvCxnSpPr>
        <p:spPr>
          <a:xfrm flipH="1" flipV="1">
            <a:off x="6089650" y="1661160"/>
            <a:ext cx="6350" cy="4907280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0"/>
          <p:cNvGrpSpPr/>
          <p:nvPr/>
        </p:nvGrpSpPr>
        <p:grpSpPr>
          <a:xfrm>
            <a:off x="5511800" y="4500880"/>
            <a:ext cx="1168400" cy="1129030"/>
            <a:chOff x="8680" y="7664"/>
            <a:chExt cx="1840" cy="1778"/>
          </a:xfrm>
        </p:grpSpPr>
        <p:sp>
          <p:nvSpPr>
            <p:cNvPr id="3" name="Rounded Rectangle 7"/>
            <p:cNvSpPr/>
            <p:nvPr/>
          </p:nvSpPr>
          <p:spPr>
            <a:xfrm>
              <a:off x="8680" y="76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9281" y="8184"/>
              <a:ext cx="638" cy="73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12" name="Rectangle 33"/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3" name="Rectangle 34"/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4" name="Rectangle 35"/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23"/>
          <p:cNvGrpSpPr/>
          <p:nvPr/>
        </p:nvGrpSpPr>
        <p:grpSpPr>
          <a:xfrm>
            <a:off x="5511800" y="2468880"/>
            <a:ext cx="1168400" cy="1129030"/>
            <a:chOff x="8680" y="4464"/>
            <a:chExt cx="1840" cy="1778"/>
          </a:xfrm>
        </p:grpSpPr>
        <p:sp>
          <p:nvSpPr>
            <p:cNvPr id="10" name="Rounded Rectangle 6"/>
            <p:cNvSpPr/>
            <p:nvPr/>
          </p:nvSpPr>
          <p:spPr>
            <a:xfrm>
              <a:off x="8680" y="44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9343" y="4944"/>
              <a:ext cx="514" cy="775"/>
              <a:chOff x="549275" y="4406901"/>
              <a:chExt cx="161926" cy="244475"/>
            </a:xfrm>
            <a:solidFill>
              <a:schemeClr val="bg1"/>
            </a:solidFill>
          </p:grpSpPr>
          <p:sp>
            <p:nvSpPr>
              <p:cNvPr id="17" name="Freeform 62"/>
              <p:cNvSpPr>
                <a:spLocks noEditPoints="1"/>
              </p:cNvSpPr>
              <p:nvPr/>
            </p:nvSpPr>
            <p:spPr bwMode="auto">
              <a:xfrm>
                <a:off x="549275" y="4406901"/>
                <a:ext cx="138113" cy="244475"/>
              </a:xfrm>
              <a:custGeom>
                <a:avLst/>
                <a:gdLst>
                  <a:gd name="T0" fmla="*/ 66 w 73"/>
                  <a:gd name="T1" fmla="*/ 105 h 129"/>
                  <a:gd name="T2" fmla="*/ 7 w 73"/>
                  <a:gd name="T3" fmla="*/ 105 h 129"/>
                  <a:gd name="T4" fmla="*/ 7 w 73"/>
                  <a:gd name="T5" fmla="*/ 16 h 129"/>
                  <a:gd name="T6" fmla="*/ 66 w 73"/>
                  <a:gd name="T7" fmla="*/ 16 h 129"/>
                  <a:gd name="T8" fmla="*/ 66 w 73"/>
                  <a:gd name="T9" fmla="*/ 35 h 129"/>
                  <a:gd name="T10" fmla="*/ 73 w 73"/>
                  <a:gd name="T11" fmla="*/ 35 h 129"/>
                  <a:gd name="T12" fmla="*/ 73 w 73"/>
                  <a:gd name="T13" fmla="*/ 10 h 129"/>
                  <a:gd name="T14" fmla="*/ 63 w 73"/>
                  <a:gd name="T15" fmla="*/ 0 h 129"/>
                  <a:gd name="T16" fmla="*/ 9 w 73"/>
                  <a:gd name="T17" fmla="*/ 0 h 129"/>
                  <a:gd name="T18" fmla="*/ 0 w 73"/>
                  <a:gd name="T19" fmla="*/ 10 h 129"/>
                  <a:gd name="T20" fmla="*/ 0 w 73"/>
                  <a:gd name="T21" fmla="*/ 120 h 129"/>
                  <a:gd name="T22" fmla="*/ 9 w 73"/>
                  <a:gd name="T23" fmla="*/ 129 h 129"/>
                  <a:gd name="T24" fmla="*/ 63 w 73"/>
                  <a:gd name="T25" fmla="*/ 129 h 129"/>
                  <a:gd name="T26" fmla="*/ 73 w 73"/>
                  <a:gd name="T27" fmla="*/ 120 h 129"/>
                  <a:gd name="T28" fmla="*/ 73 w 73"/>
                  <a:gd name="T29" fmla="*/ 79 h 129"/>
                  <a:gd name="T30" fmla="*/ 66 w 73"/>
                  <a:gd name="T31" fmla="*/ 79 h 129"/>
                  <a:gd name="T32" fmla="*/ 66 w 73"/>
                  <a:gd name="T33" fmla="*/ 105 h 129"/>
                  <a:gd name="T34" fmla="*/ 57 w 73"/>
                  <a:gd name="T35" fmla="*/ 6 h 129"/>
                  <a:gd name="T36" fmla="*/ 60 w 73"/>
                  <a:gd name="T37" fmla="*/ 9 h 129"/>
                  <a:gd name="T38" fmla="*/ 57 w 73"/>
                  <a:gd name="T39" fmla="*/ 11 h 129"/>
                  <a:gd name="T40" fmla="*/ 55 w 73"/>
                  <a:gd name="T41" fmla="*/ 9 h 129"/>
                  <a:gd name="T42" fmla="*/ 57 w 73"/>
                  <a:gd name="T43" fmla="*/ 6 h 129"/>
                  <a:gd name="T44" fmla="*/ 24 w 73"/>
                  <a:gd name="T45" fmla="*/ 7 h 129"/>
                  <a:gd name="T46" fmla="*/ 49 w 73"/>
                  <a:gd name="T47" fmla="*/ 7 h 129"/>
                  <a:gd name="T48" fmla="*/ 49 w 73"/>
                  <a:gd name="T49" fmla="*/ 10 h 129"/>
                  <a:gd name="T50" fmla="*/ 24 w 73"/>
                  <a:gd name="T51" fmla="*/ 10 h 129"/>
                  <a:gd name="T52" fmla="*/ 24 w 73"/>
                  <a:gd name="T53" fmla="*/ 7 h 129"/>
                  <a:gd name="T54" fmla="*/ 48 w 73"/>
                  <a:gd name="T55" fmla="*/ 119 h 129"/>
                  <a:gd name="T56" fmla="*/ 25 w 73"/>
                  <a:gd name="T57" fmla="*/ 119 h 129"/>
                  <a:gd name="T58" fmla="*/ 25 w 73"/>
                  <a:gd name="T59" fmla="*/ 112 h 129"/>
                  <a:gd name="T60" fmla="*/ 48 w 73"/>
                  <a:gd name="T61" fmla="*/ 112 h 129"/>
                  <a:gd name="T62" fmla="*/ 48 w 73"/>
                  <a:gd name="T63" fmla="*/ 1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129">
                    <a:moveTo>
                      <a:pt x="66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8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5"/>
                      <a:pt x="4" y="129"/>
                      <a:pt x="9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8" y="129"/>
                      <a:pt x="73" y="125"/>
                      <a:pt x="73" y="12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66" y="79"/>
                      <a:pt x="66" y="79"/>
                      <a:pt x="66" y="79"/>
                    </a:cubicBezTo>
                    <a:lnTo>
                      <a:pt x="66" y="105"/>
                    </a:lnTo>
                    <a:close/>
                    <a:moveTo>
                      <a:pt x="57" y="6"/>
                    </a:move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lose/>
                    <a:moveTo>
                      <a:pt x="24" y="7"/>
                    </a:move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lnTo>
                      <a:pt x="24" y="7"/>
                    </a:lnTo>
                    <a:close/>
                    <a:moveTo>
                      <a:pt x="48" y="119"/>
                    </a:move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2"/>
                      <a:pt x="25" y="112"/>
                      <a:pt x="25" y="112"/>
                    </a:cubicBezTo>
                    <a:cubicBezTo>
                      <a:pt x="48" y="112"/>
                      <a:pt x="48" y="112"/>
                      <a:pt x="48" y="112"/>
                    </a:cubicBezTo>
                    <a:lnTo>
                      <a:pt x="48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8" name="Freeform 63"/>
              <p:cNvSpPr/>
              <p:nvPr/>
            </p:nvSpPr>
            <p:spPr bwMode="auto">
              <a:xfrm>
                <a:off x="608013" y="4478338"/>
                <a:ext cx="103188" cy="98425"/>
              </a:xfrm>
              <a:custGeom>
                <a:avLst/>
                <a:gdLst>
                  <a:gd name="T0" fmla="*/ 0 w 65"/>
                  <a:gd name="T1" fmla="*/ 44 h 62"/>
                  <a:gd name="T2" fmla="*/ 8 w 65"/>
                  <a:gd name="T3" fmla="*/ 44 h 62"/>
                  <a:gd name="T4" fmla="*/ 0 w 65"/>
                  <a:gd name="T5" fmla="*/ 62 h 62"/>
                  <a:gd name="T6" fmla="*/ 22 w 65"/>
                  <a:gd name="T7" fmla="*/ 44 h 62"/>
                  <a:gd name="T8" fmla="*/ 65 w 65"/>
                  <a:gd name="T9" fmla="*/ 44 h 62"/>
                  <a:gd name="T10" fmla="*/ 65 w 65"/>
                  <a:gd name="T11" fmla="*/ 0 h 62"/>
                  <a:gd name="T12" fmla="*/ 0 w 65"/>
                  <a:gd name="T13" fmla="*/ 0 h 62"/>
                  <a:gd name="T14" fmla="*/ 0 w 65"/>
                  <a:gd name="T15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2">
                    <a:moveTo>
                      <a:pt x="0" y="44"/>
                    </a:moveTo>
                    <a:lnTo>
                      <a:pt x="8" y="44"/>
                    </a:lnTo>
                    <a:lnTo>
                      <a:pt x="0" y="62"/>
                    </a:lnTo>
                    <a:lnTo>
                      <a:pt x="22" y="44"/>
                    </a:lnTo>
                    <a:lnTo>
                      <a:pt x="65" y="44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1091688" y="4996887"/>
            <a:ext cx="442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cocos2d.h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18310" y="2676927"/>
            <a:ext cx="41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开源数据库引擎程序文件（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sqlite3.h/sqlite3.cpp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1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外部软件库以及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D:\mediu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286" y="2293795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D:\1200px-SQLite370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4611" y="3635327"/>
            <a:ext cx="4100626" cy="19443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0"/>
          <p:cNvSpPr/>
          <p:nvPr/>
        </p:nvSpPr>
        <p:spPr bwMode="auto">
          <a:xfrm>
            <a:off x="5103495" y="1727200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1" name="Freeform 10"/>
          <p:cNvSpPr/>
          <p:nvPr/>
        </p:nvSpPr>
        <p:spPr bwMode="auto">
          <a:xfrm>
            <a:off x="5094164" y="2969053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4" name="Freeform 10"/>
          <p:cNvSpPr/>
          <p:nvPr/>
        </p:nvSpPr>
        <p:spPr bwMode="auto">
          <a:xfrm>
            <a:off x="5094164" y="4211555"/>
            <a:ext cx="4624070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49" name="TextBox 105"/>
          <p:cNvSpPr txBox="1">
            <a:spLocks noChangeArrowheads="1"/>
          </p:cNvSpPr>
          <p:nvPr/>
        </p:nvSpPr>
        <p:spPr bwMode="auto">
          <a:xfrm>
            <a:off x="6323330" y="1820545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介绍及实验前设计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97830" y="1646555"/>
            <a:ext cx="685165" cy="589280"/>
            <a:chOff x="2446820" y="3582761"/>
            <a:chExt cx="674084" cy="579786"/>
          </a:xfrm>
          <a:solidFill>
            <a:srgbClr val="40BAA3"/>
          </a:solidFill>
        </p:grpSpPr>
        <p:sp>
          <p:nvSpPr>
            <p:cNvPr id="27" name="Freeform 11"/>
            <p:cNvSpPr/>
            <p:nvPr/>
          </p:nvSpPr>
          <p:spPr bwMode="auto">
            <a:xfrm>
              <a:off x="2446820" y="3582761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511588" y="3604589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0" name="TextBox 106"/>
            <p:cNvSpPr txBox="1">
              <a:spLocks noChangeArrowheads="1"/>
            </p:cNvSpPr>
            <p:nvPr/>
          </p:nvSpPr>
          <p:spPr bwMode="auto">
            <a:xfrm>
              <a:off x="2595353" y="3720745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TextBox 108"/>
          <p:cNvSpPr txBox="1">
            <a:spLocks noChangeArrowheads="1"/>
          </p:cNvSpPr>
          <p:nvPr/>
        </p:nvSpPr>
        <p:spPr bwMode="auto">
          <a:xfrm>
            <a:off x="6313999" y="3074463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软件设计技术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88499" y="2889043"/>
            <a:ext cx="685165" cy="589280"/>
            <a:chOff x="2446820" y="4468698"/>
            <a:chExt cx="674084" cy="579785"/>
          </a:xfrm>
          <a:solidFill>
            <a:srgbClr val="40BAA3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2446820" y="4468698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511588" y="4490525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2" name="TextBox 109"/>
            <p:cNvSpPr txBox="1">
              <a:spLocks noChangeArrowheads="1"/>
            </p:cNvSpPr>
            <p:nvPr/>
          </p:nvSpPr>
          <p:spPr bwMode="auto">
            <a:xfrm>
              <a:off x="2593479" y="4562957"/>
              <a:ext cx="377825" cy="4129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TextBox 115"/>
          <p:cNvSpPr txBox="1">
            <a:spLocks noChangeArrowheads="1"/>
          </p:cNvSpPr>
          <p:nvPr/>
        </p:nvSpPr>
        <p:spPr bwMode="auto">
          <a:xfrm>
            <a:off x="6313999" y="4316965"/>
            <a:ext cx="2726690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测试与成果</a:t>
            </a:r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88499" y="4131545"/>
            <a:ext cx="685165" cy="589280"/>
            <a:chOff x="6757212" y="3596733"/>
            <a:chExt cx="674084" cy="579786"/>
          </a:xfrm>
          <a:solidFill>
            <a:srgbClr val="40BAA3"/>
          </a:solidFill>
        </p:grpSpPr>
        <p:sp>
          <p:nvSpPr>
            <p:cNvPr id="33" name="Freeform 11"/>
            <p:cNvSpPr/>
            <p:nvPr/>
          </p:nvSpPr>
          <p:spPr bwMode="auto">
            <a:xfrm>
              <a:off x="6757212" y="3596733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821980" y="3618561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6903871" y="3691261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07845" y="2546350"/>
            <a:ext cx="200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7845" y="3380105"/>
            <a:ext cx="2001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26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49" grpId="0"/>
      <p:bldP spid="51" grpId="0"/>
      <p:bldP spid="53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 smtClean="0">
                <a:solidFill>
                  <a:srgbClr val="40BAA3"/>
                </a:solidFill>
              </a:rPr>
              <a:t>测试与成果展示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973" y="2029512"/>
            <a:ext cx="4547235" cy="2854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6130873" y="2375183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6130873" y="1869723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测试代码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140204" y="4142650"/>
            <a:ext cx="4942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砖块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、玩家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、奖励物品、计分板均能正常显示，程序能够正确响应用户的键盘输入，测试通过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4221" y="2518635"/>
            <a:ext cx="4554220" cy="79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接连接符 22"/>
          <p:cNvCxnSpPr/>
          <p:nvPr/>
        </p:nvCxnSpPr>
        <p:spPr>
          <a:xfrm>
            <a:off x="6208628" y="3964498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/>
          <p:nvPr/>
        </p:nvSpPr>
        <p:spPr>
          <a:xfrm>
            <a:off x="6208628" y="3459038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测试结果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测试与成果展示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5159" y="4276071"/>
            <a:ext cx="3381683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谢谢欣赏！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r>
              <a:rPr lang="en-US" altLang="zh-CN" sz="16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design by Liao Lei</a:t>
            </a:r>
            <a:endParaRPr lang="en-US" altLang="zh-CN" sz="16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9"/>
          <p:cNvSpPr/>
          <p:nvPr/>
        </p:nvSpPr>
        <p:spPr>
          <a:xfrm>
            <a:off x="3107690" y="5715318"/>
            <a:ext cx="597662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2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 goes by so fast, people go in and out of your life. You must never miss the opportunity to tell these people how much they mean to you.</a:t>
            </a:r>
            <a:endParaRPr sz="1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>
                <a:solidFill>
                  <a:srgbClr val="40BAA3"/>
                </a:solidFill>
              </a:rPr>
              <a:t>项目介绍</a:t>
            </a:r>
            <a:r>
              <a:rPr lang="zh-CN" altLang="en-US" sz="2600" dirty="0" smtClean="0">
                <a:solidFill>
                  <a:srgbClr val="40BAA3"/>
                </a:solidFill>
              </a:rPr>
              <a:t>及实验前设计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开发平台选型理由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1894124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35340"/>
            <a:ext cx="4123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开发工具比较少，相对开发难度比较大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目标用户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相对较少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不太能适应大多数用户的需求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026" name="Picture 2" descr="D:\5a355f86be1396.50369610151344730277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969" y="2297405"/>
            <a:ext cx="857898" cy="857898"/>
          </a:xfrm>
          <a:prstGeom prst="rect">
            <a:avLst/>
          </a:prstGeom>
          <a:noFill/>
        </p:spPr>
      </p:pic>
      <p:pic>
        <p:nvPicPr>
          <p:cNvPr id="1027" name="Picture 3" descr="D:\5a35564ee96ec6.315319921513444942956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7681" y="2315546"/>
            <a:ext cx="810209" cy="810209"/>
          </a:xfrm>
          <a:prstGeom prst="rect">
            <a:avLst/>
          </a:prstGeom>
          <a:noFill/>
        </p:spPr>
      </p:pic>
      <p:sp>
        <p:nvSpPr>
          <p:cNvPr id="36" name="文本框 20"/>
          <p:cNvSpPr txBox="1"/>
          <p:nvPr/>
        </p:nvSpPr>
        <p:spPr>
          <a:xfrm>
            <a:off x="674915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的开发工具丰富，开发环境搭建难度较低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系统是大部分目标用户的常用系统，开发基于此系统的软件符合用户需求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6417" y="5234474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zh-CN" altLang="en-US" sz="6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软件形式选型理由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桌面软件开发有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各种游戏引擎，开发工具库齐全且成熟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我们的游戏是单人游戏，没有多人互动的信息交互需求</a:t>
            </a:r>
            <a:endParaRPr lang="zh-CN" altLang="en-US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游戏质量容易受到网络服务器的影响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需要进行不同版本的浏览器兼容这一额外工作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56384" y="5122507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zh-CN" altLang="en-US" sz="6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框架选择理由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Unity3D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开发功能强大，但是对于没用过的组员来说难度较大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C#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开发，对语言也需要熟悉特性</a:t>
            </a:r>
            <a:endParaRPr lang="zh-CN" altLang="en-US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开源的且十分成熟的游戏引擎软件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具有优秀的性能以及较为全面的技术文档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进行游戏开发，语言门槛较低。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小组成员都曾经专门学习使用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0391" y="5542385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zh-CN" altLang="en-US" sz="6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65040" y="516255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人员分配和工作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Line 31"/>
          <p:cNvSpPr/>
          <p:nvPr/>
        </p:nvSpPr>
        <p:spPr>
          <a:xfrm flipV="1">
            <a:off x="1042035" y="3614420"/>
            <a:ext cx="10079355" cy="20320"/>
          </a:xfrm>
          <a:prstGeom prst="line">
            <a:avLst/>
          </a:prstGeom>
          <a:ln w="6350" cap="flat" cmpd="sng">
            <a:solidFill>
              <a:srgbClr val="40B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2" name="Line 32"/>
          <p:cNvSpPr/>
          <p:nvPr/>
        </p:nvSpPr>
        <p:spPr>
          <a:xfrm>
            <a:off x="5972175" y="1758950"/>
            <a:ext cx="0" cy="3730625"/>
          </a:xfrm>
          <a:prstGeom prst="line">
            <a:avLst/>
          </a:prstGeom>
          <a:ln w="6350" cap="flat" cmpd="sng">
            <a:solidFill>
              <a:srgbClr val="40B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6250" y="1943735"/>
            <a:ext cx="1436370" cy="1436370"/>
            <a:chOff x="6750" y="3061"/>
            <a:chExt cx="2262" cy="2262"/>
          </a:xfrm>
        </p:grpSpPr>
        <p:grpSp>
          <p:nvGrpSpPr>
            <p:cNvPr id="14358" name="组合 13"/>
            <p:cNvGrpSpPr/>
            <p:nvPr/>
          </p:nvGrpSpPr>
          <p:grpSpPr>
            <a:xfrm>
              <a:off x="6750" y="3061"/>
              <a:ext cx="2262" cy="2263"/>
              <a:chOff x="850277" y="2206172"/>
              <a:chExt cx="2013812" cy="2013812"/>
            </a:xfrm>
          </p:grpSpPr>
          <p:sp>
            <p:nvSpPr>
              <p:cNvPr id="19" name="饼形 18"/>
              <p:cNvSpPr/>
              <p:nvPr/>
            </p:nvSpPr>
            <p:spPr>
              <a:xfrm>
                <a:off x="850277" y="2206172"/>
                <a:ext cx="2013812" cy="2013812"/>
              </a:xfrm>
              <a:prstGeom prst="pie">
                <a:avLst>
                  <a:gd name="adj1" fmla="val 0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饼形 19"/>
              <p:cNvSpPr/>
              <p:nvPr/>
            </p:nvSpPr>
            <p:spPr>
              <a:xfrm>
                <a:off x="850277" y="2206172"/>
                <a:ext cx="2013812" cy="2013812"/>
              </a:xfrm>
              <a:prstGeom prst="pie">
                <a:avLst>
                  <a:gd name="adj1" fmla="val 16175099"/>
                  <a:gd name="adj2" fmla="val 123505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113901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5" name="Freeform 159"/>
            <p:cNvSpPr/>
            <p:nvPr/>
          </p:nvSpPr>
          <p:spPr>
            <a:xfrm>
              <a:off x="7429" y="3752"/>
              <a:ext cx="905" cy="880"/>
            </a:xfrm>
            <a:custGeom>
              <a:avLst/>
              <a:gdLst/>
              <a:ahLst/>
              <a:cxnLst>
                <a:cxn ang="0">
                  <a:pos x="57851018" y="61745130"/>
                </a:cxn>
                <a:cxn ang="0">
                  <a:pos x="57851018" y="61745130"/>
                </a:cxn>
                <a:cxn ang="0">
                  <a:pos x="52947913" y="66271158"/>
                </a:cxn>
                <a:cxn ang="0">
                  <a:pos x="52947913" y="133187862"/>
                </a:cxn>
                <a:cxn ang="0">
                  <a:pos x="57851018" y="137713891"/>
                </a:cxn>
                <a:cxn ang="0">
                  <a:pos x="67656321" y="133187862"/>
                </a:cxn>
                <a:cxn ang="0">
                  <a:pos x="67656321" y="66271158"/>
                </a:cxn>
                <a:cxn ang="0">
                  <a:pos x="57851018" y="61745130"/>
                </a:cxn>
                <a:cxn ang="0">
                  <a:pos x="110798931" y="80818464"/>
                </a:cxn>
                <a:cxn ang="0">
                  <a:pos x="110798931" y="80818464"/>
                </a:cxn>
                <a:cxn ang="0">
                  <a:pos x="105895826" y="85343591"/>
                </a:cxn>
                <a:cxn ang="0">
                  <a:pos x="105895826" y="123490260"/>
                </a:cxn>
                <a:cxn ang="0">
                  <a:pos x="110798931" y="133187862"/>
                </a:cxn>
                <a:cxn ang="0">
                  <a:pos x="115701129" y="123490260"/>
                </a:cxn>
                <a:cxn ang="0">
                  <a:pos x="115701129" y="85343591"/>
                </a:cxn>
                <a:cxn ang="0">
                  <a:pos x="110798931" y="80818464"/>
                </a:cxn>
                <a:cxn ang="0">
                  <a:pos x="153941540" y="0"/>
                </a:cxn>
                <a:cxn ang="0">
                  <a:pos x="153941540" y="0"/>
                </a:cxn>
                <a:cxn ang="0">
                  <a:pos x="105895826" y="37822994"/>
                </a:cxn>
                <a:cxn ang="0">
                  <a:pos x="52947913" y="18749660"/>
                </a:cxn>
                <a:cxn ang="0">
                  <a:pos x="0" y="47520597"/>
                </a:cxn>
                <a:cxn ang="0">
                  <a:pos x="0" y="199781794"/>
                </a:cxn>
                <a:cxn ang="0">
                  <a:pos x="52947913" y="171334531"/>
                </a:cxn>
                <a:cxn ang="0">
                  <a:pos x="105895826" y="190084191"/>
                </a:cxn>
                <a:cxn ang="0">
                  <a:pos x="153941540" y="152261197"/>
                </a:cxn>
                <a:cxn ang="0">
                  <a:pos x="206889454" y="190084191"/>
                </a:cxn>
                <a:cxn ang="0">
                  <a:pos x="206889454" y="37822994"/>
                </a:cxn>
                <a:cxn ang="0">
                  <a:pos x="153941540" y="0"/>
                </a:cxn>
                <a:cxn ang="0">
                  <a:pos x="192509188" y="166484828"/>
                </a:cxn>
                <a:cxn ang="0">
                  <a:pos x="192509188" y="166484828"/>
                </a:cxn>
                <a:cxn ang="0">
                  <a:pos x="153941540" y="137713891"/>
                </a:cxn>
                <a:cxn ang="0">
                  <a:pos x="105895826" y="175859658"/>
                </a:cxn>
                <a:cxn ang="0">
                  <a:pos x="52947913" y="156787226"/>
                </a:cxn>
                <a:cxn ang="0">
                  <a:pos x="14381172" y="180709361"/>
                </a:cxn>
                <a:cxn ang="0">
                  <a:pos x="14381172" y="52370300"/>
                </a:cxn>
                <a:cxn ang="0">
                  <a:pos x="52947913" y="28448164"/>
                </a:cxn>
                <a:cxn ang="0">
                  <a:pos x="105895826" y="47520597"/>
                </a:cxn>
                <a:cxn ang="0">
                  <a:pos x="153941540" y="9374830"/>
                </a:cxn>
                <a:cxn ang="0">
                  <a:pos x="192509188" y="37822994"/>
                </a:cxn>
                <a:cxn ang="0">
                  <a:pos x="192509188" y="166484828"/>
                </a:cxn>
                <a:cxn ang="0">
                  <a:pos x="153941540" y="104416925"/>
                </a:cxn>
                <a:cxn ang="0">
                  <a:pos x="153941540" y="104416925"/>
                </a:cxn>
                <a:cxn ang="0">
                  <a:pos x="163746844" y="114115430"/>
                </a:cxn>
                <a:cxn ang="0">
                  <a:pos x="168649949" y="104416925"/>
                </a:cxn>
                <a:cxn ang="0">
                  <a:pos x="168649949" y="56896328"/>
                </a:cxn>
                <a:cxn ang="0">
                  <a:pos x="163746844" y="47520597"/>
                </a:cxn>
                <a:cxn ang="0">
                  <a:pos x="153941540" y="56896328"/>
                </a:cxn>
                <a:cxn ang="0">
                  <a:pos x="153941540" y="104416925"/>
                </a:cxn>
              </a:cxnLst>
              <a:rect l="0" t="0" r="0" b="0"/>
              <a:pathLst>
                <a:path w="634" h="619">
                  <a:moveTo>
                    <a:pt x="177" y="191"/>
                  </a:moveTo>
                  <a:lnTo>
                    <a:pt x="177" y="191"/>
                  </a:lnTo>
                  <a:lnTo>
                    <a:pt x="162" y="205"/>
                  </a:lnTo>
                  <a:cubicBezTo>
                    <a:pt x="162" y="412"/>
                    <a:pt x="162" y="412"/>
                    <a:pt x="162" y="412"/>
                  </a:cubicBezTo>
                  <a:lnTo>
                    <a:pt x="177" y="426"/>
                  </a:lnTo>
                  <a:cubicBezTo>
                    <a:pt x="192" y="426"/>
                    <a:pt x="207" y="412"/>
                    <a:pt x="207" y="412"/>
                  </a:cubicBezTo>
                  <a:cubicBezTo>
                    <a:pt x="207" y="205"/>
                    <a:pt x="207" y="205"/>
                    <a:pt x="207" y="205"/>
                  </a:cubicBezTo>
                  <a:cubicBezTo>
                    <a:pt x="207" y="205"/>
                    <a:pt x="192" y="191"/>
                    <a:pt x="177" y="191"/>
                  </a:cubicBezTo>
                  <a:close/>
                  <a:moveTo>
                    <a:pt x="339" y="250"/>
                  </a:moveTo>
                  <a:lnTo>
                    <a:pt x="339" y="250"/>
                  </a:lnTo>
                  <a:cubicBezTo>
                    <a:pt x="324" y="250"/>
                    <a:pt x="324" y="264"/>
                    <a:pt x="324" y="264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97"/>
                    <a:pt x="324" y="412"/>
                    <a:pt x="339" y="412"/>
                  </a:cubicBezTo>
                  <a:cubicBezTo>
                    <a:pt x="354" y="412"/>
                    <a:pt x="354" y="397"/>
                    <a:pt x="354" y="382"/>
                  </a:cubicBezTo>
                  <a:cubicBezTo>
                    <a:pt x="354" y="264"/>
                    <a:pt x="354" y="264"/>
                    <a:pt x="354" y="264"/>
                  </a:cubicBezTo>
                  <a:cubicBezTo>
                    <a:pt x="354" y="264"/>
                    <a:pt x="354" y="250"/>
                    <a:pt x="339" y="250"/>
                  </a:cubicBezTo>
                  <a:close/>
                  <a:moveTo>
                    <a:pt x="471" y="0"/>
                  </a:moveTo>
                  <a:lnTo>
                    <a:pt x="471" y="0"/>
                  </a:lnTo>
                  <a:cubicBezTo>
                    <a:pt x="324" y="117"/>
                    <a:pt x="324" y="117"/>
                    <a:pt x="324" y="117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162" y="530"/>
                    <a:pt x="162" y="530"/>
                    <a:pt x="162" y="530"/>
                  </a:cubicBezTo>
                  <a:cubicBezTo>
                    <a:pt x="324" y="588"/>
                    <a:pt x="324" y="588"/>
                    <a:pt x="324" y="588"/>
                  </a:cubicBezTo>
                  <a:cubicBezTo>
                    <a:pt x="471" y="471"/>
                    <a:pt x="471" y="471"/>
                    <a:pt x="471" y="471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3" y="117"/>
                    <a:pt x="633" y="117"/>
                    <a:pt x="633" y="117"/>
                  </a:cubicBezTo>
                  <a:lnTo>
                    <a:pt x="471" y="0"/>
                  </a:lnTo>
                  <a:close/>
                  <a:moveTo>
                    <a:pt x="589" y="515"/>
                  </a:moveTo>
                  <a:lnTo>
                    <a:pt x="589" y="515"/>
                  </a:lnTo>
                  <a:cubicBezTo>
                    <a:pt x="471" y="426"/>
                    <a:pt x="471" y="426"/>
                    <a:pt x="471" y="426"/>
                  </a:cubicBezTo>
                  <a:cubicBezTo>
                    <a:pt x="324" y="544"/>
                    <a:pt x="324" y="544"/>
                    <a:pt x="324" y="544"/>
                  </a:cubicBezTo>
                  <a:cubicBezTo>
                    <a:pt x="162" y="485"/>
                    <a:pt x="162" y="485"/>
                    <a:pt x="162" y="485"/>
                  </a:cubicBezTo>
                  <a:cubicBezTo>
                    <a:pt x="44" y="559"/>
                    <a:pt x="44" y="559"/>
                    <a:pt x="44" y="559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324" y="147"/>
                    <a:pt x="324" y="147"/>
                    <a:pt x="324" y="147"/>
                  </a:cubicBezTo>
                  <a:cubicBezTo>
                    <a:pt x="471" y="29"/>
                    <a:pt x="471" y="29"/>
                    <a:pt x="471" y="29"/>
                  </a:cubicBezTo>
                  <a:cubicBezTo>
                    <a:pt x="589" y="117"/>
                    <a:pt x="589" y="117"/>
                    <a:pt x="589" y="117"/>
                  </a:cubicBezTo>
                  <a:lnTo>
                    <a:pt x="589" y="515"/>
                  </a:lnTo>
                  <a:close/>
                  <a:moveTo>
                    <a:pt x="471" y="323"/>
                  </a:moveTo>
                  <a:lnTo>
                    <a:pt x="471" y="323"/>
                  </a:lnTo>
                  <a:cubicBezTo>
                    <a:pt x="471" y="338"/>
                    <a:pt x="486" y="353"/>
                    <a:pt x="501" y="353"/>
                  </a:cubicBezTo>
                  <a:cubicBezTo>
                    <a:pt x="501" y="353"/>
                    <a:pt x="516" y="338"/>
                    <a:pt x="516" y="323"/>
                  </a:cubicBezTo>
                  <a:cubicBezTo>
                    <a:pt x="516" y="176"/>
                    <a:pt x="516" y="176"/>
                    <a:pt x="516" y="176"/>
                  </a:cubicBezTo>
                  <a:cubicBezTo>
                    <a:pt x="516" y="162"/>
                    <a:pt x="501" y="147"/>
                    <a:pt x="501" y="147"/>
                  </a:cubicBezTo>
                  <a:cubicBezTo>
                    <a:pt x="486" y="147"/>
                    <a:pt x="471" y="162"/>
                    <a:pt x="471" y="176"/>
                  </a:cubicBezTo>
                  <a:lnTo>
                    <a:pt x="471" y="3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93485" y="1943735"/>
            <a:ext cx="1436370" cy="1449070"/>
            <a:chOff x="9911" y="3061"/>
            <a:chExt cx="2262" cy="2282"/>
          </a:xfrm>
        </p:grpSpPr>
        <p:grpSp>
          <p:nvGrpSpPr>
            <p:cNvPr id="14376" name="组合 34"/>
            <p:cNvGrpSpPr/>
            <p:nvPr/>
          </p:nvGrpSpPr>
          <p:grpSpPr>
            <a:xfrm>
              <a:off x="9911" y="3061"/>
              <a:ext cx="2263" cy="2283"/>
              <a:chOff x="6471503" y="2206172"/>
              <a:chExt cx="2013812" cy="2031610"/>
            </a:xfrm>
          </p:grpSpPr>
          <p:sp>
            <p:nvSpPr>
              <p:cNvPr id="37" name="饼形 36"/>
              <p:cNvSpPr/>
              <p:nvPr/>
            </p:nvSpPr>
            <p:spPr>
              <a:xfrm>
                <a:off x="6471503" y="2223970"/>
                <a:ext cx="2013812" cy="2013812"/>
              </a:xfrm>
              <a:prstGeom prst="pie">
                <a:avLst>
                  <a:gd name="adj1" fmla="val 18163554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饼形 37"/>
              <p:cNvSpPr/>
              <p:nvPr/>
            </p:nvSpPr>
            <p:spPr>
              <a:xfrm>
                <a:off x="6471503" y="2206172"/>
                <a:ext cx="2013812" cy="2013812"/>
              </a:xfrm>
              <a:prstGeom prst="pie">
                <a:avLst>
                  <a:gd name="adj1" fmla="val 16175099"/>
                  <a:gd name="adj2" fmla="val 18230302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735127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4" name="Freeform 158"/>
            <p:cNvSpPr/>
            <p:nvPr/>
          </p:nvSpPr>
          <p:spPr>
            <a:xfrm>
              <a:off x="10530" y="3720"/>
              <a:ext cx="998" cy="912"/>
            </a:xfrm>
            <a:custGeom>
              <a:avLst/>
              <a:gdLst/>
              <a:ahLst/>
              <a:cxnLst>
                <a:cxn ang="0">
                  <a:pos x="180051940" y="26190212"/>
                </a:cxn>
                <a:cxn ang="0">
                  <a:pos x="180051940" y="26190212"/>
                </a:cxn>
                <a:cxn ang="0">
                  <a:pos x="154529825" y="0"/>
                </a:cxn>
                <a:cxn ang="0">
                  <a:pos x="72020776" y="0"/>
                </a:cxn>
                <a:cxn ang="0">
                  <a:pos x="46498661" y="26190212"/>
                </a:cxn>
                <a:cxn ang="0">
                  <a:pos x="5244136" y="57336311"/>
                </a:cxn>
                <a:cxn ang="0">
                  <a:pos x="46498661" y="99099083"/>
                </a:cxn>
                <a:cxn ang="0">
                  <a:pos x="51393513" y="99099083"/>
                </a:cxn>
                <a:cxn ang="0">
                  <a:pos x="108031164" y="151126077"/>
                </a:cxn>
                <a:cxn ang="0">
                  <a:pos x="108031164" y="192888849"/>
                </a:cxn>
                <a:cxn ang="0">
                  <a:pos x="87403902" y="192888849"/>
                </a:cxn>
                <a:cxn ang="0">
                  <a:pos x="77264912" y="203153071"/>
                </a:cxn>
                <a:cxn ang="0">
                  <a:pos x="87403902" y="208461407"/>
                </a:cxn>
                <a:cxn ang="0">
                  <a:pos x="138797415" y="208461407"/>
                </a:cxn>
                <a:cxn ang="0">
                  <a:pos x="149285689" y="203153071"/>
                </a:cxn>
                <a:cxn ang="0">
                  <a:pos x="138797415" y="192888849"/>
                </a:cxn>
                <a:cxn ang="0">
                  <a:pos x="118519437" y="192888849"/>
                </a:cxn>
                <a:cxn ang="0">
                  <a:pos x="118519437" y="151126077"/>
                </a:cxn>
                <a:cxn ang="0">
                  <a:pos x="175157087" y="99099083"/>
                </a:cxn>
                <a:cxn ang="0">
                  <a:pos x="180051940" y="99099083"/>
                </a:cxn>
                <a:cxn ang="0">
                  <a:pos x="221306465" y="57336311"/>
                </a:cxn>
                <a:cxn ang="0">
                  <a:pos x="180051940" y="26190212"/>
                </a:cxn>
                <a:cxn ang="0">
                  <a:pos x="46498661" y="83526524"/>
                </a:cxn>
                <a:cxn ang="0">
                  <a:pos x="46498661" y="83526524"/>
                </a:cxn>
                <a:cxn ang="0">
                  <a:pos x="15383125" y="57336311"/>
                </a:cxn>
                <a:cxn ang="0">
                  <a:pos x="46498661" y="41762771"/>
                </a:cxn>
                <a:cxn ang="0">
                  <a:pos x="46498661" y="83526524"/>
                </a:cxn>
                <a:cxn ang="0">
                  <a:pos x="169912951" y="67599553"/>
                </a:cxn>
                <a:cxn ang="0">
                  <a:pos x="169912951" y="67599553"/>
                </a:cxn>
                <a:cxn ang="0">
                  <a:pos x="113275300" y="140861854"/>
                </a:cxn>
                <a:cxn ang="0">
                  <a:pos x="56637650" y="67599553"/>
                </a:cxn>
                <a:cxn ang="0">
                  <a:pos x="56637650" y="26190212"/>
                </a:cxn>
                <a:cxn ang="0">
                  <a:pos x="72020776" y="15572558"/>
                </a:cxn>
                <a:cxn ang="0">
                  <a:pos x="154529825" y="15572558"/>
                </a:cxn>
                <a:cxn ang="0">
                  <a:pos x="169912951" y="26190212"/>
                </a:cxn>
                <a:cxn ang="0">
                  <a:pos x="169912951" y="67599553"/>
                </a:cxn>
                <a:cxn ang="0">
                  <a:pos x="180051940" y="83526524"/>
                </a:cxn>
                <a:cxn ang="0">
                  <a:pos x="180051940" y="83526524"/>
                </a:cxn>
                <a:cxn ang="0">
                  <a:pos x="180051940" y="41762771"/>
                </a:cxn>
                <a:cxn ang="0">
                  <a:pos x="211167476" y="57336311"/>
                </a:cxn>
                <a:cxn ang="0">
                  <a:pos x="180051940" y="83526524"/>
                </a:cxn>
              </a:cxnLst>
              <a:rect l="0" t="0" r="0" b="0"/>
              <a:pathLst>
                <a:path w="649" h="590">
                  <a:moveTo>
                    <a:pt x="515" y="74"/>
                  </a:moveTo>
                  <a:lnTo>
                    <a:pt x="515" y="74"/>
                  </a:lnTo>
                  <a:cubicBezTo>
                    <a:pt x="515" y="30"/>
                    <a:pt x="486" y="0"/>
                    <a:pt x="44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62" y="0"/>
                    <a:pt x="133" y="30"/>
                    <a:pt x="133" y="74"/>
                  </a:cubicBezTo>
                  <a:cubicBezTo>
                    <a:pt x="0" y="74"/>
                    <a:pt x="15" y="74"/>
                    <a:pt x="15" y="162"/>
                  </a:cubicBezTo>
                  <a:cubicBezTo>
                    <a:pt x="15" y="221"/>
                    <a:pt x="59" y="280"/>
                    <a:pt x="133" y="280"/>
                  </a:cubicBezTo>
                  <a:cubicBezTo>
                    <a:pt x="133" y="280"/>
                    <a:pt x="133" y="280"/>
                    <a:pt x="147" y="280"/>
                  </a:cubicBezTo>
                  <a:cubicBezTo>
                    <a:pt x="162" y="353"/>
                    <a:pt x="236" y="427"/>
                    <a:pt x="309" y="427"/>
                  </a:cubicBezTo>
                  <a:cubicBezTo>
                    <a:pt x="309" y="545"/>
                    <a:pt x="309" y="545"/>
                    <a:pt x="309" y="545"/>
                  </a:cubicBezTo>
                  <a:cubicBezTo>
                    <a:pt x="250" y="545"/>
                    <a:pt x="250" y="545"/>
                    <a:pt x="250" y="545"/>
                  </a:cubicBezTo>
                  <a:cubicBezTo>
                    <a:pt x="236" y="545"/>
                    <a:pt x="221" y="560"/>
                    <a:pt x="221" y="574"/>
                  </a:cubicBezTo>
                  <a:cubicBezTo>
                    <a:pt x="221" y="574"/>
                    <a:pt x="236" y="589"/>
                    <a:pt x="250" y="589"/>
                  </a:cubicBezTo>
                  <a:cubicBezTo>
                    <a:pt x="397" y="589"/>
                    <a:pt x="397" y="589"/>
                    <a:pt x="397" y="589"/>
                  </a:cubicBezTo>
                  <a:cubicBezTo>
                    <a:pt x="413" y="589"/>
                    <a:pt x="427" y="574"/>
                    <a:pt x="427" y="574"/>
                  </a:cubicBezTo>
                  <a:cubicBezTo>
                    <a:pt x="427" y="560"/>
                    <a:pt x="413" y="545"/>
                    <a:pt x="397" y="545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39" y="427"/>
                    <a:pt x="339" y="427"/>
                    <a:pt x="339" y="427"/>
                  </a:cubicBezTo>
                  <a:cubicBezTo>
                    <a:pt x="413" y="427"/>
                    <a:pt x="486" y="353"/>
                    <a:pt x="501" y="28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89" y="280"/>
                    <a:pt x="633" y="221"/>
                    <a:pt x="633" y="162"/>
                  </a:cubicBezTo>
                  <a:cubicBezTo>
                    <a:pt x="633" y="74"/>
                    <a:pt x="648" y="74"/>
                    <a:pt x="515" y="74"/>
                  </a:cubicBezTo>
                  <a:close/>
                  <a:moveTo>
                    <a:pt x="133" y="236"/>
                  </a:moveTo>
                  <a:lnTo>
                    <a:pt x="133" y="236"/>
                  </a:lnTo>
                  <a:cubicBezTo>
                    <a:pt x="88" y="236"/>
                    <a:pt x="44" y="206"/>
                    <a:pt x="44" y="162"/>
                  </a:cubicBezTo>
                  <a:cubicBezTo>
                    <a:pt x="44" y="118"/>
                    <a:pt x="44" y="118"/>
                    <a:pt x="133" y="118"/>
                  </a:cubicBezTo>
                  <a:lnTo>
                    <a:pt x="133" y="236"/>
                  </a:lnTo>
                  <a:close/>
                  <a:moveTo>
                    <a:pt x="486" y="191"/>
                  </a:moveTo>
                  <a:lnTo>
                    <a:pt x="486" y="191"/>
                  </a:lnTo>
                  <a:cubicBezTo>
                    <a:pt x="486" y="280"/>
                    <a:pt x="413" y="398"/>
                    <a:pt x="324" y="398"/>
                  </a:cubicBezTo>
                  <a:cubicBezTo>
                    <a:pt x="236" y="398"/>
                    <a:pt x="162" y="280"/>
                    <a:pt x="162" y="191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59"/>
                    <a:pt x="192" y="44"/>
                    <a:pt x="206" y="44"/>
                  </a:cubicBezTo>
                  <a:cubicBezTo>
                    <a:pt x="442" y="44"/>
                    <a:pt x="442" y="44"/>
                    <a:pt x="442" y="44"/>
                  </a:cubicBezTo>
                  <a:cubicBezTo>
                    <a:pt x="456" y="44"/>
                    <a:pt x="486" y="59"/>
                    <a:pt x="486" y="74"/>
                  </a:cubicBezTo>
                  <a:lnTo>
                    <a:pt x="486" y="191"/>
                  </a:lnTo>
                  <a:close/>
                  <a:moveTo>
                    <a:pt x="515" y="236"/>
                  </a:moveTo>
                  <a:lnTo>
                    <a:pt x="515" y="236"/>
                  </a:lnTo>
                  <a:cubicBezTo>
                    <a:pt x="515" y="118"/>
                    <a:pt x="515" y="118"/>
                    <a:pt x="515" y="118"/>
                  </a:cubicBezTo>
                  <a:cubicBezTo>
                    <a:pt x="604" y="118"/>
                    <a:pt x="604" y="118"/>
                    <a:pt x="604" y="162"/>
                  </a:cubicBezTo>
                  <a:cubicBezTo>
                    <a:pt x="604" y="206"/>
                    <a:pt x="560" y="236"/>
                    <a:pt x="515" y="2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93485" y="3955415"/>
            <a:ext cx="1436370" cy="1436370"/>
            <a:chOff x="9911" y="6229"/>
            <a:chExt cx="2262" cy="2262"/>
          </a:xfrm>
        </p:grpSpPr>
        <p:grpSp>
          <p:nvGrpSpPr>
            <p:cNvPr id="14370" name="组合 26"/>
            <p:cNvGrpSpPr/>
            <p:nvPr/>
          </p:nvGrpSpPr>
          <p:grpSpPr>
            <a:xfrm>
              <a:off x="9911" y="6229"/>
              <a:ext cx="2263" cy="2263"/>
              <a:chOff x="6471503" y="2206172"/>
              <a:chExt cx="2013812" cy="2013812"/>
            </a:xfrm>
          </p:grpSpPr>
          <p:sp>
            <p:nvSpPr>
              <p:cNvPr id="28" name="饼形 27"/>
              <p:cNvSpPr/>
              <p:nvPr/>
            </p:nvSpPr>
            <p:spPr>
              <a:xfrm>
                <a:off x="6471503" y="2206172"/>
                <a:ext cx="2013812" cy="2013812"/>
              </a:xfrm>
              <a:prstGeom prst="pie">
                <a:avLst>
                  <a:gd name="adj1" fmla="val 2946294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饼形 28"/>
              <p:cNvSpPr/>
              <p:nvPr/>
            </p:nvSpPr>
            <p:spPr>
              <a:xfrm>
                <a:off x="6471503" y="2206172"/>
                <a:ext cx="2013812" cy="2013812"/>
              </a:xfrm>
              <a:prstGeom prst="pie">
                <a:avLst>
                  <a:gd name="adj1" fmla="val 16175099"/>
                  <a:gd name="adj2" fmla="val 2956713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735127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solidFill>
                  <a:srgbClr val="40BA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Freeform 85"/>
            <p:cNvSpPr/>
            <p:nvPr/>
          </p:nvSpPr>
          <p:spPr>
            <a:xfrm>
              <a:off x="10682" y="6995"/>
              <a:ext cx="722" cy="820"/>
            </a:xfrm>
            <a:custGeom>
              <a:avLst/>
              <a:gdLst/>
              <a:ahLst/>
              <a:cxnLst>
                <a:cxn ang="0">
                  <a:pos x="137800120" y="0"/>
                </a:cxn>
                <a:cxn ang="0">
                  <a:pos x="137800120" y="0"/>
                </a:cxn>
                <a:cxn ang="0">
                  <a:pos x="26038908" y="0"/>
                </a:cxn>
                <a:cxn ang="0">
                  <a:pos x="0" y="21885010"/>
                </a:cxn>
                <a:cxn ang="0">
                  <a:pos x="0" y="187502465"/>
                </a:cxn>
                <a:cxn ang="0">
                  <a:pos x="12873177" y="187502465"/>
                </a:cxn>
                <a:cxn ang="0">
                  <a:pos x="34522964" y="170053782"/>
                </a:cxn>
                <a:cxn ang="0">
                  <a:pos x="60561872" y="187502465"/>
                </a:cxn>
                <a:cxn ang="0">
                  <a:pos x="81919106" y="170053782"/>
                </a:cxn>
                <a:cxn ang="0">
                  <a:pos x="103569710" y="187502465"/>
                </a:cxn>
                <a:cxn ang="0">
                  <a:pos x="129316065" y="170053782"/>
                </a:cxn>
                <a:cxn ang="0">
                  <a:pos x="150965851" y="187502465"/>
                </a:cxn>
                <a:cxn ang="0">
                  <a:pos x="163839029" y="187502465"/>
                </a:cxn>
                <a:cxn ang="0">
                  <a:pos x="163839029" y="21885010"/>
                </a:cxn>
                <a:cxn ang="0">
                  <a:pos x="137800120" y="0"/>
                </a:cxn>
                <a:cxn ang="0">
                  <a:pos x="150965851" y="174194301"/>
                </a:cxn>
                <a:cxn ang="0">
                  <a:pos x="150965851" y="174194301"/>
                </a:cxn>
                <a:cxn ang="0">
                  <a:pos x="129316065" y="156744797"/>
                </a:cxn>
                <a:cxn ang="0">
                  <a:pos x="103569710" y="174194301"/>
                </a:cxn>
                <a:cxn ang="0">
                  <a:pos x="81919106" y="156744797"/>
                </a:cxn>
                <a:cxn ang="0">
                  <a:pos x="60561872" y="174194301"/>
                </a:cxn>
                <a:cxn ang="0">
                  <a:pos x="34522964" y="156744797"/>
                </a:cxn>
                <a:cxn ang="0">
                  <a:pos x="12873177" y="174194301"/>
                </a:cxn>
                <a:cxn ang="0">
                  <a:pos x="12873177" y="21885010"/>
                </a:cxn>
                <a:cxn ang="0">
                  <a:pos x="26038908" y="13308163"/>
                </a:cxn>
                <a:cxn ang="0">
                  <a:pos x="137800120" y="13308163"/>
                </a:cxn>
                <a:cxn ang="0">
                  <a:pos x="150965851" y="21885010"/>
                </a:cxn>
                <a:cxn ang="0">
                  <a:pos x="150965851" y="174194301"/>
                </a:cxn>
                <a:cxn ang="0">
                  <a:pos x="120538638" y="104693738"/>
                </a:cxn>
                <a:cxn ang="0">
                  <a:pos x="120538638" y="104693738"/>
                </a:cxn>
                <a:cxn ang="0">
                  <a:pos x="43300390" y="104693738"/>
                </a:cxn>
                <a:cxn ang="0">
                  <a:pos x="34522964" y="108834256"/>
                </a:cxn>
                <a:cxn ang="0">
                  <a:pos x="43300390" y="117706913"/>
                </a:cxn>
                <a:cxn ang="0">
                  <a:pos x="120538638" y="117706913"/>
                </a:cxn>
                <a:cxn ang="0">
                  <a:pos x="129316065" y="108834256"/>
                </a:cxn>
                <a:cxn ang="0">
                  <a:pos x="120538638" y="104693738"/>
                </a:cxn>
                <a:cxn ang="0">
                  <a:pos x="120538638" y="69795551"/>
                </a:cxn>
                <a:cxn ang="0">
                  <a:pos x="120538638" y="69795551"/>
                </a:cxn>
                <a:cxn ang="0">
                  <a:pos x="43300390" y="69795551"/>
                </a:cxn>
                <a:cxn ang="0">
                  <a:pos x="34522964" y="74231880"/>
                </a:cxn>
                <a:cxn ang="0">
                  <a:pos x="43300390" y="82808727"/>
                </a:cxn>
                <a:cxn ang="0">
                  <a:pos x="120538638" y="82808727"/>
                </a:cxn>
                <a:cxn ang="0">
                  <a:pos x="129316065" y="74231880"/>
                </a:cxn>
                <a:cxn ang="0">
                  <a:pos x="120538638" y="69795551"/>
                </a:cxn>
                <a:cxn ang="0">
                  <a:pos x="120538638" y="34898186"/>
                </a:cxn>
                <a:cxn ang="0">
                  <a:pos x="120538638" y="34898186"/>
                </a:cxn>
                <a:cxn ang="0">
                  <a:pos x="43300390" y="34898186"/>
                </a:cxn>
                <a:cxn ang="0">
                  <a:pos x="34522964" y="39334515"/>
                </a:cxn>
                <a:cxn ang="0">
                  <a:pos x="43300390" y="48206350"/>
                </a:cxn>
                <a:cxn ang="0">
                  <a:pos x="120538638" y="48206350"/>
                </a:cxn>
                <a:cxn ang="0">
                  <a:pos x="129316065" y="39334515"/>
                </a:cxn>
                <a:cxn ang="0">
                  <a:pos x="120538638" y="34898186"/>
                </a:cxn>
              </a:cxnLst>
              <a:rect l="0" t="0" r="0" b="0"/>
              <a:pathLst>
                <a:path w="561" h="635">
                  <a:moveTo>
                    <a:pt x="471" y="0"/>
                  </a:moveTo>
                  <a:lnTo>
                    <a:pt x="471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44" y="634"/>
                    <a:pt x="44" y="634"/>
                    <a:pt x="44" y="634"/>
                  </a:cubicBezTo>
                  <a:cubicBezTo>
                    <a:pt x="118" y="575"/>
                    <a:pt x="118" y="575"/>
                    <a:pt x="118" y="575"/>
                  </a:cubicBezTo>
                  <a:cubicBezTo>
                    <a:pt x="207" y="634"/>
                    <a:pt x="207" y="634"/>
                    <a:pt x="207" y="634"/>
                  </a:cubicBezTo>
                  <a:cubicBezTo>
                    <a:pt x="280" y="575"/>
                    <a:pt x="280" y="575"/>
                    <a:pt x="280" y="575"/>
                  </a:cubicBezTo>
                  <a:cubicBezTo>
                    <a:pt x="354" y="634"/>
                    <a:pt x="354" y="634"/>
                    <a:pt x="354" y="634"/>
                  </a:cubicBezTo>
                  <a:cubicBezTo>
                    <a:pt x="442" y="575"/>
                    <a:pt x="442" y="575"/>
                    <a:pt x="442" y="575"/>
                  </a:cubicBezTo>
                  <a:cubicBezTo>
                    <a:pt x="516" y="634"/>
                    <a:pt x="516" y="634"/>
                    <a:pt x="516" y="634"/>
                  </a:cubicBezTo>
                  <a:cubicBezTo>
                    <a:pt x="560" y="634"/>
                    <a:pt x="560" y="634"/>
                    <a:pt x="560" y="634"/>
                  </a:cubicBezTo>
                  <a:cubicBezTo>
                    <a:pt x="560" y="74"/>
                    <a:pt x="560" y="74"/>
                    <a:pt x="560" y="74"/>
                  </a:cubicBezTo>
                  <a:cubicBezTo>
                    <a:pt x="560" y="30"/>
                    <a:pt x="516" y="0"/>
                    <a:pt x="471" y="0"/>
                  </a:cubicBezTo>
                  <a:close/>
                  <a:moveTo>
                    <a:pt x="516" y="589"/>
                  </a:moveTo>
                  <a:lnTo>
                    <a:pt x="516" y="589"/>
                  </a:lnTo>
                  <a:cubicBezTo>
                    <a:pt x="442" y="530"/>
                    <a:pt x="442" y="530"/>
                    <a:pt x="442" y="530"/>
                  </a:cubicBezTo>
                  <a:cubicBezTo>
                    <a:pt x="354" y="589"/>
                    <a:pt x="354" y="589"/>
                    <a:pt x="354" y="589"/>
                  </a:cubicBezTo>
                  <a:cubicBezTo>
                    <a:pt x="280" y="530"/>
                    <a:pt x="280" y="530"/>
                    <a:pt x="280" y="530"/>
                  </a:cubicBezTo>
                  <a:cubicBezTo>
                    <a:pt x="207" y="589"/>
                    <a:pt x="207" y="589"/>
                    <a:pt x="207" y="589"/>
                  </a:cubicBezTo>
                  <a:cubicBezTo>
                    <a:pt x="118" y="530"/>
                    <a:pt x="118" y="530"/>
                    <a:pt x="118" y="530"/>
                  </a:cubicBezTo>
                  <a:cubicBezTo>
                    <a:pt x="44" y="589"/>
                    <a:pt x="44" y="589"/>
                    <a:pt x="44" y="589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59"/>
                    <a:pt x="59" y="45"/>
                    <a:pt x="89" y="45"/>
                  </a:cubicBezTo>
                  <a:cubicBezTo>
                    <a:pt x="471" y="45"/>
                    <a:pt x="471" y="45"/>
                    <a:pt x="471" y="45"/>
                  </a:cubicBezTo>
                  <a:cubicBezTo>
                    <a:pt x="501" y="45"/>
                    <a:pt x="516" y="59"/>
                    <a:pt x="516" y="74"/>
                  </a:cubicBezTo>
                  <a:lnTo>
                    <a:pt x="516" y="589"/>
                  </a:lnTo>
                  <a:close/>
                  <a:moveTo>
                    <a:pt x="412" y="354"/>
                  </a:moveTo>
                  <a:lnTo>
                    <a:pt x="412" y="354"/>
                  </a:lnTo>
                  <a:cubicBezTo>
                    <a:pt x="148" y="354"/>
                    <a:pt x="148" y="354"/>
                    <a:pt x="148" y="354"/>
                  </a:cubicBezTo>
                  <a:cubicBezTo>
                    <a:pt x="133" y="354"/>
                    <a:pt x="118" y="368"/>
                    <a:pt x="118" y="368"/>
                  </a:cubicBezTo>
                  <a:cubicBezTo>
                    <a:pt x="118" y="383"/>
                    <a:pt x="133" y="398"/>
                    <a:pt x="148" y="398"/>
                  </a:cubicBezTo>
                  <a:cubicBezTo>
                    <a:pt x="412" y="398"/>
                    <a:pt x="412" y="398"/>
                    <a:pt x="412" y="398"/>
                  </a:cubicBezTo>
                  <a:cubicBezTo>
                    <a:pt x="427" y="398"/>
                    <a:pt x="442" y="383"/>
                    <a:pt x="442" y="368"/>
                  </a:cubicBezTo>
                  <a:cubicBezTo>
                    <a:pt x="442" y="368"/>
                    <a:pt x="427" y="354"/>
                    <a:pt x="412" y="354"/>
                  </a:cubicBezTo>
                  <a:close/>
                  <a:moveTo>
                    <a:pt x="412" y="236"/>
                  </a:moveTo>
                  <a:lnTo>
                    <a:pt x="412" y="236"/>
                  </a:lnTo>
                  <a:cubicBezTo>
                    <a:pt x="148" y="236"/>
                    <a:pt x="148" y="236"/>
                    <a:pt x="148" y="236"/>
                  </a:cubicBezTo>
                  <a:cubicBezTo>
                    <a:pt x="133" y="236"/>
                    <a:pt x="118" y="251"/>
                    <a:pt x="118" y="251"/>
                  </a:cubicBezTo>
                  <a:cubicBezTo>
                    <a:pt x="118" y="266"/>
                    <a:pt x="133" y="280"/>
                    <a:pt x="148" y="280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27" y="280"/>
                    <a:pt x="442" y="266"/>
                    <a:pt x="442" y="251"/>
                  </a:cubicBezTo>
                  <a:cubicBezTo>
                    <a:pt x="442" y="251"/>
                    <a:pt x="427" y="236"/>
                    <a:pt x="412" y="236"/>
                  </a:cubicBezTo>
                  <a:close/>
                  <a:moveTo>
                    <a:pt x="412" y="118"/>
                  </a:moveTo>
                  <a:lnTo>
                    <a:pt x="412" y="118"/>
                  </a:lnTo>
                  <a:cubicBezTo>
                    <a:pt x="148" y="118"/>
                    <a:pt x="148" y="118"/>
                    <a:pt x="148" y="118"/>
                  </a:cubicBezTo>
                  <a:cubicBezTo>
                    <a:pt x="133" y="118"/>
                    <a:pt x="118" y="133"/>
                    <a:pt x="118" y="133"/>
                  </a:cubicBezTo>
                  <a:cubicBezTo>
                    <a:pt x="118" y="148"/>
                    <a:pt x="133" y="163"/>
                    <a:pt x="148" y="163"/>
                  </a:cubicBezTo>
                  <a:cubicBezTo>
                    <a:pt x="412" y="163"/>
                    <a:pt x="412" y="163"/>
                    <a:pt x="412" y="163"/>
                  </a:cubicBezTo>
                  <a:cubicBezTo>
                    <a:pt x="427" y="163"/>
                    <a:pt x="442" y="148"/>
                    <a:pt x="442" y="133"/>
                  </a:cubicBezTo>
                  <a:cubicBezTo>
                    <a:pt x="442" y="133"/>
                    <a:pt x="427" y="118"/>
                    <a:pt x="412" y="1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86250" y="3896360"/>
            <a:ext cx="1436370" cy="1436370"/>
            <a:chOff x="6750" y="6136"/>
            <a:chExt cx="2262" cy="2262"/>
          </a:xfrm>
        </p:grpSpPr>
        <p:grpSp>
          <p:nvGrpSpPr>
            <p:cNvPr id="14364" name="组合 22"/>
            <p:cNvGrpSpPr/>
            <p:nvPr/>
          </p:nvGrpSpPr>
          <p:grpSpPr>
            <a:xfrm>
              <a:off x="6750" y="6136"/>
              <a:ext cx="2262" cy="2263"/>
              <a:chOff x="4314001" y="2206172"/>
              <a:chExt cx="2013812" cy="2013812"/>
            </a:xfrm>
          </p:grpSpPr>
          <p:sp>
            <p:nvSpPr>
              <p:cNvPr id="24" name="饼形 23"/>
              <p:cNvSpPr/>
              <p:nvPr/>
            </p:nvSpPr>
            <p:spPr>
              <a:xfrm>
                <a:off x="4314001" y="2206172"/>
                <a:ext cx="2013812" cy="2013812"/>
              </a:xfrm>
              <a:prstGeom prst="pie">
                <a:avLst>
                  <a:gd name="adj1" fmla="val 5310308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饼形 24"/>
              <p:cNvSpPr/>
              <p:nvPr/>
            </p:nvSpPr>
            <p:spPr>
              <a:xfrm>
                <a:off x="4314001" y="2206172"/>
                <a:ext cx="2013812" cy="2013812"/>
              </a:xfrm>
              <a:prstGeom prst="pie">
                <a:avLst>
                  <a:gd name="adj1" fmla="val 16175099"/>
                  <a:gd name="adj2" fmla="val 5409114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77625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2" name="Freeform 81"/>
            <p:cNvSpPr/>
            <p:nvPr/>
          </p:nvSpPr>
          <p:spPr>
            <a:xfrm>
              <a:off x="7381" y="6902"/>
              <a:ext cx="953" cy="730"/>
            </a:xfrm>
            <a:custGeom>
              <a:avLst/>
              <a:gdLst/>
              <a:ahLst/>
              <a:cxnLst>
                <a:cxn ang="0">
                  <a:pos x="128866231" y="78460124"/>
                </a:cxn>
                <a:cxn ang="0">
                  <a:pos x="128866231" y="78460124"/>
                </a:cxn>
                <a:cxn ang="0">
                  <a:pos x="102953353" y="78460124"/>
                </a:cxn>
                <a:cxn ang="0">
                  <a:pos x="113458917" y="47217665"/>
                </a:cxn>
                <a:cxn ang="0">
                  <a:pos x="108205647" y="41892268"/>
                </a:cxn>
                <a:cxn ang="0">
                  <a:pos x="98050627" y="41892268"/>
                </a:cxn>
                <a:cxn ang="0">
                  <a:pos x="82292769" y="83785521"/>
                </a:cxn>
                <a:cxn ang="0">
                  <a:pos x="82292769" y="89109934"/>
                </a:cxn>
                <a:cxn ang="0">
                  <a:pos x="87545063" y="94080370"/>
                </a:cxn>
                <a:cxn ang="0">
                  <a:pos x="118711211" y="94080370"/>
                </a:cxn>
                <a:cxn ang="0">
                  <a:pos x="102953353" y="125322829"/>
                </a:cxn>
                <a:cxn ang="0">
                  <a:pos x="102953353" y="135973622"/>
                </a:cxn>
                <a:cxn ang="0">
                  <a:pos x="113458917" y="131003186"/>
                </a:cxn>
                <a:cxn ang="0">
                  <a:pos x="133768958" y="83785521"/>
                </a:cxn>
                <a:cxn ang="0">
                  <a:pos x="128866231" y="78460124"/>
                </a:cxn>
                <a:cxn ang="0">
                  <a:pos x="154429542" y="36566872"/>
                </a:cxn>
                <a:cxn ang="0">
                  <a:pos x="154429542" y="36566872"/>
                </a:cxn>
                <a:cxn ang="0">
                  <a:pos x="102953353" y="0"/>
                </a:cxn>
                <a:cxn ang="0">
                  <a:pos x="41321168" y="57513498"/>
                </a:cxn>
                <a:cxn ang="0">
                  <a:pos x="0" y="115026996"/>
                </a:cxn>
                <a:cxn ang="0">
                  <a:pos x="51476188" y="167215097"/>
                </a:cxn>
                <a:cxn ang="0">
                  <a:pos x="149526816" y="167215097"/>
                </a:cxn>
                <a:cxn ang="0">
                  <a:pos x="216411295" y="104731163"/>
                </a:cxn>
                <a:cxn ang="0">
                  <a:pos x="154429542" y="36566872"/>
                </a:cxn>
                <a:cxn ang="0">
                  <a:pos x="149526816" y="156919265"/>
                </a:cxn>
                <a:cxn ang="0">
                  <a:pos x="149526816" y="156919265"/>
                </a:cxn>
                <a:cxn ang="0">
                  <a:pos x="51476188" y="156919265"/>
                </a:cxn>
                <a:cxn ang="0">
                  <a:pos x="10155020" y="115026996"/>
                </a:cxn>
                <a:cxn ang="0">
                  <a:pos x="51476188" y="73134727"/>
                </a:cxn>
                <a:cxn ang="0">
                  <a:pos x="102953353" y="15621229"/>
                </a:cxn>
                <a:cxn ang="0">
                  <a:pos x="144274522" y="52543062"/>
                </a:cxn>
                <a:cxn ang="0">
                  <a:pos x="206256274" y="99405767"/>
                </a:cxn>
                <a:cxn ang="0">
                  <a:pos x="149526816" y="156919265"/>
                </a:cxn>
              </a:cxnLst>
              <a:rect l="0" t="0" r="0" b="0"/>
              <a:pathLst>
                <a:path w="619" h="472">
                  <a:moveTo>
                    <a:pt x="368" y="221"/>
                  </a:moveTo>
                  <a:lnTo>
                    <a:pt x="368" y="221"/>
                  </a:lnTo>
                  <a:cubicBezTo>
                    <a:pt x="294" y="221"/>
                    <a:pt x="294" y="221"/>
                    <a:pt x="294" y="221"/>
                  </a:cubicBezTo>
                  <a:cubicBezTo>
                    <a:pt x="324" y="133"/>
                    <a:pt x="324" y="133"/>
                    <a:pt x="324" y="133"/>
                  </a:cubicBezTo>
                  <a:cubicBezTo>
                    <a:pt x="324" y="133"/>
                    <a:pt x="324" y="118"/>
                    <a:pt x="309" y="118"/>
                  </a:cubicBezTo>
                  <a:cubicBezTo>
                    <a:pt x="294" y="103"/>
                    <a:pt x="294" y="118"/>
                    <a:pt x="280" y="118"/>
                  </a:cubicBezTo>
                  <a:cubicBezTo>
                    <a:pt x="235" y="236"/>
                    <a:pt x="235" y="236"/>
                    <a:pt x="235" y="236"/>
                  </a:cubicBezTo>
                  <a:lnTo>
                    <a:pt x="235" y="251"/>
                  </a:lnTo>
                  <a:lnTo>
                    <a:pt x="250" y="265"/>
                  </a:lnTo>
                  <a:cubicBezTo>
                    <a:pt x="339" y="265"/>
                    <a:pt x="339" y="265"/>
                    <a:pt x="339" y="265"/>
                  </a:cubicBezTo>
                  <a:cubicBezTo>
                    <a:pt x="294" y="353"/>
                    <a:pt x="294" y="353"/>
                    <a:pt x="294" y="353"/>
                  </a:cubicBezTo>
                  <a:cubicBezTo>
                    <a:pt x="280" y="353"/>
                    <a:pt x="294" y="369"/>
                    <a:pt x="294" y="383"/>
                  </a:cubicBezTo>
                  <a:cubicBezTo>
                    <a:pt x="309" y="383"/>
                    <a:pt x="324" y="383"/>
                    <a:pt x="324" y="369"/>
                  </a:cubicBezTo>
                  <a:cubicBezTo>
                    <a:pt x="324" y="369"/>
                    <a:pt x="382" y="251"/>
                    <a:pt x="382" y="236"/>
                  </a:cubicBezTo>
                  <a:cubicBezTo>
                    <a:pt x="382" y="236"/>
                    <a:pt x="382" y="221"/>
                    <a:pt x="368" y="221"/>
                  </a:cubicBezTo>
                  <a:close/>
                  <a:moveTo>
                    <a:pt x="441" y="103"/>
                  </a:moveTo>
                  <a:lnTo>
                    <a:pt x="441" y="103"/>
                  </a:lnTo>
                  <a:cubicBezTo>
                    <a:pt x="412" y="44"/>
                    <a:pt x="353" y="0"/>
                    <a:pt x="294" y="0"/>
                  </a:cubicBezTo>
                  <a:cubicBezTo>
                    <a:pt x="191" y="0"/>
                    <a:pt x="118" y="74"/>
                    <a:pt x="118" y="162"/>
                  </a:cubicBezTo>
                  <a:cubicBezTo>
                    <a:pt x="44" y="192"/>
                    <a:pt x="0" y="251"/>
                    <a:pt x="0" y="324"/>
                  </a:cubicBezTo>
                  <a:cubicBezTo>
                    <a:pt x="0" y="398"/>
                    <a:pt x="59" y="471"/>
                    <a:pt x="147" y="471"/>
                  </a:cubicBezTo>
                  <a:lnTo>
                    <a:pt x="427" y="471"/>
                  </a:lnTo>
                  <a:cubicBezTo>
                    <a:pt x="530" y="471"/>
                    <a:pt x="618" y="398"/>
                    <a:pt x="618" y="295"/>
                  </a:cubicBezTo>
                  <a:cubicBezTo>
                    <a:pt x="618" y="192"/>
                    <a:pt x="544" y="103"/>
                    <a:pt x="441" y="103"/>
                  </a:cubicBezTo>
                  <a:close/>
                  <a:moveTo>
                    <a:pt x="427" y="442"/>
                  </a:moveTo>
                  <a:lnTo>
                    <a:pt x="427" y="442"/>
                  </a:lnTo>
                  <a:lnTo>
                    <a:pt x="147" y="442"/>
                  </a:lnTo>
                  <a:cubicBezTo>
                    <a:pt x="147" y="442"/>
                    <a:pt x="29" y="427"/>
                    <a:pt x="29" y="324"/>
                  </a:cubicBezTo>
                  <a:cubicBezTo>
                    <a:pt x="29" y="265"/>
                    <a:pt x="88" y="206"/>
                    <a:pt x="147" y="206"/>
                  </a:cubicBezTo>
                  <a:cubicBezTo>
                    <a:pt x="147" y="118"/>
                    <a:pt x="206" y="44"/>
                    <a:pt x="294" y="44"/>
                  </a:cubicBezTo>
                  <a:cubicBezTo>
                    <a:pt x="353" y="44"/>
                    <a:pt x="397" y="89"/>
                    <a:pt x="412" y="148"/>
                  </a:cubicBezTo>
                  <a:cubicBezTo>
                    <a:pt x="515" y="133"/>
                    <a:pt x="574" y="221"/>
                    <a:pt x="589" y="280"/>
                  </a:cubicBezTo>
                  <a:cubicBezTo>
                    <a:pt x="589" y="369"/>
                    <a:pt x="500" y="442"/>
                    <a:pt x="427" y="44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TextBox 23"/>
          <p:cNvSpPr txBox="1"/>
          <p:nvPr/>
        </p:nvSpPr>
        <p:spPr>
          <a:xfrm>
            <a:off x="835025" y="2139950"/>
            <a:ext cx="3451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游戏数据库模块、游戏音乐模块、游戏主流程、测试模块设计与编码，项目文档整理，项目管理，架构设计</a:t>
            </a:r>
            <a:endParaRPr lang="zh-CN" altLang="en-US" sz="16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3304669" y="1787811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黄铸韬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1042670" y="4248785"/>
            <a:ext cx="3054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游戏UI设计，游戏资源收集，游戏菜单界面设计与编码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3507869" y="3896646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廖蕾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8082915" y="2160270"/>
            <a:ext cx="30543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游戏奖励生成模块、游戏设置界面、游戏排行榜界面设计与编码，架构设计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8083044" y="1787811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黄梓轩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8082915" y="4328160"/>
            <a:ext cx="30543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游戏砖块生成模块、游戏自定义地图模块、游戏主流程设计与编码，交互设计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8083044" y="3955701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黄政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5" name="TextBox 24"/>
          <p:cNvSpPr txBox="1"/>
          <p:nvPr/>
        </p:nvSpPr>
        <p:spPr>
          <a:xfrm>
            <a:off x="3304669" y="5196491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江炎鸿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1141730" y="5489575"/>
            <a:ext cx="30543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游戏提示模块、游戏规则说明界面设计与编码，游戏需求分析，交互设计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1" grpId="0" bldLvl="0" animBg="1"/>
      <p:bldP spid="62" grpId="0" bldLvl="0" animBg="1"/>
      <p:bldP spid="58" grpId="0"/>
      <p:bldP spid="59" grpId="0"/>
      <p:bldP spid="27" grpId="0"/>
      <p:bldP spid="31" grpId="0"/>
      <p:bldP spid="34" grpId="0"/>
      <p:bldP spid="35" grpId="0"/>
      <p:bldP spid="36" grpId="0"/>
      <p:bldP spid="40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25090" y="1978660"/>
            <a:ext cx="84785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游戏主进程由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游戏引擎主导，负责各个自定义游戏场景类的调度和渲染。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场景类负责游戏场景的设计以及用户交互逻辑的实现，供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游戏引擎调用。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资源类中的成员函数提供游戏资源的加载与控制的数据接口，供各场景类使用。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资源类中的变量用于保存已加载的游戏资源以及游戏实时状态信息。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游戏信息使用配置文件进行持久化，玩家信息使用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SQLite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数据库进行保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存。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5338" y="158016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软件架构设计</a:t>
            </a:r>
            <a:endParaRPr lang="zh-CN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2625090" y="1932501"/>
            <a:ext cx="8478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游戏菜单模块：主要用于游戏页面的切换控制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游戏主模块：主要进行与玩家的交互以及游戏逻辑的实现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游戏音乐模块：主要用于实现游戏音乐的控制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游戏砖块生成模块：主要用于生成游戏中的跳跃砖块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游戏奖励生成模块：主要用于生成游戏中的奖励物品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游戏数据库模块：主要用于保存游戏设置以及游戏玩家的相关信息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2625338" y="158016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软件模块划分</a:t>
            </a:r>
            <a:endParaRPr lang="zh-CN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5090" y="1929130"/>
            <a:ext cx="795528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游戏设置模块：主要用于设置游戏音乐等游戏内容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游戏规则说明模块：主要用于显示游戏的规则说明等内容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游戏排行榜模块：主要用于显示游戏最高历史得分等内容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游戏提示模块：主要用于显示游戏提示信息等内容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游戏资源模块：主要用于存放本项目所使用的图片，音乐等内容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游戏自定义地图模块：主要用于让玩家自主设计游戏地图。</a:t>
            </a:r>
            <a:endParaRPr lang="zh-CN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游戏测试模块：主要用于测试数据库交互，音效播放以及游戏内物品的属性。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3" grpId="0"/>
      <p:bldP spid="4" grpId="0"/>
      <p:bldP spid="5" grpId="0"/>
      <p:bldP spid="5" grpId="1"/>
      <p:bldP spid="2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WPS 演示</Application>
  <PresentationFormat>自定义</PresentationFormat>
  <Paragraphs>257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华文中宋</vt:lpstr>
      <vt:lpstr>微软雅黑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ASUS</cp:lastModifiedBy>
  <cp:revision>111</cp:revision>
  <dcterms:created xsi:type="dcterms:W3CDTF">2019-06-19T09:20:00Z</dcterms:created>
  <dcterms:modified xsi:type="dcterms:W3CDTF">2019-06-27T10:41:21Z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