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351" r:id="rId3"/>
    <p:sldId id="257" r:id="rId4"/>
    <p:sldId id="258" r:id="rId5"/>
    <p:sldId id="331" r:id="rId6"/>
    <p:sldId id="333" r:id="rId7"/>
    <p:sldId id="334" r:id="rId8"/>
    <p:sldId id="335" r:id="rId9"/>
    <p:sldId id="350" r:id="rId10"/>
    <p:sldId id="282" r:id="rId11"/>
    <p:sldId id="336" r:id="rId12"/>
    <p:sldId id="337" r:id="rId13"/>
    <p:sldId id="338" r:id="rId14"/>
    <p:sldId id="286" r:id="rId15"/>
    <p:sldId id="339" r:id="rId16"/>
    <p:sldId id="340" r:id="rId17"/>
    <p:sldId id="341" r:id="rId18"/>
    <p:sldId id="287" r:id="rId19"/>
    <p:sldId id="342" r:id="rId20"/>
    <p:sldId id="299" r:id="rId21"/>
    <p:sldId id="271" r:id="rId22"/>
    <p:sldId id="262" r:id="rId2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D7C8"/>
    <a:srgbClr val="40BAA3"/>
    <a:srgbClr val="92D7D2"/>
    <a:srgbClr val="023D05"/>
    <a:srgbClr val="C3FDC5"/>
    <a:srgbClr val="329F3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48" y="-60"/>
      </p:cViewPr>
      <p:guideLst>
        <p:guide orient="horz" pos="2160"/>
        <p:guide pos="37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工作量</c:v>
                </c:pt>
              </c:strCache>
            </c:strRef>
          </c:tx>
          <c:dPt>
            <c:idx val="0"/>
            <c:spPr>
              <a:solidFill>
                <a:srgbClr val="40BAA3"/>
              </a:solidFill>
              <a:ln w="76200" cap="rnd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9F9-4BE6-A5C6-369DD9C697F6}"/>
              </c:ext>
            </c:extLst>
          </c:dPt>
          <c:dPt>
            <c:idx val="1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9F9-4BE6-A5C6-369DD9C697F6}"/>
              </c:ext>
            </c:extLst>
          </c:dPt>
          <c:cat>
            <c:strRef>
              <c:f>Sheet1!$A$2:$A$3</c:f>
              <c:strCache>
                <c:ptCount val="2"/>
                <c:pt idx="0">
                  <c:v>实占百分比</c:v>
                </c:pt>
                <c:pt idx="1">
                  <c:v>余下（自动计算，无需修改)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99F9-4BE6-A5C6-369DD9C697F6}"/>
            </c:ext>
          </c:extLst>
        </c:ser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工作量</c:v>
                </c:pt>
              </c:strCache>
            </c:strRef>
          </c:tx>
          <c:dPt>
            <c:idx val="0"/>
            <c:spPr>
              <a:solidFill>
                <a:srgbClr val="40BAA3"/>
              </a:solidFill>
              <a:ln w="76200" cap="rnd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FEE-4FD8-9AAB-023EA0AA8DAF}"/>
              </c:ext>
            </c:extLst>
          </c:dPt>
          <c:dPt>
            <c:idx val="1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FEE-4FD8-9AAB-023EA0AA8DAF}"/>
              </c:ext>
            </c:extLst>
          </c:dPt>
          <c:cat>
            <c:strRef>
              <c:f>Sheet1!$A$2:$A$3</c:f>
              <c:strCache>
                <c:ptCount val="2"/>
                <c:pt idx="0">
                  <c:v>实占百分比</c:v>
                </c:pt>
                <c:pt idx="1">
                  <c:v>余下（自动计算，无需修改)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FEE-4FD8-9AAB-023EA0AA8DAF}"/>
            </c:ext>
          </c:extLst>
        </c:ser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工作量</c:v>
                </c:pt>
              </c:strCache>
            </c:strRef>
          </c:tx>
          <c:dPt>
            <c:idx val="0"/>
            <c:spPr>
              <a:solidFill>
                <a:srgbClr val="40BAA3"/>
              </a:solidFill>
              <a:ln w="76200" cap="rnd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A92-4662-A23B-8DE7E64CF2C8}"/>
              </c:ext>
            </c:extLst>
          </c:dPt>
          <c:dPt>
            <c:idx val="1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A92-4662-A23B-8DE7E64CF2C8}"/>
              </c:ext>
            </c:extLst>
          </c:dPt>
          <c:cat>
            <c:strRef>
              <c:f>Sheet1!$A$2:$A$3</c:f>
              <c:strCache>
                <c:ptCount val="2"/>
                <c:pt idx="0">
                  <c:v>实占百分比</c:v>
                </c:pt>
                <c:pt idx="1">
                  <c:v>余下（自动计算，无需修改)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A92-4662-A23B-8DE7E64CF2C8}"/>
            </c:ext>
          </c:extLst>
        </c:ser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工作量</c:v>
                </c:pt>
              </c:strCache>
            </c:strRef>
          </c:tx>
          <c:dPt>
            <c:idx val="0"/>
            <c:spPr>
              <a:solidFill>
                <a:srgbClr val="40BAA3"/>
              </a:solidFill>
              <a:ln w="76200" cap="rnd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74A-4863-B049-B6A67BF7AACA}"/>
              </c:ext>
            </c:extLst>
          </c:dPt>
          <c:dPt>
            <c:idx val="1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74A-4863-B049-B6A67BF7AACA}"/>
              </c:ext>
            </c:extLst>
          </c:dPt>
          <c:cat>
            <c:strRef>
              <c:f>Sheet1!$A$2:$A$3</c:f>
              <c:strCache>
                <c:ptCount val="2"/>
                <c:pt idx="0">
                  <c:v>实占百分比</c:v>
                </c:pt>
                <c:pt idx="1">
                  <c:v>余下（自动计算，无需修改)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74A-4863-B049-B6A67BF7AACA}"/>
            </c:ext>
          </c:extLst>
        </c:ser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工作量</c:v>
                </c:pt>
              </c:strCache>
            </c:strRef>
          </c:tx>
          <c:dPt>
            <c:idx val="0"/>
            <c:spPr>
              <a:solidFill>
                <a:srgbClr val="40BAA3"/>
              </a:solidFill>
              <a:ln w="76200" cap="rnd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74A-4863-B049-B6A67BF7AACA}"/>
              </c:ext>
            </c:extLst>
          </c:dPt>
          <c:dPt>
            <c:idx val="1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74A-4863-B049-B6A67BF7AACA}"/>
              </c:ext>
            </c:extLst>
          </c:dPt>
          <c:cat>
            <c:strRef>
              <c:f>Sheet1!$A$2:$A$3</c:f>
              <c:strCache>
                <c:ptCount val="2"/>
                <c:pt idx="0">
                  <c:v>实占百分比</c:v>
                </c:pt>
                <c:pt idx="1">
                  <c:v>余下（自动计算，无需修改)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74A-4863-B049-B6A67BF7AACA}"/>
            </c:ext>
          </c:extLst>
        </c:ser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C0FD2-9FE4-4947-A0F5-2046A98CB083}" type="datetimeFigureOut">
              <a:rPr lang="zh-CN" altLang="en-US" smtClean="0"/>
              <a:pPr/>
              <a:t>2019/6/27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FB693-D7F6-4317-A479-80FBD8F351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FB693-D7F6-4317-A479-80FBD8F351B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chart" Target="../charts/chart1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707774" y="4259561"/>
            <a:ext cx="8696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rgbClr val="40BAA3"/>
                </a:solidFill>
                <a:latin typeface="华文中宋" panose="02010600040101010101" charset="-122"/>
                <a:ea typeface="华文中宋" panose="02010600040101010101" charset="-122"/>
              </a:rPr>
              <a:t>软件工程综合实验项目展示 </a:t>
            </a:r>
            <a:endParaRPr lang="en-US" altLang="zh-CN" sz="5400" dirty="0">
              <a:solidFill>
                <a:srgbClr val="40BAA3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896568" y="5397266"/>
            <a:ext cx="2319352" cy="318052"/>
            <a:chOff x="5675" y="5208"/>
            <a:chExt cx="8432" cy="3362832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5675" y="5208"/>
              <a:ext cx="8432" cy="0"/>
            </a:xfrm>
            <a:prstGeom prst="line">
              <a:avLst/>
            </a:prstGeom>
            <a:ln>
              <a:solidFill>
                <a:srgbClr val="40BA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675" y="5304"/>
              <a:ext cx="8432" cy="0"/>
            </a:xfrm>
            <a:prstGeom prst="line">
              <a:avLst/>
            </a:prstGeom>
            <a:ln w="31750">
              <a:solidFill>
                <a:srgbClr val="40BA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9"/>
          <p:cNvSpPr/>
          <p:nvPr/>
        </p:nvSpPr>
        <p:spPr>
          <a:xfrm>
            <a:off x="3107689" y="5419469"/>
            <a:ext cx="5976620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组长：黄铸韬 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16340089 </a:t>
            </a:r>
          </a:p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黄 政   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16340088</a:t>
            </a: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黄梓轩 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16340090</a:t>
            </a:r>
          </a:p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江炎鸿</a:t>
            </a:r>
            <a:r>
              <a:rPr lang="zh-CN" altLang="en-US" sz="1400" dirty="0" smtClean="0">
                <a:sym typeface="+mn-ea"/>
              </a:rPr>
              <a:t> 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16340094 </a:t>
            </a: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廖 蕾   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16340135</a:t>
            </a:r>
            <a:endParaRPr lang="en-US" altLang="zh-CN" sz="14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7073" b="28171"/>
          <a:stretch>
            <a:fillRect/>
          </a:stretch>
        </p:blipFill>
        <p:spPr>
          <a:xfrm>
            <a:off x="3688706" y="777303"/>
            <a:ext cx="4814587" cy="311308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5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085590" y="3064193"/>
            <a:ext cx="4020820" cy="729615"/>
          </a:xfrm>
          <a:prstGeom prst="rect">
            <a:avLst/>
          </a:prstGeom>
          <a:noFill/>
          <a:ln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" name="文本框 5"/>
          <p:cNvSpPr txBox="1"/>
          <p:nvPr/>
        </p:nvSpPr>
        <p:spPr>
          <a:xfrm>
            <a:off x="4236720" y="3183255"/>
            <a:ext cx="3719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2800" dirty="0" smtClean="0">
                <a:solidFill>
                  <a:srgbClr val="40BAA3"/>
                </a:solidFill>
              </a:rPr>
              <a:t>软件设计技术</a:t>
            </a:r>
            <a:endParaRPr lang="zh-CN" altLang="en-US" sz="2800" dirty="0">
              <a:solidFill>
                <a:srgbClr val="40BAA3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056255" y="3064193"/>
            <a:ext cx="935990" cy="729615"/>
            <a:chOff x="0" y="532828"/>
            <a:chExt cx="759125" cy="568897"/>
          </a:xfrm>
          <a:solidFill>
            <a:srgbClr val="40BAA3"/>
          </a:solidFill>
        </p:grpSpPr>
        <p:sp>
          <p:nvSpPr>
            <p:cNvPr id="23" name="矩形 22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矩形 24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6" name="矩形 25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3" name="组合 32"/>
          <p:cNvGrpSpPr/>
          <p:nvPr/>
        </p:nvGrpSpPr>
        <p:grpSpPr>
          <a:xfrm flipH="1">
            <a:off x="8212455" y="3064193"/>
            <a:ext cx="935990" cy="729615"/>
            <a:chOff x="0" y="532828"/>
            <a:chExt cx="759125" cy="568897"/>
          </a:xfrm>
          <a:solidFill>
            <a:srgbClr val="40BAA3"/>
          </a:solidFill>
        </p:grpSpPr>
        <p:sp>
          <p:nvSpPr>
            <p:cNvPr id="34" name="矩形 33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5" name="矩形 34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矩形 36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6" name="矩形 15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548882" y="516255"/>
            <a:ext cx="8892074" cy="59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Structure Programming</a:t>
            </a:r>
            <a:r>
              <a:rPr lang="zh-CN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（结构编程）</a:t>
            </a:r>
            <a:endParaRPr lang="zh-CN" altLang="en-US" sz="32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755988" y="3676269"/>
            <a:ext cx="267130" cy="6379"/>
          </a:xfrm>
          <a:prstGeom prst="straightConnector1">
            <a:avLst/>
          </a:prstGeom>
          <a:ln w="12700">
            <a:solidFill>
              <a:srgbClr val="023D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2616703" y="2852783"/>
            <a:ext cx="404760" cy="284559"/>
          </a:xfrm>
          <a:prstGeom prst="straightConnector1">
            <a:avLst/>
          </a:prstGeom>
          <a:ln w="12700">
            <a:solidFill>
              <a:srgbClr val="023D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442896" y="4398215"/>
            <a:ext cx="401188" cy="310753"/>
          </a:xfrm>
          <a:prstGeom prst="straightConnector1">
            <a:avLst/>
          </a:prstGeom>
          <a:ln w="12700">
            <a:solidFill>
              <a:srgbClr val="023D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6"/>
          <p:cNvGrpSpPr/>
          <p:nvPr/>
        </p:nvGrpSpPr>
        <p:grpSpPr bwMode="auto">
          <a:xfrm>
            <a:off x="1077426" y="2832543"/>
            <a:ext cx="1678563" cy="1679972"/>
            <a:chOff x="1196321" y="2179981"/>
            <a:chExt cx="2239617" cy="2239617"/>
          </a:xfrm>
          <a:solidFill>
            <a:srgbClr val="40BAA3"/>
          </a:solidFill>
        </p:grpSpPr>
        <p:sp>
          <p:nvSpPr>
            <p:cNvPr id="38" name="椭圆 37"/>
            <p:cNvSpPr/>
            <p:nvPr/>
          </p:nvSpPr>
          <p:spPr>
            <a:xfrm>
              <a:off x="1196321" y="2179981"/>
              <a:ext cx="2239617" cy="22396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 b="1">
                <a:solidFill>
                  <a:srgbClr val="023D0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40" name="文本框 18"/>
            <p:cNvSpPr txBox="1">
              <a:spLocks noChangeArrowheads="1"/>
            </p:cNvSpPr>
            <p:nvPr/>
          </p:nvSpPr>
          <p:spPr bwMode="auto">
            <a:xfrm>
              <a:off x="1569957" y="3074535"/>
              <a:ext cx="1492001" cy="4513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操作顺序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grpSp>
        <p:nvGrpSpPr>
          <p:cNvPr id="4" name="组合 58"/>
          <p:cNvGrpSpPr/>
          <p:nvPr/>
        </p:nvGrpSpPr>
        <p:grpSpPr>
          <a:xfrm>
            <a:off x="2932430" y="1808604"/>
            <a:ext cx="1176655" cy="1158240"/>
            <a:chOff x="4618" y="2569"/>
            <a:chExt cx="1853" cy="1824"/>
          </a:xfrm>
          <a:solidFill>
            <a:srgbClr val="40BAA3"/>
          </a:solidFill>
        </p:grpSpPr>
        <p:sp>
          <p:nvSpPr>
            <p:cNvPr id="42" name="椭圆 41"/>
            <p:cNvSpPr/>
            <p:nvPr/>
          </p:nvSpPr>
          <p:spPr>
            <a:xfrm>
              <a:off x="4618" y="2569"/>
              <a:ext cx="1824" cy="1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50" name="文本框 18"/>
            <p:cNvSpPr txBox="1">
              <a:spLocks noChangeArrowheads="1"/>
            </p:cNvSpPr>
            <p:nvPr/>
          </p:nvSpPr>
          <p:spPr bwMode="auto">
            <a:xfrm>
              <a:off x="4710" y="3062"/>
              <a:ext cx="1761" cy="8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1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sp>
        <p:nvSpPr>
          <p:cNvPr id="54" name="TextBox 24"/>
          <p:cNvSpPr txBox="1"/>
          <p:nvPr/>
        </p:nvSpPr>
        <p:spPr>
          <a:xfrm>
            <a:off x="4384804" y="187747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渲染基础场景</a:t>
            </a:r>
            <a:endParaRPr lang="zh-CN" altLang="en-US" sz="1600" b="1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6" name="TextBox 24"/>
          <p:cNvSpPr txBox="1"/>
          <p:nvPr/>
        </p:nvSpPr>
        <p:spPr>
          <a:xfrm>
            <a:off x="4528760" y="3230072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获取当前游戏窗口的大小以及窗口原点</a:t>
            </a:r>
            <a:endParaRPr lang="zh-CN" altLang="en-US" sz="1600" b="1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8" name="TextBox 24"/>
          <p:cNvSpPr txBox="1"/>
          <p:nvPr/>
        </p:nvSpPr>
        <p:spPr>
          <a:xfrm>
            <a:off x="4406288" y="4513355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获取玩家基础信息</a:t>
            </a:r>
            <a:endParaRPr lang="zh-CN" altLang="en-US" sz="1600" b="1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sp>
        <p:nvSpPr>
          <p:cNvPr id="37" name="文本框 10"/>
          <p:cNvSpPr txBox="1"/>
          <p:nvPr/>
        </p:nvSpPr>
        <p:spPr>
          <a:xfrm>
            <a:off x="1200747" y="1178728"/>
            <a:ext cx="907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以</a:t>
            </a:r>
            <a:r>
              <a:rPr lang="en-US" altLang="zh-CN" dirty="0" err="1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MainScene</a:t>
            </a: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中的</a:t>
            </a:r>
            <a:r>
              <a:rPr lang="en-US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init</a:t>
            </a: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函数为例，其执行操作顺序如下</a:t>
            </a:r>
            <a:endParaRPr lang="zh-CN" altLang="en-US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1" name="组合 58"/>
          <p:cNvGrpSpPr/>
          <p:nvPr/>
        </p:nvGrpSpPr>
        <p:grpSpPr>
          <a:xfrm>
            <a:off x="3103491" y="3118000"/>
            <a:ext cx="1176655" cy="1158240"/>
            <a:chOff x="4618" y="2569"/>
            <a:chExt cx="1853" cy="1824"/>
          </a:xfrm>
          <a:solidFill>
            <a:srgbClr val="40BAA3"/>
          </a:solidFill>
        </p:grpSpPr>
        <p:sp>
          <p:nvSpPr>
            <p:cNvPr id="43" name="椭圆 42"/>
            <p:cNvSpPr/>
            <p:nvPr/>
          </p:nvSpPr>
          <p:spPr>
            <a:xfrm>
              <a:off x="4618" y="2569"/>
              <a:ext cx="1824" cy="1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44" name="文本框 18"/>
            <p:cNvSpPr txBox="1">
              <a:spLocks noChangeArrowheads="1"/>
            </p:cNvSpPr>
            <p:nvPr/>
          </p:nvSpPr>
          <p:spPr bwMode="auto">
            <a:xfrm>
              <a:off x="4710" y="3062"/>
              <a:ext cx="1761" cy="8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2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grpSp>
        <p:nvGrpSpPr>
          <p:cNvPr id="45" name="组合 58"/>
          <p:cNvGrpSpPr/>
          <p:nvPr/>
        </p:nvGrpSpPr>
        <p:grpSpPr>
          <a:xfrm>
            <a:off x="2832903" y="4386963"/>
            <a:ext cx="1176655" cy="1158240"/>
            <a:chOff x="4618" y="2569"/>
            <a:chExt cx="1853" cy="1824"/>
          </a:xfrm>
          <a:solidFill>
            <a:srgbClr val="40BAA3"/>
          </a:solidFill>
        </p:grpSpPr>
        <p:sp>
          <p:nvSpPr>
            <p:cNvPr id="47" name="椭圆 46"/>
            <p:cNvSpPr/>
            <p:nvPr/>
          </p:nvSpPr>
          <p:spPr>
            <a:xfrm>
              <a:off x="4618" y="2569"/>
              <a:ext cx="1824" cy="1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48" name="文本框 18"/>
            <p:cNvSpPr txBox="1">
              <a:spLocks noChangeArrowheads="1"/>
            </p:cNvSpPr>
            <p:nvPr/>
          </p:nvSpPr>
          <p:spPr bwMode="auto">
            <a:xfrm>
              <a:off x="4710" y="3062"/>
              <a:ext cx="1761" cy="8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3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pic>
        <p:nvPicPr>
          <p:cNvPr id="59" name="图片 5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08948" y="2270391"/>
            <a:ext cx="1686580" cy="696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图片 5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69072" y="3665576"/>
            <a:ext cx="4304340" cy="523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图片 6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66233" y="4919384"/>
            <a:ext cx="5169652" cy="865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4" grpId="0"/>
      <p:bldP spid="56" grpId="0"/>
      <p:bldP spid="58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548882" y="516255"/>
            <a:ext cx="8892074" cy="59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Structure Programming</a:t>
            </a:r>
            <a:r>
              <a:rPr lang="zh-CN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（结构编程）</a:t>
            </a:r>
            <a:endParaRPr lang="zh-CN" altLang="en-US" sz="32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755988" y="3592290"/>
            <a:ext cx="267130" cy="6379"/>
          </a:xfrm>
          <a:prstGeom prst="straightConnector1">
            <a:avLst/>
          </a:prstGeom>
          <a:ln w="12700">
            <a:solidFill>
              <a:srgbClr val="023D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2616703" y="2768804"/>
            <a:ext cx="404760" cy="284559"/>
          </a:xfrm>
          <a:prstGeom prst="straightConnector1">
            <a:avLst/>
          </a:prstGeom>
          <a:ln w="12700">
            <a:solidFill>
              <a:srgbClr val="023D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442896" y="4314236"/>
            <a:ext cx="401188" cy="310753"/>
          </a:xfrm>
          <a:prstGeom prst="straightConnector1">
            <a:avLst/>
          </a:prstGeom>
          <a:ln w="12700">
            <a:solidFill>
              <a:srgbClr val="023D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6"/>
          <p:cNvGrpSpPr/>
          <p:nvPr/>
        </p:nvGrpSpPr>
        <p:grpSpPr bwMode="auto">
          <a:xfrm>
            <a:off x="1077426" y="2748564"/>
            <a:ext cx="1678563" cy="1679972"/>
            <a:chOff x="1196321" y="2179981"/>
            <a:chExt cx="2239617" cy="2239617"/>
          </a:xfrm>
          <a:solidFill>
            <a:srgbClr val="40BAA3"/>
          </a:solidFill>
        </p:grpSpPr>
        <p:sp>
          <p:nvSpPr>
            <p:cNvPr id="38" name="椭圆 37"/>
            <p:cNvSpPr/>
            <p:nvPr/>
          </p:nvSpPr>
          <p:spPr>
            <a:xfrm>
              <a:off x="1196321" y="2179981"/>
              <a:ext cx="2239617" cy="22396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 b="1">
                <a:solidFill>
                  <a:srgbClr val="023D0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40" name="文本框 18"/>
            <p:cNvSpPr txBox="1">
              <a:spLocks noChangeArrowheads="1"/>
            </p:cNvSpPr>
            <p:nvPr/>
          </p:nvSpPr>
          <p:spPr bwMode="auto">
            <a:xfrm>
              <a:off x="1569957" y="3074535"/>
              <a:ext cx="1492001" cy="4513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操作顺序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grpSp>
        <p:nvGrpSpPr>
          <p:cNvPr id="3" name="组合 58"/>
          <p:cNvGrpSpPr/>
          <p:nvPr/>
        </p:nvGrpSpPr>
        <p:grpSpPr>
          <a:xfrm>
            <a:off x="2932430" y="1724625"/>
            <a:ext cx="1176655" cy="1158240"/>
            <a:chOff x="4618" y="2569"/>
            <a:chExt cx="1853" cy="1824"/>
          </a:xfrm>
          <a:solidFill>
            <a:srgbClr val="40BAA3"/>
          </a:solidFill>
        </p:grpSpPr>
        <p:sp>
          <p:nvSpPr>
            <p:cNvPr id="42" name="椭圆 41"/>
            <p:cNvSpPr/>
            <p:nvPr/>
          </p:nvSpPr>
          <p:spPr>
            <a:xfrm>
              <a:off x="4618" y="2569"/>
              <a:ext cx="1824" cy="1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50" name="文本框 18"/>
            <p:cNvSpPr txBox="1">
              <a:spLocks noChangeArrowheads="1"/>
            </p:cNvSpPr>
            <p:nvPr/>
          </p:nvSpPr>
          <p:spPr bwMode="auto">
            <a:xfrm>
              <a:off x="4710" y="3062"/>
              <a:ext cx="1761" cy="8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4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sp>
        <p:nvSpPr>
          <p:cNvPr id="54" name="TextBox 24"/>
          <p:cNvSpPr txBox="1"/>
          <p:nvPr/>
        </p:nvSpPr>
        <p:spPr>
          <a:xfrm>
            <a:off x="4384804" y="1793491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创建玩家以及玩家的物品</a:t>
            </a:r>
            <a:endParaRPr lang="zh-CN" altLang="en-US" sz="1600" b="1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6" name="TextBox 24"/>
          <p:cNvSpPr txBox="1"/>
          <p:nvPr/>
        </p:nvSpPr>
        <p:spPr>
          <a:xfrm>
            <a:off x="4528760" y="3146093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创建游戏场景以及事件监听器</a:t>
            </a:r>
            <a:endParaRPr lang="zh-CN" altLang="en-US" sz="1600" b="1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8" name="TextBox 24"/>
          <p:cNvSpPr txBox="1"/>
          <p:nvPr/>
        </p:nvSpPr>
        <p:spPr>
          <a:xfrm>
            <a:off x="4368964" y="4429376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创建轮询事件监听器</a:t>
            </a:r>
          </a:p>
        </p:txBody>
      </p:sp>
      <p:sp>
        <p:nvSpPr>
          <p:cNvPr id="28" name="矩形 27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grpSp>
        <p:nvGrpSpPr>
          <p:cNvPr id="4" name="组合 58"/>
          <p:cNvGrpSpPr/>
          <p:nvPr/>
        </p:nvGrpSpPr>
        <p:grpSpPr>
          <a:xfrm>
            <a:off x="3103491" y="3034021"/>
            <a:ext cx="1176655" cy="1158240"/>
            <a:chOff x="4618" y="2569"/>
            <a:chExt cx="1853" cy="1824"/>
          </a:xfrm>
          <a:solidFill>
            <a:srgbClr val="40BAA3"/>
          </a:solidFill>
        </p:grpSpPr>
        <p:sp>
          <p:nvSpPr>
            <p:cNvPr id="43" name="椭圆 42"/>
            <p:cNvSpPr/>
            <p:nvPr/>
          </p:nvSpPr>
          <p:spPr>
            <a:xfrm>
              <a:off x="4618" y="2569"/>
              <a:ext cx="1824" cy="1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44" name="文本框 18"/>
            <p:cNvSpPr txBox="1">
              <a:spLocks noChangeArrowheads="1"/>
            </p:cNvSpPr>
            <p:nvPr/>
          </p:nvSpPr>
          <p:spPr bwMode="auto">
            <a:xfrm>
              <a:off x="4710" y="3062"/>
              <a:ext cx="1761" cy="8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5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grpSp>
        <p:nvGrpSpPr>
          <p:cNvPr id="5" name="组合 58"/>
          <p:cNvGrpSpPr/>
          <p:nvPr/>
        </p:nvGrpSpPr>
        <p:grpSpPr>
          <a:xfrm>
            <a:off x="2832903" y="4302984"/>
            <a:ext cx="1176655" cy="1158240"/>
            <a:chOff x="4618" y="2569"/>
            <a:chExt cx="1853" cy="1824"/>
          </a:xfrm>
          <a:solidFill>
            <a:srgbClr val="40BAA3"/>
          </a:solidFill>
        </p:grpSpPr>
        <p:sp>
          <p:nvSpPr>
            <p:cNvPr id="47" name="椭圆 46"/>
            <p:cNvSpPr/>
            <p:nvPr/>
          </p:nvSpPr>
          <p:spPr>
            <a:xfrm>
              <a:off x="4618" y="2569"/>
              <a:ext cx="1824" cy="1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48" name="文本框 18"/>
            <p:cNvSpPr txBox="1">
              <a:spLocks noChangeArrowheads="1"/>
            </p:cNvSpPr>
            <p:nvPr/>
          </p:nvSpPr>
          <p:spPr bwMode="auto">
            <a:xfrm>
              <a:off x="4710" y="3062"/>
              <a:ext cx="1761" cy="8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6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pic>
        <p:nvPicPr>
          <p:cNvPr id="27" name="图片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95379" y="2207338"/>
            <a:ext cx="1952074" cy="414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图片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46522" y="3531292"/>
            <a:ext cx="1856916" cy="70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图片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60338" y="4811512"/>
            <a:ext cx="5268854" cy="758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4" grpId="0"/>
      <p:bldP spid="56" grpId="0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548882" y="516255"/>
            <a:ext cx="8892074" cy="59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Structure Programming</a:t>
            </a:r>
            <a:r>
              <a:rPr lang="zh-CN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（结构编程）</a:t>
            </a:r>
            <a:endParaRPr lang="zh-CN" altLang="en-US" sz="32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2616703" y="2768804"/>
            <a:ext cx="404760" cy="284559"/>
          </a:xfrm>
          <a:prstGeom prst="straightConnector1">
            <a:avLst/>
          </a:prstGeom>
          <a:ln w="12700">
            <a:solidFill>
              <a:srgbClr val="023D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545537" y="4174271"/>
            <a:ext cx="401188" cy="310753"/>
          </a:xfrm>
          <a:prstGeom prst="straightConnector1">
            <a:avLst/>
          </a:prstGeom>
          <a:ln w="12700">
            <a:solidFill>
              <a:srgbClr val="023D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6"/>
          <p:cNvGrpSpPr/>
          <p:nvPr/>
        </p:nvGrpSpPr>
        <p:grpSpPr bwMode="auto">
          <a:xfrm>
            <a:off x="1077426" y="2748564"/>
            <a:ext cx="1678563" cy="1679972"/>
            <a:chOff x="1196321" y="2179981"/>
            <a:chExt cx="2239617" cy="2239617"/>
          </a:xfrm>
          <a:solidFill>
            <a:srgbClr val="40BAA3"/>
          </a:solidFill>
        </p:grpSpPr>
        <p:sp>
          <p:nvSpPr>
            <p:cNvPr id="38" name="椭圆 37"/>
            <p:cNvSpPr/>
            <p:nvPr/>
          </p:nvSpPr>
          <p:spPr>
            <a:xfrm>
              <a:off x="1196321" y="2179981"/>
              <a:ext cx="2239617" cy="22396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 b="1">
                <a:solidFill>
                  <a:srgbClr val="023D0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40" name="文本框 18"/>
            <p:cNvSpPr txBox="1">
              <a:spLocks noChangeArrowheads="1"/>
            </p:cNvSpPr>
            <p:nvPr/>
          </p:nvSpPr>
          <p:spPr bwMode="auto">
            <a:xfrm>
              <a:off x="1569957" y="3074535"/>
              <a:ext cx="1492001" cy="4513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操作顺序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grpSp>
        <p:nvGrpSpPr>
          <p:cNvPr id="3" name="组合 58"/>
          <p:cNvGrpSpPr/>
          <p:nvPr/>
        </p:nvGrpSpPr>
        <p:grpSpPr>
          <a:xfrm>
            <a:off x="2932430" y="1724625"/>
            <a:ext cx="1176655" cy="1158240"/>
            <a:chOff x="4618" y="2569"/>
            <a:chExt cx="1853" cy="1824"/>
          </a:xfrm>
          <a:solidFill>
            <a:srgbClr val="40BAA3"/>
          </a:solidFill>
        </p:grpSpPr>
        <p:sp>
          <p:nvSpPr>
            <p:cNvPr id="42" name="椭圆 41"/>
            <p:cNvSpPr/>
            <p:nvPr/>
          </p:nvSpPr>
          <p:spPr>
            <a:xfrm>
              <a:off x="4618" y="2569"/>
              <a:ext cx="1824" cy="1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50" name="文本框 18"/>
            <p:cNvSpPr txBox="1">
              <a:spLocks noChangeArrowheads="1"/>
            </p:cNvSpPr>
            <p:nvPr/>
          </p:nvSpPr>
          <p:spPr bwMode="auto">
            <a:xfrm>
              <a:off x="4710" y="3062"/>
              <a:ext cx="1761" cy="8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7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sp>
        <p:nvSpPr>
          <p:cNvPr id="54" name="TextBox 24"/>
          <p:cNvSpPr txBox="1"/>
          <p:nvPr/>
        </p:nvSpPr>
        <p:spPr>
          <a:xfrm>
            <a:off x="4384804" y="179349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渲染场景内物品</a:t>
            </a:r>
          </a:p>
        </p:txBody>
      </p:sp>
      <p:sp>
        <p:nvSpPr>
          <p:cNvPr id="58" name="TextBox 24"/>
          <p:cNvSpPr txBox="1"/>
          <p:nvPr/>
        </p:nvSpPr>
        <p:spPr>
          <a:xfrm>
            <a:off x="4368964" y="4401383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更新场景内物品的状态</a:t>
            </a:r>
          </a:p>
        </p:txBody>
      </p:sp>
      <p:sp>
        <p:nvSpPr>
          <p:cNvPr id="28" name="矩形 27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grpSp>
        <p:nvGrpSpPr>
          <p:cNvPr id="5" name="组合 58"/>
          <p:cNvGrpSpPr/>
          <p:nvPr/>
        </p:nvGrpSpPr>
        <p:grpSpPr>
          <a:xfrm>
            <a:off x="2982199" y="4228336"/>
            <a:ext cx="1176655" cy="1158240"/>
            <a:chOff x="4618" y="2569"/>
            <a:chExt cx="1853" cy="1824"/>
          </a:xfrm>
          <a:solidFill>
            <a:srgbClr val="40BAA3"/>
          </a:solidFill>
        </p:grpSpPr>
        <p:sp>
          <p:nvSpPr>
            <p:cNvPr id="47" name="椭圆 46"/>
            <p:cNvSpPr/>
            <p:nvPr/>
          </p:nvSpPr>
          <p:spPr>
            <a:xfrm>
              <a:off x="4618" y="2569"/>
              <a:ext cx="1824" cy="1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48" name="文本框 18"/>
            <p:cNvSpPr txBox="1">
              <a:spLocks noChangeArrowheads="1"/>
            </p:cNvSpPr>
            <p:nvPr/>
          </p:nvSpPr>
          <p:spPr bwMode="auto">
            <a:xfrm>
              <a:off x="4710" y="3062"/>
              <a:ext cx="1761" cy="8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8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pic>
        <p:nvPicPr>
          <p:cNvPr id="26" name="图片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88263" y="2135537"/>
            <a:ext cx="6118006" cy="1652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图片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00919" y="4781859"/>
            <a:ext cx="3688722" cy="713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4" grpId="0"/>
      <p:bldP spid="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7981084" y="2096122"/>
            <a:ext cx="0" cy="3505200"/>
          </a:xfrm>
          <a:prstGeom prst="line">
            <a:avLst/>
          </a:prstGeom>
          <a:ln w="12700">
            <a:solidFill>
              <a:srgbClr val="023D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078255" y="2102965"/>
            <a:ext cx="0" cy="3505200"/>
          </a:xfrm>
          <a:prstGeom prst="line">
            <a:avLst/>
          </a:prstGeom>
          <a:ln w="12700">
            <a:solidFill>
              <a:srgbClr val="023D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99442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sp>
        <p:nvSpPr>
          <p:cNvPr id="19" name="文本框 10"/>
          <p:cNvSpPr txBox="1"/>
          <p:nvPr/>
        </p:nvSpPr>
        <p:spPr>
          <a:xfrm>
            <a:off x="867747" y="516255"/>
            <a:ext cx="10263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Object-Oriented Programming</a:t>
            </a:r>
            <a:r>
              <a:rPr lang="zh-CN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（面向对象编程）</a:t>
            </a:r>
            <a:endParaRPr lang="zh-CN" altLang="en-US" sz="32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0"/>
          <p:cNvSpPr txBox="1"/>
          <p:nvPr/>
        </p:nvSpPr>
        <p:spPr>
          <a:xfrm>
            <a:off x="914400" y="1178728"/>
            <a:ext cx="10170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本作品中的每个功能模块都被抽象成一个类，而模块中的所有操作都被封装成每个类的成员函数。</a:t>
            </a:r>
            <a:endParaRPr lang="en-US" altLang="zh-CN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以下将对每个类进行展示。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653130" y="2132201"/>
            <a:ext cx="3172407" cy="3874309"/>
            <a:chOff x="8254476" y="2269049"/>
            <a:chExt cx="3172407" cy="3874309"/>
          </a:xfrm>
        </p:grpSpPr>
        <p:sp>
          <p:nvSpPr>
            <p:cNvPr id="22" name="电脑"/>
            <p:cNvSpPr/>
            <p:nvPr/>
          </p:nvSpPr>
          <p:spPr bwMode="auto">
            <a:xfrm>
              <a:off x="9622226" y="2269049"/>
              <a:ext cx="368300" cy="337185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40BAA3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3" name="文本框 2"/>
            <p:cNvSpPr txBox="1"/>
            <p:nvPr/>
          </p:nvSpPr>
          <p:spPr>
            <a:xfrm>
              <a:off x="8712834" y="2699790"/>
              <a:ext cx="2144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类名：</a:t>
              </a:r>
              <a:r>
                <a:rPr lang="en-US" altLang="zh-CN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Database</a:t>
              </a:r>
              <a:endParaRPr lang="zh-CN" altLang="en-US" b="1" dirty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文本框 8"/>
            <p:cNvSpPr txBox="1"/>
            <p:nvPr/>
          </p:nvSpPr>
          <p:spPr>
            <a:xfrm>
              <a:off x="8254476" y="3142537"/>
              <a:ext cx="3172407" cy="3000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用于与</a:t>
              </a:r>
              <a:r>
                <a:rPr lang="en-US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SQL</a:t>
              </a: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数据库进行数据交互的模块。这个模块拥有的内部方法总共有三大类：一是用于保存玩家游戏状态，如：记录玩家的生命值，玩家的跳跃次数等；二是用于保存玩家得分，如：保存玩家本局游戏得分以及历史最高分等；三是用于查询玩家信息，如：获取玩家当前信息，玩家历史得分排行等。</a:t>
              </a:r>
              <a:endParaRPr lang="zh-CN" altLang="en-US" sz="1400" dirty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481944" y="2135305"/>
            <a:ext cx="3172407" cy="2866726"/>
            <a:chOff x="8254476" y="2269049"/>
            <a:chExt cx="3172407" cy="2866726"/>
          </a:xfrm>
        </p:grpSpPr>
        <p:sp>
          <p:nvSpPr>
            <p:cNvPr id="30" name="电脑"/>
            <p:cNvSpPr/>
            <p:nvPr/>
          </p:nvSpPr>
          <p:spPr bwMode="auto">
            <a:xfrm>
              <a:off x="9622226" y="2269049"/>
              <a:ext cx="368300" cy="337185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40BAA3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1" name="文本框 2"/>
            <p:cNvSpPr txBox="1"/>
            <p:nvPr/>
          </p:nvSpPr>
          <p:spPr>
            <a:xfrm>
              <a:off x="8712834" y="2699790"/>
              <a:ext cx="2144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类名：</a:t>
              </a:r>
              <a:r>
                <a:rPr lang="en-US" altLang="zh-CN" dirty="0" smtClean="0"/>
                <a:t> </a:t>
              </a:r>
              <a:r>
                <a:rPr lang="en-US" altLang="zh-CN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Music</a:t>
              </a:r>
              <a:endParaRPr lang="zh-CN" altLang="en-US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文本框 8"/>
            <p:cNvSpPr txBox="1"/>
            <p:nvPr/>
          </p:nvSpPr>
          <p:spPr>
            <a:xfrm>
              <a:off x="8254476" y="3142537"/>
              <a:ext cx="3172407" cy="1993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用于管理游戏音乐资源。这个模块的操作主要有总共有两大类：一是游戏资源的加载，如：不同类型游戏音乐资源的加载；二是游戏音乐的播放控制，如：游戏音乐的暂停与播放，游戏音量的调节等。</a:t>
              </a:r>
              <a:endPara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376075" y="2138409"/>
            <a:ext cx="3172407" cy="3874309"/>
            <a:chOff x="8254476" y="2269049"/>
            <a:chExt cx="3172407" cy="3874309"/>
          </a:xfrm>
        </p:grpSpPr>
        <p:sp>
          <p:nvSpPr>
            <p:cNvPr id="34" name="电脑"/>
            <p:cNvSpPr/>
            <p:nvPr/>
          </p:nvSpPr>
          <p:spPr bwMode="auto">
            <a:xfrm>
              <a:off x="9622226" y="2269049"/>
              <a:ext cx="368300" cy="337185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40BAA3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5" name="文本框 2"/>
            <p:cNvSpPr txBox="1"/>
            <p:nvPr/>
          </p:nvSpPr>
          <p:spPr>
            <a:xfrm>
              <a:off x="8527879" y="2699790"/>
              <a:ext cx="2603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类名：</a:t>
              </a:r>
              <a:r>
                <a:rPr lang="en-US" altLang="zh-CN" dirty="0" smtClean="0"/>
                <a:t> </a:t>
              </a:r>
              <a:r>
                <a:rPr lang="en-US" altLang="zh-CN" b="1" dirty="0" err="1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propsFactory</a:t>
              </a:r>
              <a:endParaRPr lang="zh-CN" altLang="en-US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文本框 8"/>
            <p:cNvSpPr txBox="1"/>
            <p:nvPr/>
          </p:nvSpPr>
          <p:spPr>
            <a:xfrm>
              <a:off x="8254476" y="3142537"/>
              <a:ext cx="3172407" cy="3000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用于游戏奖励物品的生成。这个模块的成员函数总共有三大类：一是游戏基础环境的设置，用于管理物品渲染时的基础场景；二是奖励物品的生成函数，用于生成如：飞鞋，金币等的奖励物品；三是奖励物品的更新函数，用于根据游戏进度实时更新已有的奖励物品的属性，使其能够被合理地渲染。</a:t>
              </a:r>
              <a:endPara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7981084" y="1918833"/>
            <a:ext cx="0" cy="3505200"/>
          </a:xfrm>
          <a:prstGeom prst="line">
            <a:avLst/>
          </a:prstGeom>
          <a:ln w="12700">
            <a:solidFill>
              <a:srgbClr val="023D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078255" y="1925676"/>
            <a:ext cx="0" cy="3505200"/>
          </a:xfrm>
          <a:prstGeom prst="line">
            <a:avLst/>
          </a:prstGeom>
          <a:ln w="12700">
            <a:solidFill>
              <a:srgbClr val="023D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99442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sp>
        <p:nvSpPr>
          <p:cNvPr id="19" name="文本框 10"/>
          <p:cNvSpPr txBox="1"/>
          <p:nvPr/>
        </p:nvSpPr>
        <p:spPr>
          <a:xfrm>
            <a:off x="867747" y="516255"/>
            <a:ext cx="10263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Object-Oriented Programming</a:t>
            </a:r>
            <a:r>
              <a:rPr lang="zh-CN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（面向对象编程）</a:t>
            </a:r>
            <a:endParaRPr lang="zh-CN" altLang="en-US" sz="32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20"/>
          <p:cNvGrpSpPr/>
          <p:nvPr/>
        </p:nvGrpSpPr>
        <p:grpSpPr>
          <a:xfrm>
            <a:off x="653130" y="1954912"/>
            <a:ext cx="3172407" cy="3836222"/>
            <a:chOff x="8254476" y="2269049"/>
            <a:chExt cx="3172407" cy="3836222"/>
          </a:xfrm>
        </p:grpSpPr>
        <p:sp>
          <p:nvSpPr>
            <p:cNvPr id="22" name="电脑"/>
            <p:cNvSpPr/>
            <p:nvPr/>
          </p:nvSpPr>
          <p:spPr bwMode="auto">
            <a:xfrm>
              <a:off x="9622226" y="2269049"/>
              <a:ext cx="368300" cy="337185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40BAA3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3" name="文本框 2"/>
            <p:cNvSpPr txBox="1"/>
            <p:nvPr/>
          </p:nvSpPr>
          <p:spPr>
            <a:xfrm>
              <a:off x="8469093" y="2699790"/>
              <a:ext cx="2631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类名：</a:t>
              </a:r>
              <a:r>
                <a:rPr lang="en-US" altLang="zh-CN" dirty="0" smtClean="0"/>
                <a:t> </a:t>
              </a:r>
              <a:r>
                <a:rPr lang="en-US" altLang="zh-CN" b="1" dirty="0" err="1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BlockCreator</a:t>
              </a:r>
              <a:endParaRPr lang="zh-CN" altLang="en-US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文本框 8"/>
            <p:cNvSpPr txBox="1"/>
            <p:nvPr/>
          </p:nvSpPr>
          <p:spPr>
            <a:xfrm>
              <a:off x="8254476" y="3142537"/>
              <a:ext cx="3172407" cy="2962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用于生成游戏内的砖块。这个模块的功能分为三大类：一是新砖块的生成函数，根据一定规则生成新砖块；二是砖块的获取函数，这部分供主场景进行调用，用于获取已有砖块和新砖块的信息；三是砖块状态的更新函数，主要用于根据游戏进度调节砖块的生成，以及根据已有砖块的位置更新装块的位置。</a:t>
              </a:r>
              <a:endPara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3" name="组合 28"/>
          <p:cNvGrpSpPr/>
          <p:nvPr/>
        </p:nvGrpSpPr>
        <p:grpSpPr>
          <a:xfrm>
            <a:off x="4481944" y="1958016"/>
            <a:ext cx="3172407" cy="2904813"/>
            <a:chOff x="8254476" y="2269049"/>
            <a:chExt cx="3172407" cy="2904813"/>
          </a:xfrm>
        </p:grpSpPr>
        <p:sp>
          <p:nvSpPr>
            <p:cNvPr id="30" name="电脑"/>
            <p:cNvSpPr/>
            <p:nvPr/>
          </p:nvSpPr>
          <p:spPr bwMode="auto">
            <a:xfrm>
              <a:off x="9622226" y="2269049"/>
              <a:ext cx="368300" cy="337185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40BAA3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1" name="文本框 2"/>
            <p:cNvSpPr txBox="1"/>
            <p:nvPr/>
          </p:nvSpPr>
          <p:spPr>
            <a:xfrm>
              <a:off x="8712834" y="2699790"/>
              <a:ext cx="2144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类名：</a:t>
              </a:r>
              <a:r>
                <a:rPr lang="en-US" altLang="zh-CN" dirty="0" smtClean="0"/>
                <a:t> </a:t>
              </a:r>
              <a:r>
                <a:rPr lang="en-US" altLang="zh-CN" b="1" dirty="0" err="1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RuleScene</a:t>
              </a:r>
              <a:endParaRPr lang="zh-CN" altLang="en-US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文本框 8"/>
            <p:cNvSpPr txBox="1"/>
            <p:nvPr/>
          </p:nvSpPr>
          <p:spPr>
            <a:xfrm>
              <a:off x="8254476" y="3142537"/>
              <a:ext cx="317240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用于渲染规则说明页面的场景。这部分主要是有两部分的功能：一是重写了</a:t>
              </a:r>
              <a:r>
                <a:rPr lang="en-US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Scene</a:t>
              </a: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类的场景渲染函数，绘制设置说明页面场景；二是为场景内部的按钮设置事件回调函数，响应用户输入。</a:t>
              </a:r>
              <a:endPara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4" name="组合 32"/>
          <p:cNvGrpSpPr/>
          <p:nvPr/>
        </p:nvGrpSpPr>
        <p:grpSpPr>
          <a:xfrm>
            <a:off x="8376075" y="1961120"/>
            <a:ext cx="3172407" cy="3510748"/>
            <a:chOff x="8254476" y="2269049"/>
            <a:chExt cx="3172407" cy="3510748"/>
          </a:xfrm>
        </p:grpSpPr>
        <p:sp>
          <p:nvSpPr>
            <p:cNvPr id="34" name="电脑"/>
            <p:cNvSpPr/>
            <p:nvPr/>
          </p:nvSpPr>
          <p:spPr bwMode="auto">
            <a:xfrm>
              <a:off x="9622226" y="2269049"/>
              <a:ext cx="368300" cy="337185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40BAA3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5" name="文本框 2"/>
            <p:cNvSpPr txBox="1"/>
            <p:nvPr/>
          </p:nvSpPr>
          <p:spPr>
            <a:xfrm>
              <a:off x="8527879" y="2699790"/>
              <a:ext cx="2603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类名：</a:t>
              </a:r>
              <a:r>
                <a:rPr lang="en-US" altLang="zh-CN" dirty="0" smtClean="0"/>
                <a:t> </a:t>
              </a:r>
              <a:r>
                <a:rPr lang="en-US" altLang="zh-CN" b="1" dirty="0" err="1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SettingScene</a:t>
              </a:r>
              <a:endParaRPr lang="zh-CN" altLang="en-US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文本框 8"/>
            <p:cNvSpPr txBox="1"/>
            <p:nvPr/>
          </p:nvSpPr>
          <p:spPr>
            <a:xfrm>
              <a:off x="8254476" y="3142537"/>
              <a:ext cx="3172407" cy="2637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用于渲染游戏设置页面的场景。这部分主要是有三部分的功能：一是重写了</a:t>
              </a:r>
              <a:r>
                <a:rPr lang="en-US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Scene</a:t>
              </a: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类的场景渲染函数，绘制设置页面场景；二是为场景内部的按钮设置事件回调函数，响应用户输入；三是游戏资源管理，将用户自定义的游戏设置保存到游戏文件中实现设置的持久化。</a:t>
              </a:r>
              <a:endPara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7981084" y="1918833"/>
            <a:ext cx="0" cy="3505200"/>
          </a:xfrm>
          <a:prstGeom prst="line">
            <a:avLst/>
          </a:prstGeom>
          <a:ln w="12700">
            <a:solidFill>
              <a:srgbClr val="023D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078255" y="1925676"/>
            <a:ext cx="0" cy="3505200"/>
          </a:xfrm>
          <a:prstGeom prst="line">
            <a:avLst/>
          </a:prstGeom>
          <a:ln w="12700">
            <a:solidFill>
              <a:srgbClr val="023D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99442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sp>
        <p:nvSpPr>
          <p:cNvPr id="19" name="文本框 10"/>
          <p:cNvSpPr txBox="1"/>
          <p:nvPr/>
        </p:nvSpPr>
        <p:spPr>
          <a:xfrm>
            <a:off x="867747" y="516255"/>
            <a:ext cx="10263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Object-Oriented Programming</a:t>
            </a:r>
            <a:r>
              <a:rPr lang="zh-CN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（面向对象编程）</a:t>
            </a:r>
            <a:endParaRPr lang="zh-CN" altLang="en-US" sz="32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20"/>
          <p:cNvGrpSpPr/>
          <p:nvPr/>
        </p:nvGrpSpPr>
        <p:grpSpPr>
          <a:xfrm>
            <a:off x="653130" y="1954912"/>
            <a:ext cx="3172407" cy="3187583"/>
            <a:chOff x="8254476" y="2269049"/>
            <a:chExt cx="3172407" cy="3187583"/>
          </a:xfrm>
        </p:grpSpPr>
        <p:sp>
          <p:nvSpPr>
            <p:cNvPr id="22" name="电脑"/>
            <p:cNvSpPr/>
            <p:nvPr/>
          </p:nvSpPr>
          <p:spPr bwMode="auto">
            <a:xfrm>
              <a:off x="9622226" y="2269049"/>
              <a:ext cx="368300" cy="337185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40BAA3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3" name="文本框 2"/>
            <p:cNvSpPr txBox="1"/>
            <p:nvPr/>
          </p:nvSpPr>
          <p:spPr>
            <a:xfrm>
              <a:off x="8469093" y="2699790"/>
              <a:ext cx="2631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类名：</a:t>
              </a:r>
              <a:r>
                <a:rPr lang="en-US" altLang="zh-CN" dirty="0" smtClean="0"/>
                <a:t> </a:t>
              </a:r>
              <a:r>
                <a:rPr lang="en-US" altLang="zh-CN" b="1" dirty="0" err="1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RankScene</a:t>
              </a:r>
              <a:endParaRPr lang="zh-CN" altLang="en-US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文本框 8"/>
            <p:cNvSpPr txBox="1"/>
            <p:nvPr/>
          </p:nvSpPr>
          <p:spPr>
            <a:xfrm>
              <a:off x="8254476" y="3142537"/>
              <a:ext cx="3172407" cy="2314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用于渲染游戏排行榜页面的场景。这部分主要是有三部分的功能：一是重写了</a:t>
              </a:r>
              <a:r>
                <a:rPr lang="en-US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Scene</a:t>
              </a: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类的场景渲染函数，绘制排行榜页面场景；二是为场景内部的按钮设置事件回调函数，响应用户输入；三是游戏数据交互，从数据库中查询用户的历史游戏得分并显示。</a:t>
              </a:r>
              <a:endPara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3" name="组合 28"/>
          <p:cNvGrpSpPr/>
          <p:nvPr/>
        </p:nvGrpSpPr>
        <p:grpSpPr>
          <a:xfrm>
            <a:off x="4481944" y="1958016"/>
            <a:ext cx="3172407" cy="2864418"/>
            <a:chOff x="8254476" y="2269049"/>
            <a:chExt cx="3172407" cy="2864418"/>
          </a:xfrm>
        </p:grpSpPr>
        <p:sp>
          <p:nvSpPr>
            <p:cNvPr id="30" name="电脑"/>
            <p:cNvSpPr/>
            <p:nvPr/>
          </p:nvSpPr>
          <p:spPr bwMode="auto">
            <a:xfrm>
              <a:off x="9622226" y="2269049"/>
              <a:ext cx="368300" cy="337185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40BAA3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1" name="文本框 2"/>
            <p:cNvSpPr txBox="1"/>
            <p:nvPr/>
          </p:nvSpPr>
          <p:spPr>
            <a:xfrm>
              <a:off x="8615120" y="2699790"/>
              <a:ext cx="24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类名：</a:t>
              </a:r>
              <a:r>
                <a:rPr lang="en-US" altLang="zh-CN" dirty="0" smtClean="0"/>
                <a:t> </a:t>
              </a:r>
              <a:r>
                <a:rPr lang="en-US" altLang="zh-CN" b="1" dirty="0" err="1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MenuScene</a:t>
              </a:r>
              <a:endParaRPr lang="zh-CN" altLang="en-US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文本框 8"/>
            <p:cNvSpPr txBox="1"/>
            <p:nvPr/>
          </p:nvSpPr>
          <p:spPr>
            <a:xfrm>
              <a:off x="8254476" y="3142537"/>
              <a:ext cx="3172407" cy="1990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用于渲染游戏菜单页面的场景。这部分主要是有三部分的功能：一是重写了</a:t>
              </a:r>
              <a:r>
                <a:rPr lang="en-US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Scene</a:t>
              </a: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类的场景渲染函数，绘制菜单页面场景；二是为场景内部的按钮设置事件回调函数，响应用户输入，进行页面跳转。</a:t>
              </a:r>
              <a:endPara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4" name="组合 32"/>
          <p:cNvGrpSpPr/>
          <p:nvPr/>
        </p:nvGrpSpPr>
        <p:grpSpPr>
          <a:xfrm>
            <a:off x="8376075" y="1961120"/>
            <a:ext cx="3172407" cy="3187583"/>
            <a:chOff x="8254476" y="2269049"/>
            <a:chExt cx="3172407" cy="3187583"/>
          </a:xfrm>
        </p:grpSpPr>
        <p:sp>
          <p:nvSpPr>
            <p:cNvPr id="34" name="电脑"/>
            <p:cNvSpPr/>
            <p:nvPr/>
          </p:nvSpPr>
          <p:spPr bwMode="auto">
            <a:xfrm>
              <a:off x="9622226" y="2269049"/>
              <a:ext cx="368300" cy="337185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40BAA3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5" name="文本框 2"/>
            <p:cNvSpPr txBox="1"/>
            <p:nvPr/>
          </p:nvSpPr>
          <p:spPr>
            <a:xfrm>
              <a:off x="8527879" y="2699790"/>
              <a:ext cx="2603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类名：</a:t>
              </a:r>
              <a:r>
                <a:rPr lang="en-US" altLang="zh-CN" dirty="0" smtClean="0"/>
                <a:t> </a:t>
              </a:r>
              <a:r>
                <a:rPr lang="en-US" altLang="zh-CN" b="1" dirty="0" err="1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MapScene</a:t>
              </a:r>
              <a:endParaRPr lang="zh-CN" altLang="en-US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文本框 8"/>
            <p:cNvSpPr txBox="1"/>
            <p:nvPr/>
          </p:nvSpPr>
          <p:spPr>
            <a:xfrm>
              <a:off x="8254476" y="3142537"/>
              <a:ext cx="3172407" cy="2314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用于渲染游戏自定义地图的场景。这部分主要是有三部分的功能：一是重写了</a:t>
              </a:r>
              <a:r>
                <a:rPr lang="en-US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Scene</a:t>
              </a: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类的场景渲染函数，绘制提示自定义地图场景；二是为场景内部的按钮和鼠标事件设置监听和事件回调函数，响应用户输入，进行游戏地图的设计。</a:t>
              </a:r>
              <a:endPara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7981084" y="1918833"/>
            <a:ext cx="0" cy="3505200"/>
          </a:xfrm>
          <a:prstGeom prst="line">
            <a:avLst/>
          </a:prstGeom>
          <a:ln w="12700">
            <a:solidFill>
              <a:srgbClr val="023D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078255" y="1925676"/>
            <a:ext cx="0" cy="3505200"/>
          </a:xfrm>
          <a:prstGeom prst="line">
            <a:avLst/>
          </a:prstGeom>
          <a:ln w="12700">
            <a:solidFill>
              <a:srgbClr val="023D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99442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sp>
        <p:nvSpPr>
          <p:cNvPr id="19" name="文本框 10"/>
          <p:cNvSpPr txBox="1"/>
          <p:nvPr/>
        </p:nvSpPr>
        <p:spPr>
          <a:xfrm>
            <a:off x="867747" y="516255"/>
            <a:ext cx="10263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Object-Oriented Programming</a:t>
            </a:r>
            <a:r>
              <a:rPr lang="zh-CN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（面向对象编程）</a:t>
            </a:r>
            <a:endParaRPr lang="zh-CN" altLang="en-US" sz="32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20"/>
          <p:cNvGrpSpPr/>
          <p:nvPr/>
        </p:nvGrpSpPr>
        <p:grpSpPr>
          <a:xfrm>
            <a:off x="653130" y="1954912"/>
            <a:ext cx="3172407" cy="2864418"/>
            <a:chOff x="8254476" y="2269049"/>
            <a:chExt cx="3172407" cy="2864418"/>
          </a:xfrm>
        </p:grpSpPr>
        <p:sp>
          <p:nvSpPr>
            <p:cNvPr id="22" name="电脑"/>
            <p:cNvSpPr/>
            <p:nvPr/>
          </p:nvSpPr>
          <p:spPr bwMode="auto">
            <a:xfrm>
              <a:off x="9622226" y="2269049"/>
              <a:ext cx="368300" cy="337185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40BAA3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3" name="文本框 2"/>
            <p:cNvSpPr txBox="1"/>
            <p:nvPr/>
          </p:nvSpPr>
          <p:spPr>
            <a:xfrm>
              <a:off x="8469093" y="2699790"/>
              <a:ext cx="2631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类名：</a:t>
              </a:r>
              <a:r>
                <a:rPr lang="en-US" altLang="zh-CN" dirty="0" smtClean="0"/>
                <a:t> </a:t>
              </a:r>
              <a:r>
                <a:rPr lang="en-US" altLang="zh-CN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Hint</a:t>
              </a:r>
              <a:endParaRPr lang="zh-CN" altLang="en-US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文本框 8"/>
            <p:cNvSpPr txBox="1"/>
            <p:nvPr/>
          </p:nvSpPr>
          <p:spPr>
            <a:xfrm>
              <a:off x="8254476" y="3142537"/>
              <a:ext cx="3172407" cy="1990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用于渲染游戏提示信息页面的场景。这部分主要是有三部分的功能：一是重写了</a:t>
              </a:r>
              <a:r>
                <a:rPr lang="en-US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Scene</a:t>
              </a: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类的场景渲染函数，绘制提示信息页面场景；二是为场景内部的按钮设置事件回调函数，响应用户输入，进行页面跳转。</a:t>
              </a:r>
              <a:endPara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3" name="组合 28"/>
          <p:cNvGrpSpPr/>
          <p:nvPr/>
        </p:nvGrpSpPr>
        <p:grpSpPr>
          <a:xfrm>
            <a:off x="4481944" y="1958016"/>
            <a:ext cx="3172407" cy="3510748"/>
            <a:chOff x="8254476" y="2269049"/>
            <a:chExt cx="3172407" cy="3510748"/>
          </a:xfrm>
        </p:grpSpPr>
        <p:sp>
          <p:nvSpPr>
            <p:cNvPr id="30" name="电脑"/>
            <p:cNvSpPr/>
            <p:nvPr/>
          </p:nvSpPr>
          <p:spPr bwMode="auto">
            <a:xfrm>
              <a:off x="9622226" y="2269049"/>
              <a:ext cx="368300" cy="337185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40BAA3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1" name="文本框 2"/>
            <p:cNvSpPr txBox="1"/>
            <p:nvPr/>
          </p:nvSpPr>
          <p:spPr>
            <a:xfrm>
              <a:off x="8615120" y="2699790"/>
              <a:ext cx="24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类名：</a:t>
              </a:r>
              <a:r>
                <a:rPr lang="en-US" altLang="zh-CN" dirty="0" smtClean="0"/>
                <a:t> </a:t>
              </a:r>
              <a:r>
                <a:rPr lang="en-US" altLang="zh-CN" b="1" dirty="0" err="1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MainScene</a:t>
              </a:r>
              <a:endParaRPr lang="zh-CN" altLang="en-US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文本框 8"/>
            <p:cNvSpPr txBox="1"/>
            <p:nvPr/>
          </p:nvSpPr>
          <p:spPr>
            <a:xfrm>
              <a:off x="8254476" y="3142537"/>
              <a:ext cx="3172407" cy="2637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用于渲染游戏主界面的场景。这部分主要是有三部分的功能：一是重写了</a:t>
              </a:r>
              <a:r>
                <a:rPr lang="en-US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Scene</a:t>
              </a: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类的场景渲染函数，绘制游戏主页面场景；二是为场景内部的按钮设置事件回调函数，响应用户输入，进行页面跳转；三是游戏资源控制，负责与各资源模块进行数据交互，实时更新游戏内物品的状态和属性。</a:t>
              </a:r>
              <a:endPara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4" name="组合 32"/>
          <p:cNvGrpSpPr/>
          <p:nvPr/>
        </p:nvGrpSpPr>
        <p:grpSpPr>
          <a:xfrm>
            <a:off x="8376075" y="1961120"/>
            <a:ext cx="3172407" cy="1612152"/>
            <a:chOff x="8254476" y="2269049"/>
            <a:chExt cx="3172407" cy="1612152"/>
          </a:xfrm>
        </p:grpSpPr>
        <p:sp>
          <p:nvSpPr>
            <p:cNvPr id="34" name="电脑"/>
            <p:cNvSpPr/>
            <p:nvPr/>
          </p:nvSpPr>
          <p:spPr bwMode="auto">
            <a:xfrm>
              <a:off x="9622226" y="2269049"/>
              <a:ext cx="368300" cy="337185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40BAA3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5" name="文本框 2"/>
            <p:cNvSpPr txBox="1"/>
            <p:nvPr/>
          </p:nvSpPr>
          <p:spPr>
            <a:xfrm>
              <a:off x="8527879" y="2699790"/>
              <a:ext cx="2603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类名：</a:t>
              </a:r>
              <a:r>
                <a:rPr lang="en-US" altLang="zh-CN" dirty="0" smtClean="0"/>
                <a:t> </a:t>
              </a:r>
              <a:r>
                <a:rPr lang="en-US" altLang="zh-CN" b="1" dirty="0" err="1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</a:rPr>
                <a:t>AppDelegate</a:t>
              </a:r>
              <a:endParaRPr lang="zh-CN" altLang="en-US" b="1" dirty="0" err="1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文本框 8"/>
            <p:cNvSpPr txBox="1"/>
            <p:nvPr/>
          </p:nvSpPr>
          <p:spPr>
            <a:xfrm>
              <a:off x="8254476" y="3142537"/>
              <a:ext cx="31724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游戏主控制类。负责游戏窗口的建立以及场景的初始化。 </a:t>
              </a:r>
              <a:endPara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roup 4"/>
          <p:cNvGrpSpPr/>
          <p:nvPr/>
        </p:nvGrpSpPr>
        <p:grpSpPr>
          <a:xfrm>
            <a:off x="4740169" y="1824355"/>
            <a:ext cx="2610485" cy="3836670"/>
            <a:chOff x="1059008" y="1758749"/>
            <a:chExt cx="2817314" cy="4140000"/>
          </a:xfrm>
          <a:solidFill>
            <a:srgbClr val="40BAA3"/>
          </a:solidFill>
        </p:grpSpPr>
        <p:sp>
          <p:nvSpPr>
            <p:cNvPr id="202" name="Freeform 6"/>
            <p:cNvSpPr/>
            <p:nvPr/>
          </p:nvSpPr>
          <p:spPr bwMode="auto">
            <a:xfrm flipH="1">
              <a:off x="2081153" y="5594890"/>
              <a:ext cx="750039" cy="161360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03" name="Freeform 6"/>
            <p:cNvSpPr/>
            <p:nvPr/>
          </p:nvSpPr>
          <p:spPr>
            <a:xfrm flipH="1">
              <a:off x="1884563" y="5227989"/>
              <a:ext cx="1143215" cy="333268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/>
            </a:p>
          </p:txBody>
        </p:sp>
        <p:sp>
          <p:nvSpPr>
            <p:cNvPr id="204" name="Freeform 7"/>
            <p:cNvSpPr/>
            <p:nvPr/>
          </p:nvSpPr>
          <p:spPr>
            <a:xfrm flipH="1">
              <a:off x="2201185" y="5789883"/>
              <a:ext cx="509974" cy="108866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/>
            </a:p>
          </p:txBody>
        </p:sp>
        <p:sp>
          <p:nvSpPr>
            <p:cNvPr id="205" name="Freeform 5"/>
            <p:cNvSpPr/>
            <p:nvPr/>
          </p:nvSpPr>
          <p:spPr bwMode="auto">
            <a:xfrm>
              <a:off x="2364430" y="4584054"/>
              <a:ext cx="149191" cy="440913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06" name="Freeform 6"/>
            <p:cNvSpPr/>
            <p:nvPr/>
          </p:nvSpPr>
          <p:spPr bwMode="auto">
            <a:xfrm>
              <a:off x="2407056" y="4505463"/>
              <a:ext cx="117222" cy="13587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07" name="Freeform 7"/>
            <p:cNvSpPr/>
            <p:nvPr/>
          </p:nvSpPr>
          <p:spPr bwMode="auto">
            <a:xfrm>
              <a:off x="2393736" y="4554749"/>
              <a:ext cx="127878" cy="123883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08" name="Freeform 8"/>
            <p:cNvSpPr/>
            <p:nvPr/>
          </p:nvSpPr>
          <p:spPr bwMode="auto">
            <a:xfrm>
              <a:off x="2384412" y="5008982"/>
              <a:ext cx="38631" cy="63939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09" name="Freeform 9"/>
            <p:cNvSpPr/>
            <p:nvPr/>
          </p:nvSpPr>
          <p:spPr bwMode="auto">
            <a:xfrm>
              <a:off x="2518950" y="4582722"/>
              <a:ext cx="147860" cy="440913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10" name="Freeform 10"/>
            <p:cNvSpPr/>
            <p:nvPr/>
          </p:nvSpPr>
          <p:spPr bwMode="auto">
            <a:xfrm>
              <a:off x="2560243" y="4501466"/>
              <a:ext cx="117222" cy="135871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11" name="Freeform 11"/>
            <p:cNvSpPr/>
            <p:nvPr/>
          </p:nvSpPr>
          <p:spPr bwMode="auto">
            <a:xfrm>
              <a:off x="2548254" y="4553416"/>
              <a:ext cx="127878" cy="122550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12" name="Freeform 12"/>
            <p:cNvSpPr/>
            <p:nvPr/>
          </p:nvSpPr>
          <p:spPr bwMode="auto">
            <a:xfrm>
              <a:off x="2538930" y="5004986"/>
              <a:ext cx="38631" cy="63939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13" name="Freeform 13"/>
            <p:cNvSpPr/>
            <p:nvPr/>
          </p:nvSpPr>
          <p:spPr bwMode="auto">
            <a:xfrm>
              <a:off x="2653489" y="4585386"/>
              <a:ext cx="34633" cy="223787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grpSp>
          <p:nvGrpSpPr>
            <p:cNvPr id="214" name="Group 17"/>
            <p:cNvGrpSpPr/>
            <p:nvPr/>
          </p:nvGrpSpPr>
          <p:grpSpPr>
            <a:xfrm>
              <a:off x="1617144" y="4516119"/>
              <a:ext cx="686012" cy="520837"/>
              <a:chOff x="7170738" y="4168775"/>
              <a:chExt cx="817563" cy="620713"/>
            </a:xfrm>
            <a:grpFill/>
          </p:grpSpPr>
          <p:sp>
            <p:nvSpPr>
              <p:cNvPr id="296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297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298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299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300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301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215" name="Freeform 20"/>
            <p:cNvSpPr>
              <a:spLocks noEditPoints="1"/>
            </p:cNvSpPr>
            <p:nvPr/>
          </p:nvSpPr>
          <p:spPr bwMode="auto">
            <a:xfrm>
              <a:off x="1059008" y="2704513"/>
              <a:ext cx="400952" cy="422265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16" name="Oval 21"/>
            <p:cNvSpPr>
              <a:spLocks noChangeArrowheads="1"/>
            </p:cNvSpPr>
            <p:nvPr/>
          </p:nvSpPr>
          <p:spPr bwMode="auto">
            <a:xfrm>
              <a:off x="3617902" y="2605940"/>
              <a:ext cx="118554" cy="1185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17" name="Freeform 22"/>
            <p:cNvSpPr/>
            <p:nvPr/>
          </p:nvSpPr>
          <p:spPr bwMode="auto">
            <a:xfrm>
              <a:off x="3660527" y="2693856"/>
              <a:ext cx="186489" cy="388963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18" name="Freeform 23"/>
            <p:cNvSpPr/>
            <p:nvPr/>
          </p:nvSpPr>
          <p:spPr bwMode="auto">
            <a:xfrm>
              <a:off x="3496684" y="2693856"/>
              <a:ext cx="199810" cy="383634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19" name="Freeform 24"/>
            <p:cNvSpPr/>
            <p:nvPr/>
          </p:nvSpPr>
          <p:spPr bwMode="auto">
            <a:xfrm>
              <a:off x="3671185" y="2563315"/>
              <a:ext cx="21313" cy="66603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20" name="Freeform 25"/>
            <p:cNvSpPr>
              <a:spLocks noEditPoints="1"/>
            </p:cNvSpPr>
            <p:nvPr/>
          </p:nvSpPr>
          <p:spPr bwMode="auto">
            <a:xfrm>
              <a:off x="2717427" y="2276921"/>
              <a:ext cx="189153" cy="511512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21" name="Freeform 26"/>
            <p:cNvSpPr>
              <a:spLocks noEditPoints="1"/>
            </p:cNvSpPr>
            <p:nvPr/>
          </p:nvSpPr>
          <p:spPr bwMode="auto">
            <a:xfrm>
              <a:off x="2554916" y="2438100"/>
              <a:ext cx="512845" cy="187822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22" name="Freeform 27"/>
            <p:cNvSpPr>
              <a:spLocks noEditPoints="1"/>
            </p:cNvSpPr>
            <p:nvPr/>
          </p:nvSpPr>
          <p:spPr bwMode="auto">
            <a:xfrm>
              <a:off x="2593545" y="2322212"/>
              <a:ext cx="435585" cy="418267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23" name="Freeform 28"/>
            <p:cNvSpPr>
              <a:spLocks noEditPoints="1"/>
            </p:cNvSpPr>
            <p:nvPr/>
          </p:nvSpPr>
          <p:spPr bwMode="auto">
            <a:xfrm>
              <a:off x="2593545" y="2322212"/>
              <a:ext cx="435585" cy="418267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24" name="Oval 29"/>
            <p:cNvSpPr>
              <a:spLocks noChangeArrowheads="1"/>
            </p:cNvSpPr>
            <p:nvPr/>
          </p:nvSpPr>
          <p:spPr bwMode="auto">
            <a:xfrm>
              <a:off x="2773375" y="2492716"/>
              <a:ext cx="78592" cy="78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25" name="Freeform 30"/>
            <p:cNvSpPr>
              <a:spLocks noEditPoints="1"/>
            </p:cNvSpPr>
            <p:nvPr/>
          </p:nvSpPr>
          <p:spPr bwMode="auto">
            <a:xfrm>
              <a:off x="3376799" y="2131727"/>
              <a:ext cx="215794" cy="408943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26" name="Rectangle 31"/>
            <p:cNvSpPr>
              <a:spLocks noChangeArrowheads="1"/>
            </p:cNvSpPr>
            <p:nvPr/>
          </p:nvSpPr>
          <p:spPr bwMode="auto">
            <a:xfrm>
              <a:off x="3268901" y="2130395"/>
              <a:ext cx="54615" cy="3982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27" name="Freeform 32"/>
            <p:cNvSpPr>
              <a:spLocks noEditPoints="1"/>
            </p:cNvSpPr>
            <p:nvPr/>
          </p:nvSpPr>
          <p:spPr bwMode="auto">
            <a:xfrm>
              <a:off x="1499922" y="4136481"/>
              <a:ext cx="471550" cy="345004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grpSp>
          <p:nvGrpSpPr>
            <p:cNvPr id="228" name="Group 31"/>
            <p:cNvGrpSpPr/>
            <p:nvPr/>
          </p:nvGrpSpPr>
          <p:grpSpPr>
            <a:xfrm>
              <a:off x="2825325" y="4481485"/>
              <a:ext cx="426261" cy="548810"/>
              <a:chOff x="8610600" y="4127500"/>
              <a:chExt cx="508001" cy="654050"/>
            </a:xfrm>
            <a:grpFill/>
          </p:grpSpPr>
          <p:sp>
            <p:nvSpPr>
              <p:cNvPr id="288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289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290" name="Freeform 35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291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292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293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294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295" name="Freeform 40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229" name="Freeform 41"/>
            <p:cNvSpPr>
              <a:spLocks noEditPoints="1"/>
            </p:cNvSpPr>
            <p:nvPr/>
          </p:nvSpPr>
          <p:spPr bwMode="auto">
            <a:xfrm>
              <a:off x="3178322" y="3927347"/>
              <a:ext cx="359657" cy="327688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30" name="Freeform 42"/>
            <p:cNvSpPr/>
            <p:nvPr/>
          </p:nvSpPr>
          <p:spPr bwMode="auto">
            <a:xfrm>
              <a:off x="3271566" y="4229725"/>
              <a:ext cx="77259" cy="166509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31" name="Freeform 43"/>
            <p:cNvSpPr/>
            <p:nvPr/>
          </p:nvSpPr>
          <p:spPr bwMode="auto">
            <a:xfrm>
              <a:off x="3239597" y="4280344"/>
              <a:ext cx="109229" cy="225119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32" name="Freeform 44"/>
            <p:cNvSpPr/>
            <p:nvPr/>
          </p:nvSpPr>
          <p:spPr bwMode="auto">
            <a:xfrm>
              <a:off x="2241881" y="1758749"/>
              <a:ext cx="439580" cy="402283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33" name="Freeform 45"/>
            <p:cNvSpPr>
              <a:spLocks noEditPoints="1"/>
            </p:cNvSpPr>
            <p:nvPr/>
          </p:nvSpPr>
          <p:spPr bwMode="auto">
            <a:xfrm>
              <a:off x="2111339" y="3991286"/>
              <a:ext cx="535489" cy="443578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34" name="Freeform 46"/>
            <p:cNvSpPr>
              <a:spLocks noEditPoints="1"/>
            </p:cNvSpPr>
            <p:nvPr/>
          </p:nvSpPr>
          <p:spPr bwMode="auto">
            <a:xfrm>
              <a:off x="3058435" y="3108130"/>
              <a:ext cx="687345" cy="801901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35" name="Freeform 47"/>
            <p:cNvSpPr>
              <a:spLocks noEditPoints="1"/>
            </p:cNvSpPr>
            <p:nvPr/>
          </p:nvSpPr>
          <p:spPr bwMode="auto">
            <a:xfrm>
              <a:off x="3579271" y="3342571"/>
              <a:ext cx="297051" cy="583444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36" name="Freeform 48"/>
            <p:cNvSpPr>
              <a:spLocks noEditPoints="1"/>
            </p:cNvSpPr>
            <p:nvPr/>
          </p:nvSpPr>
          <p:spPr bwMode="auto">
            <a:xfrm>
              <a:off x="2542927" y="3417167"/>
              <a:ext cx="486204" cy="486204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37" name="Freeform 49"/>
            <p:cNvSpPr/>
            <p:nvPr/>
          </p:nvSpPr>
          <p:spPr bwMode="auto">
            <a:xfrm>
              <a:off x="2632175" y="3571687"/>
              <a:ext cx="242436" cy="127878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grpSp>
          <p:nvGrpSpPr>
            <p:cNvPr id="238" name="Group 41"/>
            <p:cNvGrpSpPr/>
            <p:nvPr/>
          </p:nvGrpSpPr>
          <p:grpSpPr>
            <a:xfrm>
              <a:off x="2737408" y="4043237"/>
              <a:ext cx="380970" cy="362321"/>
              <a:chOff x="8505825" y="3605213"/>
              <a:chExt cx="454025" cy="431800"/>
            </a:xfrm>
            <a:grpFill/>
          </p:grpSpPr>
          <p:sp>
            <p:nvSpPr>
              <p:cNvPr id="286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287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239" name="Freeform 52"/>
            <p:cNvSpPr/>
            <p:nvPr/>
          </p:nvSpPr>
          <p:spPr bwMode="auto">
            <a:xfrm>
              <a:off x="1562529" y="1886626"/>
              <a:ext cx="570123" cy="463558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40" name="Freeform 53"/>
            <p:cNvSpPr/>
            <p:nvPr/>
          </p:nvSpPr>
          <p:spPr bwMode="auto">
            <a:xfrm>
              <a:off x="1995450" y="1861319"/>
              <a:ext cx="157184" cy="215794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41" name="Freeform 54"/>
            <p:cNvSpPr/>
            <p:nvPr/>
          </p:nvSpPr>
          <p:spPr bwMode="auto">
            <a:xfrm>
              <a:off x="1637124" y="2009176"/>
              <a:ext cx="431589" cy="282398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42" name="Freeform 55"/>
            <p:cNvSpPr>
              <a:spLocks noEditPoints="1"/>
            </p:cNvSpPr>
            <p:nvPr/>
          </p:nvSpPr>
          <p:spPr bwMode="auto">
            <a:xfrm>
              <a:off x="1285460" y="2256940"/>
              <a:ext cx="249096" cy="436917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43" name="Freeform 56"/>
            <p:cNvSpPr>
              <a:spLocks noEditPoints="1"/>
            </p:cNvSpPr>
            <p:nvPr/>
          </p:nvSpPr>
          <p:spPr bwMode="auto">
            <a:xfrm>
              <a:off x="1059009" y="3172067"/>
              <a:ext cx="466222" cy="507517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44" name="Freeform 57"/>
            <p:cNvSpPr>
              <a:spLocks noEditPoints="1"/>
            </p:cNvSpPr>
            <p:nvPr/>
          </p:nvSpPr>
          <p:spPr bwMode="auto">
            <a:xfrm>
              <a:off x="2778702" y="1859985"/>
              <a:ext cx="443578" cy="435585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45" name="Freeform 58"/>
            <p:cNvSpPr>
              <a:spLocks noEditPoints="1"/>
            </p:cNvSpPr>
            <p:nvPr/>
          </p:nvSpPr>
          <p:spPr bwMode="auto">
            <a:xfrm>
              <a:off x="1211770" y="3677149"/>
              <a:ext cx="431589" cy="436917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46" name="Rectangle 59"/>
            <p:cNvSpPr>
              <a:spLocks noChangeArrowheads="1"/>
            </p:cNvSpPr>
            <p:nvPr/>
          </p:nvSpPr>
          <p:spPr bwMode="auto">
            <a:xfrm>
              <a:off x="2886600" y="3262647"/>
              <a:ext cx="526165" cy="266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47" name="Rectangle 60"/>
            <p:cNvSpPr>
              <a:spLocks noChangeArrowheads="1"/>
            </p:cNvSpPr>
            <p:nvPr/>
          </p:nvSpPr>
          <p:spPr bwMode="auto">
            <a:xfrm>
              <a:off x="2907913" y="3209365"/>
              <a:ext cx="483539" cy="266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48" name="Rectangle 61"/>
            <p:cNvSpPr>
              <a:spLocks noChangeArrowheads="1"/>
            </p:cNvSpPr>
            <p:nvPr/>
          </p:nvSpPr>
          <p:spPr bwMode="auto">
            <a:xfrm>
              <a:off x="3098397" y="3154750"/>
              <a:ext cx="102570" cy="266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49" name="Rectangle 62"/>
            <p:cNvSpPr>
              <a:spLocks noChangeArrowheads="1"/>
            </p:cNvSpPr>
            <p:nvPr/>
          </p:nvSpPr>
          <p:spPr bwMode="auto">
            <a:xfrm>
              <a:off x="3117047" y="2958937"/>
              <a:ext cx="65271" cy="213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50" name="Rectangle 63"/>
            <p:cNvSpPr>
              <a:spLocks noChangeArrowheads="1"/>
            </p:cNvSpPr>
            <p:nvPr/>
          </p:nvSpPr>
          <p:spPr bwMode="auto">
            <a:xfrm>
              <a:off x="3098397" y="2948281"/>
              <a:ext cx="102570" cy="266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51" name="Rectangle 64"/>
            <p:cNvSpPr>
              <a:spLocks noChangeArrowheads="1"/>
            </p:cNvSpPr>
            <p:nvPr/>
          </p:nvSpPr>
          <p:spPr bwMode="auto">
            <a:xfrm>
              <a:off x="3254249" y="3154750"/>
              <a:ext cx="99905" cy="266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52" name="Rectangle 65"/>
            <p:cNvSpPr>
              <a:spLocks noChangeArrowheads="1"/>
            </p:cNvSpPr>
            <p:nvPr/>
          </p:nvSpPr>
          <p:spPr bwMode="auto">
            <a:xfrm>
              <a:off x="3271565" y="2958937"/>
              <a:ext cx="63939" cy="213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53" name="Rectangle 66"/>
            <p:cNvSpPr>
              <a:spLocks noChangeArrowheads="1"/>
            </p:cNvSpPr>
            <p:nvPr/>
          </p:nvSpPr>
          <p:spPr bwMode="auto">
            <a:xfrm>
              <a:off x="3254249" y="2948281"/>
              <a:ext cx="99905" cy="266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54" name="Rectangle 67"/>
            <p:cNvSpPr>
              <a:spLocks noChangeArrowheads="1"/>
            </p:cNvSpPr>
            <p:nvPr/>
          </p:nvSpPr>
          <p:spPr bwMode="auto">
            <a:xfrm>
              <a:off x="2945209" y="3154750"/>
              <a:ext cx="102570" cy="266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55" name="Rectangle 68"/>
            <p:cNvSpPr>
              <a:spLocks noChangeArrowheads="1"/>
            </p:cNvSpPr>
            <p:nvPr/>
          </p:nvSpPr>
          <p:spPr bwMode="auto">
            <a:xfrm>
              <a:off x="2962528" y="2958937"/>
              <a:ext cx="66603" cy="213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56" name="Rectangle 69"/>
            <p:cNvSpPr>
              <a:spLocks noChangeArrowheads="1"/>
            </p:cNvSpPr>
            <p:nvPr/>
          </p:nvSpPr>
          <p:spPr bwMode="auto">
            <a:xfrm>
              <a:off x="2945209" y="2948281"/>
              <a:ext cx="102570" cy="266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57" name="Rectangle 70"/>
            <p:cNvSpPr>
              <a:spLocks noChangeArrowheads="1"/>
            </p:cNvSpPr>
            <p:nvPr/>
          </p:nvSpPr>
          <p:spPr bwMode="auto">
            <a:xfrm>
              <a:off x="2907913" y="2889670"/>
              <a:ext cx="483539" cy="266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58" name="Freeform 71"/>
            <p:cNvSpPr/>
            <p:nvPr/>
          </p:nvSpPr>
          <p:spPr bwMode="auto">
            <a:xfrm>
              <a:off x="2907913" y="2735151"/>
              <a:ext cx="483539" cy="154520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59" name="Freeform 72"/>
            <p:cNvSpPr>
              <a:spLocks noEditPoints="1"/>
            </p:cNvSpPr>
            <p:nvPr/>
          </p:nvSpPr>
          <p:spPr bwMode="auto">
            <a:xfrm>
              <a:off x="1578513" y="2875017"/>
              <a:ext cx="671360" cy="438249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60" name="Freeform 73"/>
            <p:cNvSpPr>
              <a:spLocks noEditPoints="1"/>
            </p:cNvSpPr>
            <p:nvPr/>
          </p:nvSpPr>
          <p:spPr bwMode="auto">
            <a:xfrm>
              <a:off x="3059768" y="3355893"/>
              <a:ext cx="157184" cy="274405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61" name="Freeform 74"/>
            <p:cNvSpPr>
              <a:spLocks noEditPoints="1"/>
            </p:cNvSpPr>
            <p:nvPr/>
          </p:nvSpPr>
          <p:spPr bwMode="auto">
            <a:xfrm>
              <a:off x="1687742" y="2415457"/>
              <a:ext cx="315700" cy="386298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62" name="Freeform 75"/>
            <p:cNvSpPr>
              <a:spLocks noEditPoints="1"/>
            </p:cNvSpPr>
            <p:nvPr/>
          </p:nvSpPr>
          <p:spPr bwMode="auto">
            <a:xfrm>
              <a:off x="2295163" y="2821734"/>
              <a:ext cx="478211" cy="479543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63" name="Freeform 76"/>
            <p:cNvSpPr>
              <a:spLocks noEditPoints="1"/>
            </p:cNvSpPr>
            <p:nvPr/>
          </p:nvSpPr>
          <p:spPr bwMode="auto">
            <a:xfrm>
              <a:off x="1818285" y="3439812"/>
              <a:ext cx="539486" cy="408943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64" name="Freeform 77"/>
            <p:cNvSpPr/>
            <p:nvPr/>
          </p:nvSpPr>
          <p:spPr bwMode="auto">
            <a:xfrm>
              <a:off x="2054060" y="2840383"/>
              <a:ext cx="179829" cy="134539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65" name="Freeform 78"/>
            <p:cNvSpPr/>
            <p:nvPr/>
          </p:nvSpPr>
          <p:spPr bwMode="auto">
            <a:xfrm>
              <a:off x="2133983" y="2805750"/>
              <a:ext cx="49287" cy="61275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66" name="Freeform 79"/>
            <p:cNvSpPr>
              <a:spLocks noEditPoints="1"/>
            </p:cNvSpPr>
            <p:nvPr/>
          </p:nvSpPr>
          <p:spPr bwMode="auto">
            <a:xfrm>
              <a:off x="1854250" y="3927347"/>
              <a:ext cx="189153" cy="262417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67" name="Freeform 80"/>
            <p:cNvSpPr>
              <a:spLocks noEditPoints="1"/>
            </p:cNvSpPr>
            <p:nvPr/>
          </p:nvSpPr>
          <p:spPr bwMode="auto">
            <a:xfrm>
              <a:off x="3307531" y="2581963"/>
              <a:ext cx="237107" cy="259752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68" name="Freeform 81"/>
            <p:cNvSpPr>
              <a:spLocks noEditPoints="1"/>
            </p:cNvSpPr>
            <p:nvPr/>
          </p:nvSpPr>
          <p:spPr bwMode="auto">
            <a:xfrm>
              <a:off x="2121994" y="2232964"/>
              <a:ext cx="358326" cy="515508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69" name="Freeform 82"/>
            <p:cNvSpPr>
              <a:spLocks noEditPoints="1"/>
            </p:cNvSpPr>
            <p:nvPr/>
          </p:nvSpPr>
          <p:spPr bwMode="auto">
            <a:xfrm>
              <a:off x="1994117" y="2159700"/>
              <a:ext cx="206470" cy="182493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70" name="Freeform 83"/>
            <p:cNvSpPr/>
            <p:nvPr/>
          </p:nvSpPr>
          <p:spPr bwMode="auto">
            <a:xfrm>
              <a:off x="1935506" y="2268930"/>
              <a:ext cx="90581" cy="57279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71" name="Freeform 84"/>
            <p:cNvSpPr/>
            <p:nvPr/>
          </p:nvSpPr>
          <p:spPr bwMode="auto">
            <a:xfrm>
              <a:off x="1878227" y="2276921"/>
              <a:ext cx="122550" cy="74596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72" name="Freeform 85"/>
            <p:cNvSpPr>
              <a:spLocks noEditPoints="1"/>
            </p:cNvSpPr>
            <p:nvPr/>
          </p:nvSpPr>
          <p:spPr bwMode="auto">
            <a:xfrm>
              <a:off x="1807628" y="3249327"/>
              <a:ext cx="374310" cy="133207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73" name="Freeform 86"/>
            <p:cNvSpPr/>
            <p:nvPr/>
          </p:nvSpPr>
          <p:spPr bwMode="auto">
            <a:xfrm>
              <a:off x="3358150" y="3593000"/>
              <a:ext cx="206470" cy="265081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74" name="Freeform 87"/>
            <p:cNvSpPr/>
            <p:nvPr/>
          </p:nvSpPr>
          <p:spPr bwMode="auto">
            <a:xfrm>
              <a:off x="3475371" y="3583675"/>
              <a:ext cx="99905" cy="69268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75" name="Freeform 88"/>
            <p:cNvSpPr/>
            <p:nvPr/>
          </p:nvSpPr>
          <p:spPr bwMode="auto">
            <a:xfrm>
              <a:off x="3398111" y="3638290"/>
              <a:ext cx="137203" cy="190486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76" name="Freeform 89"/>
            <p:cNvSpPr>
              <a:spLocks noEditPoints="1"/>
            </p:cNvSpPr>
            <p:nvPr/>
          </p:nvSpPr>
          <p:spPr bwMode="auto">
            <a:xfrm>
              <a:off x="3078416" y="2553990"/>
              <a:ext cx="186489" cy="135871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77" name="Freeform 90"/>
            <p:cNvSpPr/>
            <p:nvPr/>
          </p:nvSpPr>
          <p:spPr bwMode="auto">
            <a:xfrm>
              <a:off x="1523900" y="3443809"/>
              <a:ext cx="173168" cy="223787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78" name="Freeform 91"/>
            <p:cNvSpPr/>
            <p:nvPr/>
          </p:nvSpPr>
          <p:spPr bwMode="auto">
            <a:xfrm>
              <a:off x="1513242" y="3435816"/>
              <a:ext cx="85252" cy="58611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79" name="Freeform 92"/>
            <p:cNvSpPr/>
            <p:nvPr/>
          </p:nvSpPr>
          <p:spPr bwMode="auto">
            <a:xfrm>
              <a:off x="1547876" y="3483770"/>
              <a:ext cx="117222" cy="161180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80" name="Freeform 93"/>
            <p:cNvSpPr>
              <a:spLocks noEditPoints="1"/>
            </p:cNvSpPr>
            <p:nvPr/>
          </p:nvSpPr>
          <p:spPr bwMode="auto">
            <a:xfrm>
              <a:off x="2665477" y="4829154"/>
              <a:ext cx="183824" cy="201142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81" name="Freeform 94"/>
            <p:cNvSpPr/>
            <p:nvPr/>
          </p:nvSpPr>
          <p:spPr bwMode="auto">
            <a:xfrm>
              <a:off x="2443022" y="3503751"/>
              <a:ext cx="53283" cy="50619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82" name="Freeform 95"/>
            <p:cNvSpPr/>
            <p:nvPr/>
          </p:nvSpPr>
          <p:spPr bwMode="auto">
            <a:xfrm>
              <a:off x="2431033" y="3350564"/>
              <a:ext cx="49287" cy="165176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83" name="Freeform 96"/>
            <p:cNvSpPr/>
            <p:nvPr/>
          </p:nvSpPr>
          <p:spPr bwMode="auto">
            <a:xfrm>
              <a:off x="2465667" y="3377206"/>
              <a:ext cx="106565" cy="142531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84" name="Freeform 97"/>
            <p:cNvSpPr/>
            <p:nvPr/>
          </p:nvSpPr>
          <p:spPr bwMode="auto">
            <a:xfrm>
              <a:off x="2456343" y="3542381"/>
              <a:ext cx="13320" cy="26642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85" name="Freeform 98"/>
            <p:cNvSpPr>
              <a:spLocks noEditPoints="1"/>
            </p:cNvSpPr>
            <p:nvPr/>
          </p:nvSpPr>
          <p:spPr bwMode="auto">
            <a:xfrm>
              <a:off x="2413717" y="2193001"/>
              <a:ext cx="185157" cy="198478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</p:grpSp>
      <p:sp>
        <p:nvSpPr>
          <p:cNvPr id="320" name="TextBox 14"/>
          <p:cNvSpPr txBox="1"/>
          <p:nvPr/>
        </p:nvSpPr>
        <p:spPr>
          <a:xfrm>
            <a:off x="888494" y="1910871"/>
            <a:ext cx="3603625" cy="102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使用一个静态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Database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类指针。外部函数可以通过调用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Database::</a:t>
            </a:r>
            <a:r>
              <a:rPr lang="en-US" altLang="zh-CN" sz="1400" dirty="0" err="1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getInstance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()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这个静态方法获取全局唯一的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Database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类实体。</a:t>
            </a:r>
            <a:endParaRPr lang="en-US" altLang="zh-CN" sz="14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sp>
        <p:nvSpPr>
          <p:cNvPr id="113" name="文本框 112"/>
          <p:cNvSpPr txBox="1"/>
          <p:nvPr/>
        </p:nvSpPr>
        <p:spPr>
          <a:xfrm>
            <a:off x="979842" y="1473441"/>
            <a:ext cx="2662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单例模式</a:t>
            </a:r>
            <a:endParaRPr lang="zh-CN" altLang="en-US" b="1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4" name="文本框 10"/>
          <p:cNvSpPr txBox="1"/>
          <p:nvPr/>
        </p:nvSpPr>
        <p:spPr>
          <a:xfrm>
            <a:off x="867747" y="516255"/>
            <a:ext cx="10263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Design Patterns</a:t>
            </a:r>
            <a:r>
              <a:rPr lang="zh-CN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（设计模式）</a:t>
            </a:r>
            <a:endParaRPr lang="zh-CN" altLang="en-US" sz="32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5" name="图片 1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2958" y="3232227"/>
            <a:ext cx="3693018" cy="168500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TextBox 14"/>
          <p:cNvSpPr txBox="1"/>
          <p:nvPr/>
        </p:nvSpPr>
        <p:spPr>
          <a:xfrm>
            <a:off x="7861571" y="2053941"/>
            <a:ext cx="3603625" cy="102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每个场景渲染类都继承了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cocos2d::Scene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这个基类，不同的场景类通过重载基类中的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init()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函数实现不同场景的渲染</a:t>
            </a: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。</a:t>
            </a:r>
            <a:endParaRPr lang="en-US" altLang="zh-CN" sz="14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7" name="文本框 112"/>
          <p:cNvSpPr txBox="1"/>
          <p:nvPr/>
        </p:nvSpPr>
        <p:spPr>
          <a:xfrm>
            <a:off x="7952919" y="1616511"/>
            <a:ext cx="2662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工厂模式</a:t>
            </a:r>
            <a:endParaRPr lang="zh-CN" altLang="en-US" b="1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8" name="图片 1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46748" y="3325352"/>
            <a:ext cx="4337342" cy="178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" grpId="0"/>
      <p:bldP spid="113" grpId="0"/>
      <p:bldP spid="114" grpId="0"/>
      <p:bldP spid="116" grpId="0"/>
      <p:bldP spid="1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2"/>
          <p:cNvCxnSpPr/>
          <p:nvPr/>
        </p:nvCxnSpPr>
        <p:spPr>
          <a:xfrm flipH="1" flipV="1">
            <a:off x="6089650" y="1661160"/>
            <a:ext cx="6350" cy="4907280"/>
          </a:xfrm>
          <a:prstGeom prst="straightConnector1">
            <a:avLst/>
          </a:prstGeom>
          <a:ln w="19050">
            <a:solidFill>
              <a:srgbClr val="40BAA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0"/>
          <p:cNvGrpSpPr/>
          <p:nvPr/>
        </p:nvGrpSpPr>
        <p:grpSpPr>
          <a:xfrm>
            <a:off x="5511800" y="4500880"/>
            <a:ext cx="1168400" cy="1129030"/>
            <a:chOff x="8680" y="7664"/>
            <a:chExt cx="1840" cy="1778"/>
          </a:xfrm>
        </p:grpSpPr>
        <p:sp>
          <p:nvSpPr>
            <p:cNvPr id="3" name="Rounded Rectangle 7"/>
            <p:cNvSpPr/>
            <p:nvPr/>
          </p:nvSpPr>
          <p:spPr>
            <a:xfrm>
              <a:off x="8680" y="7664"/>
              <a:ext cx="1840" cy="1778"/>
            </a:xfrm>
            <a:prstGeom prst="roundRect">
              <a:avLst>
                <a:gd name="adj" fmla="val 9769"/>
              </a:avLst>
            </a:prstGeom>
            <a:solidFill>
              <a:srgbClr val="40B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/>
            </a:p>
          </p:txBody>
        </p:sp>
        <p:grpSp>
          <p:nvGrpSpPr>
            <p:cNvPr id="5" name="Group 10"/>
            <p:cNvGrpSpPr/>
            <p:nvPr/>
          </p:nvGrpSpPr>
          <p:grpSpPr>
            <a:xfrm>
              <a:off x="9281" y="8184"/>
              <a:ext cx="638" cy="739"/>
              <a:chOff x="3581400" y="3905251"/>
              <a:chExt cx="160338" cy="185738"/>
            </a:xfrm>
            <a:solidFill>
              <a:schemeClr val="bg1"/>
            </a:solidFill>
          </p:grpSpPr>
          <p:sp>
            <p:nvSpPr>
              <p:cNvPr id="12" name="Rectangle 33"/>
              <p:cNvSpPr>
                <a:spLocks noChangeArrowheads="1"/>
              </p:cNvSpPr>
              <p:nvPr/>
            </p:nvSpPr>
            <p:spPr bwMode="auto">
              <a:xfrm>
                <a:off x="3670300" y="3941763"/>
                <a:ext cx="28575" cy="149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>
                  <a:latin typeface="+mn-lt"/>
                  <a:ea typeface="+mn-ea"/>
                </a:endParaRPr>
              </a:p>
            </p:txBody>
          </p:sp>
          <p:sp>
            <p:nvSpPr>
              <p:cNvPr id="13" name="Rectangle 34"/>
              <p:cNvSpPr>
                <a:spLocks noChangeArrowheads="1"/>
              </p:cNvSpPr>
              <p:nvPr/>
            </p:nvSpPr>
            <p:spPr bwMode="auto">
              <a:xfrm>
                <a:off x="3627438" y="3971926"/>
                <a:ext cx="26988" cy="1190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>
                  <a:latin typeface="+mn-lt"/>
                  <a:ea typeface="+mn-ea"/>
                </a:endParaRPr>
              </a:p>
            </p:txBody>
          </p:sp>
          <p:sp>
            <p:nvSpPr>
              <p:cNvPr id="14" name="Rectangle 35"/>
              <p:cNvSpPr>
                <a:spLocks noChangeArrowheads="1"/>
              </p:cNvSpPr>
              <p:nvPr/>
            </p:nvSpPr>
            <p:spPr bwMode="auto">
              <a:xfrm>
                <a:off x="3581400" y="3994151"/>
                <a:ext cx="26988" cy="968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>
                  <a:latin typeface="+mn-lt"/>
                  <a:ea typeface="+mn-ea"/>
                </a:endParaRPr>
              </a:p>
            </p:txBody>
          </p:sp>
          <p:sp>
            <p:nvSpPr>
              <p:cNvPr id="15" name="Rectangle 36"/>
              <p:cNvSpPr>
                <a:spLocks noChangeArrowheads="1"/>
              </p:cNvSpPr>
              <p:nvPr/>
            </p:nvSpPr>
            <p:spPr bwMode="auto">
              <a:xfrm>
                <a:off x="3714750" y="3905251"/>
                <a:ext cx="26988" cy="1857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6" name="组合 23"/>
          <p:cNvGrpSpPr/>
          <p:nvPr/>
        </p:nvGrpSpPr>
        <p:grpSpPr>
          <a:xfrm>
            <a:off x="5511800" y="2468880"/>
            <a:ext cx="1168400" cy="1129030"/>
            <a:chOff x="8680" y="4464"/>
            <a:chExt cx="1840" cy="1778"/>
          </a:xfrm>
        </p:grpSpPr>
        <p:sp>
          <p:nvSpPr>
            <p:cNvPr id="10" name="Rounded Rectangle 6"/>
            <p:cNvSpPr/>
            <p:nvPr/>
          </p:nvSpPr>
          <p:spPr>
            <a:xfrm>
              <a:off x="8680" y="4464"/>
              <a:ext cx="1840" cy="1778"/>
            </a:xfrm>
            <a:prstGeom prst="roundRect">
              <a:avLst>
                <a:gd name="adj" fmla="val 9769"/>
              </a:avLst>
            </a:prstGeom>
            <a:solidFill>
              <a:srgbClr val="40B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/>
            </a:p>
          </p:txBody>
        </p:sp>
        <p:grpSp>
          <p:nvGrpSpPr>
            <p:cNvPr id="7" name="Group 15"/>
            <p:cNvGrpSpPr/>
            <p:nvPr/>
          </p:nvGrpSpPr>
          <p:grpSpPr>
            <a:xfrm>
              <a:off x="9343" y="4944"/>
              <a:ext cx="514" cy="775"/>
              <a:chOff x="549275" y="4406901"/>
              <a:chExt cx="161926" cy="244475"/>
            </a:xfrm>
            <a:solidFill>
              <a:schemeClr val="bg1"/>
            </a:solidFill>
          </p:grpSpPr>
          <p:sp>
            <p:nvSpPr>
              <p:cNvPr id="17" name="Freeform 62"/>
              <p:cNvSpPr>
                <a:spLocks noEditPoints="1"/>
              </p:cNvSpPr>
              <p:nvPr/>
            </p:nvSpPr>
            <p:spPr bwMode="auto">
              <a:xfrm>
                <a:off x="549275" y="4406901"/>
                <a:ext cx="138113" cy="244475"/>
              </a:xfrm>
              <a:custGeom>
                <a:avLst/>
                <a:gdLst>
                  <a:gd name="T0" fmla="*/ 66 w 73"/>
                  <a:gd name="T1" fmla="*/ 105 h 129"/>
                  <a:gd name="T2" fmla="*/ 7 w 73"/>
                  <a:gd name="T3" fmla="*/ 105 h 129"/>
                  <a:gd name="T4" fmla="*/ 7 w 73"/>
                  <a:gd name="T5" fmla="*/ 16 h 129"/>
                  <a:gd name="T6" fmla="*/ 66 w 73"/>
                  <a:gd name="T7" fmla="*/ 16 h 129"/>
                  <a:gd name="T8" fmla="*/ 66 w 73"/>
                  <a:gd name="T9" fmla="*/ 35 h 129"/>
                  <a:gd name="T10" fmla="*/ 73 w 73"/>
                  <a:gd name="T11" fmla="*/ 35 h 129"/>
                  <a:gd name="T12" fmla="*/ 73 w 73"/>
                  <a:gd name="T13" fmla="*/ 10 h 129"/>
                  <a:gd name="T14" fmla="*/ 63 w 73"/>
                  <a:gd name="T15" fmla="*/ 0 h 129"/>
                  <a:gd name="T16" fmla="*/ 9 w 73"/>
                  <a:gd name="T17" fmla="*/ 0 h 129"/>
                  <a:gd name="T18" fmla="*/ 0 w 73"/>
                  <a:gd name="T19" fmla="*/ 10 h 129"/>
                  <a:gd name="T20" fmla="*/ 0 w 73"/>
                  <a:gd name="T21" fmla="*/ 120 h 129"/>
                  <a:gd name="T22" fmla="*/ 9 w 73"/>
                  <a:gd name="T23" fmla="*/ 129 h 129"/>
                  <a:gd name="T24" fmla="*/ 63 w 73"/>
                  <a:gd name="T25" fmla="*/ 129 h 129"/>
                  <a:gd name="T26" fmla="*/ 73 w 73"/>
                  <a:gd name="T27" fmla="*/ 120 h 129"/>
                  <a:gd name="T28" fmla="*/ 73 w 73"/>
                  <a:gd name="T29" fmla="*/ 79 h 129"/>
                  <a:gd name="T30" fmla="*/ 66 w 73"/>
                  <a:gd name="T31" fmla="*/ 79 h 129"/>
                  <a:gd name="T32" fmla="*/ 66 w 73"/>
                  <a:gd name="T33" fmla="*/ 105 h 129"/>
                  <a:gd name="T34" fmla="*/ 57 w 73"/>
                  <a:gd name="T35" fmla="*/ 6 h 129"/>
                  <a:gd name="T36" fmla="*/ 60 w 73"/>
                  <a:gd name="T37" fmla="*/ 9 h 129"/>
                  <a:gd name="T38" fmla="*/ 57 w 73"/>
                  <a:gd name="T39" fmla="*/ 11 h 129"/>
                  <a:gd name="T40" fmla="*/ 55 w 73"/>
                  <a:gd name="T41" fmla="*/ 9 h 129"/>
                  <a:gd name="T42" fmla="*/ 57 w 73"/>
                  <a:gd name="T43" fmla="*/ 6 h 129"/>
                  <a:gd name="T44" fmla="*/ 24 w 73"/>
                  <a:gd name="T45" fmla="*/ 7 h 129"/>
                  <a:gd name="T46" fmla="*/ 49 w 73"/>
                  <a:gd name="T47" fmla="*/ 7 h 129"/>
                  <a:gd name="T48" fmla="*/ 49 w 73"/>
                  <a:gd name="T49" fmla="*/ 10 h 129"/>
                  <a:gd name="T50" fmla="*/ 24 w 73"/>
                  <a:gd name="T51" fmla="*/ 10 h 129"/>
                  <a:gd name="T52" fmla="*/ 24 w 73"/>
                  <a:gd name="T53" fmla="*/ 7 h 129"/>
                  <a:gd name="T54" fmla="*/ 48 w 73"/>
                  <a:gd name="T55" fmla="*/ 119 h 129"/>
                  <a:gd name="T56" fmla="*/ 25 w 73"/>
                  <a:gd name="T57" fmla="*/ 119 h 129"/>
                  <a:gd name="T58" fmla="*/ 25 w 73"/>
                  <a:gd name="T59" fmla="*/ 112 h 129"/>
                  <a:gd name="T60" fmla="*/ 48 w 73"/>
                  <a:gd name="T61" fmla="*/ 112 h 129"/>
                  <a:gd name="T62" fmla="*/ 48 w 73"/>
                  <a:gd name="T63" fmla="*/ 11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3" h="129">
                    <a:moveTo>
                      <a:pt x="66" y="105"/>
                    </a:moveTo>
                    <a:cubicBezTo>
                      <a:pt x="7" y="105"/>
                      <a:pt x="7" y="105"/>
                      <a:pt x="7" y="105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66" y="16"/>
                      <a:pt x="66" y="16"/>
                      <a:pt x="66" y="16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5"/>
                      <a:pt x="68" y="0"/>
                      <a:pt x="6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5"/>
                      <a:pt x="4" y="129"/>
                      <a:pt x="9" y="129"/>
                    </a:cubicBezTo>
                    <a:cubicBezTo>
                      <a:pt x="63" y="129"/>
                      <a:pt x="63" y="129"/>
                      <a:pt x="63" y="129"/>
                    </a:cubicBezTo>
                    <a:cubicBezTo>
                      <a:pt x="68" y="129"/>
                      <a:pt x="73" y="125"/>
                      <a:pt x="73" y="120"/>
                    </a:cubicBezTo>
                    <a:cubicBezTo>
                      <a:pt x="73" y="79"/>
                      <a:pt x="73" y="79"/>
                      <a:pt x="73" y="79"/>
                    </a:cubicBezTo>
                    <a:cubicBezTo>
                      <a:pt x="66" y="79"/>
                      <a:pt x="66" y="79"/>
                      <a:pt x="66" y="79"/>
                    </a:cubicBezTo>
                    <a:lnTo>
                      <a:pt x="66" y="105"/>
                    </a:lnTo>
                    <a:close/>
                    <a:moveTo>
                      <a:pt x="57" y="6"/>
                    </a:moveTo>
                    <a:cubicBezTo>
                      <a:pt x="58" y="6"/>
                      <a:pt x="60" y="7"/>
                      <a:pt x="60" y="9"/>
                    </a:cubicBezTo>
                    <a:cubicBezTo>
                      <a:pt x="60" y="10"/>
                      <a:pt x="58" y="11"/>
                      <a:pt x="57" y="11"/>
                    </a:cubicBezTo>
                    <a:cubicBezTo>
                      <a:pt x="56" y="11"/>
                      <a:pt x="55" y="10"/>
                      <a:pt x="55" y="9"/>
                    </a:cubicBezTo>
                    <a:cubicBezTo>
                      <a:pt x="55" y="7"/>
                      <a:pt x="56" y="6"/>
                      <a:pt x="57" y="6"/>
                    </a:cubicBezTo>
                    <a:close/>
                    <a:moveTo>
                      <a:pt x="24" y="7"/>
                    </a:moveTo>
                    <a:cubicBezTo>
                      <a:pt x="49" y="7"/>
                      <a:pt x="49" y="7"/>
                      <a:pt x="49" y="7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24" y="10"/>
                      <a:pt x="24" y="10"/>
                      <a:pt x="24" y="10"/>
                    </a:cubicBezTo>
                    <a:lnTo>
                      <a:pt x="24" y="7"/>
                    </a:lnTo>
                    <a:close/>
                    <a:moveTo>
                      <a:pt x="48" y="119"/>
                    </a:move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12"/>
                      <a:pt x="25" y="112"/>
                      <a:pt x="25" y="112"/>
                    </a:cubicBezTo>
                    <a:cubicBezTo>
                      <a:pt x="48" y="112"/>
                      <a:pt x="48" y="112"/>
                      <a:pt x="48" y="112"/>
                    </a:cubicBezTo>
                    <a:lnTo>
                      <a:pt x="48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>
                  <a:latin typeface="+mn-lt"/>
                  <a:ea typeface="+mn-ea"/>
                </a:endParaRPr>
              </a:p>
            </p:txBody>
          </p:sp>
          <p:sp>
            <p:nvSpPr>
              <p:cNvPr id="18" name="Freeform 63"/>
              <p:cNvSpPr/>
              <p:nvPr/>
            </p:nvSpPr>
            <p:spPr bwMode="auto">
              <a:xfrm>
                <a:off x="608013" y="4478338"/>
                <a:ext cx="103188" cy="98425"/>
              </a:xfrm>
              <a:custGeom>
                <a:avLst/>
                <a:gdLst>
                  <a:gd name="T0" fmla="*/ 0 w 65"/>
                  <a:gd name="T1" fmla="*/ 44 h 62"/>
                  <a:gd name="T2" fmla="*/ 8 w 65"/>
                  <a:gd name="T3" fmla="*/ 44 h 62"/>
                  <a:gd name="T4" fmla="*/ 0 w 65"/>
                  <a:gd name="T5" fmla="*/ 62 h 62"/>
                  <a:gd name="T6" fmla="*/ 22 w 65"/>
                  <a:gd name="T7" fmla="*/ 44 h 62"/>
                  <a:gd name="T8" fmla="*/ 65 w 65"/>
                  <a:gd name="T9" fmla="*/ 44 h 62"/>
                  <a:gd name="T10" fmla="*/ 65 w 65"/>
                  <a:gd name="T11" fmla="*/ 0 h 62"/>
                  <a:gd name="T12" fmla="*/ 0 w 65"/>
                  <a:gd name="T13" fmla="*/ 0 h 62"/>
                  <a:gd name="T14" fmla="*/ 0 w 65"/>
                  <a:gd name="T15" fmla="*/ 4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62">
                    <a:moveTo>
                      <a:pt x="0" y="44"/>
                    </a:moveTo>
                    <a:lnTo>
                      <a:pt x="8" y="44"/>
                    </a:lnTo>
                    <a:lnTo>
                      <a:pt x="0" y="62"/>
                    </a:lnTo>
                    <a:lnTo>
                      <a:pt x="22" y="44"/>
                    </a:lnTo>
                    <a:lnTo>
                      <a:pt x="65" y="44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21" name="文本框 20"/>
          <p:cNvSpPr txBox="1"/>
          <p:nvPr/>
        </p:nvSpPr>
        <p:spPr>
          <a:xfrm>
            <a:off x="1091688" y="4996887"/>
            <a:ext cx="4425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Cocos2d-x</a:t>
            </a:r>
            <a:r>
              <a:rPr lang="zh-CN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游戏引擎程序文件（</a:t>
            </a:r>
            <a:r>
              <a:rPr lang="en-US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cocos2d.h</a:t>
            </a:r>
            <a:r>
              <a:rPr lang="zh-CN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600" b="1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318310" y="2676927"/>
            <a:ext cx="4121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Sqlite3</a:t>
            </a:r>
            <a:r>
              <a:rPr lang="zh-CN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开源数据库引擎程序文件（</a:t>
            </a:r>
            <a:r>
              <a:rPr lang="en-US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sqlite3.h/sqlite3.cpp</a:t>
            </a:r>
            <a:r>
              <a:rPr lang="zh-CN" altLang="zh-CN" sz="16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600" b="1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sp>
        <p:nvSpPr>
          <p:cNvPr id="31" name="文本框 10"/>
          <p:cNvSpPr txBox="1"/>
          <p:nvPr/>
        </p:nvSpPr>
        <p:spPr>
          <a:xfrm>
            <a:off x="867747" y="516255"/>
            <a:ext cx="10263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外部软件库以及资源</a:t>
            </a:r>
            <a:endParaRPr lang="zh-CN" altLang="en-US" sz="32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6" name="Picture 2" descr="D:\medium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68286" y="2293795"/>
            <a:ext cx="2438400" cy="2438400"/>
          </a:xfrm>
          <a:prstGeom prst="rect">
            <a:avLst/>
          </a:prstGeom>
          <a:noFill/>
        </p:spPr>
      </p:pic>
      <p:pic>
        <p:nvPicPr>
          <p:cNvPr id="1027" name="Picture 3" descr="D:\1200px-SQLite370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44611" y="3635327"/>
            <a:ext cx="4100626" cy="19443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店chenying0907 16"/>
          <p:cNvGrpSpPr/>
          <p:nvPr/>
        </p:nvGrpSpPr>
        <p:grpSpPr>
          <a:xfrm>
            <a:off x="2699170" y="1564005"/>
            <a:ext cx="2096135" cy="1775918"/>
            <a:chOff x="3403643" y="1349939"/>
            <a:chExt cx="2674620" cy="2265717"/>
          </a:xfrm>
        </p:grpSpPr>
        <p:grpSp>
          <p:nvGrpSpPr>
            <p:cNvPr id="5" name="淘宝店chenying0907 17"/>
            <p:cNvGrpSpPr/>
            <p:nvPr/>
          </p:nvGrpSpPr>
          <p:grpSpPr>
            <a:xfrm>
              <a:off x="3403643" y="1349939"/>
              <a:ext cx="2674620" cy="2265717"/>
              <a:chOff x="2878307" y="2165017"/>
              <a:chExt cx="3373932" cy="2858117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3372240" y="2402866"/>
                <a:ext cx="2362200" cy="23622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23" name="图表 22"/>
              <p:cNvGraphicFramePr/>
              <p:nvPr/>
            </p:nvGraphicFramePr>
            <p:xfrm>
              <a:off x="2878307" y="2165017"/>
              <a:ext cx="3373932" cy="285811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p:grpSp>
        <p:sp>
          <p:nvSpPr>
            <p:cNvPr id="20" name="椭圆 19"/>
            <p:cNvSpPr/>
            <p:nvPr/>
          </p:nvSpPr>
          <p:spPr>
            <a:xfrm>
              <a:off x="4027213" y="1761044"/>
              <a:ext cx="1427480" cy="1427480"/>
            </a:xfrm>
            <a:prstGeom prst="ellipse">
              <a:avLst/>
            </a:prstGeom>
            <a:solidFill>
              <a:srgbClr val="40BAA3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2000" b="1" dirty="0" smtClean="0">
                  <a:latin typeface="微软雅黑" panose="020B0503020204020204" charset="-122"/>
                  <a:ea typeface="微软雅黑" panose="020B0503020204020204" charset="-122"/>
                </a:rPr>
                <a:t>21%</a:t>
              </a:r>
              <a:endParaRPr lang="en-US" altLang="zh-CN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5" name="圆角淘宝店chenying0907 24"/>
          <p:cNvSpPr/>
          <p:nvPr/>
        </p:nvSpPr>
        <p:spPr>
          <a:xfrm>
            <a:off x="2908720" y="3623945"/>
            <a:ext cx="1661160" cy="401955"/>
          </a:xfrm>
          <a:prstGeom prst="roundRect">
            <a:avLst>
              <a:gd name="adj" fmla="val 50000"/>
            </a:avLst>
          </a:prstGeom>
          <a:solidFill>
            <a:srgbClr val="40B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黄政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grpSp>
        <p:nvGrpSpPr>
          <p:cNvPr id="6" name="淘宝店chenying0907 26"/>
          <p:cNvGrpSpPr/>
          <p:nvPr/>
        </p:nvGrpSpPr>
        <p:grpSpPr>
          <a:xfrm>
            <a:off x="5154080" y="1581785"/>
            <a:ext cx="2080260" cy="1761996"/>
            <a:chOff x="6058427" y="1349939"/>
            <a:chExt cx="2653728" cy="2248018"/>
          </a:xfrm>
        </p:grpSpPr>
        <p:grpSp>
          <p:nvGrpSpPr>
            <p:cNvPr id="7" name="淘宝店chenying0907 27"/>
            <p:cNvGrpSpPr/>
            <p:nvPr/>
          </p:nvGrpSpPr>
          <p:grpSpPr>
            <a:xfrm>
              <a:off x="6058427" y="1349939"/>
              <a:ext cx="2653728" cy="2248018"/>
              <a:chOff x="2919243" y="2165997"/>
              <a:chExt cx="3347579" cy="2835791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3372240" y="2402866"/>
                <a:ext cx="2362200" cy="23622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33" name="图表 32"/>
              <p:cNvGraphicFramePr/>
              <p:nvPr/>
            </p:nvGraphicFramePr>
            <p:xfrm>
              <a:off x="2919243" y="2165997"/>
              <a:ext cx="3347579" cy="283579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p:grpSp>
        <p:sp>
          <p:nvSpPr>
            <p:cNvPr id="30" name="椭圆 29"/>
            <p:cNvSpPr/>
            <p:nvPr/>
          </p:nvSpPr>
          <p:spPr>
            <a:xfrm>
              <a:off x="6671551" y="1760267"/>
              <a:ext cx="1427480" cy="1427480"/>
            </a:xfrm>
            <a:prstGeom prst="ellipse">
              <a:avLst/>
            </a:prstGeom>
            <a:solidFill>
              <a:srgbClr val="40BAA3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2000" b="1" dirty="0" smtClean="0">
                  <a:latin typeface="微软雅黑" panose="020B0503020204020204" charset="-122"/>
                  <a:ea typeface="微软雅黑" panose="020B0503020204020204" charset="-122"/>
                </a:rPr>
                <a:t>22</a:t>
              </a:r>
              <a:r>
                <a:rPr lang="en-US" altLang="zh-CN" sz="2000" b="1" dirty="0" smtClean="0">
                  <a:latin typeface="微软雅黑" panose="020B0503020204020204" charset="-122"/>
                  <a:ea typeface="微软雅黑" panose="020B0503020204020204" charset="-122"/>
                </a:rPr>
                <a:t>%</a:t>
              </a:r>
              <a:endParaRPr lang="en-US" altLang="zh-CN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5" name="圆角淘宝店chenying0907 34"/>
          <p:cNvSpPr/>
          <p:nvPr/>
        </p:nvSpPr>
        <p:spPr>
          <a:xfrm>
            <a:off x="5363630" y="3623945"/>
            <a:ext cx="1661160" cy="401955"/>
          </a:xfrm>
          <a:prstGeom prst="roundRect">
            <a:avLst>
              <a:gd name="adj" fmla="val 50000"/>
            </a:avLst>
          </a:prstGeom>
          <a:solidFill>
            <a:srgbClr val="40B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黄梓轩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grpSp>
        <p:nvGrpSpPr>
          <p:cNvPr id="14" name="淘宝店chenying0907 36"/>
          <p:cNvGrpSpPr/>
          <p:nvPr/>
        </p:nvGrpSpPr>
        <p:grpSpPr>
          <a:xfrm>
            <a:off x="7471195" y="1570355"/>
            <a:ext cx="2070100" cy="1754239"/>
            <a:chOff x="8692320" y="1349939"/>
            <a:chExt cx="2642430" cy="2238447"/>
          </a:xfrm>
        </p:grpSpPr>
        <p:grpSp>
          <p:nvGrpSpPr>
            <p:cNvPr id="16" name="淘宝店chenying0907 37"/>
            <p:cNvGrpSpPr/>
            <p:nvPr/>
          </p:nvGrpSpPr>
          <p:grpSpPr>
            <a:xfrm>
              <a:off x="8692320" y="1349939"/>
              <a:ext cx="2642430" cy="2238447"/>
              <a:chOff x="2919242" y="2174156"/>
              <a:chExt cx="3333328" cy="2823718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3372240" y="2402866"/>
                <a:ext cx="2362200" cy="23622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43" name="图表 42"/>
              <p:cNvGraphicFramePr/>
              <p:nvPr/>
            </p:nvGraphicFramePr>
            <p:xfrm>
              <a:off x="2919242" y="2174156"/>
              <a:ext cx="3333328" cy="282371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</p:grpSp>
        <p:sp>
          <p:nvSpPr>
            <p:cNvPr id="40" name="椭圆 39"/>
            <p:cNvSpPr/>
            <p:nvPr/>
          </p:nvSpPr>
          <p:spPr>
            <a:xfrm>
              <a:off x="9299795" y="1753799"/>
              <a:ext cx="1427480" cy="1427480"/>
            </a:xfrm>
            <a:prstGeom prst="ellipse">
              <a:avLst/>
            </a:prstGeom>
            <a:solidFill>
              <a:srgbClr val="40BAA3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2000" b="1" dirty="0" smtClean="0">
                  <a:latin typeface="微软雅黑" panose="020B0503020204020204" charset="-122"/>
                  <a:ea typeface="微软雅黑" panose="020B0503020204020204" charset="-122"/>
                </a:rPr>
                <a:t>19</a:t>
              </a:r>
              <a:r>
                <a:rPr lang="en-US" altLang="zh-CN" sz="2000" b="1" dirty="0" smtClean="0">
                  <a:latin typeface="微软雅黑" panose="020B0503020204020204" charset="-122"/>
                  <a:ea typeface="微软雅黑" panose="020B0503020204020204" charset="-122"/>
                </a:rPr>
                <a:t>%</a:t>
              </a:r>
              <a:endParaRPr lang="en-US" altLang="zh-CN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5" name="圆角淘宝店chenying0907 44"/>
          <p:cNvSpPr/>
          <p:nvPr/>
        </p:nvSpPr>
        <p:spPr>
          <a:xfrm>
            <a:off x="7675665" y="3623945"/>
            <a:ext cx="1661160" cy="401955"/>
          </a:xfrm>
          <a:prstGeom prst="roundRect">
            <a:avLst>
              <a:gd name="adj" fmla="val 50000"/>
            </a:avLst>
          </a:prstGeom>
          <a:solidFill>
            <a:srgbClr val="40B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江炎鸿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29433" y="1564005"/>
            <a:ext cx="2147130" cy="4337490"/>
            <a:chOff x="1349153" y="1564005"/>
            <a:chExt cx="2147130" cy="4337490"/>
          </a:xfrm>
        </p:grpSpPr>
        <p:grpSp>
          <p:nvGrpSpPr>
            <p:cNvPr id="2" name="淘宝店chenying0907 6"/>
            <p:cNvGrpSpPr/>
            <p:nvPr/>
          </p:nvGrpSpPr>
          <p:grpSpPr>
            <a:xfrm>
              <a:off x="1377950" y="1564005"/>
              <a:ext cx="2090420" cy="1771680"/>
              <a:chOff x="813628" y="2083468"/>
              <a:chExt cx="2667001" cy="2259264"/>
            </a:xfrm>
          </p:grpSpPr>
          <p:grpSp>
            <p:nvGrpSpPr>
              <p:cNvPr id="3" name="淘宝店chenying0907 7"/>
              <p:cNvGrpSpPr/>
              <p:nvPr/>
            </p:nvGrpSpPr>
            <p:grpSpPr>
              <a:xfrm>
                <a:off x="813628" y="2083468"/>
                <a:ext cx="2667001" cy="2259264"/>
                <a:chOff x="2871178" y="2158978"/>
                <a:chExt cx="3364323" cy="2849977"/>
              </a:xfrm>
            </p:grpSpPr>
            <p:sp>
              <p:nvSpPr>
                <p:cNvPr id="12" name="椭圆 11"/>
                <p:cNvSpPr/>
                <p:nvPr/>
              </p:nvSpPr>
              <p:spPr>
                <a:xfrm>
                  <a:off x="3372240" y="2402866"/>
                  <a:ext cx="2362200" cy="2362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13" name="图表 12"/>
                <p:cNvGraphicFramePr/>
                <p:nvPr/>
              </p:nvGraphicFramePr>
              <p:xfrm>
                <a:off x="2871178" y="2158978"/>
                <a:ext cx="3364323" cy="2849977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6"/>
                </a:graphicData>
              </a:graphic>
            </p:graphicFrame>
          </p:grpSp>
          <p:sp>
            <p:nvSpPr>
              <p:cNvPr id="10" name="椭圆 9"/>
              <p:cNvSpPr/>
              <p:nvPr/>
            </p:nvSpPr>
            <p:spPr>
              <a:xfrm>
                <a:off x="1433391" y="2499360"/>
                <a:ext cx="1427480" cy="1427480"/>
              </a:xfrm>
              <a:prstGeom prst="ellipse">
                <a:avLst/>
              </a:prstGeom>
              <a:solidFill>
                <a:srgbClr val="40BAA3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zh-CN" sz="2000" b="1" dirty="0" smtClean="0">
                    <a:latin typeface="微软雅黑" panose="020B0503020204020204" charset="-122"/>
                    <a:ea typeface="微软雅黑" panose="020B0503020204020204" charset="-122"/>
                  </a:rPr>
                  <a:t>21</a:t>
                </a:r>
                <a:r>
                  <a:rPr lang="en-US" altLang="zh-CN" sz="2000" b="1" dirty="0" smtClean="0">
                    <a:latin typeface="微软雅黑" panose="020B0503020204020204" charset="-122"/>
                    <a:ea typeface="微软雅黑" panose="020B0503020204020204" charset="-122"/>
                  </a:rPr>
                  <a:t>%</a:t>
                </a:r>
                <a:endParaRPr lang="en-US" altLang="zh-CN" sz="20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5" name="圆角淘宝店chenying0907 14"/>
            <p:cNvSpPr/>
            <p:nvPr/>
          </p:nvSpPr>
          <p:spPr>
            <a:xfrm>
              <a:off x="1592580" y="3623945"/>
              <a:ext cx="1661160" cy="401955"/>
            </a:xfrm>
            <a:prstGeom prst="roundRect">
              <a:avLst>
                <a:gd name="adj" fmla="val 50000"/>
              </a:avLst>
            </a:prstGeom>
            <a:solidFill>
              <a:srgbClr val="40B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黄铸韬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" name="淘宝店chenying0907 46"/>
            <p:cNvSpPr/>
            <p:nvPr/>
          </p:nvSpPr>
          <p:spPr>
            <a:xfrm>
              <a:off x="1349153" y="4231422"/>
              <a:ext cx="2147130" cy="1670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游戏数据库模块、游戏音乐模块、游戏主流程、测试模块设计与编码，项目文档整理，项目管理，架构设计</a:t>
              </a:r>
              <a:r>
                <a:rPr lang="zh-CN" altLang="en-US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。</a:t>
              </a:r>
              <a:endParaRPr lang="zh-CN" altLang="en-US" sz="1400" dirty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9" name="淘宝店chenying0907 46"/>
          <p:cNvSpPr/>
          <p:nvPr/>
        </p:nvSpPr>
        <p:spPr>
          <a:xfrm>
            <a:off x="2665293" y="4223167"/>
            <a:ext cx="2147130" cy="1346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游戏砖块生成模块、游戏自定义地图模块、游戏主流程设计与编码，交互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设计</a:t>
            </a: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。</a:t>
            </a:r>
            <a:endParaRPr lang="zh-CN" altLang="en-US" sz="14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1" name="淘宝店chenying0907 46"/>
          <p:cNvSpPr/>
          <p:nvPr/>
        </p:nvSpPr>
        <p:spPr>
          <a:xfrm>
            <a:off x="5120838" y="4223167"/>
            <a:ext cx="2147130" cy="102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游戏奖励生成模块、游戏设置界面、游戏排行榜界面设计与编码，架构设计</a:t>
            </a:r>
            <a:endParaRPr lang="zh-CN" altLang="en-US" sz="14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2" name="淘宝店chenying0907 46"/>
          <p:cNvSpPr/>
          <p:nvPr/>
        </p:nvSpPr>
        <p:spPr>
          <a:xfrm>
            <a:off x="7432238" y="4223167"/>
            <a:ext cx="2147130" cy="102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游戏提示模块、游戏规则说明界面设计与编码，游戏需求分析，交互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设计</a:t>
            </a: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。</a:t>
            </a:r>
            <a:endParaRPr lang="zh-CN" altLang="en-US" sz="14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9609807" y="1557783"/>
            <a:ext cx="2147130" cy="3729246"/>
            <a:chOff x="1349153" y="1564005"/>
            <a:chExt cx="2147130" cy="3729246"/>
          </a:xfrm>
        </p:grpSpPr>
        <p:grpSp>
          <p:nvGrpSpPr>
            <p:cNvPr id="37" name="淘宝店chenying0907 6"/>
            <p:cNvGrpSpPr/>
            <p:nvPr/>
          </p:nvGrpSpPr>
          <p:grpSpPr>
            <a:xfrm>
              <a:off x="1377950" y="1564005"/>
              <a:ext cx="2090420" cy="1771680"/>
              <a:chOff x="813628" y="2083468"/>
              <a:chExt cx="2667001" cy="2259264"/>
            </a:xfrm>
          </p:grpSpPr>
          <p:grpSp>
            <p:nvGrpSpPr>
              <p:cNvPr id="41" name="淘宝店chenying0907 7"/>
              <p:cNvGrpSpPr/>
              <p:nvPr/>
            </p:nvGrpSpPr>
            <p:grpSpPr>
              <a:xfrm>
                <a:off x="813628" y="2083468"/>
                <a:ext cx="2667001" cy="2259264"/>
                <a:chOff x="2871178" y="2158978"/>
                <a:chExt cx="3364323" cy="2849977"/>
              </a:xfrm>
            </p:grpSpPr>
            <p:sp>
              <p:nvSpPr>
                <p:cNvPr id="46" name="椭圆 45"/>
                <p:cNvSpPr/>
                <p:nvPr/>
              </p:nvSpPr>
              <p:spPr>
                <a:xfrm>
                  <a:off x="3372240" y="2402866"/>
                  <a:ext cx="2362200" cy="23622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48" name="图表 47"/>
                <p:cNvGraphicFramePr/>
                <p:nvPr/>
              </p:nvGraphicFramePr>
              <p:xfrm>
                <a:off x="2871178" y="2158978"/>
                <a:ext cx="3364323" cy="2849977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8"/>
                </a:graphicData>
              </a:graphic>
            </p:graphicFrame>
          </p:grpSp>
          <p:sp>
            <p:nvSpPr>
              <p:cNvPr id="44" name="椭圆 43"/>
              <p:cNvSpPr/>
              <p:nvPr/>
            </p:nvSpPr>
            <p:spPr>
              <a:xfrm>
                <a:off x="1433391" y="2499360"/>
                <a:ext cx="1427480" cy="1427480"/>
              </a:xfrm>
              <a:prstGeom prst="ellipse">
                <a:avLst/>
              </a:prstGeom>
              <a:solidFill>
                <a:srgbClr val="40BAA3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zh-CN" sz="2000" b="1" dirty="0" smtClean="0">
                    <a:latin typeface="微软雅黑" panose="020B0503020204020204" charset="-122"/>
                    <a:ea typeface="微软雅黑" panose="020B0503020204020204" charset="-122"/>
                  </a:rPr>
                  <a:t>17</a:t>
                </a:r>
                <a:r>
                  <a:rPr lang="en-US" altLang="zh-CN" sz="2000" b="1" dirty="0" smtClean="0">
                    <a:latin typeface="微软雅黑" panose="020B0503020204020204" charset="-122"/>
                    <a:ea typeface="微软雅黑" panose="020B0503020204020204" charset="-122"/>
                  </a:rPr>
                  <a:t>%</a:t>
                </a:r>
                <a:endParaRPr lang="en-US" altLang="zh-CN" sz="20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38" name="圆角淘宝店chenying0907 14"/>
            <p:cNvSpPr/>
            <p:nvPr/>
          </p:nvSpPr>
          <p:spPr>
            <a:xfrm>
              <a:off x="1592580" y="3623945"/>
              <a:ext cx="1661160" cy="401955"/>
            </a:xfrm>
            <a:prstGeom prst="roundRect">
              <a:avLst>
                <a:gd name="adj" fmla="val 50000"/>
              </a:avLst>
            </a:prstGeom>
            <a:solidFill>
              <a:srgbClr val="40B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廖蕾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" name="淘宝店chenying0907 46"/>
            <p:cNvSpPr/>
            <p:nvPr/>
          </p:nvSpPr>
          <p:spPr>
            <a:xfrm>
              <a:off x="1349153" y="4231422"/>
              <a:ext cx="2147130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游戏</a:t>
              </a:r>
              <a:r>
                <a:rPr lang="en-US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UI</a:t>
              </a: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设计，游戏资源收集，游戏菜单界面设计与</a:t>
              </a:r>
              <a:r>
                <a:rPr lang="zh-CN" altLang="zh-CN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编码</a:t>
              </a:r>
              <a:r>
                <a:rPr lang="zh-CN" altLang="en-US" sz="1400" dirty="0" smtClean="0">
                  <a:solidFill>
                    <a:srgbClr val="40BAA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。</a:t>
              </a:r>
              <a:endParaRPr lang="zh-CN" altLang="en-US" sz="1400" dirty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49" name="文本框 10"/>
          <p:cNvSpPr txBox="1"/>
          <p:nvPr/>
        </p:nvSpPr>
        <p:spPr>
          <a:xfrm>
            <a:off x="3806911" y="516255"/>
            <a:ext cx="4133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人员分工与工作</a:t>
            </a:r>
            <a:endParaRPr lang="zh-CN" altLang="en-US" sz="32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1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600"/>
                            </p:stCondLst>
                            <p:childTnLst>
                              <p:par>
                                <p:cTn id="5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35" grpId="0" bldLvl="0" animBg="1"/>
      <p:bldP spid="45" grpId="0" bldLvl="0" animBg="1"/>
      <p:bldP spid="9" grpId="0"/>
      <p:bldP spid="51" grpId="0"/>
      <p:bldP spid="52" grpId="0"/>
      <p:bldP spid="4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085590" y="3064193"/>
            <a:ext cx="4020820" cy="729615"/>
          </a:xfrm>
          <a:prstGeom prst="rect">
            <a:avLst/>
          </a:prstGeom>
          <a:noFill/>
          <a:ln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" name="文本框 5"/>
          <p:cNvSpPr txBox="1"/>
          <p:nvPr/>
        </p:nvSpPr>
        <p:spPr>
          <a:xfrm>
            <a:off x="4236720" y="3183255"/>
            <a:ext cx="37191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2600" dirty="0" smtClean="0">
                <a:solidFill>
                  <a:srgbClr val="40BAA3"/>
                </a:solidFill>
              </a:rPr>
              <a:t>测试与成果展示</a:t>
            </a:r>
            <a:endParaRPr lang="zh-CN" altLang="en-US" sz="2600" dirty="0">
              <a:solidFill>
                <a:srgbClr val="40BAA3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056255" y="3064193"/>
            <a:ext cx="935990" cy="729615"/>
            <a:chOff x="0" y="532828"/>
            <a:chExt cx="759125" cy="568897"/>
          </a:xfrm>
          <a:solidFill>
            <a:srgbClr val="40BAA3"/>
          </a:solidFill>
        </p:grpSpPr>
        <p:sp>
          <p:nvSpPr>
            <p:cNvPr id="23" name="矩形 22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矩形 24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6" name="矩形 25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3" name="组合 32"/>
          <p:cNvGrpSpPr/>
          <p:nvPr/>
        </p:nvGrpSpPr>
        <p:grpSpPr>
          <a:xfrm flipH="1">
            <a:off x="8212455" y="3064193"/>
            <a:ext cx="935990" cy="729615"/>
            <a:chOff x="0" y="532828"/>
            <a:chExt cx="759125" cy="568897"/>
          </a:xfrm>
          <a:solidFill>
            <a:srgbClr val="40BAA3"/>
          </a:solidFill>
        </p:grpSpPr>
        <p:sp>
          <p:nvSpPr>
            <p:cNvPr id="34" name="矩形 33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5" name="矩形 34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矩形 36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6" name="矩形 15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pic>
        <p:nvPicPr>
          <p:cNvPr id="18" name="图片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9973" y="2029512"/>
            <a:ext cx="4547235" cy="28549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直接连接符 18"/>
          <p:cNvCxnSpPr/>
          <p:nvPr/>
        </p:nvCxnSpPr>
        <p:spPr>
          <a:xfrm>
            <a:off x="6130873" y="2375183"/>
            <a:ext cx="4701540" cy="1270"/>
          </a:xfrm>
          <a:prstGeom prst="line">
            <a:avLst/>
          </a:prstGeom>
          <a:ln w="12700">
            <a:solidFill>
              <a:srgbClr val="40BA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3"/>
          <p:cNvSpPr txBox="1"/>
          <p:nvPr/>
        </p:nvSpPr>
        <p:spPr>
          <a:xfrm>
            <a:off x="6130873" y="1869723"/>
            <a:ext cx="2886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测试代码</a:t>
            </a:r>
            <a:endParaRPr lang="zh-CN" altLang="en-US" sz="2000" b="1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TextBox 23"/>
          <p:cNvSpPr txBox="1"/>
          <p:nvPr/>
        </p:nvSpPr>
        <p:spPr>
          <a:xfrm>
            <a:off x="6140204" y="4142650"/>
            <a:ext cx="49422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砖块、玩家、奖励物品、计分板均能正常显示，程序能够正确响应用户的键盘输入，测试通过</a:t>
            </a:r>
            <a:endParaRPr lang="en-US" altLang="zh-CN" sz="14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2" name="图片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14221" y="2518635"/>
            <a:ext cx="4554220" cy="7943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直接连接符 22"/>
          <p:cNvCxnSpPr/>
          <p:nvPr/>
        </p:nvCxnSpPr>
        <p:spPr>
          <a:xfrm>
            <a:off x="6208628" y="3964498"/>
            <a:ext cx="4701540" cy="1270"/>
          </a:xfrm>
          <a:prstGeom prst="line">
            <a:avLst/>
          </a:prstGeom>
          <a:ln w="12700">
            <a:solidFill>
              <a:srgbClr val="40BA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13"/>
          <p:cNvSpPr txBox="1"/>
          <p:nvPr/>
        </p:nvSpPr>
        <p:spPr>
          <a:xfrm>
            <a:off x="6208628" y="3459038"/>
            <a:ext cx="2886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测试结果</a:t>
            </a:r>
            <a:endParaRPr lang="zh-CN" altLang="en-US" sz="2000" b="1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10"/>
          <p:cNvSpPr txBox="1"/>
          <p:nvPr/>
        </p:nvSpPr>
        <p:spPr>
          <a:xfrm>
            <a:off x="867747" y="516255"/>
            <a:ext cx="10263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测试与成果展示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4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405159" y="4276071"/>
            <a:ext cx="3381683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40BAA3"/>
                </a:solidFill>
                <a:latin typeface="华文中宋" panose="02010600040101010101" charset="-122"/>
                <a:ea typeface="华文中宋" panose="02010600040101010101" charset="-122"/>
              </a:rPr>
              <a:t>谢谢欣赏！</a:t>
            </a:r>
            <a:endParaRPr lang="en-US" altLang="zh-CN" sz="5400" dirty="0">
              <a:solidFill>
                <a:srgbClr val="40BAA3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algn="ctr"/>
            <a:r>
              <a:rPr lang="en-US" altLang="zh-CN" sz="1600" dirty="0">
                <a:solidFill>
                  <a:srgbClr val="40BAA3"/>
                </a:solidFill>
                <a:latin typeface="华文中宋" panose="02010600040101010101" charset="-122"/>
                <a:ea typeface="华文中宋" panose="02010600040101010101" charset="-122"/>
              </a:rPr>
              <a:t>design by Liao Lei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896568" y="5397266"/>
            <a:ext cx="2319352" cy="318052"/>
            <a:chOff x="5675" y="5208"/>
            <a:chExt cx="8432" cy="3362832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675" y="5208"/>
              <a:ext cx="8432" cy="0"/>
            </a:xfrm>
            <a:prstGeom prst="line">
              <a:avLst/>
            </a:prstGeom>
            <a:ln>
              <a:solidFill>
                <a:srgbClr val="40BA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675" y="5304"/>
              <a:ext cx="8432" cy="0"/>
            </a:xfrm>
            <a:prstGeom prst="line">
              <a:avLst/>
            </a:prstGeom>
            <a:ln w="31750">
              <a:solidFill>
                <a:srgbClr val="40BA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9"/>
          <p:cNvSpPr/>
          <p:nvPr/>
        </p:nvSpPr>
        <p:spPr>
          <a:xfrm>
            <a:off x="3107690" y="5715318"/>
            <a:ext cx="5976620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sz="1200" dirty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Time goes by so fast, people go in and out of your life. You must never miss the opportunity to tell these people how much they mean to you.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7073" b="28171"/>
          <a:stretch>
            <a:fillRect/>
          </a:stretch>
        </p:blipFill>
        <p:spPr>
          <a:xfrm>
            <a:off x="3688706" y="777303"/>
            <a:ext cx="4814587" cy="3113088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2" name="图片 1" descr="中山大学log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10"/>
          <p:cNvSpPr/>
          <p:nvPr/>
        </p:nvSpPr>
        <p:spPr bwMode="auto">
          <a:xfrm>
            <a:off x="5103495" y="1727200"/>
            <a:ext cx="4624705" cy="539115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noFill/>
          <a:ln w="10" cap="flat" cmpd="sng">
            <a:solidFill>
              <a:srgbClr val="40BAA3"/>
            </a:solidFill>
            <a:round/>
          </a:ln>
        </p:spPr>
        <p:txBody>
          <a:bodyPr lIns="51410" tIns="25705" rIns="51410" bIns="25705"/>
          <a:lstStyle/>
          <a:p>
            <a:endParaRPr lang="zh-CN" altLang="en-US" sz="1050"/>
          </a:p>
        </p:txBody>
      </p:sp>
      <p:sp>
        <p:nvSpPr>
          <p:cNvPr id="31" name="Freeform 10"/>
          <p:cNvSpPr/>
          <p:nvPr/>
        </p:nvSpPr>
        <p:spPr bwMode="auto">
          <a:xfrm>
            <a:off x="5094164" y="2969053"/>
            <a:ext cx="4624705" cy="539115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noFill/>
          <a:ln w="10" cap="flat" cmpd="sng">
            <a:solidFill>
              <a:srgbClr val="40BAA3"/>
            </a:solidFill>
            <a:round/>
          </a:ln>
        </p:spPr>
        <p:txBody>
          <a:bodyPr lIns="51410" tIns="25705" rIns="51410" bIns="25705"/>
          <a:lstStyle/>
          <a:p>
            <a:endParaRPr lang="zh-CN" altLang="en-US" sz="1050"/>
          </a:p>
        </p:txBody>
      </p:sp>
      <p:sp>
        <p:nvSpPr>
          <p:cNvPr id="34" name="Freeform 10"/>
          <p:cNvSpPr/>
          <p:nvPr/>
        </p:nvSpPr>
        <p:spPr bwMode="auto">
          <a:xfrm>
            <a:off x="5094164" y="4211555"/>
            <a:ext cx="4624070" cy="539115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noFill/>
          <a:ln w="10" cap="flat" cmpd="sng">
            <a:solidFill>
              <a:srgbClr val="40BAA3"/>
            </a:solidFill>
            <a:round/>
          </a:ln>
        </p:spPr>
        <p:txBody>
          <a:bodyPr lIns="51410" tIns="25705" rIns="51410" bIns="25705"/>
          <a:lstStyle/>
          <a:p>
            <a:endParaRPr lang="zh-CN" altLang="en-US" sz="1050"/>
          </a:p>
        </p:txBody>
      </p:sp>
      <p:sp>
        <p:nvSpPr>
          <p:cNvPr id="49" name="TextBox 105"/>
          <p:cNvSpPr txBox="1">
            <a:spLocks noChangeArrowheads="1"/>
          </p:cNvSpPr>
          <p:nvPr/>
        </p:nvSpPr>
        <p:spPr bwMode="auto">
          <a:xfrm>
            <a:off x="6323330" y="1820545"/>
            <a:ext cx="2726055" cy="359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10" tIns="25705" rIns="51410" bIns="2570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项目</a:t>
            </a:r>
            <a:r>
              <a:rPr lang="zh-CN" altLang="en-US" sz="20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介绍及实验前设计</a:t>
            </a:r>
            <a:endParaRPr lang="zh-CN" altLang="en-US" sz="20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497830" y="1646555"/>
            <a:ext cx="685165" cy="589280"/>
            <a:chOff x="2446820" y="3582761"/>
            <a:chExt cx="674084" cy="579786"/>
          </a:xfrm>
          <a:solidFill>
            <a:srgbClr val="40BAA3"/>
          </a:solidFill>
        </p:grpSpPr>
        <p:sp>
          <p:nvSpPr>
            <p:cNvPr id="27" name="Freeform 11"/>
            <p:cNvSpPr/>
            <p:nvPr/>
          </p:nvSpPr>
          <p:spPr bwMode="auto">
            <a:xfrm>
              <a:off x="2446820" y="3582761"/>
              <a:ext cx="674084" cy="85194"/>
            </a:xfrm>
            <a:custGeom>
              <a:avLst/>
              <a:gdLst>
                <a:gd name="T0" fmla="*/ 111 w 1156"/>
                <a:gd name="T1" fmla="*/ 0 h 142"/>
                <a:gd name="T2" fmla="*/ 1045 w 1156"/>
                <a:gd name="T3" fmla="*/ 0 h 142"/>
                <a:gd name="T4" fmla="*/ 1156 w 1156"/>
                <a:gd name="T5" fmla="*/ 142 h 142"/>
                <a:gd name="T6" fmla="*/ 0 w 1156"/>
                <a:gd name="T7" fmla="*/ 142 h 142"/>
                <a:gd name="T8" fmla="*/ 111 w 115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142">
                  <a:moveTo>
                    <a:pt x="111" y="0"/>
                  </a:moveTo>
                  <a:lnTo>
                    <a:pt x="1045" y="0"/>
                  </a:lnTo>
                  <a:lnTo>
                    <a:pt x="1156" y="142"/>
                  </a:lnTo>
                  <a:lnTo>
                    <a:pt x="0" y="142"/>
                  </a:lnTo>
                  <a:lnTo>
                    <a:pt x="1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51410" tIns="25705" rIns="51410" bIns="25705"/>
            <a:lstStyle/>
            <a:p>
              <a:endParaRPr lang="zh-CN" altLang="en-US" sz="1050"/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2511588" y="3604589"/>
              <a:ext cx="544548" cy="557958"/>
            </a:xfrm>
            <a:prstGeom prst="rect">
              <a:avLst/>
            </a:prstGeom>
            <a:grpFill/>
            <a:ln>
              <a:noFill/>
            </a:ln>
          </p:spPr>
          <p:txBody>
            <a:bodyPr lIns="51410" tIns="25705" rIns="51410" bIns="25705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050"/>
            </a:p>
          </p:txBody>
        </p:sp>
        <p:sp>
          <p:nvSpPr>
            <p:cNvPr id="50" name="TextBox 106"/>
            <p:cNvSpPr txBox="1">
              <a:spLocks noChangeArrowheads="1"/>
            </p:cNvSpPr>
            <p:nvPr/>
          </p:nvSpPr>
          <p:spPr bwMode="auto">
            <a:xfrm>
              <a:off x="2595353" y="3720745"/>
              <a:ext cx="377825" cy="4129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10" tIns="25705" rIns="51410" bIns="2570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</a:p>
          </p:txBody>
        </p:sp>
      </p:grpSp>
      <p:sp>
        <p:nvSpPr>
          <p:cNvPr id="51" name="TextBox 108"/>
          <p:cNvSpPr txBox="1">
            <a:spLocks noChangeArrowheads="1"/>
          </p:cNvSpPr>
          <p:nvPr/>
        </p:nvSpPr>
        <p:spPr bwMode="auto">
          <a:xfrm>
            <a:off x="6313999" y="3074463"/>
            <a:ext cx="2726055" cy="359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10" tIns="25705" rIns="51410" bIns="2570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软件设计技术</a:t>
            </a:r>
            <a:endParaRPr lang="zh-CN" altLang="en-US" sz="20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488499" y="2889043"/>
            <a:ext cx="685165" cy="589280"/>
            <a:chOff x="2446820" y="4468698"/>
            <a:chExt cx="674084" cy="579785"/>
          </a:xfrm>
          <a:solidFill>
            <a:srgbClr val="40BAA3"/>
          </a:solidFill>
        </p:grpSpPr>
        <p:sp>
          <p:nvSpPr>
            <p:cNvPr id="30" name="Freeform 11"/>
            <p:cNvSpPr/>
            <p:nvPr/>
          </p:nvSpPr>
          <p:spPr bwMode="auto">
            <a:xfrm>
              <a:off x="2446820" y="4468698"/>
              <a:ext cx="674084" cy="85194"/>
            </a:xfrm>
            <a:custGeom>
              <a:avLst/>
              <a:gdLst>
                <a:gd name="T0" fmla="*/ 111 w 1156"/>
                <a:gd name="T1" fmla="*/ 0 h 142"/>
                <a:gd name="T2" fmla="*/ 1045 w 1156"/>
                <a:gd name="T3" fmla="*/ 0 h 142"/>
                <a:gd name="T4" fmla="*/ 1156 w 1156"/>
                <a:gd name="T5" fmla="*/ 142 h 142"/>
                <a:gd name="T6" fmla="*/ 0 w 1156"/>
                <a:gd name="T7" fmla="*/ 142 h 142"/>
                <a:gd name="T8" fmla="*/ 111 w 115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142">
                  <a:moveTo>
                    <a:pt x="111" y="0"/>
                  </a:moveTo>
                  <a:lnTo>
                    <a:pt x="1045" y="0"/>
                  </a:lnTo>
                  <a:lnTo>
                    <a:pt x="1156" y="142"/>
                  </a:lnTo>
                  <a:lnTo>
                    <a:pt x="0" y="142"/>
                  </a:lnTo>
                  <a:lnTo>
                    <a:pt x="1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51410" tIns="25705" rIns="51410" bIns="25705"/>
            <a:lstStyle/>
            <a:p>
              <a:endParaRPr lang="zh-CN" altLang="en-US" sz="1050"/>
            </a:p>
          </p:txBody>
        </p:sp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2511588" y="4490525"/>
              <a:ext cx="544548" cy="557958"/>
            </a:xfrm>
            <a:prstGeom prst="rect">
              <a:avLst/>
            </a:prstGeom>
            <a:grpFill/>
            <a:ln>
              <a:noFill/>
            </a:ln>
          </p:spPr>
          <p:txBody>
            <a:bodyPr lIns="51410" tIns="25705" rIns="51410" bIns="25705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050"/>
            </a:p>
          </p:txBody>
        </p:sp>
        <p:sp>
          <p:nvSpPr>
            <p:cNvPr id="52" name="TextBox 109"/>
            <p:cNvSpPr txBox="1">
              <a:spLocks noChangeArrowheads="1"/>
            </p:cNvSpPr>
            <p:nvPr/>
          </p:nvSpPr>
          <p:spPr bwMode="auto">
            <a:xfrm>
              <a:off x="2593479" y="4562957"/>
              <a:ext cx="377825" cy="4129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10" tIns="25705" rIns="51410" bIns="2570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</a:p>
          </p:txBody>
        </p:sp>
      </p:grpSp>
      <p:sp>
        <p:nvSpPr>
          <p:cNvPr id="53" name="TextBox 115"/>
          <p:cNvSpPr txBox="1">
            <a:spLocks noChangeArrowheads="1"/>
          </p:cNvSpPr>
          <p:nvPr/>
        </p:nvSpPr>
        <p:spPr bwMode="auto">
          <a:xfrm>
            <a:off x="6313999" y="4316965"/>
            <a:ext cx="2726690" cy="359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10" tIns="25705" rIns="51410" bIns="2570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测试与成果展示</a:t>
            </a:r>
            <a:endParaRPr lang="zh-CN" altLang="en-US" sz="14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488499" y="4131545"/>
            <a:ext cx="685165" cy="589280"/>
            <a:chOff x="6757212" y="3596733"/>
            <a:chExt cx="674084" cy="579786"/>
          </a:xfrm>
          <a:solidFill>
            <a:srgbClr val="40BAA3"/>
          </a:solidFill>
        </p:grpSpPr>
        <p:sp>
          <p:nvSpPr>
            <p:cNvPr id="33" name="Freeform 11"/>
            <p:cNvSpPr/>
            <p:nvPr/>
          </p:nvSpPr>
          <p:spPr bwMode="auto">
            <a:xfrm>
              <a:off x="6757212" y="3596733"/>
              <a:ext cx="674084" cy="85194"/>
            </a:xfrm>
            <a:custGeom>
              <a:avLst/>
              <a:gdLst>
                <a:gd name="T0" fmla="*/ 111 w 1156"/>
                <a:gd name="T1" fmla="*/ 0 h 142"/>
                <a:gd name="T2" fmla="*/ 1045 w 1156"/>
                <a:gd name="T3" fmla="*/ 0 h 142"/>
                <a:gd name="T4" fmla="*/ 1156 w 1156"/>
                <a:gd name="T5" fmla="*/ 142 h 142"/>
                <a:gd name="T6" fmla="*/ 0 w 1156"/>
                <a:gd name="T7" fmla="*/ 142 h 142"/>
                <a:gd name="T8" fmla="*/ 111 w 115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142">
                  <a:moveTo>
                    <a:pt x="111" y="0"/>
                  </a:moveTo>
                  <a:lnTo>
                    <a:pt x="1045" y="0"/>
                  </a:lnTo>
                  <a:lnTo>
                    <a:pt x="1156" y="142"/>
                  </a:lnTo>
                  <a:lnTo>
                    <a:pt x="0" y="142"/>
                  </a:lnTo>
                  <a:lnTo>
                    <a:pt x="1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51410" tIns="25705" rIns="51410" bIns="25705"/>
            <a:lstStyle/>
            <a:p>
              <a:endParaRPr lang="zh-CN" altLang="en-US" sz="1050"/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auto">
            <a:xfrm>
              <a:off x="6821980" y="3618561"/>
              <a:ext cx="544548" cy="557958"/>
            </a:xfrm>
            <a:prstGeom prst="rect">
              <a:avLst/>
            </a:prstGeom>
            <a:grpFill/>
            <a:ln>
              <a:noFill/>
            </a:ln>
          </p:spPr>
          <p:txBody>
            <a:bodyPr lIns="51410" tIns="25705" rIns="51410" bIns="25705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050"/>
            </a:p>
          </p:txBody>
        </p:sp>
        <p:sp>
          <p:nvSpPr>
            <p:cNvPr id="54" name="TextBox 116"/>
            <p:cNvSpPr txBox="1">
              <a:spLocks noChangeArrowheads="1"/>
            </p:cNvSpPr>
            <p:nvPr/>
          </p:nvSpPr>
          <p:spPr bwMode="auto">
            <a:xfrm>
              <a:off x="6903871" y="3691261"/>
              <a:ext cx="377825" cy="4129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10" tIns="25705" rIns="51410" bIns="2570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807845" y="2546350"/>
            <a:ext cx="20015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目  录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807845" y="3380105"/>
            <a:ext cx="200152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dirty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  <p:sp>
        <p:nvSpPr>
          <p:cNvPr id="37" name="矩形 36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50"/>
                            </p:stCondLst>
                            <p:childTnLst>
                              <p:par>
                                <p:cTn id="2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50"/>
                            </p:stCondLst>
                            <p:childTnLst>
                              <p:par>
                                <p:cTn id="2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50"/>
                            </p:stCondLst>
                            <p:childTnLst>
                              <p:par>
                                <p:cTn id="3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850"/>
                            </p:stCondLst>
                            <p:childTnLst>
                              <p:par>
                                <p:cTn id="3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3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850"/>
                            </p:stCondLst>
                            <p:childTnLst>
                              <p:par>
                                <p:cTn id="4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350"/>
                            </p:stCondLst>
                            <p:childTnLst>
                              <p:par>
                                <p:cTn id="5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8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34" grpId="0" animBg="1"/>
      <p:bldP spid="49" grpId="0"/>
      <p:bldP spid="51" grpId="0"/>
      <p:bldP spid="53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085590" y="3064193"/>
            <a:ext cx="4020820" cy="729615"/>
          </a:xfrm>
          <a:prstGeom prst="rect">
            <a:avLst/>
          </a:prstGeom>
          <a:noFill/>
          <a:ln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" name="文本框 5"/>
          <p:cNvSpPr txBox="1"/>
          <p:nvPr/>
        </p:nvSpPr>
        <p:spPr>
          <a:xfrm>
            <a:off x="4236720" y="3183255"/>
            <a:ext cx="37191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2600" dirty="0">
                <a:solidFill>
                  <a:srgbClr val="40BAA3"/>
                </a:solidFill>
              </a:rPr>
              <a:t>项目介绍</a:t>
            </a:r>
            <a:r>
              <a:rPr lang="zh-CN" altLang="en-US" sz="2600" dirty="0" smtClean="0">
                <a:solidFill>
                  <a:srgbClr val="40BAA3"/>
                </a:solidFill>
              </a:rPr>
              <a:t>及实验前设计</a:t>
            </a:r>
            <a:endParaRPr lang="zh-CN" altLang="en-US" sz="2600" dirty="0">
              <a:solidFill>
                <a:srgbClr val="40BAA3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056255" y="3064193"/>
            <a:ext cx="935990" cy="729615"/>
            <a:chOff x="0" y="532828"/>
            <a:chExt cx="759125" cy="568897"/>
          </a:xfrm>
          <a:solidFill>
            <a:srgbClr val="40BAA3"/>
          </a:solidFill>
        </p:grpSpPr>
        <p:sp>
          <p:nvSpPr>
            <p:cNvPr id="23" name="矩形 22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矩形 24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6" name="矩形 25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3" name="组合 32"/>
          <p:cNvGrpSpPr/>
          <p:nvPr/>
        </p:nvGrpSpPr>
        <p:grpSpPr>
          <a:xfrm flipH="1">
            <a:off x="8212455" y="3064193"/>
            <a:ext cx="935990" cy="729615"/>
            <a:chOff x="0" y="532828"/>
            <a:chExt cx="759125" cy="568897"/>
          </a:xfrm>
          <a:solidFill>
            <a:srgbClr val="40BAA3"/>
          </a:solidFill>
        </p:grpSpPr>
        <p:sp>
          <p:nvSpPr>
            <p:cNvPr id="34" name="矩形 33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5" name="矩形 34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矩形 36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6" name="矩形 15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806911" y="516255"/>
            <a:ext cx="4133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开发平台选型理由</a:t>
            </a:r>
            <a:endParaRPr lang="zh-CN" altLang="en-US" sz="32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" name="Straight Arrow Connector 2"/>
          <p:cNvCxnSpPr/>
          <p:nvPr/>
        </p:nvCxnSpPr>
        <p:spPr>
          <a:xfrm flipV="1">
            <a:off x="1931437" y="2705878"/>
            <a:ext cx="8117632" cy="18662"/>
          </a:xfrm>
          <a:prstGeom prst="straightConnector1">
            <a:avLst/>
          </a:prstGeom>
          <a:ln w="19050">
            <a:solidFill>
              <a:srgbClr val="40BAA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7"/>
          <p:cNvSpPr/>
          <p:nvPr/>
        </p:nvSpPr>
        <p:spPr>
          <a:xfrm>
            <a:off x="3188478" y="2140235"/>
            <a:ext cx="1168400" cy="1129030"/>
          </a:xfrm>
          <a:prstGeom prst="roundRect">
            <a:avLst>
              <a:gd name="adj" fmla="val 9769"/>
            </a:avLst>
          </a:prstGeom>
          <a:solidFill>
            <a:srgbClr val="40B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10" name="Rounded Rectangle 6"/>
          <p:cNvSpPr/>
          <p:nvPr/>
        </p:nvSpPr>
        <p:spPr>
          <a:xfrm rot="5400000">
            <a:off x="7461898" y="2151640"/>
            <a:ext cx="1168400" cy="1129030"/>
          </a:xfrm>
          <a:prstGeom prst="roundRect">
            <a:avLst>
              <a:gd name="adj" fmla="val 9769"/>
            </a:avLst>
          </a:prstGeom>
          <a:solidFill>
            <a:srgbClr val="40B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21" name="文本框 20"/>
          <p:cNvSpPr txBox="1"/>
          <p:nvPr/>
        </p:nvSpPr>
        <p:spPr>
          <a:xfrm>
            <a:off x="1894124" y="3606606"/>
            <a:ext cx="3222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系统开发</a:t>
            </a:r>
            <a:endParaRPr lang="en-US" altLang="zh-CN" sz="2000" b="1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49228" y="4135340"/>
            <a:ext cx="41237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开发工具比较少，相对开发难度比较大</a:t>
            </a:r>
            <a:endParaRPr lang="en-US" altLang="zh-CN" sz="14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目标用户</a:t>
            </a: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相对较少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不太能适应大多数用户的需求</a:t>
            </a:r>
            <a:endParaRPr lang="zh-CN" altLang="en-US" sz="14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pic>
        <p:nvPicPr>
          <p:cNvPr id="1026" name="Picture 2" descr="D:\5a355f86be1396.503696101513447302778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04969" y="2297405"/>
            <a:ext cx="857898" cy="857898"/>
          </a:xfrm>
          <a:prstGeom prst="rect">
            <a:avLst/>
          </a:prstGeom>
          <a:noFill/>
        </p:spPr>
      </p:pic>
      <p:pic>
        <p:nvPicPr>
          <p:cNvPr id="1027" name="Picture 3" descr="D:\5a35564ee96ec6.315319921513444942956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77681" y="2315546"/>
            <a:ext cx="810209" cy="810209"/>
          </a:xfrm>
          <a:prstGeom prst="rect">
            <a:avLst/>
          </a:prstGeom>
          <a:noFill/>
        </p:spPr>
      </p:pic>
      <p:sp>
        <p:nvSpPr>
          <p:cNvPr id="36" name="文本框 20"/>
          <p:cNvSpPr txBox="1"/>
          <p:nvPr/>
        </p:nvSpPr>
        <p:spPr>
          <a:xfrm>
            <a:off x="6749159" y="3600383"/>
            <a:ext cx="3222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Windows</a:t>
            </a:r>
            <a:r>
              <a:rPr lang="zh-CN" altLang="en-US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系统开发</a:t>
            </a:r>
            <a:endParaRPr lang="en-US" altLang="zh-CN" sz="2000" b="1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21"/>
          <p:cNvSpPr txBox="1"/>
          <p:nvPr/>
        </p:nvSpPr>
        <p:spPr>
          <a:xfrm>
            <a:off x="6059027" y="4157114"/>
            <a:ext cx="461520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Windows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的开发工具丰富，开发环境搭建难度较低</a:t>
            </a:r>
          </a:p>
          <a:p>
            <a:pPr lvl="0" algn="ctr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Windows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系统是大部分目标用户的常用系统，开发基于此系统的软件符合用户需求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16417" y="5234474"/>
            <a:ext cx="7248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√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/>
      <p:bldP spid="22" grpId="0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806911" y="516255"/>
            <a:ext cx="4133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软件形式选型理由</a:t>
            </a:r>
            <a:endParaRPr lang="zh-CN" altLang="en-US" sz="32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" name="Straight Arrow Connector 2"/>
          <p:cNvCxnSpPr/>
          <p:nvPr/>
        </p:nvCxnSpPr>
        <p:spPr>
          <a:xfrm flipV="1">
            <a:off x="1931437" y="2705878"/>
            <a:ext cx="8117632" cy="18662"/>
          </a:xfrm>
          <a:prstGeom prst="straightConnector1">
            <a:avLst/>
          </a:prstGeom>
          <a:ln w="19050">
            <a:solidFill>
              <a:srgbClr val="40BAA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7"/>
          <p:cNvSpPr/>
          <p:nvPr/>
        </p:nvSpPr>
        <p:spPr>
          <a:xfrm>
            <a:off x="3188478" y="2140235"/>
            <a:ext cx="1168400" cy="1129030"/>
          </a:xfrm>
          <a:prstGeom prst="roundRect">
            <a:avLst>
              <a:gd name="adj" fmla="val 9769"/>
            </a:avLst>
          </a:prstGeom>
          <a:solidFill>
            <a:srgbClr val="40B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10" name="Rounded Rectangle 6"/>
          <p:cNvSpPr/>
          <p:nvPr/>
        </p:nvSpPr>
        <p:spPr>
          <a:xfrm rot="5400000">
            <a:off x="7461898" y="2151640"/>
            <a:ext cx="1168400" cy="1129030"/>
          </a:xfrm>
          <a:prstGeom prst="roundRect">
            <a:avLst>
              <a:gd name="adj" fmla="val 9769"/>
            </a:avLst>
          </a:prstGeom>
          <a:solidFill>
            <a:srgbClr val="40B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21" name="文本框 20"/>
          <p:cNvSpPr txBox="1"/>
          <p:nvPr/>
        </p:nvSpPr>
        <p:spPr>
          <a:xfrm>
            <a:off x="2108737" y="3606606"/>
            <a:ext cx="3222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桌面应用</a:t>
            </a:r>
            <a:endParaRPr lang="en-US" altLang="zh-CN" sz="2000" b="1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49228" y="4144671"/>
            <a:ext cx="4571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桌面软件开发有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各种游戏引擎，开发工具库齐全且成熟</a:t>
            </a:r>
          </a:p>
          <a:p>
            <a:pPr algn="ctr">
              <a:lnSpc>
                <a:spcPct val="150000"/>
              </a:lnSpc>
            </a:pP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我们的游戏是单人游戏，没有多人互动的信息交互需求</a:t>
            </a:r>
            <a:endParaRPr lang="zh-CN" altLang="en-US" sz="14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sp>
        <p:nvSpPr>
          <p:cNvPr id="36" name="文本框 20"/>
          <p:cNvSpPr txBox="1"/>
          <p:nvPr/>
        </p:nvSpPr>
        <p:spPr>
          <a:xfrm>
            <a:off x="6469229" y="3600383"/>
            <a:ext cx="3222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应用</a:t>
            </a:r>
            <a:endParaRPr lang="en-US" altLang="zh-CN" sz="2000" b="1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21"/>
          <p:cNvSpPr txBox="1"/>
          <p:nvPr/>
        </p:nvSpPr>
        <p:spPr>
          <a:xfrm>
            <a:off x="6059027" y="4157114"/>
            <a:ext cx="4615206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游戏质量容易受到网络服务器的影响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应用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需要进行不同版本的浏览器兼容这一额外工作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56384" y="5122507"/>
            <a:ext cx="7248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√</a:t>
            </a:r>
          </a:p>
        </p:txBody>
      </p:sp>
      <p:pic>
        <p:nvPicPr>
          <p:cNvPr id="2050" name="Picture 2" descr="D:\kisspng-logo-web-design-business-save-environment-5b22a3876db2d2.720095241528996743449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51101" y="2306216"/>
            <a:ext cx="811763" cy="811763"/>
          </a:xfrm>
          <a:prstGeom prst="rect">
            <a:avLst/>
          </a:prstGeom>
          <a:noFill/>
        </p:spPr>
      </p:pic>
      <p:pic>
        <p:nvPicPr>
          <p:cNvPr id="2051" name="Picture 3" descr="D:\Mg8jn8r1VkHMtacSFVBJkQif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39322" y="2274519"/>
            <a:ext cx="882482" cy="88248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/>
      <p:bldP spid="22" grpId="0"/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806911" y="516255"/>
            <a:ext cx="4133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框架选择理由</a:t>
            </a:r>
            <a:endParaRPr lang="zh-CN" altLang="en-US" sz="32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" name="Straight Arrow Connector 2"/>
          <p:cNvCxnSpPr/>
          <p:nvPr/>
        </p:nvCxnSpPr>
        <p:spPr>
          <a:xfrm flipV="1">
            <a:off x="1931437" y="2705878"/>
            <a:ext cx="8117632" cy="18662"/>
          </a:xfrm>
          <a:prstGeom prst="straightConnector1">
            <a:avLst/>
          </a:prstGeom>
          <a:ln w="19050">
            <a:solidFill>
              <a:srgbClr val="40BAA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7"/>
          <p:cNvSpPr/>
          <p:nvPr/>
        </p:nvSpPr>
        <p:spPr>
          <a:xfrm>
            <a:off x="3188478" y="2140235"/>
            <a:ext cx="1168400" cy="1129030"/>
          </a:xfrm>
          <a:prstGeom prst="roundRect">
            <a:avLst>
              <a:gd name="adj" fmla="val 9769"/>
            </a:avLst>
          </a:prstGeom>
          <a:solidFill>
            <a:srgbClr val="40B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10" name="Rounded Rectangle 6"/>
          <p:cNvSpPr/>
          <p:nvPr/>
        </p:nvSpPr>
        <p:spPr>
          <a:xfrm rot="5400000">
            <a:off x="7461898" y="2151640"/>
            <a:ext cx="1168400" cy="1129030"/>
          </a:xfrm>
          <a:prstGeom prst="roundRect">
            <a:avLst>
              <a:gd name="adj" fmla="val 9769"/>
            </a:avLst>
          </a:prstGeom>
          <a:solidFill>
            <a:srgbClr val="40B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21" name="文本框 20"/>
          <p:cNvSpPr txBox="1"/>
          <p:nvPr/>
        </p:nvSpPr>
        <p:spPr>
          <a:xfrm>
            <a:off x="2108737" y="3606606"/>
            <a:ext cx="3222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Unity3D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549228" y="4144671"/>
            <a:ext cx="4571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开发功能强大，但是对于没用过的组员来说难度较大</a:t>
            </a:r>
            <a:endParaRPr lang="en-US" altLang="zh-CN" sz="14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需要使用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C#</a:t>
            </a: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开发，对语言也需要熟悉特性</a:t>
            </a:r>
          </a:p>
        </p:txBody>
      </p:sp>
      <p:sp>
        <p:nvSpPr>
          <p:cNvPr id="30" name="矩形 29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sp>
        <p:nvSpPr>
          <p:cNvPr id="36" name="文本框 20"/>
          <p:cNvSpPr txBox="1"/>
          <p:nvPr/>
        </p:nvSpPr>
        <p:spPr>
          <a:xfrm>
            <a:off x="6469229" y="3600383"/>
            <a:ext cx="3222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Cocos2d-x</a:t>
            </a:r>
          </a:p>
        </p:txBody>
      </p:sp>
      <p:sp>
        <p:nvSpPr>
          <p:cNvPr id="37" name="文本框 21"/>
          <p:cNvSpPr txBox="1"/>
          <p:nvPr/>
        </p:nvSpPr>
        <p:spPr>
          <a:xfrm>
            <a:off x="6059027" y="4157114"/>
            <a:ext cx="46152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开源的且十分成熟的游戏引擎软件</a:t>
            </a:r>
            <a:endParaRPr lang="en-US" altLang="zh-CN" sz="14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具有优秀的性能以及较为全面的技术文档</a:t>
            </a:r>
            <a:r>
              <a:rPr lang="zh-CN" altLang="en-US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zh-CN" sz="1400" dirty="0" smtClean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C++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进行游戏开发，语言门槛较低。</a:t>
            </a:r>
          </a:p>
          <a:p>
            <a:pPr lvl="0" algn="ctr">
              <a:lnSpc>
                <a:spcPct val="150000"/>
              </a:lnSpc>
            </a:pP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小组成员都曾经专门学习使用</a:t>
            </a:r>
            <a:r>
              <a:rPr lang="en-US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Cocos2d-x</a:t>
            </a:r>
            <a:r>
              <a:rPr lang="zh-CN" altLang="zh-CN" sz="14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进行游戏开发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00391" y="5542385"/>
            <a:ext cx="7248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√</a:t>
            </a:r>
          </a:p>
        </p:txBody>
      </p:sp>
      <p:pic>
        <p:nvPicPr>
          <p:cNvPr id="2050" name="Picture 2" descr="D:\kisspng-logo-web-design-business-save-environment-5b22a3876db2d2.720095241528996743449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51101" y="2306216"/>
            <a:ext cx="811763" cy="811763"/>
          </a:xfrm>
          <a:prstGeom prst="rect">
            <a:avLst/>
          </a:prstGeom>
          <a:noFill/>
        </p:spPr>
      </p:pic>
      <p:pic>
        <p:nvPicPr>
          <p:cNvPr id="2051" name="Picture 3" descr="D:\Mg8jn8r1VkHMtacSFVBJkQif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39322" y="2274519"/>
            <a:ext cx="882482" cy="88248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/>
      <p:bldP spid="22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/>
          <p:nvPr/>
        </p:nvGrpSpPr>
        <p:grpSpPr>
          <a:xfrm>
            <a:off x="1265555" y="1617980"/>
            <a:ext cx="998220" cy="1101090"/>
            <a:chOff x="2653" y="2603"/>
            <a:chExt cx="1572" cy="1734"/>
          </a:xfrm>
        </p:grpSpPr>
        <p:sp>
          <p:nvSpPr>
            <p:cNvPr id="51" name="Freeform 12"/>
            <p:cNvSpPr/>
            <p:nvPr/>
          </p:nvSpPr>
          <p:spPr bwMode="auto">
            <a:xfrm>
              <a:off x="2653" y="2603"/>
              <a:ext cx="868" cy="1735"/>
            </a:xfrm>
            <a:custGeom>
              <a:avLst/>
              <a:gdLst>
                <a:gd name="T0" fmla="*/ 776 w 776"/>
                <a:gd name="T1" fmla="*/ 1553 h 1553"/>
                <a:gd name="T2" fmla="*/ 0 w 776"/>
                <a:gd name="T3" fmla="*/ 777 h 1553"/>
                <a:gd name="T4" fmla="*/ 776 w 776"/>
                <a:gd name="T5" fmla="*/ 0 h 1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6" h="1553">
                  <a:moveTo>
                    <a:pt x="776" y="1553"/>
                  </a:moveTo>
                  <a:cubicBezTo>
                    <a:pt x="348" y="1553"/>
                    <a:pt x="0" y="1205"/>
                    <a:pt x="0" y="777"/>
                  </a:cubicBezTo>
                  <a:cubicBezTo>
                    <a:pt x="0" y="348"/>
                    <a:pt x="348" y="0"/>
                    <a:pt x="776" y="0"/>
                  </a:cubicBezTo>
                </a:path>
              </a:pathLst>
            </a:custGeom>
            <a:noFill/>
            <a:ln w="12700" cap="flat">
              <a:solidFill>
                <a:srgbClr val="40BAA3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23D0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" name="Oval 13"/>
            <p:cNvSpPr>
              <a:spLocks noChangeArrowheads="1"/>
            </p:cNvSpPr>
            <p:nvPr/>
          </p:nvSpPr>
          <p:spPr bwMode="auto">
            <a:xfrm>
              <a:off x="2815" y="2755"/>
              <a:ext cx="1410" cy="1420"/>
            </a:xfrm>
            <a:prstGeom prst="ellipse">
              <a:avLst/>
            </a:prstGeom>
            <a:solidFill>
              <a:srgbClr val="40BAA3"/>
            </a:solidFill>
            <a:ln w="12700">
              <a:solidFill>
                <a:srgbClr val="40BAA3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23D0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7" name="Freeform 70"/>
            <p:cNvSpPr/>
            <p:nvPr/>
          </p:nvSpPr>
          <p:spPr bwMode="auto">
            <a:xfrm>
              <a:off x="3169" y="3098"/>
              <a:ext cx="701" cy="734"/>
            </a:xfrm>
            <a:custGeom>
              <a:avLst/>
              <a:gdLst>
                <a:gd name="T0" fmla="*/ 69 w 138"/>
                <a:gd name="T1" fmla="*/ 0 h 131"/>
                <a:gd name="T2" fmla="*/ 86 w 138"/>
                <a:gd name="T3" fmla="*/ 48 h 131"/>
                <a:gd name="T4" fmla="*/ 138 w 138"/>
                <a:gd name="T5" fmla="*/ 49 h 131"/>
                <a:gd name="T6" fmla="*/ 96 w 138"/>
                <a:gd name="T7" fmla="*/ 81 h 131"/>
                <a:gd name="T8" fmla="*/ 111 w 138"/>
                <a:gd name="T9" fmla="*/ 131 h 131"/>
                <a:gd name="T10" fmla="*/ 69 w 138"/>
                <a:gd name="T11" fmla="*/ 101 h 131"/>
                <a:gd name="T12" fmla="*/ 26 w 138"/>
                <a:gd name="T13" fmla="*/ 131 h 131"/>
                <a:gd name="T14" fmla="*/ 41 w 138"/>
                <a:gd name="T15" fmla="*/ 81 h 131"/>
                <a:gd name="T16" fmla="*/ 0 w 138"/>
                <a:gd name="T17" fmla="*/ 49 h 131"/>
                <a:gd name="T18" fmla="*/ 52 w 138"/>
                <a:gd name="T19" fmla="*/ 48 h 131"/>
                <a:gd name="T20" fmla="*/ 69 w 138"/>
                <a:gd name="T21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8" h="131">
                  <a:moveTo>
                    <a:pt x="69" y="0"/>
                  </a:moveTo>
                  <a:lnTo>
                    <a:pt x="86" y="48"/>
                  </a:lnTo>
                  <a:lnTo>
                    <a:pt x="138" y="49"/>
                  </a:lnTo>
                  <a:lnTo>
                    <a:pt x="96" y="81"/>
                  </a:lnTo>
                  <a:lnTo>
                    <a:pt x="111" y="131"/>
                  </a:lnTo>
                  <a:lnTo>
                    <a:pt x="69" y="101"/>
                  </a:lnTo>
                  <a:lnTo>
                    <a:pt x="26" y="131"/>
                  </a:lnTo>
                  <a:lnTo>
                    <a:pt x="41" y="81"/>
                  </a:lnTo>
                  <a:lnTo>
                    <a:pt x="0" y="49"/>
                  </a:lnTo>
                  <a:lnTo>
                    <a:pt x="52" y="4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40BAA3"/>
              </a:solidFill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023D05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625090" y="1978660"/>
            <a:ext cx="847852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游戏主进程由</a:t>
            </a:r>
            <a:r>
              <a:rPr lang="en-US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Cocos2d-x</a:t>
            </a: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游戏引擎主导，负责各个自定义游戏场景类的调度和渲染。</a:t>
            </a:r>
          </a:p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场景类负责游戏场景的设计以及用户交互逻辑的实现，供</a:t>
            </a:r>
            <a:r>
              <a:rPr lang="en-US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Cocos2d-x</a:t>
            </a: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游戏引擎调用。</a:t>
            </a:r>
          </a:p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资源类中的成员函数提供游戏资源的加载与控制的数据接口，供各场景类使用。</a:t>
            </a:r>
          </a:p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资源类中的变量用于保存已加载的游戏资源以及游戏实时状态信息。</a:t>
            </a:r>
          </a:p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游戏信息使用配置文件进行持久化，玩家信息使用</a:t>
            </a:r>
            <a:r>
              <a:rPr lang="en-US" altLang="zh-CN" dirty="0" err="1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SQLite</a:t>
            </a: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数据库进行保</a:t>
            </a:r>
            <a:r>
              <a:rPr lang="zh-CN" altLang="en-US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存。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25338" y="1580166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软件架构设计</a:t>
            </a:r>
          </a:p>
        </p:txBody>
      </p:sp>
      <p:sp>
        <p:nvSpPr>
          <p:cNvPr id="31" name="矩形 30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sp>
        <p:nvSpPr>
          <p:cNvPr id="23" name="文本框 10"/>
          <p:cNvSpPr txBox="1"/>
          <p:nvPr/>
        </p:nvSpPr>
        <p:spPr>
          <a:xfrm>
            <a:off x="3946870" y="553578"/>
            <a:ext cx="4133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实验前设计</a:t>
            </a:r>
            <a:endParaRPr lang="zh-CN" altLang="en-US" sz="32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/>
          <p:nvPr/>
        </p:nvGrpSpPr>
        <p:grpSpPr>
          <a:xfrm>
            <a:off x="1265555" y="1617980"/>
            <a:ext cx="998220" cy="1101090"/>
            <a:chOff x="2653" y="2603"/>
            <a:chExt cx="1572" cy="1734"/>
          </a:xfrm>
        </p:grpSpPr>
        <p:sp>
          <p:nvSpPr>
            <p:cNvPr id="51" name="Freeform 12"/>
            <p:cNvSpPr/>
            <p:nvPr/>
          </p:nvSpPr>
          <p:spPr bwMode="auto">
            <a:xfrm>
              <a:off x="2653" y="2603"/>
              <a:ext cx="868" cy="1735"/>
            </a:xfrm>
            <a:custGeom>
              <a:avLst/>
              <a:gdLst>
                <a:gd name="T0" fmla="*/ 776 w 776"/>
                <a:gd name="T1" fmla="*/ 1553 h 1553"/>
                <a:gd name="T2" fmla="*/ 0 w 776"/>
                <a:gd name="T3" fmla="*/ 777 h 1553"/>
                <a:gd name="T4" fmla="*/ 776 w 776"/>
                <a:gd name="T5" fmla="*/ 0 h 1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6" h="1553">
                  <a:moveTo>
                    <a:pt x="776" y="1553"/>
                  </a:moveTo>
                  <a:cubicBezTo>
                    <a:pt x="348" y="1553"/>
                    <a:pt x="0" y="1205"/>
                    <a:pt x="0" y="777"/>
                  </a:cubicBezTo>
                  <a:cubicBezTo>
                    <a:pt x="0" y="348"/>
                    <a:pt x="348" y="0"/>
                    <a:pt x="776" y="0"/>
                  </a:cubicBezTo>
                </a:path>
              </a:pathLst>
            </a:custGeom>
            <a:noFill/>
            <a:ln w="12700" cap="flat">
              <a:solidFill>
                <a:srgbClr val="40BAA3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23D0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" name="Oval 13"/>
            <p:cNvSpPr>
              <a:spLocks noChangeArrowheads="1"/>
            </p:cNvSpPr>
            <p:nvPr/>
          </p:nvSpPr>
          <p:spPr bwMode="auto">
            <a:xfrm>
              <a:off x="2815" y="2755"/>
              <a:ext cx="1410" cy="1420"/>
            </a:xfrm>
            <a:prstGeom prst="ellipse">
              <a:avLst/>
            </a:prstGeom>
            <a:solidFill>
              <a:srgbClr val="40BAA3"/>
            </a:solidFill>
            <a:ln w="12700">
              <a:solidFill>
                <a:srgbClr val="40BAA3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23D0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7" name="Freeform 70"/>
            <p:cNvSpPr/>
            <p:nvPr/>
          </p:nvSpPr>
          <p:spPr bwMode="auto">
            <a:xfrm>
              <a:off x="3169" y="3098"/>
              <a:ext cx="701" cy="734"/>
            </a:xfrm>
            <a:custGeom>
              <a:avLst/>
              <a:gdLst>
                <a:gd name="T0" fmla="*/ 69 w 138"/>
                <a:gd name="T1" fmla="*/ 0 h 131"/>
                <a:gd name="T2" fmla="*/ 86 w 138"/>
                <a:gd name="T3" fmla="*/ 48 h 131"/>
                <a:gd name="T4" fmla="*/ 138 w 138"/>
                <a:gd name="T5" fmla="*/ 49 h 131"/>
                <a:gd name="T6" fmla="*/ 96 w 138"/>
                <a:gd name="T7" fmla="*/ 81 h 131"/>
                <a:gd name="T8" fmla="*/ 111 w 138"/>
                <a:gd name="T9" fmla="*/ 131 h 131"/>
                <a:gd name="T10" fmla="*/ 69 w 138"/>
                <a:gd name="T11" fmla="*/ 101 h 131"/>
                <a:gd name="T12" fmla="*/ 26 w 138"/>
                <a:gd name="T13" fmla="*/ 131 h 131"/>
                <a:gd name="T14" fmla="*/ 41 w 138"/>
                <a:gd name="T15" fmla="*/ 81 h 131"/>
                <a:gd name="T16" fmla="*/ 0 w 138"/>
                <a:gd name="T17" fmla="*/ 49 h 131"/>
                <a:gd name="T18" fmla="*/ 52 w 138"/>
                <a:gd name="T19" fmla="*/ 48 h 131"/>
                <a:gd name="T20" fmla="*/ 69 w 138"/>
                <a:gd name="T21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8" h="131">
                  <a:moveTo>
                    <a:pt x="69" y="0"/>
                  </a:moveTo>
                  <a:lnTo>
                    <a:pt x="86" y="48"/>
                  </a:lnTo>
                  <a:lnTo>
                    <a:pt x="138" y="49"/>
                  </a:lnTo>
                  <a:lnTo>
                    <a:pt x="96" y="81"/>
                  </a:lnTo>
                  <a:lnTo>
                    <a:pt x="111" y="131"/>
                  </a:lnTo>
                  <a:lnTo>
                    <a:pt x="69" y="101"/>
                  </a:lnTo>
                  <a:lnTo>
                    <a:pt x="26" y="131"/>
                  </a:lnTo>
                  <a:lnTo>
                    <a:pt x="41" y="81"/>
                  </a:lnTo>
                  <a:lnTo>
                    <a:pt x="0" y="49"/>
                  </a:lnTo>
                  <a:lnTo>
                    <a:pt x="52" y="4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40BAA3"/>
              </a:solidFill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023D05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6" name="TextBox 23"/>
          <p:cNvSpPr txBox="1"/>
          <p:nvPr/>
        </p:nvSpPr>
        <p:spPr>
          <a:xfrm>
            <a:off x="2625090" y="1932501"/>
            <a:ext cx="84785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游戏菜单模块：主要用于游戏页面的切换控制</a:t>
            </a:r>
            <a:r>
              <a:rPr lang="zh-CN" altLang="en-US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；</a:t>
            </a:r>
          </a:p>
          <a:p>
            <a:pPr lvl="0" algn="l">
              <a:lnSpc>
                <a:spcPct val="150000"/>
              </a:lnSpc>
            </a:pP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游戏主模块：主要进行与玩家的交互以及游戏逻辑的实现</a:t>
            </a:r>
          </a:p>
          <a:p>
            <a:pPr lvl="0" algn="l">
              <a:lnSpc>
                <a:spcPct val="150000"/>
              </a:lnSpc>
            </a:pP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游戏音乐模块：主要用于实现游戏音乐的控制</a:t>
            </a:r>
            <a:r>
              <a:rPr lang="zh-CN" altLang="en-US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；</a:t>
            </a:r>
          </a:p>
          <a:p>
            <a:pPr lvl="0" algn="l">
              <a:lnSpc>
                <a:spcPct val="150000"/>
              </a:lnSpc>
            </a:pP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游戏砖块生成模块：主要用于生成游戏中的跳跃砖块</a:t>
            </a:r>
          </a:p>
          <a:p>
            <a:pPr lvl="0" algn="l">
              <a:lnSpc>
                <a:spcPct val="150000"/>
              </a:lnSpc>
            </a:pP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游戏奖励生成模块：主要用于生成游戏中的奖励物品</a:t>
            </a:r>
            <a:r>
              <a:rPr lang="zh-CN" altLang="en-US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；</a:t>
            </a:r>
          </a:p>
          <a:p>
            <a:pPr lvl="0" algn="l">
              <a:lnSpc>
                <a:spcPct val="150000"/>
              </a:lnSpc>
            </a:pPr>
            <a:r>
              <a:rPr lang="zh-CN" altLang="zh-CN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游戏数据库模块：主要用于保存游戏设置以及游戏玩家的相关信息</a:t>
            </a:r>
          </a:p>
        </p:txBody>
      </p:sp>
      <p:sp>
        <p:nvSpPr>
          <p:cNvPr id="31" name="矩形 30"/>
          <p:cNvSpPr/>
          <p:nvPr/>
        </p:nvSpPr>
        <p:spPr>
          <a:xfrm>
            <a:off x="171450" y="171450"/>
            <a:ext cx="11787188" cy="6515100"/>
          </a:xfrm>
          <a:prstGeom prst="rect">
            <a:avLst/>
          </a:prstGeom>
          <a:noFill/>
          <a:ln w="19050">
            <a:solidFill>
              <a:srgbClr val="40BA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BAA3"/>
                </a:solidFill>
              </a:ln>
            </a:endParaRPr>
          </a:p>
        </p:txBody>
      </p:sp>
      <p:pic>
        <p:nvPicPr>
          <p:cNvPr id="8" name="图片 7" descr="中山大学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52125" y="327025"/>
            <a:ext cx="970915" cy="970915"/>
          </a:xfrm>
          <a:prstGeom prst="rect">
            <a:avLst/>
          </a:prstGeom>
        </p:spPr>
      </p:pic>
      <p:sp>
        <p:nvSpPr>
          <p:cNvPr id="23" name="文本框 10"/>
          <p:cNvSpPr txBox="1"/>
          <p:nvPr/>
        </p:nvSpPr>
        <p:spPr>
          <a:xfrm>
            <a:off x="3946870" y="553578"/>
            <a:ext cx="4133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</a:rPr>
              <a:t>实验前设计</a:t>
            </a:r>
            <a:endParaRPr lang="zh-CN" altLang="en-US" sz="3200" dirty="0">
              <a:solidFill>
                <a:srgbClr val="40BA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24"/>
          <p:cNvSpPr txBox="1"/>
          <p:nvPr/>
        </p:nvSpPr>
        <p:spPr>
          <a:xfrm>
            <a:off x="2625338" y="1580166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2000" b="1" dirty="0" smtClean="0">
                <a:solidFill>
                  <a:srgbClr val="40BA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软件模块划分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3" grpId="0"/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1725</Words>
  <Application>Microsoft Office PowerPoint</Application>
  <PresentationFormat>自定义</PresentationFormat>
  <Paragraphs>162</Paragraphs>
  <Slides>22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</dc:creator>
  <cp:lastModifiedBy>Emily</cp:lastModifiedBy>
  <cp:revision>115</cp:revision>
  <dcterms:created xsi:type="dcterms:W3CDTF">2019-06-19T09:20:00Z</dcterms:created>
  <dcterms:modified xsi:type="dcterms:W3CDTF">2019-06-27T11:23:13Z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2052-11.1.0.8765</vt:lpwstr>
  </property>
</Properties>
</file>