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52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997B5FA-0921-464F-AAE1-844C04324D75}" type="datetimeFigureOut">
              <a:rPr lang="zh-CN" altLang="en-US" smtClean="0"/>
              <a:t>2019/6/16</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65CE74E-AB26-4998-AD42-012C4C1AD076}"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635964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636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333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0744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97B5FA-0921-464F-AAE1-844C04324D75}" type="datetimeFigureOut">
              <a:rPr lang="zh-CN" altLang="en-US" smtClean="0"/>
              <a:t>2019/6/16</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65CE74E-AB26-4998-AD42-012C4C1AD076}"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33685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2019/6/16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1916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2019/6/16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281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2019/6/16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3094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2019/6/16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9867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97B5FA-0921-464F-AAE1-844C04324D75}" type="datetimeFigureOut">
              <a:rPr lang="zh-CN" altLang="en-US" smtClean="0"/>
              <a:t>2019/6/16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65CE74E-AB26-4998-AD42-012C4C1AD076}"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600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97B5FA-0921-464F-AAE1-844C04324D75}" type="datetimeFigureOut">
              <a:rPr lang="zh-CN" altLang="en-US" smtClean="0"/>
              <a:t>2019/6/16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65CE74E-AB26-4998-AD42-012C4C1AD076}"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75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997B5FA-0921-464F-AAE1-844C04324D75}" type="datetimeFigureOut">
              <a:rPr lang="zh-CN" altLang="en-US" smtClean="0"/>
              <a:t>2019/6/16</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65CE74E-AB26-4998-AD42-012C4C1AD076}"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9432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9B484-C47D-FF43-B101-3438638D9067}"/>
              </a:ext>
            </a:extLst>
          </p:cNvPr>
          <p:cNvSpPr>
            <a:spLocks noGrp="1"/>
          </p:cNvSpPr>
          <p:nvPr>
            <p:ph type="ctrTitle"/>
          </p:nvPr>
        </p:nvSpPr>
        <p:spPr>
          <a:xfrm>
            <a:off x="1915127" y="1253432"/>
            <a:ext cx="8361229" cy="2098226"/>
          </a:xfrm>
        </p:spPr>
        <p:txBody>
          <a:bodyPr/>
          <a:lstStyle/>
          <a:p>
            <a:r>
              <a:rPr lang="zh-CN" altLang="en-US" sz="4000" b="1" dirty="0"/>
              <a:t>基于</a:t>
            </a:r>
            <a:r>
              <a:rPr lang="en" altLang="zh-CN" sz="4000" b="1" dirty="0"/>
              <a:t>HDR</a:t>
            </a:r>
            <a:r>
              <a:rPr lang="zh-CN" altLang="en-US" sz="4000" b="1" dirty="0"/>
              <a:t>算法的实时</a:t>
            </a:r>
            <a:r>
              <a:rPr lang="en" altLang="zh-CN" sz="4000" b="1" dirty="0"/>
              <a:t>VR</a:t>
            </a:r>
            <a:r>
              <a:rPr lang="zh-CN" altLang="en-US" sz="4000" b="1" dirty="0"/>
              <a:t>视频播放器</a:t>
            </a:r>
            <a:br>
              <a:rPr lang="zh-CN" altLang="en-US" sz="4000" b="1" dirty="0"/>
            </a:br>
            <a:endParaRPr kumimoji="1" lang="zh-CN" altLang="en-US" sz="4000" dirty="0"/>
          </a:p>
        </p:txBody>
      </p:sp>
      <p:sp>
        <p:nvSpPr>
          <p:cNvPr id="3" name="副标题 2">
            <a:extLst>
              <a:ext uri="{FF2B5EF4-FFF2-40B4-BE49-F238E27FC236}">
                <a16:creationId xmlns:a16="http://schemas.microsoft.com/office/drawing/2014/main" id="{373523F7-F55A-F049-A54A-5D1C093AE6BF}"/>
              </a:ext>
            </a:extLst>
          </p:cNvPr>
          <p:cNvSpPr>
            <a:spLocks noGrp="1"/>
          </p:cNvSpPr>
          <p:nvPr>
            <p:ph type="subTitle" idx="1"/>
          </p:nvPr>
        </p:nvSpPr>
        <p:spPr>
          <a:xfrm>
            <a:off x="2679904" y="3187794"/>
            <a:ext cx="6989390" cy="1014555"/>
          </a:xfrm>
        </p:spPr>
        <p:txBody>
          <a:bodyPr>
            <a:normAutofit fontScale="92500" lnSpcReduction="20000"/>
          </a:bodyPr>
          <a:lstStyle/>
          <a:p>
            <a:r>
              <a:rPr lang="en-US" altLang="zh-CN" dirty="0"/>
              <a:t>16340023 </a:t>
            </a:r>
            <a:r>
              <a:rPr lang="zh-CN" altLang="en-US" dirty="0"/>
              <a:t>陈明亮</a:t>
            </a:r>
            <a:endParaRPr lang="en-US" altLang="zh-CN" dirty="0"/>
          </a:p>
          <a:p>
            <a:r>
              <a:rPr lang="en-US" altLang="zh-CN" dirty="0"/>
              <a:t>16340024 </a:t>
            </a:r>
            <a:r>
              <a:rPr lang="zh-CN" altLang="en-US" dirty="0"/>
              <a:t>陈铭涛</a:t>
            </a:r>
          </a:p>
          <a:p>
            <a:r>
              <a:rPr lang="en-US" altLang="zh-CN" dirty="0"/>
              <a:t>16340025 </a:t>
            </a:r>
            <a:r>
              <a:rPr lang="zh-CN" altLang="en-US" dirty="0"/>
              <a:t>陈慕远</a:t>
            </a:r>
            <a:endParaRPr kumimoji="1" lang="zh-CN" altLang="en-US" dirty="0"/>
          </a:p>
        </p:txBody>
      </p:sp>
    </p:spTree>
    <p:extLst>
      <p:ext uri="{BB962C8B-B14F-4D97-AF65-F5344CB8AC3E}">
        <p14:creationId xmlns:p14="http://schemas.microsoft.com/office/powerpoint/2010/main" val="180330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93190E51-8074-2041-B7CD-2517095D7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00" y="2623788"/>
            <a:ext cx="5880100" cy="2940050"/>
          </a:xfrm>
        </p:spPr>
      </p:pic>
      <p:sp>
        <p:nvSpPr>
          <p:cNvPr id="4" name="标题 1">
            <a:extLst>
              <a:ext uri="{FF2B5EF4-FFF2-40B4-BE49-F238E27FC236}">
                <a16:creationId xmlns:a16="http://schemas.microsoft.com/office/drawing/2014/main" id="{B76DA287-B44A-9D4B-9E17-0F7668D79626}"/>
              </a:ext>
            </a:extLst>
          </p:cNvPr>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 altLang="zh-CN" b="1" dirty="0"/>
              <a:t>HDR</a:t>
            </a:r>
            <a:r>
              <a:rPr lang="zh-CN" altLang="en-US" b="1" dirty="0"/>
              <a:t>算法的基本实现与效果优化</a:t>
            </a:r>
            <a:br>
              <a:rPr lang="zh-CN" altLang="en-US" b="1" dirty="0"/>
            </a:br>
            <a:endParaRPr kumimoji="1" lang="zh-CN" altLang="en-US" dirty="0"/>
          </a:p>
        </p:txBody>
      </p:sp>
      <p:sp>
        <p:nvSpPr>
          <p:cNvPr id="5" name="矩形 4">
            <a:extLst>
              <a:ext uri="{FF2B5EF4-FFF2-40B4-BE49-F238E27FC236}">
                <a16:creationId xmlns:a16="http://schemas.microsoft.com/office/drawing/2014/main" id="{4713BFFD-0BC1-874C-9685-69F118192574}"/>
              </a:ext>
            </a:extLst>
          </p:cNvPr>
          <p:cNvSpPr/>
          <p:nvPr/>
        </p:nvSpPr>
        <p:spPr>
          <a:xfrm>
            <a:off x="1371600" y="1428750"/>
            <a:ext cx="6096000" cy="461665"/>
          </a:xfrm>
          <a:prstGeom prst="rect">
            <a:avLst/>
          </a:prstGeom>
        </p:spPr>
        <p:txBody>
          <a:bodyPr>
            <a:spAutoFit/>
          </a:bodyPr>
          <a:lstStyle/>
          <a:p>
            <a:r>
              <a:rPr lang="zh-CN" altLang="en-US" sz="2400" dirty="0"/>
              <a:t>单幅效果</a:t>
            </a:r>
            <a:endParaRPr lang="zh-CN" altLang="en-US" sz="4000" dirty="0">
              <a:effectLst/>
            </a:endParaRPr>
          </a:p>
        </p:txBody>
      </p:sp>
      <p:pic>
        <p:nvPicPr>
          <p:cNvPr id="9" name="图片 8">
            <a:extLst>
              <a:ext uri="{FF2B5EF4-FFF2-40B4-BE49-F238E27FC236}">
                <a16:creationId xmlns:a16="http://schemas.microsoft.com/office/drawing/2014/main" id="{F429EA3A-D726-804D-A97F-492F712D2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900" y="2633365"/>
            <a:ext cx="5880100" cy="2930473"/>
          </a:xfrm>
          <a:prstGeom prst="rect">
            <a:avLst/>
          </a:prstGeom>
        </p:spPr>
      </p:pic>
    </p:spTree>
    <p:extLst>
      <p:ext uri="{BB962C8B-B14F-4D97-AF65-F5344CB8AC3E}">
        <p14:creationId xmlns:p14="http://schemas.microsoft.com/office/powerpoint/2010/main" val="369143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CFBC-F7A3-E148-A771-7FE914B2EC8A}"/>
              </a:ext>
            </a:extLst>
          </p:cNvPr>
          <p:cNvSpPr>
            <a:spLocks noGrp="1"/>
          </p:cNvSpPr>
          <p:nvPr>
            <p:ph type="title"/>
          </p:nvPr>
        </p:nvSpPr>
        <p:spPr>
          <a:xfrm>
            <a:off x="1371600" y="685800"/>
            <a:ext cx="9601200" cy="1054100"/>
          </a:xfrm>
        </p:spPr>
        <p:txBody>
          <a:bodyPr>
            <a:normAutofit fontScale="90000"/>
          </a:bodyPr>
          <a:lstStyle/>
          <a:p>
            <a:r>
              <a:rPr lang="zh-CN" altLang="en-US" b="1" dirty="0"/>
              <a:t>使用快速双边滤波进行</a:t>
            </a:r>
            <a:r>
              <a:rPr lang="en" altLang="zh-CN" b="1" dirty="0"/>
              <a:t>HDR</a:t>
            </a:r>
            <a:r>
              <a:rPr lang="zh-CN" altLang="en-US" b="1" dirty="0"/>
              <a:t>算法速度优化</a:t>
            </a:r>
            <a:endParaRPr kumimoji="1" lang="zh-CN" altLang="en-US" dirty="0"/>
          </a:p>
        </p:txBody>
      </p:sp>
      <p:sp>
        <p:nvSpPr>
          <p:cNvPr id="3" name="内容占位符 2">
            <a:extLst>
              <a:ext uri="{FF2B5EF4-FFF2-40B4-BE49-F238E27FC236}">
                <a16:creationId xmlns:a16="http://schemas.microsoft.com/office/drawing/2014/main" id="{0544EA20-C243-154B-8231-3E0C78FBF14E}"/>
              </a:ext>
            </a:extLst>
          </p:cNvPr>
          <p:cNvSpPr>
            <a:spLocks noGrp="1"/>
          </p:cNvSpPr>
          <p:nvPr>
            <p:ph idx="1"/>
          </p:nvPr>
        </p:nvSpPr>
        <p:spPr>
          <a:xfrm>
            <a:off x="1371600" y="1739900"/>
            <a:ext cx="9601200" cy="4127500"/>
          </a:xfrm>
        </p:spPr>
        <p:txBody>
          <a:bodyPr/>
          <a:lstStyle/>
          <a:p>
            <a:r>
              <a:rPr lang="zh-CN" altLang="en-US" dirty="0"/>
              <a:t>基于快速双边滤波算法，对当前已经实现的</a:t>
            </a:r>
            <a:r>
              <a:rPr lang="en" altLang="zh-CN" dirty="0"/>
              <a:t>HDR</a:t>
            </a:r>
            <a:r>
              <a:rPr lang="zh-CN" altLang="en-US" dirty="0"/>
              <a:t>算法进行速度上的优化，以保证其在接下来处理视频时，每一帧的渲染时间足够短，使得视频的播放帧数能够维持在每秒几十帧的优秀帧率上。</a:t>
            </a:r>
            <a:endParaRPr kumimoji="1" lang="zh-CN" altLang="en-US" dirty="0"/>
          </a:p>
        </p:txBody>
      </p:sp>
    </p:spTree>
    <p:extLst>
      <p:ext uri="{BB962C8B-B14F-4D97-AF65-F5344CB8AC3E}">
        <p14:creationId xmlns:p14="http://schemas.microsoft.com/office/powerpoint/2010/main" val="211413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CB6B9-EE3C-9C46-B1C1-5090F11C922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C15631D-7C54-0D43-A649-E9539EB8E1B3}"/>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88726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0DB04-6AA7-0A43-9914-B7B8523B2546}"/>
              </a:ext>
            </a:extLst>
          </p:cNvPr>
          <p:cNvSpPr>
            <a:spLocks noGrp="1"/>
          </p:cNvSpPr>
          <p:nvPr>
            <p:ph type="title"/>
          </p:nvPr>
        </p:nvSpPr>
        <p:spPr/>
        <p:txBody>
          <a:bodyPr/>
          <a:lstStyle/>
          <a:p>
            <a:r>
              <a:rPr kumimoji="1" lang="en-US" altLang="zh-CN" dirty="0"/>
              <a:t>Related</a:t>
            </a:r>
            <a:r>
              <a:rPr kumimoji="1" lang="zh-CN" altLang="en-US" dirty="0"/>
              <a:t> </a:t>
            </a:r>
            <a:r>
              <a:rPr kumimoji="1" lang="en-US" altLang="zh-CN" dirty="0"/>
              <a:t>Work</a:t>
            </a:r>
            <a:endParaRPr kumimoji="1" lang="zh-CN" altLang="en-US" dirty="0"/>
          </a:p>
        </p:txBody>
      </p:sp>
      <p:sp>
        <p:nvSpPr>
          <p:cNvPr id="3" name="内容占位符 2">
            <a:extLst>
              <a:ext uri="{FF2B5EF4-FFF2-40B4-BE49-F238E27FC236}">
                <a16:creationId xmlns:a16="http://schemas.microsoft.com/office/drawing/2014/main" id="{5E5996DF-67DC-8D45-AB0F-AFF10A2673E7}"/>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88639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0DBA1-1160-9F40-9F19-C15D1775EAA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921CA7E-CA06-884E-9347-8EA676A59402}"/>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166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5F930-A66F-4441-96E5-C721A98C0A0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5A6323B-07CB-734F-8E2A-99A5A005112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7775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67983-B02D-F548-A533-B38C51E568FD}"/>
              </a:ext>
            </a:extLst>
          </p:cNvPr>
          <p:cNvSpPr>
            <a:spLocks noGrp="1"/>
          </p:cNvSpPr>
          <p:nvPr>
            <p:ph type="title"/>
          </p:nvPr>
        </p:nvSpPr>
        <p:spPr/>
        <p:txBody>
          <a:bodyPr/>
          <a:lstStyle/>
          <a:p>
            <a:r>
              <a:rPr lang="en" altLang="zh-CN" b="1" dirty="0"/>
              <a:t>HDR</a:t>
            </a:r>
            <a:r>
              <a:rPr lang="zh-CN" altLang="en-US" b="1" dirty="0"/>
              <a:t>算法的基本实现与效果优化</a:t>
            </a:r>
            <a:br>
              <a:rPr lang="zh-CN" altLang="en-US" b="1" dirty="0"/>
            </a:br>
            <a:endParaRPr kumimoji="1" lang="zh-CN" altLang="en-US" dirty="0"/>
          </a:p>
        </p:txBody>
      </p:sp>
      <p:sp>
        <p:nvSpPr>
          <p:cNvPr id="3" name="内容占位符 2">
            <a:extLst>
              <a:ext uri="{FF2B5EF4-FFF2-40B4-BE49-F238E27FC236}">
                <a16:creationId xmlns:a16="http://schemas.microsoft.com/office/drawing/2014/main" id="{76EB1CE9-1E49-834D-B229-86DDF685ED75}"/>
              </a:ext>
            </a:extLst>
          </p:cNvPr>
          <p:cNvSpPr>
            <a:spLocks noGrp="1"/>
          </p:cNvSpPr>
          <p:nvPr>
            <p:ph idx="1"/>
          </p:nvPr>
        </p:nvSpPr>
        <p:spPr>
          <a:xfrm>
            <a:off x="1371600" y="2312481"/>
            <a:ext cx="9601200" cy="3581400"/>
          </a:xfrm>
        </p:spPr>
        <p:txBody>
          <a:bodyPr/>
          <a:lstStyle/>
          <a:p>
            <a:r>
              <a:rPr lang="zh-CN" altLang="en-US" dirty="0"/>
              <a:t>在</a:t>
            </a:r>
            <a:r>
              <a:rPr lang="en" altLang="zh-CN" dirty="0"/>
              <a:t>YUV</a:t>
            </a:r>
            <a:r>
              <a:rPr lang="zh-CN" altLang="en-US" dirty="0"/>
              <a:t>颜色空间内，对原始图像的亮度分量进行反色调映射</a:t>
            </a:r>
            <a:r>
              <a:rPr lang="en" altLang="zh-CN" i="1" dirty="0"/>
              <a:t>Inverse Tone-Mapping</a:t>
            </a:r>
            <a:r>
              <a:rPr lang="zh-CN" altLang="en-US" dirty="0"/>
              <a:t>对处理之后的图像进行阈值图像的求取，同时进行高斯滤波，保留高光部分细节</a:t>
            </a:r>
          </a:p>
          <a:p>
            <a:r>
              <a:rPr lang="zh-CN" altLang="en-US" dirty="0"/>
              <a:t>将前两部分处理得到的图像与色度分量图融合处理，在融合的同时对图像进行最后的色调调整和对比度优化</a:t>
            </a:r>
          </a:p>
          <a:p>
            <a:r>
              <a:rPr lang="zh-CN" altLang="en-US" dirty="0"/>
              <a:t>进行噪点去除，同时针对暗部进行特殊处理</a:t>
            </a:r>
          </a:p>
        </p:txBody>
      </p:sp>
      <p:sp>
        <p:nvSpPr>
          <p:cNvPr id="4" name="矩形 3">
            <a:extLst>
              <a:ext uri="{FF2B5EF4-FFF2-40B4-BE49-F238E27FC236}">
                <a16:creationId xmlns:a16="http://schemas.microsoft.com/office/drawing/2014/main" id="{CB50D868-2A3D-1C43-A6F2-E813208D1DA9}"/>
              </a:ext>
            </a:extLst>
          </p:cNvPr>
          <p:cNvSpPr/>
          <p:nvPr/>
        </p:nvSpPr>
        <p:spPr>
          <a:xfrm>
            <a:off x="1371600" y="1546240"/>
            <a:ext cx="6096000" cy="461665"/>
          </a:xfrm>
          <a:prstGeom prst="rect">
            <a:avLst/>
          </a:prstGeom>
        </p:spPr>
        <p:txBody>
          <a:bodyPr>
            <a:spAutoFit/>
          </a:bodyPr>
          <a:lstStyle/>
          <a:p>
            <a:r>
              <a:rPr lang="zh-CN" altLang="en-US" sz="2400" dirty="0"/>
              <a:t>基于单张输入图像的</a:t>
            </a:r>
            <a:r>
              <a:rPr lang="en" altLang="zh-CN" sz="2400" dirty="0"/>
              <a:t>HDR</a:t>
            </a:r>
            <a:r>
              <a:rPr lang="zh-CN" altLang="en-US" sz="2400" dirty="0"/>
              <a:t>算法实现</a:t>
            </a:r>
            <a:endParaRPr lang="zh-CN" altLang="en-US" sz="2400" dirty="0">
              <a:effectLst/>
            </a:endParaRPr>
          </a:p>
        </p:txBody>
      </p:sp>
    </p:spTree>
    <p:extLst>
      <p:ext uri="{BB962C8B-B14F-4D97-AF65-F5344CB8AC3E}">
        <p14:creationId xmlns:p14="http://schemas.microsoft.com/office/powerpoint/2010/main" val="307564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6DAE9-9490-2B41-95C2-70D1A78DA0B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3F99FAF-D323-E748-B8BA-AEF2D01A1731}"/>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5C2B47A5-ED11-C441-992E-C8789431D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080" y="1209675"/>
            <a:ext cx="8589295" cy="4438650"/>
          </a:xfrm>
          <a:prstGeom prst="rect">
            <a:avLst/>
          </a:prstGeom>
        </p:spPr>
      </p:pic>
    </p:spTree>
    <p:extLst>
      <p:ext uri="{BB962C8B-B14F-4D97-AF65-F5344CB8AC3E}">
        <p14:creationId xmlns:p14="http://schemas.microsoft.com/office/powerpoint/2010/main" val="64189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F206185-D015-C24C-B039-3403BC9C5310}"/>
                  </a:ext>
                </a:extLst>
              </p:cNvPr>
              <p:cNvSpPr>
                <a:spLocks noGrp="1"/>
              </p:cNvSpPr>
              <p:nvPr>
                <p:ph idx="1"/>
              </p:nvPr>
            </p:nvSpPr>
            <p:spPr>
              <a:xfrm>
                <a:off x="1371600" y="2019300"/>
                <a:ext cx="9601200" cy="3937000"/>
              </a:xfrm>
            </p:spPr>
            <p:txBody>
              <a:bodyPr>
                <a:normAutofit lnSpcReduction="10000"/>
              </a:bodyPr>
              <a:lstStyle/>
              <a:p>
                <a:r>
                  <a:rPr lang="zh-CN" altLang="en-US" dirty="0"/>
                  <a:t>色调映射是将 </a:t>
                </a:r>
                <a:r>
                  <a:rPr lang="en" altLang="zh-CN" dirty="0"/>
                  <a:t>HDR </a:t>
                </a:r>
                <a:r>
                  <a:rPr lang="zh-CN" altLang="en-US" dirty="0"/>
                  <a:t>图像数据映射成 </a:t>
                </a:r>
                <a:r>
                  <a:rPr lang="en" altLang="zh-CN" dirty="0"/>
                  <a:t>LDR </a:t>
                </a:r>
                <a:r>
                  <a:rPr lang="zh-CN" altLang="en-US" dirty="0"/>
                  <a:t>图像数据</a:t>
                </a:r>
                <a:r>
                  <a:rPr lang="en-US" altLang="zh-CN" dirty="0"/>
                  <a:t>, </a:t>
                </a:r>
                <a:r>
                  <a:rPr lang="zh-CN" altLang="en-US" dirty="0"/>
                  <a:t>并尽可能地在视觉上保留原来的视觉效果</a:t>
                </a:r>
                <a:r>
                  <a:rPr lang="en-US" altLang="zh-CN" dirty="0"/>
                  <a:t>. </a:t>
                </a:r>
                <a:r>
                  <a:rPr lang="zh-CN" altLang="en-US" dirty="0"/>
                  <a:t>反色调映射则是色调映射的反变换</a:t>
                </a:r>
                <a:r>
                  <a:rPr lang="en-US" altLang="zh-CN" dirty="0"/>
                  <a:t>, </a:t>
                </a:r>
                <a:r>
                  <a:rPr lang="zh-CN" altLang="en-US" dirty="0"/>
                  <a:t>用于增大图像的动态范围</a:t>
                </a:r>
                <a:r>
                  <a:rPr lang="en-US" altLang="zh-CN" dirty="0"/>
                  <a:t>, </a:t>
                </a:r>
                <a:r>
                  <a:rPr lang="zh-CN" altLang="en-US" dirty="0"/>
                  <a:t>其对于 </a:t>
                </a:r>
                <a:r>
                  <a:rPr lang="en" altLang="zh-CN" dirty="0"/>
                  <a:t>LDR </a:t>
                </a:r>
                <a:r>
                  <a:rPr lang="zh-CN" altLang="en-US" dirty="0"/>
                  <a:t>图像到 </a:t>
                </a:r>
                <a:r>
                  <a:rPr lang="en" altLang="zh-CN" dirty="0"/>
                  <a:t>HDR </a:t>
                </a:r>
                <a:r>
                  <a:rPr lang="zh-CN" altLang="en-US" dirty="0"/>
                  <a:t>图像的转换同样非常关键</a:t>
                </a:r>
                <a:r>
                  <a:rPr lang="en-US" altLang="zh-CN" dirty="0"/>
                  <a:t>. </a:t>
                </a: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𝑤</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𝑚𝑎𝑥</m:t>
                          </m:r>
                        </m:sub>
                      </m:sSub>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𝐿</m:t>
                          </m:r>
                        </m:e>
                        <m:sub>
                          <m:r>
                            <a:rPr kumimoji="1" lang="en-US" altLang="zh-CN" b="0" i="1" smtClean="0">
                              <a:latin typeface="Cambria Math" panose="02040503050406030204" pitchFamily="18" charset="0"/>
                              <a:ea typeface="Cambria Math" panose="02040503050406030204" pitchFamily="18" charset="0"/>
                            </a:rPr>
                            <m:t>𝑤h𝑖𝑡𝑒</m:t>
                          </m:r>
                        </m:sub>
                      </m:sSub>
                      <m:r>
                        <a:rPr kumimoji="1" lang="en-US" altLang="zh-CN" b="0" i="1" smtClean="0">
                          <a:latin typeface="Cambria Math" panose="02040503050406030204" pitchFamily="18" charset="0"/>
                          <a:ea typeface="Cambria Math" panose="02040503050406030204" pitchFamily="18" charset="0"/>
                        </a:rPr>
                        <m:t>(</m:t>
                      </m:r>
                      <m:d>
                        <m:dPr>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𝐿</m:t>
                              </m:r>
                            </m:e>
                            <m:sub>
                              <m:r>
                                <a:rPr kumimoji="1" lang="en-US" altLang="zh-CN" b="0" i="1" smtClean="0">
                                  <a:latin typeface="Cambria Math" panose="02040503050406030204" pitchFamily="18" charset="0"/>
                                  <a:ea typeface="Cambria Math" panose="02040503050406030204" pitchFamily="18" charset="0"/>
                                </a:rPr>
                                <m:t>𝑑</m:t>
                              </m:r>
                            </m:sub>
                          </m:sSub>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𝑦</m:t>
                              </m:r>
                            </m:e>
                          </m:d>
                          <m:r>
                            <a:rPr kumimoji="1" lang="en-US" altLang="zh-CN" b="0" i="1" smtClean="0">
                              <a:latin typeface="Cambria Math" panose="02040503050406030204" pitchFamily="18" charset="0"/>
                              <a:ea typeface="Cambria Math" panose="02040503050406030204" pitchFamily="18" charset="0"/>
                            </a:rPr>
                            <m:t>−1</m:t>
                          </m:r>
                        </m:e>
                      </m:d>
                      <m:r>
                        <a:rPr kumimoji="1" lang="en-US" altLang="zh-CN" b="0" i="1" smtClean="0">
                          <a:latin typeface="Cambria Math" panose="02040503050406030204" pitchFamily="18" charset="0"/>
                          <a:ea typeface="Cambria Math" panose="02040503050406030204" pitchFamily="18" charset="0"/>
                        </a:rPr>
                        <m:t>+</m:t>
                      </m:r>
                      <m:rad>
                        <m:radPr>
                          <m:degHide m:val="on"/>
                          <m:ctrlPr>
                            <a:rPr kumimoji="1" lang="en-US" altLang="zh-CN" b="0" i="1" smtClean="0">
                              <a:latin typeface="Cambria Math" panose="02040503050406030204" pitchFamily="18" charset="0"/>
                              <a:ea typeface="Cambria Math" panose="02040503050406030204" pitchFamily="18" charset="0"/>
                            </a:rPr>
                          </m:ctrlPr>
                        </m:radPr>
                        <m:deg/>
                        <m:e>
                          <m:sSup>
                            <m:sSupPr>
                              <m:ctrlPr>
                                <a:rPr kumimoji="1" lang="en-US" altLang="zh-CN" b="0" i="1" smtClean="0">
                                  <a:latin typeface="Cambria Math" panose="02040503050406030204" pitchFamily="18" charset="0"/>
                                  <a:ea typeface="Cambria Math" panose="02040503050406030204" pitchFamily="18" charset="0"/>
                                </a:rPr>
                              </m:ctrlPr>
                            </m:sSupPr>
                            <m:e>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1−</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𝐿</m:t>
                                      </m:r>
                                    </m:e>
                                    <m:sub>
                                      <m:r>
                                        <a:rPr kumimoji="1" lang="en-US" altLang="zh-CN" b="0" i="1" smtClean="0">
                                          <a:latin typeface="Cambria Math" panose="02040503050406030204" pitchFamily="18" charset="0"/>
                                          <a:ea typeface="Cambria Math" panose="02040503050406030204" pitchFamily="18" charset="0"/>
                                        </a:rPr>
                                        <m:t>𝑑</m:t>
                                      </m:r>
                                    </m:sub>
                                  </m:sSub>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𝑦</m:t>
                                      </m:r>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ea typeface="Cambria Math" panose="02040503050406030204" pitchFamily="18" charset="0"/>
                                </a:rPr>
                              </m:ctrlPr>
                            </m:fPr>
                            <m:num>
                              <m:r>
                                <a:rPr kumimoji="1" lang="en-US" altLang="zh-CN" b="0" i="1" smtClean="0">
                                  <a:latin typeface="Cambria Math" panose="02040503050406030204" pitchFamily="18" charset="0"/>
                                  <a:ea typeface="Cambria Math" panose="02040503050406030204" pitchFamily="18" charset="0"/>
                                </a:rPr>
                                <m:t>4</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𝐿</m:t>
                                  </m:r>
                                </m:e>
                                <m:sub>
                                  <m:r>
                                    <a:rPr kumimoji="1" lang="en-US" altLang="zh-CN" b="0" i="1" smtClean="0">
                                      <a:latin typeface="Cambria Math" panose="02040503050406030204" pitchFamily="18" charset="0"/>
                                      <a:ea typeface="Cambria Math" panose="02040503050406030204" pitchFamily="18" charset="0"/>
                                    </a:rPr>
                                    <m:t>𝑑</m:t>
                                  </m:r>
                                </m:sub>
                              </m:sSub>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𝑦</m:t>
                                  </m:r>
                                </m:e>
                              </m:d>
                            </m:num>
                            <m:den>
                              <m:sSubSup>
                                <m:sSubSupPr>
                                  <m:ctrlPr>
                                    <a:rPr kumimoji="1" lang="en-US" altLang="zh-CN" b="0" i="1" smtClean="0">
                                      <a:latin typeface="Cambria Math" panose="02040503050406030204" pitchFamily="18" charset="0"/>
                                      <a:ea typeface="Cambria Math" panose="02040503050406030204" pitchFamily="18" charset="0"/>
                                    </a:rPr>
                                  </m:ctrlPr>
                                </m:sSubSupPr>
                                <m:e>
                                  <m:r>
                                    <a:rPr kumimoji="1" lang="en-US" altLang="zh-CN" b="0" i="1" smtClean="0">
                                      <a:latin typeface="Cambria Math" panose="02040503050406030204" pitchFamily="18" charset="0"/>
                                      <a:ea typeface="Cambria Math" panose="02040503050406030204" pitchFamily="18" charset="0"/>
                                    </a:rPr>
                                    <m:t>𝐿</m:t>
                                  </m:r>
                                </m:e>
                                <m:sub>
                                  <m:r>
                                    <a:rPr kumimoji="1" lang="en-US" altLang="zh-CN" b="0" i="1" smtClean="0">
                                      <a:latin typeface="Cambria Math" panose="02040503050406030204" pitchFamily="18" charset="0"/>
                                      <a:ea typeface="Cambria Math" panose="02040503050406030204" pitchFamily="18" charset="0"/>
                                    </a:rPr>
                                    <m:t>𝑤h𝑖𝑡𝑒</m:t>
                                  </m:r>
                                </m:sub>
                                <m:sup>
                                  <m:r>
                                    <a:rPr kumimoji="1" lang="en-US" altLang="zh-CN" b="0" i="1" smtClean="0">
                                      <a:latin typeface="Cambria Math" panose="02040503050406030204" pitchFamily="18" charset="0"/>
                                      <a:ea typeface="Cambria Math" panose="02040503050406030204" pitchFamily="18" charset="0"/>
                                    </a:rPr>
                                    <m:t>2</m:t>
                                  </m:r>
                                </m:sup>
                              </m:sSubSup>
                            </m:den>
                          </m:f>
                        </m:e>
                      </m:rad>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a:p>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代表经过色调映射后 </a:t>
                </a:r>
                <a:r>
                  <a:rPr lang="en" altLang="zh-CN" dirty="0"/>
                  <a:t>LDR </a:t>
                </a:r>
                <a:r>
                  <a:rPr lang="zh-CN" altLang="en-US" dirty="0"/>
                  <a:t>图像的像素点的值</a:t>
                </a:r>
                <a:r>
                  <a:rPr lang="en-US" altLang="zh-CN" dirty="0"/>
                  <a:t>. </a:t>
                </a:r>
                <a:r>
                  <a:rPr lang="zh-CN" altLang="en-US" dirty="0"/>
                  <a:t>在映射过程中</a:t>
                </a:r>
                <a:r>
                  <a:rPr lang="en-US" altLang="zh-CN" dirty="0"/>
                  <a:t>, </a:t>
                </a:r>
                <a:r>
                  <a:rPr lang="zh-CN" altLang="en-US" dirty="0"/>
                  <a:t>高亮度值的像素点可以近似地看作被 </a:t>
                </a:r>
                <a:r>
                  <a:rPr lang="en-US" altLang="zh-CN" dirty="0"/>
                  <a:t>1/</a:t>
                </a:r>
                <a:r>
                  <a:rPr lang="en" altLang="zh-CN" dirty="0"/>
                  <a:t>L </a:t>
                </a:r>
                <a:r>
                  <a:rPr lang="zh-CN" altLang="en-US" dirty="0"/>
                  <a:t>所量化压缩</a:t>
                </a:r>
                <a:r>
                  <a:rPr lang="en-US" altLang="zh-CN" dirty="0"/>
                  <a:t>. </a:t>
                </a:r>
                <a:r>
                  <a:rPr lang="zh-CN" altLang="en-US" dirty="0"/>
                  <a:t>与此同时</a:t>
                </a:r>
                <a:r>
                  <a:rPr lang="en-US" altLang="zh-CN" dirty="0"/>
                  <a:t>, </a:t>
                </a:r>
                <a:r>
                  <a:rPr lang="zh-CN" altLang="en-US" dirty="0"/>
                  <a:t>低亮度值的像素点可以看作被 </a:t>
                </a:r>
                <a:r>
                  <a:rPr lang="en-US" altLang="zh-CN" dirty="0"/>
                  <a:t>1 </a:t>
                </a:r>
                <a:r>
                  <a:rPr lang="zh-CN" altLang="en-US" dirty="0"/>
                  <a:t>量化压缩</a:t>
                </a:r>
                <a:r>
                  <a:rPr lang="en-US" altLang="zh-CN" dirty="0"/>
                  <a:t>. </a:t>
                </a:r>
                <a:r>
                  <a:rPr lang="zh-CN" altLang="en-US" dirty="0"/>
                  <a:t>这使得高亮度值像素点在被压缩的同时</a:t>
                </a:r>
                <a:r>
                  <a:rPr lang="en-US" altLang="zh-CN" dirty="0"/>
                  <a:t>, </a:t>
                </a:r>
                <a:r>
                  <a:rPr lang="zh-CN" altLang="en-US" dirty="0"/>
                  <a:t>低亮度值像素点的对比度得以保留</a:t>
                </a:r>
                <a:r>
                  <a:rPr lang="en-US" altLang="zh-CN" dirty="0"/>
                  <a:t>.</a:t>
                </a:r>
              </a:p>
              <a:p>
                <a14:m>
                  <m:oMath xmlns:m="http://schemas.openxmlformats.org/officeDocument/2006/math">
                    <m:sSub>
                      <m:sSubPr>
                        <m:ctrlPr>
                          <a:rPr lang="en" altLang="zh-CN" i="1" dirty="0" smtClean="0">
                            <a:latin typeface="Cambria Math" panose="02040503050406030204" pitchFamily="18" charset="0"/>
                          </a:rPr>
                        </m:ctrlPr>
                      </m:sSubPr>
                      <m:e>
                        <m:r>
                          <a:rPr lang="en" altLang="zh-CN" i="1" dirty="0" smtClean="0">
                            <a:latin typeface="Cambria Math" panose="02040503050406030204" pitchFamily="18" charset="0"/>
                          </a:rPr>
                          <m:t>𝐿</m:t>
                        </m:r>
                      </m:e>
                      <m:sub>
                        <m:r>
                          <a:rPr lang="en-US" altLang="zh-CN" b="0" i="1" dirty="0" smtClean="0">
                            <a:latin typeface="Cambria Math" panose="02040503050406030204" pitchFamily="18" charset="0"/>
                          </a:rPr>
                          <m:t>𝑤h𝑖𝑡𝑒</m:t>
                        </m:r>
                      </m:sub>
                    </m:sSub>
                    <m:r>
                      <a:rPr lang="en" altLang="zh-CN" i="1" dirty="0" smtClean="0">
                        <a:latin typeface="Cambria Math" panose="02040503050406030204" pitchFamily="18" charset="0"/>
                      </a:rPr>
                      <m:t> </m:t>
                    </m:r>
                  </m:oMath>
                </a14:m>
                <a:r>
                  <a:rPr lang="zh-CN" altLang="en-US" dirty="0"/>
                  <a:t>决定了扩展函数的扩展曲线形状</a:t>
                </a:r>
                <a:r>
                  <a:rPr lang="en-US" altLang="zh-CN" dirty="0"/>
                  <a:t>, </a:t>
                </a:r>
                <a:r>
                  <a:rPr lang="zh-CN" altLang="en-US" dirty="0"/>
                  <a:t>与映射后图像的对比度相关</a:t>
                </a:r>
                <a:r>
                  <a:rPr lang="en-US" altLang="zh-CN" dirty="0"/>
                  <a:t>, </a:t>
                </a:r>
                <a:r>
                  <a:rPr lang="zh-CN" altLang="en-US" dirty="0"/>
                  <a:t>经过实验表明</a:t>
                </a:r>
                <a:r>
                  <a:rPr lang="en-US" altLang="zh-CN" dirty="0"/>
                  <a:t>, </a:t>
                </a:r>
                <a:r>
                  <a:rPr lang="zh-CN" altLang="en-US" dirty="0"/>
                  <a:t>当取值较大时效果较好</a:t>
                </a:r>
                <a:r>
                  <a:rPr lang="en-US" altLang="zh-CN" dirty="0"/>
                  <a:t>, </a:t>
                </a:r>
                <a:r>
                  <a:rPr lang="zh-CN" altLang="en-US" dirty="0"/>
                  <a:t>推荐采用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𝑤h𝑖𝑡𝑒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𝑚𝑎𝑥</m:t>
                        </m:r>
                      </m:sub>
                    </m:sSub>
                  </m:oMath>
                </a14:m>
                <a:r>
                  <a:rPr lang="zh-CN" altLang="en-US" dirty="0"/>
                  <a:t> ​</a:t>
                </a:r>
                <a:r>
                  <a:rPr lang="en-US" altLang="zh-CN" dirty="0"/>
                  <a:t>, </a:t>
                </a:r>
                <a:r>
                  <a:rPr lang="zh-CN" altLang="en-US" dirty="0"/>
                  <a:t>在限制伪像的同时提高对比度</a:t>
                </a:r>
                <a:r>
                  <a:rPr lang="en-US" altLang="zh-CN" dirty="0"/>
                  <a:t>. </a:t>
                </a:r>
              </a:p>
              <a:p>
                <a:endParaRPr kumimoji="1" lang="zh-CN" altLang="en-US" dirty="0"/>
              </a:p>
            </p:txBody>
          </p:sp>
        </mc:Choice>
        <mc:Fallback>
          <p:sp>
            <p:nvSpPr>
              <p:cNvPr id="3" name="内容占位符 2">
                <a:extLst>
                  <a:ext uri="{FF2B5EF4-FFF2-40B4-BE49-F238E27FC236}">
                    <a16:creationId xmlns:a16="http://schemas.microsoft.com/office/drawing/2014/main" id="{CF206185-D015-C24C-B039-3403BC9C5310}"/>
                  </a:ext>
                </a:extLst>
              </p:cNvPr>
              <p:cNvSpPr>
                <a:spLocks noGrp="1" noRot="1" noChangeAspect="1" noMove="1" noResize="1" noEditPoints="1" noAdjustHandles="1" noChangeArrowheads="1" noChangeShapeType="1" noTextEdit="1"/>
              </p:cNvSpPr>
              <p:nvPr>
                <p:ph idx="1"/>
              </p:nvPr>
            </p:nvSpPr>
            <p:spPr>
              <a:xfrm>
                <a:off x="1371600" y="2019300"/>
                <a:ext cx="9601200" cy="3937000"/>
              </a:xfrm>
              <a:blipFill>
                <a:blip r:embed="rId2"/>
                <a:stretch>
                  <a:fillRect l="-661" t="-2251" r="-397"/>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8C992306-7B18-CC44-B118-FDA8B99D4554}"/>
              </a:ext>
            </a:extLst>
          </p:cNvPr>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 altLang="zh-CN" b="1" dirty="0"/>
              <a:t>HDR</a:t>
            </a:r>
            <a:r>
              <a:rPr lang="zh-CN" altLang="en-US" b="1" dirty="0"/>
              <a:t>算法的基本实现与效果优化</a:t>
            </a:r>
            <a:br>
              <a:rPr lang="zh-CN" altLang="en-US" b="1" dirty="0"/>
            </a:br>
            <a:endParaRPr kumimoji="1" lang="zh-CN" altLang="en-US" dirty="0"/>
          </a:p>
        </p:txBody>
      </p:sp>
      <p:sp>
        <p:nvSpPr>
          <p:cNvPr id="5" name="矩形 4">
            <a:extLst>
              <a:ext uri="{FF2B5EF4-FFF2-40B4-BE49-F238E27FC236}">
                <a16:creationId xmlns:a16="http://schemas.microsoft.com/office/drawing/2014/main" id="{6D758B66-0B08-B946-8B5A-A14835E7A1DB}"/>
              </a:ext>
            </a:extLst>
          </p:cNvPr>
          <p:cNvSpPr/>
          <p:nvPr/>
        </p:nvSpPr>
        <p:spPr>
          <a:xfrm>
            <a:off x="1371600" y="1428750"/>
            <a:ext cx="6096000" cy="461665"/>
          </a:xfrm>
          <a:prstGeom prst="rect">
            <a:avLst/>
          </a:prstGeom>
        </p:spPr>
        <p:txBody>
          <a:bodyPr>
            <a:spAutoFit/>
          </a:bodyPr>
          <a:lstStyle/>
          <a:p>
            <a:r>
              <a:rPr lang="zh-CN" altLang="en-US" sz="2400" dirty="0"/>
              <a:t>反色调映射</a:t>
            </a:r>
            <a:endParaRPr lang="zh-CN" altLang="en-US" sz="2400" dirty="0">
              <a:effectLst/>
            </a:endParaRPr>
          </a:p>
        </p:txBody>
      </p:sp>
    </p:spTree>
    <p:extLst>
      <p:ext uri="{BB962C8B-B14F-4D97-AF65-F5344CB8AC3E}">
        <p14:creationId xmlns:p14="http://schemas.microsoft.com/office/powerpoint/2010/main" val="187906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9B6DD-0A44-5A4E-9B63-BA310537832E}"/>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C9A7485F-DD42-F949-99DB-1ABA59CB1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7350" y="835025"/>
            <a:ext cx="6773786" cy="5187950"/>
          </a:xfrm>
        </p:spPr>
      </p:pic>
    </p:spTree>
    <p:extLst>
      <p:ext uri="{BB962C8B-B14F-4D97-AF65-F5344CB8AC3E}">
        <p14:creationId xmlns:p14="http://schemas.microsoft.com/office/powerpoint/2010/main" val="407772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0918191-985B-804C-9641-101D01117371}"/>
                  </a:ext>
                </a:extLst>
              </p:cNvPr>
              <p:cNvSpPr>
                <a:spLocks noGrp="1"/>
              </p:cNvSpPr>
              <p:nvPr>
                <p:ph idx="1"/>
              </p:nvPr>
            </p:nvSpPr>
            <p:spPr/>
            <p:txBody>
              <a:bodyPr/>
              <a:lstStyle/>
              <a:p>
                <a:r>
                  <a:rPr lang="zh-CN" altLang="en-US" dirty="0"/>
                  <a:t>像在高光区域或暗区域往往存在着细节丢失、噪声加大等情况</a:t>
                </a:r>
                <a:r>
                  <a:rPr lang="en-US" altLang="zh-CN" dirty="0"/>
                  <a:t>, </a:t>
                </a:r>
                <a:r>
                  <a:rPr lang="zh-CN" altLang="en-US" dirty="0"/>
                  <a:t>可以通过一些方法来尽可能地对丢失的信息进行弥补。</a:t>
                </a:r>
                <a:endParaRPr lang="en-US" altLang="zh-CN" dirty="0"/>
              </a:p>
              <a:p>
                <a:r>
                  <a:rPr lang="zh-CN" altLang="en-US" dirty="0"/>
                  <a:t>高通滤波器</a:t>
                </a:r>
                <a14:m>
                  <m:oMath xmlns:m="http://schemas.openxmlformats.org/officeDocument/2006/math">
                    <m:r>
                      <a:rPr lang="zh-CN" altLang="en-US" b="0" i="0" smtClean="0">
                        <a:latin typeface="Cambria Math" panose="02040503050406030204" pitchFamily="18" charset="0"/>
                      </a:rPr>
                      <m:t>：</m:t>
                    </m:r>
                    <m:r>
                      <a:rPr lang="en-US" altLang="zh-CN" b="0" i="1" smtClean="0">
                        <a:latin typeface="Cambria Math" panose="02040503050406030204" pitchFamily="18" charset="0"/>
                      </a:rPr>
                      <m:t>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𝑑𝑚𝑎𝑥</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    </m:t>
                            </m:r>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𝜖</m:t>
                            </m:r>
                          </m:e>
                          <m:e>
                            <m:r>
                              <a:rPr lang="en-US" altLang="zh-CN" b="0" i="1" smtClean="0">
                                <a:latin typeface="Cambria Math" panose="02040503050406030204" pitchFamily="18" charset="0"/>
                              </a:rPr>
                              <m:t>0,</m:t>
                            </m:r>
                            <m:r>
                              <a:rPr lang="zh-CN" altLang="en-US" b="0" i="1" smtClean="0">
                                <a:latin typeface="Cambria Math" panose="02040503050406030204" pitchFamily="18" charset="0"/>
                              </a:rPr>
                              <m:t>         </m:t>
                            </m:r>
                            <m:r>
                              <a:rPr lang="en-US" altLang="zh-CN" b="0" i="1" smtClean="0">
                                <a:latin typeface="Cambria Math" panose="02040503050406030204" pitchFamily="18" charset="0"/>
                              </a:rPr>
                              <m:t>𝑜𝑡h𝑒𝑟𝑠</m:t>
                            </m:r>
                            <m:r>
                              <a:rPr lang="zh-CN" altLang="en-US" b="0" i="1" smtClean="0">
                                <a:latin typeface="Cambria Math" panose="02040503050406030204" pitchFamily="18" charset="0"/>
                              </a:rPr>
                              <m:t> </m:t>
                            </m:r>
                          </m:e>
                        </m:eqArr>
                      </m:e>
                    </m:d>
                  </m:oMath>
                </a14:m>
                <a:endParaRPr lang="en-US" altLang="zh-CN" dirty="0"/>
              </a:p>
              <a:p>
                <a:endParaRPr kumimoji="1" lang="zh-CN" altLang="en-US" dirty="0"/>
              </a:p>
            </p:txBody>
          </p:sp>
        </mc:Choice>
        <mc:Fallback>
          <p:sp>
            <p:nvSpPr>
              <p:cNvPr id="3" name="内容占位符 2">
                <a:extLst>
                  <a:ext uri="{FF2B5EF4-FFF2-40B4-BE49-F238E27FC236}">
                    <a16:creationId xmlns:a16="http://schemas.microsoft.com/office/drawing/2014/main" id="{F0918191-985B-804C-9641-101D01117371}"/>
                  </a:ext>
                </a:extLst>
              </p:cNvPr>
              <p:cNvSpPr>
                <a:spLocks noGrp="1" noRot="1" noChangeAspect="1" noMove="1" noResize="1" noEditPoints="1" noAdjustHandles="1" noChangeArrowheads="1" noChangeShapeType="1" noTextEdit="1"/>
              </p:cNvSpPr>
              <p:nvPr>
                <p:ph idx="1"/>
              </p:nvPr>
            </p:nvSpPr>
            <p:spPr>
              <a:blipFill>
                <a:blip r:embed="rId2"/>
                <a:stretch>
                  <a:fillRect l="-661" t="-23404" r="-397" b="-319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9BBE9C54-4E9D-064F-B0C4-578BFB4A9258}"/>
              </a:ext>
            </a:extLst>
          </p:cNvPr>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 altLang="zh-CN" b="1" dirty="0"/>
              <a:t>HDR</a:t>
            </a:r>
            <a:r>
              <a:rPr lang="zh-CN" altLang="en-US" b="1" dirty="0"/>
              <a:t>算法的基本实现与效果优化</a:t>
            </a:r>
            <a:br>
              <a:rPr lang="zh-CN" altLang="en-US" b="1" dirty="0"/>
            </a:br>
            <a:endParaRPr kumimoji="1" lang="zh-CN" altLang="en-US" dirty="0"/>
          </a:p>
        </p:txBody>
      </p:sp>
      <p:sp>
        <p:nvSpPr>
          <p:cNvPr id="5" name="矩形 4">
            <a:extLst>
              <a:ext uri="{FF2B5EF4-FFF2-40B4-BE49-F238E27FC236}">
                <a16:creationId xmlns:a16="http://schemas.microsoft.com/office/drawing/2014/main" id="{B0B41615-D471-3C43-B8BE-26B6DF760910}"/>
              </a:ext>
            </a:extLst>
          </p:cNvPr>
          <p:cNvSpPr/>
          <p:nvPr/>
        </p:nvSpPr>
        <p:spPr>
          <a:xfrm>
            <a:off x="1371600" y="1428750"/>
            <a:ext cx="6096000" cy="461665"/>
          </a:xfrm>
          <a:prstGeom prst="rect">
            <a:avLst/>
          </a:prstGeom>
        </p:spPr>
        <p:txBody>
          <a:bodyPr>
            <a:spAutoFit/>
          </a:bodyPr>
          <a:lstStyle/>
          <a:p>
            <a:r>
              <a:rPr lang="zh-CN" altLang="en-US" sz="2400" dirty="0"/>
              <a:t>高光区域处理</a:t>
            </a:r>
            <a:endParaRPr lang="zh-CN" altLang="en-US" sz="3200" dirty="0">
              <a:effectLst/>
            </a:endParaRPr>
          </a:p>
        </p:txBody>
      </p:sp>
      <p:pic>
        <p:nvPicPr>
          <p:cNvPr id="7" name="图片 6">
            <a:extLst>
              <a:ext uri="{FF2B5EF4-FFF2-40B4-BE49-F238E27FC236}">
                <a16:creationId xmlns:a16="http://schemas.microsoft.com/office/drawing/2014/main" id="{1EF895AB-37B5-4043-9B2B-930E967A6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0" y="4044734"/>
            <a:ext cx="6661150" cy="2267166"/>
          </a:xfrm>
          <a:prstGeom prst="rect">
            <a:avLst/>
          </a:prstGeom>
        </p:spPr>
      </p:pic>
    </p:spTree>
    <p:extLst>
      <p:ext uri="{BB962C8B-B14F-4D97-AF65-F5344CB8AC3E}">
        <p14:creationId xmlns:p14="http://schemas.microsoft.com/office/powerpoint/2010/main" val="186072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9122446-5B95-DC4B-82B2-35BE32A9B4D7}"/>
                  </a:ext>
                </a:extLst>
              </p:cNvPr>
              <p:cNvSpPr>
                <a:spLocks noGrp="1"/>
              </p:cNvSpPr>
              <p:nvPr>
                <p:ph idx="1"/>
              </p:nvPr>
            </p:nvSpPr>
            <p:spPr>
              <a:xfrm>
                <a:off x="1295400" y="1231900"/>
                <a:ext cx="9601200" cy="4216400"/>
              </a:xfrm>
            </p:spPr>
            <p:txBody>
              <a:bodyPr/>
              <a:lstStyle/>
              <a:p>
                <a:r>
                  <a:rPr lang="zh-CN" altLang="en-US" dirty="0"/>
                  <a:t>人眼对于高亮度物体更为敏感</a:t>
                </a:r>
                <a:r>
                  <a:rPr lang="en-US" altLang="zh-CN" dirty="0"/>
                  <a:t>, </a:t>
                </a:r>
                <a:r>
                  <a:rPr lang="zh-CN" altLang="en-US" dirty="0"/>
                  <a:t>进一步增强后的图像中高光区域像素点的亮度值会影响周围低亮度值的像素点的细节表现</a:t>
                </a:r>
                <a:r>
                  <a:rPr lang="en-US" altLang="zh-CN" dirty="0"/>
                  <a:t>.</a:t>
                </a:r>
                <a:r>
                  <a:rPr lang="zh-CN" altLang="en-US" dirty="0"/>
                  <a:t>，所以此处需要引入腐蚀操作：</a:t>
                </a:r>
                <a:endParaRPr lang="en-US" altLang="zh-CN" dirty="0"/>
              </a:p>
              <a:p>
                <a:pPr marL="0" indent="0">
                  <a:buNone/>
                </a:pPr>
                <a:endParaRPr lang="en-US" altLang="zh-CN" dirty="0"/>
              </a:p>
              <a:p>
                <a:pPr marL="0" indent="0" algn="ctr">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e>
                              </m:d>
                              <m:r>
                                <a:rPr lang="en-US" altLang="zh-CN" i="1">
                                  <a:latin typeface="Cambria Math" panose="02040503050406030204" pitchFamily="18" charset="0"/>
                                </a:rPr>
                                <m:t>:</m:t>
                              </m:r>
                              <m:r>
                                <a:rPr lang="en-US" altLang="zh-CN" i="1">
                                  <a:latin typeface="Cambria Math" panose="02040503050406030204" pitchFamily="18" charset="0"/>
                                </a:rPr>
                                <m:t>𝑒</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e>
                              </m:d>
                              <m:r>
                                <a:rPr lang="en-US" altLang="zh-CN" i="1">
                                  <a:latin typeface="Cambria Math" panose="02040503050406030204" pitchFamily="18" charset="0"/>
                                </a:rPr>
                                <m:t>≠0</m:t>
                              </m:r>
                            </m:lim>
                          </m:limLow>
                        </m:fName>
                        <m:e>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m:t>
                          </m:r>
                        </m:e>
                      </m:func>
                    </m:oMath>
                  </m:oMathPara>
                </a14:m>
                <a:endParaRPr lang="en-US" altLang="zh-CN" dirty="0"/>
              </a:p>
              <a:p>
                <a:r>
                  <a:rPr lang="zh-CN" altLang="en-US" dirty="0"/>
                  <a:t>腐蚀后的图像输入到高斯滤波器。二维高斯函数对阈值图像有模糊的效果</a:t>
                </a:r>
                <a:r>
                  <a:rPr lang="en-US" altLang="zh-CN" dirty="0"/>
                  <a:t>, </a:t>
                </a:r>
                <a:r>
                  <a:rPr lang="zh-CN" altLang="en-US" dirty="0"/>
                  <a:t>其模糊效果能够有效地模拟光线的衰减情况和去除部分噪声</a:t>
                </a:r>
                <a:r>
                  <a:rPr lang="en-US" altLang="zh-CN" dirty="0"/>
                  <a:t>, </a:t>
                </a:r>
                <a:r>
                  <a:rPr lang="zh-CN" altLang="en-US" dirty="0"/>
                  <a:t>而腐蚀操作将会减少高光区域对周围像素点的遮盖效果：</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𝑥</m:t>
                                          </m:r>
                                        </m:sub>
                                      </m:sSub>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𝑥</m:t>
                                  </m:r>
                                </m:sub>
                                <m:sup>
                                  <m:r>
                                    <a:rPr lang="en-US" altLang="zh-CN" b="0" i="1" smtClean="0">
                                      <a:latin typeface="Cambria Math" panose="02040503050406030204" pitchFamily="18" charset="0"/>
                                    </a:rPr>
                                    <m:t>2</m:t>
                                  </m:r>
                                </m:sup>
                              </m:sSub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𝑦</m:t>
                                          </m:r>
                                        </m:sub>
                                      </m:sSub>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𝑦</m:t>
                                  </m:r>
                                </m:sub>
                                <m:sup>
                                  <m:r>
                                    <a:rPr lang="en-US" altLang="zh-CN" b="0" i="1" smtClean="0">
                                      <a:latin typeface="Cambria Math" panose="02040503050406030204" pitchFamily="18" charset="0"/>
                                    </a:rPr>
                                    <m:t>2</m:t>
                                  </m:r>
                                </m:sup>
                              </m:sSubSup>
                            </m:den>
                          </m:f>
                        </m:sup>
                      </m:sSup>
                    </m:oMath>
                  </m:oMathPara>
                </a14:m>
                <a:endParaRPr lang="en-US" altLang="zh-CN" dirty="0"/>
              </a:p>
              <a:p>
                <a:pPr marL="0" indent="0">
                  <a:buNone/>
                </a:pPr>
                <a:endParaRPr lang="en-US" altLang="zh-CN" dirty="0"/>
              </a:p>
              <a:p>
                <a:pPr marL="0" indent="0" algn="ctr">
                  <a:buNone/>
                </a:pPr>
                <a:endParaRPr lang="en-US" altLang="zh-CN" dirty="0"/>
              </a:p>
            </p:txBody>
          </p:sp>
        </mc:Choice>
        <mc:Fallback>
          <p:sp>
            <p:nvSpPr>
              <p:cNvPr id="3" name="内容占位符 2">
                <a:extLst>
                  <a:ext uri="{FF2B5EF4-FFF2-40B4-BE49-F238E27FC236}">
                    <a16:creationId xmlns:a16="http://schemas.microsoft.com/office/drawing/2014/main" id="{49122446-5B95-DC4B-82B2-35BE32A9B4D7}"/>
                  </a:ext>
                </a:extLst>
              </p:cNvPr>
              <p:cNvSpPr>
                <a:spLocks noGrp="1" noRot="1" noChangeAspect="1" noMove="1" noResize="1" noEditPoints="1" noAdjustHandles="1" noChangeArrowheads="1" noChangeShapeType="1" noTextEdit="1"/>
              </p:cNvSpPr>
              <p:nvPr>
                <p:ph idx="1"/>
              </p:nvPr>
            </p:nvSpPr>
            <p:spPr>
              <a:xfrm>
                <a:off x="1295400" y="1231900"/>
                <a:ext cx="9601200" cy="4216400"/>
              </a:xfrm>
              <a:blipFill>
                <a:blip r:embed="rId2"/>
                <a:stretch>
                  <a:fillRect l="-528" t="-1502" r="-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07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CC7B0-2442-9649-A439-C6381468BE38}"/>
              </a:ext>
            </a:extLst>
          </p:cNvPr>
          <p:cNvSpPr>
            <a:spLocks noGrp="1"/>
          </p:cNvSpPr>
          <p:nvPr>
            <p:ph type="title"/>
          </p:nvPr>
        </p:nvSpPr>
        <p:spPr/>
        <p:txBody>
          <a:bodyPr/>
          <a:lstStyle/>
          <a:p>
            <a:endParaRPr kumimoji="1" lang="zh-CN" altLang="en-US" dirty="0"/>
          </a:p>
        </p:txBody>
      </p:sp>
      <p:pic>
        <p:nvPicPr>
          <p:cNvPr id="5" name="内容占位符 4">
            <a:extLst>
              <a:ext uri="{FF2B5EF4-FFF2-40B4-BE49-F238E27FC236}">
                <a16:creationId xmlns:a16="http://schemas.microsoft.com/office/drawing/2014/main" id="{03CADD29-DB84-D24D-B9FC-CD5D0B0EF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650" y="1974850"/>
            <a:ext cx="9201670" cy="2908300"/>
          </a:xfrm>
        </p:spPr>
      </p:pic>
    </p:spTree>
    <p:extLst>
      <p:ext uri="{BB962C8B-B14F-4D97-AF65-F5344CB8AC3E}">
        <p14:creationId xmlns:p14="http://schemas.microsoft.com/office/powerpoint/2010/main" val="309675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2B7071-CB16-254C-977D-132DC7A0E00A}"/>
                  </a:ext>
                </a:extLst>
              </p:cNvPr>
              <p:cNvSpPr>
                <a:spLocks noGrp="1"/>
              </p:cNvSpPr>
              <p:nvPr>
                <p:ph idx="1"/>
              </p:nvPr>
            </p:nvSpPr>
            <p:spPr/>
            <p:txBody>
              <a:bodyPr/>
              <a:lstStyle/>
              <a:p>
                <a:r>
                  <a:rPr lang="zh-CN" altLang="en-US" dirty="0"/>
                  <a:t>图像通过反色调映射的全局映射以及高光区域的局部调整后</a:t>
                </a:r>
                <a:r>
                  <a:rPr lang="en-US" altLang="zh-CN" dirty="0"/>
                  <a:t>, </a:t>
                </a:r>
                <a:r>
                  <a:rPr lang="zh-CN" altLang="en-US" dirty="0"/>
                  <a:t>在中高亮度部分的表现比较优秀 </a:t>
                </a:r>
                <a:r>
                  <a:rPr lang="en-US" altLang="zh-CN" dirty="0"/>
                  <a:t>, </a:t>
                </a:r>
                <a:r>
                  <a:rPr lang="zh-CN" altLang="en-US" dirty="0"/>
                  <a:t>但在暗区域部分并没有很好地保持其原有亮度</a:t>
                </a:r>
                <a:r>
                  <a:rPr lang="en-US" altLang="zh-CN" dirty="0"/>
                  <a:t>, </a:t>
                </a:r>
                <a:r>
                  <a:rPr lang="zh-CN" altLang="en-US" dirty="0"/>
                  <a:t>在减小画面对比度的同时还引入了一些新的噪声</a:t>
                </a:r>
                <a:r>
                  <a:rPr lang="en-US" altLang="zh-CN" dirty="0"/>
                  <a:t>. </a:t>
                </a:r>
                <a:r>
                  <a:rPr lang="zh-CN" altLang="en-US" dirty="0"/>
                  <a:t>所以在进行图像融合的时候需要对图像的暗区域进行处理：</a:t>
                </a:r>
                <a:endParaRPr lang="en-US" altLang="zh-CN" dirty="0"/>
              </a:p>
              <a:p>
                <a14:m>
                  <m:oMath xmlns:m="http://schemas.openxmlformats.org/officeDocument/2006/math">
                    <m:r>
                      <a:rPr kumimoji="1" lang="en-US" altLang="zh-CN" b="0" i="1" smtClean="0">
                        <a:latin typeface="Cambria Math" panose="02040503050406030204" pitchFamily="18" charset="0"/>
                      </a:rPr>
                      <m:t>𝐿</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eqArr>
                          <m:eqArrPr>
                            <m:ctrlPr>
                              <a:rPr kumimoji="1" lang="en-US" altLang="zh-CN" b="0" i="1" smtClean="0">
                                <a:latin typeface="Cambria Math" panose="02040503050406030204" pitchFamily="18" charset="0"/>
                              </a:rPr>
                            </m:ctrlPr>
                          </m:eqArrPr>
                          <m:e>
                            <m:r>
                              <a:rPr kumimoji="1" lang="en-US" altLang="zh-CN" b="0" i="1" smtClean="0">
                                <a:latin typeface="Cambria Math" panose="02040503050406030204" pitchFamily="18" charset="0"/>
                              </a:rPr>
                              <m:t>𝜎</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𝑤</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𝑤</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&lt;</m:t>
                            </m:r>
                            <m:r>
                              <a:rPr kumimoji="1" lang="en-US" altLang="zh-CN" b="0" i="1" smtClean="0">
                                <a:latin typeface="Cambria Math" panose="02040503050406030204" pitchFamily="18" charset="0"/>
                              </a:rPr>
                              <m:t>𝛽</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𝐼</m:t>
                                </m:r>
                              </m:e>
                              <m:sub>
                                <m:r>
                                  <a:rPr kumimoji="1" lang="en-US" altLang="zh-CN" b="0" i="1" smtClean="0">
                                    <a:latin typeface="Cambria Math" panose="02040503050406030204" pitchFamily="18" charset="0"/>
                                  </a:rPr>
                                  <m:t>𝑚𝑖𝑛</m:t>
                                </m:r>
                              </m:sub>
                            </m:sSub>
                          </m:e>
                          <m:e>
                            <m:r>
                              <a:rPr kumimoji="1" lang="en-US" altLang="zh-CN" b="0" i="1" smtClean="0">
                                <a:latin typeface="Cambria Math" panose="02040503050406030204" pitchFamily="18" charset="0"/>
                              </a:rPr>
                              <m:t>𝛾</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𝑤</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𝛿</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h</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≥0</m:t>
                            </m:r>
                          </m:e>
                        </m:eqArr>
                      </m:e>
                    </m:d>
                  </m:oMath>
                </a14:m>
                <a:endParaRPr kumimoji="1" lang="zh-CN" altLang="en-US" dirty="0"/>
              </a:p>
            </p:txBody>
          </p:sp>
        </mc:Choice>
        <mc:Fallback>
          <p:sp>
            <p:nvSpPr>
              <p:cNvPr id="3" name="内容占位符 2">
                <a:extLst>
                  <a:ext uri="{FF2B5EF4-FFF2-40B4-BE49-F238E27FC236}">
                    <a16:creationId xmlns:a16="http://schemas.microsoft.com/office/drawing/2014/main" id="{2E2B7071-CB16-254C-977D-132DC7A0E00A}"/>
                  </a:ext>
                </a:extLst>
              </p:cNvPr>
              <p:cNvSpPr>
                <a:spLocks noGrp="1" noRot="1" noChangeAspect="1" noMove="1" noResize="1" noEditPoints="1" noAdjustHandles="1" noChangeArrowheads="1" noChangeShapeType="1" noTextEdit="1"/>
              </p:cNvSpPr>
              <p:nvPr>
                <p:ph idx="1"/>
              </p:nvPr>
            </p:nvSpPr>
            <p:spPr>
              <a:blipFill>
                <a:blip r:embed="rId2"/>
                <a:stretch>
                  <a:fillRect l="-661" t="-7447" r="-397" b="-19149"/>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1B80CC1C-5866-0641-9A3D-D20F0EA65C11}"/>
              </a:ext>
            </a:extLst>
          </p:cNvPr>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 altLang="zh-CN" b="1" dirty="0"/>
              <a:t>HDR</a:t>
            </a:r>
            <a:r>
              <a:rPr lang="zh-CN" altLang="en-US" b="1" dirty="0"/>
              <a:t>算法的基本实现与效果优化</a:t>
            </a:r>
            <a:br>
              <a:rPr lang="zh-CN" altLang="en-US" b="1" dirty="0"/>
            </a:br>
            <a:endParaRPr kumimoji="1" lang="zh-CN" altLang="en-US" dirty="0"/>
          </a:p>
        </p:txBody>
      </p:sp>
      <p:sp>
        <p:nvSpPr>
          <p:cNvPr id="5" name="矩形 4">
            <a:extLst>
              <a:ext uri="{FF2B5EF4-FFF2-40B4-BE49-F238E27FC236}">
                <a16:creationId xmlns:a16="http://schemas.microsoft.com/office/drawing/2014/main" id="{949D3A1B-E8BD-B247-A2A3-A1359AC4E8B9}"/>
              </a:ext>
            </a:extLst>
          </p:cNvPr>
          <p:cNvSpPr/>
          <p:nvPr/>
        </p:nvSpPr>
        <p:spPr>
          <a:xfrm>
            <a:off x="1371600" y="1428750"/>
            <a:ext cx="6096000" cy="461665"/>
          </a:xfrm>
          <a:prstGeom prst="rect">
            <a:avLst/>
          </a:prstGeom>
        </p:spPr>
        <p:txBody>
          <a:bodyPr>
            <a:spAutoFit/>
          </a:bodyPr>
          <a:lstStyle/>
          <a:p>
            <a:r>
              <a:rPr lang="zh-CN" altLang="en-US" sz="2400" dirty="0"/>
              <a:t>图像融合</a:t>
            </a:r>
            <a:endParaRPr lang="zh-CN" altLang="en-US" sz="4000" dirty="0">
              <a:effectLst/>
            </a:endParaRPr>
          </a:p>
        </p:txBody>
      </p:sp>
    </p:spTree>
    <p:extLst>
      <p:ext uri="{BB962C8B-B14F-4D97-AF65-F5344CB8AC3E}">
        <p14:creationId xmlns:p14="http://schemas.microsoft.com/office/powerpoint/2010/main" val="3668741985"/>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{222CEAA4-2BD8-5945-9013-1F37698C616A}tf10001072</Template>
  <TotalTime>38</TotalTime>
  <Words>507</Words>
  <Application>Microsoft Macintosh PowerPoint</Application>
  <PresentationFormat>宽屏</PresentationFormat>
  <Paragraphs>34</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Cambria Math</vt:lpstr>
      <vt:lpstr>Franklin Gothic Book</vt:lpstr>
      <vt:lpstr>剪切</vt:lpstr>
      <vt:lpstr>基于HDR算法的实时VR视频播放器 </vt:lpstr>
      <vt:lpstr>HDR算法的基本实现与效果优化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使用快速双边滤波进行HDR算法速度优化</vt:lpstr>
      <vt:lpstr>PowerPoint 演示文稿</vt:lpstr>
      <vt:lpstr>Related Work</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基于HDR算法的实时VR视频播放器 </dc:title>
  <dc:creator/>
  <cp:lastModifiedBy>Chan Miguel</cp:lastModifiedBy>
  <cp:revision>13</cp:revision>
  <dcterms:modified xsi:type="dcterms:W3CDTF">2019-06-15T17:49:25Z</dcterms:modified>
</cp:coreProperties>
</file>