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7" r:id="rId3"/>
    <p:sldId id="350" r:id="rId4"/>
    <p:sldId id="351" r:id="rId6"/>
    <p:sldId id="361" r:id="rId7"/>
    <p:sldId id="256" r:id="rId8"/>
    <p:sldId id="359" r:id="rId9"/>
    <p:sldId id="352" r:id="rId10"/>
    <p:sldId id="362" r:id="rId11"/>
    <p:sldId id="364" r:id="rId12"/>
    <p:sldId id="378" r:id="rId13"/>
    <p:sldId id="366" r:id="rId14"/>
    <p:sldId id="379" r:id="rId15"/>
    <p:sldId id="380" r:id="rId16"/>
    <p:sldId id="363" r:id="rId17"/>
    <p:sldId id="367" r:id="rId18"/>
    <p:sldId id="353" r:id="rId19"/>
    <p:sldId id="354" r:id="rId20"/>
    <p:sldId id="355" r:id="rId21"/>
    <p:sldId id="356" r:id="rId22"/>
    <p:sldId id="368" r:id="rId23"/>
    <p:sldId id="3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Ruyi" initials="LR" lastIdx="1" clrIdx="0"/>
  <p:cmAuthor id="2" name="86198" initials="8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31T21:57:36.79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31T21:57:36.79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F1AC-83B0-40E0-A0E6-C03867D57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7289E-A9A6-41B3-815B-E38811B867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AC11-04B4-4EE4-B6B9-2C1BB5DF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AC11-04B4-4EE4-B6B9-2C1BB5DF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3FDE-421C-4972-AA93-2404B2062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6AAD-CB2F-4EBE-B7FA-E041375793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637" y="1001865"/>
            <a:ext cx="11370364" cy="1323354"/>
          </a:xfrm>
        </p:spPr>
        <p:txBody>
          <a:bodyPr/>
          <a:lstStyle/>
          <a:p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期中作业</a:t>
            </a:r>
            <a:r>
              <a:rPr lang="en-US" altLang="zh-CN" sz="6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6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脊柱疾病智能诊断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2495" y="3124862"/>
            <a:ext cx="10797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小组成员：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目标检测任务代码细节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9070" y="1221740"/>
            <a:ext cx="4196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dirty="0"/>
          </a:p>
          <a:p>
            <a:r>
              <a:rPr lang="zh-CN" altLang="en-US"/>
              <a:t> 运行 </a:t>
            </a:r>
            <a:r>
              <a:rPr lang="en-US" altLang="zh-CN"/>
              <a:t>train_untils.py</a:t>
            </a:r>
            <a:r>
              <a:rPr lang="zh-CN" altLang="en-US" dirty="0">
                <a:sym typeface="+mn-ea"/>
              </a:rPr>
              <a:t>选择合适大小的图像批量进行训练：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6860" y="4949825"/>
            <a:ext cx="4000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由于本组的</a:t>
            </a:r>
            <a:r>
              <a:rPr lang="zh-CN" altLang="en-US"/>
              <a:t>计算机内存分配问题，在训练</a:t>
            </a:r>
            <a:r>
              <a:rPr lang="en-US" altLang="zh-CN"/>
              <a:t>RCNN</a:t>
            </a:r>
            <a:r>
              <a:rPr lang="zh-CN" altLang="en-US"/>
              <a:t>网络时最多训练</a:t>
            </a:r>
            <a:r>
              <a:rPr lang="en-US" altLang="zh-CN"/>
              <a:t>60</a:t>
            </a:r>
            <a:r>
              <a:rPr lang="zh-CN" altLang="en-US"/>
              <a:t>张图片，导致网络训练效果很差，并导致最终使用网络对测试集进行预测时偏差很大</a:t>
            </a:r>
            <a:endParaRPr lang="zh-CN" altLang="en-US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1130300"/>
            <a:ext cx="7672070" cy="5502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112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7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目标检测任务</a:t>
            </a:r>
            <a:endParaRPr lang="en-US" altLang="zh-CN" sz="7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——</a:t>
            </a:r>
            <a:r>
              <a:rPr lang="zh-CN" altLang="en-US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63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38645" y="652145"/>
            <a:ext cx="4544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</a:t>
            </a:r>
            <a:r>
              <a:rPr lang="en-US" altLang="zh-CN"/>
              <a:t>detect.py</a:t>
            </a:r>
            <a:r>
              <a:rPr lang="zh-CN" altLang="en-US"/>
              <a:t>文件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load_data( )</a:t>
            </a:r>
            <a:r>
              <a:rPr lang="zh-CN" altLang="en-US"/>
              <a:t>获得测试集的相关数据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导入训练好的网络模型，对测试集进行预测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1399540"/>
            <a:ext cx="6583045" cy="660400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4267835"/>
            <a:ext cx="5667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112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7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目标检测任务</a:t>
            </a:r>
            <a:endParaRPr lang="en-US" altLang="zh-CN" sz="7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——</a:t>
            </a:r>
            <a:r>
              <a:rPr lang="zh-CN" altLang="en-US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63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78650" y="2061210"/>
            <a:ext cx="45440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对用网络预测出的结果</a:t>
            </a:r>
            <a:r>
              <a:rPr lang="en-US" altLang="zh-CN"/>
              <a:t>output</a:t>
            </a:r>
            <a:r>
              <a:rPr lang="zh-CN" altLang="en-US"/>
              <a:t>进行数据提取，最终得到每个图像中的椎</a:t>
            </a:r>
            <a:r>
              <a:rPr lang="zh-CN" altLang="en-US"/>
              <a:t>骨的中心坐标</a:t>
            </a:r>
            <a:endParaRPr lang="zh-CN" altLang="en-US"/>
          </a:p>
          <a:p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注：</a:t>
            </a:r>
            <a:r>
              <a:rPr lang="zh-CN" altLang="en-US">
                <a:solidFill>
                  <a:schemeClr val="tx1"/>
                </a:solidFill>
              </a:rPr>
              <a:t>由于网络训练效果太差，在对</a:t>
            </a:r>
            <a:r>
              <a:rPr lang="en-US" altLang="zh-CN">
                <a:solidFill>
                  <a:schemeClr val="tx1"/>
                </a:solidFill>
              </a:rPr>
              <a:t>boxes</a:t>
            </a:r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en-US" altLang="zh-CN">
                <a:solidFill>
                  <a:schemeClr val="tx1"/>
                </a:solidFill>
              </a:rPr>
              <a:t>scores</a:t>
            </a:r>
            <a:r>
              <a:rPr lang="zh-CN" altLang="en-US">
                <a:solidFill>
                  <a:schemeClr val="tx1"/>
                </a:solidFill>
              </a:rPr>
              <a:t>的大小进行提取时，有的图像无法得到</a:t>
            </a:r>
            <a:r>
              <a:rPr lang="en-US" altLang="zh-CN">
                <a:solidFill>
                  <a:schemeClr val="tx1"/>
                </a:solidFill>
              </a:rPr>
              <a:t>11</a:t>
            </a:r>
            <a:r>
              <a:rPr lang="zh-CN" altLang="en-US">
                <a:solidFill>
                  <a:schemeClr val="tx1"/>
                </a:solidFill>
              </a:rPr>
              <a:t>个椎骨的全部坐标（只能得到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个坐标左右），因此没有计算预测损失，只是对两三种测试图片进行了坐标输出，并在图中标记出了预测坐标的位置及类别</a:t>
            </a:r>
            <a:endParaRPr lang="zh-CN" altLang="en-US"/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1026795"/>
            <a:ext cx="6499860" cy="5697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112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7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目标检测任务</a:t>
            </a:r>
            <a:endParaRPr lang="en-US" altLang="zh-CN" sz="7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——</a:t>
            </a:r>
            <a:r>
              <a:rPr lang="zh-CN" altLang="en-US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sz="63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63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32880" y="1504315"/>
            <a:ext cx="45440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将对一张图片的预测结果写入</a:t>
            </a:r>
            <a:r>
              <a:rPr lang="en-US" altLang="zh-CN"/>
              <a:t>txt</a:t>
            </a:r>
            <a:r>
              <a:rPr lang="zh-CN" altLang="en-US"/>
              <a:t>中，如左图，可见只预测得到了</a:t>
            </a:r>
            <a:r>
              <a:rPr lang="en-US" altLang="zh-CN"/>
              <a:t>8</a:t>
            </a:r>
            <a:r>
              <a:rPr lang="zh-CN" altLang="en-US"/>
              <a:t>块椎骨的坐标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4267835"/>
            <a:ext cx="5667375" cy="809625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9540"/>
            <a:ext cx="3582035" cy="2443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目标分类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任务代码细节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B1E36A9C-8ABB-41CD-8BA5-D4EEDAF7C156}"/>
                  </a:ext>
                </a:extLst>
              </p:cNvPr>
              <p:cNvSpPr txBox="1"/>
              <p:nvPr/>
            </p:nvSpPr>
            <p:spPr>
              <a:xfrm>
                <a:off x="626076" y="1935964"/>
                <a:ext cx="930875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在训练数据集上共有</a:t>
                </a:r>
                <a:r>
                  <a:rPr lang="en-US" altLang="zh-CN" dirty="0"/>
                  <a:t>150</a:t>
                </a:r>
                <a:r>
                  <a:rPr lang="zh-CN" altLang="en-US" dirty="0"/>
                  <a:t>张图片，每张图片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个关节，我们对分类任务的数据处理如下：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x, y</a:t>
                </a:r>
                <a:r>
                  <a:rPr lang="zh-CN" altLang="en-US" dirty="0"/>
                  <a:t>两个坐标表示每个关节的中心位置；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tars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150×11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记录了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个关节的类型；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椎间盘患病程度的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分类“</a:t>
                </a:r>
                <a:r>
                  <a:rPr lang="en-US" altLang="zh-CN" sz="1800" dirty="0"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V1-V5</a:t>
                </a:r>
                <a:r>
                  <a:rPr lang="zh-CN" altLang="en-US" dirty="0"/>
                  <a:t>”分别以“</a:t>
                </a:r>
                <a:r>
                  <a:rPr lang="en-US" altLang="zh-CN" dirty="0"/>
                  <a:t>0~4</a:t>
                </a:r>
                <a:r>
                  <a:rPr lang="zh-CN" altLang="en-US" dirty="0"/>
                  <a:t>”表示；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其中同时有两类的用“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”表示，即：“</a:t>
                </a:r>
                <a:r>
                  <a:rPr lang="en-US" altLang="zh-CN" dirty="0"/>
                  <a:t>V2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V5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”，“</a:t>
                </a:r>
                <a:r>
                  <a:rPr lang="en-US" altLang="zh-CN" dirty="0"/>
                  <a:t>V3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V5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”、“</a:t>
                </a:r>
                <a:r>
                  <a:rPr lang="en-US" altLang="zh-CN" dirty="0"/>
                  <a:t>V4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V5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”；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锥体患病程度的二分类用</a:t>
                </a:r>
                <a:r>
                  <a:rPr lang="en-US" altLang="zh-CN" dirty="0"/>
                  <a:t>”5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6”</a:t>
                </a:r>
                <a:r>
                  <a:rPr lang="zh-CN" altLang="en-US" dirty="0"/>
                  <a:t>表示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76" y="1935964"/>
                <a:ext cx="9308757" cy="2031325"/>
              </a:xfrm>
              <a:prstGeom prst="rect">
                <a:avLst/>
              </a:prstGeom>
              <a:blipFill rotWithShape="1">
                <a:blip r:embed="rId1"/>
                <a:stretch>
                  <a:fillRect l="-589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目标分类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任务代码细节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1668" y="1510747"/>
            <a:ext cx="1054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目标分类任务的数据预处理的实现代码主要是以下三个函数：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63" y="2229613"/>
            <a:ext cx="3414056" cy="15241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09695" y="2229485"/>
            <a:ext cx="79698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  1.get_data( )</a:t>
            </a:r>
            <a:r>
              <a:rPr lang="zh-CN" altLang="en-US" dirty="0">
                <a:sym typeface="+mn-ea"/>
              </a:rPr>
              <a:t>用于对训练数据的预处理，结果返回两个变量：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pos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type:list , size: [150,11,2]) ,</a:t>
            </a:r>
            <a:r>
              <a:rPr lang="zh-CN" altLang="en-US" dirty="0">
                <a:sym typeface="+mn-ea"/>
              </a:rPr>
              <a:t>代表</a:t>
            </a:r>
            <a:r>
              <a:rPr lang="en-US" altLang="zh-CN" dirty="0">
                <a:sym typeface="+mn-ea"/>
              </a:rPr>
              <a:t>150</a:t>
            </a:r>
            <a:r>
              <a:rPr lang="zh-CN" altLang="en-US" dirty="0">
                <a:sym typeface="+mn-ea"/>
              </a:rPr>
              <a:t>张训练图片中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块肋骨的中心</a:t>
            </a:r>
            <a:r>
              <a:rPr lang="en-US" altLang="zh-CN" dirty="0">
                <a:sym typeface="+mn-ea"/>
              </a:rPr>
              <a:t>x,y</a:t>
            </a:r>
            <a:r>
              <a:rPr lang="zh-CN" altLang="en-US" dirty="0">
                <a:sym typeface="+mn-ea"/>
              </a:rPr>
              <a:t>坐标 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labels (type: tensor, shape: [11*150=1650]) ,</a:t>
            </a:r>
            <a:r>
              <a:rPr lang="zh-CN" altLang="en-US" dirty="0">
                <a:sym typeface="+mn-ea"/>
              </a:rPr>
              <a:t>代表所有测试图片中</a:t>
            </a:r>
            <a:r>
              <a:rPr lang="zh-CN" altLang="en-US" dirty="0">
                <a:sym typeface="+mn-ea"/>
              </a:rPr>
              <a:t>肋骨的标签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 2.get_img( )</a:t>
            </a:r>
            <a:r>
              <a:rPr lang="zh-CN" altLang="en-US" dirty="0">
                <a:sym typeface="+mn-ea"/>
              </a:rPr>
              <a:t>用于读取图片，通过</a:t>
            </a:r>
            <a:r>
              <a:rPr lang="en-US" altLang="zh-CN" dirty="0">
                <a:sym typeface="+mn-ea"/>
              </a:rPr>
              <a:t>get_data( )</a:t>
            </a:r>
            <a:r>
              <a:rPr lang="zh-CN" altLang="en-US" dirty="0">
                <a:sym typeface="+mn-ea"/>
              </a:rPr>
              <a:t>返回的</a:t>
            </a:r>
            <a:r>
              <a:rPr lang="en-US" altLang="zh-CN" dirty="0">
                <a:sym typeface="+mn-ea"/>
              </a:rPr>
              <a:t>pos</a:t>
            </a:r>
            <a:r>
              <a:rPr lang="zh-CN" altLang="en-US" dirty="0">
                <a:sym typeface="+mn-ea"/>
              </a:rPr>
              <a:t>变量得到每张图片中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块肋骨的中心坐标，并以此以</a:t>
            </a:r>
            <a:r>
              <a:rPr lang="en-US" altLang="zh-CN" dirty="0">
                <a:sym typeface="+mn-ea"/>
              </a:rPr>
              <a:t>70*28</a:t>
            </a:r>
            <a:r>
              <a:rPr lang="zh-CN" altLang="en-US" dirty="0">
                <a:sym typeface="+mn-ea"/>
              </a:rPr>
              <a:t>大小的框将每块肋骨的图片提取出来，最终返回结果为一个变量：</a:t>
            </a:r>
            <a:r>
              <a:rPr lang="en-US" altLang="zh-CN" dirty="0">
                <a:sym typeface="+mn-ea"/>
              </a:rPr>
              <a:t>inputs (type: tensor, shape:[11*150,1,70,28])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 3.</a:t>
            </a:r>
            <a:r>
              <a:rPr lang="en-US" altLang="zh-CN" dirty="0">
                <a:sym typeface="+mn-ea"/>
              </a:rPr>
              <a:t>get_testdata( )</a:t>
            </a:r>
            <a:r>
              <a:rPr lang="zh-CN" altLang="en-US" dirty="0">
                <a:sym typeface="+mn-ea"/>
              </a:rPr>
              <a:t>用于对测试</a:t>
            </a:r>
            <a:r>
              <a:rPr lang="zh-CN" altLang="en-US" dirty="0">
                <a:sym typeface="+mn-ea"/>
              </a:rPr>
              <a:t>数据的预处理，结果返回两个变量：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pos_test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type:list , size: [51,11,2]) ,</a:t>
            </a:r>
            <a:r>
              <a:rPr lang="zh-CN" altLang="en-US" dirty="0">
                <a:sym typeface="+mn-ea"/>
              </a:rPr>
              <a:t>代表</a:t>
            </a:r>
            <a:r>
              <a:rPr lang="en-US" altLang="zh-CN" dirty="0">
                <a:sym typeface="+mn-ea"/>
              </a:rPr>
              <a:t>51</a:t>
            </a:r>
            <a:r>
              <a:rPr lang="zh-CN" altLang="en-US" dirty="0">
                <a:sym typeface="+mn-ea"/>
              </a:rPr>
              <a:t>张测试</a:t>
            </a:r>
            <a:r>
              <a:rPr lang="zh-CN" altLang="en-US" dirty="0">
                <a:sym typeface="+mn-ea"/>
              </a:rPr>
              <a:t>图片中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块肋骨的中心</a:t>
            </a:r>
            <a:r>
              <a:rPr lang="en-US" altLang="zh-CN" dirty="0">
                <a:sym typeface="+mn-ea"/>
              </a:rPr>
              <a:t>x,y</a:t>
            </a:r>
            <a:r>
              <a:rPr lang="zh-CN" altLang="en-US" dirty="0">
                <a:sym typeface="+mn-ea"/>
              </a:rPr>
              <a:t>坐标 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labels_test (type: tensor, shape: [11*51=561]) ,</a:t>
            </a:r>
            <a:r>
              <a:rPr lang="zh-CN" altLang="en-US" dirty="0">
                <a:sym typeface="+mn-ea"/>
              </a:rPr>
              <a:t>代表所有测试图片中</a:t>
            </a:r>
            <a:r>
              <a:rPr lang="zh-CN" altLang="en-US" dirty="0">
                <a:sym typeface="+mn-ea"/>
              </a:rPr>
              <a:t>肋骨的标签</a:t>
            </a:r>
            <a:endParaRPr lang="zh-CN" altLang="en-US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9" y="249223"/>
            <a:ext cx="117268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目标分类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任务代码细节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定义网络模型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669" y="1360914"/>
            <a:ext cx="9993465" cy="42846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715" y="1742457"/>
            <a:ext cx="10211685" cy="87637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353831" y="347809"/>
            <a:ext cx="117268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目标分类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任务代码细节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损失函数与优化器定义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453224" y="281028"/>
            <a:ext cx="821502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目标分类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代码细节详解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网络训练过程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397" y="1429561"/>
            <a:ext cx="7715988" cy="3999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0750" y="678180"/>
            <a:ext cx="2668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训练结果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495" y="1532890"/>
            <a:ext cx="3639820" cy="3895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421419" y="265126"/>
            <a:ext cx="1009020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目标分类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代码细节详解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在测试集上进行测试</a:t>
            </a:r>
            <a:endParaRPr lang="zh-CN" altLang="en-US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52" y="1431856"/>
            <a:ext cx="7762008" cy="516101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20455" y="1664335"/>
            <a:ext cx="283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480" y="2136775"/>
            <a:ext cx="3520440" cy="943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48675" y="3244850"/>
            <a:ext cx="3357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如上图，可知图像分类任务的测试损失为</a:t>
            </a:r>
            <a:r>
              <a:rPr lang="en-US" altLang="zh-CN"/>
              <a:t>2.155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 图像分类任务的准确率为</a:t>
            </a:r>
            <a:r>
              <a:rPr lang="en-US" altLang="zh-CN"/>
              <a:t>40</a:t>
            </a:r>
            <a:r>
              <a:rPr lang="zh-CN" altLang="en-US"/>
              <a:t>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期中作业</a:t>
            </a:r>
            <a:r>
              <a:rPr lang="en-US" altLang="zh-CN" sz="4265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265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脊柱疾病智能诊断</a:t>
            </a:r>
            <a:endParaRPr lang="zh-CN" alt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421" y="67657"/>
            <a:ext cx="1053256" cy="103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903979" y="150878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130,182,{'identification': 'L5-S1', 'disc': 'v3'}</a:t>
            </a:r>
            <a:endParaRPr lang="zh-CN" altLang="en-US" sz="2400"/>
          </a:p>
          <a:p>
            <a:r>
              <a:rPr lang="zh-CN" altLang="en-US" sz="2400"/>
              <a:t>127,157,{'identification': 'L4-L5', 'disc': 'v2'}</a:t>
            </a:r>
            <a:endParaRPr lang="zh-CN" altLang="en-US" sz="2400"/>
          </a:p>
          <a:p>
            <a:r>
              <a:rPr lang="zh-CN" altLang="en-US" sz="2400"/>
              <a:t>127,130,{'identification': 'L3-L4', 'disc': 'v1'}</a:t>
            </a:r>
            <a:endParaRPr lang="zh-CN" altLang="en-US" sz="2400"/>
          </a:p>
          <a:p>
            <a:r>
              <a:rPr lang="zh-CN" altLang="en-US" sz="2400"/>
              <a:t>130,106,{'identification': 'L2-L3', 'disc': 'v1'}</a:t>
            </a:r>
            <a:endParaRPr lang="zh-CN" altLang="en-US" sz="2400"/>
          </a:p>
          <a:p>
            <a:r>
              <a:rPr lang="zh-CN" altLang="en-US" sz="2400"/>
              <a:t>135,83,{'identification': 'L1-L2', 'disc': 'v1'}</a:t>
            </a:r>
            <a:endParaRPr lang="zh-CN" altLang="en-US" sz="2400"/>
          </a:p>
          <a:p>
            <a:r>
              <a:rPr lang="zh-CN" altLang="en-US" sz="2400"/>
              <a:t>138,62,{'identification': 'T12-L1', 'disc': 'v1’}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127,171,{'identification': 'L5', 'vertebra': 'v1'}</a:t>
            </a:r>
            <a:endParaRPr lang="zh-CN" altLang="en-US" sz="2400"/>
          </a:p>
          <a:p>
            <a:r>
              <a:rPr lang="zh-CN" altLang="en-US" sz="2400"/>
              <a:t>126,145,{'identification': 'L4', 'vertebra': 'v1'}</a:t>
            </a:r>
            <a:endParaRPr lang="zh-CN" altLang="en-US" sz="2400"/>
          </a:p>
          <a:p>
            <a:r>
              <a:rPr lang="zh-CN" altLang="en-US" sz="2400"/>
              <a:t>129,118,{'identification': 'L3', 'vertebra': 'v1'}</a:t>
            </a:r>
            <a:endParaRPr lang="zh-CN" altLang="en-US" sz="2400"/>
          </a:p>
          <a:p>
            <a:r>
              <a:rPr lang="zh-CN" altLang="en-US" sz="2400"/>
              <a:t>133,95,{'identification': 'L2', 'vertebra': 'v1'}</a:t>
            </a:r>
            <a:endParaRPr lang="zh-CN" altLang="en-US" sz="2400"/>
          </a:p>
          <a:p>
            <a:r>
              <a:rPr lang="zh-CN" altLang="en-US" sz="2400"/>
              <a:t>137,72,{'identification': 'L1', 'vertebra': 'v1'}</a:t>
            </a:r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8976320" y="1532112"/>
            <a:ext cx="1068593" cy="2259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8910418" y="4101076"/>
            <a:ext cx="833989" cy="192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4" y="1892830"/>
            <a:ext cx="3940895" cy="394089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15947" y="61375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类目标检测（每类得到</a:t>
            </a:r>
            <a:r>
              <a:rPr lang="en-US" altLang="zh-CN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组横纵坐标即可）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913652" y="6137532"/>
            <a:ext cx="3744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类目标检测位置示意图</a:t>
            </a:r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421419" y="265126"/>
            <a:ext cx="1009020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目标分类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代码细节详解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模型运行效果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478403" y="27307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1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算法使用模型大小及运行速度分析</a:t>
            </a:r>
            <a:endParaRPr lang="zh-CN" altLang="en-US" sz="41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期中作业</a:t>
            </a:r>
            <a:r>
              <a:rPr lang="en-US" altLang="zh-CN" sz="4265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265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脊柱疾病智能诊断</a:t>
            </a:r>
            <a:endParaRPr lang="zh-CN" alt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421" y="67657"/>
            <a:ext cx="1053256" cy="103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903979" y="150878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130,182,{'identification': 'L5-S1', 'disc': 'v3'}</a:t>
            </a:r>
            <a:endParaRPr lang="zh-CN" altLang="en-US" sz="2400"/>
          </a:p>
          <a:p>
            <a:r>
              <a:rPr lang="zh-CN" altLang="en-US" sz="2400"/>
              <a:t>127,157,{'identification': 'L4-L5', 'disc': 'v2'}</a:t>
            </a:r>
            <a:endParaRPr lang="zh-CN" altLang="en-US" sz="2400"/>
          </a:p>
          <a:p>
            <a:r>
              <a:rPr lang="zh-CN" altLang="en-US" sz="2400"/>
              <a:t>127,130,{'identification': 'L3-L4', 'disc': 'v1'}</a:t>
            </a:r>
            <a:endParaRPr lang="zh-CN" altLang="en-US" sz="2400"/>
          </a:p>
          <a:p>
            <a:r>
              <a:rPr lang="zh-CN" altLang="en-US" sz="2400"/>
              <a:t>130,106,{'identification': 'L2-L3', 'disc': 'v1'}</a:t>
            </a:r>
            <a:endParaRPr lang="zh-CN" altLang="en-US" sz="2400"/>
          </a:p>
          <a:p>
            <a:r>
              <a:rPr lang="zh-CN" altLang="en-US" sz="2400"/>
              <a:t>135,83,{'identification': 'L1-L2', 'disc': 'v1'}</a:t>
            </a:r>
            <a:endParaRPr lang="zh-CN" altLang="en-US" sz="2400"/>
          </a:p>
          <a:p>
            <a:r>
              <a:rPr lang="zh-CN" altLang="en-US" sz="2400"/>
              <a:t>138,62,{'identification': 'T12-L1', 'disc': 'v1’}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127,171,{'identification': 'L5', 'vertebra': 'v1'}</a:t>
            </a:r>
            <a:endParaRPr lang="zh-CN" altLang="en-US" sz="2400"/>
          </a:p>
          <a:p>
            <a:r>
              <a:rPr lang="zh-CN" altLang="en-US" sz="2400"/>
              <a:t>126,145,{'identification': 'L4', 'vertebra': 'v1'}</a:t>
            </a:r>
            <a:endParaRPr lang="zh-CN" altLang="en-US" sz="2400"/>
          </a:p>
          <a:p>
            <a:r>
              <a:rPr lang="zh-CN" altLang="en-US" sz="2400"/>
              <a:t>129,118,{'identification': 'L3', 'vertebra': 'v1'}</a:t>
            </a:r>
            <a:endParaRPr lang="zh-CN" altLang="en-US" sz="2400"/>
          </a:p>
          <a:p>
            <a:r>
              <a:rPr lang="zh-CN" altLang="en-US" sz="2400"/>
              <a:t>133,95,{'identification': 'L2', 'vertebra': 'v1'}</a:t>
            </a:r>
            <a:endParaRPr lang="zh-CN" altLang="en-US" sz="2400"/>
          </a:p>
          <a:p>
            <a:r>
              <a:rPr lang="zh-CN" altLang="en-US" sz="2400"/>
              <a:t>137,72,{'identification': 'L1', 'vertebra': 'v1'}</a:t>
            </a:r>
            <a:endParaRPr lang="zh-CN" altLang="en-US" sz="2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01" y="4211503"/>
            <a:ext cx="2956323" cy="15651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83" y="1325894"/>
            <a:ext cx="2922125" cy="27027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500016" y="1532112"/>
            <a:ext cx="1068593" cy="2259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10800523" y="4101076"/>
            <a:ext cx="833989" cy="192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5940656" y="60387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图像分类：</a:t>
            </a:r>
            <a:r>
              <a:rPr lang="en-US" altLang="zh-CN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2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92010" y="1079673"/>
            <a:ext cx="5543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图像分类：</a:t>
            </a:r>
            <a:r>
              <a:rPr lang="en-US" altLang="zh-CN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2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517" y="139673"/>
            <a:ext cx="9525662" cy="977656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作业概述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8884" y="3029446"/>
            <a:ext cx="10797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	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08884" y="5522181"/>
            <a:ext cx="1018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在本次作业中，我们小组主要根据所给数据，在应用</a:t>
            </a:r>
            <a:r>
              <a:rPr lang="en-US" altLang="zh-CN" sz="1800" b="1" i="0" dirty="0">
                <a:solidFill>
                  <a:srgbClr val="121212"/>
                </a:solidFill>
                <a:effectLst/>
                <a:latin typeface="-apple-system"/>
              </a:rPr>
              <a:t>Faster RCNN</a:t>
            </a:r>
            <a:r>
              <a:rPr lang="zh-CN" altLang="en-US" sz="1800" i="0" dirty="0">
                <a:solidFill>
                  <a:srgbClr val="121212"/>
                </a:solidFill>
                <a:effectLst/>
                <a:latin typeface="-apple-system"/>
              </a:rPr>
              <a:t>的基础上对脊柱图片进行目标检测，再在目标检测完成的基础上进行目标分类。</a:t>
            </a:r>
            <a:endParaRPr lang="en-US" altLang="zh-CN" sz="180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923514"/>
            <a:ext cx="6929149" cy="32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26650" y="133581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本次作业的关键对脊柱的十一个关键点进行定位和分类：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834" y="127983"/>
            <a:ext cx="6917635" cy="84085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+mj-ea"/>
              </a:rPr>
              <a:t>Faster RCNN </a:t>
            </a:r>
            <a:r>
              <a:rPr lang="zh-CN" altLang="en-US" sz="4800" dirty="0">
                <a:latin typeface="+mj-ea"/>
              </a:rPr>
              <a:t>原理简介</a:t>
            </a:r>
            <a:endParaRPr lang="zh-CN" altLang="en-US" sz="4800" dirty="0">
              <a:latin typeface="+mj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672810" y="1179921"/>
            <a:ext cx="5576915" cy="5138616"/>
          </a:xfrm>
        </p:spPr>
        <p:txBody>
          <a:bodyPr/>
          <a:lstStyle/>
          <a:p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我们首先对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Faster RCNN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网络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进行叙述，它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可以分为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个主要内容，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如右图所示：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Conv layers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Faster RCNN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首先使用一组基础的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conv+relu+pooling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层提取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image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被共享用于后续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RPN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层和全连接层；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Region Proposal Networks: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RPN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网络用于生成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region proposals,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该层通过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判断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anchors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属于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positive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negative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，再利用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bounding box regression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修正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anchors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获得精确的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proposals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Roi Pooling: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该层收集输入的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proposals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，综合这些信息后提取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proposal feature maps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，送入后续全连接层判定目标类别；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Classification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利用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proposal feature maps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计算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proposal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的类别，同时再次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bounding box regression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获得检测框最终的精确位置。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9096" y="1179921"/>
            <a:ext cx="4516418" cy="5138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6834" y="226892"/>
            <a:ext cx="7863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版本中的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VGG16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faster_rcnn_test.pt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的网络结构如图所示：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79" y="827362"/>
            <a:ext cx="7418568" cy="37504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EBD1195C-A7F4-42F6-AF18-050BF1C5E5F2}"/>
                  </a:ext>
                </a:extLst>
              </p:cNvPr>
              <p:cNvSpPr txBox="1"/>
              <p:nvPr/>
            </p:nvSpPr>
            <p:spPr>
              <a:xfrm>
                <a:off x="516834" y="4446540"/>
                <a:ext cx="1130675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该网络对于一副任意大小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的图像：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dirty="0"/>
                  <a:t>首先缩放至固定大小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，然后将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图像送入网络；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/>
                  <a:t>Conv layers</a:t>
                </a:r>
                <a:r>
                  <a:rPr lang="zh-CN" altLang="en-US" dirty="0"/>
                  <a:t>中包含了</a:t>
                </a:r>
                <a:r>
                  <a:rPr lang="en-US" altLang="zh-CN" dirty="0"/>
                  <a:t>13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conv</a:t>
                </a:r>
                <a:r>
                  <a:rPr lang="zh-CN" altLang="en-US" dirty="0"/>
                  <a:t>层</a:t>
                </a:r>
                <a:r>
                  <a:rPr lang="en-US" altLang="zh-CN" dirty="0"/>
                  <a:t>+13</a:t>
                </a:r>
                <a:r>
                  <a:rPr lang="zh-CN" altLang="en-US" dirty="0"/>
                  <a:t>个</a:t>
                </a:r>
                <a:r>
                  <a:rPr lang="en-US" altLang="zh-CN" dirty="0" err="1"/>
                  <a:t>relu</a:t>
                </a:r>
                <a:r>
                  <a:rPr lang="zh-CN" altLang="en-US" dirty="0"/>
                  <a:t>层</a:t>
                </a:r>
                <a:r>
                  <a:rPr lang="en-US" altLang="zh-CN" dirty="0"/>
                  <a:t>+4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pooling</a:t>
                </a:r>
                <a:r>
                  <a:rPr lang="zh-CN" altLang="en-US" dirty="0"/>
                  <a:t>层；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/>
                  <a:t>RPN</a:t>
                </a:r>
                <a:r>
                  <a:rPr lang="zh-CN" altLang="en-US" dirty="0"/>
                  <a:t>网络首先经过</a:t>
                </a:r>
                <a:r>
                  <a:rPr lang="en-US" altLang="zh-CN" dirty="0"/>
                  <a:t>3x3</a:t>
                </a:r>
                <a:r>
                  <a:rPr lang="zh-CN" altLang="en-US" dirty="0"/>
                  <a:t>卷积，再分别生成</a:t>
                </a:r>
                <a:r>
                  <a:rPr lang="en-US" altLang="zh-CN" dirty="0"/>
                  <a:t>positive anchors</a:t>
                </a:r>
                <a:r>
                  <a:rPr lang="zh-CN" altLang="en-US" dirty="0"/>
                  <a:t>和对应</a:t>
                </a:r>
                <a:r>
                  <a:rPr lang="en-US" altLang="zh-CN" dirty="0"/>
                  <a:t>bounding box regression</a:t>
                </a:r>
                <a:r>
                  <a:rPr lang="zh-CN" altLang="en-US" dirty="0"/>
                  <a:t>偏移量，然后计算出</a:t>
                </a:r>
                <a:r>
                  <a:rPr lang="en-US" altLang="zh-CN" dirty="0"/>
                  <a:t>proposals</a:t>
                </a:r>
                <a:r>
                  <a:rPr lang="zh-CN" altLang="en-US" dirty="0"/>
                  <a:t>；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/>
                  <a:t>Roi Pooling</a:t>
                </a:r>
                <a:r>
                  <a:rPr lang="zh-CN" altLang="en-US" dirty="0"/>
                  <a:t>层则利用</a:t>
                </a:r>
                <a:r>
                  <a:rPr lang="en-US" altLang="zh-CN" dirty="0"/>
                  <a:t>proposals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feature maps</a:t>
                </a:r>
                <a:r>
                  <a:rPr lang="zh-CN" altLang="en-US" dirty="0"/>
                  <a:t>中提取</a:t>
                </a:r>
                <a:r>
                  <a:rPr lang="en-US" altLang="zh-CN" dirty="0"/>
                  <a:t>proposal feature</a:t>
                </a:r>
                <a:r>
                  <a:rPr lang="zh-CN" altLang="en-US" dirty="0"/>
                  <a:t>送入后续全连接和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网络作</a:t>
                </a:r>
                <a:r>
                  <a:rPr lang="en-US" altLang="zh-CN" dirty="0"/>
                  <a:t>classification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" y="4446540"/>
                <a:ext cx="11306756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485" t="-1319" r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目标检测任务代码细节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3467" y="1210799"/>
            <a:ext cx="1065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目标检测任务的数据预处理的代码在 </a:t>
            </a:r>
            <a:r>
              <a:rPr lang="en-US" altLang="zh-CN" dirty="0"/>
              <a:t>read_data.py </a:t>
            </a:r>
            <a:r>
              <a:rPr lang="zh-CN" altLang="en-US" dirty="0"/>
              <a:t>文件中实现。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18D0419A-6A07-4E3D-BE28-5CC680E02174}"/>
                  </a:ext>
                </a:extLst>
              </p:cNvPr>
              <p:cNvSpPr txBox="1"/>
              <p:nvPr/>
            </p:nvSpPr>
            <p:spPr>
              <a:xfrm>
                <a:off x="413467" y="1580131"/>
                <a:ext cx="116573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我们读取</a:t>
                </a:r>
                <a:r>
                  <a:rPr lang="en-US" altLang="zh-CN" dirty="0"/>
                  <a:t>train</a:t>
                </a:r>
                <a:r>
                  <a:rPr lang="zh-CN" altLang="en-US" dirty="0"/>
                  <a:t>文件夹中的</a:t>
                </a:r>
                <a:r>
                  <a:rPr lang="en-US" altLang="zh-CN" dirty="0"/>
                  <a:t>txt</a:t>
                </a:r>
                <a:r>
                  <a:rPr lang="zh-CN" altLang="en-US" dirty="0"/>
                  <a:t>文件，利用 </a:t>
                </a:r>
                <a:r>
                  <a:rPr lang="en-US" altLang="zh-CN" dirty="0"/>
                  <a:t>txt </a:t>
                </a:r>
                <a:r>
                  <a:rPr lang="zh-CN" altLang="en-US" dirty="0"/>
                  <a:t>给出的标注，确认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个部位的位置中心点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</m:oMath>
                </a14:m>
                <a:r>
                  <a:rPr lang="zh-CN" altLang="en-US" dirty="0"/>
                  <a:t>该部位的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𝑖𝑑𝑒𝑛𝑡𝑖𝑓𝑖𝑐𝑎𝑡𝑖𝑜𝑛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按照以下映射关系进行转换：</a:t>
                </a:r>
                <a:r>
                  <a:rPr lang="en-US" altLang="zh-CN" dirty="0"/>
                  <a:t>{L1~L5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0~4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L1-L2~T12-L1:5~10}</a:t>
                </a:r>
                <a:r>
                  <a:rPr lang="zh-CN" altLang="en-US" dirty="0"/>
                  <a:t>；根据中心点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选取</m:t>
                    </m:r>
                  </m:oMath>
                </a14:m>
                <a:r>
                  <a:rPr lang="zh-CN" altLang="en-US" dirty="0"/>
                  <a:t>合适大小的区域框图，将改区域框图的左上角坐标点以及右下角坐标点存储在</a:t>
                </a:r>
                <a:r>
                  <a:rPr lang="en-US" altLang="zh-CN" dirty="0"/>
                  <a:t>labels</a:t>
                </a:r>
                <a:r>
                  <a:rPr lang="zh-CN" altLang="en-US" dirty="0"/>
                  <a:t>中并返回。</a:t>
                </a:r>
                <a:endParaRPr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7" y="1580131"/>
                <a:ext cx="11657358" cy="923330"/>
              </a:xfrm>
              <a:prstGeom prst="rect">
                <a:avLst/>
              </a:prstGeom>
              <a:blipFill rotWithShape="1">
                <a:blip r:embed="rId1"/>
                <a:stretch>
                  <a:fillRect l="-471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6" y="2503461"/>
            <a:ext cx="5398937" cy="397632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88637" y="5017336"/>
            <a:ext cx="496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该函数（</a:t>
            </a:r>
            <a:r>
              <a:rPr lang="en-US" altLang="zh-CN" dirty="0" err="1"/>
              <a:t>read_data</a:t>
            </a:r>
            <a:r>
              <a:rPr lang="zh-CN" altLang="en-US" dirty="0"/>
              <a:t>）最后返回每张脊柱图片中</a:t>
            </a:r>
            <a:r>
              <a:rPr lang="en-US" altLang="zh-CN" dirty="0"/>
              <a:t>11</a:t>
            </a:r>
            <a:r>
              <a:rPr lang="zh-CN" altLang="en-US" dirty="0"/>
              <a:t>个部位的位置区域、类别、对应图像：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82" y="6014923"/>
            <a:ext cx="3551228" cy="464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目标检测任务代码细节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93698" y="1130327"/>
            <a:ext cx="7652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读取图像的代码为</a:t>
            </a:r>
            <a:r>
              <a:rPr lang="en-US" altLang="zh-CN" dirty="0"/>
              <a:t>read_data.py</a:t>
            </a:r>
            <a:r>
              <a:rPr lang="zh-CN" altLang="en-US" dirty="0"/>
              <a:t>文件中的</a:t>
            </a:r>
            <a:r>
              <a:rPr lang="en-US" altLang="zh-CN" dirty="0"/>
              <a:t>load_data</a:t>
            </a:r>
            <a:r>
              <a:rPr lang="zh-CN" altLang="en-US" dirty="0"/>
              <a:t>（）函数，其</a:t>
            </a:r>
            <a:r>
              <a:rPr lang="zh-CN" altLang="en-US" dirty="0"/>
              <a:t>实现如下：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699" y="1523264"/>
            <a:ext cx="5671930" cy="48208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21" y="3499384"/>
            <a:ext cx="4701898" cy="11608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25590" y="2936240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最终返回两个变量，其类型和大小如下图：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>
          <a:xfrm>
            <a:off x="271668" y="273077"/>
            <a:ext cx="1160758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目标检测任务代码细节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——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2297430"/>
            <a:ext cx="10779125" cy="403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8645" y="1749425"/>
            <a:ext cx="565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torchvision</a:t>
            </a:r>
            <a:r>
              <a:rPr lang="zh-CN" altLang="en-US" dirty="0"/>
              <a:t>官方给出的接口，将参数修改为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3922</Words>
  <Application>WPS 演示</Application>
  <PresentationFormat>宽屏</PresentationFormat>
  <Paragraphs>193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-apple-system</vt:lpstr>
      <vt:lpstr>AMGDT</vt:lpstr>
      <vt:lpstr>等线 Light</vt:lpstr>
      <vt:lpstr>等线</vt:lpstr>
      <vt:lpstr>Arial Unicode MS</vt:lpstr>
      <vt:lpstr>Office 主题​​</vt:lpstr>
      <vt:lpstr> 期中作业——脊柱疾病智能诊断</vt:lpstr>
      <vt:lpstr>   期中作业——脊柱疾病智能诊断</vt:lpstr>
      <vt:lpstr>   期中作业——脊柱疾病智能诊断</vt:lpstr>
      <vt:lpstr> 作业概述</vt:lpstr>
      <vt:lpstr>Faster RCNN 原理简介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期中作业——脊柱疾病智能诊断</dc:title>
  <dc:creator>Li Ruyi</dc:creator>
  <cp:lastModifiedBy>solidary</cp:lastModifiedBy>
  <cp:revision>28</cp:revision>
  <dcterms:created xsi:type="dcterms:W3CDTF">2021-05-31T04:48:00Z</dcterms:created>
  <dcterms:modified xsi:type="dcterms:W3CDTF">2021-05-31T14:30:55Z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