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8"/>
    <p:sldId id="272" r:id="rId19"/>
    <p:sldId id="284" r:id="rId20"/>
    <p:sldId id="286" r:id="rId21"/>
    <p:sldId id="285" r:id="rId22"/>
    <p:sldId id="290" r:id="rId23"/>
    <p:sldId id="289" r:id="rId24"/>
    <p:sldId id="273" r:id="rId25"/>
    <p:sldId id="281" r:id="rId26"/>
    <p:sldId id="282" r:id="rId27"/>
    <p:sldId id="283" r:id="rId28"/>
    <p:sldId id="287" r:id="rId29"/>
    <p:sldId id="291" r:id="rId30"/>
    <p:sldId id="288" r:id="rId31"/>
    <p:sldId id="292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8500" y="2145665"/>
            <a:ext cx="735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源码解析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79280" y="5722620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sysublackbear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接收读写请求的过程（二）：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60" y="1006475"/>
            <a:ext cx="673481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接收读写请求的过程（二）：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60" y="1006475"/>
            <a:ext cx="673481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启动和监听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请求：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180" y="300355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proxy.New</a:t>
            </a:r>
            <a:endParaRPr lang="en-US" altLang="zh-CN" sz="900"/>
          </a:p>
        </p:txBody>
      </p:sp>
      <p:sp>
        <p:nvSpPr>
          <p:cNvPr id="4" name="矩形 3"/>
          <p:cNvSpPr/>
          <p:nvPr/>
        </p:nvSpPr>
        <p:spPr>
          <a:xfrm>
            <a:off x="2106295" y="98171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NewConfig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2106295" y="168846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setup(config)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4152265" y="131572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net.Listen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4152265" y="195834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NewJodis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2106295" y="250507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serveAdmin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2106295" y="370141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serveProxy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2106295" y="4617720"/>
            <a:ext cx="12293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startMetricsJson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2106295" y="5024755"/>
            <a:ext cx="12293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startMetricsInfluxdb</a:t>
            </a:r>
            <a:endParaRPr lang="en-US" altLang="zh-CN" sz="900"/>
          </a:p>
        </p:txBody>
      </p:sp>
      <p:sp>
        <p:nvSpPr>
          <p:cNvPr id="13" name="矩形 12"/>
          <p:cNvSpPr/>
          <p:nvPr/>
        </p:nvSpPr>
        <p:spPr>
          <a:xfrm>
            <a:off x="2106295" y="5431790"/>
            <a:ext cx="12293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startMetricsStatsd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4092575" y="327342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acceptConn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092575" y="385000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NewSession.Start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5808980" y="354330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</a:t>
            </a:r>
            <a:endParaRPr lang="en-US" altLang="zh-CN" sz="900"/>
          </a:p>
          <a:p>
            <a:pPr algn="ctr"/>
            <a:r>
              <a:rPr lang="en-US" altLang="zh-CN" sz="900"/>
              <a:t>loopWriter</a:t>
            </a:r>
            <a:endParaRPr lang="en-US" altLang="zh-CN" sz="900"/>
          </a:p>
        </p:txBody>
      </p:sp>
      <p:sp>
        <p:nvSpPr>
          <p:cNvPr id="17" name="矩形 16"/>
          <p:cNvSpPr/>
          <p:nvPr/>
        </p:nvSpPr>
        <p:spPr>
          <a:xfrm>
            <a:off x="5808980" y="418973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</a:t>
            </a:r>
            <a:endParaRPr lang="en-US" altLang="zh-CN" sz="900"/>
          </a:p>
          <a:p>
            <a:pPr algn="ctr"/>
            <a:r>
              <a:rPr lang="en-US" altLang="zh-CN" sz="900"/>
              <a:t>loopReader</a:t>
            </a:r>
            <a:endParaRPr lang="en-US" altLang="zh-CN" sz="900"/>
          </a:p>
        </p:txBody>
      </p:sp>
      <p:sp>
        <p:nvSpPr>
          <p:cNvPr id="18" name="矩形 17"/>
          <p:cNvSpPr/>
          <p:nvPr/>
        </p:nvSpPr>
        <p:spPr>
          <a:xfrm>
            <a:off x="5808980" y="292100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NewRequestChanBuffer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7414895" y="3543300"/>
            <a:ext cx="11195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tasks.PopFrontAll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9341485" y="3543300"/>
            <a:ext cx="137858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proxy.handleResponse</a:t>
            </a:r>
            <a:endParaRPr lang="en-US" altLang="zh-CN" sz="900"/>
          </a:p>
        </p:txBody>
      </p:sp>
      <p:sp>
        <p:nvSpPr>
          <p:cNvPr id="21" name="矩形 20"/>
          <p:cNvSpPr/>
          <p:nvPr/>
        </p:nvSpPr>
        <p:spPr>
          <a:xfrm>
            <a:off x="7414895" y="4189730"/>
            <a:ext cx="13982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proxy.handleRequest</a:t>
            </a:r>
            <a:endParaRPr lang="en-US" altLang="zh-CN" sz="900"/>
          </a:p>
        </p:txBody>
      </p:sp>
      <p:sp>
        <p:nvSpPr>
          <p:cNvPr id="22" name="矩形 21"/>
          <p:cNvSpPr/>
          <p:nvPr/>
        </p:nvSpPr>
        <p:spPr>
          <a:xfrm>
            <a:off x="9341485" y="4189730"/>
            <a:ext cx="11195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tasks.Pushback</a:t>
            </a:r>
            <a:endParaRPr lang="en-US" altLang="zh-CN" sz="900"/>
          </a:p>
        </p:txBody>
      </p:sp>
      <p:cxnSp>
        <p:nvCxnSpPr>
          <p:cNvPr id="23" name="肘形连接符 22"/>
          <p:cNvCxnSpPr>
            <a:stCxn id="3" idx="3"/>
            <a:endCxn id="4" idx="1"/>
          </p:cNvCxnSpPr>
          <p:nvPr/>
        </p:nvCxnSpPr>
        <p:spPr>
          <a:xfrm flipV="1">
            <a:off x="1000125" y="1116965"/>
            <a:ext cx="1106170" cy="20218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3"/>
            <a:endCxn id="6" idx="1"/>
          </p:cNvCxnSpPr>
          <p:nvPr/>
        </p:nvCxnSpPr>
        <p:spPr>
          <a:xfrm flipV="1">
            <a:off x="1000125" y="1823720"/>
            <a:ext cx="1106170" cy="13150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2936240" y="1450975"/>
            <a:ext cx="1216025" cy="372745"/>
          </a:xfrm>
          <a:prstGeom prst="bentConnector3">
            <a:avLst>
              <a:gd name="adj1" fmla="val 500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3"/>
            <a:endCxn id="8" idx="1"/>
          </p:cNvCxnSpPr>
          <p:nvPr/>
        </p:nvCxnSpPr>
        <p:spPr>
          <a:xfrm>
            <a:off x="2936240" y="1823720"/>
            <a:ext cx="1216025" cy="269875"/>
          </a:xfrm>
          <a:prstGeom prst="bentConnector3">
            <a:avLst>
              <a:gd name="adj1" fmla="val 500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3"/>
            <a:endCxn id="9" idx="1"/>
          </p:cNvCxnSpPr>
          <p:nvPr/>
        </p:nvCxnSpPr>
        <p:spPr>
          <a:xfrm flipV="1">
            <a:off x="1000125" y="2640330"/>
            <a:ext cx="1106170" cy="498475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3"/>
            <a:endCxn id="10" idx="1"/>
          </p:cNvCxnSpPr>
          <p:nvPr/>
        </p:nvCxnSpPr>
        <p:spPr>
          <a:xfrm>
            <a:off x="1000125" y="3138805"/>
            <a:ext cx="1106170" cy="697865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3"/>
            <a:endCxn id="11" idx="1"/>
          </p:cNvCxnSpPr>
          <p:nvPr/>
        </p:nvCxnSpPr>
        <p:spPr>
          <a:xfrm>
            <a:off x="1000125" y="3138805"/>
            <a:ext cx="1106170" cy="16141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" idx="3"/>
            <a:endCxn id="12" idx="1"/>
          </p:cNvCxnSpPr>
          <p:nvPr/>
        </p:nvCxnSpPr>
        <p:spPr>
          <a:xfrm>
            <a:off x="1000125" y="3138805"/>
            <a:ext cx="1106170" cy="20212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3"/>
            <a:endCxn id="13" idx="1"/>
          </p:cNvCxnSpPr>
          <p:nvPr/>
        </p:nvCxnSpPr>
        <p:spPr>
          <a:xfrm>
            <a:off x="1000125" y="3138805"/>
            <a:ext cx="1106170" cy="24282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0" idx="3"/>
            <a:endCxn id="14" idx="1"/>
          </p:cNvCxnSpPr>
          <p:nvPr/>
        </p:nvCxnSpPr>
        <p:spPr>
          <a:xfrm flipV="1">
            <a:off x="2936240" y="3408680"/>
            <a:ext cx="1156335" cy="427990"/>
          </a:xfrm>
          <a:prstGeom prst="bentConnector3">
            <a:avLst>
              <a:gd name="adj1" fmla="val 50027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5" idx="1"/>
          </p:cNvCxnSpPr>
          <p:nvPr/>
        </p:nvCxnSpPr>
        <p:spPr>
          <a:xfrm>
            <a:off x="2936240" y="3836670"/>
            <a:ext cx="1156335" cy="148590"/>
          </a:xfrm>
          <a:prstGeom prst="bentConnector3">
            <a:avLst>
              <a:gd name="adj1" fmla="val 50027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" idx="3"/>
            <a:endCxn id="18" idx="1"/>
          </p:cNvCxnSpPr>
          <p:nvPr/>
        </p:nvCxnSpPr>
        <p:spPr>
          <a:xfrm flipV="1">
            <a:off x="4922520" y="3056255"/>
            <a:ext cx="886460" cy="9290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16" idx="1"/>
          </p:cNvCxnSpPr>
          <p:nvPr/>
        </p:nvCxnSpPr>
        <p:spPr>
          <a:xfrm flipV="1">
            <a:off x="4922520" y="3678555"/>
            <a:ext cx="886460" cy="3067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17" idx="1"/>
          </p:cNvCxnSpPr>
          <p:nvPr/>
        </p:nvCxnSpPr>
        <p:spPr>
          <a:xfrm>
            <a:off x="4922520" y="3985260"/>
            <a:ext cx="886460" cy="339725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3"/>
            <a:endCxn id="19" idx="1"/>
          </p:cNvCxnSpPr>
          <p:nvPr/>
        </p:nvCxnSpPr>
        <p:spPr>
          <a:xfrm>
            <a:off x="6638925" y="3678555"/>
            <a:ext cx="775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9" idx="3"/>
            <a:endCxn id="20" idx="1"/>
          </p:cNvCxnSpPr>
          <p:nvPr/>
        </p:nvCxnSpPr>
        <p:spPr>
          <a:xfrm>
            <a:off x="8534400" y="3678555"/>
            <a:ext cx="8070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3"/>
            <a:endCxn id="21" idx="1"/>
          </p:cNvCxnSpPr>
          <p:nvPr/>
        </p:nvCxnSpPr>
        <p:spPr>
          <a:xfrm>
            <a:off x="6638925" y="4324985"/>
            <a:ext cx="775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3"/>
            <a:endCxn id="22" idx="1"/>
          </p:cNvCxnSpPr>
          <p:nvPr/>
        </p:nvCxnSpPr>
        <p:spPr>
          <a:xfrm>
            <a:off x="8813165" y="4324985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监听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请求过程：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1116330"/>
            <a:ext cx="112877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每接收到一个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客户端的连接，就创建一个独立的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session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进行处理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(NewSession(config).Start(router))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将请求与结果关联起来，用一个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Request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结构体关联起来，把结果也当做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Request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结构体的一个属性；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Session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的核心就是创建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loopReader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loopWriter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loopReader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负责读取和分发请求到后端，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loopWriter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负责合并请求结果，然后返回给客户端。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forwardSync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将指定的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slot, request,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键的哈希值，经过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process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得到实际处理请求的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BackendConn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，然后把请求放入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BackendConn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 * Request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中，等待处理；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backendConn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负责实际对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请求进行处理，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loopWriter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负责从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backendConn.input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中取出请求并发送，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loopReader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负责遍历所有请求，从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redis.Conn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中解码得到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resp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并设置为相关的请求的属性。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的组成：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89400" y="3069590"/>
            <a:ext cx="795020" cy="355600"/>
            <a:chOff x="6416" y="2249"/>
            <a:chExt cx="1252" cy="560"/>
          </a:xfrm>
        </p:grpSpPr>
        <p:sp>
          <p:nvSpPr>
            <p:cNvPr id="2" name="矩形 1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Topom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9980" y="1174115"/>
            <a:ext cx="1116330" cy="355600"/>
            <a:chOff x="6416" y="2249"/>
            <a:chExt cx="1252" cy="560"/>
          </a:xfrm>
        </p:grpSpPr>
        <p:sp>
          <p:nvSpPr>
            <p:cNvPr id="9" name="矩形 8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model.Topom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9980" y="2800985"/>
            <a:ext cx="1116965" cy="355600"/>
            <a:chOff x="6416" y="2249"/>
            <a:chExt cx="1252" cy="560"/>
          </a:xfrm>
        </p:grpSpPr>
        <p:sp>
          <p:nvSpPr>
            <p:cNvPr id="12" name="矩形 11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model.Store</a:t>
              </a:r>
              <a:endParaRPr lang="zh-CN" altLang="en-US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36545" y="4615815"/>
            <a:ext cx="795020" cy="355600"/>
            <a:chOff x="6416" y="2249"/>
            <a:chExt cx="1252" cy="560"/>
          </a:xfrm>
        </p:grpSpPr>
        <p:sp>
          <p:nvSpPr>
            <p:cNvPr id="15" name="矩形 14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cache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950" y="5842635"/>
            <a:ext cx="795020" cy="355600"/>
            <a:chOff x="6416" y="2249"/>
            <a:chExt cx="1252" cy="560"/>
          </a:xfrm>
        </p:grpSpPr>
        <p:sp>
          <p:nvSpPr>
            <p:cNvPr id="18" name="矩形 17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hooks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01190" y="5842635"/>
            <a:ext cx="1503680" cy="355600"/>
            <a:chOff x="6416" y="2249"/>
            <a:chExt cx="1252" cy="560"/>
          </a:xfrm>
        </p:grpSpPr>
        <p:sp>
          <p:nvSpPr>
            <p:cNvPr id="21" name="矩形 20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model.SlotMapping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3125" y="704850"/>
            <a:ext cx="795020" cy="355600"/>
            <a:chOff x="6416" y="2249"/>
            <a:chExt cx="1252" cy="560"/>
          </a:xfrm>
        </p:grpSpPr>
        <p:sp>
          <p:nvSpPr>
            <p:cNvPr id="24" name="矩形 23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Config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23125" y="2800985"/>
            <a:ext cx="795020" cy="355600"/>
            <a:chOff x="6416" y="2249"/>
            <a:chExt cx="1252" cy="560"/>
          </a:xfrm>
        </p:grpSpPr>
        <p:sp>
          <p:nvSpPr>
            <p:cNvPr id="27" name="矩形 26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stats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734550" y="2178685"/>
            <a:ext cx="795020" cy="355600"/>
            <a:chOff x="6416" y="2249"/>
            <a:chExt cx="1252" cy="560"/>
          </a:xfrm>
        </p:grpSpPr>
        <p:sp>
          <p:nvSpPr>
            <p:cNvPr id="30" name="矩形 29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redisp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734550" y="2800985"/>
            <a:ext cx="935355" cy="355600"/>
            <a:chOff x="6416" y="2249"/>
            <a:chExt cx="1252" cy="560"/>
          </a:xfrm>
        </p:grpSpPr>
        <p:sp>
          <p:nvSpPr>
            <p:cNvPr id="33" name="矩形 32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RedisStats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734550" y="4246880"/>
            <a:ext cx="795020" cy="355600"/>
            <a:chOff x="6416" y="2249"/>
            <a:chExt cx="1252" cy="560"/>
          </a:xfrm>
        </p:grpSpPr>
        <p:sp>
          <p:nvSpPr>
            <p:cNvPr id="36" name="矩形 35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redisp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7155" y="5842635"/>
            <a:ext cx="977265" cy="355600"/>
            <a:chOff x="6416" y="2249"/>
            <a:chExt cx="1252" cy="560"/>
          </a:xfrm>
        </p:grpSpPr>
        <p:sp>
          <p:nvSpPr>
            <p:cNvPr id="6" name="矩形 5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model.Group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330825" y="5842635"/>
            <a:ext cx="977265" cy="355600"/>
            <a:chOff x="6416" y="2249"/>
            <a:chExt cx="1252" cy="560"/>
          </a:xfrm>
        </p:grpSpPr>
        <p:sp>
          <p:nvSpPr>
            <p:cNvPr id="50" name="矩形 49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model.Proxy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42100" y="5842635"/>
            <a:ext cx="1161415" cy="355600"/>
            <a:chOff x="6416" y="2249"/>
            <a:chExt cx="1252" cy="560"/>
          </a:xfrm>
        </p:grpSpPr>
        <p:sp>
          <p:nvSpPr>
            <p:cNvPr id="53" name="矩形 52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model.Sentinel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3125" y="1529715"/>
            <a:ext cx="795020" cy="355600"/>
            <a:chOff x="6416" y="2249"/>
            <a:chExt cx="1252" cy="560"/>
          </a:xfrm>
        </p:grpSpPr>
        <p:sp>
          <p:nvSpPr>
            <p:cNvPr id="56" name="矩形 55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action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734550" y="3425190"/>
            <a:ext cx="935355" cy="355600"/>
            <a:chOff x="6416" y="2249"/>
            <a:chExt cx="1252" cy="560"/>
          </a:xfrm>
        </p:grpSpPr>
        <p:sp>
          <p:nvSpPr>
            <p:cNvPr id="59" name="矩形 58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ProxyStats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23125" y="4615815"/>
            <a:ext cx="795020" cy="355600"/>
            <a:chOff x="6416" y="2249"/>
            <a:chExt cx="1252" cy="560"/>
          </a:xfrm>
        </p:grpSpPr>
        <p:sp>
          <p:nvSpPr>
            <p:cNvPr id="62" name="矩形 61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ha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734550" y="4793615"/>
            <a:ext cx="795020" cy="355600"/>
            <a:chOff x="6416" y="2249"/>
            <a:chExt cx="1252" cy="560"/>
          </a:xfrm>
        </p:grpSpPr>
        <p:sp>
          <p:nvSpPr>
            <p:cNvPr id="65" name="矩形 64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monitor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734550" y="5487035"/>
            <a:ext cx="795020" cy="355600"/>
            <a:chOff x="6416" y="2249"/>
            <a:chExt cx="1252" cy="560"/>
          </a:xfrm>
        </p:grpSpPr>
        <p:sp>
          <p:nvSpPr>
            <p:cNvPr id="68" name="矩形 67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masters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cxnSp>
        <p:nvCxnSpPr>
          <p:cNvPr id="70" name="肘形连接符 69"/>
          <p:cNvCxnSpPr>
            <a:stCxn id="16" idx="2"/>
            <a:endCxn id="18" idx="0"/>
          </p:cNvCxnSpPr>
          <p:nvPr/>
        </p:nvCxnSpPr>
        <p:spPr>
          <a:xfrm rot="5400000">
            <a:off x="1624648" y="4233228"/>
            <a:ext cx="871220" cy="2347595"/>
          </a:xfrm>
          <a:prstGeom prst="bentConnector3">
            <a:avLst>
              <a:gd name="adj1" fmla="val 49964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6" idx="2"/>
            <a:endCxn id="21" idx="0"/>
          </p:cNvCxnSpPr>
          <p:nvPr/>
        </p:nvCxnSpPr>
        <p:spPr>
          <a:xfrm rot="5400000">
            <a:off x="2507933" y="5116513"/>
            <a:ext cx="871220" cy="581025"/>
          </a:xfrm>
          <a:prstGeom prst="bentConnector3">
            <a:avLst>
              <a:gd name="adj1" fmla="val 49964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6" idx="2"/>
            <a:endCxn id="6" idx="0"/>
          </p:cNvCxnSpPr>
          <p:nvPr/>
        </p:nvCxnSpPr>
        <p:spPr>
          <a:xfrm rot="5400000" flipV="1">
            <a:off x="3379470" y="4826000"/>
            <a:ext cx="871220" cy="1162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16" idx="2"/>
            <a:endCxn id="50" idx="0"/>
          </p:cNvCxnSpPr>
          <p:nvPr/>
        </p:nvCxnSpPr>
        <p:spPr>
          <a:xfrm rot="5400000" flipV="1">
            <a:off x="4091305" y="4114165"/>
            <a:ext cx="871220" cy="2585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6" idx="2"/>
            <a:endCxn id="53" idx="0"/>
          </p:cNvCxnSpPr>
          <p:nvPr/>
        </p:nvCxnSpPr>
        <p:spPr>
          <a:xfrm rot="5400000" flipV="1">
            <a:off x="4792980" y="3412490"/>
            <a:ext cx="871220" cy="3989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3" idx="3"/>
            <a:endCxn id="37" idx="1"/>
          </p:cNvCxnSpPr>
          <p:nvPr/>
        </p:nvCxnSpPr>
        <p:spPr>
          <a:xfrm flipV="1">
            <a:off x="8018145" y="4513580"/>
            <a:ext cx="1716405" cy="36893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3" idx="3"/>
            <a:endCxn id="66" idx="1"/>
          </p:cNvCxnSpPr>
          <p:nvPr/>
        </p:nvCxnSpPr>
        <p:spPr>
          <a:xfrm>
            <a:off x="8018145" y="4882515"/>
            <a:ext cx="1716405" cy="17780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3" idx="3"/>
            <a:endCxn id="69" idx="1"/>
          </p:cNvCxnSpPr>
          <p:nvPr/>
        </p:nvCxnSpPr>
        <p:spPr>
          <a:xfrm>
            <a:off x="8018145" y="4882515"/>
            <a:ext cx="1716405" cy="87122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8" idx="3"/>
            <a:endCxn id="31" idx="1"/>
          </p:cNvCxnSpPr>
          <p:nvPr/>
        </p:nvCxnSpPr>
        <p:spPr>
          <a:xfrm flipV="1">
            <a:off x="8018145" y="2445385"/>
            <a:ext cx="1716405" cy="622300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8" idx="3"/>
            <a:endCxn id="60" idx="1"/>
          </p:cNvCxnSpPr>
          <p:nvPr/>
        </p:nvCxnSpPr>
        <p:spPr>
          <a:xfrm>
            <a:off x="8018145" y="3067685"/>
            <a:ext cx="1716405" cy="62420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28" idx="3"/>
            <a:endCxn id="34" idx="1"/>
          </p:cNvCxnSpPr>
          <p:nvPr/>
        </p:nvCxnSpPr>
        <p:spPr>
          <a:xfrm>
            <a:off x="8018145" y="3067685"/>
            <a:ext cx="1716405" cy="3175"/>
          </a:xfrm>
          <a:prstGeom prst="bentConnector2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" idx="1"/>
            <a:endCxn id="15" idx="0"/>
          </p:cNvCxnSpPr>
          <p:nvPr/>
        </p:nvCxnSpPr>
        <p:spPr>
          <a:xfrm flipH="1">
            <a:off x="3234055" y="3336290"/>
            <a:ext cx="855345" cy="127952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3" idx="1"/>
            <a:endCxn id="12" idx="3"/>
          </p:cNvCxnSpPr>
          <p:nvPr/>
        </p:nvCxnSpPr>
        <p:spPr>
          <a:xfrm flipH="1" flipV="1">
            <a:off x="2226945" y="2889885"/>
            <a:ext cx="1862455" cy="44640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" idx="1"/>
            <a:endCxn id="10" idx="3"/>
          </p:cNvCxnSpPr>
          <p:nvPr/>
        </p:nvCxnSpPr>
        <p:spPr>
          <a:xfrm flipH="1" flipV="1">
            <a:off x="2226310" y="1440815"/>
            <a:ext cx="1863090" cy="189547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3" idx="3"/>
            <a:endCxn id="25" idx="1"/>
          </p:cNvCxnSpPr>
          <p:nvPr/>
        </p:nvCxnSpPr>
        <p:spPr>
          <a:xfrm flipV="1">
            <a:off x="4884420" y="971550"/>
            <a:ext cx="2338705" cy="2364740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" idx="3"/>
            <a:endCxn id="57" idx="1"/>
          </p:cNvCxnSpPr>
          <p:nvPr/>
        </p:nvCxnSpPr>
        <p:spPr>
          <a:xfrm flipV="1">
            <a:off x="4884420" y="1796415"/>
            <a:ext cx="2338705" cy="153987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" idx="3"/>
            <a:endCxn id="28" idx="1"/>
          </p:cNvCxnSpPr>
          <p:nvPr/>
        </p:nvCxnSpPr>
        <p:spPr>
          <a:xfrm flipV="1">
            <a:off x="4884420" y="3067685"/>
            <a:ext cx="2338705" cy="26860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3" idx="3"/>
            <a:endCxn id="63" idx="1"/>
          </p:cNvCxnSpPr>
          <p:nvPr/>
        </p:nvCxnSpPr>
        <p:spPr>
          <a:xfrm>
            <a:off x="4884420" y="3336290"/>
            <a:ext cx="2338705" cy="1546225"/>
          </a:xfrm>
          <a:prstGeom prst="line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026160" y="2277110"/>
            <a:ext cx="1200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存储着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zkclient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product-name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88950" y="4424680"/>
            <a:ext cx="2021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缓存结构，如果缓存为空就通过store从zk中取出slot的信息并填充cache；不是只有第一次启动的时候cache会为空，如果集群中的元素（server，slot等等）发生变化，都会调用dirtyCache。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275955" y="1582420"/>
            <a:ext cx="12007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槽迁移的时候进行使用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020560" y="2035175"/>
            <a:ext cx="1200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存储集群中redis和proxy详细信息，goroutine每次刷新redis和proxy之后，都会将结果存在这里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941185" y="3817620"/>
            <a:ext cx="1200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在使用哨兵的时候会用到，存储在fe中配置的哨兵以及哨兵所监控的redis主服务器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启动（一）：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180" y="300355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Topom.Start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1887220" y="1041400"/>
            <a:ext cx="8978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store.Acquire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1886585" y="169291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1886585" y="246253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rewatchSentinels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1886585" y="300355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RefreshRedisStats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1887220" y="399796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RefreshProxyStats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1886585" y="499999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ProcessSlotAction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1887220" y="6006465"/>
            <a:ext cx="12172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ProcessSyncAction</a:t>
            </a:r>
            <a:endParaRPr lang="en-US" altLang="zh-CN" sz="90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1000125" y="1176655"/>
            <a:ext cx="887095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 flipV="1">
            <a:off x="1000125" y="1828165"/>
            <a:ext cx="886460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1"/>
          </p:cNvCxnSpPr>
          <p:nvPr/>
        </p:nvCxnSpPr>
        <p:spPr>
          <a:xfrm flipV="1">
            <a:off x="1000125" y="2597785"/>
            <a:ext cx="886460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1000125" y="3138805"/>
            <a:ext cx="88646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9170" y="3128010"/>
            <a:ext cx="899795" cy="100520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11" idx="1"/>
          </p:cNvCxnSpPr>
          <p:nvPr/>
        </p:nvCxnSpPr>
        <p:spPr>
          <a:xfrm>
            <a:off x="1000125" y="3138805"/>
            <a:ext cx="886460" cy="199644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2" idx="1"/>
          </p:cNvCxnSpPr>
          <p:nvPr/>
        </p:nvCxnSpPr>
        <p:spPr>
          <a:xfrm>
            <a:off x="1000125" y="3138805"/>
            <a:ext cx="887095" cy="30029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00425" y="169291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</a:t>
            </a:r>
            <a:endParaRPr lang="en-US" altLang="zh-CN" sz="900"/>
          </a:p>
        </p:txBody>
      </p:sp>
      <p:sp>
        <p:nvSpPr>
          <p:cNvPr id="21" name="矩形 20"/>
          <p:cNvSpPr/>
          <p:nvPr/>
        </p:nvSpPr>
        <p:spPr>
          <a:xfrm>
            <a:off x="4922520" y="434975"/>
            <a:ext cx="116205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refillCacheSlots</a:t>
            </a:r>
            <a:endParaRPr lang="en-US" altLang="zh-CN" sz="900"/>
          </a:p>
        </p:txBody>
      </p:sp>
      <p:sp>
        <p:nvSpPr>
          <p:cNvPr id="22" name="矩形 21"/>
          <p:cNvSpPr/>
          <p:nvPr/>
        </p:nvSpPr>
        <p:spPr>
          <a:xfrm>
            <a:off x="4922520" y="833120"/>
            <a:ext cx="116141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refillCacheGroups</a:t>
            </a:r>
            <a:endParaRPr lang="en-US" altLang="zh-CN" sz="900"/>
          </a:p>
        </p:txBody>
      </p:sp>
      <p:sp>
        <p:nvSpPr>
          <p:cNvPr id="23" name="矩形 22"/>
          <p:cNvSpPr/>
          <p:nvPr/>
        </p:nvSpPr>
        <p:spPr>
          <a:xfrm>
            <a:off x="4922520" y="1238885"/>
            <a:ext cx="11607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refillCacheProxy</a:t>
            </a:r>
            <a:endParaRPr lang="en-US" altLang="zh-CN" sz="900"/>
          </a:p>
        </p:txBody>
      </p:sp>
      <p:sp>
        <p:nvSpPr>
          <p:cNvPr id="24" name="矩形 23"/>
          <p:cNvSpPr/>
          <p:nvPr/>
        </p:nvSpPr>
        <p:spPr>
          <a:xfrm>
            <a:off x="4922520" y="1636395"/>
            <a:ext cx="11607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refillCacheSentinel</a:t>
            </a:r>
            <a:endParaRPr lang="en-US" altLang="zh-CN" sz="900"/>
          </a:p>
        </p:txBody>
      </p:sp>
      <p:cxnSp>
        <p:nvCxnSpPr>
          <p:cNvPr id="25" name="直接箭头连接符 24"/>
          <p:cNvCxnSpPr>
            <a:stCxn id="7" idx="3"/>
            <a:endCxn id="20" idx="1"/>
          </p:cNvCxnSpPr>
          <p:nvPr/>
        </p:nvCxnSpPr>
        <p:spPr>
          <a:xfrm>
            <a:off x="2785110" y="1828165"/>
            <a:ext cx="615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>
          <a:xfrm flipV="1">
            <a:off x="4298950" y="570230"/>
            <a:ext cx="623570" cy="1257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1"/>
          </p:cNvCxnSpPr>
          <p:nvPr/>
        </p:nvCxnSpPr>
        <p:spPr>
          <a:xfrm flipV="1">
            <a:off x="4293870" y="968375"/>
            <a:ext cx="628650" cy="848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 flipV="1">
            <a:off x="4298950" y="1374140"/>
            <a:ext cx="623570" cy="454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4" idx="1"/>
          </p:cNvCxnSpPr>
          <p:nvPr/>
        </p:nvCxnSpPr>
        <p:spPr>
          <a:xfrm flipV="1">
            <a:off x="4298950" y="1771650"/>
            <a:ext cx="623570" cy="56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458585" y="1024890"/>
            <a:ext cx="12007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zk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读取数据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425" y="246253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31" name="矩形 30"/>
          <p:cNvSpPr/>
          <p:nvPr/>
        </p:nvSpPr>
        <p:spPr>
          <a:xfrm>
            <a:off x="3395345" y="3003550"/>
            <a:ext cx="165925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stats.redisp.Infofull(addr)</a:t>
            </a:r>
            <a:endParaRPr lang="en-US" altLang="zh-CN" sz="900"/>
          </a:p>
        </p:txBody>
      </p:sp>
      <p:sp>
        <p:nvSpPr>
          <p:cNvPr id="32" name="文本框 31"/>
          <p:cNvSpPr txBox="1"/>
          <p:nvPr/>
        </p:nvSpPr>
        <p:spPr>
          <a:xfrm>
            <a:off x="5330825" y="3031490"/>
            <a:ext cx="21729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遍历所有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，所有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server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info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425" y="3495675"/>
            <a:ext cx="207010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ha.redisp.MastersAndSlavesClient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5601335" y="3400425"/>
            <a:ext cx="586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遍历所有</a:t>
            </a:r>
            <a:r>
              <a:rPr lang="en-US" sz="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AutoNum type="arabicPeriod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master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命令：列出所有被监视的主服务器，以及这些主服务器的当前状态；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AutoNum type="arabicPeriod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slaves &lt;master-name&gt;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命令：列出给定主服务器的所有从服务器，以及这些从服务器的当前状态。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35" name="直接箭头连接符 34"/>
          <p:cNvCxnSpPr>
            <a:stCxn id="9" idx="3"/>
            <a:endCxn id="30" idx="1"/>
          </p:cNvCxnSpPr>
          <p:nvPr/>
        </p:nvCxnSpPr>
        <p:spPr>
          <a:xfrm flipV="1">
            <a:off x="3053080" y="2597785"/>
            <a:ext cx="347345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31" idx="1"/>
          </p:cNvCxnSpPr>
          <p:nvPr/>
        </p:nvCxnSpPr>
        <p:spPr>
          <a:xfrm>
            <a:off x="3053080" y="3138805"/>
            <a:ext cx="34226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3"/>
            <a:endCxn id="33" idx="1"/>
          </p:cNvCxnSpPr>
          <p:nvPr/>
        </p:nvCxnSpPr>
        <p:spPr>
          <a:xfrm>
            <a:off x="3053080" y="3138805"/>
            <a:ext cx="347345" cy="4921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6325" y="4730115"/>
            <a:ext cx="12172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SyncActionPrepare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5444490" y="4133215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5444490" y="450532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minSyncActionIndex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5444490" y="491553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getGroupByServer</a:t>
            </a:r>
            <a:endParaRPr lang="en-US" altLang="zh-CN" sz="900"/>
          </a:p>
        </p:txBody>
      </p:sp>
      <p:sp>
        <p:nvSpPr>
          <p:cNvPr id="42" name="文本框 41"/>
          <p:cNvSpPr txBox="1"/>
          <p:nvPr/>
        </p:nvSpPr>
        <p:spPr>
          <a:xfrm>
            <a:off x="6811010" y="4943475"/>
            <a:ext cx="1522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根据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addr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查询其所在的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4490" y="5339715"/>
            <a:ext cx="2755900" cy="353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g.Servers[index].Action.Index = 0</a:t>
            </a:r>
            <a:endParaRPr lang="en-US" altLang="zh-CN" sz="800"/>
          </a:p>
          <a:p>
            <a:pPr algn="ctr"/>
            <a:r>
              <a:rPr lang="en-US" altLang="zh-CN" sz="800"/>
              <a:t>g.Servers[index].Action.State: Pending -&gt; Syncing</a:t>
            </a:r>
            <a:endParaRPr lang="en-US" altLang="zh-CN" sz="800"/>
          </a:p>
        </p:txBody>
      </p:sp>
      <p:sp>
        <p:nvSpPr>
          <p:cNvPr id="44" name="文本框 43"/>
          <p:cNvSpPr txBox="1"/>
          <p:nvPr/>
        </p:nvSpPr>
        <p:spPr>
          <a:xfrm>
            <a:off x="8401050" y="5409565"/>
            <a:ext cx="193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这台服务器可以从主服务器同步数据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16325" y="5871845"/>
            <a:ext cx="14503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newSyncActionExector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5444490" y="587184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SetMaster</a:t>
            </a:r>
            <a:endParaRPr lang="en-US" altLang="zh-CN" sz="900"/>
          </a:p>
        </p:txBody>
      </p:sp>
      <p:sp>
        <p:nvSpPr>
          <p:cNvPr id="47" name="矩形 46"/>
          <p:cNvSpPr/>
          <p:nvPr/>
        </p:nvSpPr>
        <p:spPr>
          <a:xfrm>
            <a:off x="5436235" y="6370955"/>
            <a:ext cx="3246120" cy="353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g.Servers[index].Action.State: Pending -&gt; synced || synced_failed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3616325" y="6432550"/>
            <a:ext cx="14503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SyncActionComplete</a:t>
            </a:r>
            <a:endParaRPr lang="en-US" altLang="zh-CN" sz="900"/>
          </a:p>
        </p:txBody>
      </p:sp>
      <p:cxnSp>
        <p:nvCxnSpPr>
          <p:cNvPr id="49" name="直接箭头连接符 48"/>
          <p:cNvCxnSpPr>
            <a:stCxn id="38" idx="3"/>
            <a:endCxn id="39" idx="1"/>
          </p:cNvCxnSpPr>
          <p:nvPr/>
        </p:nvCxnSpPr>
        <p:spPr>
          <a:xfrm flipV="1">
            <a:off x="4833620" y="4268470"/>
            <a:ext cx="61087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3"/>
            <a:endCxn id="40" idx="1"/>
          </p:cNvCxnSpPr>
          <p:nvPr/>
        </p:nvCxnSpPr>
        <p:spPr>
          <a:xfrm flipV="1">
            <a:off x="4833620" y="4640580"/>
            <a:ext cx="610870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3"/>
            <a:endCxn id="41" idx="1"/>
          </p:cNvCxnSpPr>
          <p:nvPr/>
        </p:nvCxnSpPr>
        <p:spPr>
          <a:xfrm>
            <a:off x="4833620" y="4865370"/>
            <a:ext cx="610870" cy="185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8" idx="3"/>
            <a:endCxn id="43" idx="1"/>
          </p:cNvCxnSpPr>
          <p:nvPr/>
        </p:nvCxnSpPr>
        <p:spPr>
          <a:xfrm>
            <a:off x="4833620" y="4865370"/>
            <a:ext cx="610870" cy="651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39" idx="1"/>
          </p:cNvCxnSpPr>
          <p:nvPr/>
        </p:nvCxnSpPr>
        <p:spPr>
          <a:xfrm flipV="1">
            <a:off x="5066665" y="4268470"/>
            <a:ext cx="377825" cy="1738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3"/>
            <a:endCxn id="41" idx="1"/>
          </p:cNvCxnSpPr>
          <p:nvPr/>
        </p:nvCxnSpPr>
        <p:spPr>
          <a:xfrm flipV="1">
            <a:off x="5066665" y="5050790"/>
            <a:ext cx="377825" cy="956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3"/>
            <a:endCxn id="46" idx="1"/>
          </p:cNvCxnSpPr>
          <p:nvPr/>
        </p:nvCxnSpPr>
        <p:spPr>
          <a:xfrm>
            <a:off x="5066665" y="6007100"/>
            <a:ext cx="377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8" idx="3"/>
          </p:cNvCxnSpPr>
          <p:nvPr/>
        </p:nvCxnSpPr>
        <p:spPr>
          <a:xfrm flipV="1">
            <a:off x="5066665" y="4272915"/>
            <a:ext cx="377190" cy="2294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3"/>
          </p:cNvCxnSpPr>
          <p:nvPr/>
        </p:nvCxnSpPr>
        <p:spPr>
          <a:xfrm flipV="1">
            <a:off x="5066665" y="5050790"/>
            <a:ext cx="394335" cy="1517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7" idx="1"/>
          </p:cNvCxnSpPr>
          <p:nvPr/>
        </p:nvCxnSpPr>
        <p:spPr>
          <a:xfrm flipV="1">
            <a:off x="5055235" y="6548120"/>
            <a:ext cx="3810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2" idx="3"/>
            <a:endCxn id="38" idx="1"/>
          </p:cNvCxnSpPr>
          <p:nvPr/>
        </p:nvCxnSpPr>
        <p:spPr>
          <a:xfrm flipV="1">
            <a:off x="3104515" y="4865370"/>
            <a:ext cx="511810" cy="127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2" idx="3"/>
            <a:endCxn id="45" idx="1"/>
          </p:cNvCxnSpPr>
          <p:nvPr/>
        </p:nvCxnSpPr>
        <p:spPr>
          <a:xfrm flipV="1">
            <a:off x="3104515" y="6007100"/>
            <a:ext cx="511810" cy="134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1"/>
          </p:cNvCxnSpPr>
          <p:nvPr/>
        </p:nvCxnSpPr>
        <p:spPr>
          <a:xfrm>
            <a:off x="3118485" y="6138545"/>
            <a:ext cx="497840" cy="429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启动（二）：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180" y="300355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Topom.Start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1887220" y="1041400"/>
            <a:ext cx="8978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store.Acquire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1886585" y="169291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1886585" y="246253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rewatchSentinels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1886585" y="300355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RefreshRedisStats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1887220" y="399796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RefreshProxyStats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1886585" y="499999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ProcessSlotAction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1887220" y="6006465"/>
            <a:ext cx="12172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ProcessSyncAction</a:t>
            </a:r>
            <a:endParaRPr lang="en-US" altLang="zh-CN" sz="90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1000125" y="1176655"/>
            <a:ext cx="887095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 flipV="1">
            <a:off x="1000125" y="1828165"/>
            <a:ext cx="886460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1"/>
          </p:cNvCxnSpPr>
          <p:nvPr/>
        </p:nvCxnSpPr>
        <p:spPr>
          <a:xfrm flipV="1">
            <a:off x="1000125" y="2597785"/>
            <a:ext cx="886460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1000125" y="3138805"/>
            <a:ext cx="88646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9170" y="3128010"/>
            <a:ext cx="899795" cy="100520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11" idx="1"/>
          </p:cNvCxnSpPr>
          <p:nvPr/>
        </p:nvCxnSpPr>
        <p:spPr>
          <a:xfrm>
            <a:off x="1000125" y="3138805"/>
            <a:ext cx="886460" cy="199644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2" idx="1"/>
          </p:cNvCxnSpPr>
          <p:nvPr/>
        </p:nvCxnSpPr>
        <p:spPr>
          <a:xfrm>
            <a:off x="1000125" y="3138805"/>
            <a:ext cx="887095" cy="30029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00425" y="169291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</a:t>
            </a:r>
            <a:endParaRPr lang="en-US" altLang="zh-CN" sz="900"/>
          </a:p>
        </p:txBody>
      </p:sp>
      <p:sp>
        <p:nvSpPr>
          <p:cNvPr id="21" name="矩形 20"/>
          <p:cNvSpPr/>
          <p:nvPr/>
        </p:nvSpPr>
        <p:spPr>
          <a:xfrm>
            <a:off x="4922520" y="434975"/>
            <a:ext cx="116205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refillCacheSlots</a:t>
            </a:r>
            <a:endParaRPr lang="en-US" altLang="zh-CN" sz="900"/>
          </a:p>
        </p:txBody>
      </p:sp>
      <p:sp>
        <p:nvSpPr>
          <p:cNvPr id="22" name="矩形 21"/>
          <p:cNvSpPr/>
          <p:nvPr/>
        </p:nvSpPr>
        <p:spPr>
          <a:xfrm>
            <a:off x="4922520" y="833120"/>
            <a:ext cx="116141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refillCacheGroups</a:t>
            </a:r>
            <a:endParaRPr lang="en-US" altLang="zh-CN" sz="900"/>
          </a:p>
        </p:txBody>
      </p:sp>
      <p:sp>
        <p:nvSpPr>
          <p:cNvPr id="23" name="矩形 22"/>
          <p:cNvSpPr/>
          <p:nvPr/>
        </p:nvSpPr>
        <p:spPr>
          <a:xfrm>
            <a:off x="4922520" y="1238885"/>
            <a:ext cx="11607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refillCacheProxy</a:t>
            </a:r>
            <a:endParaRPr lang="en-US" altLang="zh-CN" sz="900"/>
          </a:p>
        </p:txBody>
      </p:sp>
      <p:sp>
        <p:nvSpPr>
          <p:cNvPr id="24" name="矩形 23"/>
          <p:cNvSpPr/>
          <p:nvPr/>
        </p:nvSpPr>
        <p:spPr>
          <a:xfrm>
            <a:off x="4922520" y="1636395"/>
            <a:ext cx="11607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refillCacheSentinel</a:t>
            </a:r>
            <a:endParaRPr lang="en-US" altLang="zh-CN" sz="900"/>
          </a:p>
        </p:txBody>
      </p:sp>
      <p:cxnSp>
        <p:nvCxnSpPr>
          <p:cNvPr id="25" name="直接箭头连接符 24"/>
          <p:cNvCxnSpPr>
            <a:stCxn id="7" idx="3"/>
            <a:endCxn id="20" idx="1"/>
          </p:cNvCxnSpPr>
          <p:nvPr/>
        </p:nvCxnSpPr>
        <p:spPr>
          <a:xfrm>
            <a:off x="2785110" y="1828165"/>
            <a:ext cx="615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>
          <a:xfrm flipV="1">
            <a:off x="4298950" y="570230"/>
            <a:ext cx="623570" cy="1257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1"/>
          </p:cNvCxnSpPr>
          <p:nvPr/>
        </p:nvCxnSpPr>
        <p:spPr>
          <a:xfrm flipV="1">
            <a:off x="4293870" y="968375"/>
            <a:ext cx="628650" cy="848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 flipV="1">
            <a:off x="4298950" y="1374140"/>
            <a:ext cx="623570" cy="454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4" idx="1"/>
          </p:cNvCxnSpPr>
          <p:nvPr/>
        </p:nvCxnSpPr>
        <p:spPr>
          <a:xfrm flipV="1">
            <a:off x="4298950" y="1771650"/>
            <a:ext cx="623570" cy="56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430010" y="1024890"/>
            <a:ext cx="12007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zk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读取数据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425" y="246253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31" name="矩形 30"/>
          <p:cNvSpPr/>
          <p:nvPr/>
        </p:nvSpPr>
        <p:spPr>
          <a:xfrm>
            <a:off x="3395345" y="3003550"/>
            <a:ext cx="165925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stats.redisp.Infofull(addr)</a:t>
            </a:r>
            <a:endParaRPr lang="en-US" altLang="zh-CN" sz="900"/>
          </a:p>
        </p:txBody>
      </p:sp>
      <p:sp>
        <p:nvSpPr>
          <p:cNvPr id="32" name="文本框 31"/>
          <p:cNvSpPr txBox="1"/>
          <p:nvPr/>
        </p:nvSpPr>
        <p:spPr>
          <a:xfrm>
            <a:off x="5330825" y="3031490"/>
            <a:ext cx="21729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遍历所有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，所有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server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info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425" y="3495675"/>
            <a:ext cx="207010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ha.redisp.MastersAndSlavesClient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5601335" y="3400425"/>
            <a:ext cx="586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遍历所有</a:t>
            </a:r>
            <a:r>
              <a:rPr lang="en-US" sz="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AutoNum type="arabicPeriod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master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命令：列出所有被监视的主服务器，以及这些主服务器的当前状态；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pPr marL="228600" indent="-228600">
              <a:buAutoNum type="arabicPeriod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slaves &lt;master-name&gt;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命令：列出给定主服务器的所有从服务器，以及这些从服务器的当前状态。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35" name="直接箭头连接符 34"/>
          <p:cNvCxnSpPr>
            <a:stCxn id="9" idx="3"/>
            <a:endCxn id="30" idx="1"/>
          </p:cNvCxnSpPr>
          <p:nvPr/>
        </p:nvCxnSpPr>
        <p:spPr>
          <a:xfrm flipV="1">
            <a:off x="3053080" y="2597785"/>
            <a:ext cx="347345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31" idx="1"/>
          </p:cNvCxnSpPr>
          <p:nvPr/>
        </p:nvCxnSpPr>
        <p:spPr>
          <a:xfrm>
            <a:off x="3053080" y="3138805"/>
            <a:ext cx="34226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3"/>
            <a:endCxn id="33" idx="1"/>
          </p:cNvCxnSpPr>
          <p:nvPr/>
        </p:nvCxnSpPr>
        <p:spPr>
          <a:xfrm>
            <a:off x="3053080" y="3138805"/>
            <a:ext cx="347345" cy="4921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6325" y="4730115"/>
            <a:ext cx="12172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SyncActionPrepare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5444490" y="4133215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5444490" y="450532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minSyncActionIndex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5444490" y="491553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getGroupByServer</a:t>
            </a:r>
            <a:endParaRPr lang="en-US" altLang="zh-CN" sz="900"/>
          </a:p>
        </p:txBody>
      </p:sp>
      <p:sp>
        <p:nvSpPr>
          <p:cNvPr id="42" name="文本框 41"/>
          <p:cNvSpPr txBox="1"/>
          <p:nvPr/>
        </p:nvSpPr>
        <p:spPr>
          <a:xfrm>
            <a:off x="6811010" y="4943475"/>
            <a:ext cx="1522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根据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addr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查询其所在的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4490" y="5339715"/>
            <a:ext cx="2755900" cy="353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g.Servers[index].Action.Index = 0</a:t>
            </a:r>
            <a:endParaRPr lang="en-US" altLang="zh-CN" sz="800"/>
          </a:p>
          <a:p>
            <a:pPr algn="ctr"/>
            <a:r>
              <a:rPr lang="en-US" altLang="zh-CN" sz="800"/>
              <a:t>g.Servers[index].Action.State: Pending -&gt; Syncing</a:t>
            </a:r>
            <a:endParaRPr lang="en-US" altLang="zh-CN" sz="800"/>
          </a:p>
        </p:txBody>
      </p:sp>
      <p:sp>
        <p:nvSpPr>
          <p:cNvPr id="44" name="文本框 43"/>
          <p:cNvSpPr txBox="1"/>
          <p:nvPr/>
        </p:nvSpPr>
        <p:spPr>
          <a:xfrm>
            <a:off x="8401050" y="5409565"/>
            <a:ext cx="193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这台服务器可以从主服务器同步数据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16325" y="5871845"/>
            <a:ext cx="14503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newSyncActionExector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5444490" y="5871845"/>
            <a:ext cx="130302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SetMaster</a:t>
            </a:r>
            <a:endParaRPr lang="en-US" altLang="zh-CN" sz="900"/>
          </a:p>
        </p:txBody>
      </p:sp>
      <p:sp>
        <p:nvSpPr>
          <p:cNvPr id="47" name="矩形 46"/>
          <p:cNvSpPr/>
          <p:nvPr/>
        </p:nvSpPr>
        <p:spPr>
          <a:xfrm>
            <a:off x="5436235" y="6370955"/>
            <a:ext cx="3246120" cy="353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g.Servers[index].Action.State: Pending -&gt; synced || synced_failed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3616325" y="6432550"/>
            <a:ext cx="14503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SyncActionComplete</a:t>
            </a:r>
            <a:endParaRPr lang="en-US" altLang="zh-CN" sz="900"/>
          </a:p>
        </p:txBody>
      </p:sp>
      <p:cxnSp>
        <p:nvCxnSpPr>
          <p:cNvPr id="49" name="直接箭头连接符 48"/>
          <p:cNvCxnSpPr>
            <a:stCxn id="38" idx="3"/>
            <a:endCxn id="39" idx="1"/>
          </p:cNvCxnSpPr>
          <p:nvPr/>
        </p:nvCxnSpPr>
        <p:spPr>
          <a:xfrm flipV="1">
            <a:off x="4833620" y="4268470"/>
            <a:ext cx="61087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3"/>
            <a:endCxn id="40" idx="1"/>
          </p:cNvCxnSpPr>
          <p:nvPr/>
        </p:nvCxnSpPr>
        <p:spPr>
          <a:xfrm flipV="1">
            <a:off x="4833620" y="4640580"/>
            <a:ext cx="610870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3"/>
            <a:endCxn id="41" idx="1"/>
          </p:cNvCxnSpPr>
          <p:nvPr/>
        </p:nvCxnSpPr>
        <p:spPr>
          <a:xfrm>
            <a:off x="4833620" y="4865370"/>
            <a:ext cx="610870" cy="185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8" idx="3"/>
            <a:endCxn id="43" idx="1"/>
          </p:cNvCxnSpPr>
          <p:nvPr/>
        </p:nvCxnSpPr>
        <p:spPr>
          <a:xfrm>
            <a:off x="4833620" y="4865370"/>
            <a:ext cx="610870" cy="651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39" idx="1"/>
          </p:cNvCxnSpPr>
          <p:nvPr/>
        </p:nvCxnSpPr>
        <p:spPr>
          <a:xfrm flipV="1">
            <a:off x="5066665" y="4268470"/>
            <a:ext cx="377825" cy="1738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3"/>
            <a:endCxn id="41" idx="1"/>
          </p:cNvCxnSpPr>
          <p:nvPr/>
        </p:nvCxnSpPr>
        <p:spPr>
          <a:xfrm flipV="1">
            <a:off x="5066665" y="5050790"/>
            <a:ext cx="377825" cy="956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3"/>
            <a:endCxn id="46" idx="1"/>
          </p:cNvCxnSpPr>
          <p:nvPr/>
        </p:nvCxnSpPr>
        <p:spPr>
          <a:xfrm>
            <a:off x="5066665" y="6007100"/>
            <a:ext cx="377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8" idx="3"/>
          </p:cNvCxnSpPr>
          <p:nvPr/>
        </p:nvCxnSpPr>
        <p:spPr>
          <a:xfrm flipV="1">
            <a:off x="5066665" y="4272915"/>
            <a:ext cx="377190" cy="2294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3"/>
          </p:cNvCxnSpPr>
          <p:nvPr/>
        </p:nvCxnSpPr>
        <p:spPr>
          <a:xfrm flipV="1">
            <a:off x="5066665" y="5050790"/>
            <a:ext cx="394335" cy="1517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7" idx="1"/>
          </p:cNvCxnSpPr>
          <p:nvPr/>
        </p:nvCxnSpPr>
        <p:spPr>
          <a:xfrm flipV="1">
            <a:off x="5055235" y="6548120"/>
            <a:ext cx="3810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2" idx="3"/>
            <a:endCxn id="38" idx="1"/>
          </p:cNvCxnSpPr>
          <p:nvPr/>
        </p:nvCxnSpPr>
        <p:spPr>
          <a:xfrm flipV="1">
            <a:off x="3104515" y="4865370"/>
            <a:ext cx="511810" cy="127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2" idx="3"/>
            <a:endCxn id="45" idx="1"/>
          </p:cNvCxnSpPr>
          <p:nvPr/>
        </p:nvCxnSpPr>
        <p:spPr>
          <a:xfrm flipV="1">
            <a:off x="3104515" y="6007100"/>
            <a:ext cx="511810" cy="134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1"/>
          </p:cNvCxnSpPr>
          <p:nvPr/>
        </p:nvCxnSpPr>
        <p:spPr>
          <a:xfrm>
            <a:off x="3118485" y="6138545"/>
            <a:ext cx="497840" cy="429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启动（三）：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180" y="3003550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Topom.Start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1887220" y="1041400"/>
            <a:ext cx="8978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store.Acquire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1886585" y="1692910"/>
            <a:ext cx="89852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1886585" y="246253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rewatchSentinels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1886585" y="300355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RefreshRedisStats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1887220" y="399796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RefreshProxyStats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1886585" y="4999990"/>
            <a:ext cx="11664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ProcessSlotAction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1887220" y="6006465"/>
            <a:ext cx="12172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ProcessSyncAction</a:t>
            </a:r>
            <a:endParaRPr lang="en-US" altLang="zh-CN" sz="90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1000125" y="1176655"/>
            <a:ext cx="887095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 flipV="1">
            <a:off x="1000125" y="1828165"/>
            <a:ext cx="886460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8" idx="1"/>
          </p:cNvCxnSpPr>
          <p:nvPr/>
        </p:nvCxnSpPr>
        <p:spPr>
          <a:xfrm flipV="1">
            <a:off x="1000125" y="2597785"/>
            <a:ext cx="886460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1000125" y="3138805"/>
            <a:ext cx="88646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9170" y="3128010"/>
            <a:ext cx="899795" cy="100520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11" idx="1"/>
          </p:cNvCxnSpPr>
          <p:nvPr/>
        </p:nvCxnSpPr>
        <p:spPr>
          <a:xfrm>
            <a:off x="1000125" y="3138805"/>
            <a:ext cx="886460" cy="199644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2" idx="1"/>
          </p:cNvCxnSpPr>
          <p:nvPr/>
        </p:nvCxnSpPr>
        <p:spPr>
          <a:xfrm>
            <a:off x="1000125" y="3138805"/>
            <a:ext cx="887095" cy="30029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84295" y="1692910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SlotActionPrepareFilter</a:t>
            </a:r>
            <a:endParaRPr lang="en-US" altLang="zh-CN" sz="900"/>
          </a:p>
        </p:txBody>
      </p:sp>
      <p:sp>
        <p:nvSpPr>
          <p:cNvPr id="3" name="矩形 2"/>
          <p:cNvSpPr/>
          <p:nvPr/>
        </p:nvSpPr>
        <p:spPr>
          <a:xfrm>
            <a:off x="6980555" y="906145"/>
            <a:ext cx="4401820" cy="483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171450" indent="-171450" algn="ctr">
              <a:buFont typeface="Arial" panose="020B0604020202090204" pitchFamily="34" charset="0"/>
              <a:buChar char="•"/>
            </a:pP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找出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Action.State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既不是空，也不是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pending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index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最小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SlotMapping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9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 algn="ctr">
              <a:buFont typeface="Arial" panose="020B0604020202090204" pitchFamily="34" charset="0"/>
              <a:buChar char="•"/>
            </a:pP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如果找不到，退而求其次，找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pending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index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最小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SlotMapping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9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 algn="ctr">
              <a:buFont typeface="Arial" panose="020B0604020202090204" pitchFamily="34" charset="0"/>
              <a:buChar char="•"/>
            </a:pP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找到符合条件的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SlotMapping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，更新打标记；</a:t>
            </a:r>
            <a:endParaRPr lang="zh-CN" altLang="en-US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80555" y="1692910"/>
            <a:ext cx="2226945" cy="41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Action.State: pending -&gt; preparing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storeUpdateSlotMapping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80555" y="2276475"/>
            <a:ext cx="2226945" cy="514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Action.State: preparing -&gt; prepared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resyncSlotMappings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storeUpdateSlotMapping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80555" y="2881630"/>
            <a:ext cx="2226945" cy="514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Action.State: prepared -&gt; migrating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resyncSlotMappings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storeUpdateSlotMapping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57" name="直接箭头连接符 56"/>
          <p:cNvCxnSpPr>
            <a:stCxn id="2" idx="3"/>
            <a:endCxn id="3" idx="1"/>
          </p:cNvCxnSpPr>
          <p:nvPr/>
        </p:nvCxnSpPr>
        <p:spPr>
          <a:xfrm flipV="1">
            <a:off x="5456555" y="1148080"/>
            <a:ext cx="1524000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" idx="3"/>
            <a:endCxn id="54" idx="1"/>
          </p:cNvCxnSpPr>
          <p:nvPr/>
        </p:nvCxnSpPr>
        <p:spPr>
          <a:xfrm>
            <a:off x="5456555" y="1828165"/>
            <a:ext cx="1524000" cy="72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" idx="3"/>
            <a:endCxn id="55" idx="1"/>
          </p:cNvCxnSpPr>
          <p:nvPr/>
        </p:nvCxnSpPr>
        <p:spPr>
          <a:xfrm>
            <a:off x="5456555" y="1828165"/>
            <a:ext cx="1524000" cy="706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" idx="3"/>
            <a:endCxn id="56" idx="1"/>
          </p:cNvCxnSpPr>
          <p:nvPr/>
        </p:nvCxnSpPr>
        <p:spPr>
          <a:xfrm>
            <a:off x="5456555" y="1828165"/>
            <a:ext cx="1524000" cy="1311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033770" y="1614170"/>
            <a:ext cx="8553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pending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48730" y="2050415"/>
            <a:ext cx="8553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preparing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56045" y="2518410"/>
            <a:ext cx="8553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prepared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84295" y="4267835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processSlotAction</a:t>
            </a:r>
            <a:endParaRPr lang="en-US" altLang="zh-CN" sz="900"/>
          </a:p>
        </p:txBody>
      </p:sp>
      <p:cxnSp>
        <p:nvCxnSpPr>
          <p:cNvPr id="73" name="直接箭头连接符 72"/>
          <p:cNvCxnSpPr>
            <a:stCxn id="11" idx="3"/>
            <a:endCxn id="2" idx="1"/>
          </p:cNvCxnSpPr>
          <p:nvPr/>
        </p:nvCxnSpPr>
        <p:spPr>
          <a:xfrm flipV="1">
            <a:off x="3053080" y="1828165"/>
            <a:ext cx="831215" cy="3307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1" idx="3"/>
            <a:endCxn id="72" idx="1"/>
          </p:cNvCxnSpPr>
          <p:nvPr/>
        </p:nvCxnSpPr>
        <p:spPr>
          <a:xfrm flipV="1">
            <a:off x="3053080" y="4403090"/>
            <a:ext cx="831215" cy="7321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980555" y="3728085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newSlotActionExecutor</a:t>
            </a:r>
            <a:endParaRPr lang="en-US" altLang="zh-CN" sz="900"/>
          </a:p>
        </p:txBody>
      </p:sp>
      <p:sp>
        <p:nvSpPr>
          <p:cNvPr id="76" name="矩形 75"/>
          <p:cNvSpPr/>
          <p:nvPr/>
        </p:nvSpPr>
        <p:spPr>
          <a:xfrm>
            <a:off x="6980555" y="4267835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exec</a:t>
            </a:r>
            <a:endParaRPr lang="en-US" altLang="zh-CN" sz="900"/>
          </a:p>
        </p:txBody>
      </p:sp>
      <p:sp>
        <p:nvSpPr>
          <p:cNvPr id="77" name="矩形 76"/>
          <p:cNvSpPr/>
          <p:nvPr/>
        </p:nvSpPr>
        <p:spPr>
          <a:xfrm>
            <a:off x="6980555" y="4865370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SlotActionComplete</a:t>
            </a:r>
            <a:endParaRPr lang="en-US" altLang="zh-CN" sz="900"/>
          </a:p>
        </p:txBody>
      </p:sp>
      <p:sp>
        <p:nvSpPr>
          <p:cNvPr id="78" name="矩形 77"/>
          <p:cNvSpPr/>
          <p:nvPr/>
        </p:nvSpPr>
        <p:spPr>
          <a:xfrm>
            <a:off x="6980555" y="5457825"/>
            <a:ext cx="15722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GetSlotActionInterval</a:t>
            </a:r>
            <a:endParaRPr lang="en-US" altLang="zh-CN" sz="900"/>
          </a:p>
        </p:txBody>
      </p:sp>
      <p:cxnSp>
        <p:nvCxnSpPr>
          <p:cNvPr id="79" name="直接箭头连接符 78"/>
          <p:cNvCxnSpPr>
            <a:stCxn id="72" idx="3"/>
            <a:endCxn id="75" idx="1"/>
          </p:cNvCxnSpPr>
          <p:nvPr/>
        </p:nvCxnSpPr>
        <p:spPr>
          <a:xfrm flipV="1">
            <a:off x="5456555" y="3863340"/>
            <a:ext cx="1524000" cy="539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3"/>
            <a:endCxn id="76" idx="1"/>
          </p:cNvCxnSpPr>
          <p:nvPr/>
        </p:nvCxnSpPr>
        <p:spPr>
          <a:xfrm>
            <a:off x="5456555" y="4403090"/>
            <a:ext cx="1524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2" idx="3"/>
            <a:endCxn id="77" idx="1"/>
          </p:cNvCxnSpPr>
          <p:nvPr/>
        </p:nvCxnSpPr>
        <p:spPr>
          <a:xfrm>
            <a:off x="5456555" y="4403090"/>
            <a:ext cx="1524000" cy="597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2" idx="3"/>
            <a:endCxn id="78" idx="1"/>
          </p:cNvCxnSpPr>
          <p:nvPr/>
        </p:nvCxnSpPr>
        <p:spPr>
          <a:xfrm>
            <a:off x="5456555" y="4403090"/>
            <a:ext cx="1524000" cy="1189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启动（四）：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8770" y="1080135"/>
            <a:ext cx="9597390" cy="808990"/>
            <a:chOff x="268" y="3571"/>
            <a:chExt cx="15114" cy="1274"/>
          </a:xfrm>
        </p:grpSpPr>
        <p:sp>
          <p:nvSpPr>
            <p:cNvPr id="4" name="矩形 3"/>
            <p:cNvSpPr/>
            <p:nvPr/>
          </p:nvSpPr>
          <p:spPr>
            <a:xfrm>
              <a:off x="268" y="3995"/>
              <a:ext cx="1976" cy="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resyncSlotMappings</a:t>
              </a:r>
              <a:endParaRPr lang="en-US" altLang="zh-CN" sz="90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912" y="3571"/>
              <a:ext cx="10470" cy="1274"/>
              <a:chOff x="7545" y="2652"/>
              <a:chExt cx="10470" cy="127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45" y="3077"/>
                <a:ext cx="1742" cy="4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900"/>
                  <a:t>FillSlots</a:t>
                </a:r>
                <a:endParaRPr lang="en-US" altLang="zh-CN" sz="9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974" y="3077"/>
                <a:ext cx="1742" cy="4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900"/>
                  <a:t>router.FillSlots</a:t>
                </a:r>
                <a:endParaRPr lang="en-US" altLang="zh-CN" sz="9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23" y="2652"/>
                <a:ext cx="2645" cy="4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900"/>
                  <a:t>sharedBackendConn.Retain</a:t>
                </a:r>
                <a:endParaRPr lang="zh-CN" altLang="en-US" sz="9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23" y="3502"/>
                <a:ext cx="2645" cy="4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900"/>
                  <a:t>newSharedBackendConn</a:t>
                </a:r>
                <a:endParaRPr lang="zh-CN" altLang="en-US" sz="900"/>
              </a:p>
            </p:txBody>
          </p:sp>
          <p:cxnSp>
            <p:nvCxnSpPr>
              <p:cNvPr id="24" name="直接箭头连接符 23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11716" y="2880"/>
                <a:ext cx="1107" cy="42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1" idx="3"/>
                <a:endCxn id="23" idx="1"/>
              </p:cNvCxnSpPr>
              <p:nvPr/>
            </p:nvCxnSpPr>
            <p:spPr>
              <a:xfrm>
                <a:off x="11716" y="3305"/>
                <a:ext cx="1107" cy="42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  <a:endCxn id="21" idx="1"/>
              </p:cNvCxnSpPr>
              <p:nvPr/>
            </p:nvCxnSpPr>
            <p:spPr>
              <a:xfrm>
                <a:off x="9287" y="3290"/>
                <a:ext cx="68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6125" y="3546"/>
                <a:ext cx="1891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latin typeface="苹方-简" panose="020B0400000000000000" charset="-122"/>
                    <a:ea typeface="苹方-简" panose="020B0400000000000000" charset="-122"/>
                  </a:rPr>
                  <a:t>新建</a:t>
                </a: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slot</a:t>
                </a:r>
                <a:r>
                  <a:rPr lang="zh-CN" altLang="en-US" sz="800">
                    <a:latin typeface="苹方-简" panose="020B0400000000000000" charset="-122"/>
                    <a:ea typeface="苹方-简" panose="020B0400000000000000" charset="-122"/>
                  </a:rPr>
                  <a:t>，填充</a:t>
                </a:r>
                <a:r>
                  <a:rPr lang="en-US" altLang="zh-CN" sz="800">
                    <a:latin typeface="苹方-简" panose="020B0400000000000000" charset="-122"/>
                    <a:ea typeface="苹方-简" panose="020B0400000000000000" charset="-122"/>
                  </a:rPr>
                  <a:t>slot</a:t>
                </a:r>
                <a:endParaRPr lang="en-US" altLang="zh-CN" sz="8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cxnSp>
          <p:nvCxnSpPr>
            <p:cNvPr id="28" name="直接箭头连接符 27"/>
            <p:cNvCxnSpPr>
              <a:stCxn id="4" idx="3"/>
              <a:endCxn id="20" idx="1"/>
            </p:cNvCxnSpPr>
            <p:nvPr/>
          </p:nvCxnSpPr>
          <p:spPr>
            <a:xfrm>
              <a:off x="2244" y="4193"/>
              <a:ext cx="2668" cy="1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318770" y="3848735"/>
            <a:ext cx="14020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newSlotActionExecutor</a:t>
            </a:r>
            <a:endParaRPr lang="en-US" altLang="zh-CN" sz="900"/>
          </a:p>
        </p:txBody>
      </p:sp>
      <p:sp>
        <p:nvSpPr>
          <p:cNvPr id="31" name="矩形 30"/>
          <p:cNvSpPr/>
          <p:nvPr/>
        </p:nvSpPr>
        <p:spPr>
          <a:xfrm>
            <a:off x="2751455" y="203136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getSlotMapping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2751455" y="2633345"/>
            <a:ext cx="18122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isGroupPromoting(from/dest)</a:t>
            </a:r>
            <a:endParaRPr lang="en-US" altLang="zh-CN" sz="900"/>
          </a:p>
        </p:txBody>
      </p:sp>
      <p:sp>
        <p:nvSpPr>
          <p:cNvPr id="33" name="文本框 32"/>
          <p:cNvSpPr txBox="1"/>
          <p:nvPr/>
        </p:nvSpPr>
        <p:spPr>
          <a:xfrm>
            <a:off x="4810125" y="2521585"/>
            <a:ext cx="23888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检查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from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dest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所在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，是否允许迁移数据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1455" y="3155950"/>
            <a:ext cx="2653665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from := ctx.getGroupMaster(m.GroupId)</a:t>
            </a:r>
            <a:endParaRPr lang="en-US" altLang="zh-CN" sz="900"/>
          </a:p>
          <a:p>
            <a:pPr algn="ctr"/>
            <a:r>
              <a:rPr lang="en-US" altLang="zh-CN" sz="900"/>
              <a:t>dest := ctx.getGroupMaster(m.Action.TargetId)</a:t>
            </a:r>
            <a:endParaRPr lang="en-US" altLang="zh-CN" sz="900"/>
          </a:p>
        </p:txBody>
      </p:sp>
      <p:sp>
        <p:nvSpPr>
          <p:cNvPr id="35" name="矩形 34"/>
          <p:cNvSpPr/>
          <p:nvPr/>
        </p:nvSpPr>
        <p:spPr>
          <a:xfrm>
            <a:off x="2751455" y="3848735"/>
            <a:ext cx="19011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 := action.redisp.GetClient(from)</a:t>
            </a:r>
            <a:endParaRPr lang="en-US" altLang="zh-CN" sz="900"/>
          </a:p>
        </p:txBody>
      </p:sp>
      <p:sp>
        <p:nvSpPr>
          <p:cNvPr id="36" name="矩形 35"/>
          <p:cNvSpPr/>
          <p:nvPr/>
        </p:nvSpPr>
        <p:spPr>
          <a:xfrm>
            <a:off x="2751455" y="4351655"/>
            <a:ext cx="125730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cli.MigrateSlot</a:t>
            </a:r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2751455" y="4805680"/>
            <a:ext cx="132651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cli.MigrateSlotAsync</a:t>
            </a:r>
            <a:endParaRPr lang="en-US" altLang="zh-CN" sz="900"/>
          </a:p>
        </p:txBody>
      </p:sp>
      <p:sp>
        <p:nvSpPr>
          <p:cNvPr id="38" name="文本框 37"/>
          <p:cNvSpPr txBox="1"/>
          <p:nvPr/>
        </p:nvSpPr>
        <p:spPr>
          <a:xfrm>
            <a:off x="4266565" y="4379595"/>
            <a:ext cx="71272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调用SLOTSMGRTTAGSLOT命令，强制将客户端要访问的Key立刻迁移，然后再处理客户端的请求。（ SLOTSMGRTTAGSLOT 是codis基于redis定制的）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73880" y="4833620"/>
            <a:ext cx="71272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调用SLOTSMGRTTAGSLOT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-ASYNC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51455" y="5269230"/>
            <a:ext cx="132651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cli.InfoKeySpace</a:t>
            </a:r>
            <a:endParaRPr lang="en-US" altLang="zh-CN" sz="900"/>
          </a:p>
        </p:txBody>
      </p:sp>
      <p:cxnSp>
        <p:nvCxnSpPr>
          <p:cNvPr id="2" name="直接箭头连接符 1"/>
          <p:cNvCxnSpPr>
            <a:stCxn id="30" idx="3"/>
            <a:endCxn id="31" idx="1"/>
          </p:cNvCxnSpPr>
          <p:nvPr/>
        </p:nvCxnSpPr>
        <p:spPr>
          <a:xfrm flipV="1">
            <a:off x="1720850" y="2166620"/>
            <a:ext cx="1030605" cy="181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30" idx="3"/>
            <a:endCxn id="32" idx="1"/>
          </p:cNvCxnSpPr>
          <p:nvPr/>
        </p:nvCxnSpPr>
        <p:spPr>
          <a:xfrm flipV="1">
            <a:off x="1720850" y="2768600"/>
            <a:ext cx="1030605" cy="1215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0" idx="3"/>
            <a:endCxn id="34" idx="1"/>
          </p:cNvCxnSpPr>
          <p:nvPr/>
        </p:nvCxnSpPr>
        <p:spPr>
          <a:xfrm flipV="1">
            <a:off x="1720850" y="3384550"/>
            <a:ext cx="1030605" cy="59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35" idx="1"/>
          </p:cNvCxnSpPr>
          <p:nvPr/>
        </p:nvCxnSpPr>
        <p:spPr>
          <a:xfrm>
            <a:off x="1721485" y="3977640"/>
            <a:ext cx="102997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3"/>
            <a:endCxn id="36" idx="1"/>
          </p:cNvCxnSpPr>
          <p:nvPr/>
        </p:nvCxnSpPr>
        <p:spPr>
          <a:xfrm>
            <a:off x="1720850" y="3983990"/>
            <a:ext cx="1030605" cy="50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0" idx="3"/>
            <a:endCxn id="37" idx="1"/>
          </p:cNvCxnSpPr>
          <p:nvPr/>
        </p:nvCxnSpPr>
        <p:spPr>
          <a:xfrm>
            <a:off x="1720850" y="3983990"/>
            <a:ext cx="1030605" cy="956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0" idx="3"/>
            <a:endCxn id="41" idx="1"/>
          </p:cNvCxnSpPr>
          <p:nvPr/>
        </p:nvCxnSpPr>
        <p:spPr>
          <a:xfrm>
            <a:off x="1720850" y="3983990"/>
            <a:ext cx="1030605" cy="1420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dashboard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启动（五）：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3365" y="1829435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SlotActionComplete</a:t>
            </a:r>
            <a:endParaRPr lang="en-US" altLang="zh-CN" sz="900"/>
          </a:p>
        </p:txBody>
      </p:sp>
      <p:sp>
        <p:nvSpPr>
          <p:cNvPr id="31" name="矩形 30"/>
          <p:cNvSpPr/>
          <p:nvPr/>
        </p:nvSpPr>
        <p:spPr>
          <a:xfrm>
            <a:off x="2751455" y="102171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newContent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2751455" y="148526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getSlotMapping</a:t>
            </a:r>
            <a:endParaRPr lang="en-US" altLang="zh-CN" sz="900"/>
          </a:p>
        </p:txBody>
      </p:sp>
      <p:sp>
        <p:nvSpPr>
          <p:cNvPr id="45" name="矩形 44"/>
          <p:cNvSpPr/>
          <p:nvPr/>
        </p:nvSpPr>
        <p:spPr>
          <a:xfrm>
            <a:off x="2751455" y="1950085"/>
            <a:ext cx="2226945" cy="41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Action.State: migrating-&gt; finished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storeUpdateSlotMapping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51455" y="2541905"/>
            <a:ext cx="2226945" cy="41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resyncSlotMappings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storeUpdateSlotMapping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94325" y="2642235"/>
            <a:ext cx="63074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注：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resyncSlotMappings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其实做的是：当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slot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信息发生变化的时候，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Dashboard(Topom)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会通过该接口将信息同步到所有的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上。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8" name="直接箭头连接符 47"/>
          <p:cNvCxnSpPr>
            <a:stCxn id="30" idx="3"/>
            <a:endCxn id="31" idx="1"/>
          </p:cNvCxnSpPr>
          <p:nvPr/>
        </p:nvCxnSpPr>
        <p:spPr>
          <a:xfrm flipV="1">
            <a:off x="1576070" y="1156970"/>
            <a:ext cx="1175385" cy="807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3"/>
            <a:endCxn id="44" idx="1"/>
          </p:cNvCxnSpPr>
          <p:nvPr/>
        </p:nvCxnSpPr>
        <p:spPr>
          <a:xfrm flipV="1">
            <a:off x="1576070" y="1620520"/>
            <a:ext cx="1175385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0" idx="3"/>
            <a:endCxn id="45" idx="1"/>
          </p:cNvCxnSpPr>
          <p:nvPr/>
        </p:nvCxnSpPr>
        <p:spPr>
          <a:xfrm>
            <a:off x="1576070" y="1964690"/>
            <a:ext cx="1175385" cy="193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0" idx="3"/>
            <a:endCxn id="46" idx="1"/>
          </p:cNvCxnSpPr>
          <p:nvPr/>
        </p:nvCxnSpPr>
        <p:spPr>
          <a:xfrm>
            <a:off x="1576070" y="1964690"/>
            <a:ext cx="1175385" cy="784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92020" y="1829435"/>
            <a:ext cx="12007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migrating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70760" y="2327910"/>
            <a:ext cx="5994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finished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背景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——redis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支持多实例：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470" y="1306195"/>
            <a:ext cx="112877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支持多实例通常有三种方式：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客户端静态分片，一致性哈希，也称为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Smart Client;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分片，如：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Twemproxy, Codis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等；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官方提供的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 Cluster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需求目标：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支持分片；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无状态；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能够支持平滑扩容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缩容；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扩容能够对用户透明；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图形化，能监控所有状况。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从需求目标来看，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拥有更好的监控和控制，同时其后端信息亦不易暴露，易于升级；而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Smart Client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拥有更好的性能（因为没有中间层），以及更低的延时，但是升级起来却比较麻烦。从各种大厂的方案去看，都比较推崇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的方案。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slot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迁移过程：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1116330"/>
            <a:ext cx="11287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刚开始，Codis Dashboard 会先统计哪些 slot 是需要迁移的。然后开始针对每个 slot 进行迁移，从代码上来看同时迁移的 slot 数量是可以配置的，一般应该不会同时迁移过多 slot。</a:t>
            </a:r>
            <a:endParaRPr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迁移 slot 数据时，会先将 slot 的最新信息通知给各个 Codis Proxy，信息包括 slot 的 id、原 Redis Group ID（我们叫它 From），新 Redis Group ID（我们叫它 Target），通过这些信息告知 Proxy 这个 slot 正在迁移数据。</a:t>
            </a:r>
            <a:endParaRPr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当且只有当所有的 Proxy 都成功更新了 Slot 信息之后</a:t>
            </a:r>
            <a:r>
              <a:rPr 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（通过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zk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，认为最终所有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都会通过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zk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拉取到一致的结果）</a:t>
            </a:r>
            <a:r>
              <a:rPr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，Codis Dashboard 才会真正开始迁移数据。为了迁移数据 Codis Dashboard 会发送 SLOTSMGRTTAGSLOT 命令，让 Target 节点从 From 节点迁移 slot 的 kv 数据</a:t>
            </a:r>
            <a:endParaRPr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 Group 完成数据迁移之后，Codis Dashboard 会将新的 slot 信息发送给各个 Proxy，告知 Proxy 迁移工作已经完成，可以按照普通的请求代理逻辑来处理这个 slot 的请求了。</a:t>
            </a:r>
            <a:endParaRPr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action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状态机：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1581150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ActionNothing</a:t>
            </a:r>
            <a:endParaRPr lang="en-US" altLang="zh-CN" sz="900"/>
          </a:p>
        </p:txBody>
      </p:sp>
      <p:sp>
        <p:nvSpPr>
          <p:cNvPr id="3" name="矩形 2"/>
          <p:cNvSpPr/>
          <p:nvPr/>
        </p:nvSpPr>
        <p:spPr>
          <a:xfrm>
            <a:off x="439420" y="2494915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ActionSyncing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439420" y="3484880"/>
            <a:ext cx="1322705" cy="353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ActionSynced/</a:t>
            </a:r>
            <a:endParaRPr lang="en-US" altLang="zh-CN" sz="900"/>
          </a:p>
          <a:p>
            <a:pPr algn="ctr"/>
            <a:r>
              <a:rPr lang="en-US" altLang="zh-CN" sz="900"/>
              <a:t>ActionSynced_failed</a:t>
            </a:r>
            <a:endParaRPr lang="en-US" altLang="zh-CN" sz="900"/>
          </a:p>
        </p:txBody>
      </p:sp>
      <p:cxnSp>
        <p:nvCxnSpPr>
          <p:cNvPr id="7" name="直接箭头连接符 6"/>
          <p:cNvCxnSpPr>
            <a:stCxn id="2" idx="2"/>
            <a:endCxn id="3" idx="0"/>
          </p:cNvCxnSpPr>
          <p:nvPr/>
        </p:nvCxnSpPr>
        <p:spPr>
          <a:xfrm>
            <a:off x="1101090" y="1859280"/>
            <a:ext cx="0" cy="643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6" idx="0"/>
          </p:cNvCxnSpPr>
          <p:nvPr/>
        </p:nvCxnSpPr>
        <p:spPr>
          <a:xfrm>
            <a:off x="1101090" y="2773045"/>
            <a:ext cx="0" cy="72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0965" y="2124075"/>
            <a:ext cx="18097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同一个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下的主从之间数据同步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7625" y="1581150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ActionPending</a:t>
            </a:r>
            <a:endParaRPr lang="en-US" altLang="zh-CN" sz="900"/>
          </a:p>
        </p:txBody>
      </p:sp>
      <p:cxnSp>
        <p:nvCxnSpPr>
          <p:cNvPr id="11" name="直接箭头连接符 10"/>
          <p:cNvCxnSpPr>
            <a:stCxn id="2" idx="3"/>
            <a:endCxn id="10" idx="1"/>
          </p:cNvCxnSpPr>
          <p:nvPr/>
        </p:nvCxnSpPr>
        <p:spPr>
          <a:xfrm>
            <a:off x="1762125" y="1724660"/>
            <a:ext cx="82550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5445" y="1267460"/>
            <a:ext cx="10394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SlotsRebalance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4595" y="1581785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ActionPreparing</a:t>
            </a:r>
            <a:endParaRPr lang="en-US" altLang="zh-CN" sz="900"/>
          </a:p>
        </p:txBody>
      </p:sp>
      <p:cxnSp>
        <p:nvCxnSpPr>
          <p:cNvPr id="14" name="直接箭头连接符 13"/>
          <p:cNvCxnSpPr>
            <a:stCxn id="10" idx="3"/>
            <a:endCxn id="13" idx="1"/>
          </p:cNvCxnSpPr>
          <p:nvPr/>
        </p:nvCxnSpPr>
        <p:spPr>
          <a:xfrm>
            <a:off x="3910330" y="1724660"/>
            <a:ext cx="110426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90315" y="1267460"/>
            <a:ext cx="13442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SlotActionPrepareFilter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2510" y="1581150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ActionPrepared</a:t>
            </a:r>
            <a:endParaRPr lang="en-US" altLang="zh-CN" sz="900"/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 flipV="1">
            <a:off x="6337300" y="1724660"/>
            <a:ext cx="104521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87440" y="1267460"/>
            <a:ext cx="13442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SlotActionPrepareFilter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42170" y="1581785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ActionMigrating</a:t>
            </a:r>
            <a:endParaRPr lang="en-US" altLang="zh-CN" sz="900"/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705215" y="1724660"/>
            <a:ext cx="103695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551545" y="1267460"/>
            <a:ext cx="13442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SlotActionPrepareFilter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42170" y="2494915"/>
            <a:ext cx="132270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ActionFinished</a:t>
            </a:r>
            <a:endParaRPr lang="en-US" altLang="zh-CN" sz="900"/>
          </a:p>
        </p:txBody>
      </p:sp>
      <p:cxnSp>
        <p:nvCxnSpPr>
          <p:cNvPr id="23" name="直接箭头连接符 22"/>
          <p:cNvCxnSpPr>
            <a:stCxn id="19" idx="2"/>
            <a:endCxn id="22" idx="0"/>
          </p:cNvCxnSpPr>
          <p:nvPr/>
        </p:nvCxnSpPr>
        <p:spPr>
          <a:xfrm>
            <a:off x="10403840" y="1859915"/>
            <a:ext cx="0" cy="643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705215" y="2066290"/>
            <a:ext cx="13442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SlotActionComplete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62530" y="929640"/>
            <a:ext cx="18097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苹方-简" panose="020B0400000000000000" charset="-122"/>
                <a:ea typeface="苹方-简" panose="020B0400000000000000" charset="-122"/>
              </a:rPr>
              <a:t>slots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在不同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group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之间迁移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添加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到集群：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495" y="317817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CreateProxy</a:t>
            </a:r>
            <a:endParaRPr lang="en-US" altLang="zh-CN" sz="900"/>
          </a:p>
        </p:txBody>
      </p:sp>
      <p:sp>
        <p:nvSpPr>
          <p:cNvPr id="2" name="矩形 1"/>
          <p:cNvSpPr/>
          <p:nvPr/>
        </p:nvSpPr>
        <p:spPr>
          <a:xfrm>
            <a:off x="1741805" y="182054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newProxyClient</a:t>
            </a:r>
            <a:endParaRPr lang="en-US" altLang="zh-CN" sz="900"/>
          </a:p>
        </p:txBody>
      </p:sp>
      <p:sp>
        <p:nvSpPr>
          <p:cNvPr id="3" name="矩形 2"/>
          <p:cNvSpPr/>
          <p:nvPr/>
        </p:nvSpPr>
        <p:spPr>
          <a:xfrm>
            <a:off x="1741805" y="259080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XPing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1741805" y="360362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storeCreateProxy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1741805" y="462089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reinitProxy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4791075" y="195389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FillSlots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6333490" y="195389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router.FillSlots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8142605" y="1684020"/>
            <a:ext cx="167957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sharedBackendConn.Retain</a:t>
            </a:r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8142605" y="2223770"/>
            <a:ext cx="167957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newSharedBackendConn</a:t>
            </a:r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4791075" y="276352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Start</a:t>
            </a:r>
            <a:endParaRPr lang="en-US" altLang="zh-CN" sz="900"/>
          </a:p>
        </p:txBody>
      </p:sp>
      <p:sp>
        <p:nvSpPr>
          <p:cNvPr id="13" name="矩形 12"/>
          <p:cNvSpPr/>
          <p:nvPr/>
        </p:nvSpPr>
        <p:spPr>
          <a:xfrm>
            <a:off x="6333490" y="249364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router.Start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6333490" y="303339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jodis.Start</a:t>
            </a:r>
            <a:endParaRPr lang="en-US" altLang="zh-CN" sz="900"/>
          </a:p>
        </p:txBody>
      </p:sp>
      <p:sp>
        <p:nvSpPr>
          <p:cNvPr id="15" name="矩形 14"/>
          <p:cNvSpPr/>
          <p:nvPr/>
        </p:nvSpPr>
        <p:spPr>
          <a:xfrm>
            <a:off x="4791075" y="435356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SetSentinels</a:t>
            </a:r>
            <a:endParaRPr lang="en-US" altLang="zh-CN" sz="900"/>
          </a:p>
        </p:txBody>
      </p:sp>
      <p:sp>
        <p:nvSpPr>
          <p:cNvPr id="16" name="矩形 15"/>
          <p:cNvSpPr/>
          <p:nvPr/>
        </p:nvSpPr>
        <p:spPr>
          <a:xfrm>
            <a:off x="6333490" y="435356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rewatchSentinels</a:t>
            </a:r>
            <a:endParaRPr lang="en-US" altLang="zh-CN" sz="900"/>
          </a:p>
        </p:txBody>
      </p:sp>
      <p:sp>
        <p:nvSpPr>
          <p:cNvPr id="17" name="矩形 16"/>
          <p:cNvSpPr/>
          <p:nvPr/>
        </p:nvSpPr>
        <p:spPr>
          <a:xfrm>
            <a:off x="8142605" y="380619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NewSentinel</a:t>
            </a:r>
            <a:endParaRPr lang="en-US" altLang="zh-CN" sz="900"/>
          </a:p>
        </p:txBody>
      </p:sp>
      <p:sp>
        <p:nvSpPr>
          <p:cNvPr id="18" name="矩形 17"/>
          <p:cNvSpPr/>
          <p:nvPr/>
        </p:nvSpPr>
        <p:spPr>
          <a:xfrm>
            <a:off x="8142605" y="421068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Subscribe</a:t>
            </a:r>
            <a:endParaRPr lang="en-US" altLang="zh-CN" sz="900"/>
          </a:p>
        </p:txBody>
      </p:sp>
      <p:sp>
        <p:nvSpPr>
          <p:cNvPr id="19" name="矩形 18"/>
          <p:cNvSpPr/>
          <p:nvPr/>
        </p:nvSpPr>
        <p:spPr>
          <a:xfrm>
            <a:off x="8142605" y="462343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Masters</a:t>
            </a:r>
            <a:endParaRPr lang="en-US" altLang="zh-CN" sz="900"/>
          </a:p>
        </p:txBody>
      </p:sp>
      <p:cxnSp>
        <p:nvCxnSpPr>
          <p:cNvPr id="20" name="直接箭头连接符 19"/>
          <p:cNvCxnSpPr>
            <a:stCxn id="16" idx="3"/>
            <a:endCxn id="17" idx="1"/>
          </p:cNvCxnSpPr>
          <p:nvPr/>
        </p:nvCxnSpPr>
        <p:spPr>
          <a:xfrm flipV="1">
            <a:off x="7439660" y="3950970"/>
            <a:ext cx="702945" cy="547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18" idx="1"/>
          </p:cNvCxnSpPr>
          <p:nvPr/>
        </p:nvCxnSpPr>
        <p:spPr>
          <a:xfrm flipV="1">
            <a:off x="7439660" y="4355465"/>
            <a:ext cx="702945" cy="1428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9" idx="1"/>
          </p:cNvCxnSpPr>
          <p:nvPr/>
        </p:nvCxnSpPr>
        <p:spPr>
          <a:xfrm>
            <a:off x="7439660" y="4498340"/>
            <a:ext cx="702945" cy="2698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 flipV="1">
            <a:off x="7439660" y="1828800"/>
            <a:ext cx="702945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>
            <a:off x="7439660" y="2098675"/>
            <a:ext cx="702945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 flipV="1">
            <a:off x="5897245" y="2638425"/>
            <a:ext cx="436245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4" idx="1"/>
          </p:cNvCxnSpPr>
          <p:nvPr/>
        </p:nvCxnSpPr>
        <p:spPr>
          <a:xfrm>
            <a:off x="5897245" y="2908300"/>
            <a:ext cx="436245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1"/>
          </p:cNvCxnSpPr>
          <p:nvPr/>
        </p:nvCxnSpPr>
        <p:spPr>
          <a:xfrm>
            <a:off x="5897245" y="2089150"/>
            <a:ext cx="4362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3"/>
            <a:endCxn id="16" idx="1"/>
          </p:cNvCxnSpPr>
          <p:nvPr/>
        </p:nvCxnSpPr>
        <p:spPr>
          <a:xfrm>
            <a:off x="5897245" y="4498340"/>
            <a:ext cx="4362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8" idx="1"/>
          </p:cNvCxnSpPr>
          <p:nvPr/>
        </p:nvCxnSpPr>
        <p:spPr>
          <a:xfrm flipV="1">
            <a:off x="2847975" y="2089150"/>
            <a:ext cx="1943100" cy="2667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2" idx="1"/>
          </p:cNvCxnSpPr>
          <p:nvPr/>
        </p:nvCxnSpPr>
        <p:spPr>
          <a:xfrm flipV="1">
            <a:off x="2847975" y="2898775"/>
            <a:ext cx="1943100" cy="185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5" idx="1"/>
          </p:cNvCxnSpPr>
          <p:nvPr/>
        </p:nvCxnSpPr>
        <p:spPr>
          <a:xfrm flipV="1">
            <a:off x="2839720" y="4488815"/>
            <a:ext cx="1951355" cy="260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2" idx="1"/>
          </p:cNvCxnSpPr>
          <p:nvPr/>
        </p:nvCxnSpPr>
        <p:spPr>
          <a:xfrm flipV="1">
            <a:off x="980440" y="1955800"/>
            <a:ext cx="761365" cy="1357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3" idx="1"/>
          </p:cNvCxnSpPr>
          <p:nvPr/>
        </p:nvCxnSpPr>
        <p:spPr>
          <a:xfrm flipV="1">
            <a:off x="980440" y="2726055"/>
            <a:ext cx="76136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3"/>
            <a:endCxn id="6" idx="1"/>
          </p:cNvCxnSpPr>
          <p:nvPr/>
        </p:nvCxnSpPr>
        <p:spPr>
          <a:xfrm>
            <a:off x="980440" y="3313430"/>
            <a:ext cx="761365" cy="425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3"/>
            <a:endCxn id="7" idx="1"/>
          </p:cNvCxnSpPr>
          <p:nvPr/>
        </p:nvCxnSpPr>
        <p:spPr>
          <a:xfrm>
            <a:off x="980440" y="3313430"/>
            <a:ext cx="761365" cy="1442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21405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47850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Topom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7120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Proxy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795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fe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239375" y="2251710"/>
            <a:ext cx="12007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slot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，填充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slot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285875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45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添加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codis-server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到集群：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495" y="3178175"/>
            <a:ext cx="106743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GroupAddServer</a:t>
            </a:r>
            <a:endParaRPr lang="en-US" altLang="zh-CN" sz="900"/>
          </a:p>
        </p:txBody>
      </p:sp>
      <p:sp>
        <p:nvSpPr>
          <p:cNvPr id="2" name="矩形 1"/>
          <p:cNvSpPr/>
          <p:nvPr/>
        </p:nvSpPr>
        <p:spPr>
          <a:xfrm>
            <a:off x="2087880" y="182880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redis.NewClient</a:t>
            </a:r>
            <a:endParaRPr lang="en-US" altLang="zh-CN" sz="900"/>
          </a:p>
        </p:txBody>
      </p:sp>
      <p:sp>
        <p:nvSpPr>
          <p:cNvPr id="3" name="矩形 2"/>
          <p:cNvSpPr/>
          <p:nvPr/>
        </p:nvSpPr>
        <p:spPr>
          <a:xfrm>
            <a:off x="2087880" y="263842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cli.SlotsInfo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4233545" y="440626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GroupAddServer</a:t>
            </a:r>
            <a:endParaRPr lang="en-US" altLang="zh-CN" sz="900"/>
          </a:p>
        </p:txBody>
      </p:sp>
      <p:sp>
        <p:nvSpPr>
          <p:cNvPr id="88" name="文本框 87"/>
          <p:cNvSpPr txBox="1"/>
          <p:nvPr/>
        </p:nvSpPr>
        <p:spPr>
          <a:xfrm>
            <a:off x="1918335" y="881380"/>
            <a:ext cx="1444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codis-server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795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fe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87880" y="3033395"/>
            <a:ext cx="1369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获取当前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client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的所有槽信息，如果没有分配则返回空切片。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42130" y="881380"/>
            <a:ext cx="889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Topom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06870" y="1311910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6706870" y="2195830"/>
            <a:ext cx="120459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同一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下的重复添加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server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的检查</a:t>
            </a:r>
            <a:endParaRPr lang="zh-CN" altLang="en-US" sz="9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06870" y="3033395"/>
            <a:ext cx="11061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ctx.getGroup(gid)</a:t>
            </a:r>
            <a:endParaRPr lang="en-US" altLang="zh-CN" sz="900"/>
          </a:p>
        </p:txBody>
      </p:sp>
      <p:sp>
        <p:nvSpPr>
          <p:cNvPr id="45" name="矩形 44"/>
          <p:cNvSpPr/>
          <p:nvPr/>
        </p:nvSpPr>
        <p:spPr>
          <a:xfrm>
            <a:off x="6706870" y="3736975"/>
            <a:ext cx="136271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storeUpdateSentinel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6706870" y="4676140"/>
            <a:ext cx="136271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g.Servers.append...</a:t>
            </a:r>
            <a:endParaRPr lang="en-US" altLang="zh-CN" sz="900"/>
          </a:p>
        </p:txBody>
      </p:sp>
      <p:sp>
        <p:nvSpPr>
          <p:cNvPr id="48" name="矩形 47"/>
          <p:cNvSpPr/>
          <p:nvPr/>
        </p:nvSpPr>
        <p:spPr>
          <a:xfrm>
            <a:off x="6707505" y="5605780"/>
            <a:ext cx="136271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storeUpdateGroup</a:t>
            </a:r>
            <a:endParaRPr lang="en-US" altLang="zh-CN" sz="900"/>
          </a:p>
        </p:txBody>
      </p:sp>
      <p:cxnSp>
        <p:nvCxnSpPr>
          <p:cNvPr id="49" name="直接箭头连接符 48"/>
          <p:cNvCxnSpPr>
            <a:stCxn id="4" idx="3"/>
            <a:endCxn id="2" idx="1"/>
          </p:cNvCxnSpPr>
          <p:nvPr/>
        </p:nvCxnSpPr>
        <p:spPr>
          <a:xfrm flipV="1">
            <a:off x="1217930" y="1964055"/>
            <a:ext cx="869950" cy="1349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3"/>
            <a:endCxn id="3" idx="1"/>
          </p:cNvCxnSpPr>
          <p:nvPr/>
        </p:nvCxnSpPr>
        <p:spPr>
          <a:xfrm flipV="1">
            <a:off x="1217930" y="2773680"/>
            <a:ext cx="869950" cy="539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6" idx="1"/>
          </p:cNvCxnSpPr>
          <p:nvPr/>
        </p:nvCxnSpPr>
        <p:spPr>
          <a:xfrm>
            <a:off x="1206500" y="3304540"/>
            <a:ext cx="3027045" cy="1236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3"/>
            <a:endCxn id="38" idx="1"/>
          </p:cNvCxnSpPr>
          <p:nvPr/>
        </p:nvCxnSpPr>
        <p:spPr>
          <a:xfrm flipV="1">
            <a:off x="5339715" y="1447165"/>
            <a:ext cx="1367155" cy="3094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6" idx="3"/>
            <a:endCxn id="43" idx="1"/>
          </p:cNvCxnSpPr>
          <p:nvPr/>
        </p:nvCxnSpPr>
        <p:spPr>
          <a:xfrm flipV="1">
            <a:off x="5339715" y="2331085"/>
            <a:ext cx="1367155" cy="2210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3"/>
            <a:endCxn id="44" idx="1"/>
          </p:cNvCxnSpPr>
          <p:nvPr/>
        </p:nvCxnSpPr>
        <p:spPr>
          <a:xfrm flipV="1">
            <a:off x="5339715" y="3168650"/>
            <a:ext cx="1367155" cy="137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45" idx="1"/>
          </p:cNvCxnSpPr>
          <p:nvPr/>
        </p:nvCxnSpPr>
        <p:spPr>
          <a:xfrm flipV="1">
            <a:off x="5339715" y="3872230"/>
            <a:ext cx="1367155" cy="669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3"/>
            <a:endCxn id="46" idx="1"/>
          </p:cNvCxnSpPr>
          <p:nvPr/>
        </p:nvCxnSpPr>
        <p:spPr>
          <a:xfrm>
            <a:off x="5339715" y="4541520"/>
            <a:ext cx="1367155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48" idx="1"/>
          </p:cNvCxnSpPr>
          <p:nvPr/>
        </p:nvCxnSpPr>
        <p:spPr>
          <a:xfrm>
            <a:off x="5339715" y="4541520"/>
            <a:ext cx="1367790" cy="1199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567815" y="105156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797935" y="105156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45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自动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rebalance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365" y="880745"/>
            <a:ext cx="112877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rebalance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：由页面触发的操作，将所有的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尽可能平均分摊到各个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rebalance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步骤：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将所有的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升序排列；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定义几个列表，分别是：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（已分配好的，不需要再迁移的，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的数量）；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（等待分配的，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当前group等待分配的slot的id组成的切片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（可以迁出的，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当前group可以迁出的slot的数量。如果是负数，就表明当前group需要迁入多少个slot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docking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：（确定要迁移的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切片）；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定义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 = assigned + pendings - moveout 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的计算方法。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，如果迁移状态不为空，说明不能进行迁移，放进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计算下界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lowerBound = MaxSlotNum / len(groupIds)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，看槽所属的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是否小于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lowerBound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，小于则放入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，否则放入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建立红黑树，把所有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节点放进去；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，收集可以迁移的节点（不属于任何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的节点，即离线节点），放入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docking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，同时每收集到一个离线节点，从红黑树取出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最小的节点，作为日后离线节点的迁入目标节点，放入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计算上界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upperBound = (MaxSlotNum + len(groupIds) - 1) / len(groupIds)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不停进行树的平衡过程，从红黑树中找出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最小和最大的节点出来，从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max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节点迁移一个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到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min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节点，修改他们的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数组，直至红黑树尽可能所有的节点平衡；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里的数据，放到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列表中；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建立映射关系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plans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slotId, value: 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这个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要迁移到的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根据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plans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，修改对应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Action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45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手动迁移：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365" y="880745"/>
            <a:ext cx="11287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手动迁移主要有两种：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指定序号的slot移到某个group；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将一个group中的多少个slot移动到另一个group。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主要流程：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先取出当前集群的上下文，然后根据请求参数做校验；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将符合迁移条件的slot放到一个pending切片里面；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更新zk。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添加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到集群：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495" y="3178175"/>
            <a:ext cx="8299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AddSentinel</a:t>
            </a:r>
            <a:endParaRPr lang="en-US" altLang="zh-CN" sz="900"/>
          </a:p>
        </p:txBody>
      </p:sp>
      <p:sp>
        <p:nvSpPr>
          <p:cNvPr id="2" name="矩形 1"/>
          <p:cNvSpPr/>
          <p:nvPr/>
        </p:nvSpPr>
        <p:spPr>
          <a:xfrm>
            <a:off x="1741805" y="1820545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redis.NewSentinel</a:t>
            </a:r>
            <a:endParaRPr lang="en-US" altLang="zh-CN" sz="900"/>
          </a:p>
        </p:txBody>
      </p:sp>
      <p:cxnSp>
        <p:nvCxnSpPr>
          <p:cNvPr id="34" name="直接箭头连接符 33"/>
          <p:cNvCxnSpPr>
            <a:stCxn id="4" idx="3"/>
            <a:endCxn id="2" idx="1"/>
          </p:cNvCxnSpPr>
          <p:nvPr/>
        </p:nvCxnSpPr>
        <p:spPr>
          <a:xfrm flipV="1">
            <a:off x="980440" y="1955800"/>
            <a:ext cx="761365" cy="1357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21405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47850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Topom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36720" y="881380"/>
            <a:ext cx="1206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Sentinel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795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fe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285875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26230" y="2499995"/>
            <a:ext cx="14268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sentinel.FlushConfig</a:t>
            </a:r>
            <a:endParaRPr lang="en-US" altLang="zh-CN" sz="900"/>
          </a:p>
        </p:txBody>
      </p:sp>
      <p:sp>
        <p:nvSpPr>
          <p:cNvPr id="31" name="文本框 30"/>
          <p:cNvSpPr txBox="1"/>
          <p:nvPr/>
        </p:nvSpPr>
        <p:spPr>
          <a:xfrm>
            <a:off x="5909945" y="2527300"/>
            <a:ext cx="4016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flushconfig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命令，强制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重写所有配置信息到配置文件。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38" name="直接箭头连接符 37"/>
          <p:cNvCxnSpPr>
            <a:stCxn id="4" idx="3"/>
            <a:endCxn id="30" idx="1"/>
          </p:cNvCxnSpPr>
          <p:nvPr/>
        </p:nvCxnSpPr>
        <p:spPr>
          <a:xfrm flipV="1">
            <a:off x="980440" y="2635250"/>
            <a:ext cx="3145790" cy="678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426210" y="3757295"/>
            <a:ext cx="2054860" cy="361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p.Servers = append(p.Servers, addr)</a:t>
            </a:r>
            <a:endParaRPr lang="en-US" altLang="zh-CN" sz="900"/>
          </a:p>
          <a:p>
            <a:pPr algn="ctr"/>
            <a:r>
              <a:rPr lang="en-US" altLang="zh-CN" sz="900"/>
              <a:t>p.OutOfSync = true</a:t>
            </a:r>
            <a:endParaRPr lang="en-US" altLang="zh-CN" sz="900"/>
          </a:p>
        </p:txBody>
      </p:sp>
      <p:sp>
        <p:nvSpPr>
          <p:cNvPr id="45" name="矩形 44"/>
          <p:cNvSpPr/>
          <p:nvPr/>
        </p:nvSpPr>
        <p:spPr>
          <a:xfrm>
            <a:off x="1741805" y="4864735"/>
            <a:ext cx="13506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storeUpdateSentinel</a:t>
            </a:r>
            <a:endParaRPr lang="en-US" altLang="zh-CN" sz="900"/>
          </a:p>
        </p:txBody>
      </p:sp>
      <p:cxnSp>
        <p:nvCxnSpPr>
          <p:cNvPr id="46" name="直接箭头连接符 45"/>
          <p:cNvCxnSpPr>
            <a:stCxn id="4" idx="3"/>
            <a:endCxn id="44" idx="1"/>
          </p:cNvCxnSpPr>
          <p:nvPr/>
        </p:nvCxnSpPr>
        <p:spPr>
          <a:xfrm>
            <a:off x="980440" y="3313430"/>
            <a:ext cx="445770" cy="624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5" idx="1"/>
          </p:cNvCxnSpPr>
          <p:nvPr/>
        </p:nvCxnSpPr>
        <p:spPr>
          <a:xfrm>
            <a:off x="980440" y="3313430"/>
            <a:ext cx="761365" cy="1686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45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自动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rebalance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365" y="880745"/>
            <a:ext cx="112877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rebalance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：由页面触发的操作，将所有的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尽可能平均分摊到各个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rebalance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步骤：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将所有的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升序排列；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定义几个列表，分别是：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（已分配好的，不需要再迁移的，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的数量）；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（等待分配的，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当前group等待分配的slot的id组成的切片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（可以迁出的，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groupId, value: 当前group可以迁出的slot的数量。如果是负数，就表明当前group需要迁入多少个slot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docking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：（确定要迁移的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id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切片）；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定义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 = assigned + pendings - moveout 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的计算方法。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，如果迁移状态不为空，说明不能进行迁移，放进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计算下界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lowerBound = MaxSlotNum / len(groupIds)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，看槽所属的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是否小于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lowerBound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，小于则放入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assigned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，否则放入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建立红黑树，把所有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节点放进去；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遍历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，收集可以迁移的节点（不属于任何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的节点，即离线节点），放入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docking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，同时每收集到一个离线节点，从红黑树取出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最小的节点，作为日后离线节点的迁入目标节点，放入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计算上界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upperBound = (MaxSlotNum + len(groupIds) - 1) / len(groupIds)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不停进行树的平衡过程，从红黑树中找出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groupSize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最小和最大的节点出来，从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max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节点迁移一个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到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min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节点，修改他们的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数组，直至红黑树尽可能所有的节点平衡；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moveout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里的数据，放到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pendings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列表中；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建立映射关系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plans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key: slotId, value: 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这个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要迁移到的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group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Id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根据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plans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，修改对应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Action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1040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fe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操作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——sync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新添加的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来监控集群：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495" y="3178175"/>
            <a:ext cx="105791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ResyncSentinels</a:t>
            </a:r>
            <a:endParaRPr lang="en-US" altLang="zh-CN" sz="900"/>
          </a:p>
        </p:txBody>
      </p:sp>
      <p:sp>
        <p:nvSpPr>
          <p:cNvPr id="2" name="矩形 1"/>
          <p:cNvSpPr/>
          <p:nvPr/>
        </p:nvSpPr>
        <p:spPr>
          <a:xfrm>
            <a:off x="1794510" y="1423035"/>
            <a:ext cx="100076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newContext</a:t>
            </a:r>
            <a:endParaRPr lang="en-US" altLang="zh-CN" sz="900"/>
          </a:p>
        </p:txBody>
      </p:sp>
      <p:cxnSp>
        <p:nvCxnSpPr>
          <p:cNvPr id="39" name="直接连接符 38"/>
          <p:cNvCxnSpPr/>
          <p:nvPr/>
        </p:nvCxnSpPr>
        <p:spPr>
          <a:xfrm>
            <a:off x="3807460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47850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Topom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36720" y="881380"/>
            <a:ext cx="1206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Sentinel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795" y="881380"/>
            <a:ext cx="894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苹方-简" panose="020B0400000000000000" charset="-122"/>
                <a:ea typeface="苹方-简" panose="020B0400000000000000" charset="-122"/>
              </a:rPr>
              <a:t>fe</a:t>
            </a:r>
            <a:endParaRPr lang="en-US" sz="1600" i="1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475105" y="1022350"/>
            <a:ext cx="0" cy="54330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94510" y="2257425"/>
            <a:ext cx="13506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storeUpdateSentinel</a:t>
            </a:r>
            <a:endParaRPr lang="en-US" altLang="zh-CN" sz="900"/>
          </a:p>
        </p:txBody>
      </p:sp>
      <p:sp>
        <p:nvSpPr>
          <p:cNvPr id="3" name="矩形 2"/>
          <p:cNvSpPr/>
          <p:nvPr/>
        </p:nvSpPr>
        <p:spPr>
          <a:xfrm>
            <a:off x="1794510" y="184277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p.OutOfSync = true</a:t>
            </a:r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1794510" y="267462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redis.NewSentinel</a:t>
            </a:r>
            <a:endParaRPr lang="en-US" altLang="zh-CN" sz="900"/>
          </a:p>
        </p:txBody>
      </p:sp>
      <p:sp>
        <p:nvSpPr>
          <p:cNvPr id="7" name="矩形 6"/>
          <p:cNvSpPr/>
          <p:nvPr/>
        </p:nvSpPr>
        <p:spPr>
          <a:xfrm>
            <a:off x="1794510" y="3604260"/>
            <a:ext cx="15709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sentinel.RemoveGroupAll</a:t>
            </a:r>
            <a:endParaRPr lang="en-US" altLang="zh-CN" sz="900"/>
          </a:p>
        </p:txBody>
      </p:sp>
      <p:sp>
        <p:nvSpPr>
          <p:cNvPr id="8" name="矩形 7"/>
          <p:cNvSpPr/>
          <p:nvPr/>
        </p:nvSpPr>
        <p:spPr>
          <a:xfrm>
            <a:off x="1794510" y="4373880"/>
            <a:ext cx="15709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sentinel.MonitorGroups</a:t>
            </a:r>
            <a:endParaRPr lang="en-US" altLang="zh-CN" sz="900"/>
          </a:p>
        </p:txBody>
      </p:sp>
      <p:sp>
        <p:nvSpPr>
          <p:cNvPr id="9" name="矩形 8"/>
          <p:cNvSpPr/>
          <p:nvPr/>
        </p:nvSpPr>
        <p:spPr>
          <a:xfrm>
            <a:off x="1794510" y="5135245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rewatchSentinels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1794510" y="566039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SetSentinels</a:t>
            </a:r>
            <a:endParaRPr lang="en-US" altLang="zh-CN" sz="900"/>
          </a:p>
        </p:txBody>
      </p:sp>
      <p:sp>
        <p:nvSpPr>
          <p:cNvPr id="11" name="矩形 10"/>
          <p:cNvSpPr/>
          <p:nvPr/>
        </p:nvSpPr>
        <p:spPr>
          <a:xfrm>
            <a:off x="1794510" y="6015990"/>
            <a:ext cx="13512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p.OutOfSync = false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1794510" y="6395720"/>
            <a:ext cx="1350645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storeUpdateSentinel</a:t>
            </a:r>
            <a:endParaRPr lang="en-US" altLang="zh-CN" sz="900"/>
          </a:p>
        </p:txBody>
      </p:sp>
      <p:cxnSp>
        <p:nvCxnSpPr>
          <p:cNvPr id="13" name="直接箭头连接符 12"/>
          <p:cNvCxnSpPr>
            <a:stCxn id="4" idx="3"/>
            <a:endCxn id="2" idx="1"/>
          </p:cNvCxnSpPr>
          <p:nvPr/>
        </p:nvCxnSpPr>
        <p:spPr>
          <a:xfrm flipV="1">
            <a:off x="1208405" y="1558290"/>
            <a:ext cx="586105" cy="1755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3" idx="1"/>
          </p:cNvCxnSpPr>
          <p:nvPr/>
        </p:nvCxnSpPr>
        <p:spPr>
          <a:xfrm flipV="1">
            <a:off x="1208405" y="1978025"/>
            <a:ext cx="586105" cy="1335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45" idx="1"/>
          </p:cNvCxnSpPr>
          <p:nvPr/>
        </p:nvCxnSpPr>
        <p:spPr>
          <a:xfrm flipV="1">
            <a:off x="1208405" y="2392680"/>
            <a:ext cx="586105" cy="920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6" idx="1"/>
          </p:cNvCxnSpPr>
          <p:nvPr/>
        </p:nvCxnSpPr>
        <p:spPr>
          <a:xfrm flipV="1">
            <a:off x="1208405" y="2809875"/>
            <a:ext cx="586105" cy="503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1208405" y="3313430"/>
            <a:ext cx="586105" cy="426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1"/>
          </p:cNvCxnSpPr>
          <p:nvPr/>
        </p:nvCxnSpPr>
        <p:spPr>
          <a:xfrm>
            <a:off x="1190625" y="3305175"/>
            <a:ext cx="603885" cy="1203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9" idx="1"/>
          </p:cNvCxnSpPr>
          <p:nvPr/>
        </p:nvCxnSpPr>
        <p:spPr>
          <a:xfrm>
            <a:off x="1208405" y="3313430"/>
            <a:ext cx="586105" cy="1957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0" idx="1"/>
          </p:cNvCxnSpPr>
          <p:nvPr/>
        </p:nvCxnSpPr>
        <p:spPr>
          <a:xfrm>
            <a:off x="1208405" y="3313430"/>
            <a:ext cx="586105" cy="2482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11" idx="1"/>
          </p:cNvCxnSpPr>
          <p:nvPr/>
        </p:nvCxnSpPr>
        <p:spPr>
          <a:xfrm>
            <a:off x="1208405" y="3313430"/>
            <a:ext cx="586105" cy="2837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12" idx="1"/>
          </p:cNvCxnSpPr>
          <p:nvPr/>
        </p:nvCxnSpPr>
        <p:spPr>
          <a:xfrm>
            <a:off x="1208405" y="3313430"/>
            <a:ext cx="586105" cy="3217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88435" y="1611630"/>
            <a:ext cx="15709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removeGroupsAllDispatch</a:t>
            </a:r>
            <a:endParaRPr lang="en-US" altLang="zh-CN" sz="900"/>
          </a:p>
        </p:txBody>
      </p:sp>
      <p:sp>
        <p:nvSpPr>
          <p:cNvPr id="25" name="矩形 24"/>
          <p:cNvSpPr/>
          <p:nvPr/>
        </p:nvSpPr>
        <p:spPr>
          <a:xfrm>
            <a:off x="6250940" y="1369695"/>
            <a:ext cx="11582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mastersCommand</a:t>
            </a:r>
            <a:endParaRPr lang="en-US" altLang="zh-CN" sz="900"/>
          </a:p>
        </p:txBody>
      </p:sp>
      <p:sp>
        <p:nvSpPr>
          <p:cNvPr id="26" name="文本框 25"/>
          <p:cNvSpPr txBox="1"/>
          <p:nvPr/>
        </p:nvSpPr>
        <p:spPr>
          <a:xfrm>
            <a:off x="7550785" y="1397635"/>
            <a:ext cx="14986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masters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50940" y="1842770"/>
            <a:ext cx="11582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removeCommand</a:t>
            </a:r>
            <a:endParaRPr lang="en-US" altLang="zh-CN" sz="900"/>
          </a:p>
        </p:txBody>
      </p:sp>
      <p:sp>
        <p:nvSpPr>
          <p:cNvPr id="28" name="文本框 27"/>
          <p:cNvSpPr txBox="1"/>
          <p:nvPr/>
        </p:nvSpPr>
        <p:spPr>
          <a:xfrm>
            <a:off x="7610475" y="1809115"/>
            <a:ext cx="1988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remove &lt;name&gt;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命令，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移除监控。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29" name="直接箭头连接符 28"/>
          <p:cNvCxnSpPr>
            <a:stCxn id="24" idx="3"/>
            <a:endCxn id="25" idx="1"/>
          </p:cNvCxnSpPr>
          <p:nvPr/>
        </p:nvCxnSpPr>
        <p:spPr>
          <a:xfrm flipV="1">
            <a:off x="5559425" y="1504950"/>
            <a:ext cx="69151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7" idx="1"/>
          </p:cNvCxnSpPr>
          <p:nvPr/>
        </p:nvCxnSpPr>
        <p:spPr>
          <a:xfrm>
            <a:off x="5559425" y="1746885"/>
            <a:ext cx="691515" cy="23114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3"/>
            <a:endCxn id="24" idx="1"/>
          </p:cNvCxnSpPr>
          <p:nvPr/>
        </p:nvCxnSpPr>
        <p:spPr>
          <a:xfrm flipV="1">
            <a:off x="3365500" y="1746885"/>
            <a:ext cx="622935" cy="1992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988435" y="2301240"/>
            <a:ext cx="15709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monitorGroupsDispatch</a:t>
            </a:r>
            <a:endParaRPr lang="en-US" altLang="zh-CN" sz="900"/>
          </a:p>
        </p:txBody>
      </p:sp>
      <p:sp>
        <p:nvSpPr>
          <p:cNvPr id="36" name="矩形 35"/>
          <p:cNvSpPr/>
          <p:nvPr/>
        </p:nvSpPr>
        <p:spPr>
          <a:xfrm>
            <a:off x="6250940" y="2301240"/>
            <a:ext cx="157099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monitorGroupsCommand</a:t>
            </a:r>
            <a:endParaRPr lang="en-US" altLang="zh-CN" sz="900"/>
          </a:p>
        </p:txBody>
      </p:sp>
      <p:cxnSp>
        <p:nvCxnSpPr>
          <p:cNvPr id="37" name="直接箭头连接符 36"/>
          <p:cNvCxnSpPr>
            <a:stCxn id="35" idx="3"/>
            <a:endCxn id="36" idx="1"/>
          </p:cNvCxnSpPr>
          <p:nvPr/>
        </p:nvCxnSpPr>
        <p:spPr>
          <a:xfrm>
            <a:off x="5559425" y="2436495"/>
            <a:ext cx="69151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974330" y="2223770"/>
            <a:ext cx="3399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monitor [name] [ip] [port] [quorum]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，指定要监控的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redis master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IP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和端口。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50940" y="3104515"/>
            <a:ext cx="74295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</a:t>
            </a:r>
            <a:endParaRPr lang="en-US" altLang="zh-CN" sz="900"/>
          </a:p>
        </p:txBody>
      </p:sp>
      <p:sp>
        <p:nvSpPr>
          <p:cNvPr id="50" name="矩形 49"/>
          <p:cNvSpPr/>
          <p:nvPr/>
        </p:nvSpPr>
        <p:spPr>
          <a:xfrm>
            <a:off x="7928610" y="2717800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parallel-syncs</a:t>
            </a:r>
            <a:endParaRPr lang="en-US" altLang="zh-CN" sz="900"/>
          </a:p>
        </p:txBody>
      </p:sp>
      <p:sp>
        <p:nvSpPr>
          <p:cNvPr id="51" name="矩形 50"/>
          <p:cNvSpPr/>
          <p:nvPr/>
        </p:nvSpPr>
        <p:spPr>
          <a:xfrm>
            <a:off x="9679305" y="2718435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down-after-milliseconds</a:t>
            </a:r>
            <a:endParaRPr lang="en-US" altLang="zh-CN" sz="900"/>
          </a:p>
        </p:txBody>
      </p:sp>
      <p:sp>
        <p:nvSpPr>
          <p:cNvPr id="52" name="矩形 51"/>
          <p:cNvSpPr/>
          <p:nvPr/>
        </p:nvSpPr>
        <p:spPr>
          <a:xfrm>
            <a:off x="7928610" y="3104515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failover-timeout</a:t>
            </a:r>
            <a:endParaRPr lang="en-US" altLang="zh-CN" sz="900"/>
          </a:p>
        </p:txBody>
      </p:sp>
      <p:sp>
        <p:nvSpPr>
          <p:cNvPr id="53" name="矩形 52"/>
          <p:cNvSpPr/>
          <p:nvPr/>
        </p:nvSpPr>
        <p:spPr>
          <a:xfrm>
            <a:off x="9679305" y="3104515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auth-pass</a:t>
            </a:r>
            <a:endParaRPr lang="en-US" altLang="zh-CN" sz="900"/>
          </a:p>
        </p:txBody>
      </p:sp>
      <p:sp>
        <p:nvSpPr>
          <p:cNvPr id="54" name="矩形 53"/>
          <p:cNvSpPr/>
          <p:nvPr/>
        </p:nvSpPr>
        <p:spPr>
          <a:xfrm>
            <a:off x="7928610" y="3469640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notification-script</a:t>
            </a:r>
            <a:endParaRPr lang="en-US" altLang="zh-CN" sz="900"/>
          </a:p>
        </p:txBody>
      </p:sp>
      <p:sp>
        <p:nvSpPr>
          <p:cNvPr id="55" name="矩形 54"/>
          <p:cNvSpPr/>
          <p:nvPr/>
        </p:nvSpPr>
        <p:spPr>
          <a:xfrm>
            <a:off x="9679305" y="3448050"/>
            <a:ext cx="143637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client-reconfig-script</a:t>
            </a:r>
            <a:endParaRPr lang="en-US" altLang="zh-CN" sz="900"/>
          </a:p>
        </p:txBody>
      </p:sp>
      <p:cxnSp>
        <p:nvCxnSpPr>
          <p:cNvPr id="56" name="直接箭头连接符 55"/>
          <p:cNvCxnSpPr>
            <a:stCxn id="35" idx="3"/>
            <a:endCxn id="49" idx="1"/>
          </p:cNvCxnSpPr>
          <p:nvPr/>
        </p:nvCxnSpPr>
        <p:spPr>
          <a:xfrm>
            <a:off x="5559425" y="2436495"/>
            <a:ext cx="691515" cy="8032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3"/>
            <a:endCxn id="50" idx="1"/>
          </p:cNvCxnSpPr>
          <p:nvPr/>
        </p:nvCxnSpPr>
        <p:spPr>
          <a:xfrm flipV="1">
            <a:off x="6993890" y="2853055"/>
            <a:ext cx="934720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9" idx="3"/>
            <a:endCxn id="51" idx="1"/>
          </p:cNvCxnSpPr>
          <p:nvPr/>
        </p:nvCxnSpPr>
        <p:spPr>
          <a:xfrm flipV="1">
            <a:off x="6993890" y="2853690"/>
            <a:ext cx="2685415" cy="38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9" idx="3"/>
            <a:endCxn id="52" idx="1"/>
          </p:cNvCxnSpPr>
          <p:nvPr/>
        </p:nvCxnSpPr>
        <p:spPr>
          <a:xfrm>
            <a:off x="6993890" y="3239770"/>
            <a:ext cx="934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3"/>
            <a:endCxn id="53" idx="1"/>
          </p:cNvCxnSpPr>
          <p:nvPr/>
        </p:nvCxnSpPr>
        <p:spPr>
          <a:xfrm>
            <a:off x="6993890" y="3239770"/>
            <a:ext cx="26854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3"/>
            <a:endCxn id="54" idx="1"/>
          </p:cNvCxnSpPr>
          <p:nvPr/>
        </p:nvCxnSpPr>
        <p:spPr>
          <a:xfrm>
            <a:off x="6993890" y="3239770"/>
            <a:ext cx="934720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3"/>
            <a:endCxn id="55" idx="1"/>
          </p:cNvCxnSpPr>
          <p:nvPr/>
        </p:nvCxnSpPr>
        <p:spPr>
          <a:xfrm>
            <a:off x="6993890" y="3239770"/>
            <a:ext cx="2685415" cy="343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" idx="3"/>
            <a:endCxn id="35" idx="1"/>
          </p:cNvCxnSpPr>
          <p:nvPr/>
        </p:nvCxnSpPr>
        <p:spPr>
          <a:xfrm flipV="1">
            <a:off x="3365500" y="2436495"/>
            <a:ext cx="622935" cy="207264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988435" y="395859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sentinel.Subscribe</a:t>
            </a:r>
            <a:endParaRPr lang="en-US" altLang="zh-CN" sz="900"/>
          </a:p>
        </p:txBody>
      </p:sp>
      <p:sp>
        <p:nvSpPr>
          <p:cNvPr id="66" name="文本框 65"/>
          <p:cNvSpPr txBox="1"/>
          <p:nvPr/>
        </p:nvSpPr>
        <p:spPr>
          <a:xfrm>
            <a:off x="3985260" y="3374390"/>
            <a:ext cx="170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让sentinel订阅名为"+switch-master"的channel，并从这个channel中读取主从切换的信息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22975" y="395859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subscribeDispatch</a:t>
            </a:r>
            <a:endParaRPr lang="en-US" altLang="zh-CN" sz="900"/>
          </a:p>
        </p:txBody>
      </p:sp>
      <p:sp>
        <p:nvSpPr>
          <p:cNvPr id="68" name="矩形 67"/>
          <p:cNvSpPr/>
          <p:nvPr/>
        </p:nvSpPr>
        <p:spPr>
          <a:xfrm>
            <a:off x="7928610" y="3958590"/>
            <a:ext cx="12496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subscribeCommand</a:t>
            </a:r>
            <a:endParaRPr lang="en-US" altLang="zh-CN" sz="900"/>
          </a:p>
        </p:txBody>
      </p:sp>
      <p:sp>
        <p:nvSpPr>
          <p:cNvPr id="69" name="文本框 68"/>
          <p:cNvSpPr txBox="1"/>
          <p:nvPr/>
        </p:nvSpPr>
        <p:spPr>
          <a:xfrm>
            <a:off x="9364980" y="3986530"/>
            <a:ext cx="21818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SUBSCRIBE +switch-master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，订阅该频道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988435" y="4373880"/>
            <a:ext cx="2917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一半以上的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订阅成功，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callback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不足一半以上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订阅成功，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sleep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重试。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71" name="直接箭头连接符 70"/>
          <p:cNvCxnSpPr>
            <a:stCxn id="9" idx="3"/>
            <a:endCxn id="65" idx="1"/>
          </p:cNvCxnSpPr>
          <p:nvPr/>
        </p:nvCxnSpPr>
        <p:spPr>
          <a:xfrm flipV="1">
            <a:off x="2993390" y="4093845"/>
            <a:ext cx="995045" cy="11766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5" idx="3"/>
            <a:endCxn id="67" idx="1"/>
          </p:cNvCxnSpPr>
          <p:nvPr/>
        </p:nvCxnSpPr>
        <p:spPr>
          <a:xfrm>
            <a:off x="5187315" y="4093845"/>
            <a:ext cx="83566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3"/>
            <a:endCxn id="68" idx="1"/>
          </p:cNvCxnSpPr>
          <p:nvPr/>
        </p:nvCxnSpPr>
        <p:spPr>
          <a:xfrm>
            <a:off x="7221855" y="4093845"/>
            <a:ext cx="7067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988435" y="4865370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sentinel.Masters</a:t>
            </a:r>
            <a:endParaRPr lang="en-US" altLang="zh-CN" sz="900"/>
          </a:p>
        </p:txBody>
      </p:sp>
      <p:sp>
        <p:nvSpPr>
          <p:cNvPr id="75" name="矩形 74"/>
          <p:cNvSpPr/>
          <p:nvPr/>
        </p:nvSpPr>
        <p:spPr>
          <a:xfrm>
            <a:off x="6022975" y="4711065"/>
            <a:ext cx="119888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masterDispatch</a:t>
            </a:r>
            <a:endParaRPr lang="en-US" altLang="zh-CN" sz="900"/>
          </a:p>
        </p:txBody>
      </p:sp>
      <p:sp>
        <p:nvSpPr>
          <p:cNvPr id="77" name="矩形 76"/>
          <p:cNvSpPr/>
          <p:nvPr/>
        </p:nvSpPr>
        <p:spPr>
          <a:xfrm>
            <a:off x="7928610" y="4711065"/>
            <a:ext cx="11582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mastersCommand</a:t>
            </a:r>
            <a:endParaRPr lang="en-US" altLang="zh-CN" sz="900"/>
          </a:p>
        </p:txBody>
      </p:sp>
      <p:cxnSp>
        <p:nvCxnSpPr>
          <p:cNvPr id="78" name="直接箭头连接符 77"/>
          <p:cNvCxnSpPr>
            <a:stCxn id="75" idx="3"/>
            <a:endCxn id="77" idx="1"/>
          </p:cNvCxnSpPr>
          <p:nvPr/>
        </p:nvCxnSpPr>
        <p:spPr>
          <a:xfrm>
            <a:off x="7221855" y="4846320"/>
            <a:ext cx="7067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178290" y="4739640"/>
            <a:ext cx="14986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SENTINEL masters</a:t>
            </a:r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命令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80" name="直接箭头连接符 79"/>
          <p:cNvCxnSpPr>
            <a:stCxn id="74" idx="3"/>
            <a:endCxn id="75" idx="1"/>
          </p:cNvCxnSpPr>
          <p:nvPr/>
        </p:nvCxnSpPr>
        <p:spPr>
          <a:xfrm flipV="1">
            <a:off x="5187315" y="4846320"/>
            <a:ext cx="835660" cy="15430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022975" y="5195570"/>
            <a:ext cx="207010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根据比较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current[gid].Epoch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master.Epoch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，计算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voted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022975" y="5584825"/>
            <a:ext cx="207010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判断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voted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是否达到一半数的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sentinel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88435" y="6015990"/>
            <a:ext cx="13868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proxy.SwitchMastes</a:t>
            </a:r>
            <a:endParaRPr lang="en-US" altLang="zh-CN" sz="900"/>
          </a:p>
        </p:txBody>
      </p:sp>
      <p:cxnSp>
        <p:nvCxnSpPr>
          <p:cNvPr id="84" name="直接箭头连接符 83"/>
          <p:cNvCxnSpPr>
            <a:stCxn id="74" idx="3"/>
            <a:endCxn id="81" idx="1"/>
          </p:cNvCxnSpPr>
          <p:nvPr/>
        </p:nvCxnSpPr>
        <p:spPr>
          <a:xfrm>
            <a:off x="5187315" y="5000625"/>
            <a:ext cx="835660" cy="33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82" idx="1"/>
          </p:cNvCxnSpPr>
          <p:nvPr/>
        </p:nvCxnSpPr>
        <p:spPr>
          <a:xfrm>
            <a:off x="5187315" y="5000625"/>
            <a:ext cx="835660" cy="719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22975" y="6015990"/>
            <a:ext cx="13868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router.SwitchMastes</a:t>
            </a:r>
            <a:endParaRPr lang="en-US" altLang="zh-CN" sz="900"/>
          </a:p>
        </p:txBody>
      </p:sp>
      <p:sp>
        <p:nvSpPr>
          <p:cNvPr id="87" name="矩形 86"/>
          <p:cNvSpPr/>
          <p:nvPr/>
        </p:nvSpPr>
        <p:spPr>
          <a:xfrm>
            <a:off x="7700010" y="6015990"/>
            <a:ext cx="13868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router.trySwitchMaster</a:t>
            </a:r>
            <a:endParaRPr lang="en-US" altLang="zh-CN" sz="900"/>
          </a:p>
        </p:txBody>
      </p:sp>
      <p:sp>
        <p:nvSpPr>
          <p:cNvPr id="89" name="矩形 88"/>
          <p:cNvSpPr/>
          <p:nvPr/>
        </p:nvSpPr>
        <p:spPr>
          <a:xfrm>
            <a:off x="9450705" y="6015990"/>
            <a:ext cx="1386840" cy="269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router.fillSlot</a:t>
            </a:r>
            <a:endParaRPr lang="en-US" altLang="zh-CN" sz="900"/>
          </a:p>
        </p:txBody>
      </p:sp>
      <p:cxnSp>
        <p:nvCxnSpPr>
          <p:cNvPr id="90" name="直接箭头连接符 89"/>
          <p:cNvCxnSpPr>
            <a:stCxn id="86" idx="3"/>
            <a:endCxn id="87" idx="1"/>
          </p:cNvCxnSpPr>
          <p:nvPr/>
        </p:nvCxnSpPr>
        <p:spPr>
          <a:xfrm>
            <a:off x="7409815" y="6151245"/>
            <a:ext cx="2901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3"/>
            <a:endCxn id="89" idx="1"/>
          </p:cNvCxnSpPr>
          <p:nvPr/>
        </p:nvCxnSpPr>
        <p:spPr>
          <a:xfrm>
            <a:off x="9086850" y="6151245"/>
            <a:ext cx="3638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3" idx="3"/>
            <a:endCxn id="86" idx="1"/>
          </p:cNvCxnSpPr>
          <p:nvPr/>
        </p:nvCxnSpPr>
        <p:spPr>
          <a:xfrm>
            <a:off x="5375275" y="6151245"/>
            <a:ext cx="647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4" idx="1"/>
          </p:cNvCxnSpPr>
          <p:nvPr/>
        </p:nvCxnSpPr>
        <p:spPr>
          <a:xfrm flipV="1">
            <a:off x="2983230" y="5000625"/>
            <a:ext cx="1005205" cy="25844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" idx="3"/>
            <a:endCxn id="83" idx="1"/>
          </p:cNvCxnSpPr>
          <p:nvPr/>
        </p:nvCxnSpPr>
        <p:spPr>
          <a:xfrm>
            <a:off x="2993390" y="5270500"/>
            <a:ext cx="995045" cy="88074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1595" y="4865370"/>
            <a:ext cx="1413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Topom.ha.monitor本身相当于一个上帝视角的sentinel。它本身并不是一个实际的sentinel服务器，但是它负责收集各个sentinel的监控信息，并对集群作出反馈。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645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如何保证避免单点故障：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365" y="880745"/>
            <a:ext cx="11287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无状态，可以轻松扩容，多实例来保证高可用；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dashboard(topom)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：同一时间只能有一个实例，可以借助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zk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etcd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等进行主备容灾（冷备）；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codis-server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自身的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replica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sentinel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机制来保证高可用。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分片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各组件对比：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05250" y="785495"/>
            <a:ext cx="0" cy="5792470"/>
          </a:xfrm>
          <a:prstGeom prst="line">
            <a:avLst/>
          </a:prstGeom>
          <a:ln w="1905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082915" y="785495"/>
            <a:ext cx="0" cy="5792470"/>
          </a:xfrm>
          <a:prstGeom prst="line">
            <a:avLst/>
          </a:prstGeom>
          <a:ln w="1905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5915" y="1005205"/>
            <a:ext cx="3348990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特点：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Go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语言，天然支持协程，国内很多大厂都在使用。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优点：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屏蔽分片细节，基于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CRC32%1024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分片；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屏蔽底层分片细节，迁移成本低；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平滑扩容，仅影响正在迁移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的写操作，非阻塞按分片迁移；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支持读写分离，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pipeline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运维能力较右边两者有优势：拥有管理后台，管理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redis-server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sentinel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三种角色结点，能够基于界面主备切换以及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rewrite config, slot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分配，迁移。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有直观的容量水位展示以及命令请求量，失败量和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qps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曲线图。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9415" y="1005205"/>
            <a:ext cx="356933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Twemproxy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特点：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语言，单线程，一致性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hash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分片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/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取模分片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缺点：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无法平滑扩容，扩容过程需要对数据重新分片，需要重启；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运维不友好（静态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sharding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None/>
            </a:pP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indent="0">
              <a:buNone/>
            </a:pPr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注：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tredis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改造过程中，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hash(key) % 420000 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进行分片管理，迁移以片为单位进行迁移。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8335" y="1005205"/>
            <a:ext cx="3569335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 Cluster</a:t>
            </a:r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en-US" altLang="zh-CN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特点：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去中心化，结点对等。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优点：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直连性能较高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lang="zh-CN" altLang="en-US" sz="1400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缺点：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客户端需要改造成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smart client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，理解集群版的协议（客户端需要连对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master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读写分离支持起来比较复杂，需要客户端定制改造；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连接和路由表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(slot-&gt;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结点）的开销，客户端需要感知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/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直连分片结点，集群增加多的时候，客户端的成本也会上升。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不支持</a:t>
            </a:r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pipeline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；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同步阻塞按</a:t>
            </a:r>
            <a:r>
              <a:rPr lang="en-US" altLang="zh-CN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迁移，迁移速度慢；</a:t>
            </a:r>
            <a:endParaRPr lang="zh-CN" altLang="en-US" sz="1400">
              <a:solidFill>
                <a:srgbClr val="FF0000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运维成本很高，基于</a:t>
            </a:r>
            <a:r>
              <a:rPr lang="en-US" altLang="zh-CN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ruby</a:t>
            </a:r>
            <a:r>
              <a:rPr lang="zh-CN" altLang="en-US" sz="1400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定制开发。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AutoNum type="arabicPeriod"/>
            </a:pPr>
            <a:endParaRPr lang="zh-CN" altLang="en-US" sz="14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的整体架构：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772795"/>
            <a:ext cx="11564620" cy="576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codis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的各组成部分：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010285"/>
            <a:ext cx="1128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951230"/>
            <a:ext cx="115747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：接入层。客户端连接的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代理服务，本身实现了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协议，表现很像原生的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（就像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Twemproxy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）。一个业务可以部署多个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，其本身是无状态的。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codis-group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：存储层。由一主多从组成，分片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server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，基于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 3.2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的分支修改，新加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key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映射结构，以及槽迁移命令。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storage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：配置存储。集群状态的外部存储，存储分片与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codis-group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的映射信息，以及集群的一些状态：例如迁移状态等。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codis-dashboard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topom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）：配置中心。用于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 server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管理，以及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的分配，迁移。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codis-fe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：运维管理后台。可以直接在管理后台对集群进行操作，主要与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dashboard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交互。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jodis-client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：客户端。开源的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codis-proxy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的服务注册，发现是基于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zookeeper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来实现。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codis-server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项目维护的一个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redis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分支（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3.2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），加入了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slot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的支持和原子的数据迁移指令。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的组成：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89400" y="3069590"/>
            <a:ext cx="795020" cy="355600"/>
            <a:chOff x="6416" y="2249"/>
            <a:chExt cx="1252" cy="560"/>
          </a:xfrm>
        </p:grpSpPr>
        <p:sp>
          <p:nvSpPr>
            <p:cNvPr id="2" name="矩形 1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Proxy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9980" y="1174115"/>
            <a:ext cx="947420" cy="355600"/>
            <a:chOff x="6416" y="2249"/>
            <a:chExt cx="1252" cy="560"/>
          </a:xfrm>
        </p:grpSpPr>
        <p:sp>
          <p:nvSpPr>
            <p:cNvPr id="9" name="矩形 8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model.proxy</a:t>
              </a:r>
              <a:endParaRPr lang="zh-CN" altLang="en-US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6180" y="2800985"/>
            <a:ext cx="795020" cy="355600"/>
            <a:chOff x="6416" y="2249"/>
            <a:chExt cx="1252" cy="560"/>
          </a:xfrm>
        </p:grpSpPr>
        <p:sp>
          <p:nvSpPr>
            <p:cNvPr id="12" name="矩形 11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Config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6180" y="4605655"/>
            <a:ext cx="795020" cy="355600"/>
            <a:chOff x="6416" y="2249"/>
            <a:chExt cx="1252" cy="560"/>
          </a:xfrm>
        </p:grpSpPr>
        <p:sp>
          <p:nvSpPr>
            <p:cNvPr id="15" name="矩形 14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Router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950" y="5842635"/>
            <a:ext cx="795020" cy="355600"/>
            <a:chOff x="6416" y="2249"/>
            <a:chExt cx="1252" cy="560"/>
          </a:xfrm>
        </p:grpSpPr>
        <p:sp>
          <p:nvSpPr>
            <p:cNvPr id="18" name="矩形 17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pool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01190" y="5842635"/>
            <a:ext cx="795020" cy="355600"/>
            <a:chOff x="6416" y="2249"/>
            <a:chExt cx="1252" cy="560"/>
          </a:xfrm>
        </p:grpSpPr>
        <p:sp>
          <p:nvSpPr>
            <p:cNvPr id="21" name="矩形 20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slots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008495" y="1174115"/>
            <a:ext cx="795020" cy="355600"/>
            <a:chOff x="6416" y="2249"/>
            <a:chExt cx="1252" cy="560"/>
          </a:xfrm>
        </p:grpSpPr>
        <p:sp>
          <p:nvSpPr>
            <p:cNvPr id="24" name="矩形 23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Jodis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08495" y="3695065"/>
            <a:ext cx="795020" cy="355600"/>
            <a:chOff x="6416" y="2249"/>
            <a:chExt cx="1252" cy="560"/>
          </a:xfrm>
        </p:grpSpPr>
        <p:sp>
          <p:nvSpPr>
            <p:cNvPr id="27" name="矩形 26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ha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105900" y="2265680"/>
            <a:ext cx="795020" cy="355600"/>
            <a:chOff x="6416" y="2249"/>
            <a:chExt cx="1252" cy="560"/>
          </a:xfrm>
        </p:grpSpPr>
        <p:sp>
          <p:nvSpPr>
            <p:cNvPr id="30" name="矩形 29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monitor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05900" y="3695065"/>
            <a:ext cx="795020" cy="355600"/>
            <a:chOff x="6416" y="2249"/>
            <a:chExt cx="1252" cy="560"/>
          </a:xfrm>
        </p:grpSpPr>
        <p:sp>
          <p:nvSpPr>
            <p:cNvPr id="33" name="矩形 32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masters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05900" y="5487035"/>
            <a:ext cx="795020" cy="355600"/>
            <a:chOff x="6416" y="2249"/>
            <a:chExt cx="1252" cy="560"/>
          </a:xfrm>
        </p:grpSpPr>
        <p:sp>
          <p:nvSpPr>
            <p:cNvPr id="36" name="矩形 35"/>
            <p:cNvSpPr/>
            <p:nvPr/>
          </p:nvSpPr>
          <p:spPr>
            <a:xfrm>
              <a:off x="6416" y="224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servers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6" y="2529"/>
              <a:ext cx="1252" cy="28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cxnSp>
        <p:nvCxnSpPr>
          <p:cNvPr id="38" name="肘形连接符 37"/>
          <p:cNvCxnSpPr>
            <a:stCxn id="28" idx="3"/>
            <a:endCxn id="31" idx="1"/>
          </p:cNvCxnSpPr>
          <p:nvPr/>
        </p:nvCxnSpPr>
        <p:spPr>
          <a:xfrm flipV="1">
            <a:off x="7803515" y="2532380"/>
            <a:ext cx="1302385" cy="1429385"/>
          </a:xfrm>
          <a:prstGeom prst="bentConnector3">
            <a:avLst>
              <a:gd name="adj1" fmla="val 50024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34" idx="1"/>
          </p:cNvCxnSpPr>
          <p:nvPr/>
        </p:nvCxnSpPr>
        <p:spPr>
          <a:xfrm>
            <a:off x="7803515" y="3961765"/>
            <a:ext cx="1302385" cy="3175"/>
          </a:xfrm>
          <a:prstGeom prst="bentConnector2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8" idx="3"/>
            <a:endCxn id="37" idx="1"/>
          </p:cNvCxnSpPr>
          <p:nvPr/>
        </p:nvCxnSpPr>
        <p:spPr>
          <a:xfrm>
            <a:off x="7803515" y="3961765"/>
            <a:ext cx="1302385" cy="179197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6" idx="2"/>
            <a:endCxn id="18" idx="0"/>
          </p:cNvCxnSpPr>
          <p:nvPr/>
        </p:nvCxnSpPr>
        <p:spPr>
          <a:xfrm rot="5400000">
            <a:off x="794385" y="5053330"/>
            <a:ext cx="881380" cy="697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6" idx="2"/>
            <a:endCxn id="21" idx="0"/>
          </p:cNvCxnSpPr>
          <p:nvPr/>
        </p:nvCxnSpPr>
        <p:spPr>
          <a:xfrm rot="5400000" flipV="1">
            <a:off x="1500505" y="5044440"/>
            <a:ext cx="881380" cy="715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" idx="3"/>
            <a:endCxn id="25" idx="1"/>
          </p:cNvCxnSpPr>
          <p:nvPr/>
        </p:nvCxnSpPr>
        <p:spPr>
          <a:xfrm flipV="1">
            <a:off x="4884420" y="1440815"/>
            <a:ext cx="2124075" cy="1895475"/>
          </a:xfrm>
          <a:prstGeom prst="bentConnector3">
            <a:avLst>
              <a:gd name="adj1" fmla="val 50015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" idx="3"/>
            <a:endCxn id="28" idx="1"/>
          </p:cNvCxnSpPr>
          <p:nvPr/>
        </p:nvCxnSpPr>
        <p:spPr>
          <a:xfrm>
            <a:off x="4884420" y="3336290"/>
            <a:ext cx="2124075" cy="625475"/>
          </a:xfrm>
          <a:prstGeom prst="bentConnector3">
            <a:avLst>
              <a:gd name="adj1" fmla="val 50015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1"/>
            <a:endCxn id="10" idx="3"/>
          </p:cNvCxnSpPr>
          <p:nvPr/>
        </p:nvCxnSpPr>
        <p:spPr>
          <a:xfrm rot="10800000">
            <a:off x="2057400" y="1440180"/>
            <a:ext cx="2032000" cy="1895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" idx="1"/>
            <a:endCxn id="13" idx="3"/>
          </p:cNvCxnSpPr>
          <p:nvPr/>
        </p:nvCxnSpPr>
        <p:spPr>
          <a:xfrm rot="10800000">
            <a:off x="1981200" y="3067050"/>
            <a:ext cx="2108200" cy="268605"/>
          </a:xfrm>
          <a:prstGeom prst="bentConnector3">
            <a:avLst>
              <a:gd name="adj1" fmla="val 48102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1"/>
            <a:endCxn id="16" idx="3"/>
          </p:cNvCxnSpPr>
          <p:nvPr/>
        </p:nvCxnSpPr>
        <p:spPr>
          <a:xfrm rot="10800000" flipV="1">
            <a:off x="1981200" y="3335655"/>
            <a:ext cx="2108200" cy="1536065"/>
          </a:xfrm>
          <a:prstGeom prst="bentConnector3">
            <a:avLst>
              <a:gd name="adj1" fmla="val 48102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uml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图：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765" y="182880"/>
            <a:ext cx="8307070" cy="6537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接收请求的时序图：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53770"/>
            <a:ext cx="11623040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896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proxy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接收读写请求的过程（一）：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340485"/>
            <a:ext cx="11383645" cy="3387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10154</Words>
  <Application>WPS 演示</Application>
  <PresentationFormat>宽屏</PresentationFormat>
  <Paragraphs>737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方正书宋_GBK</vt:lpstr>
      <vt:lpstr>Wingdings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dengzhuowen</dc:creator>
  <cp:lastModifiedBy>dengzhuowen</cp:lastModifiedBy>
  <cp:revision>195</cp:revision>
  <dcterms:created xsi:type="dcterms:W3CDTF">2019-12-30T09:58:36Z</dcterms:created>
  <dcterms:modified xsi:type="dcterms:W3CDTF">2019-12-30T09:58:36Z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2052-1.8.0.2797</vt:lpwstr>
  </property>
</Properties>
</file>