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75" r:id="rId8"/>
    <p:sldId id="276" r:id="rId9"/>
    <p:sldId id="260" r:id="rId10"/>
    <p:sldId id="261" r:id="rId11"/>
    <p:sldId id="262" r:id="rId12"/>
    <p:sldId id="263" r:id="rId13"/>
    <p:sldId id="264" r:id="rId14"/>
    <p:sldId id="265" r:id="rId15"/>
    <p:sldId id="266" r:id="rId16"/>
    <p:sldId id="267" r:id="rId17"/>
    <p:sldId id="268" r:id="rId18"/>
    <p:sldId id="270" r:id="rId19"/>
    <p:sldId id="269" r:id="rId20"/>
    <p:sldId id="271" r:id="rId21"/>
    <p:sldId id="272" r:id="rId22"/>
    <p:sldId id="273"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BlockingQueue</a:t>
            </a:r>
            <a:r>
              <a:rPr lang="zh-CN" altLang="en-US"/>
              <a:t>详解</a:t>
            </a:r>
            <a:r>
              <a:rPr lang="en-US" altLang="zh-CN"/>
              <a:t>: </a:t>
            </a:r>
            <a:r>
              <a:rPr lang="zh-CN" altLang="en-US"/>
              <a:t>https://leokongwq.github.io/2016/10/16/java-BlockingQueue.html</a:t>
            </a:r>
            <a:endParaRPr lang="zh-CN" altLang="en-US"/>
          </a:p>
          <a:p>
            <a:endParaRPr lang="zh-CN" altLang="en-US"/>
          </a:p>
          <a:p>
            <a:r>
              <a:rPr lang="en-US" altLang="zh-CN"/>
              <a:t>SynchronousQueue: 数据是在配对的生产者和消费者线程之间直接传递的，并不会将数据缓冲数据到队列中。</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Store屏障，是x86的”sfence“指令</a:t>
            </a:r>
            <a:endParaRPr lang="en-US" altLang="zh-CN"/>
          </a:p>
          <a:p>
            <a:endParaRPr lang="en-US" altLang="zh-CN"/>
          </a:p>
          <a:p>
            <a:r>
              <a:rPr lang="en-US" altLang="zh-CN"/>
              <a:t>Load屏障，是x86上的”ifence“指令</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不进行绑定的情况下，该线程</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初始态 -&gt; 中间态 -&gt; 终止态</a:t>
            </a:r>
            <a:endParaRPr lang="zh-CN" altLang="en-US"/>
          </a:p>
          <a:p>
            <a:r>
              <a:rPr lang="zh-CN" altLang="en-US"/>
              <a:t>中间态 = 可运行+运行+阻塞+锁池+等待队列</a:t>
            </a:r>
            <a:endParaRPr lang="zh-CN" altLang="en-US"/>
          </a:p>
          <a:p>
            <a:endParaRPr lang="zh-CN" altLang="en-US"/>
          </a:p>
          <a:p>
            <a:r>
              <a:rPr lang="zh-CN" altLang="en-US"/>
              <a:t>可运行 = new Thread().start</a:t>
            </a:r>
            <a:endParaRPr lang="zh-CN" altLang="en-US"/>
          </a:p>
          <a:p>
            <a:r>
              <a:rPr lang="zh-CN" altLang="en-US"/>
              <a:t>阻塞 = Thread.sleep(1000)、otherThread.join()</a:t>
            </a:r>
            <a:endParaRPr lang="zh-CN" altLang="en-US"/>
          </a:p>
          <a:p>
            <a:r>
              <a:rPr lang="zh-CN" altLang="en-US"/>
              <a:t>锁池 = synchronized、RetreenLock</a:t>
            </a:r>
            <a:endParaRPr lang="zh-CN" altLang="en-US"/>
          </a:p>
          <a:p>
            <a:r>
              <a:rPr lang="zh-CN" altLang="en-US"/>
              <a:t>等待队列 = object.wait()+object.notify()</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一篇对伪共享、缓存行填充和CPU缓存讲的很透彻的文章： https://blog.csdn.net/qq_27680317/article/details/78486220</a:t>
            </a:r>
            <a:endParaRPr lang="zh-CN" altLang="en-US"/>
          </a:p>
          <a:p>
            <a:r>
              <a:rPr lang="zh-CN" altLang="en-US"/>
              <a:t>并发框架Disruptor译文： http://ifeve.com/disruptor/</a:t>
            </a:r>
            <a:endParaRPr lang="zh-CN" altLang="en-US"/>
          </a:p>
          <a:p>
            <a:r>
              <a:rPr lang="zh-CN" altLang="en-US"/>
              <a:t>三步创建Disruptor应用：https://colobu.com/2014/08/01/3-steps-to-create-a-disruptor-application/</a:t>
            </a:r>
            <a:endParaRPr lang="zh-CN" altLang="en-US"/>
          </a:p>
          <a:p>
            <a:r>
              <a:rPr lang="zh-CN" altLang="en-US"/>
              <a:t>高性能队列——Disruptor 美团技术团队：https://tech.meituan.com/2016/11/18/disruptor.html</a:t>
            </a:r>
            <a:endParaRPr lang="zh-CN" altLang="en-US"/>
          </a:p>
          <a:p>
            <a:r>
              <a:rPr lang="zh-CN" altLang="en-US"/>
              <a:t>高性能的消息框架 go-disruptor：https://colobu.com/2016/07/22/using-go-disruptor/</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r>
              <a:rPr lang="zh-CN" altLang="en-US"/>
              <a:t>乐观锁：</a:t>
            </a:r>
            <a:r>
              <a:rPr lang="en-US" altLang="zh-CN"/>
              <a:t>每次去拿数据的时候都认为别人不会修改，所以不会上锁，但是在更新的时候会判断一下在此期间别人有没有去更新这个数据</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Store屏障，是x86的”sfence“指令</a:t>
            </a:r>
            <a:endParaRPr lang="en-US" altLang="zh-CN"/>
          </a:p>
          <a:p>
            <a:endParaRPr lang="en-US" altLang="zh-CN"/>
          </a:p>
          <a:p>
            <a:r>
              <a:rPr lang="en-US" altLang="zh-CN"/>
              <a:t>Load屏障，是x86上的”ifence“指令</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Store屏障，是x86的”sfence“指令</a:t>
            </a:r>
            <a:endParaRPr lang="en-US" altLang="zh-CN"/>
          </a:p>
          <a:p>
            <a:endParaRPr lang="en-US" altLang="zh-CN"/>
          </a:p>
          <a:p>
            <a:r>
              <a:rPr lang="en-US" altLang="zh-CN"/>
              <a:t>Load屏障，是x86上的”ifence“指令</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cpu</a:t>
            </a:r>
            <a:r>
              <a:rPr lang="zh-CN" altLang="en-US"/>
              <a:t>周期：</a:t>
            </a:r>
            <a:r>
              <a:rPr lang="en-US" altLang="zh-CN"/>
              <a:t>cpu</a:t>
            </a:r>
            <a:r>
              <a:rPr lang="zh-CN" altLang="en-US"/>
              <a:t>从寄存器中取值所花的时间叫做一个</a:t>
            </a:r>
            <a:r>
              <a:rPr lang="en-US" altLang="zh-CN"/>
              <a:t>cpu</a:t>
            </a:r>
            <a:r>
              <a:rPr lang="zh-CN" altLang="en-US"/>
              <a:t>周期，一个</a:t>
            </a:r>
            <a:r>
              <a:rPr lang="en-US" altLang="zh-CN"/>
              <a:t>cpu</a:t>
            </a:r>
            <a:r>
              <a:rPr lang="zh-CN" altLang="en-US"/>
              <a:t>周期包含若干个时钟周期</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如果CPU访问的内存数据不在Cache中（一级、二级、三级），这就产生了Cache Line miss问题，此时CPU不得不发出新的加载指令，从内存中获取数据。通过前面对Cache存储层次的理解，我们知道一旦CPU要从内存中访问数据就会产生一个较大的时延，程序性能显著降低，所谓远水救不了近火。</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MESI协议：https://zh.wikipedia.org/wiki/MESI%E5%8D%8F%E8%AE%AE</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05610" y="2501265"/>
            <a:ext cx="8472170" cy="768350"/>
          </a:xfrm>
          <a:prstGeom prst="rect">
            <a:avLst/>
          </a:prstGeom>
          <a:noFill/>
        </p:spPr>
        <p:txBody>
          <a:bodyPr wrap="square" rtlCol="0">
            <a:spAutoFit/>
          </a:bodyPr>
          <a:p>
            <a:pPr algn="ctr"/>
            <a:r>
              <a:rPr lang="en-US" altLang="zh-CN" sz="4400">
                <a:latin typeface="PingFang SC Regular" panose="020B0400000000000000" charset="-122"/>
                <a:ea typeface="PingFang SC Regular" panose="020B0400000000000000" charset="-122"/>
                <a:cs typeface="PingFang SC Regular" panose="020B0400000000000000" charset="-122"/>
              </a:rPr>
              <a:t>Disruptor</a:t>
            </a:r>
            <a:r>
              <a:rPr lang="zh-CN" altLang="en-US" sz="4400">
                <a:latin typeface="PingFang SC Regular" panose="020B0400000000000000" charset="-122"/>
                <a:ea typeface="PingFang SC Regular" panose="020B0400000000000000" charset="-122"/>
                <a:cs typeface="PingFang SC Regular" panose="020B0400000000000000" charset="-122"/>
              </a:rPr>
              <a:t>源码解析</a:t>
            </a:r>
            <a:endParaRPr lang="zh-CN" altLang="en-US" sz="44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CacheLine</a:t>
            </a:r>
            <a:r>
              <a:rPr lang="zh-CN" altLang="en-US" sz="2400">
                <a:latin typeface="PingFang SC Regular" panose="020B0400000000000000" charset="-122"/>
                <a:ea typeface="PingFang SC Regular" panose="020B0400000000000000" charset="-122"/>
              </a:rPr>
              <a:t>：</a:t>
            </a:r>
            <a:endParaRPr lang="zh-CN" altLang="en-US" sz="2400">
              <a:latin typeface="PingFang SC Regular" panose="020B0400000000000000" charset="-122"/>
              <a:ea typeface="PingFang SC Regular" panose="020B0400000000000000" charset="-122"/>
            </a:endParaRPr>
          </a:p>
        </p:txBody>
      </p:sp>
      <p:pic>
        <p:nvPicPr>
          <p:cNvPr id="4" name="图片 3"/>
          <p:cNvPicPr>
            <a:picLocks noChangeAspect="1"/>
          </p:cNvPicPr>
          <p:nvPr/>
        </p:nvPicPr>
        <p:blipFill>
          <a:blip r:embed="rId1"/>
          <a:stretch>
            <a:fillRect/>
          </a:stretch>
        </p:blipFill>
        <p:spPr>
          <a:xfrm>
            <a:off x="571500" y="1544955"/>
            <a:ext cx="4812030" cy="3364865"/>
          </a:xfrm>
          <a:prstGeom prst="rect">
            <a:avLst/>
          </a:prstGeom>
        </p:spPr>
      </p:pic>
      <p:sp>
        <p:nvSpPr>
          <p:cNvPr id="7" name="文本框 6"/>
          <p:cNvSpPr txBox="1"/>
          <p:nvPr/>
        </p:nvSpPr>
        <p:spPr>
          <a:xfrm>
            <a:off x="6136005" y="1101725"/>
            <a:ext cx="5621020" cy="4523105"/>
          </a:xfrm>
          <a:prstGeom prst="rect">
            <a:avLst/>
          </a:prstGeom>
          <a:noFill/>
        </p:spPr>
        <p:txBody>
          <a:bodyPr wrap="square" rtlCol="0">
            <a:spAutoFit/>
          </a:bodyPr>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B</a:t>
            </a:r>
            <a:r>
              <a:rPr lang="zh-CN" altLang="en-US">
                <a:latin typeface="PingFang SC Regular" panose="020B0400000000000000" charset="-122"/>
                <a:ea typeface="PingFang SC Regular" panose="020B0400000000000000" charset="-122"/>
                <a:cs typeface="PingFang SC Regular" panose="020B0400000000000000" charset="-122"/>
              </a:rPr>
              <a:t>：一行</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的数据块大小；</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E</a:t>
            </a:r>
            <a:r>
              <a:rPr lang="zh-CN" altLang="en-US">
                <a:latin typeface="PingFang SC Regular" panose="020B0400000000000000" charset="-122"/>
                <a:ea typeface="PingFang SC Regular" panose="020B0400000000000000" charset="-122"/>
                <a:cs typeface="PingFang SC Regular" panose="020B0400000000000000" charset="-122"/>
              </a:rPr>
              <a:t>：每组有多少行</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S</a:t>
            </a:r>
            <a:r>
              <a:rPr lang="zh-CN" altLang="en-US">
                <a:latin typeface="PingFang SC Regular" panose="020B0400000000000000" charset="-122"/>
                <a:ea typeface="PingFang SC Regular" panose="020B0400000000000000" charset="-122"/>
                <a:cs typeface="PingFang SC Regular" panose="020B0400000000000000" charset="-122"/>
              </a:rPr>
              <a:t>：整个</a:t>
            </a:r>
            <a:r>
              <a:rPr lang="en-US" altLang="zh-CN">
                <a:latin typeface="PingFang SC Regular" panose="020B0400000000000000" charset="-122"/>
                <a:ea typeface="PingFang SC Regular" panose="020B0400000000000000" charset="-122"/>
                <a:cs typeface="PingFang SC Regular" panose="020B0400000000000000" charset="-122"/>
              </a:rPr>
              <a:t>CPU Cache</a:t>
            </a:r>
            <a:r>
              <a:rPr lang="zh-CN" altLang="en-US">
                <a:latin typeface="PingFang SC Regular" panose="020B0400000000000000" charset="-122"/>
                <a:ea typeface="PingFang SC Regular" panose="020B0400000000000000" charset="-122"/>
                <a:cs typeface="PingFang SC Regular" panose="020B0400000000000000" charset="-122"/>
              </a:rPr>
              <a:t>有多少组</a:t>
            </a:r>
            <a:r>
              <a:rPr lang="en-US" altLang="zh-CN">
                <a:latin typeface="PingFang SC Regular" panose="020B0400000000000000" charset="-122"/>
                <a:ea typeface="PingFang SC Regular" panose="020B0400000000000000" charset="-122"/>
                <a:cs typeface="PingFang SC Regular" panose="020B0400000000000000" charset="-122"/>
              </a:rPr>
              <a:t>CacheSet</a:t>
            </a:r>
            <a:r>
              <a:rPr lang="zh-CN" altLang="en-US">
                <a:latin typeface="PingFang SC Regular" panose="020B0400000000000000" charset="-122"/>
                <a:ea typeface="PingFang SC Regular" panose="020B0400000000000000" charset="-122"/>
                <a:cs typeface="PingFang SC Regular" panose="020B0400000000000000" charset="-122"/>
              </a:rPr>
              <a:t>。</a:t>
            </a: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Cache Size = B * E * S</a:t>
            </a: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局部性原理：</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cs typeface="PingFang SC Regular" panose="020B0400000000000000" charset="-122"/>
              </a:rPr>
              <a:t>时间局部性：对于同一个数据可能被多次使用，自第一次加载到</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后，后面的访问就可以多次从</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中命中，从而提高读取速度（而不是从下层缓存读取）。</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cs typeface="PingFang SC Regular" panose="020B0400000000000000" charset="-122"/>
              </a:rPr>
              <a:t>空间局部性：一个</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一般有</a:t>
            </a:r>
            <a:r>
              <a:rPr lang="en-US" altLang="zh-CN">
                <a:latin typeface="PingFang SC Regular" panose="020B0400000000000000" charset="-122"/>
                <a:ea typeface="PingFang SC Regular" panose="020B0400000000000000" charset="-122"/>
                <a:cs typeface="PingFang SC Regular" panose="020B0400000000000000" charset="-122"/>
              </a:rPr>
              <a:t>64Bytes</a:t>
            </a:r>
            <a:r>
              <a:rPr lang="zh-CN" altLang="en-US">
                <a:latin typeface="PingFang SC Regular" panose="020B0400000000000000" charset="-122"/>
                <a:ea typeface="PingFang SC Regular" panose="020B0400000000000000" charset="-122"/>
                <a:cs typeface="PingFang SC Regular" panose="020B0400000000000000" charset="-122"/>
              </a:rPr>
              <a:t>，我们可以充分利用一次加载64字节的空间，把程序后续会访问的数据，一次性全部加载进来，从而提高Cache Line命中率。</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伪共享：</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6301105" y="1085850"/>
            <a:ext cx="5621020" cy="4246245"/>
          </a:xfrm>
          <a:prstGeom prst="rect">
            <a:avLst/>
          </a:prstGeom>
          <a:noFill/>
        </p:spPr>
        <p:txBody>
          <a:bodyPr wrap="square" rtlCol="0">
            <a:spAutoFit/>
          </a:bodyPr>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Core1</a:t>
            </a:r>
            <a:r>
              <a:rPr lang="zh-CN" altLang="en-US">
                <a:latin typeface="PingFang SC Regular" panose="020B0400000000000000" charset="-122"/>
                <a:ea typeface="PingFang SC Regular" panose="020B0400000000000000" charset="-122"/>
                <a:cs typeface="PingFang SC Regular" panose="020B0400000000000000" charset="-122"/>
              </a:rPr>
              <a:t>修改</a:t>
            </a:r>
            <a:r>
              <a:rPr lang="en-US" altLang="zh-CN">
                <a:latin typeface="PingFang SC Regular" panose="020B0400000000000000" charset="-122"/>
                <a:ea typeface="PingFang SC Regular" panose="020B0400000000000000" charset="-122"/>
                <a:cs typeface="PingFang SC Regular" panose="020B0400000000000000" charset="-122"/>
              </a:rPr>
              <a:t>X</a:t>
            </a:r>
            <a:r>
              <a:rPr lang="zh-CN" altLang="en-US">
                <a:latin typeface="PingFang SC Regular" panose="020B0400000000000000" charset="-122"/>
                <a:ea typeface="PingFang SC Regular" panose="020B0400000000000000" charset="-122"/>
                <a:cs typeface="PingFang SC Regular" panose="020B0400000000000000" charset="-122"/>
              </a:rPr>
              <a:t>，然后告知其他</a:t>
            </a:r>
            <a:r>
              <a:rPr lang="en-US" altLang="zh-CN">
                <a:latin typeface="PingFang SC Regular" panose="020B0400000000000000" charset="-122"/>
                <a:ea typeface="PingFang SC Regular" panose="020B0400000000000000" charset="-122"/>
                <a:cs typeface="PingFang SC Regular" panose="020B0400000000000000" charset="-122"/>
              </a:rPr>
              <a:t>Core</a:t>
            </a:r>
            <a:r>
              <a:rPr lang="zh-CN" altLang="en-US">
                <a:latin typeface="PingFang SC Regular" panose="020B0400000000000000" charset="-122"/>
                <a:ea typeface="PingFang SC Regular" panose="020B0400000000000000" charset="-122"/>
                <a:cs typeface="PingFang SC Regular" panose="020B0400000000000000" charset="-122"/>
              </a:rPr>
              <a:t>，</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S(Shared) -&gt; M(Modified)</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随后</a:t>
            </a:r>
            <a:r>
              <a:rPr lang="en-US" altLang="zh-CN">
                <a:latin typeface="PingFang SC Regular" panose="020B0400000000000000" charset="-122"/>
                <a:ea typeface="PingFang SC Regular" panose="020B0400000000000000" charset="-122"/>
                <a:cs typeface="PingFang SC Regular" panose="020B0400000000000000" charset="-122"/>
              </a:rPr>
              <a:t>Core2</a:t>
            </a:r>
            <a:r>
              <a:rPr lang="zh-CN" altLang="en-US">
                <a:latin typeface="PingFang SC Regular" panose="020B0400000000000000" charset="-122"/>
                <a:ea typeface="PingFang SC Regular" panose="020B0400000000000000" charset="-122"/>
                <a:cs typeface="PingFang SC Regular" panose="020B0400000000000000" charset="-122"/>
              </a:rPr>
              <a:t>发起修改</a:t>
            </a:r>
            <a:r>
              <a:rPr lang="en-US" altLang="zh-CN">
                <a:latin typeface="PingFang SC Regular" panose="020B0400000000000000" charset="-122"/>
                <a:ea typeface="PingFang SC Regular" panose="020B0400000000000000" charset="-122"/>
                <a:cs typeface="PingFang SC Regular" panose="020B0400000000000000" charset="-122"/>
              </a:rPr>
              <a:t>Y</a:t>
            </a:r>
            <a:r>
              <a:rPr lang="zh-CN" altLang="en-US">
                <a:latin typeface="PingFang SC Regular" panose="020B0400000000000000" charset="-122"/>
                <a:ea typeface="PingFang SC Regular" panose="020B0400000000000000" charset="-122"/>
                <a:cs typeface="PingFang SC Regular" panose="020B0400000000000000" charset="-122"/>
              </a:rPr>
              <a:t>操作，发现</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M</a:t>
            </a:r>
            <a:r>
              <a:rPr lang="zh-CN" altLang="en-US">
                <a:latin typeface="PingFang SC Regular" panose="020B0400000000000000" charset="-122"/>
                <a:ea typeface="PingFang SC Regular" panose="020B0400000000000000" charset="-122"/>
                <a:cs typeface="PingFang SC Regular" panose="020B0400000000000000" charset="-122"/>
              </a:rPr>
              <a:t>，先让</a:t>
            </a:r>
            <a:r>
              <a:rPr lang="en-US" altLang="zh-CN">
                <a:latin typeface="PingFang SC Regular" panose="020B0400000000000000" charset="-122"/>
                <a:ea typeface="PingFang SC Regular" panose="020B0400000000000000" charset="-122"/>
                <a:cs typeface="PingFang SC Regular" panose="020B0400000000000000" charset="-122"/>
              </a:rPr>
              <a:t>Core1</a:t>
            </a:r>
            <a:r>
              <a:rPr lang="zh-CN" altLang="en-US">
                <a:latin typeface="PingFang SC Regular" panose="020B0400000000000000" charset="-122"/>
                <a:ea typeface="PingFang SC Regular" panose="020B0400000000000000" charset="-122"/>
                <a:cs typeface="PingFang SC Regular" panose="020B0400000000000000" charset="-122"/>
              </a:rPr>
              <a:t>将</a:t>
            </a:r>
            <a:r>
              <a:rPr lang="en-US" altLang="zh-CN">
                <a:latin typeface="PingFang SC Regular" panose="020B0400000000000000" charset="-122"/>
                <a:ea typeface="PingFang SC Regular" panose="020B0400000000000000" charset="-122"/>
                <a:cs typeface="PingFang SC Regular" panose="020B0400000000000000" charset="-122"/>
              </a:rPr>
              <a:t>X</a:t>
            </a:r>
            <a:r>
              <a:rPr lang="zh-CN" altLang="en-US">
                <a:latin typeface="PingFang SC Regular" panose="020B0400000000000000" charset="-122"/>
                <a:ea typeface="PingFang SC Regular" panose="020B0400000000000000" charset="-122"/>
                <a:cs typeface="PingFang SC Regular" panose="020B0400000000000000" charset="-122"/>
              </a:rPr>
              <a:t>写回主存，</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M(Modified) -&gt; I(Invalid)</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Core2</a:t>
            </a:r>
            <a:r>
              <a:rPr lang="zh-CN" altLang="en-US">
                <a:latin typeface="PingFang SC Regular" panose="020B0400000000000000" charset="-122"/>
                <a:ea typeface="PingFang SC Regular" panose="020B0400000000000000" charset="-122"/>
                <a:cs typeface="PingFang SC Regular" panose="020B0400000000000000" charset="-122"/>
              </a:rPr>
              <a:t>重新从主存读取该数据，</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I(Invalid) -&gt; E(Exclusive)</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最后</a:t>
            </a:r>
            <a:r>
              <a:rPr lang="en-US" altLang="zh-CN">
                <a:latin typeface="PingFang SC Regular" panose="020B0400000000000000" charset="-122"/>
                <a:ea typeface="PingFang SC Regular" panose="020B0400000000000000" charset="-122"/>
                <a:cs typeface="PingFang SC Regular" panose="020B0400000000000000" charset="-122"/>
              </a:rPr>
              <a:t>Core2</a:t>
            </a:r>
            <a:r>
              <a:rPr lang="zh-CN" altLang="en-US">
                <a:latin typeface="PingFang SC Regular" panose="020B0400000000000000" charset="-122"/>
                <a:ea typeface="PingFang SC Regular" panose="020B0400000000000000" charset="-122"/>
                <a:cs typeface="PingFang SC Regular" panose="020B0400000000000000" charset="-122"/>
              </a:rPr>
              <a:t>进行修改</a:t>
            </a:r>
            <a:r>
              <a:rPr lang="en-US" altLang="zh-CN">
                <a:latin typeface="PingFang SC Regular" panose="020B0400000000000000" charset="-122"/>
                <a:ea typeface="PingFang SC Regular" panose="020B0400000000000000" charset="-122"/>
                <a:cs typeface="PingFang SC Regular" panose="020B0400000000000000" charset="-122"/>
              </a:rPr>
              <a:t>Y</a:t>
            </a:r>
            <a:r>
              <a:rPr lang="zh-CN" altLang="en-US">
                <a:latin typeface="PingFang SC Regular" panose="020B0400000000000000" charset="-122"/>
                <a:ea typeface="PingFang SC Regular" panose="020B0400000000000000" charset="-122"/>
                <a:cs typeface="PingFang SC Regular" panose="020B0400000000000000" charset="-122"/>
              </a:rPr>
              <a:t>的操作，</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状态为</a:t>
            </a:r>
            <a:r>
              <a:rPr lang="en-US" altLang="zh-CN">
                <a:latin typeface="PingFang SC Regular" panose="020B0400000000000000" charset="-122"/>
                <a:ea typeface="PingFang SC Regular" panose="020B0400000000000000" charset="-122"/>
                <a:cs typeface="PingFang SC Regular" panose="020B0400000000000000" charset="-122"/>
              </a:rPr>
              <a:t>E(Exclusive) -&gt; M(Modified)</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解决方案：</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padding</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在每个线程中创建全局数组各个元素的本地拷贝，然后结束后再写回全局数组。</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pic>
        <p:nvPicPr>
          <p:cNvPr id="5" name="图片 4"/>
          <p:cNvPicPr>
            <a:picLocks noChangeAspect="1"/>
          </p:cNvPicPr>
          <p:nvPr/>
        </p:nvPicPr>
        <p:blipFill>
          <a:blip r:embed="rId1"/>
          <a:stretch>
            <a:fillRect/>
          </a:stretch>
        </p:blipFill>
        <p:spPr>
          <a:xfrm>
            <a:off x="458470" y="655955"/>
            <a:ext cx="4291965" cy="3195955"/>
          </a:xfrm>
          <a:prstGeom prst="rect">
            <a:avLst/>
          </a:prstGeom>
        </p:spPr>
      </p:pic>
      <p:pic>
        <p:nvPicPr>
          <p:cNvPr id="8" name="图片 7"/>
          <p:cNvPicPr>
            <a:picLocks noChangeAspect="1"/>
          </p:cNvPicPr>
          <p:nvPr/>
        </p:nvPicPr>
        <p:blipFill>
          <a:blip r:embed="rId2"/>
          <a:stretch>
            <a:fillRect/>
          </a:stretch>
        </p:blipFill>
        <p:spPr>
          <a:xfrm>
            <a:off x="458470" y="3908425"/>
            <a:ext cx="5023485" cy="2740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缓存行填充：</a:t>
            </a:r>
            <a:endParaRPr lang="zh-CN" altLang="en-US" sz="2400">
              <a:latin typeface="PingFang SC Regular" panose="020B0400000000000000" charset="-122"/>
              <a:ea typeface="PingFang SC Regular" panose="020B0400000000000000" charset="-122"/>
            </a:endParaRPr>
          </a:p>
        </p:txBody>
      </p:sp>
      <p:pic>
        <p:nvPicPr>
          <p:cNvPr id="3" name="图片 2"/>
          <p:cNvPicPr>
            <a:picLocks noChangeAspect="1"/>
          </p:cNvPicPr>
          <p:nvPr/>
        </p:nvPicPr>
        <p:blipFill>
          <a:blip r:embed="rId1"/>
          <a:stretch>
            <a:fillRect/>
          </a:stretch>
        </p:blipFill>
        <p:spPr>
          <a:xfrm>
            <a:off x="356235" y="1319530"/>
            <a:ext cx="7798435" cy="3619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Memory Barrier</a:t>
            </a:r>
            <a:r>
              <a:rPr lang="zh-CN" altLang="en-US" sz="2400">
                <a:latin typeface="PingFang SC Regular" panose="020B0400000000000000" charset="-122"/>
                <a:ea typeface="PingFang SC Regular" panose="020B0400000000000000" charset="-122"/>
              </a:rPr>
              <a:t>——内存屏障：</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475615" y="647700"/>
            <a:ext cx="11240770" cy="6185535"/>
          </a:xfrm>
          <a:prstGeom prst="rect">
            <a:avLst/>
          </a:prstGeom>
          <a:noFill/>
        </p:spPr>
        <p:txBody>
          <a:bodyPr wrap="square" rtlCol="0">
            <a:spAutoFit/>
          </a:bodyPr>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CPU会使用了很多优化技术来实现一个目标：CPU执行单元的速度要远超主存访问速度。</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CPU避免内存访问延迟最常见的技术是将指令管道化，然后尽量重排这些管道的执行以最大化利用缓存，从而把因为缓存未命中引起的延迟降到最小（并行执行指令）。</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当一个程序执行时，只要最终的结果是一样的，指令是否被重排并不重要。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带来的问题：从另一个</a:t>
            </a:r>
            <a:r>
              <a:rPr lang="en-US" altLang="zh-CN">
                <a:latin typeface="PingFang SC Regular" panose="020B0400000000000000" charset="-122"/>
                <a:ea typeface="PingFang SC Regular" panose="020B0400000000000000" charset="-122"/>
                <a:cs typeface="PingFang SC Regular" panose="020B0400000000000000" charset="-122"/>
              </a:rPr>
              <a:t>CPU</a:t>
            </a:r>
            <a:r>
              <a:rPr lang="zh-CN" altLang="en-US">
                <a:latin typeface="PingFang SC Regular" panose="020B0400000000000000" charset="-122"/>
                <a:ea typeface="PingFang SC Regular" panose="020B0400000000000000" charset="-122"/>
                <a:cs typeface="PingFang SC Regular" panose="020B0400000000000000" charset="-122"/>
              </a:rPr>
              <a:t>去看，产生了程序执行顺序的不确定性。</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解决方法：内存屏障。</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一旦内存数据被推送到缓存，就会有消息协议来确保所有的缓存会对所有的共享数据同步并保持一致。这个使内存数据对CPU核可见的技术被称为</a:t>
            </a:r>
            <a:r>
              <a:rPr lang="zh-CN" altLang="en-US" b="1">
                <a:latin typeface="PingFang SC Semibold" panose="020B0400000000000000" charset="-122"/>
                <a:ea typeface="PingFang SC Semibold" panose="020B0400000000000000" charset="-122"/>
                <a:cs typeface="PingFang SC Regular" panose="020B0400000000000000" charset="-122"/>
              </a:rPr>
              <a:t>内存屏障</a:t>
            </a:r>
            <a:r>
              <a:rPr lang="zh-CN" altLang="en-US">
                <a:latin typeface="PingFang SC Regular" panose="020B0400000000000000" charset="-122"/>
                <a:ea typeface="PingFang SC Regular" panose="020B0400000000000000" charset="-122"/>
                <a:cs typeface="PingFang SC Regular" panose="020B0400000000000000" charset="-122"/>
              </a:rPr>
              <a:t>或</a:t>
            </a:r>
            <a:r>
              <a:rPr lang="zh-CN" altLang="en-US" b="1">
                <a:latin typeface="PingFang SC Semibold" panose="020B0400000000000000" charset="-122"/>
                <a:ea typeface="PingFang SC Semibold" panose="020B0400000000000000" charset="-122"/>
                <a:cs typeface="PingFang SC Regular" panose="020B0400000000000000" charset="-122"/>
              </a:rPr>
              <a:t>内存栅栏</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Store Barrier</a:t>
            </a:r>
            <a:r>
              <a:rPr lang="zh-CN" altLang="en-US">
                <a:latin typeface="PingFang SC Regular" panose="020B0400000000000000" charset="-122"/>
                <a:ea typeface="PingFang SC Regular" panose="020B0400000000000000" charset="-122"/>
                <a:cs typeface="PingFang SC Regular" panose="020B0400000000000000" charset="-122"/>
              </a:rPr>
              <a:t>：强制所有在store屏障指令之前的store指令，都在该store屏障指令执行之前被执行，并把store缓冲区的数据都刷到CPU缓存。这会使得程序状态对其它CPU可见，这样其它CPU可以根据需要介入。</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Load Barrier</a:t>
            </a:r>
            <a:r>
              <a:rPr lang="zh-CN" altLang="en-US">
                <a:latin typeface="PingFang SC Regular" panose="020B0400000000000000" charset="-122"/>
                <a:ea typeface="PingFang SC Regular" panose="020B0400000000000000" charset="-122"/>
                <a:cs typeface="PingFang SC Regular" panose="020B0400000000000000" charset="-122"/>
              </a:rPr>
              <a:t>：强制所有在load屏障指令之后的load指令，都在该load屏障指令执行之后被执行，并且一直等到load缓冲区被该CPU读完才能执行之后的load指令。这使得从其它CPU暴露出来的程序状态对该CPU可见，这之后CPU可以进行后续处理。</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java</a:t>
            </a:r>
            <a:r>
              <a:rPr lang="zh-CN" altLang="en-US">
                <a:latin typeface="PingFang SC Regular" panose="020B0400000000000000" charset="-122"/>
                <a:ea typeface="PingFang SC Regular" panose="020B0400000000000000" charset="-122"/>
                <a:cs typeface="PingFang SC Regular" panose="020B0400000000000000" charset="-122"/>
              </a:rPr>
              <a:t>使用</a:t>
            </a:r>
            <a:r>
              <a:rPr lang="en-US" altLang="zh-CN">
                <a:latin typeface="PingFang SC Regular" panose="020B0400000000000000" charset="-122"/>
                <a:ea typeface="PingFang SC Regular" panose="020B0400000000000000" charset="-122"/>
                <a:cs typeface="PingFang SC Regular" panose="020B0400000000000000" charset="-122"/>
              </a:rPr>
              <a:t>volatile</a:t>
            </a:r>
            <a:r>
              <a:rPr lang="zh-CN" altLang="en-US">
                <a:latin typeface="PingFang SC Regular" panose="020B0400000000000000" charset="-122"/>
                <a:ea typeface="PingFang SC Regular" panose="020B0400000000000000" charset="-122"/>
                <a:cs typeface="PingFang SC Regular" panose="020B0400000000000000" charset="-122"/>
              </a:rPr>
              <a:t>来实现内存屏障。</a:t>
            </a:r>
            <a:r>
              <a:rPr lang="en-US" altLang="zh-CN">
                <a:latin typeface="PingFang SC Regular" panose="020B0400000000000000" charset="-122"/>
                <a:ea typeface="PingFang SC Regular" panose="020B0400000000000000" charset="-122"/>
                <a:cs typeface="PingFang SC Regular" panose="020B0400000000000000" charset="-122"/>
              </a:rPr>
              <a:t>volatile</a:t>
            </a:r>
            <a:r>
              <a:rPr lang="zh-CN" altLang="en-US">
                <a:latin typeface="PingFang SC Regular" panose="020B0400000000000000" charset="-122"/>
                <a:ea typeface="PingFang SC Regular" panose="020B0400000000000000" charset="-122"/>
                <a:cs typeface="PingFang SC Regular" panose="020B0400000000000000" charset="-122"/>
              </a:rPr>
              <a:t>变量在写操作之后会插入一个</a:t>
            </a:r>
            <a:r>
              <a:rPr lang="en-US" altLang="zh-CN">
                <a:latin typeface="PingFang SC Regular" panose="020B0400000000000000" charset="-122"/>
                <a:ea typeface="PingFang SC Regular" panose="020B0400000000000000" charset="-122"/>
                <a:cs typeface="PingFang SC Regular" panose="020B0400000000000000" charset="-122"/>
              </a:rPr>
              <a:t>store</a:t>
            </a:r>
            <a:r>
              <a:rPr lang="zh-CN" altLang="en-US">
                <a:latin typeface="PingFang SC Regular" panose="020B0400000000000000" charset="-122"/>
                <a:ea typeface="PingFang SC Regular" panose="020B0400000000000000" charset="-122"/>
                <a:cs typeface="PingFang SC Regular" panose="020B0400000000000000" charset="-122"/>
              </a:rPr>
              <a:t>屏障，在读操作之前会插入一个</a:t>
            </a:r>
            <a:r>
              <a:rPr lang="en-US" altLang="zh-CN">
                <a:latin typeface="PingFang SC Regular" panose="020B0400000000000000" charset="-122"/>
                <a:ea typeface="PingFang SC Regular" panose="020B0400000000000000" charset="-122"/>
                <a:cs typeface="PingFang SC Regular" panose="020B0400000000000000" charset="-122"/>
              </a:rPr>
              <a:t>load</a:t>
            </a:r>
            <a:r>
              <a:rPr lang="zh-CN" altLang="en-US">
                <a:latin typeface="PingFang SC Regular" panose="020B0400000000000000" charset="-122"/>
                <a:ea typeface="PingFang SC Regular" panose="020B0400000000000000" charset="-122"/>
                <a:cs typeface="PingFang SC Regular" panose="020B0400000000000000" charset="-122"/>
              </a:rPr>
              <a:t>屏障。</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Sequencer</a:t>
            </a:r>
            <a:r>
              <a:rPr lang="zh-CN" altLang="en-US" sz="2400">
                <a:latin typeface="PingFang SC Regular" panose="020B0400000000000000" charset="-122"/>
                <a:ea typeface="PingFang SC Regular" panose="020B0400000000000000" charset="-122"/>
              </a:rPr>
              <a:t>——</a:t>
            </a:r>
            <a:r>
              <a:rPr lang="en-US" altLang="zh-CN" sz="2400">
                <a:latin typeface="PingFang SC Regular" panose="020B0400000000000000" charset="-122"/>
                <a:ea typeface="PingFang SC Regular" panose="020B0400000000000000" charset="-122"/>
              </a:rPr>
              <a:t>SingleProducerSequencer(</a:t>
            </a:r>
            <a:r>
              <a:rPr lang="zh-CN" altLang="en-US" sz="2400">
                <a:latin typeface="PingFang SC Regular" panose="020B0400000000000000" charset="-122"/>
                <a:ea typeface="PingFang SC Regular" panose="020B0400000000000000" charset="-122"/>
              </a:rPr>
              <a:t>单一生产者</a:t>
            </a:r>
            <a:r>
              <a:rPr lang="en-US" altLang="zh-CN" sz="2400">
                <a:latin typeface="PingFang SC Regular" panose="020B0400000000000000" charset="-122"/>
                <a:ea typeface="PingFang SC Regular" panose="020B0400000000000000" charset="-122"/>
              </a:rPr>
              <a:t>)</a:t>
            </a:r>
            <a:r>
              <a:rPr lang="zh-CN" altLang="en-US" sz="2400">
                <a:latin typeface="PingFang SC Regular" panose="020B0400000000000000" charset="-122"/>
                <a:ea typeface="PingFang SC Regular" panose="020B0400000000000000" charset="-122"/>
              </a:rPr>
              <a:t>：</a:t>
            </a:r>
            <a:endParaRPr lang="zh-CN" altLang="en-US" sz="2400">
              <a:latin typeface="PingFang SC Regular" panose="020B0400000000000000" charset="-122"/>
              <a:ea typeface="PingFang SC Regular" panose="020B0400000000000000" charset="-122"/>
            </a:endParaRPr>
          </a:p>
        </p:txBody>
      </p:sp>
      <p:pic>
        <p:nvPicPr>
          <p:cNvPr id="5" name="图片 4" descr="e71c1449273361ec413fffc7b0bf5507208689"/>
          <p:cNvPicPr>
            <a:picLocks noChangeAspect="1"/>
          </p:cNvPicPr>
          <p:nvPr/>
        </p:nvPicPr>
        <p:blipFill>
          <a:blip r:embed="rId1"/>
          <a:stretch>
            <a:fillRect/>
          </a:stretch>
        </p:blipFill>
        <p:spPr>
          <a:xfrm>
            <a:off x="501015" y="942340"/>
            <a:ext cx="3507740" cy="5253355"/>
          </a:xfrm>
          <a:prstGeom prst="rect">
            <a:avLst/>
          </a:prstGeom>
        </p:spPr>
      </p:pic>
      <p:sp>
        <p:nvSpPr>
          <p:cNvPr id="6" name="文本框 5"/>
          <p:cNvSpPr txBox="1"/>
          <p:nvPr/>
        </p:nvSpPr>
        <p:spPr>
          <a:xfrm>
            <a:off x="4855845" y="932815"/>
            <a:ext cx="6846570" cy="2030095"/>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生产者单线程写数据流程：</a:t>
            </a:r>
            <a:endParaRPr lang="zh-CN" altLang="en-US">
              <a:latin typeface="PingFang SC Regular" panose="020B0400000000000000" charset="-122"/>
              <a:ea typeface="PingFang SC Regular" panose="020B0400000000000000" charset="-122"/>
            </a:endParaRPr>
          </a:p>
          <a:p>
            <a:endParaRPr lang="en-US" altLang="zh-CN">
              <a:latin typeface="PingFang SC Regular" panose="020B0400000000000000" charset="-122"/>
              <a:ea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rPr>
              <a:t>生产者向</a:t>
            </a:r>
            <a:r>
              <a:rPr lang="en-US" altLang="zh-CN">
                <a:latin typeface="PingFang SC Regular" panose="020B0400000000000000" charset="-122"/>
                <a:ea typeface="PingFang SC Regular" panose="020B0400000000000000" charset="-122"/>
              </a:rPr>
              <a:t>RingBuffer</a:t>
            </a:r>
            <a:r>
              <a:rPr lang="zh-CN" altLang="en-US">
                <a:latin typeface="PingFang SC Regular" panose="020B0400000000000000" charset="-122"/>
                <a:ea typeface="PingFang SC Regular" panose="020B0400000000000000" charset="-122"/>
              </a:rPr>
              <a:t>申请</a:t>
            </a:r>
            <a:r>
              <a:rPr lang="en-US" altLang="zh-CN">
                <a:latin typeface="PingFang SC Regular" panose="020B0400000000000000" charset="-122"/>
                <a:ea typeface="PingFang SC Regular" panose="020B0400000000000000" charset="-122"/>
              </a:rPr>
              <a:t>m</a:t>
            </a:r>
            <a:r>
              <a:rPr lang="zh-CN" altLang="en-US">
                <a:latin typeface="PingFang SC Regular" panose="020B0400000000000000" charset="-122"/>
                <a:ea typeface="PingFang SC Regular" panose="020B0400000000000000" charset="-122"/>
              </a:rPr>
              <a:t>个序号空间</a:t>
            </a:r>
            <a:r>
              <a:rPr lang="en-US" altLang="zh-CN">
                <a:latin typeface="PingFang SC Regular" panose="020B0400000000000000" charset="-122"/>
                <a:ea typeface="PingFang SC Regular" panose="020B0400000000000000" charset="-122"/>
              </a:rPr>
              <a:t>(long next(int n))</a:t>
            </a:r>
            <a:r>
              <a:rPr lang="zh-CN" altLang="en-US">
                <a:latin typeface="PingFang SC Regular" panose="020B0400000000000000" charset="-122"/>
                <a:ea typeface="PingFang SC Regular" panose="020B0400000000000000" charset="-122"/>
              </a:rPr>
              <a:t>；</a:t>
            </a:r>
            <a:endParaRPr lang="zh-CN" altLang="en-US">
              <a:latin typeface="PingFang SC Regular" panose="020B0400000000000000" charset="-122"/>
              <a:ea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rPr>
              <a:t>若是有m个元素可以入，则返回最大的序列号。这儿主要判断是否会覆盖未读的元素，否则自旋；</a:t>
            </a:r>
            <a:endParaRPr lang="zh-CN" altLang="en-US">
              <a:latin typeface="PingFang SC Regular" panose="020B0400000000000000" charset="-122"/>
              <a:ea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rPr>
              <a:t>若是返回的正确，生产者开始写入元素（</a:t>
            </a:r>
            <a:r>
              <a:rPr lang="en-US" altLang="zh-CN">
                <a:latin typeface="PingFang SC Regular" panose="020B0400000000000000" charset="-122"/>
                <a:ea typeface="PingFang SC Regular" panose="020B0400000000000000" charset="-122"/>
              </a:rPr>
              <a:t>RingBuffer.publishEvents)</a:t>
            </a:r>
            <a:endParaRPr lang="en-US" altLang="zh-CN">
              <a:latin typeface="PingFang SC Regular" panose="020B0400000000000000" charset="-122"/>
              <a:ea typeface="PingFang SC Regular" panose="020B04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Sequencer</a:t>
            </a:r>
            <a:r>
              <a:rPr lang="zh-CN" altLang="en-US" sz="2400">
                <a:latin typeface="PingFang SC Regular" panose="020B0400000000000000" charset="-122"/>
                <a:ea typeface="PingFang SC Regular" panose="020B0400000000000000" charset="-122"/>
              </a:rPr>
              <a:t>——</a:t>
            </a:r>
            <a:r>
              <a:rPr lang="en-US" altLang="zh-CN" sz="2400">
                <a:latin typeface="PingFang SC Regular" panose="020B0400000000000000" charset="-122"/>
                <a:ea typeface="PingFang SC Regular" panose="020B0400000000000000" charset="-122"/>
              </a:rPr>
              <a:t>MultiProducerSequencer(</a:t>
            </a:r>
            <a:r>
              <a:rPr lang="zh-CN" altLang="en-US" sz="2400">
                <a:latin typeface="PingFang SC Regular" panose="020B0400000000000000" charset="-122"/>
                <a:ea typeface="PingFang SC Regular" panose="020B0400000000000000" charset="-122"/>
              </a:rPr>
              <a:t>多个生产者</a:t>
            </a:r>
            <a:r>
              <a:rPr lang="en-US" altLang="zh-CN" sz="2400">
                <a:latin typeface="PingFang SC Regular" panose="020B0400000000000000" charset="-122"/>
                <a:ea typeface="PingFang SC Regular" panose="020B0400000000000000" charset="-122"/>
              </a:rPr>
              <a:t>)</a:t>
            </a:r>
            <a:r>
              <a:rPr lang="zh-CN" altLang="en-US" sz="2400">
                <a:latin typeface="PingFang SC Regular" panose="020B0400000000000000" charset="-122"/>
                <a:ea typeface="PingFang SC Regular" panose="020B0400000000000000" charset="-122"/>
              </a:rPr>
              <a:t>：</a:t>
            </a:r>
            <a:endParaRPr lang="zh-CN" altLang="en-US" sz="2400">
              <a:latin typeface="PingFang SC Regular" panose="020B0400000000000000" charset="-122"/>
              <a:ea typeface="PingFang SC Regular" panose="020B0400000000000000" charset="-122"/>
            </a:endParaRPr>
          </a:p>
        </p:txBody>
      </p:sp>
      <p:sp>
        <p:nvSpPr>
          <p:cNvPr id="3" name="文本框 2"/>
          <p:cNvSpPr txBox="1"/>
          <p:nvPr/>
        </p:nvSpPr>
        <p:spPr>
          <a:xfrm>
            <a:off x="356235" y="948690"/>
            <a:ext cx="4981575" cy="3138170"/>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难点：</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en-US" altLang="zh-CN">
                <a:latin typeface="PingFang SC Regular" panose="020B0400000000000000" charset="-122"/>
                <a:ea typeface="PingFang SC Regular" panose="020B0400000000000000" charset="-122"/>
              </a:rPr>
              <a:t>1. </a:t>
            </a:r>
            <a:r>
              <a:rPr lang="zh-CN" altLang="en-US">
                <a:latin typeface="PingFang SC Regular" panose="020B0400000000000000" charset="-122"/>
                <a:ea typeface="PingFang SC Regular" panose="020B0400000000000000" charset="-122"/>
              </a:rPr>
              <a:t>多个生产者的情况下，如何解决“多个线程（生产者）重复写同一个元素”的问题。</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en-US" altLang="zh-CN">
                <a:latin typeface="PingFang SC Regular" panose="020B0400000000000000" charset="-122"/>
                <a:ea typeface="PingFang SC Regular" panose="020B0400000000000000" charset="-122"/>
              </a:rPr>
              <a:t>CAS</a:t>
            </a:r>
            <a:r>
              <a:rPr lang="zh-CN" altLang="en-US">
                <a:latin typeface="PingFang SC Regular" panose="020B0400000000000000" charset="-122"/>
                <a:ea typeface="PingFang SC Regular" panose="020B0400000000000000" charset="-122"/>
              </a:rPr>
              <a:t>，先预分配空间，提前移动游标。</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en-US" altLang="zh-CN">
                <a:latin typeface="PingFang SC Regular" panose="020B0400000000000000" charset="-122"/>
                <a:ea typeface="PingFang SC Regular" panose="020B0400000000000000" charset="-122"/>
              </a:rPr>
              <a:t>2. </a:t>
            </a:r>
            <a:r>
              <a:rPr lang="zh-CN" altLang="en-US">
                <a:latin typeface="PingFang SC Regular" panose="020B0400000000000000" charset="-122"/>
                <a:ea typeface="PingFang SC Regular" panose="020B0400000000000000" charset="-122"/>
              </a:rPr>
              <a:t>如何防止在</a:t>
            </a:r>
            <a:r>
              <a:rPr lang="en-US" altLang="zh-CN">
                <a:latin typeface="PingFang SC Regular" panose="020B0400000000000000" charset="-122"/>
                <a:ea typeface="PingFang SC Regular" panose="020B0400000000000000" charset="-122"/>
              </a:rPr>
              <a:t>rb</a:t>
            </a:r>
            <a:r>
              <a:rPr lang="zh-CN" altLang="en-US">
                <a:latin typeface="PingFang SC Regular" panose="020B0400000000000000" charset="-122"/>
                <a:ea typeface="PingFang SC Regular" panose="020B0400000000000000" charset="-122"/>
              </a:rPr>
              <a:t>里面读取的时候，读到还没写的元素（基于上面的实现带来的问题）。</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en-US" altLang="zh-CN">
                <a:latin typeface="PingFang SC Regular" panose="020B0400000000000000" charset="-122"/>
                <a:ea typeface="PingFang SC Regular" panose="020B0400000000000000" charset="-122"/>
              </a:rPr>
              <a:t>available Buffer</a:t>
            </a:r>
            <a:r>
              <a:rPr lang="zh-CN" altLang="en-US">
                <a:latin typeface="PingFang SC Regular" panose="020B0400000000000000" charset="-122"/>
                <a:ea typeface="PingFang SC Regular" panose="020B0400000000000000" charset="-122"/>
              </a:rPr>
              <a:t>。</a:t>
            </a:r>
            <a:endParaRPr lang="zh-CN" altLang="en-US">
              <a:latin typeface="PingFang SC Regular" panose="020B0400000000000000" charset="-122"/>
              <a:ea typeface="PingFang SC Regular" panose="020B04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MultiProducerSequencer</a:t>
            </a:r>
            <a:r>
              <a:rPr lang="zh-CN" altLang="en-US" sz="2400">
                <a:latin typeface="PingFang SC Regular" panose="020B0400000000000000" charset="-122"/>
                <a:ea typeface="PingFang SC Regular" panose="020B0400000000000000" charset="-122"/>
              </a:rPr>
              <a:t>下的写操作</a:t>
            </a:r>
            <a:endParaRPr lang="en-US" altLang="zh-CN" sz="2400">
              <a:latin typeface="PingFang SC Regular" panose="020B0400000000000000" charset="-122"/>
              <a:ea typeface="PingFang SC Regular" panose="020B0400000000000000" charset="-122"/>
            </a:endParaRPr>
          </a:p>
        </p:txBody>
      </p:sp>
      <p:pic>
        <p:nvPicPr>
          <p:cNvPr id="3" name="图片 2" descr="5e06841b1bba4dcf1d3fac169734ba36133983"/>
          <p:cNvPicPr>
            <a:picLocks noChangeAspect="1"/>
          </p:cNvPicPr>
          <p:nvPr/>
        </p:nvPicPr>
        <p:blipFill>
          <a:blip r:embed="rId1"/>
          <a:stretch>
            <a:fillRect/>
          </a:stretch>
        </p:blipFill>
        <p:spPr>
          <a:xfrm>
            <a:off x="356235" y="711835"/>
            <a:ext cx="7375525" cy="5818505"/>
          </a:xfrm>
          <a:prstGeom prst="rect">
            <a:avLst/>
          </a:prstGeom>
        </p:spPr>
      </p:pic>
      <p:sp>
        <p:nvSpPr>
          <p:cNvPr id="6" name="文本框 5"/>
          <p:cNvSpPr txBox="1"/>
          <p:nvPr/>
        </p:nvSpPr>
        <p:spPr>
          <a:xfrm>
            <a:off x="7823835" y="891540"/>
            <a:ext cx="4020820" cy="2584450"/>
          </a:xfrm>
          <a:prstGeom prst="rect">
            <a:avLst/>
          </a:prstGeom>
          <a:noFill/>
        </p:spPr>
        <p:txBody>
          <a:bodyPr wrap="square" rtlCol="0" anchor="t">
            <a:spAutoFit/>
          </a:bodyPr>
          <a:p>
            <a:pPr indent="0">
              <a:buNone/>
            </a:pPr>
            <a:r>
              <a:rPr lang="zh-CN" altLang="en-US">
                <a:latin typeface="PingFang SC Regular" panose="020B0400000000000000" charset="-122"/>
                <a:ea typeface="PingFang SC Regular" panose="020B0400000000000000" charset="-122"/>
                <a:cs typeface="PingFang SC Regular" panose="020B0400000000000000" charset="-122"/>
              </a:rPr>
              <a:t>多个生产者写入：</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申请写入m个元素；</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若是有m个元素可以写入，则返回最大的序列号。每个生产者会被分配一段独享的空间；</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生产者写入元素，写入元素的同时设置available Buffer里面相应的位置，以标记自己哪些位置是已经写入成功的</a:t>
            </a:r>
            <a:r>
              <a:rPr lang="en-US" altLang="zh-CN">
                <a:latin typeface="PingFang SC Regular" panose="020B0400000000000000" charset="-122"/>
                <a:ea typeface="PingFang SC Regular" panose="020B0400000000000000" charset="-122"/>
                <a:cs typeface="PingFang SC Regular" panose="020B0400000000000000" charset="-122"/>
              </a:rPr>
              <a:t>(setAvailable)</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MultiProducerSequencer</a:t>
            </a:r>
            <a:r>
              <a:rPr lang="zh-CN" altLang="en-US" sz="2400">
                <a:latin typeface="PingFang SC Regular" panose="020B0400000000000000" charset="-122"/>
                <a:ea typeface="PingFang SC Regular" panose="020B0400000000000000" charset="-122"/>
              </a:rPr>
              <a:t>下的读操作</a:t>
            </a:r>
            <a:endParaRPr lang="en-US" altLang="zh-CN" sz="2400">
              <a:latin typeface="PingFang SC Regular" panose="020B0400000000000000" charset="-122"/>
              <a:ea typeface="PingFang SC Regular" panose="020B0400000000000000" charset="-122"/>
            </a:endParaRPr>
          </a:p>
        </p:txBody>
      </p:sp>
      <p:pic>
        <p:nvPicPr>
          <p:cNvPr id="4" name="图片 3" descr="99c603494ea90c9535e165579daf340a161527"/>
          <p:cNvPicPr>
            <a:picLocks noChangeAspect="1"/>
          </p:cNvPicPr>
          <p:nvPr/>
        </p:nvPicPr>
        <p:blipFill>
          <a:blip r:embed="rId1"/>
          <a:stretch>
            <a:fillRect/>
          </a:stretch>
        </p:blipFill>
        <p:spPr>
          <a:xfrm>
            <a:off x="356235" y="891540"/>
            <a:ext cx="6764655" cy="5375275"/>
          </a:xfrm>
          <a:prstGeom prst="rect">
            <a:avLst/>
          </a:prstGeom>
        </p:spPr>
      </p:pic>
      <p:sp>
        <p:nvSpPr>
          <p:cNvPr id="5" name="文本框 4"/>
          <p:cNvSpPr txBox="1"/>
          <p:nvPr/>
        </p:nvSpPr>
        <p:spPr>
          <a:xfrm>
            <a:off x="7360285" y="891540"/>
            <a:ext cx="4484370" cy="2306955"/>
          </a:xfrm>
          <a:prstGeom prst="rect">
            <a:avLst/>
          </a:prstGeom>
          <a:noFill/>
        </p:spPr>
        <p:txBody>
          <a:bodyPr wrap="square" rtlCol="0" anchor="t">
            <a:spAutoFit/>
          </a:bodyPr>
          <a:p>
            <a:pPr indent="0">
              <a:buNone/>
            </a:pPr>
            <a:r>
              <a:rPr lang="en-US" altLang="zh-CN">
                <a:latin typeface="PingFang SC Regular" panose="020B0400000000000000" charset="-122"/>
                <a:ea typeface="PingFang SC Regular" panose="020B0400000000000000" charset="-122"/>
                <a:cs typeface="PingFang SC Regular" panose="020B0400000000000000" charset="-122"/>
              </a:rPr>
              <a:t>Sequence Barrier</a:t>
            </a:r>
            <a:r>
              <a:rPr lang="zh-CN" altLang="en-US">
                <a:latin typeface="PingFang SC Regular" panose="020B0400000000000000" charset="-122"/>
                <a:ea typeface="PingFang SC Regular" panose="020B0400000000000000" charset="-122"/>
                <a:cs typeface="PingFang SC Regular" panose="020B0400000000000000" charset="-122"/>
              </a:rPr>
              <a:t>读元素流程：</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申请读取到序号n；</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若writer cursor &gt;= n，这时仍然无法确定连续可读的最大下标。从reader cursor开始读取available Buffer，一直查到第一个不可用的元素，然后返回最大连续可读元素的位置；</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消费者读取元素。</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WaitStrategy </a:t>
            </a:r>
            <a:r>
              <a:rPr lang="zh-CN" altLang="en-US" sz="2400">
                <a:latin typeface="PingFang SC Regular" panose="020B0400000000000000" charset="-122"/>
                <a:ea typeface="PingFang SC Regular" panose="020B0400000000000000" charset="-122"/>
              </a:rPr>
              <a:t>—— 等待策略</a:t>
            </a:r>
            <a:endParaRPr lang="zh-CN" altLang="en-US" sz="2400">
              <a:latin typeface="PingFang SC Regular" panose="020B0400000000000000" charset="-122"/>
              <a:ea typeface="PingFang SC Regular" panose="020B0400000000000000" charset="-122"/>
            </a:endParaRPr>
          </a:p>
        </p:txBody>
      </p:sp>
      <p:sp>
        <p:nvSpPr>
          <p:cNvPr id="3" name="文本框 2"/>
          <p:cNvSpPr txBox="1"/>
          <p:nvPr/>
        </p:nvSpPr>
        <p:spPr>
          <a:xfrm>
            <a:off x="463550" y="728345"/>
            <a:ext cx="7910195" cy="2030095"/>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生产者的等待策略：</a:t>
            </a:r>
            <a:endParaRPr lang="zh-CN" altLang="en-US">
              <a:latin typeface="PingFang SC Regular" panose="020B0400000000000000" charset="-122"/>
              <a:ea typeface="PingFang SC Regular" panose="020B0400000000000000" charset="-122"/>
            </a:endParaRPr>
          </a:p>
          <a:p>
            <a:r>
              <a:rPr lang="zh-CN" altLang="en-US">
                <a:latin typeface="PingFang SC Regular" panose="020B0400000000000000" charset="-122"/>
                <a:ea typeface="PingFang SC Regular" panose="020B0400000000000000" charset="-122"/>
              </a:rPr>
              <a:t>线程休眠</a:t>
            </a:r>
            <a:r>
              <a:rPr lang="en-US" altLang="zh-CN">
                <a:latin typeface="PingFang SC Regular" panose="020B0400000000000000" charset="-122"/>
                <a:ea typeface="PingFang SC Regular" panose="020B0400000000000000" charset="-122"/>
              </a:rPr>
              <a:t>1ns</a:t>
            </a:r>
            <a:r>
              <a:rPr lang="zh-CN" altLang="en-US">
                <a:latin typeface="PingFang SC Regular" panose="020B0400000000000000" charset="-122"/>
                <a:ea typeface="PingFang SC Regular" panose="020B0400000000000000" charset="-122"/>
              </a:rPr>
              <a:t>。LockSupport.parkNanos(1L);</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r>
              <a:rPr lang="zh-CN" altLang="en-US">
                <a:latin typeface="PingFang SC Regular" panose="020B0400000000000000" charset="-122"/>
                <a:ea typeface="PingFang SC Regular" panose="020B0400000000000000" charset="-122"/>
              </a:rPr>
              <a:t>消费者的等待策略：</a:t>
            </a:r>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a:p>
            <a:endParaRPr lang="zh-CN" altLang="en-US">
              <a:latin typeface="PingFang SC Regular" panose="020B0400000000000000" charset="-122"/>
              <a:ea typeface="PingFang SC Regular" panose="020B0400000000000000" charset="-122"/>
            </a:endParaRPr>
          </a:p>
        </p:txBody>
      </p:sp>
      <p:graphicFrame>
        <p:nvGraphicFramePr>
          <p:cNvPr id="6" name="表格 5"/>
          <p:cNvGraphicFramePr/>
          <p:nvPr>
            <p:custDataLst>
              <p:tags r:id="rId1"/>
            </p:custDataLst>
          </p:nvPr>
        </p:nvGraphicFramePr>
        <p:xfrm>
          <a:off x="463550" y="1987550"/>
          <a:ext cx="11155045" cy="4276725"/>
        </p:xfrm>
        <a:graphic>
          <a:graphicData uri="http://schemas.openxmlformats.org/drawingml/2006/table">
            <a:tbl>
              <a:tblPr firstRow="1" bandRow="1">
                <a:tableStyleId>{5C22544A-7EE6-4342-B048-85BDC9FD1C3A}</a:tableStyleId>
              </a:tblPr>
              <a:tblGrid>
                <a:gridCol w="3134995"/>
                <a:gridCol w="2792095"/>
                <a:gridCol w="5227955"/>
              </a:tblGrid>
              <a:tr h="379730">
                <a:tc>
                  <a:txBody>
                    <a:bodyPr/>
                    <a:p>
                      <a:pPr>
                        <a:buNone/>
                      </a:pPr>
                      <a:r>
                        <a:rPr lang="zh-CN" altLang="en-US" sz="1600" b="0">
                          <a:latin typeface="PingFang SC Regular" panose="020B0400000000000000" charset="-122"/>
                          <a:ea typeface="PingFang SC Regular" panose="020B0400000000000000" charset="-122"/>
                        </a:rPr>
                        <a:t>策略名称</a:t>
                      </a:r>
                      <a:endParaRPr lang="zh-CN" altLang="en-US" sz="1600" b="0">
                        <a:latin typeface="PingFang SC Regular" panose="020B0400000000000000" charset="-122"/>
                        <a:ea typeface="PingFang SC Regular" panose="020B0400000000000000" charset="-122"/>
                      </a:endParaRPr>
                    </a:p>
                  </a:txBody>
                  <a:tcPr/>
                </a:tc>
                <a:tc>
                  <a:txBody>
                    <a:bodyPr/>
                    <a:p>
                      <a:pPr>
                        <a:buNone/>
                      </a:pPr>
                      <a:r>
                        <a:rPr lang="zh-CN" altLang="en-US" sz="1600" b="0">
                          <a:latin typeface="PingFang SC Regular" panose="020B0400000000000000" charset="-122"/>
                          <a:ea typeface="PingFang SC Regular" panose="020B0400000000000000" charset="-122"/>
                        </a:rPr>
                        <a:t>措施</a:t>
                      </a:r>
                      <a:endParaRPr lang="zh-CN" altLang="en-US" sz="1600" b="0">
                        <a:latin typeface="PingFang SC Regular" panose="020B0400000000000000" charset="-122"/>
                        <a:ea typeface="PingFang SC Regular" panose="020B0400000000000000" charset="-122"/>
                      </a:endParaRPr>
                    </a:p>
                  </a:txBody>
                  <a:tcPr/>
                </a:tc>
                <a:tc>
                  <a:txBody>
                    <a:bodyPr/>
                    <a:p>
                      <a:pPr>
                        <a:buNone/>
                      </a:pPr>
                      <a:r>
                        <a:rPr lang="zh-CN" altLang="en-US" sz="1600" b="0">
                          <a:latin typeface="PingFang SC Regular" panose="020B0400000000000000" charset="-122"/>
                          <a:ea typeface="PingFang SC Regular" panose="020B0400000000000000" charset="-122"/>
                        </a:rPr>
                        <a:t>适用场景</a:t>
                      </a:r>
                      <a:endParaRPr lang="zh-CN" altLang="en-US" sz="1600" b="0">
                        <a:latin typeface="PingFang SC Regular" panose="020B0400000000000000" charset="-122"/>
                        <a:ea typeface="PingFang SC Regular" panose="020B0400000000000000" charset="-122"/>
                      </a:endParaRPr>
                    </a:p>
                  </a:txBody>
                  <a:tcPr/>
                </a:tc>
              </a:tr>
              <a:tr h="640080">
                <a:tc>
                  <a:txBody>
                    <a:bodyPr/>
                    <a:p>
                      <a:pPr>
                        <a:buNone/>
                      </a:pPr>
                      <a:r>
                        <a:rPr lang="zh-CN" altLang="en-US" sz="1600" b="0">
                          <a:latin typeface="PingFang SC Regular" panose="020B0400000000000000" charset="-122"/>
                          <a:ea typeface="PingFang SC Regular" panose="020B0400000000000000" charset="-122"/>
                        </a:rPr>
                        <a:t>BlockingWaitStrategy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mutex</a:t>
                      </a:r>
                      <a:endParaRPr lang="en-US" altLang="zh-CN"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C</a:t>
                      </a:r>
                      <a:r>
                        <a:rPr lang="zh-CN" altLang="en-US" sz="1600" b="0">
                          <a:latin typeface="PingFang SC Regular" panose="020B0400000000000000" charset="-122"/>
                          <a:ea typeface="PingFang SC Regular" panose="020B0400000000000000" charset="-122"/>
                        </a:rPr>
                        <a:t>PU资源紧缺，吞吐量和延迟并不重要的场景</a:t>
                      </a: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BusySpinWaitStrategy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spin</a:t>
                      </a:r>
                      <a:endParaRPr lang="en-US" altLang="zh-CN" sz="1600" b="0">
                        <a:latin typeface="PingFang SC Regular" panose="020B0400000000000000" charset="-122"/>
                        <a:ea typeface="PingFang SC Regular" panose="020B0400000000000000" charset="-122"/>
                      </a:endParaRPr>
                    </a:p>
                  </a:txBody>
                  <a:tcPr/>
                </a:tc>
                <a:tc>
                  <a:txBody>
                    <a:bodyPr/>
                    <a:p>
                      <a:pPr>
                        <a:buNone/>
                      </a:pPr>
                      <a:r>
                        <a:rPr lang="zh-CN" altLang="en-US" sz="1600" b="0">
                          <a:latin typeface="PingFang SC Regular" panose="020B0400000000000000" charset="-122"/>
                          <a:ea typeface="PingFang SC Regular" panose="020B0400000000000000" charset="-122"/>
                        </a:rPr>
                        <a:t>通过不断重试，减少切换线程导致的系统调用，而降低延迟。推荐在线程绑定到固定的CPU的场景下使用</a:t>
                      </a:r>
                      <a:endParaRPr lang="zh-CN" altLang="en-US" sz="1600" b="0">
                        <a:latin typeface="PingFang SC Regular" panose="020B0400000000000000" charset="-122"/>
                        <a:ea typeface="PingFang SC Regular" panose="020B0400000000000000" charset="-122"/>
                      </a:endParaRPr>
                    </a:p>
                  </a:txBody>
                  <a:tcPr/>
                </a:tc>
              </a:tr>
              <a:tr h="380365">
                <a:tc>
                  <a:txBody>
                    <a:bodyPr/>
                    <a:p>
                      <a:pPr>
                        <a:buNone/>
                      </a:pPr>
                      <a:r>
                        <a:rPr lang="zh-CN" altLang="en-US" sz="1600" b="0">
                          <a:latin typeface="PingFang SC Regular" panose="020B0400000000000000" charset="-122"/>
                          <a:ea typeface="PingFang SC Regular" panose="020B0400000000000000" charset="-122"/>
                        </a:rPr>
                        <a:t>LiteBlockingWaitStrategy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cond+ReentrantLock</a:t>
                      </a:r>
                      <a:endParaRPr lang="en-US" altLang="zh-CN" sz="1600" b="0">
                        <a:latin typeface="PingFang SC Regular" panose="020B0400000000000000" charset="-122"/>
                        <a:ea typeface="PingFang SC Regular" panose="020B0400000000000000" charset="-122"/>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LiteTimeoutBlockingWaitStrategy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a:latin typeface="PingFang SC Regular" panose="020B0400000000000000" charset="-122"/>
                          <a:ea typeface="PingFang SC Regular" panose="020B0400000000000000" charset="-122"/>
                          <a:sym typeface="+mn-ea"/>
                        </a:rPr>
                        <a:t>cond+ReentrantLock+timeout</a:t>
                      </a:r>
                      <a:endParaRPr lang="en-US" altLang="zh-CN" sz="1600">
                        <a:latin typeface="PingFang SC Regular" panose="020B0400000000000000" charset="-122"/>
                        <a:ea typeface="PingFang SC Regular" panose="020B0400000000000000" charset="-122"/>
                        <a:sym typeface="+mn-ea"/>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PhasedBackoffWaitStrategy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spin+yield+backUpWaitStrategy</a:t>
                      </a:r>
                      <a:endParaRPr lang="en-US" altLang="zh-CN" sz="1600" b="0">
                        <a:latin typeface="PingFang SC Regular" panose="020B0400000000000000" charset="-122"/>
                        <a:ea typeface="PingFang SC Regular" panose="020B0400000000000000" charset="-122"/>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SleepingWaitStrategy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spin+yield+sleep</a:t>
                      </a:r>
                      <a:endParaRPr lang="en-US" altLang="zh-CN" sz="1600" b="0">
                        <a:latin typeface="PingFang SC Regular" panose="020B0400000000000000" charset="-122"/>
                        <a:ea typeface="PingFang SC Regular" panose="020B0400000000000000" charset="-122"/>
                      </a:endParaRPr>
                    </a:p>
                  </a:txBody>
                  <a:tcPr/>
                </a:tc>
                <a:tc>
                  <a:txBody>
                    <a:bodyPr/>
                    <a:p>
                      <a:pPr>
                        <a:buNone/>
                      </a:pPr>
                      <a:r>
                        <a:rPr lang="zh-CN" altLang="en-US" sz="1600" b="0">
                          <a:latin typeface="PingFang SC Regular" panose="020B0400000000000000" charset="-122"/>
                          <a:ea typeface="PingFang SC Regular" panose="020B0400000000000000" charset="-122"/>
                        </a:rPr>
                        <a:t>性能和CPU资源之间有很好的折中。延迟不均匀</a:t>
                      </a: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TimeoutBlockingWaitStrategy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mutex+sleep</a:t>
                      </a:r>
                      <a:endParaRPr lang="en-US" altLang="zh-CN" sz="1600" b="0">
                        <a:latin typeface="PingFang SC Regular" panose="020B0400000000000000" charset="-122"/>
                        <a:ea typeface="PingFang SC Regular" panose="020B0400000000000000" charset="-122"/>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r h="379730">
                <a:tc>
                  <a:txBody>
                    <a:bodyPr/>
                    <a:p>
                      <a:pPr>
                        <a:buNone/>
                      </a:pPr>
                      <a:r>
                        <a:rPr lang="zh-CN" altLang="en-US" sz="1600" b="0">
                          <a:latin typeface="PingFang SC Regular" panose="020B0400000000000000" charset="-122"/>
                          <a:ea typeface="PingFang SC Regular" panose="020B0400000000000000" charset="-122"/>
                        </a:rPr>
                        <a:t>YieldingWaitStrategy</a:t>
                      </a:r>
                      <a:endParaRPr lang="zh-CN" altLang="en-US" sz="1600" b="0">
                        <a:latin typeface="PingFang SC Regular" panose="020B0400000000000000" charset="-122"/>
                        <a:ea typeface="PingFang SC Regular" panose="020B0400000000000000" charset="-122"/>
                      </a:endParaRPr>
                    </a:p>
                  </a:txBody>
                  <a:tcPr/>
                </a:tc>
                <a:tc>
                  <a:txBody>
                    <a:bodyPr/>
                    <a:p>
                      <a:pPr>
                        <a:buNone/>
                      </a:pPr>
                      <a:r>
                        <a:rPr lang="en-US" altLang="zh-CN" sz="1600" b="0">
                          <a:latin typeface="PingFang SC Regular" panose="020B0400000000000000" charset="-122"/>
                          <a:ea typeface="PingFang SC Regular" panose="020B0400000000000000" charset="-122"/>
                        </a:rPr>
                        <a:t>yieldYieldingWaitStrategy</a:t>
                      </a:r>
                      <a:endParaRPr lang="en-US" altLang="zh-CN" sz="1600" b="0">
                        <a:latin typeface="PingFang SC Regular" panose="020B0400000000000000" charset="-122"/>
                        <a:ea typeface="PingFang SC Regular" panose="020B0400000000000000" charset="-122"/>
                      </a:endParaRPr>
                    </a:p>
                  </a:txBody>
                  <a:tcPr/>
                </a:tc>
                <a:tc>
                  <a:txBody>
                    <a:bodyPr/>
                    <a:p>
                      <a:pPr>
                        <a:buNone/>
                      </a:pPr>
                      <a:endParaRPr lang="zh-CN" altLang="en-US" sz="1600" b="0">
                        <a:latin typeface="PingFang SC Regular" panose="020B0400000000000000" charset="-122"/>
                        <a:ea typeface="PingFang SC Regular" panose="020B0400000000000000" charset="-122"/>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线程状态机</a:t>
            </a:r>
            <a:endParaRPr lang="zh-CN" altLang="en-US" sz="2400">
              <a:latin typeface="PingFang SC Regular" panose="020B0400000000000000" charset="-122"/>
              <a:ea typeface="PingFang SC Regular" panose="020B0400000000000000" charset="-122"/>
            </a:endParaRPr>
          </a:p>
        </p:txBody>
      </p:sp>
      <p:pic>
        <p:nvPicPr>
          <p:cNvPr id="4" name="图片 3"/>
          <p:cNvPicPr>
            <a:picLocks noChangeAspect="1"/>
          </p:cNvPicPr>
          <p:nvPr/>
        </p:nvPicPr>
        <p:blipFill>
          <a:blip r:embed="rId1"/>
          <a:stretch>
            <a:fillRect/>
          </a:stretch>
        </p:blipFill>
        <p:spPr>
          <a:xfrm>
            <a:off x="1015365" y="831215"/>
            <a:ext cx="7200265" cy="56781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3535680"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Disruptor</a:t>
            </a:r>
            <a:r>
              <a:rPr lang="zh-CN" altLang="en-US" sz="2400">
                <a:latin typeface="PingFang SC Regular" panose="020B0400000000000000" charset="-122"/>
                <a:ea typeface="PingFang SC Regular" panose="020B0400000000000000" charset="-122"/>
              </a:rPr>
              <a:t>是什么？</a:t>
            </a:r>
            <a:endParaRPr lang="zh-CN" altLang="en-US" sz="2400">
              <a:latin typeface="PingFang SC Regular" panose="020B0400000000000000" charset="-122"/>
              <a:ea typeface="PingFang SC Regular" panose="020B0400000000000000" charset="-122"/>
            </a:endParaRPr>
          </a:p>
        </p:txBody>
      </p:sp>
      <p:pic>
        <p:nvPicPr>
          <p:cNvPr id="3" name="图片 2"/>
          <p:cNvPicPr>
            <a:picLocks noChangeAspect="1"/>
          </p:cNvPicPr>
          <p:nvPr>
            <p:custDataLst>
              <p:tags r:id="rId1"/>
            </p:custDataLst>
          </p:nvPr>
        </p:nvPicPr>
        <p:blipFill>
          <a:blip r:embed="rId2"/>
          <a:stretch>
            <a:fillRect/>
          </a:stretch>
        </p:blipFill>
        <p:spPr>
          <a:xfrm>
            <a:off x="663575" y="982980"/>
            <a:ext cx="7638415" cy="5079365"/>
          </a:xfrm>
          <a:prstGeom prst="rect">
            <a:avLst/>
          </a:prstGeom>
        </p:spPr>
      </p:pic>
      <p:sp>
        <p:nvSpPr>
          <p:cNvPr id="5" name="文本框 4"/>
          <p:cNvSpPr txBox="1"/>
          <p:nvPr/>
        </p:nvSpPr>
        <p:spPr>
          <a:xfrm>
            <a:off x="8383905" y="1348740"/>
            <a:ext cx="3134360" cy="3784600"/>
          </a:xfrm>
          <a:prstGeom prst="rect">
            <a:avLst/>
          </a:prstGeom>
          <a:noFill/>
        </p:spPr>
        <p:txBody>
          <a:bodyPr wrap="square" rtlCol="0">
            <a:spAutoFit/>
          </a:bodyPr>
          <a:p>
            <a:pPr marL="285750" indent="-285750">
              <a:buFont typeface="Arial" panose="020B0604020202090204" pitchFamily="34" charset="0"/>
              <a:buChar char="•"/>
            </a:pPr>
            <a:r>
              <a:rPr lang="zh-CN" altLang="en-US" sz="1600">
                <a:latin typeface="PingFang SC Regular" panose="020B0400000000000000" charset="-122"/>
                <a:ea typeface="PingFang SC Regular" panose="020B0400000000000000" charset="-122"/>
                <a:cs typeface="PingFang SC Regular" panose="020B0400000000000000" charset="-122"/>
              </a:rPr>
              <a:t>Disruptor 是英国外汇交易公司LMAX开发的一个高性能队列，研发的初衷是解决内存队列的延迟问题（在性能测试中发现竟然与I/O操作处于同样的数量级）。基于 Disruptor 开发的订单系统单线程能支撑</a:t>
            </a:r>
            <a:r>
              <a:rPr lang="en-US" altLang="zh-CN" sz="1600">
                <a:latin typeface="PingFang SC Regular" panose="020B0400000000000000" charset="-122"/>
                <a:ea typeface="PingFang SC Regular" panose="020B0400000000000000" charset="-122"/>
                <a:cs typeface="PingFang SC Regular" panose="020B0400000000000000" charset="-122"/>
              </a:rPr>
              <a:t>600w qps</a:t>
            </a:r>
            <a:r>
              <a:rPr lang="zh-CN" altLang="en-US" sz="1600">
                <a:latin typeface="PingFang SC Regular" panose="020B0400000000000000" charset="-122"/>
                <a:ea typeface="PingFang SC Regular" panose="020B0400000000000000" charset="-122"/>
                <a:cs typeface="PingFang SC Regular" panose="020B0400000000000000" charset="-122"/>
              </a:rPr>
              <a:t>。</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zh-CN" altLang="en-US" sz="1600">
                <a:latin typeface="PingFang SC Regular" panose="020B0400000000000000" charset="-122"/>
                <a:ea typeface="PingFang SC Regular" panose="020B0400000000000000" charset="-122"/>
                <a:cs typeface="PingFang SC Regular" panose="020B0400000000000000" charset="-122"/>
              </a:rPr>
              <a:t>从数据结构上来看，Disruptor 是一个支持 生产者 -&gt; 消费者 模式的 环形队列。能够在 无锁 的条件下进行并行消费，也可以根据消费者之间的依赖关系进行先后消费次序。</a:t>
            </a: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EventProcessor</a:t>
            </a:r>
            <a:r>
              <a:rPr lang="zh-CN" altLang="en-US" sz="2400">
                <a:latin typeface="PingFang SC Regular" panose="020B0400000000000000" charset="-122"/>
                <a:ea typeface="PingFang SC Regular" panose="020B0400000000000000" charset="-122"/>
              </a:rPr>
              <a:t>——消费者</a:t>
            </a:r>
            <a:endParaRPr lang="zh-CN" altLang="en-US" sz="2400">
              <a:latin typeface="PingFang SC Regular" panose="020B0400000000000000" charset="-122"/>
              <a:ea typeface="PingFang SC Regular" panose="020B0400000000000000" charset="-122"/>
            </a:endParaRPr>
          </a:p>
        </p:txBody>
      </p:sp>
      <p:sp>
        <p:nvSpPr>
          <p:cNvPr id="3" name="文本框 2"/>
          <p:cNvSpPr txBox="1"/>
          <p:nvPr/>
        </p:nvSpPr>
        <p:spPr>
          <a:xfrm>
            <a:off x="356235" y="943610"/>
            <a:ext cx="9514205" cy="368300"/>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分单线程消费者</a:t>
            </a:r>
            <a:r>
              <a:rPr lang="en-US" altLang="zh-CN">
                <a:latin typeface="PingFang SC Regular" panose="020B0400000000000000" charset="-122"/>
                <a:ea typeface="PingFang SC Regular" panose="020B0400000000000000" charset="-122"/>
              </a:rPr>
              <a:t>(BatchEventProcessor)</a:t>
            </a:r>
            <a:r>
              <a:rPr lang="zh-CN" altLang="en-US">
                <a:latin typeface="PingFang SC Regular" panose="020B0400000000000000" charset="-122"/>
                <a:ea typeface="PingFang SC Regular" panose="020B0400000000000000" charset="-122"/>
              </a:rPr>
              <a:t>和线程池模式消费者</a:t>
            </a:r>
            <a:r>
              <a:rPr lang="en-US" altLang="zh-CN">
                <a:latin typeface="PingFang SC Regular" panose="020B0400000000000000" charset="-122"/>
                <a:ea typeface="PingFang SC Regular" panose="020B0400000000000000" charset="-122"/>
              </a:rPr>
              <a:t>(WorkProcessor)</a:t>
            </a:r>
            <a:endParaRPr lang="en-US" altLang="zh-CN">
              <a:latin typeface="PingFang SC Regular" panose="020B0400000000000000" charset="-122"/>
              <a:ea typeface="PingFang SC Regular" panose="020B0400000000000000" charset="-122"/>
            </a:endParaRPr>
          </a:p>
        </p:txBody>
      </p:sp>
      <p:sp>
        <p:nvSpPr>
          <p:cNvPr id="5" name="文本框 4"/>
          <p:cNvSpPr txBox="1"/>
          <p:nvPr/>
        </p:nvSpPr>
        <p:spPr>
          <a:xfrm>
            <a:off x="356235" y="1599565"/>
            <a:ext cx="11367135" cy="2214880"/>
          </a:xfrm>
          <a:prstGeom prst="rect">
            <a:avLst/>
          </a:prstGeom>
          <a:noFill/>
        </p:spPr>
        <p:txBody>
          <a:bodyPr wrap="square" rtlCol="0" anchor="t">
            <a:spAutoFit/>
          </a:bodyPr>
          <a:p>
            <a:r>
              <a:rPr lang="en-US" altLang="zh-CN" sz="2400">
                <a:latin typeface="PingFang SC Regular" panose="020B0400000000000000" charset="-122"/>
                <a:ea typeface="PingFang SC Regular" panose="020B0400000000000000" charset="-122"/>
                <a:sym typeface="+mn-ea"/>
              </a:rPr>
              <a:t>disruptor VS golang channel</a:t>
            </a:r>
            <a:endParaRPr lang="en-US" altLang="zh-CN" sz="2400">
              <a:latin typeface="PingFang SC Regular" panose="020B0400000000000000" charset="-122"/>
              <a:ea typeface="PingFang SC Regular" panose="020B0400000000000000" charset="-122"/>
              <a:sym typeface="+mn-ea"/>
            </a:endParaRPr>
          </a:p>
          <a:p>
            <a:endParaRPr lang="en-US" altLang="zh-CN" sz="2400">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disruptor</a:t>
            </a:r>
            <a:r>
              <a:rPr lang="zh-CN" altLang="en-US">
                <a:latin typeface="PingFang SC Regular" panose="020B0400000000000000" charset="-122"/>
                <a:ea typeface="PingFang SC Regular" panose="020B0400000000000000" charset="-122"/>
                <a:sym typeface="+mn-ea"/>
              </a:rPr>
              <a:t>具备复杂多样的等待策略，</a:t>
            </a: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只有</a:t>
            </a:r>
            <a:r>
              <a:rPr lang="en-US" altLang="zh-CN">
                <a:latin typeface="PingFang SC Regular" panose="020B0400000000000000" charset="-122"/>
                <a:ea typeface="PingFang SC Regular" panose="020B0400000000000000" charset="-122"/>
                <a:sym typeface="+mn-ea"/>
              </a:rPr>
              <a:t>yield</a:t>
            </a:r>
            <a:r>
              <a:rPr lang="zh-CN" altLang="en-US">
                <a:latin typeface="PingFang SC Regular" panose="020B0400000000000000" charset="-122"/>
                <a:ea typeface="PingFang SC Regular" panose="020B0400000000000000" charset="-122"/>
                <a:sym typeface="+mn-ea"/>
              </a:rPr>
              <a:t>一种；</a:t>
            </a:r>
            <a:endParaRPr lang="zh-CN" altLang="en-US">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并未考虑</a:t>
            </a:r>
            <a:r>
              <a:rPr lang="en-US" altLang="zh-CN">
                <a:latin typeface="PingFang SC Regular" panose="020B0400000000000000" charset="-122"/>
                <a:ea typeface="PingFang SC Regular" panose="020B0400000000000000" charset="-122"/>
                <a:sym typeface="+mn-ea"/>
              </a:rPr>
              <a:t>cpu</a:t>
            </a:r>
            <a:r>
              <a:rPr lang="zh-CN" altLang="en-US">
                <a:latin typeface="PingFang SC Regular" panose="020B0400000000000000" charset="-122"/>
                <a:ea typeface="PingFang SC Regular" panose="020B0400000000000000" charset="-122"/>
                <a:sym typeface="+mn-ea"/>
              </a:rPr>
              <a:t>的伪共享问题；</a:t>
            </a:r>
            <a:endParaRPr lang="zh-CN" altLang="en-US">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真正存储数据，</a:t>
            </a:r>
            <a:r>
              <a:rPr lang="en-US" altLang="zh-CN">
                <a:latin typeface="PingFang SC Regular" panose="020B0400000000000000" charset="-122"/>
                <a:ea typeface="PingFang SC Regular" panose="020B0400000000000000" charset="-122"/>
                <a:sym typeface="+mn-ea"/>
              </a:rPr>
              <a:t>disruptor</a:t>
            </a:r>
            <a:r>
              <a:rPr lang="zh-CN" altLang="en-US">
                <a:latin typeface="PingFang SC Regular" panose="020B0400000000000000" charset="-122"/>
                <a:ea typeface="PingFang SC Regular" panose="020B0400000000000000" charset="-122"/>
                <a:sym typeface="+mn-ea"/>
              </a:rPr>
              <a:t>依赖外部的工具类</a:t>
            </a:r>
            <a:r>
              <a:rPr lang="en-US" altLang="zh-CN">
                <a:latin typeface="PingFang SC Regular" panose="020B0400000000000000" charset="-122"/>
                <a:ea typeface="PingFang SC Regular" panose="020B0400000000000000" charset="-122"/>
                <a:sym typeface="+mn-ea"/>
              </a:rPr>
              <a:t>dataProvider</a:t>
            </a:r>
            <a:r>
              <a:rPr lang="zh-CN" altLang="en-US">
                <a:latin typeface="PingFang SC Regular" panose="020B0400000000000000" charset="-122"/>
                <a:ea typeface="PingFang SC Regular" panose="020B0400000000000000" charset="-122"/>
                <a:sym typeface="+mn-ea"/>
              </a:rPr>
              <a:t>来获取真正的对象，带来代码耦合；</a:t>
            </a:r>
            <a:endParaRPr lang="zh-CN" altLang="en-US">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disruptor benchmark</a:t>
            </a:r>
            <a:r>
              <a:rPr lang="zh-CN" altLang="en-US">
                <a:latin typeface="PingFang SC Regular" panose="020B0400000000000000" charset="-122"/>
                <a:ea typeface="PingFang SC Regular" panose="020B0400000000000000" charset="-122"/>
                <a:sym typeface="+mn-ea"/>
              </a:rPr>
              <a:t>的性能要比</a:t>
            </a: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要高；</a:t>
            </a:r>
            <a:endParaRPr lang="zh-CN" altLang="en-US">
              <a:latin typeface="PingFang SC Regular" panose="020B0400000000000000" charset="-122"/>
              <a:ea typeface="PingFang SC Regular" panose="020B0400000000000000" charset="-122"/>
              <a:sym typeface="+mn-ea"/>
            </a:endParaRPr>
          </a:p>
          <a:p>
            <a:pPr marL="342900" indent="-342900">
              <a:buFont typeface="Arial" panose="020B0604020202090204" pitchFamily="34" charset="0"/>
              <a:buChar char="•"/>
            </a:pPr>
            <a:r>
              <a:rPr lang="en-US" altLang="zh-CN">
                <a:latin typeface="PingFang SC Regular" panose="020B0400000000000000" charset="-122"/>
                <a:ea typeface="PingFang SC Regular" panose="020B0400000000000000" charset="-122"/>
                <a:sym typeface="+mn-ea"/>
              </a:rPr>
              <a:t>golang channel</a:t>
            </a:r>
            <a:r>
              <a:rPr lang="zh-CN" altLang="en-US">
                <a:latin typeface="PingFang SC Regular" panose="020B0400000000000000" charset="-122"/>
                <a:ea typeface="PingFang SC Regular" panose="020B0400000000000000" charset="-122"/>
                <a:sym typeface="+mn-ea"/>
              </a:rPr>
              <a:t>使用起来方便快捷</a:t>
            </a:r>
            <a:r>
              <a:rPr lang="en-US" altLang="zh-CN">
                <a:latin typeface="PingFang SC Regular" panose="020B0400000000000000" charset="-122"/>
                <a:ea typeface="PingFang SC Regular" panose="020B0400000000000000" charset="-122"/>
                <a:sym typeface="+mn-ea"/>
              </a:rPr>
              <a:t>(WaitGroup+channel)</a:t>
            </a:r>
            <a:r>
              <a:rPr lang="zh-CN" altLang="en-US">
                <a:latin typeface="PingFang SC Regular" panose="020B0400000000000000" charset="-122"/>
                <a:ea typeface="PingFang SC Regular" panose="020B0400000000000000" charset="-122"/>
                <a:sym typeface="+mn-ea"/>
              </a:rPr>
              <a:t>，而</a:t>
            </a:r>
            <a:r>
              <a:rPr lang="en-US" altLang="zh-CN">
                <a:latin typeface="PingFang SC Regular" panose="020B0400000000000000" charset="-122"/>
                <a:ea typeface="PingFang SC Regular" panose="020B0400000000000000" charset="-122"/>
                <a:sym typeface="+mn-ea"/>
              </a:rPr>
              <a:t>disruptor</a:t>
            </a:r>
            <a:r>
              <a:rPr lang="zh-CN" altLang="en-US">
                <a:latin typeface="PingFang SC Regular" panose="020B0400000000000000" charset="-122"/>
                <a:ea typeface="PingFang SC Regular" panose="020B0400000000000000" charset="-122"/>
                <a:sym typeface="+mn-ea"/>
              </a:rPr>
              <a:t>使用起来比较麻烦。</a:t>
            </a:r>
            <a:endParaRPr lang="zh-CN" altLang="en-US">
              <a:latin typeface="PingFang SC Regular" panose="020B0400000000000000" charset="-122"/>
              <a:ea typeface="PingFang SC Regular" panose="020B0400000000000000" charset="-122"/>
              <a:sym typeface="+mn-ea"/>
            </a:endParaRPr>
          </a:p>
        </p:txBody>
      </p:sp>
      <p:sp>
        <p:nvSpPr>
          <p:cNvPr id="6" name="文本框 5"/>
          <p:cNvSpPr txBox="1"/>
          <p:nvPr/>
        </p:nvSpPr>
        <p:spPr>
          <a:xfrm>
            <a:off x="356235" y="4084955"/>
            <a:ext cx="928306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Disruptor</a:t>
            </a:r>
            <a:r>
              <a:rPr lang="zh-CN" altLang="en-US" sz="2400">
                <a:latin typeface="PingFang SC Regular" panose="020B0400000000000000" charset="-122"/>
                <a:ea typeface="PingFang SC Regular" panose="020B0400000000000000" charset="-122"/>
              </a:rPr>
              <a:t>的应用场景</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356235" y="4801235"/>
            <a:ext cx="9514205" cy="1198880"/>
          </a:xfrm>
          <a:prstGeom prst="rect">
            <a:avLst/>
          </a:prstGeom>
          <a:noFill/>
        </p:spPr>
        <p:txBody>
          <a:bodyPr wrap="square" rtlCol="0">
            <a:spAutoFit/>
          </a:bodyPr>
          <a:p>
            <a:r>
              <a:rPr lang="zh-CN" altLang="en-US">
                <a:latin typeface="PingFang SC Regular" panose="020B0400000000000000" charset="-122"/>
                <a:ea typeface="PingFang SC Regular" panose="020B0400000000000000" charset="-122"/>
              </a:rPr>
              <a:t>各种高并发场景：</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rPr>
              <a:t>Apache Log4j</a:t>
            </a:r>
            <a:r>
              <a:rPr lang="zh-CN" altLang="en-US">
                <a:latin typeface="PingFang SC Regular" panose="020B0400000000000000" charset="-122"/>
                <a:ea typeface="PingFang SC Regular" panose="020B0400000000000000" charset="-122"/>
              </a:rPr>
              <a:t>：日志框架</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rPr>
              <a:t>uid-generator：百度开源的分布式</a:t>
            </a:r>
            <a:r>
              <a:rPr lang="en-US" altLang="zh-CN">
                <a:latin typeface="PingFang SC Regular" panose="020B0400000000000000" charset="-122"/>
                <a:ea typeface="PingFang SC Regular" panose="020B0400000000000000" charset="-122"/>
              </a:rPr>
              <a:t>id</a:t>
            </a:r>
            <a:r>
              <a:rPr lang="zh-CN" altLang="en-US">
                <a:latin typeface="PingFang SC Regular" panose="020B0400000000000000" charset="-122"/>
                <a:ea typeface="PingFang SC Regular" panose="020B0400000000000000" charset="-122"/>
              </a:rPr>
              <a:t>生成器；</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rPr>
              <a:t>业务场景：直播的弹幕系统，高性能定时器。</a:t>
            </a:r>
            <a:endParaRPr lang="zh-CN" altLang="en-US">
              <a:latin typeface="PingFang SC Regular" panose="020B0400000000000000" charset="-122"/>
              <a:ea typeface="PingFang SC Regular" panose="020B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3535680" cy="460375"/>
          </a:xfrm>
          <a:prstGeom prst="rect">
            <a:avLst/>
          </a:prstGeom>
          <a:noFill/>
        </p:spPr>
        <p:txBody>
          <a:bodyPr wrap="square" rtlCol="0">
            <a:spAutoFit/>
          </a:bodyPr>
          <a:p>
            <a:r>
              <a:rPr lang="en-US" sz="2400">
                <a:latin typeface="PingFang SC Regular" panose="020B0400000000000000" charset="-122"/>
                <a:ea typeface="PingFang SC Regular" panose="020B0400000000000000" charset="-122"/>
              </a:rPr>
              <a:t>JDK</a:t>
            </a:r>
            <a:r>
              <a:rPr lang="zh-CN" altLang="en-US" sz="2400">
                <a:latin typeface="PingFang SC Regular" panose="020B0400000000000000" charset="-122"/>
                <a:ea typeface="PingFang SC Regular" panose="020B0400000000000000" charset="-122"/>
              </a:rPr>
              <a:t>内置队列的局限性</a:t>
            </a:r>
            <a:endParaRPr lang="zh-CN" altLang="en-US" sz="2400">
              <a:latin typeface="PingFang SC Regular" panose="020B0400000000000000" charset="-122"/>
              <a:ea typeface="PingFang SC Regular" panose="020B0400000000000000" charset="-122"/>
            </a:endParaRPr>
          </a:p>
        </p:txBody>
      </p:sp>
      <p:graphicFrame>
        <p:nvGraphicFramePr>
          <p:cNvPr id="4" name="表格 3"/>
          <p:cNvGraphicFramePr/>
          <p:nvPr>
            <p:custDataLst>
              <p:tags r:id="rId1"/>
            </p:custDataLst>
          </p:nvPr>
        </p:nvGraphicFramePr>
        <p:xfrm>
          <a:off x="461645" y="829945"/>
          <a:ext cx="10774680" cy="3048000"/>
        </p:xfrm>
        <a:graphic>
          <a:graphicData uri="http://schemas.openxmlformats.org/drawingml/2006/table">
            <a:tbl>
              <a:tblPr firstRow="1" bandRow="1">
                <a:tableStyleId>{5C22544A-7EE6-4342-B048-85BDC9FD1C3A}</a:tableStyleId>
              </a:tblPr>
              <a:tblGrid>
                <a:gridCol w="3642360"/>
                <a:gridCol w="1527175"/>
                <a:gridCol w="1356995"/>
                <a:gridCol w="4248150"/>
              </a:tblGrid>
              <a:tr h="381000">
                <a:tc>
                  <a:txBody>
                    <a:bodyPr/>
                    <a:p>
                      <a:pPr>
                        <a:buNone/>
                      </a:pPr>
                      <a:r>
                        <a:rPr lang="zh-CN" altLang="en-US">
                          <a:latin typeface="PingFang SC Regular" panose="020B0400000000000000" charset="-122"/>
                          <a:ea typeface="PingFang SC Regular" panose="020B0400000000000000" charset="-122"/>
                        </a:rPr>
                        <a:t>队列</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有界性</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锁</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数据结构</a:t>
                      </a:r>
                      <a:endParaRPr lang="zh-CN" altLang="en-US">
                        <a:latin typeface="PingFang SC Regular" panose="020B0400000000000000" charset="-122"/>
                        <a:ea typeface="PingFang SC Regular" panose="020B0400000000000000" charset="-122"/>
                      </a:endParaRPr>
                    </a:p>
                  </a:txBody>
                  <a:tcPr/>
                </a:tc>
              </a:tr>
              <a:tr h="381000">
                <a:tc>
                  <a:txBody>
                    <a:bodyPr/>
                    <a:p>
                      <a:pPr>
                        <a:buNone/>
                      </a:pPr>
                      <a:r>
                        <a:rPr lang="en-US" altLang="zh-CN">
                          <a:solidFill>
                            <a:srgbClr val="FF0000"/>
                          </a:solidFill>
                          <a:latin typeface="PingFang SC Regular" panose="020B0400000000000000" charset="-122"/>
                          <a:ea typeface="PingFang SC Regular" panose="020B0400000000000000" charset="-122"/>
                        </a:rPr>
                        <a:t>ArrayBlockingQueue</a:t>
                      </a:r>
                      <a:endParaRPr lang="en-US" altLang="zh-CN">
                        <a:solidFill>
                          <a:srgbClr val="FF0000"/>
                        </a:solidFill>
                        <a:latin typeface="PingFang SC Regular" panose="020B0400000000000000" charset="-122"/>
                        <a:ea typeface="PingFang SC Regular" panose="020B0400000000000000" charset="-122"/>
                      </a:endParaRPr>
                    </a:p>
                  </a:txBody>
                  <a:tcPr/>
                </a:tc>
                <a:tc>
                  <a:txBody>
                    <a:bodyPr/>
                    <a:p>
                      <a:pPr>
                        <a:buNone/>
                      </a:pPr>
                      <a:r>
                        <a:rPr lang="zh-CN" altLang="en-US">
                          <a:solidFill>
                            <a:srgbClr val="FF0000"/>
                          </a:solidFill>
                          <a:latin typeface="PingFang SC Regular" panose="020B0400000000000000" charset="-122"/>
                          <a:ea typeface="PingFang SC Regular" panose="020B0400000000000000" charset="-122"/>
                        </a:rPr>
                        <a:t>有界</a:t>
                      </a:r>
                      <a:endParaRPr lang="zh-CN" altLang="en-US">
                        <a:solidFill>
                          <a:srgbClr val="FF0000"/>
                        </a:solidFill>
                        <a:latin typeface="PingFang SC Regular" panose="020B0400000000000000" charset="-122"/>
                        <a:ea typeface="PingFang SC Regular" panose="020B0400000000000000" charset="-122"/>
                      </a:endParaRPr>
                    </a:p>
                  </a:txBody>
                  <a:tcPr/>
                </a:tc>
                <a:tc>
                  <a:txBody>
                    <a:bodyPr/>
                    <a:p>
                      <a:pPr>
                        <a:buNone/>
                      </a:pPr>
                      <a:r>
                        <a:rPr lang="zh-CN" altLang="en-US">
                          <a:solidFill>
                            <a:srgbClr val="FF0000"/>
                          </a:solidFill>
                          <a:latin typeface="PingFang SC Regular" panose="020B0400000000000000" charset="-122"/>
                          <a:ea typeface="PingFang SC Regular" panose="020B0400000000000000" charset="-122"/>
                        </a:rPr>
                        <a:t>有锁</a:t>
                      </a:r>
                      <a:endParaRPr lang="zh-CN" altLang="en-US">
                        <a:solidFill>
                          <a:srgbClr val="FF0000"/>
                        </a:solidFill>
                        <a:latin typeface="PingFang SC Regular" panose="020B0400000000000000" charset="-122"/>
                        <a:ea typeface="PingFang SC Regular" panose="020B0400000000000000" charset="-122"/>
                      </a:endParaRPr>
                    </a:p>
                  </a:txBody>
                  <a:tcPr/>
                </a:tc>
                <a:tc>
                  <a:txBody>
                    <a:bodyPr/>
                    <a:p>
                      <a:pPr>
                        <a:buNone/>
                      </a:pPr>
                      <a:r>
                        <a:rPr lang="en-US" altLang="zh-CN">
                          <a:solidFill>
                            <a:srgbClr val="FF0000"/>
                          </a:solidFill>
                          <a:latin typeface="PingFang SC Regular" panose="020B0400000000000000" charset="-122"/>
                          <a:ea typeface="PingFang SC Regular" panose="020B0400000000000000" charset="-122"/>
                        </a:rPr>
                        <a:t>array</a:t>
                      </a:r>
                      <a:endParaRPr lang="en-US" altLang="zh-CN">
                        <a:solidFill>
                          <a:srgbClr val="FF0000"/>
                        </a:solidFill>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LinkedBlockingQueue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有锁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linkedlist</a:t>
                      </a:r>
                      <a:endParaRPr lang="en-US" altLang="zh-CN">
                        <a:latin typeface="PingFang SC Regular" panose="020B0400000000000000" charset="-122"/>
                        <a:ea typeface="PingFang SC Regular" panose="020B0400000000000000" charset="-122"/>
                      </a:endParaRPr>
                    </a:p>
                  </a:txBody>
                  <a:tcPr/>
                </a:tc>
              </a:tr>
              <a:tr h="381000">
                <a:tc>
                  <a:txBody>
                    <a:bodyPr/>
                    <a:p>
                      <a:pPr>
                        <a:buNone/>
                      </a:pPr>
                      <a:r>
                        <a:rPr lang="en-US" altLang="zh-CN">
                          <a:latin typeface="PingFang SC Regular" panose="020B0400000000000000" charset="-122"/>
                          <a:ea typeface="PingFang SC Regular" panose="020B0400000000000000" charset="-122"/>
                        </a:rPr>
                        <a:t>DelayQueue</a:t>
                      </a:r>
                      <a:endParaRPr lang="en-US" altLang="zh-CN">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有锁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priority_queue(heap)</a:t>
                      </a:r>
                      <a:endParaRPr lang="en-US" altLang="zh-CN">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PriorityBlockingQueue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有锁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sz="1800">
                          <a:latin typeface="PingFang SC Regular" panose="020B0400000000000000" charset="-122"/>
                          <a:ea typeface="PingFang SC Regular" panose="020B0400000000000000" charset="-122"/>
                          <a:sym typeface="+mn-ea"/>
                        </a:rPr>
                        <a:t>priority_queue(heap)</a:t>
                      </a:r>
                      <a:endParaRPr lang="zh-CN" altLang="en-US">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SynchronousQueue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linkedlist(</a:t>
                      </a:r>
                      <a:r>
                        <a:rPr lang="zh-CN" altLang="en-US">
                          <a:latin typeface="PingFang SC Regular" panose="020B0400000000000000" charset="-122"/>
                          <a:ea typeface="PingFang SC Regular" panose="020B0400000000000000" charset="-122"/>
                        </a:rPr>
                        <a:t>无法存储元素</a:t>
                      </a:r>
                      <a:r>
                        <a:rPr lang="en-US" altLang="zh-CN">
                          <a:latin typeface="PingFang SC Regular" panose="020B0400000000000000" charset="-122"/>
                          <a:ea typeface="PingFang SC Regular" panose="020B0400000000000000" charset="-122"/>
                        </a:rPr>
                        <a:t>)</a:t>
                      </a:r>
                      <a:endParaRPr lang="en-US" altLang="zh-CN">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ConcurrentLinkedQueue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linkedlist(</a:t>
                      </a:r>
                      <a:r>
                        <a:rPr lang="zh-CN" altLang="en-US">
                          <a:latin typeface="PingFang SC Regular" panose="020B0400000000000000" charset="-122"/>
                          <a:ea typeface="PingFang SC Regular" panose="020B0400000000000000" charset="-122"/>
                        </a:rPr>
                        <a:t>并非实现了</a:t>
                      </a:r>
                      <a:r>
                        <a:rPr lang="en-US" altLang="zh-CN">
                          <a:latin typeface="PingFang SC Regular" panose="020B0400000000000000" charset="-122"/>
                          <a:ea typeface="PingFang SC Regular" panose="020B0400000000000000" charset="-122"/>
                        </a:rPr>
                        <a:t>BlockingQueue)</a:t>
                      </a:r>
                      <a:endParaRPr lang="en-US" altLang="zh-CN">
                        <a:latin typeface="PingFang SC Regular" panose="020B0400000000000000" charset="-122"/>
                        <a:ea typeface="PingFang SC Regular" panose="020B0400000000000000" charset="-122"/>
                      </a:endParaRPr>
                    </a:p>
                  </a:txBody>
                  <a:tcPr/>
                </a:tc>
              </a:tr>
              <a:tr h="381000">
                <a:tc>
                  <a:txBody>
                    <a:bodyPr/>
                    <a:p>
                      <a:pPr>
                        <a:buNone/>
                      </a:pPr>
                      <a:r>
                        <a:rPr lang="zh-CN" altLang="en-US">
                          <a:latin typeface="PingFang SC Regular" panose="020B0400000000000000" charset="-122"/>
                          <a:ea typeface="PingFang SC Regular" panose="020B0400000000000000" charset="-122"/>
                        </a:rPr>
                        <a:t>LinkedTransferQueue</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无界</a:t>
                      </a:r>
                      <a:endParaRPr lang="zh-CN" altLang="en-US">
                        <a:latin typeface="PingFang SC Regular" panose="020B0400000000000000" charset="-122"/>
                        <a:ea typeface="PingFang SC Regular" panose="020B0400000000000000" charset="-122"/>
                      </a:endParaRPr>
                    </a:p>
                  </a:txBody>
                  <a:tcPr/>
                </a:tc>
                <a:tc>
                  <a:txBody>
                    <a:bodyPr/>
                    <a:p>
                      <a:pPr>
                        <a:buNone/>
                      </a:pPr>
                      <a:r>
                        <a:rPr lang="zh-CN" altLang="en-US">
                          <a:latin typeface="PingFang SC Regular" panose="020B0400000000000000" charset="-122"/>
                          <a:ea typeface="PingFang SC Regular" panose="020B0400000000000000" charset="-122"/>
                        </a:rPr>
                        <a:t>无锁</a:t>
                      </a:r>
                      <a:endParaRPr lang="zh-CN" altLang="en-US">
                        <a:latin typeface="PingFang SC Regular" panose="020B0400000000000000" charset="-122"/>
                        <a:ea typeface="PingFang SC Regular" panose="020B0400000000000000" charset="-122"/>
                      </a:endParaRPr>
                    </a:p>
                  </a:txBody>
                  <a:tcPr/>
                </a:tc>
                <a:tc>
                  <a:txBody>
                    <a:bodyPr/>
                    <a:p>
                      <a:pPr>
                        <a:buNone/>
                      </a:pPr>
                      <a:r>
                        <a:rPr lang="en-US" altLang="zh-CN">
                          <a:latin typeface="PingFang SC Regular" panose="020B0400000000000000" charset="-122"/>
                          <a:ea typeface="PingFang SC Regular" panose="020B0400000000000000" charset="-122"/>
                        </a:rPr>
                        <a:t>linkedlist</a:t>
                      </a:r>
                      <a:endParaRPr lang="en-US" altLang="zh-CN">
                        <a:latin typeface="PingFang SC Regular" panose="020B0400000000000000" charset="-122"/>
                        <a:ea typeface="PingFang SC Regular" panose="020B0400000000000000" charset="-122"/>
                      </a:endParaRPr>
                    </a:p>
                  </a:txBody>
                  <a:tcPr/>
                </a:tc>
              </a:tr>
            </a:tbl>
          </a:graphicData>
        </a:graphic>
      </p:graphicFrame>
      <p:sp>
        <p:nvSpPr>
          <p:cNvPr id="6" name="文本框 5"/>
          <p:cNvSpPr txBox="1"/>
          <p:nvPr/>
        </p:nvSpPr>
        <p:spPr>
          <a:xfrm>
            <a:off x="461645" y="4505325"/>
            <a:ext cx="10004425" cy="922020"/>
          </a:xfrm>
          <a:prstGeom prst="rect">
            <a:avLst/>
          </a:prstGeom>
          <a:noFill/>
        </p:spPr>
        <p:txBody>
          <a:bodyPr wrap="square" rtlCol="0">
            <a:spAutoFit/>
          </a:bodyPr>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rPr>
              <a:t>在稳定性要求特别高的系统中，为了防止生产者速度过快，导致内存溢出，只能选择有界队列；</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zh-CN" altLang="en-US">
                <a:latin typeface="PingFang SC Regular" panose="020B0400000000000000" charset="-122"/>
                <a:ea typeface="PingFang SC Regular" panose="020B0400000000000000" charset="-122"/>
              </a:rPr>
              <a:t>为了减少Java的垃圾回收对系统性能的影响，会尽量选择array/heap格式的数据结构。</a:t>
            </a:r>
            <a:endParaRPr lang="zh-CN" altLang="en-US">
              <a:latin typeface="PingFang SC Regular" panose="020B0400000000000000" charset="-122"/>
              <a:ea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rPr>
              <a:t>Disruptor</a:t>
            </a:r>
            <a:r>
              <a:rPr lang="zh-CN" altLang="en-US">
                <a:latin typeface="PingFang SC Regular" panose="020B0400000000000000" charset="-122"/>
                <a:ea typeface="PingFang SC Regular" panose="020B0400000000000000" charset="-122"/>
              </a:rPr>
              <a:t>使用了</a:t>
            </a:r>
            <a:r>
              <a:rPr lang="zh-CN" altLang="en-US">
                <a:solidFill>
                  <a:srgbClr val="FF0000"/>
                </a:solidFill>
                <a:latin typeface="PingFang SC Regular" panose="020B0400000000000000" charset="-122"/>
                <a:ea typeface="PingFang SC Regular" panose="020B0400000000000000" charset="-122"/>
              </a:rPr>
              <a:t>无锁</a:t>
            </a:r>
            <a:r>
              <a:rPr lang="en-US" altLang="zh-CN">
                <a:solidFill>
                  <a:srgbClr val="FF0000"/>
                </a:solidFill>
                <a:latin typeface="PingFang SC Regular" panose="020B0400000000000000" charset="-122"/>
                <a:ea typeface="PingFang SC Regular" panose="020B0400000000000000" charset="-122"/>
              </a:rPr>
              <a:t>RingBuffer</a:t>
            </a:r>
            <a:r>
              <a:rPr lang="zh-CN" altLang="en-US">
                <a:latin typeface="PingFang SC Regular" panose="020B0400000000000000" charset="-122"/>
                <a:ea typeface="PingFang SC Regular" panose="020B0400000000000000" charset="-122"/>
              </a:rPr>
              <a:t>的数据结构。</a:t>
            </a:r>
            <a:endParaRPr lang="zh-CN" altLang="en-US">
              <a:latin typeface="PingFang SC Regular" panose="020B0400000000000000" charset="-122"/>
              <a:ea typeface="PingFang SC Regular" panose="020B04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710374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有锁（悲观锁）是慢的，因此需要无锁（乐观锁）</a:t>
            </a:r>
            <a:endParaRPr lang="zh-CN" altLang="en-US" sz="2400">
              <a:latin typeface="PingFang SC Regular" panose="020B0400000000000000" charset="-122"/>
              <a:ea typeface="PingFang SC Regular" panose="020B0400000000000000" charset="-122"/>
            </a:endParaRPr>
          </a:p>
        </p:txBody>
      </p:sp>
      <p:pic>
        <p:nvPicPr>
          <p:cNvPr id="3" name="图片 2"/>
          <p:cNvPicPr>
            <a:picLocks noChangeAspect="1"/>
          </p:cNvPicPr>
          <p:nvPr/>
        </p:nvPicPr>
        <p:blipFill>
          <a:blip r:embed="rId1"/>
          <a:stretch>
            <a:fillRect/>
          </a:stretch>
        </p:blipFill>
        <p:spPr>
          <a:xfrm>
            <a:off x="7558405" y="254000"/>
            <a:ext cx="3401060" cy="2536825"/>
          </a:xfrm>
          <a:prstGeom prst="rect">
            <a:avLst/>
          </a:prstGeom>
        </p:spPr>
      </p:pic>
      <p:pic>
        <p:nvPicPr>
          <p:cNvPr id="5" name="图片 4"/>
          <p:cNvPicPr>
            <a:picLocks noChangeAspect="1"/>
          </p:cNvPicPr>
          <p:nvPr/>
        </p:nvPicPr>
        <p:blipFill>
          <a:blip r:embed="rId2"/>
          <a:stretch>
            <a:fillRect/>
          </a:stretch>
        </p:blipFill>
        <p:spPr>
          <a:xfrm>
            <a:off x="7225665" y="2861310"/>
            <a:ext cx="4645025" cy="3676650"/>
          </a:xfrm>
          <a:prstGeom prst="rect">
            <a:avLst/>
          </a:prstGeom>
        </p:spPr>
      </p:pic>
      <p:sp>
        <p:nvSpPr>
          <p:cNvPr id="7" name="文本框 6"/>
          <p:cNvSpPr txBox="1"/>
          <p:nvPr/>
        </p:nvSpPr>
        <p:spPr>
          <a:xfrm>
            <a:off x="429260" y="913130"/>
            <a:ext cx="6677660" cy="4799965"/>
          </a:xfrm>
          <a:prstGeom prst="rect">
            <a:avLst/>
          </a:prstGeom>
          <a:noFill/>
        </p:spPr>
        <p:txBody>
          <a:bodyPr wrap="square" rtlCol="0">
            <a:spAutoFit/>
          </a:bodyPr>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Q</a:t>
            </a:r>
            <a:r>
              <a:rPr lang="zh-CN" altLang="en-US">
                <a:latin typeface="PingFang SC Regular" panose="020B0400000000000000" charset="-122"/>
                <a:ea typeface="PingFang SC Regular" panose="020B0400000000000000" charset="-122"/>
                <a:cs typeface="PingFang SC Regular" panose="020B0400000000000000" charset="-122"/>
              </a:rPr>
              <a:t>：为什么需要锁？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A</a:t>
            </a:r>
            <a:r>
              <a:rPr lang="zh-CN" altLang="en-US">
                <a:latin typeface="PingFang SC Regular" panose="020B0400000000000000" charset="-122"/>
                <a:ea typeface="PingFang SC Regular" panose="020B0400000000000000" charset="-122"/>
                <a:cs typeface="PingFang SC Regular" panose="020B0400000000000000" charset="-122"/>
              </a:rPr>
              <a:t>：对并发操作不加控制的话，数据的正确性和一致性难以保证。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Q</a:t>
            </a:r>
            <a:r>
              <a:rPr lang="zh-CN" altLang="en-US">
                <a:latin typeface="PingFang SC Regular" panose="020B0400000000000000" charset="-122"/>
                <a:ea typeface="PingFang SC Regular" panose="020B0400000000000000" charset="-122"/>
                <a:cs typeface="PingFang SC Regular" panose="020B0400000000000000" charset="-122"/>
              </a:rPr>
              <a:t>：为什么可以无锁？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A</a:t>
            </a:r>
            <a:r>
              <a:rPr lang="zh-CN" altLang="en-US">
                <a:latin typeface="PingFang SC Regular" panose="020B0400000000000000" charset="-122"/>
                <a:ea typeface="PingFang SC Regular" panose="020B0400000000000000" charset="-122"/>
                <a:cs typeface="PingFang SC Regular" panose="020B0400000000000000" charset="-122"/>
              </a:rPr>
              <a:t>：所谓无锁，本质是乐观锁。（</a:t>
            </a:r>
            <a:r>
              <a:rPr lang="en-US" altLang="zh-CN">
                <a:latin typeface="PingFang SC Regular" panose="020B0400000000000000" charset="-122"/>
                <a:ea typeface="PingFang SC Regular" panose="020B0400000000000000" charset="-122"/>
                <a:sym typeface="+mn-ea"/>
              </a:rPr>
              <a:t>每次去拿数据的时候都认为别人不会修改，所以不会上锁，但是在更新的时候会判断一下在此期间别人有没有去更新这个数据</a:t>
            </a:r>
            <a:r>
              <a:rPr lang="zh-CN" altLang="en-US">
                <a:latin typeface="PingFang SC Regular" panose="020B0400000000000000" charset="-122"/>
                <a:ea typeface="PingFang SC Regular" panose="020B0400000000000000" charset="-122"/>
                <a:sym typeface="+mn-ea"/>
              </a:rPr>
              <a:t>）</a:t>
            </a:r>
            <a:endParaRPr lang="zh-CN" altLang="en-US">
              <a:latin typeface="PingFang SC Regular" panose="020B0400000000000000" charset="-122"/>
              <a:ea typeface="PingFang SC Regular" panose="020B0400000000000000" charset="-122"/>
              <a:sym typeface="+mn-ea"/>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sym typeface="+mn-ea"/>
              </a:rPr>
              <a:t>Q</a:t>
            </a:r>
            <a:r>
              <a:rPr lang="zh-CN" altLang="en-US">
                <a:latin typeface="PingFang SC Regular" panose="020B0400000000000000" charset="-122"/>
                <a:ea typeface="PingFang SC Regular" panose="020B0400000000000000" charset="-122"/>
                <a:sym typeface="+mn-ea"/>
              </a:rPr>
              <a:t>：</a:t>
            </a:r>
            <a:r>
              <a:rPr lang="en-US" altLang="zh-CN">
                <a:latin typeface="PingFang SC Regular" panose="020B0400000000000000" charset="-122"/>
                <a:ea typeface="PingFang SC Regular" panose="020B0400000000000000" charset="-122"/>
                <a:sym typeface="+mn-ea"/>
              </a:rPr>
              <a:t>lock-free</a:t>
            </a:r>
            <a:r>
              <a:rPr lang="zh-CN" altLang="en-US">
                <a:latin typeface="PingFang SC Regular" panose="020B0400000000000000" charset="-122"/>
                <a:ea typeface="PingFang SC Regular" panose="020B0400000000000000" charset="-122"/>
                <a:sym typeface="+mn-ea"/>
              </a:rPr>
              <a:t>的基础</a:t>
            </a:r>
            <a:endParaRPr lang="en-US" altLang="zh-CN">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A</a:t>
            </a:r>
            <a:r>
              <a:rPr lang="zh-CN" altLang="en-US">
                <a:latin typeface="PingFang SC Regular" panose="020B0400000000000000" charset="-122"/>
                <a:ea typeface="PingFang SC Regular" panose="020B0400000000000000" charset="-122"/>
                <a:cs typeface="PingFang SC Regular" panose="020B0400000000000000" charset="-122"/>
              </a:rPr>
              <a:t>：</a:t>
            </a:r>
            <a:r>
              <a:rPr lang="en-US" altLang="zh-CN">
                <a:latin typeface="PingFang SC Regular" panose="020B0400000000000000" charset="-122"/>
                <a:ea typeface="PingFang SC Regular" panose="020B0400000000000000" charset="-122"/>
                <a:cs typeface="PingFang SC Regular" panose="020B0400000000000000" charset="-122"/>
              </a:rPr>
              <a:t>CAS</a:t>
            </a:r>
            <a:r>
              <a:rPr lang="zh-CN" altLang="en-US">
                <a:latin typeface="PingFang SC Regular" panose="020B0400000000000000" charset="-122"/>
                <a:ea typeface="PingFang SC Regular" panose="020B0400000000000000" charset="-122"/>
                <a:cs typeface="PingFang SC Regular" panose="020B0400000000000000" charset="-122"/>
              </a:rPr>
              <a:t>原子操作。现在几乎所有的CPU指令都支持CAS的原子操作，X86下对应的是 </a:t>
            </a:r>
            <a:r>
              <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rPr>
              <a:t>CMPXCHG</a:t>
            </a:r>
            <a:r>
              <a:rPr lang="zh-CN" altLang="en-US">
                <a:latin typeface="PingFang SC Regular" panose="020B0400000000000000" charset="-122"/>
                <a:ea typeface="PingFang SC Regular" panose="020B0400000000000000" charset="-122"/>
                <a:cs typeface="PingFang SC Regular" panose="020B0400000000000000" charset="-122"/>
              </a:rPr>
              <a:t> 汇编指令。</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各语言的</a:t>
            </a:r>
            <a:r>
              <a:rPr lang="en-US" altLang="zh-CN">
                <a:latin typeface="PingFang SC Regular" panose="020B0400000000000000" charset="-122"/>
                <a:ea typeface="PingFang SC Regular" panose="020B0400000000000000" charset="-122"/>
                <a:cs typeface="PingFang SC Regular" panose="020B0400000000000000" charset="-122"/>
              </a:rPr>
              <a:t>CAS</a:t>
            </a:r>
            <a:r>
              <a:rPr lang="zh-CN" altLang="en-US">
                <a:latin typeface="PingFang SC Regular" panose="020B0400000000000000" charset="-122"/>
                <a:ea typeface="PingFang SC Regular" panose="020B0400000000000000" charset="-122"/>
                <a:cs typeface="PingFang SC Regular" panose="020B0400000000000000" charset="-122"/>
              </a:rPr>
              <a:t>支持：</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C</a:t>
            </a:r>
            <a:r>
              <a:rPr lang="zh-CN" altLang="en-US">
                <a:latin typeface="PingFang SC Regular" panose="020B0400000000000000" charset="-122"/>
                <a:ea typeface="PingFang SC Regular" panose="020B0400000000000000" charset="-122"/>
                <a:cs typeface="PingFang SC Regular" panose="020B0400000000000000" charset="-122"/>
              </a:rPr>
              <a:t>：</a:t>
            </a:r>
            <a:r>
              <a:rPr lang="en-US" altLang="zh-CN">
                <a:latin typeface="PingFang SC Regular" panose="020B0400000000000000" charset="-122"/>
                <a:ea typeface="PingFang SC Regular" panose="020B0400000000000000" charset="-122"/>
                <a:cs typeface="PingFang SC Regular" panose="020B0400000000000000" charset="-122"/>
              </a:rPr>
              <a:t>gcc</a:t>
            </a:r>
            <a:r>
              <a:rPr lang="zh-CN" altLang="en-US">
                <a:latin typeface="PingFang SC Regular" panose="020B0400000000000000" charset="-122"/>
                <a:ea typeface="PingFang SC Regular" panose="020B0400000000000000" charset="-122"/>
                <a:cs typeface="PingFang SC Regular" panose="020B0400000000000000" charset="-122"/>
              </a:rPr>
              <a:t>内置原子操作函数</a:t>
            </a:r>
            <a:r>
              <a:rPr lang="en-US" altLang="zh-CN">
                <a:latin typeface="PingFang SC Regular" panose="020B0400000000000000" charset="-122"/>
                <a:ea typeface="PingFang SC Regular" panose="020B0400000000000000" charset="-122"/>
                <a:cs typeface="PingFang SC Regular" panose="020B0400000000000000" charset="-122"/>
              </a:rPr>
              <a:t>_sync_</a:t>
            </a:r>
            <a:r>
              <a:rPr lang="zh-CN" altLang="en-US">
                <a:latin typeface="PingFang SC Regular" panose="020B0400000000000000" charset="-122"/>
                <a:ea typeface="PingFang SC Regular" panose="020B0400000000000000" charset="-122"/>
                <a:cs typeface="PingFang SC Regular" panose="020B0400000000000000" charset="-122"/>
              </a:rPr>
              <a:t>族函数；</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C++</a:t>
            </a:r>
            <a:r>
              <a:rPr lang="zh-CN" altLang="en-US">
                <a:latin typeface="PingFang SC Regular" panose="020B0400000000000000" charset="-122"/>
                <a:ea typeface="PingFang SC Regular" panose="020B0400000000000000" charset="-122"/>
                <a:cs typeface="PingFang SC Regular" panose="020B0400000000000000" charset="-122"/>
              </a:rPr>
              <a:t>：</a:t>
            </a:r>
            <a:r>
              <a:rPr lang="en-US" altLang="zh-CN">
                <a:latin typeface="PingFang SC Regular" panose="020B0400000000000000" charset="-122"/>
                <a:ea typeface="PingFang SC Regular" panose="020B0400000000000000" charset="-122"/>
                <a:cs typeface="PingFang SC Regular" panose="020B0400000000000000" charset="-122"/>
              </a:rPr>
              <a:t>STL</a:t>
            </a:r>
            <a:r>
              <a:rPr lang="zh-CN" altLang="en-US">
                <a:latin typeface="PingFang SC Regular" panose="020B0400000000000000" charset="-122"/>
                <a:ea typeface="PingFang SC Regular" panose="020B0400000000000000" charset="-122"/>
                <a:cs typeface="PingFang SC Regular" panose="020B0400000000000000" charset="-122"/>
              </a:rPr>
              <a:t>中的</a:t>
            </a:r>
            <a:r>
              <a:rPr lang="en-US" altLang="zh-CN">
                <a:latin typeface="PingFang SC Regular" panose="020B0400000000000000" charset="-122"/>
                <a:ea typeface="PingFang SC Regular" panose="020B0400000000000000" charset="-122"/>
                <a:cs typeface="PingFang SC Regular" panose="020B0400000000000000" charset="-122"/>
              </a:rPr>
              <a:t>std::atomic</a:t>
            </a:r>
            <a:r>
              <a:rPr lang="zh-CN" altLang="en-US">
                <a:latin typeface="PingFang SC Regular" panose="020B0400000000000000" charset="-122"/>
                <a:ea typeface="PingFang SC Regular" panose="020B0400000000000000" charset="-122"/>
                <a:cs typeface="PingFang SC Regular" panose="020B0400000000000000" charset="-122"/>
              </a:rPr>
              <a:t>类函数；</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golang</a:t>
            </a:r>
            <a:r>
              <a:rPr lang="zh-CN" altLang="en-US">
                <a:latin typeface="PingFang SC Regular" panose="020B0400000000000000" charset="-122"/>
                <a:ea typeface="PingFang SC Regular" panose="020B0400000000000000" charset="-122"/>
                <a:cs typeface="PingFang SC Regular" panose="020B0400000000000000" charset="-122"/>
              </a:rPr>
              <a:t>：sync/atomic 标准库包；</a:t>
            </a:r>
            <a:endParaRPr lang="zh-CN" altLang="en-US">
              <a:latin typeface="PingFang SC Regular" panose="020B0400000000000000" charset="-122"/>
              <a:ea typeface="PingFang SC Regular" panose="020B0400000000000000" charset="-122"/>
              <a:cs typeface="PingFang SC Regular" panose="020B0400000000000000" charset="-122"/>
            </a:endParaRPr>
          </a:p>
          <a:p>
            <a:pPr marL="285750" indent="-285750">
              <a:buFont typeface="Arial" panose="020B0604020202090204" pitchFamily="34" charset="0"/>
              <a:buChar char="•"/>
            </a:pPr>
            <a:r>
              <a:rPr lang="en-US" altLang="zh-CN">
                <a:latin typeface="PingFang SC Regular" panose="020B0400000000000000" charset="-122"/>
                <a:ea typeface="PingFang SC Regular" panose="020B0400000000000000" charset="-122"/>
                <a:cs typeface="PingFang SC Regular" panose="020B0400000000000000" charset="-122"/>
              </a:rPr>
              <a:t>java</a:t>
            </a:r>
            <a:r>
              <a:rPr lang="zh-CN" altLang="en-US">
                <a:latin typeface="PingFang SC Regular" panose="020B0400000000000000" charset="-122"/>
                <a:ea typeface="PingFang SC Regular" panose="020B0400000000000000" charset="-122"/>
                <a:cs typeface="PingFang SC Regular" panose="020B0400000000000000" charset="-122"/>
              </a:rPr>
              <a:t>：sun.misc.Unsafe包。</a:t>
            </a: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710374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谈谈</a:t>
            </a:r>
            <a:r>
              <a:rPr lang="en-US" altLang="zh-CN" sz="2400">
                <a:latin typeface="PingFang SC Regular" panose="020B0400000000000000" charset="-122"/>
                <a:ea typeface="PingFang SC Regular" panose="020B0400000000000000" charset="-122"/>
              </a:rPr>
              <a:t>lock</a:t>
            </a:r>
            <a:r>
              <a:rPr lang="zh-CN" altLang="en-US" sz="2400">
                <a:latin typeface="PingFang SC Regular" panose="020B0400000000000000" charset="-122"/>
                <a:ea typeface="PingFang SC Regular" panose="020B0400000000000000" charset="-122"/>
              </a:rPr>
              <a:t>指令：</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475615" y="647700"/>
            <a:ext cx="11240770" cy="5354320"/>
          </a:xfrm>
          <a:prstGeom prst="rect">
            <a:avLst/>
          </a:prstGeom>
          <a:noFill/>
        </p:spPr>
        <p:txBody>
          <a:bodyPr wrap="square" rtlCol="0">
            <a:spAutoFit/>
          </a:bodyPr>
          <a:p>
            <a:pPr indent="0">
              <a:buFont typeface="Arial" panose="020B0604020202090204" pitchFamily="34" charset="0"/>
              <a:buNone/>
            </a:pPr>
            <a:r>
              <a:rPr lang="zh-CN" altLang="en-US" b="1">
                <a:latin typeface="PingFang SC Semibold" panose="020B0400000000000000" charset="-122"/>
                <a:ea typeface="PingFang SC Semibold" panose="020B0400000000000000" charset="-122"/>
                <a:cs typeface="PingFang SC Regular" panose="020B0400000000000000" charset="-122"/>
              </a:rPr>
              <a:t>处理器如何实现原子操作？</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首先处理器会保证基本的内存操作的原子性，比如从内存读取或者写入一个字节是原子的，但对于</a:t>
            </a:r>
            <a:r>
              <a:rPr lang="zh-CN" altLang="en-US" b="1">
                <a:latin typeface="PingFang SC Semibold" panose="020B0400000000000000" charset="-122"/>
                <a:ea typeface="PingFang SC Semibold" panose="020B0400000000000000" charset="-122"/>
                <a:cs typeface="PingFang SC Semibold" panose="020B0400000000000000" charset="-122"/>
              </a:rPr>
              <a:t>读</a:t>
            </a:r>
            <a:r>
              <a:rPr lang="en-US" altLang="zh-CN" b="1">
                <a:latin typeface="PingFang SC Semibold" panose="020B0400000000000000" charset="-122"/>
                <a:ea typeface="PingFang SC Semibold" panose="020B0400000000000000" charset="-122"/>
                <a:cs typeface="PingFang SC Semibold" panose="020B0400000000000000" charset="-122"/>
              </a:rPr>
              <a:t>-</a:t>
            </a:r>
            <a:r>
              <a:rPr lang="zh-CN" altLang="en-US" b="1">
                <a:latin typeface="PingFang SC Semibold" panose="020B0400000000000000" charset="-122"/>
                <a:ea typeface="PingFang SC Semibold" panose="020B0400000000000000" charset="-122"/>
                <a:cs typeface="PingFang SC Semibold" panose="020B0400000000000000" charset="-122"/>
              </a:rPr>
              <a:t>改</a:t>
            </a:r>
            <a:r>
              <a:rPr lang="en-US" altLang="zh-CN" b="1">
                <a:latin typeface="PingFang SC Semibold" panose="020B0400000000000000" charset="-122"/>
                <a:ea typeface="PingFang SC Semibold" panose="020B0400000000000000" charset="-122"/>
                <a:cs typeface="PingFang SC Semibold" panose="020B0400000000000000" charset="-122"/>
              </a:rPr>
              <a:t>-</a:t>
            </a:r>
            <a:r>
              <a:rPr lang="zh-CN" altLang="en-US" b="1">
                <a:latin typeface="PingFang SC Semibold" panose="020B0400000000000000" charset="-122"/>
                <a:ea typeface="PingFang SC Semibold" panose="020B0400000000000000" charset="-122"/>
                <a:cs typeface="PingFang SC Semibold" panose="020B0400000000000000" charset="-122"/>
              </a:rPr>
              <a:t>写</a:t>
            </a:r>
            <a:r>
              <a:rPr lang="zh-CN" altLang="en-US">
                <a:latin typeface="PingFang SC Regular" panose="020B0400000000000000" charset="-122"/>
                <a:ea typeface="PingFang SC Regular" panose="020B0400000000000000" charset="-122"/>
                <a:cs typeface="PingFang SC Regular" panose="020B0400000000000000" charset="-122"/>
              </a:rPr>
              <a:t>，或者是其它复杂的内存操作是不能保证其原子性的，又比如</a:t>
            </a:r>
            <a:r>
              <a:rPr lang="zh-CN" altLang="en-US" b="1">
                <a:latin typeface="PingFang SC Semibold" panose="020B0400000000000000" charset="-122"/>
                <a:ea typeface="PingFang SC Semibold" panose="020B0400000000000000" charset="-122"/>
                <a:cs typeface="PingFang SC Regular" panose="020B0400000000000000" charset="-122"/>
              </a:rPr>
              <a:t>跨总线宽度</a:t>
            </a:r>
            <a:r>
              <a:rPr lang="zh-CN" altLang="en-US">
                <a:latin typeface="PingFang SC Regular" panose="020B0400000000000000" charset="-122"/>
                <a:ea typeface="PingFang SC Regular" panose="020B0400000000000000" charset="-122"/>
                <a:cs typeface="PingFang SC Regular" panose="020B0400000000000000" charset="-122"/>
              </a:rPr>
              <a:t>，</a:t>
            </a:r>
            <a:r>
              <a:rPr lang="zh-CN" altLang="en-US" b="1">
                <a:latin typeface="PingFang SC Semibold" panose="020B0400000000000000" charset="-122"/>
                <a:ea typeface="PingFang SC Semibold" panose="020B0400000000000000" charset="-122"/>
                <a:cs typeface="PingFang SC Regular" panose="020B0400000000000000" charset="-122"/>
              </a:rPr>
              <a:t>跨多个缓存行</a:t>
            </a:r>
            <a:r>
              <a:rPr lang="zh-CN" altLang="en-US">
                <a:latin typeface="PingFang SC Regular" panose="020B0400000000000000" charset="-122"/>
                <a:ea typeface="PingFang SC Regular" panose="020B0400000000000000" charset="-122"/>
                <a:cs typeface="PingFang SC Regular" panose="020B0400000000000000" charset="-122"/>
              </a:rPr>
              <a:t>和</a:t>
            </a:r>
            <a:r>
              <a:rPr lang="zh-CN" altLang="en-US" b="1">
                <a:latin typeface="PingFang SC Semibold" panose="020B0400000000000000" charset="-122"/>
                <a:ea typeface="PingFang SC Semibold" panose="020B0400000000000000" charset="-122"/>
                <a:cs typeface="PingFang SC Regular" panose="020B0400000000000000" charset="-122"/>
              </a:rPr>
              <a:t>跨页表的访问</a:t>
            </a:r>
            <a:r>
              <a:rPr lang="zh-CN" altLang="en-US">
                <a:latin typeface="PingFang SC Regular" panose="020B0400000000000000" charset="-122"/>
                <a:ea typeface="PingFang SC Regular" panose="020B0400000000000000" charset="-122"/>
                <a:cs typeface="PingFang SC Regular" panose="020B0400000000000000" charset="-122"/>
              </a:rPr>
              <a:t>，这时候需要处理器提供</a:t>
            </a:r>
            <a:r>
              <a:rPr lang="zh-CN" altLang="en-US" b="1">
                <a:solidFill>
                  <a:srgbClr val="FF0000"/>
                </a:solidFill>
                <a:latin typeface="PingFang SC Semibold" panose="020B0400000000000000" charset="-122"/>
                <a:ea typeface="PingFang SC Semibold" panose="020B0400000000000000" charset="-122"/>
                <a:cs typeface="PingFang SC Regular" panose="020B0400000000000000" charset="-122"/>
              </a:rPr>
              <a:t>总线锁</a:t>
            </a:r>
            <a:r>
              <a:rPr lang="zh-CN" altLang="en-US">
                <a:latin typeface="PingFang SC Regular" panose="020B0400000000000000" charset="-122"/>
                <a:ea typeface="PingFang SC Regular" panose="020B0400000000000000" charset="-122"/>
                <a:cs typeface="PingFang SC Regular" panose="020B0400000000000000" charset="-122"/>
              </a:rPr>
              <a:t>和</a:t>
            </a:r>
            <a:r>
              <a:rPr lang="zh-CN" altLang="en-US" b="1">
                <a:solidFill>
                  <a:srgbClr val="FF0000"/>
                </a:solidFill>
                <a:latin typeface="PingFang SC Semibold" panose="020B0400000000000000" charset="-122"/>
                <a:ea typeface="PingFang SC Semibold" panose="020B0400000000000000" charset="-122"/>
                <a:cs typeface="PingFang SC Regular" panose="020B0400000000000000" charset="-122"/>
              </a:rPr>
              <a:t>缓存锁</a:t>
            </a:r>
            <a:r>
              <a:rPr lang="zh-CN" altLang="en-US">
                <a:latin typeface="PingFang SC Regular" panose="020B0400000000000000" charset="-122"/>
                <a:ea typeface="PingFang SC Regular" panose="020B0400000000000000" charset="-122"/>
                <a:cs typeface="PingFang SC Regular" panose="020B0400000000000000" charset="-122"/>
              </a:rPr>
              <a:t>两个机制来保证复杂的内存操作原子性。</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b="1">
                <a:latin typeface="PingFang SC Semibold" panose="020B0400000000000000" charset="-122"/>
                <a:ea typeface="PingFang SC Semibold" panose="020B0400000000000000" charset="-122"/>
                <a:cs typeface="PingFang SC Regular" panose="020B0400000000000000" charset="-122"/>
              </a:rPr>
              <a:t>总线锁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LOCK#</a:t>
            </a:r>
            <a:r>
              <a:rPr lang="zh-CN" altLang="en-US">
                <a:latin typeface="PingFang SC Regular" panose="020B0400000000000000" charset="-122"/>
                <a:ea typeface="PingFang SC Regular" panose="020B0400000000000000" charset="-122"/>
                <a:cs typeface="PingFang SC Regular" panose="020B0400000000000000" charset="-122"/>
              </a:rPr>
              <a:t>信号就是我们经常说到的总线锁，处理器使用</a:t>
            </a:r>
            <a:r>
              <a:rPr lang="en-US" altLang="zh-CN">
                <a:latin typeface="PingFang SC Regular" panose="020B0400000000000000" charset="-122"/>
                <a:ea typeface="PingFang SC Regular" panose="020B0400000000000000" charset="-122"/>
                <a:cs typeface="PingFang SC Regular" panose="020B0400000000000000" charset="-122"/>
              </a:rPr>
              <a:t>LOCK#</a:t>
            </a:r>
            <a:r>
              <a:rPr lang="zh-CN" altLang="en-US">
                <a:latin typeface="PingFang SC Regular" panose="020B0400000000000000" charset="-122"/>
                <a:ea typeface="PingFang SC Regular" panose="020B0400000000000000" charset="-122"/>
                <a:cs typeface="PingFang SC Regular" panose="020B0400000000000000" charset="-122"/>
              </a:rPr>
              <a:t>信号达到锁定总线，来解决原子性问题，当一个处理器往总线上输出</a:t>
            </a:r>
            <a:r>
              <a:rPr lang="en-US" altLang="zh-CN">
                <a:latin typeface="PingFang SC Regular" panose="020B0400000000000000" charset="-122"/>
                <a:ea typeface="PingFang SC Regular" panose="020B0400000000000000" charset="-122"/>
                <a:cs typeface="PingFang SC Regular" panose="020B0400000000000000" charset="-122"/>
              </a:rPr>
              <a:t>LOCK#</a:t>
            </a:r>
            <a:r>
              <a:rPr lang="zh-CN" altLang="en-US">
                <a:latin typeface="PingFang SC Regular" panose="020B0400000000000000" charset="-122"/>
                <a:ea typeface="PingFang SC Regular" panose="020B0400000000000000" charset="-122"/>
                <a:cs typeface="PingFang SC Regular" panose="020B0400000000000000" charset="-122"/>
              </a:rPr>
              <a:t>信号时，其他处理器的请求将被阻塞，此时该处理器独占内存。</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总线锁这种做法锁定的范围太大了，导致</a:t>
            </a:r>
            <a:r>
              <a:rPr lang="en-US" altLang="zh-CN">
                <a:latin typeface="PingFang SC Regular" panose="020B0400000000000000" charset="-122"/>
                <a:ea typeface="PingFang SC Regular" panose="020B0400000000000000" charset="-122"/>
                <a:cs typeface="PingFang SC Regular" panose="020B0400000000000000" charset="-122"/>
              </a:rPr>
              <a:t>CPU</a:t>
            </a:r>
            <a:r>
              <a:rPr lang="zh-CN" altLang="en-US">
                <a:latin typeface="PingFang SC Regular" panose="020B0400000000000000" charset="-122"/>
                <a:ea typeface="PingFang SC Regular" panose="020B0400000000000000" charset="-122"/>
                <a:cs typeface="PingFang SC Regular" panose="020B0400000000000000" charset="-122"/>
              </a:rPr>
              <a:t>利用率急剧下降；因为使用</a:t>
            </a:r>
            <a:r>
              <a:rPr lang="en-US" altLang="zh-CN">
                <a:latin typeface="PingFang SC Regular" panose="020B0400000000000000" charset="-122"/>
                <a:ea typeface="PingFang SC Regular" panose="020B0400000000000000" charset="-122"/>
                <a:cs typeface="PingFang SC Regular" panose="020B0400000000000000" charset="-122"/>
              </a:rPr>
              <a:t>LOCK#</a:t>
            </a:r>
            <a:r>
              <a:rPr lang="zh-CN" altLang="en-US">
                <a:latin typeface="PingFang SC Regular" panose="020B0400000000000000" charset="-122"/>
                <a:ea typeface="PingFang SC Regular" panose="020B0400000000000000" charset="-122"/>
                <a:cs typeface="PingFang SC Regular" panose="020B0400000000000000" charset="-122"/>
              </a:rPr>
              <a:t>是把</a:t>
            </a:r>
            <a:r>
              <a:rPr lang="en-US" altLang="zh-CN">
                <a:latin typeface="PingFang SC Regular" panose="020B0400000000000000" charset="-122"/>
                <a:ea typeface="PingFang SC Regular" panose="020B0400000000000000" charset="-122"/>
                <a:cs typeface="PingFang SC Regular" panose="020B0400000000000000" charset="-122"/>
              </a:rPr>
              <a:t>CPU</a:t>
            </a:r>
            <a:r>
              <a:rPr lang="zh-CN" altLang="en-US">
                <a:latin typeface="PingFang SC Regular" panose="020B0400000000000000" charset="-122"/>
                <a:ea typeface="PingFang SC Regular" panose="020B0400000000000000" charset="-122"/>
                <a:cs typeface="PingFang SC Regular" panose="020B0400000000000000" charset="-122"/>
              </a:rPr>
              <a:t>和内存之间的通信锁住了，这使得锁定时期间，其他处理器不能操作其内存地址的数据，所以总线锁的开销比较大。</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b="1">
                <a:latin typeface="PingFang SC Semibold" panose="020B0400000000000000" charset="-122"/>
                <a:ea typeface="PingFang SC Semibold" panose="020B0400000000000000" charset="-122"/>
                <a:cs typeface="PingFang SC Regular" panose="020B0400000000000000" charset="-122"/>
              </a:rPr>
              <a:t>缓存锁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如果访问的内存区域已经缓存在处理器的</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中，处理器则不会声明</a:t>
            </a:r>
            <a:r>
              <a:rPr lang="en-US" altLang="zh-CN">
                <a:latin typeface="PingFang SC Regular" panose="020B0400000000000000" charset="-122"/>
                <a:ea typeface="PingFang SC Regular" panose="020B0400000000000000" charset="-122"/>
                <a:cs typeface="PingFang SC Regular" panose="020B0400000000000000" charset="-122"/>
              </a:rPr>
              <a:t>LOCK#</a:t>
            </a:r>
            <a:r>
              <a:rPr lang="zh-CN" altLang="en-US">
                <a:latin typeface="PingFang SC Regular" panose="020B0400000000000000" charset="-122"/>
                <a:ea typeface="PingFang SC Regular" panose="020B0400000000000000" charset="-122"/>
                <a:cs typeface="PingFang SC Regular" panose="020B0400000000000000" charset="-122"/>
              </a:rPr>
              <a:t>信号，它会对</a:t>
            </a:r>
            <a:r>
              <a:rPr lang="en-US" altLang="zh-CN">
                <a:latin typeface="PingFang SC Regular" panose="020B0400000000000000" charset="-122"/>
                <a:ea typeface="PingFang SC Regular" panose="020B0400000000000000" charset="-122"/>
                <a:cs typeface="PingFang SC Regular" panose="020B0400000000000000" charset="-122"/>
              </a:rPr>
              <a:t>CPU</a:t>
            </a:r>
            <a:r>
              <a:rPr lang="zh-CN" altLang="en-US">
                <a:latin typeface="PingFang SC Regular" panose="020B0400000000000000" charset="-122"/>
                <a:ea typeface="PingFang SC Regular" panose="020B0400000000000000" charset="-122"/>
                <a:cs typeface="PingFang SC Regular" panose="020B0400000000000000" charset="-122"/>
              </a:rPr>
              <a:t>缓存中的</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进行锁定，在锁定期间，其他</a:t>
            </a:r>
            <a:r>
              <a:rPr lang="en-US" altLang="zh-CN">
                <a:latin typeface="PingFang SC Regular" panose="020B0400000000000000" charset="-122"/>
                <a:ea typeface="PingFang SC Regular" panose="020B0400000000000000" charset="-122"/>
                <a:cs typeface="PingFang SC Regular" panose="020B0400000000000000" charset="-122"/>
              </a:rPr>
              <a:t>CPU</a:t>
            </a:r>
            <a:r>
              <a:rPr lang="zh-CN" altLang="en-US">
                <a:latin typeface="PingFang SC Regular" panose="020B0400000000000000" charset="-122"/>
                <a:ea typeface="PingFang SC Regular" panose="020B0400000000000000" charset="-122"/>
                <a:cs typeface="PingFang SC Regular" panose="020B0400000000000000" charset="-122"/>
              </a:rPr>
              <a:t>不能同时缓存此数据，在修改之后，通过缓存一致性</a:t>
            </a:r>
            <a:r>
              <a:rPr lang="en-US" altLang="zh-CN">
                <a:latin typeface="PingFang SC Regular" panose="020B0400000000000000" charset="-122"/>
                <a:ea typeface="PingFang SC Regular" panose="020B0400000000000000" charset="-122"/>
                <a:cs typeface="PingFang SC Regular" panose="020B0400000000000000" charset="-122"/>
              </a:rPr>
              <a:t>(MESI)</a:t>
            </a:r>
            <a:r>
              <a:rPr lang="zh-CN" altLang="en-US">
                <a:latin typeface="PingFang SC Regular" panose="020B0400000000000000" charset="-122"/>
                <a:ea typeface="PingFang SC Regular" panose="020B0400000000000000" charset="-122"/>
                <a:cs typeface="PingFang SC Regular" panose="020B0400000000000000" charset="-122"/>
              </a:rPr>
              <a:t>协议来保证修改的原子性，这个操作被称为</a:t>
            </a:r>
            <a:r>
              <a:rPr lang="en-US" altLang="zh-CN">
                <a:latin typeface="PingFang SC Regular" panose="020B0400000000000000" charset="-122"/>
                <a:ea typeface="PingFang SC Regular" panose="020B0400000000000000" charset="-122"/>
                <a:cs typeface="PingFang SC Regular" panose="020B0400000000000000" charset="-122"/>
              </a:rPr>
              <a:t>“</a:t>
            </a:r>
            <a:r>
              <a:rPr lang="zh-CN" altLang="en-US">
                <a:latin typeface="PingFang SC Regular" panose="020B0400000000000000" charset="-122"/>
                <a:ea typeface="PingFang SC Regular" panose="020B0400000000000000" charset="-122"/>
                <a:cs typeface="PingFang SC Regular" panose="020B0400000000000000" charset="-122"/>
              </a:rPr>
              <a:t>缓存锁</a:t>
            </a:r>
            <a:r>
              <a:rPr lang="en-US" altLang="zh-CN">
                <a:latin typeface="PingFang SC Regular" panose="020B0400000000000000" charset="-122"/>
                <a:ea typeface="PingFang SC Regular" panose="020B0400000000000000" charset="-122"/>
                <a:cs typeface="PingFang SC Regular" panose="020B0400000000000000" charset="-122"/>
              </a:rPr>
              <a:t>”</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7103745" cy="460375"/>
          </a:xfrm>
          <a:prstGeom prst="rect">
            <a:avLst/>
          </a:prstGeom>
          <a:noFill/>
        </p:spPr>
        <p:txBody>
          <a:bodyPr wrap="square" rtlCol="0">
            <a:spAutoFit/>
          </a:bodyPr>
          <a:p>
            <a:r>
              <a:rPr lang="zh-CN" altLang="en-US" sz="2400">
                <a:latin typeface="PingFang SC Regular" panose="020B0400000000000000" charset="-122"/>
                <a:ea typeface="PingFang SC Regular" panose="020B0400000000000000" charset="-122"/>
              </a:rPr>
              <a:t>谈谈</a:t>
            </a:r>
            <a:r>
              <a:rPr lang="en-US" altLang="zh-CN" sz="2400">
                <a:latin typeface="PingFang SC Regular" panose="020B0400000000000000" charset="-122"/>
                <a:ea typeface="PingFang SC Regular" panose="020B0400000000000000" charset="-122"/>
              </a:rPr>
              <a:t>lock</a:t>
            </a:r>
            <a:r>
              <a:rPr lang="zh-CN" altLang="en-US" sz="2400">
                <a:latin typeface="PingFang SC Regular" panose="020B0400000000000000" charset="-122"/>
                <a:ea typeface="PingFang SC Regular" panose="020B0400000000000000" charset="-122"/>
              </a:rPr>
              <a:t>指令：</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475615" y="647700"/>
            <a:ext cx="11240770" cy="2584450"/>
          </a:xfrm>
          <a:prstGeom prst="rect">
            <a:avLst/>
          </a:prstGeom>
          <a:noFill/>
        </p:spPr>
        <p:txBody>
          <a:bodyPr wrap="square" rtlCol="0">
            <a:spAutoFit/>
          </a:bodyPr>
          <a:p>
            <a:pPr indent="0">
              <a:buFont typeface="Arial" panose="020B0604020202090204" pitchFamily="34" charset="0"/>
              <a:buNone/>
            </a:pPr>
            <a:r>
              <a:rPr lang="zh-CN" altLang="en-US" b="1">
                <a:latin typeface="PingFang SC Semibold" panose="020B0400000000000000" charset="-122"/>
                <a:ea typeface="PingFang SC Semibold" panose="020B0400000000000000" charset="-122"/>
                <a:cs typeface="PingFang SC Regular" panose="020B0400000000000000" charset="-122"/>
              </a:rPr>
              <a:t>什么情况下会使用总线锁？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当操作的数据不能被缓存在处理器内部，或操作的数据跨多个</a:t>
            </a:r>
            <a:r>
              <a:rPr lang="en-US" altLang="zh-CN">
                <a:latin typeface="PingFang SC Regular" panose="020B0400000000000000" charset="-122"/>
                <a:ea typeface="PingFang SC Regular" panose="020B0400000000000000" charset="-122"/>
                <a:cs typeface="PingFang SC Regular" panose="020B0400000000000000" charset="-122"/>
              </a:rPr>
              <a:t>CacheLine</a:t>
            </a:r>
            <a:r>
              <a:rPr lang="zh-CN" altLang="en-US">
                <a:latin typeface="PingFang SC Regular" panose="020B0400000000000000" charset="-122"/>
                <a:ea typeface="PingFang SC Regular" panose="020B0400000000000000" charset="-122"/>
                <a:cs typeface="PingFang SC Regular" panose="020B0400000000000000" charset="-122"/>
              </a:rPr>
              <a:t>时，会使用总线锁。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b="1">
                <a:latin typeface="PingFang SC Semibold" panose="020B0400000000000000" charset="-122"/>
                <a:ea typeface="PingFang SC Semibold" panose="020B0400000000000000" charset="-122"/>
                <a:cs typeface="PingFang SC Regular" panose="020B0400000000000000" charset="-122"/>
              </a:rPr>
              <a:t>有些指令自带总线锁</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a:latin typeface="PingFang SC Regular" panose="020B0400000000000000" charset="-122"/>
                <a:ea typeface="PingFang SC Regular" panose="020B0400000000000000" charset="-122"/>
                <a:cs typeface="PingFang SC Regular" panose="020B0400000000000000" charset="-122"/>
              </a:rPr>
              <a:t>CAS</a:t>
            </a:r>
            <a:r>
              <a:rPr lang="zh-CN" altLang="en-US">
                <a:latin typeface="PingFang SC Regular" panose="020B0400000000000000" charset="-122"/>
                <a:ea typeface="PingFang SC Regular" panose="020B0400000000000000" charset="-122"/>
                <a:cs typeface="PingFang SC Regular" panose="020B0400000000000000" charset="-122"/>
              </a:rPr>
              <a:t>的底层指令</a:t>
            </a:r>
            <a:r>
              <a:rPr lang="en-US" altLang="zh-CN">
                <a:latin typeface="PingFang SC Regular" panose="020B0400000000000000" charset="-122"/>
                <a:ea typeface="PingFang SC Regular" panose="020B0400000000000000" charset="-122"/>
                <a:cs typeface="PingFang SC Regular" panose="020B0400000000000000" charset="-122"/>
              </a:rPr>
              <a:t>CMPXCHG</a:t>
            </a:r>
            <a:r>
              <a:rPr lang="zh-CN" altLang="en-US">
                <a:latin typeface="PingFang SC Regular" panose="020B0400000000000000" charset="-122"/>
                <a:ea typeface="PingFang SC Regular" panose="020B0400000000000000" charset="-122"/>
                <a:cs typeface="PingFang SC Regular" panose="020B0400000000000000" charset="-122"/>
              </a:rPr>
              <a:t>在执行的时候，会自动加总线锁，导致其他处理器不能同时访问，保证其原子性。</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87325"/>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Disruptor</a:t>
            </a:r>
            <a:r>
              <a:rPr lang="zh-CN" altLang="en-US" sz="2400">
                <a:latin typeface="PingFang SC Regular" panose="020B0400000000000000" charset="-122"/>
                <a:ea typeface="PingFang SC Regular" panose="020B0400000000000000" charset="-122"/>
              </a:rPr>
              <a:t>的组成部分：</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429260" y="913130"/>
            <a:ext cx="3827145" cy="2584450"/>
          </a:xfrm>
          <a:prstGeom prst="rect">
            <a:avLst/>
          </a:prstGeom>
          <a:noFill/>
        </p:spPr>
        <p:txBody>
          <a:bodyPr wrap="square" rtlCol="0">
            <a:spAutoFit/>
          </a:bodyPr>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Sequence</a:t>
            </a:r>
            <a:r>
              <a:rPr lang="zh-CN" altLang="en-US">
                <a:latin typeface="PingFang SC Regular" panose="020B0400000000000000" charset="-122"/>
                <a:ea typeface="PingFang SC Regular" panose="020B0400000000000000" charset="-122"/>
                <a:cs typeface="PingFang SC Regular" panose="020B0400000000000000" charset="-122"/>
              </a:rPr>
              <a:t>；</a:t>
            </a: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RingBuffer</a:t>
            </a:r>
            <a:r>
              <a:rPr lang="zh-CN" altLang="en-US">
                <a:latin typeface="PingFang SC Regular" panose="020B0400000000000000" charset="-122"/>
                <a:ea typeface="PingFang SC Regular" panose="020B0400000000000000" charset="-122"/>
                <a:cs typeface="PingFang SC Regular" panose="020B0400000000000000" charset="-122"/>
              </a:rPr>
              <a:t>；</a:t>
            </a: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Sequencer</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zh-CN" altLang="en-US">
                <a:latin typeface="PingFang SC Regular" panose="020B0400000000000000" charset="-122"/>
                <a:ea typeface="PingFang SC Regular" panose="020B0400000000000000" charset="-122"/>
                <a:cs typeface="PingFang SC Regular" panose="020B0400000000000000" charset="-122"/>
              </a:rPr>
              <a:t>SequenceBarrier；</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WaitStrategy</a:t>
            </a:r>
            <a:r>
              <a:rPr lang="zh-CN" altLang="en-US">
                <a:latin typeface="PingFang SC Regular" panose="020B0400000000000000" charset="-122"/>
                <a:ea typeface="PingFang SC Regular" panose="020B0400000000000000" charset="-122"/>
                <a:cs typeface="PingFang SC Regular" panose="020B0400000000000000" charset="-122"/>
              </a:rPr>
              <a:t>；</a:t>
            </a: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r>
              <a:rPr lang="en-US" altLang="zh-CN">
                <a:latin typeface="PingFang SC Regular" panose="020B0400000000000000" charset="-122"/>
                <a:ea typeface="PingFang SC Regular" panose="020B0400000000000000" charset="-122"/>
                <a:cs typeface="PingFang SC Regular" panose="020B0400000000000000" charset="-122"/>
              </a:rPr>
              <a:t>EventProcessor</a:t>
            </a: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zh-CN" altLang="en-US">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en-US" altLang="zh-CN">
              <a:latin typeface="PingFang SC Regular" panose="020B0400000000000000" charset="-122"/>
              <a:ea typeface="PingFang SC Regular" panose="020B0400000000000000" charset="-122"/>
              <a:cs typeface="PingFang SC Regular" panose="020B0400000000000000" charset="-122"/>
            </a:endParaRPr>
          </a:p>
          <a:p>
            <a:pPr marL="342900" indent="-342900">
              <a:buFont typeface="Arial" panose="020B0604020202090204" pitchFamily="34" charset="0"/>
              <a:buAutoNum type="arabicPeriod"/>
            </a:pPr>
            <a:endParaRPr lang="en-US" altLang="zh-CN">
              <a:latin typeface="PingFang SC Regular" panose="020B0400000000000000" charset="-122"/>
              <a:ea typeface="PingFang SC Regular" panose="020B0400000000000000" charset="-122"/>
              <a:cs typeface="PingFang SC Regular" panose="020B0400000000000000" charset="-122"/>
            </a:endParaRPr>
          </a:p>
        </p:txBody>
      </p:sp>
      <p:pic>
        <p:nvPicPr>
          <p:cNvPr id="13" name="图片 12"/>
          <p:cNvPicPr>
            <a:picLocks noChangeAspect="1"/>
          </p:cNvPicPr>
          <p:nvPr/>
        </p:nvPicPr>
        <p:blipFill>
          <a:blip r:embed="rId1"/>
          <a:stretch>
            <a:fillRect/>
          </a:stretch>
        </p:blipFill>
        <p:spPr>
          <a:xfrm>
            <a:off x="5001260" y="913130"/>
            <a:ext cx="4892675" cy="4340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RingBuffer</a:t>
            </a:r>
            <a:r>
              <a:rPr lang="zh-CN" altLang="en-US" sz="2400">
                <a:latin typeface="PingFang SC Regular" panose="020B0400000000000000" charset="-122"/>
                <a:ea typeface="PingFang SC Regular" panose="020B0400000000000000" charset="-122"/>
              </a:rPr>
              <a:t>的设计特点：</a:t>
            </a:r>
            <a:endParaRPr lang="zh-CN" altLang="en-US" sz="2400">
              <a:latin typeface="PingFang SC Regular" panose="020B0400000000000000" charset="-122"/>
              <a:ea typeface="PingFang SC Regular" panose="020B0400000000000000" charset="-122"/>
            </a:endParaRPr>
          </a:p>
        </p:txBody>
      </p:sp>
      <p:sp>
        <p:nvSpPr>
          <p:cNvPr id="7" name="文本框 6"/>
          <p:cNvSpPr txBox="1"/>
          <p:nvPr/>
        </p:nvSpPr>
        <p:spPr>
          <a:xfrm>
            <a:off x="429260" y="913130"/>
            <a:ext cx="3827145" cy="5785485"/>
          </a:xfrm>
          <a:prstGeom prst="rect">
            <a:avLst/>
          </a:prstGeom>
          <a:noFill/>
        </p:spPr>
        <p:txBody>
          <a:bodyPr wrap="square" rtlCol="0">
            <a:spAutoFit/>
          </a:bodyPr>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rPr>
              <a:t>1.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rPr>
              <a:t>固定大小的数组</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rPr>
              <a:t>保证有界，同时由于数组占用一块连续的内存空间，可以利用CPU的缓存策略，预先读取数组元素附近的元素。</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2.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数组预填充</a:t>
            </a:r>
            <a:endParaRPr lang="zh-CN" altLang="en-US">
              <a:latin typeface="PingFang SC Regular" panose="020B0400000000000000" charset="-122"/>
              <a:ea typeface="PingFang SC Regular" panose="020B0400000000000000" charset="-122"/>
              <a:cs typeface="PingFang SC Regular" panose="020B0400000000000000" charset="-122"/>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sym typeface="+mn-ea"/>
              </a:rPr>
              <a:t>避免了</a:t>
            </a:r>
            <a:r>
              <a:rPr lang="en-US" altLang="zh-CN">
                <a:latin typeface="PingFang SC Regular" panose="020B0400000000000000" charset="-122"/>
                <a:ea typeface="PingFang SC Regular" panose="020B0400000000000000" charset="-122"/>
                <a:cs typeface="PingFang SC Regular" panose="020B0400000000000000" charset="-122"/>
                <a:sym typeface="+mn-ea"/>
              </a:rPr>
              <a:t>GC</a:t>
            </a:r>
            <a:r>
              <a:rPr lang="zh-CN" altLang="en-US">
                <a:latin typeface="PingFang SC Regular" panose="020B0400000000000000" charset="-122"/>
                <a:ea typeface="PingFang SC Regular" panose="020B0400000000000000" charset="-122"/>
                <a:cs typeface="PingFang SC Regular" panose="020B0400000000000000" charset="-122"/>
                <a:sym typeface="+mn-ea"/>
              </a:rPr>
              <a:t>带来的系统开销。</a:t>
            </a:r>
            <a:endParaRPr lang="zh-CN" altLang="en-US">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endParaRPr lang="zh-CN" altLang="en-US">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3.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缓存行填充</a:t>
            </a: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zh-CN" altLang="en-US">
                <a:solidFill>
                  <a:schemeClr val="tx1"/>
                </a:solidFill>
                <a:latin typeface="PingFang SC Regular" panose="020B0400000000000000" charset="-122"/>
                <a:ea typeface="PingFang SC Regular" panose="020B0400000000000000" charset="-122"/>
                <a:cs typeface="PingFang SC Regular" panose="020B0400000000000000" charset="-122"/>
                <a:sym typeface="+mn-ea"/>
              </a:rPr>
              <a:t>解决伪共享问题。</a:t>
            </a:r>
            <a:endParaRPr lang="zh-CN" altLang="en-US">
              <a:solidFill>
                <a:schemeClr val="tx1"/>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4.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位操作</a:t>
            </a: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zh-CN" altLang="en-US">
                <a:latin typeface="PingFang SC Regular" panose="020B0400000000000000" charset="-122"/>
                <a:ea typeface="PingFang SC Regular" panose="020B0400000000000000" charset="-122"/>
                <a:cs typeface="PingFang SC Regular" panose="020B0400000000000000" charset="-122"/>
                <a:sym typeface="+mn-ea"/>
              </a:rPr>
              <a:t>加快系统的计算速度。</a:t>
            </a:r>
            <a:endParaRPr lang="zh-CN" altLang="en-US">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en-US" altLang="zh-CN"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5. </a:t>
            </a:r>
            <a:r>
              <a:rPr lang="zh-CN" altLang="en-US" sz="2000">
                <a:solidFill>
                  <a:srgbClr val="FF0000"/>
                </a:solidFill>
                <a:latin typeface="PingFang SC Regular" panose="020B0400000000000000" charset="-122"/>
                <a:ea typeface="PingFang SC Regular" panose="020B0400000000000000" charset="-122"/>
                <a:cs typeface="PingFang SC Regular" panose="020B0400000000000000" charset="-122"/>
                <a:sym typeface="+mn-ea"/>
              </a:rPr>
              <a:t>使用序号预分配</a:t>
            </a:r>
            <a:endParaRPr lang="zh-CN" altLang="en-US">
              <a:solidFill>
                <a:srgbClr val="FF0000"/>
              </a:solidFill>
              <a:latin typeface="PingFang SC Regular" panose="020B0400000000000000" charset="-122"/>
              <a:ea typeface="PingFang SC Regular" panose="020B0400000000000000" charset="-122"/>
              <a:cs typeface="PingFang SC Regular" panose="020B0400000000000000" charset="-122"/>
              <a:sym typeface="+mn-ea"/>
            </a:endParaRPr>
          </a:p>
          <a:p>
            <a:pPr indent="0">
              <a:buFont typeface="Arial" panose="020B0604020202090204" pitchFamily="34" charset="0"/>
              <a:buNone/>
            </a:pPr>
            <a:r>
              <a:rPr lang="zh-CN" altLang="en-US">
                <a:solidFill>
                  <a:schemeClr val="tx1"/>
                </a:solidFill>
                <a:latin typeface="PingFang SC Regular" panose="020B0400000000000000" charset="-122"/>
                <a:ea typeface="PingFang SC Regular" panose="020B0400000000000000" charset="-122"/>
                <a:cs typeface="PingFang SC Regular" panose="020B0400000000000000" charset="-122"/>
                <a:sym typeface="+mn-ea"/>
              </a:rPr>
              <a:t>如果使用传统的队列的话，在多线程环境下对队列头和队列尾的锁竞争是一种很大的系统开销。通过内存屏障来解决变量可读问题。</a:t>
            </a:r>
            <a:endParaRPr lang="zh-CN" altLang="en-US">
              <a:solidFill>
                <a:schemeClr val="tx1"/>
              </a:solidFill>
              <a:latin typeface="PingFang SC Regular" panose="020B0400000000000000" charset="-122"/>
              <a:ea typeface="PingFang SC Regular" panose="020B0400000000000000" charset="-122"/>
              <a:cs typeface="PingFang SC Regular" panose="020B0400000000000000" charset="-122"/>
              <a:sym typeface="+mn-ea"/>
            </a:endParaRPr>
          </a:p>
        </p:txBody>
      </p:sp>
      <p:pic>
        <p:nvPicPr>
          <p:cNvPr id="4" name="图片 3"/>
          <p:cNvPicPr>
            <a:picLocks noChangeAspect="1"/>
          </p:cNvPicPr>
          <p:nvPr/>
        </p:nvPicPr>
        <p:blipFill>
          <a:blip r:embed="rId1"/>
          <a:stretch>
            <a:fillRect/>
          </a:stretch>
        </p:blipFill>
        <p:spPr>
          <a:xfrm>
            <a:off x="5001895" y="833120"/>
            <a:ext cx="5419725" cy="5191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6235" y="195580"/>
            <a:ext cx="7103745" cy="460375"/>
          </a:xfrm>
          <a:prstGeom prst="rect">
            <a:avLst/>
          </a:prstGeom>
          <a:noFill/>
        </p:spPr>
        <p:txBody>
          <a:bodyPr wrap="square" rtlCol="0">
            <a:spAutoFit/>
          </a:bodyPr>
          <a:p>
            <a:r>
              <a:rPr lang="en-US" altLang="zh-CN" sz="2400">
                <a:latin typeface="PingFang SC Regular" panose="020B0400000000000000" charset="-122"/>
                <a:ea typeface="PingFang SC Regular" panose="020B0400000000000000" charset="-122"/>
              </a:rPr>
              <a:t>CPU Cache</a:t>
            </a:r>
            <a:r>
              <a:rPr lang="zh-CN" altLang="en-US" sz="2400">
                <a:latin typeface="PingFang SC Regular" panose="020B0400000000000000" charset="-122"/>
                <a:ea typeface="PingFang SC Regular" panose="020B0400000000000000" charset="-122"/>
              </a:rPr>
              <a:t>：</a:t>
            </a:r>
            <a:endParaRPr lang="zh-CN" altLang="en-US" sz="2400">
              <a:latin typeface="PingFang SC Regular" panose="020B0400000000000000" charset="-122"/>
              <a:ea typeface="PingFang SC Regular" panose="020B0400000000000000" charset="-122"/>
            </a:endParaRPr>
          </a:p>
        </p:txBody>
      </p:sp>
      <p:pic>
        <p:nvPicPr>
          <p:cNvPr id="3" name="图片 2"/>
          <p:cNvPicPr>
            <a:picLocks noChangeAspect="1"/>
          </p:cNvPicPr>
          <p:nvPr/>
        </p:nvPicPr>
        <p:blipFill>
          <a:blip r:embed="rId1"/>
          <a:stretch>
            <a:fillRect/>
          </a:stretch>
        </p:blipFill>
        <p:spPr>
          <a:xfrm>
            <a:off x="764540" y="957580"/>
            <a:ext cx="5427345" cy="4942840"/>
          </a:xfrm>
          <a:prstGeom prst="rect">
            <a:avLst/>
          </a:prstGeom>
        </p:spPr>
      </p:pic>
      <p:pic>
        <p:nvPicPr>
          <p:cNvPr id="10" name="图片 9"/>
          <p:cNvPicPr>
            <a:picLocks noChangeAspect="1"/>
          </p:cNvPicPr>
          <p:nvPr/>
        </p:nvPicPr>
        <p:blipFill>
          <a:blip r:embed="rId2"/>
          <a:stretch>
            <a:fillRect/>
          </a:stretch>
        </p:blipFill>
        <p:spPr>
          <a:xfrm>
            <a:off x="6757670" y="957580"/>
            <a:ext cx="4500880" cy="2858135"/>
          </a:xfrm>
          <a:prstGeom prst="rect">
            <a:avLst/>
          </a:prstGeom>
        </p:spPr>
      </p:pic>
      <p:graphicFrame>
        <p:nvGraphicFramePr>
          <p:cNvPr id="11" name="表格 10"/>
          <p:cNvGraphicFramePr/>
          <p:nvPr>
            <p:custDataLst>
              <p:tags r:id="rId3"/>
            </p:custDataLst>
          </p:nvPr>
        </p:nvGraphicFramePr>
        <p:xfrm>
          <a:off x="6522085" y="3900170"/>
          <a:ext cx="5189220" cy="2560320"/>
        </p:xfrm>
        <a:graphic>
          <a:graphicData uri="http://schemas.openxmlformats.org/drawingml/2006/table">
            <a:tbl>
              <a:tblPr firstRow="1" bandRow="1">
                <a:tableStyleId>{5C22544A-7EE6-4342-B048-85BDC9FD1C3A}</a:tableStyleId>
              </a:tblPr>
              <a:tblGrid>
                <a:gridCol w="1501775"/>
                <a:gridCol w="1957705"/>
                <a:gridCol w="1729740"/>
              </a:tblGrid>
              <a:tr h="365760">
                <a:tc>
                  <a:txBody>
                    <a:bodyPr/>
                    <a:p>
                      <a:pPr>
                        <a:buNone/>
                      </a:pPr>
                      <a:r>
                        <a:rPr lang="zh-CN" altLang="en-US" sz="1400">
                          <a:latin typeface="PingFang SC Regular" panose="020B0400000000000000" charset="-122"/>
                          <a:ea typeface="PingFang SC Regular" panose="020B0400000000000000" charset="-122"/>
                          <a:cs typeface="PingFang SC Regular" panose="020B0400000000000000" charset="-122"/>
                        </a:rPr>
                        <a:t>从</a:t>
                      </a:r>
                      <a:r>
                        <a:rPr lang="en-US" altLang="zh-CN" sz="1400">
                          <a:latin typeface="PingFang SC Regular" panose="020B0400000000000000" charset="-122"/>
                          <a:ea typeface="PingFang SC Regular" panose="020B0400000000000000" charset="-122"/>
                          <a:cs typeface="PingFang SC Regular" panose="020B0400000000000000" charset="-122"/>
                        </a:rPr>
                        <a:t>cpu</a:t>
                      </a:r>
                      <a:r>
                        <a:rPr lang="zh-CN" altLang="en-US" sz="1400">
                          <a:latin typeface="PingFang SC Regular" panose="020B0400000000000000" charset="-122"/>
                          <a:ea typeface="PingFang SC Regular" panose="020B0400000000000000" charset="-122"/>
                          <a:cs typeface="PingFang SC Regular" panose="020B0400000000000000" charset="-122"/>
                        </a:rPr>
                        <a:t>到</a:t>
                      </a:r>
                      <a:endParaRPr lang="zh-CN" altLang="en-US" sz="1400">
                        <a:latin typeface="PingFang SC Regular" panose="020B0400000000000000" charset="-122"/>
                        <a:ea typeface="PingFang SC Regular" panose="020B0400000000000000" charset="-122"/>
                        <a:cs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大约需要的</a:t>
                      </a:r>
                      <a:r>
                        <a:rPr lang="en-US" altLang="zh-CN" sz="1400">
                          <a:latin typeface="PingFang SC Regular" panose="020B0400000000000000" charset="-122"/>
                          <a:ea typeface="PingFang SC Regular" panose="020B0400000000000000" charset="-122"/>
                        </a:rPr>
                        <a:t>cpu</a:t>
                      </a:r>
                      <a:r>
                        <a:rPr lang="zh-CN" altLang="en-US" sz="1400">
                          <a:latin typeface="PingFang SC Regular" panose="020B0400000000000000" charset="-122"/>
                          <a:ea typeface="PingFang SC Regular" panose="020B0400000000000000" charset="-122"/>
                        </a:rPr>
                        <a:t>周期</a:t>
                      </a:r>
                      <a:endParaRPr lang="zh-CN" altLang="en-US"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大约需要的时间</a:t>
                      </a:r>
                      <a:endParaRPr lang="zh-CN" altLang="en-US" sz="1400">
                        <a:latin typeface="PingFang SC Regular" panose="020B0400000000000000" charset="-122"/>
                        <a:ea typeface="PingFang SC Regular" panose="020B0400000000000000" charset="-122"/>
                      </a:endParaRPr>
                    </a:p>
                  </a:txBody>
                  <a:tcPr/>
                </a:tc>
              </a:tr>
              <a:tr h="365760">
                <a:tc>
                  <a:txBody>
                    <a:bodyPr/>
                    <a:p>
                      <a:pPr>
                        <a:buNone/>
                      </a:pPr>
                      <a:r>
                        <a:rPr lang="zh-CN" altLang="en-US" sz="1400">
                          <a:latin typeface="PingFang SC Regular" panose="020B0400000000000000" charset="-122"/>
                          <a:ea typeface="PingFang SC Regular" panose="020B0400000000000000" charset="-122"/>
                        </a:rPr>
                        <a:t>寄存器</a:t>
                      </a:r>
                      <a:endParaRPr lang="zh-CN" altLang="en-US" sz="1400">
                        <a:latin typeface="PingFang SC Regular" panose="020B0400000000000000" charset="-122"/>
                        <a:ea typeface="PingFang SC Regular" panose="020B0400000000000000" charset="-122"/>
                      </a:endParaRPr>
                    </a:p>
                  </a:txBody>
                  <a:tcPr/>
                </a:tc>
                <a:tc>
                  <a:txBody>
                    <a:bodyPr/>
                    <a:p>
                      <a:pPr>
                        <a:buNone/>
                      </a:pPr>
                      <a:r>
                        <a:rPr lang="en-US" altLang="zh-CN" sz="1400">
                          <a:latin typeface="PingFang SC Regular" panose="020B0400000000000000" charset="-122"/>
                          <a:ea typeface="PingFang SC Regular" panose="020B0400000000000000" charset="-122"/>
                        </a:rPr>
                        <a:t>1 cycle</a:t>
                      </a:r>
                      <a:endParaRPr lang="en-US" altLang="zh-CN" sz="1400">
                        <a:latin typeface="PingFang SC Regular" panose="020B0400000000000000" charset="-122"/>
                        <a:ea typeface="PingFang SC Regular" panose="020B0400000000000000" charset="-122"/>
                      </a:endParaRPr>
                    </a:p>
                  </a:txBody>
                  <a:tcPr/>
                </a:tc>
                <a:tc>
                  <a:txBody>
                    <a:bodyPr/>
                    <a:p>
                      <a:pPr>
                        <a:buNone/>
                      </a:pPr>
                      <a:r>
                        <a:rPr lang="en-US" altLang="zh-CN" sz="1400">
                          <a:latin typeface="PingFang SC Regular" panose="020B0400000000000000" charset="-122"/>
                          <a:ea typeface="PingFang SC Regular" panose="020B0400000000000000" charset="-122"/>
                        </a:rPr>
                        <a:t>~</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en-US" altLang="zh-CN" sz="1400">
                          <a:latin typeface="PingFang SC Regular" panose="020B0400000000000000" charset="-122"/>
                          <a:ea typeface="PingFang SC Regular" panose="020B0400000000000000" charset="-122"/>
                        </a:rPr>
                        <a:t>L1 Cache</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3~4cycles</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1ns</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en-US" altLang="zh-CN" sz="1400">
                          <a:latin typeface="PingFang SC Regular" panose="020B0400000000000000" charset="-122"/>
                          <a:ea typeface="PingFang SC Regular" panose="020B0400000000000000" charset="-122"/>
                        </a:rPr>
                        <a:t>L2 Cache</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10cycles</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3ns</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en-US" altLang="zh-CN" sz="1400">
                          <a:latin typeface="PingFang SC Regular" panose="020B0400000000000000" charset="-122"/>
                          <a:ea typeface="PingFang SC Regular" panose="020B0400000000000000" charset="-122"/>
                        </a:rPr>
                        <a:t>L3 Cache</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40~45cycles</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15ns</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en-US" altLang="zh-CN" sz="1400">
                          <a:latin typeface="PingFang SC Regular" panose="020B0400000000000000" charset="-122"/>
                          <a:ea typeface="PingFang SC Regular" panose="020B0400000000000000" charset="-122"/>
                        </a:rPr>
                        <a:t>QPI(</a:t>
                      </a:r>
                      <a:r>
                        <a:rPr lang="zh-CN" altLang="en-US" sz="1400">
                          <a:latin typeface="PingFang SC Regular" panose="020B0400000000000000" charset="-122"/>
                          <a:ea typeface="PingFang SC Regular" panose="020B0400000000000000" charset="-122"/>
                        </a:rPr>
                        <a:t>总线传输</a:t>
                      </a:r>
                      <a:r>
                        <a:rPr lang="en-US" altLang="zh-CN" sz="1400">
                          <a:latin typeface="PingFang SC Regular" panose="020B0400000000000000" charset="-122"/>
                          <a:ea typeface="PingFang SC Regular" panose="020B0400000000000000" charset="-122"/>
                        </a:rPr>
                        <a:t>)</a:t>
                      </a:r>
                      <a:endParaRPr lang="en-US" altLang="zh-CN" sz="1400">
                        <a:latin typeface="PingFang SC Regular" panose="020B0400000000000000" charset="-122"/>
                        <a:ea typeface="PingFang SC Regular" panose="020B0400000000000000" charset="-122"/>
                      </a:endParaRPr>
                    </a:p>
                  </a:txBody>
                  <a:tcPr/>
                </a:tc>
                <a:tc>
                  <a:txBody>
                    <a:bodyPr/>
                    <a:p>
                      <a:pPr>
                        <a:buNone/>
                      </a:pPr>
                      <a:r>
                        <a:rPr lang="en-US" altLang="zh-CN" sz="1400">
                          <a:latin typeface="PingFang SC Regular" panose="020B0400000000000000" charset="-122"/>
                          <a:ea typeface="PingFang SC Regular" panose="020B0400000000000000" charset="-122"/>
                        </a:rPr>
                        <a:t>-</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20ns</a:t>
                      </a:r>
                      <a:endParaRPr lang="en-US" altLang="zh-CN" sz="1400">
                        <a:latin typeface="PingFang SC Regular" panose="020B0400000000000000" charset="-122"/>
                        <a:ea typeface="PingFang SC Regular" panose="020B0400000000000000" charset="-122"/>
                      </a:endParaRPr>
                    </a:p>
                  </a:txBody>
                  <a:tcPr/>
                </a:tc>
              </a:tr>
              <a:tr h="365760">
                <a:tc>
                  <a:txBody>
                    <a:bodyPr/>
                    <a:p>
                      <a:pPr>
                        <a:buNone/>
                      </a:pPr>
                      <a:r>
                        <a:rPr lang="zh-CN" altLang="en-US" sz="1400">
                          <a:latin typeface="PingFang SC Regular" panose="020B0400000000000000" charset="-122"/>
                          <a:ea typeface="PingFang SC Regular" panose="020B0400000000000000" charset="-122"/>
                        </a:rPr>
                        <a:t>主存</a:t>
                      </a:r>
                      <a:endParaRPr lang="zh-CN" altLang="en-US" sz="1400">
                        <a:latin typeface="PingFang SC Regular" panose="020B0400000000000000" charset="-122"/>
                        <a:ea typeface="PingFang SC Regular" panose="020B0400000000000000" charset="-122"/>
                      </a:endParaRPr>
                    </a:p>
                  </a:txBody>
                  <a:tcPr/>
                </a:tc>
                <a:tc>
                  <a:txBody>
                    <a:bodyPr/>
                    <a:p>
                      <a:pPr>
                        <a:buNone/>
                      </a:pPr>
                      <a:r>
                        <a:rPr lang="en-US" altLang="zh-CN" sz="1400">
                          <a:latin typeface="PingFang SC Regular" panose="020B0400000000000000" charset="-122"/>
                          <a:ea typeface="PingFang SC Regular" panose="020B0400000000000000" charset="-122"/>
                        </a:rPr>
                        <a:t>-</a:t>
                      </a:r>
                      <a:endParaRPr lang="en-US" altLang="zh-CN" sz="1400">
                        <a:latin typeface="PingFang SC Regular" panose="020B0400000000000000" charset="-122"/>
                        <a:ea typeface="PingFang SC Regular" panose="020B0400000000000000" charset="-122"/>
                      </a:endParaRPr>
                    </a:p>
                  </a:txBody>
                  <a:tcPr/>
                </a:tc>
                <a:tc>
                  <a:txBody>
                    <a:bodyPr/>
                    <a:p>
                      <a:pPr>
                        <a:buNone/>
                      </a:pPr>
                      <a:r>
                        <a:rPr lang="zh-CN" altLang="en-US" sz="1400">
                          <a:latin typeface="PingFang SC Regular" panose="020B0400000000000000" charset="-122"/>
                          <a:ea typeface="PingFang SC Regular" panose="020B0400000000000000" charset="-122"/>
                        </a:rPr>
                        <a:t>约</a:t>
                      </a:r>
                      <a:r>
                        <a:rPr lang="en-US" altLang="zh-CN" sz="1400">
                          <a:latin typeface="PingFang SC Regular" panose="020B0400000000000000" charset="-122"/>
                          <a:ea typeface="PingFang SC Regular" panose="020B0400000000000000" charset="-122"/>
                        </a:rPr>
                        <a:t>60~80ns</a:t>
                      </a:r>
                      <a:endParaRPr lang="en-US" altLang="zh-CN" sz="1400">
                        <a:latin typeface="PingFang SC Regular" panose="020B0400000000000000" charset="-122"/>
                        <a:ea typeface="PingFang SC Regular" panose="020B0400000000000000" charset="-122"/>
                      </a:endParaRPr>
                    </a:p>
                  </a:txBody>
                  <a:tcPr/>
                </a:tc>
              </a:tr>
            </a:tbl>
          </a:graphicData>
        </a:graphic>
      </p:graphicFrame>
    </p:spTree>
  </p:cSld>
  <p:clrMapOvr>
    <a:masterClrMapping/>
  </p:clrMapOvr>
</p:sld>
</file>

<file path=ppt/tags/tag1.xml><?xml version="1.0" encoding="utf-8"?>
<p:tagLst xmlns:p="http://schemas.openxmlformats.org/presentationml/2006/main">
  <p:tag name="KSO_WM_UNIT_PLACING_PICTURE_USER_VIEWPORT" val="{&quot;height&quot;:4020,&quot;width&quot;:6045}"/>
</p:tagLst>
</file>

<file path=ppt/tags/tag2.xml><?xml version="1.0" encoding="utf-8"?>
<p:tagLst xmlns:p="http://schemas.openxmlformats.org/presentationml/2006/main">
  <p:tag name="KSO_WM_UNIT_TABLE_BEAUTIFY" val="smartTable{27ca913d-fcda-4cd5-a00d-f0a3e7eedb41}"/>
</p:tagLst>
</file>

<file path=ppt/tags/tag3.xml><?xml version="1.0" encoding="utf-8"?>
<p:tagLst xmlns:p="http://schemas.openxmlformats.org/presentationml/2006/main">
  <p:tag name="KSO_WM_UNIT_TABLE_BEAUTIFY" val="smartTable{ba32d3d5-924c-4a47-8805-810715bc3b2e}"/>
</p:tagLst>
</file>

<file path=ppt/tags/tag4.xml><?xml version="1.0" encoding="utf-8"?>
<p:tagLst xmlns:p="http://schemas.openxmlformats.org/presentationml/2006/main">
  <p:tag name="KSO_WM_UNIT_TABLE_BEAUTIFY" val="smartTable{dc7f8f15-dcc6-4401-8120-a995a7e45cb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4741</Words>
  <Application>WPS 文字</Application>
  <PresentationFormat>宽屏</PresentationFormat>
  <Paragraphs>350</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方正书宋_GBK</vt:lpstr>
      <vt:lpstr>Wingdings</vt:lpstr>
      <vt:lpstr>PingFang SC Regular</vt:lpstr>
      <vt:lpstr>PingFang SC Semibold</vt:lpstr>
      <vt:lpstr>微软雅黑</vt:lpstr>
      <vt:lpstr>汉仪旗黑</vt:lpstr>
      <vt:lpstr>宋体</vt:lpstr>
      <vt:lpstr>Arial Unicode MS</vt:lpstr>
      <vt:lpstr>Calibri</vt:lpstr>
      <vt:lpstr>Helvetica Neue</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dengzhuowen</dc:creator>
  <cp:lastModifiedBy>dengzhuowen</cp:lastModifiedBy>
  <cp:revision>62</cp:revision>
  <dcterms:created xsi:type="dcterms:W3CDTF">2020-11-13T15:03:10Z</dcterms:created>
  <dcterms:modified xsi:type="dcterms:W3CDTF">2020-11-13T15:03:10Z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