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64" r:id="rId6"/>
    <p:sldId id="265" r:id="rId7"/>
    <p:sldId id="259" r:id="rId9"/>
    <p:sldId id="260" r:id="rId10"/>
    <p:sldId id="261" r:id="rId11"/>
    <p:sldId id="262" r:id="rId12"/>
    <p:sldId id="263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14730" y="2074545"/>
            <a:ext cx="9483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latin typeface="苹方-简" panose="020B0400000000000000" charset="-122"/>
                <a:ea typeface="苹方-简" panose="020B0400000000000000" charset="-122"/>
              </a:rPr>
              <a:t>goim</a:t>
            </a:r>
            <a:r>
              <a:rPr lang="zh-CN" altLang="en-US" sz="3600">
                <a:latin typeface="苹方-简" panose="020B0400000000000000" charset="-122"/>
                <a:ea typeface="苹方-简" panose="020B0400000000000000" charset="-122"/>
              </a:rPr>
              <a:t>架构分析</a:t>
            </a:r>
            <a:endParaRPr lang="zh-CN" altLang="en-US" sz="3600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38455" y="243205"/>
            <a:ext cx="3397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苹方-简" panose="020B0400000000000000" charset="-122"/>
                <a:ea typeface="苹方-简" panose="020B0400000000000000" charset="-122"/>
              </a:rPr>
              <a:t>Job</a:t>
            </a:r>
            <a:endParaRPr 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8455" y="2912110"/>
            <a:ext cx="1503045" cy="59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job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425950" y="1231265"/>
            <a:ext cx="1503045" cy="5924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comet1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425950" y="2912110"/>
            <a:ext cx="1503045" cy="5924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comet2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425950" y="4588510"/>
            <a:ext cx="1503045" cy="5924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cometN</a:t>
            </a:r>
            <a:endParaRPr lang="en-US" altLang="zh-CN"/>
          </a:p>
        </p:txBody>
      </p:sp>
      <p:cxnSp>
        <p:nvCxnSpPr>
          <p:cNvPr id="9" name="直接箭头连接符 8"/>
          <p:cNvCxnSpPr>
            <a:stCxn id="7" idx="3"/>
            <a:endCxn id="4" idx="1"/>
          </p:cNvCxnSpPr>
          <p:nvPr/>
        </p:nvCxnSpPr>
        <p:spPr>
          <a:xfrm flipV="1">
            <a:off x="1841500" y="1527810"/>
            <a:ext cx="2584450" cy="16808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3"/>
            <a:endCxn id="6" idx="1"/>
          </p:cNvCxnSpPr>
          <p:nvPr/>
        </p:nvCxnSpPr>
        <p:spPr>
          <a:xfrm>
            <a:off x="1841500" y="3208655"/>
            <a:ext cx="25844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8" idx="1"/>
          </p:cNvCxnSpPr>
          <p:nvPr/>
        </p:nvCxnSpPr>
        <p:spPr>
          <a:xfrm>
            <a:off x="1860550" y="3202305"/>
            <a:ext cx="2565400" cy="16827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841500" y="850265"/>
            <a:ext cx="1503045" cy="5924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discovery</a:t>
            </a:r>
            <a:endParaRPr lang="en-US" altLang="zh-CN"/>
          </a:p>
        </p:txBody>
      </p:sp>
      <p:cxnSp>
        <p:nvCxnSpPr>
          <p:cNvPr id="13" name="肘形连接符 12"/>
          <p:cNvCxnSpPr>
            <a:stCxn id="7" idx="0"/>
            <a:endCxn id="22" idx="1"/>
          </p:cNvCxnSpPr>
          <p:nvPr/>
        </p:nvCxnSpPr>
        <p:spPr>
          <a:xfrm rot="16200000">
            <a:off x="582930" y="1654175"/>
            <a:ext cx="1765300" cy="751205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227455" y="1907540"/>
            <a:ext cx="10668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comet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服务发现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</a:endParaRPr>
          </a:p>
        </p:txBody>
      </p:sp>
      <p:cxnSp>
        <p:nvCxnSpPr>
          <p:cNvPr id="14" name="曲线连接符 13"/>
          <p:cNvCxnSpPr>
            <a:stCxn id="22" idx="3"/>
            <a:endCxn id="4" idx="1"/>
          </p:cNvCxnSpPr>
          <p:nvPr/>
        </p:nvCxnSpPr>
        <p:spPr>
          <a:xfrm>
            <a:off x="3344545" y="1146810"/>
            <a:ext cx="1081405" cy="381000"/>
          </a:xfrm>
          <a:prstGeom prst="curvedConnector3">
            <a:avLst>
              <a:gd name="adj1" fmla="val 50029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22" idx="3"/>
            <a:endCxn id="6" idx="1"/>
          </p:cNvCxnSpPr>
          <p:nvPr/>
        </p:nvCxnSpPr>
        <p:spPr>
          <a:xfrm>
            <a:off x="3344545" y="1146810"/>
            <a:ext cx="1081405" cy="2061845"/>
          </a:xfrm>
          <a:prstGeom prst="curvedConnector3">
            <a:avLst>
              <a:gd name="adj1" fmla="val 50029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22" idx="3"/>
            <a:endCxn id="8" idx="1"/>
          </p:cNvCxnSpPr>
          <p:nvPr/>
        </p:nvCxnSpPr>
        <p:spPr>
          <a:xfrm>
            <a:off x="3344545" y="1146810"/>
            <a:ext cx="1081405" cy="3738245"/>
          </a:xfrm>
          <a:prstGeom prst="curvedConnector3">
            <a:avLst>
              <a:gd name="adj1" fmla="val 50029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38455" y="5489575"/>
            <a:ext cx="1503045" cy="5924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kafka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18" idx="0"/>
            <a:endCxn id="7" idx="2"/>
          </p:cNvCxnSpPr>
          <p:nvPr/>
        </p:nvCxnSpPr>
        <p:spPr>
          <a:xfrm flipV="1">
            <a:off x="1090295" y="3504565"/>
            <a:ext cx="0" cy="19850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/>
          <p:cNvGrpSpPr/>
          <p:nvPr/>
        </p:nvGrpSpPr>
        <p:grpSpPr>
          <a:xfrm>
            <a:off x="6322695" y="361315"/>
            <a:ext cx="5001895" cy="2969895"/>
            <a:chOff x="9957" y="569"/>
            <a:chExt cx="7877" cy="4677"/>
          </a:xfrm>
        </p:grpSpPr>
        <p:grpSp>
          <p:nvGrpSpPr>
            <p:cNvPr id="81" name="组合 80"/>
            <p:cNvGrpSpPr/>
            <p:nvPr/>
          </p:nvGrpSpPr>
          <p:grpSpPr>
            <a:xfrm>
              <a:off x="9957" y="642"/>
              <a:ext cx="5340" cy="3823"/>
              <a:chOff x="9957" y="642"/>
              <a:chExt cx="5340" cy="3823"/>
            </a:xfrm>
          </p:grpSpPr>
          <p:grpSp>
            <p:nvGrpSpPr>
              <p:cNvPr id="54" name="组合 53"/>
              <p:cNvGrpSpPr/>
              <p:nvPr/>
            </p:nvGrpSpPr>
            <p:grpSpPr>
              <a:xfrm>
                <a:off x="10416" y="642"/>
                <a:ext cx="4881" cy="867"/>
                <a:chOff x="10416" y="642"/>
                <a:chExt cx="4881" cy="867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11946" y="642"/>
                  <a:ext cx="1440" cy="304"/>
                  <a:chOff x="11234" y="519"/>
                  <a:chExt cx="1440" cy="304"/>
                </a:xfrm>
              </p:grpSpPr>
              <p:sp>
                <p:nvSpPr>
                  <p:cNvPr id="20" name="矩形 19"/>
                  <p:cNvSpPr/>
                  <p:nvPr/>
                </p:nvSpPr>
                <p:spPr>
                  <a:xfrm>
                    <a:off x="11234" y="519"/>
                    <a:ext cx="288" cy="305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矩形 20"/>
                  <p:cNvSpPr/>
                  <p:nvPr/>
                </p:nvSpPr>
                <p:spPr>
                  <a:xfrm>
                    <a:off x="11522" y="519"/>
                    <a:ext cx="288" cy="305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" name="矩形 22"/>
                  <p:cNvSpPr/>
                  <p:nvPr/>
                </p:nvSpPr>
                <p:spPr>
                  <a:xfrm>
                    <a:off x="11810" y="519"/>
                    <a:ext cx="288" cy="305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" name="矩形 23"/>
                  <p:cNvSpPr/>
                  <p:nvPr/>
                </p:nvSpPr>
                <p:spPr>
                  <a:xfrm>
                    <a:off x="12098" y="519"/>
                    <a:ext cx="288" cy="305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2386" y="519"/>
                    <a:ext cx="288" cy="305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11946" y="1205"/>
                  <a:ext cx="1440" cy="304"/>
                  <a:chOff x="11234" y="519"/>
                  <a:chExt cx="1440" cy="304"/>
                </a:xfrm>
              </p:grpSpPr>
              <p:sp>
                <p:nvSpPr>
                  <p:cNvPr id="28" name="矩形 27"/>
                  <p:cNvSpPr/>
                  <p:nvPr/>
                </p:nvSpPr>
                <p:spPr>
                  <a:xfrm>
                    <a:off x="11234" y="519"/>
                    <a:ext cx="288" cy="305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" name="矩形 28"/>
                  <p:cNvSpPr/>
                  <p:nvPr/>
                </p:nvSpPr>
                <p:spPr>
                  <a:xfrm>
                    <a:off x="11522" y="519"/>
                    <a:ext cx="288" cy="305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矩形 29"/>
                  <p:cNvSpPr/>
                  <p:nvPr/>
                </p:nvSpPr>
                <p:spPr>
                  <a:xfrm>
                    <a:off x="11810" y="519"/>
                    <a:ext cx="288" cy="305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" name="矩形 30"/>
                  <p:cNvSpPr/>
                  <p:nvPr/>
                </p:nvSpPr>
                <p:spPr>
                  <a:xfrm>
                    <a:off x="12098" y="519"/>
                    <a:ext cx="288" cy="305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矩形 31"/>
                  <p:cNvSpPr/>
                  <p:nvPr/>
                </p:nvSpPr>
                <p:spPr>
                  <a:xfrm>
                    <a:off x="12386" y="519"/>
                    <a:ext cx="288" cy="305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4" name="文本框 33"/>
                <p:cNvSpPr txBox="1"/>
                <p:nvPr/>
              </p:nvSpPr>
              <p:spPr>
                <a:xfrm>
                  <a:off x="10416" y="885"/>
                  <a:ext cx="1292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>
                      <a:latin typeface="苹方-简" panose="020B0400000000000000" charset="-122"/>
                      <a:ea typeface="苹方-简" panose="020B0400000000000000" charset="-122"/>
                    </a:rPr>
                    <a:t>pushChan</a:t>
                  </a:r>
                  <a:endParaRPr lang="en-US" altLang="zh-CN" sz="10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35" name="左大括号 34"/>
                <p:cNvSpPr/>
                <p:nvPr/>
              </p:nvSpPr>
              <p:spPr>
                <a:xfrm>
                  <a:off x="11708" y="654"/>
                  <a:ext cx="119" cy="847"/>
                </a:xfrm>
                <a:prstGeom prst="leftBrac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" name="文本框 35"/>
                <p:cNvSpPr txBox="1"/>
                <p:nvPr/>
              </p:nvSpPr>
              <p:spPr>
                <a:xfrm>
                  <a:off x="13751" y="884"/>
                  <a:ext cx="1546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>
                      <a:latin typeface="苹方-简" panose="020B0400000000000000" charset="-122"/>
                      <a:ea typeface="苹方-简" panose="020B0400000000000000" charset="-122"/>
                    </a:rPr>
                    <a:t>RoutineSize</a:t>
                  </a:r>
                  <a:endParaRPr lang="en-US" altLang="zh-CN" sz="10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37" name="右大括号 36"/>
                <p:cNvSpPr/>
                <p:nvPr/>
              </p:nvSpPr>
              <p:spPr>
                <a:xfrm>
                  <a:off x="13470" y="654"/>
                  <a:ext cx="119" cy="847"/>
                </a:xfrm>
                <a:prstGeom prst="rightBrac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5" name="组合 54"/>
              <p:cNvGrpSpPr/>
              <p:nvPr/>
            </p:nvGrpSpPr>
            <p:grpSpPr>
              <a:xfrm>
                <a:off x="10416" y="2005"/>
                <a:ext cx="4881" cy="867"/>
                <a:chOff x="10416" y="642"/>
                <a:chExt cx="4881" cy="867"/>
              </a:xfrm>
            </p:grpSpPr>
            <p:grpSp>
              <p:nvGrpSpPr>
                <p:cNvPr id="56" name="组合 55"/>
                <p:cNvGrpSpPr/>
                <p:nvPr/>
              </p:nvGrpSpPr>
              <p:grpSpPr>
                <a:xfrm>
                  <a:off x="11946" y="642"/>
                  <a:ext cx="1440" cy="304"/>
                  <a:chOff x="11234" y="519"/>
                  <a:chExt cx="1440" cy="304"/>
                </a:xfrm>
              </p:grpSpPr>
              <p:sp>
                <p:nvSpPr>
                  <p:cNvPr id="57" name="矩形 56"/>
                  <p:cNvSpPr/>
                  <p:nvPr/>
                </p:nvSpPr>
                <p:spPr>
                  <a:xfrm>
                    <a:off x="11234" y="519"/>
                    <a:ext cx="288" cy="305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8" name="矩形 57"/>
                  <p:cNvSpPr/>
                  <p:nvPr/>
                </p:nvSpPr>
                <p:spPr>
                  <a:xfrm>
                    <a:off x="11522" y="519"/>
                    <a:ext cx="288" cy="305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" name="矩形 58"/>
                  <p:cNvSpPr/>
                  <p:nvPr/>
                </p:nvSpPr>
                <p:spPr>
                  <a:xfrm>
                    <a:off x="11810" y="519"/>
                    <a:ext cx="288" cy="305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" name="矩形 59"/>
                  <p:cNvSpPr/>
                  <p:nvPr/>
                </p:nvSpPr>
                <p:spPr>
                  <a:xfrm>
                    <a:off x="12098" y="519"/>
                    <a:ext cx="288" cy="305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" name="矩形 60"/>
                  <p:cNvSpPr/>
                  <p:nvPr/>
                </p:nvSpPr>
                <p:spPr>
                  <a:xfrm>
                    <a:off x="12386" y="519"/>
                    <a:ext cx="288" cy="305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2" name="组合 61"/>
                <p:cNvGrpSpPr/>
                <p:nvPr/>
              </p:nvGrpSpPr>
              <p:grpSpPr>
                <a:xfrm>
                  <a:off x="11946" y="1205"/>
                  <a:ext cx="1440" cy="304"/>
                  <a:chOff x="11234" y="519"/>
                  <a:chExt cx="1440" cy="304"/>
                </a:xfrm>
              </p:grpSpPr>
              <p:sp>
                <p:nvSpPr>
                  <p:cNvPr id="63" name="矩形 62"/>
                  <p:cNvSpPr/>
                  <p:nvPr/>
                </p:nvSpPr>
                <p:spPr>
                  <a:xfrm>
                    <a:off x="11234" y="519"/>
                    <a:ext cx="288" cy="305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4" name="矩形 63"/>
                  <p:cNvSpPr/>
                  <p:nvPr/>
                </p:nvSpPr>
                <p:spPr>
                  <a:xfrm>
                    <a:off x="11522" y="519"/>
                    <a:ext cx="288" cy="305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5" name="矩形 64"/>
                  <p:cNvSpPr/>
                  <p:nvPr/>
                </p:nvSpPr>
                <p:spPr>
                  <a:xfrm>
                    <a:off x="11810" y="519"/>
                    <a:ext cx="288" cy="305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6" name="矩形 65"/>
                  <p:cNvSpPr/>
                  <p:nvPr/>
                </p:nvSpPr>
                <p:spPr>
                  <a:xfrm>
                    <a:off x="12098" y="519"/>
                    <a:ext cx="288" cy="305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7" name="矩形 66"/>
                  <p:cNvSpPr/>
                  <p:nvPr/>
                </p:nvSpPr>
                <p:spPr>
                  <a:xfrm>
                    <a:off x="12386" y="519"/>
                    <a:ext cx="288" cy="305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68" name="文本框 67"/>
                <p:cNvSpPr txBox="1"/>
                <p:nvPr/>
              </p:nvSpPr>
              <p:spPr>
                <a:xfrm>
                  <a:off x="10416" y="885"/>
                  <a:ext cx="1292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>
                      <a:latin typeface="苹方-简" panose="020B0400000000000000" charset="-122"/>
                      <a:ea typeface="苹方-简" panose="020B0400000000000000" charset="-122"/>
                    </a:rPr>
                    <a:t>room</a:t>
                  </a:r>
                  <a:r>
                    <a:rPr lang="en-US" altLang="zh-CN" sz="1000">
                      <a:latin typeface="苹方-简" panose="020B0400000000000000" charset="-122"/>
                      <a:ea typeface="苹方-简" panose="020B0400000000000000" charset="-122"/>
                    </a:rPr>
                    <a:t>Chan</a:t>
                  </a:r>
                  <a:endParaRPr lang="en-US" altLang="zh-CN" sz="10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69" name="左大括号 68"/>
                <p:cNvSpPr/>
                <p:nvPr/>
              </p:nvSpPr>
              <p:spPr>
                <a:xfrm>
                  <a:off x="11708" y="654"/>
                  <a:ext cx="119" cy="847"/>
                </a:xfrm>
                <a:prstGeom prst="leftBrac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0" name="文本框 69"/>
                <p:cNvSpPr txBox="1"/>
                <p:nvPr/>
              </p:nvSpPr>
              <p:spPr>
                <a:xfrm>
                  <a:off x="13751" y="884"/>
                  <a:ext cx="1546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>
                      <a:latin typeface="苹方-简" panose="020B0400000000000000" charset="-122"/>
                      <a:ea typeface="苹方-简" panose="020B0400000000000000" charset="-122"/>
                    </a:rPr>
                    <a:t>RoutineSize</a:t>
                  </a:r>
                  <a:endParaRPr lang="en-US" altLang="zh-CN" sz="10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71" name="右大括号 70"/>
                <p:cNvSpPr/>
                <p:nvPr/>
              </p:nvSpPr>
              <p:spPr>
                <a:xfrm>
                  <a:off x="13470" y="654"/>
                  <a:ext cx="119" cy="847"/>
                </a:xfrm>
                <a:prstGeom prst="rightBrac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2" name="右大括号 71"/>
              <p:cNvSpPr/>
              <p:nvPr/>
            </p:nvSpPr>
            <p:spPr>
              <a:xfrm rot="5400000">
                <a:off x="12472" y="2474"/>
                <a:ext cx="389" cy="1442"/>
              </a:xfrm>
              <a:prstGeom prst="rightBrace">
                <a:avLst>
                  <a:gd name="adj1" fmla="val 0"/>
                  <a:gd name="adj2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1842" y="3536"/>
                <a:ext cx="1546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>
                    <a:latin typeface="苹方-简" panose="020B0400000000000000" charset="-122"/>
                    <a:ea typeface="苹方-简" panose="020B0400000000000000" charset="-122"/>
                  </a:rPr>
                  <a:t>RoutineChan</a:t>
                </a:r>
                <a:endParaRPr lang="en-US" altLang="zh-CN" sz="1000">
                  <a:latin typeface="苹方-简" panose="020B0400000000000000" charset="-122"/>
                  <a:ea typeface="苹方-简" panose="020B0400000000000000" charset="-122"/>
                </a:endParaRPr>
              </a:p>
            </p:txBody>
          </p:sp>
          <p:grpSp>
            <p:nvGrpSpPr>
              <p:cNvPr id="79" name="组合 78"/>
              <p:cNvGrpSpPr/>
              <p:nvPr/>
            </p:nvGrpSpPr>
            <p:grpSpPr>
              <a:xfrm>
                <a:off x="11946" y="4120"/>
                <a:ext cx="1440" cy="304"/>
                <a:chOff x="12146" y="2205"/>
                <a:chExt cx="1440" cy="304"/>
              </a:xfrm>
            </p:grpSpPr>
            <p:sp>
              <p:nvSpPr>
                <p:cNvPr id="74" name="矩形 73"/>
                <p:cNvSpPr/>
                <p:nvPr/>
              </p:nvSpPr>
              <p:spPr>
                <a:xfrm>
                  <a:off x="12146" y="2205"/>
                  <a:ext cx="288" cy="30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12434" y="2205"/>
                  <a:ext cx="288" cy="30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6" name="矩形 75"/>
                <p:cNvSpPr/>
                <p:nvPr/>
              </p:nvSpPr>
              <p:spPr>
                <a:xfrm>
                  <a:off x="12722" y="2205"/>
                  <a:ext cx="288" cy="30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7" name="矩形 76"/>
                <p:cNvSpPr/>
                <p:nvPr/>
              </p:nvSpPr>
              <p:spPr>
                <a:xfrm>
                  <a:off x="13010" y="2205"/>
                  <a:ext cx="288" cy="30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13298" y="2205"/>
                  <a:ext cx="288" cy="30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0" name="文本框 79"/>
              <p:cNvSpPr txBox="1"/>
              <p:nvPr/>
            </p:nvSpPr>
            <p:spPr>
              <a:xfrm>
                <a:off x="9957" y="4079"/>
                <a:ext cx="1752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>
                    <a:latin typeface="苹方-简" panose="020B0400000000000000" charset="-122"/>
                    <a:ea typeface="苹方-简" panose="020B0400000000000000" charset="-122"/>
                  </a:rPr>
                  <a:t>broadcastChan</a:t>
                </a:r>
                <a:endParaRPr lang="en-US" altLang="zh-CN" sz="1000">
                  <a:latin typeface="苹方-简" panose="020B0400000000000000" charset="-122"/>
                  <a:ea typeface="苹方-简" panose="020B0400000000000000" charset="-122"/>
                </a:endParaRPr>
              </a:p>
            </p:txBody>
          </p:sp>
        </p:grpSp>
        <p:sp>
          <p:nvSpPr>
            <p:cNvPr id="82" name="右大括号 81"/>
            <p:cNvSpPr/>
            <p:nvPr/>
          </p:nvSpPr>
          <p:spPr>
            <a:xfrm rot="5400000">
              <a:off x="12472" y="3938"/>
              <a:ext cx="389" cy="1442"/>
            </a:xfrm>
            <a:prstGeom prst="rightBrace">
              <a:avLst>
                <a:gd name="adj1" fmla="val 0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1893" y="4860"/>
              <a:ext cx="154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latin typeface="苹方-简" panose="020B0400000000000000" charset="-122"/>
                  <a:ea typeface="苹方-简" panose="020B0400000000000000" charset="-122"/>
                </a:rPr>
                <a:t>RoutineSize</a:t>
              </a:r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84" name="右大括号 83"/>
            <p:cNvSpPr/>
            <p:nvPr/>
          </p:nvSpPr>
          <p:spPr>
            <a:xfrm>
              <a:off x="15403" y="569"/>
              <a:ext cx="119" cy="4542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5866" y="2647"/>
              <a:ext cx="1969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>
                  <a:latin typeface="苹方-简" panose="020B0400000000000000" charset="-122"/>
                  <a:ea typeface="苹方-简" panose="020B0400000000000000" charset="-122"/>
                </a:rPr>
                <a:t>单个</a:t>
              </a:r>
              <a:r>
                <a:rPr lang="en-US" altLang="zh-CN" sz="1000">
                  <a:latin typeface="苹方-简" panose="020B0400000000000000" charset="-122"/>
                  <a:ea typeface="苹方-简" panose="020B0400000000000000" charset="-122"/>
                </a:rPr>
                <a:t>goroutine</a:t>
              </a:r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6335395" y="3921125"/>
            <a:ext cx="36385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根据消息体的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Type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，决定是要单发还是一个房间内群发还是全局广播，在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job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构建自己的房间对象列表。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48615" y="274955"/>
            <a:ext cx="3397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整体架构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1660" y="1693545"/>
            <a:ext cx="1111250" cy="540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81660" y="3270250"/>
            <a:ext cx="1111250" cy="540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APP1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545205" y="2453005"/>
            <a:ext cx="1503045" cy="59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comet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 flipV="1">
            <a:off x="1692910" y="2739390"/>
            <a:ext cx="1852295" cy="7912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5" idx="3"/>
          </p:cNvCxnSpPr>
          <p:nvPr/>
        </p:nvCxnSpPr>
        <p:spPr>
          <a:xfrm flipH="1" flipV="1">
            <a:off x="1692910" y="1953895"/>
            <a:ext cx="1841500" cy="7867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545205" y="4241800"/>
            <a:ext cx="1503045" cy="59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logic</a:t>
            </a:r>
            <a:endParaRPr lang="en-US" altLang="zh-CN"/>
          </a:p>
        </p:txBody>
      </p:sp>
      <p:cxnSp>
        <p:nvCxnSpPr>
          <p:cNvPr id="15" name="直接箭头连接符 14"/>
          <p:cNvCxnSpPr>
            <a:stCxn id="6" idx="3"/>
            <a:endCxn id="14" idx="1"/>
          </p:cNvCxnSpPr>
          <p:nvPr/>
        </p:nvCxnSpPr>
        <p:spPr>
          <a:xfrm>
            <a:off x="1692910" y="3530600"/>
            <a:ext cx="1852295" cy="9975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2"/>
            <a:endCxn id="14" idx="0"/>
          </p:cNvCxnSpPr>
          <p:nvPr/>
        </p:nvCxnSpPr>
        <p:spPr>
          <a:xfrm>
            <a:off x="4297045" y="3035300"/>
            <a:ext cx="0" cy="11963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037705" y="4241800"/>
            <a:ext cx="1503045" cy="5924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kafka</a:t>
            </a:r>
            <a:endParaRPr lang="en-US" altLang="zh-CN"/>
          </a:p>
        </p:txBody>
      </p:sp>
      <p:cxnSp>
        <p:nvCxnSpPr>
          <p:cNvPr id="18" name="直接箭头连接符 17"/>
          <p:cNvCxnSpPr>
            <a:stCxn id="14" idx="3"/>
            <a:endCxn id="17" idx="1"/>
          </p:cNvCxnSpPr>
          <p:nvPr/>
        </p:nvCxnSpPr>
        <p:spPr>
          <a:xfrm>
            <a:off x="5048250" y="4528185"/>
            <a:ext cx="1989455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037705" y="2453005"/>
            <a:ext cx="1503045" cy="59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job</a:t>
            </a:r>
            <a:endParaRPr lang="en-US" altLang="zh-CN"/>
          </a:p>
        </p:txBody>
      </p:sp>
      <p:cxnSp>
        <p:nvCxnSpPr>
          <p:cNvPr id="20" name="直接箭头连接符 19"/>
          <p:cNvCxnSpPr>
            <a:stCxn id="17" idx="0"/>
            <a:endCxn id="19" idx="2"/>
          </p:cNvCxnSpPr>
          <p:nvPr/>
        </p:nvCxnSpPr>
        <p:spPr>
          <a:xfrm flipV="1">
            <a:off x="7789545" y="3035300"/>
            <a:ext cx="0" cy="11963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9" idx="1"/>
            <a:endCxn id="7" idx="3"/>
          </p:cNvCxnSpPr>
          <p:nvPr/>
        </p:nvCxnSpPr>
        <p:spPr>
          <a:xfrm flipH="1">
            <a:off x="5048250" y="2739390"/>
            <a:ext cx="19894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344160" y="823595"/>
            <a:ext cx="1503045" cy="5924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discovery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348615" y="5327015"/>
            <a:ext cx="19900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APP1-&gt;comet:</a:t>
            </a:r>
            <a:endParaRPr lang="en-US" altLang="zh-CN" sz="10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1000"/>
              <a:t>Auth</a:t>
            </a:r>
            <a:endParaRPr lang="en-US" altLang="zh-CN" sz="10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1000"/>
              <a:t>HeartBeat</a:t>
            </a:r>
            <a:endParaRPr lang="en-US" altLang="zh-CN" sz="10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1000"/>
              <a:t>ChangeRoom</a:t>
            </a:r>
            <a:endParaRPr lang="en-US" altLang="zh-CN" sz="10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1000"/>
              <a:t>Sub</a:t>
            </a:r>
            <a:endParaRPr lang="en-US" altLang="zh-CN" sz="10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1000"/>
              <a:t>Unsub</a:t>
            </a:r>
            <a:endParaRPr lang="en-US" altLang="zh-CN" sz="1000"/>
          </a:p>
        </p:txBody>
      </p:sp>
      <p:sp>
        <p:nvSpPr>
          <p:cNvPr id="25" name="文本框 24"/>
          <p:cNvSpPr txBox="1"/>
          <p:nvPr/>
        </p:nvSpPr>
        <p:spPr>
          <a:xfrm>
            <a:off x="2338705" y="5327015"/>
            <a:ext cx="19900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comet-&gt;logic:</a:t>
            </a:r>
            <a:endParaRPr lang="en-US" altLang="zh-CN" sz="10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1000"/>
              <a:t>Connect</a:t>
            </a:r>
            <a:endParaRPr lang="en-US" altLang="zh-CN" sz="10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1000"/>
              <a:t>HeartBeat</a:t>
            </a:r>
            <a:endParaRPr lang="en-US" altLang="zh-CN" sz="10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1000"/>
              <a:t>RenewOnline</a:t>
            </a:r>
            <a:endParaRPr lang="en-US" altLang="zh-CN" sz="10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1000"/>
              <a:t>Disconnect</a:t>
            </a:r>
            <a:endParaRPr lang="en-US" altLang="zh-CN" sz="10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1000"/>
              <a:t>Receive</a:t>
            </a:r>
            <a:endParaRPr lang="en-US" altLang="zh-CN" sz="1000"/>
          </a:p>
        </p:txBody>
      </p:sp>
      <p:sp>
        <p:nvSpPr>
          <p:cNvPr id="26" name="文本框 25"/>
          <p:cNvSpPr txBox="1"/>
          <p:nvPr/>
        </p:nvSpPr>
        <p:spPr>
          <a:xfrm>
            <a:off x="4176395" y="5019675"/>
            <a:ext cx="311912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APP1-&gt;logic:</a:t>
            </a:r>
            <a:endParaRPr lang="en-US" altLang="zh-CN" sz="1000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PushKeys——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往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key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列表发送消息</a:t>
            </a:r>
            <a:endParaRPr lang="en-US" altLang="zh-CN" sz="1000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PushMids——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往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mid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列表发送消息</a:t>
            </a:r>
            <a:endParaRPr lang="en-US" altLang="zh-CN" sz="1000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PushRoom——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往一个房间广播消息</a:t>
            </a:r>
            <a:endParaRPr lang="en-US" altLang="zh-CN" sz="1000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PushAll——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广播消息</a:t>
            </a:r>
            <a:endParaRPr lang="en-US" altLang="zh-CN" sz="1000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OnlineTop——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返回在线人数最多的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TopN</a:t>
            </a:r>
            <a:endParaRPr lang="en-US" altLang="zh-CN" sz="1000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OnlineRoom——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返回入参房间列表的在线人数</a:t>
            </a:r>
            <a:endParaRPr lang="en-US" altLang="zh-CN" sz="1000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OnlineTotal——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返回总的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IP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个数，总人数</a:t>
            </a:r>
            <a:endParaRPr lang="en-US" altLang="zh-CN" sz="1000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NodesWeighted——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计算节点实例的权重</a:t>
            </a:r>
            <a:endParaRPr lang="en-US" altLang="zh-CN" sz="1000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NodesInstances——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返回节点实例列表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910195" y="5481320"/>
            <a:ext cx="28295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job-&gt;comet:</a:t>
            </a:r>
            <a:endParaRPr lang="en-US" altLang="zh-CN" sz="1000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PushMsg——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推送消息</a:t>
            </a:r>
            <a:endParaRPr lang="en-US" altLang="zh-CN" sz="1000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Broadcast——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全局推送</a:t>
            </a:r>
            <a:endParaRPr lang="en-US" altLang="zh-CN" sz="1000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BroadcastRoom——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房间内全局推送</a:t>
            </a:r>
            <a:endParaRPr lang="en-US" altLang="zh-CN" sz="1000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8455" y="243205"/>
            <a:ext cx="3397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Comet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连接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62885" y="2707640"/>
            <a:ext cx="1503045" cy="59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comet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40080" y="1301115"/>
            <a:ext cx="12795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</a:rPr>
              <a:t>TCP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</a:rPr>
              <a:t>长连接</a:t>
            </a:r>
            <a:endParaRPr lang="zh-CN" altLang="en-US" sz="1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0080" y="2778125"/>
            <a:ext cx="1279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</a:rPr>
              <a:t>Websocket</a:t>
            </a:r>
            <a:endParaRPr lang="en-US" altLang="zh-CN" sz="14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</a:rPr>
              <a:t>(ws)</a:t>
            </a:r>
            <a:endParaRPr lang="en-US" altLang="zh-CN" sz="1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8455" y="4618355"/>
            <a:ext cx="188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</a:rPr>
              <a:t>WebsocketWithTLS</a:t>
            </a:r>
            <a:endParaRPr lang="en-US" altLang="zh-CN" sz="14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</a:rPr>
              <a:t>(wss)</a:t>
            </a:r>
            <a:endParaRPr lang="en-US" altLang="zh-CN" sz="1400">
              <a:latin typeface="苹方-简" panose="020B0400000000000000" charset="-122"/>
              <a:ea typeface="苹方-简" panose="020B0400000000000000" charset="-122"/>
            </a:endParaRPr>
          </a:p>
        </p:txBody>
      </p:sp>
      <p:cxnSp>
        <p:nvCxnSpPr>
          <p:cNvPr id="11" name="直接箭头连接符 10"/>
          <p:cNvCxnSpPr>
            <a:stCxn id="6" idx="3"/>
            <a:endCxn id="7" idx="1"/>
          </p:cNvCxnSpPr>
          <p:nvPr/>
        </p:nvCxnSpPr>
        <p:spPr>
          <a:xfrm>
            <a:off x="1919605" y="1454785"/>
            <a:ext cx="843280" cy="154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3"/>
            <a:endCxn id="7" idx="1"/>
          </p:cNvCxnSpPr>
          <p:nvPr/>
        </p:nvCxnSpPr>
        <p:spPr>
          <a:xfrm flipV="1">
            <a:off x="1919605" y="3004185"/>
            <a:ext cx="843280" cy="34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3"/>
            <a:endCxn id="7" idx="1"/>
          </p:cNvCxnSpPr>
          <p:nvPr/>
        </p:nvCxnSpPr>
        <p:spPr>
          <a:xfrm flipV="1">
            <a:off x="2220595" y="3004185"/>
            <a:ext cx="542290" cy="18751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433320" y="2041525"/>
            <a:ext cx="25082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AcceptRoutine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个数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:CPU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核数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44795" y="1951990"/>
            <a:ext cx="1630680" cy="4235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ServeWebsocket</a:t>
            </a:r>
            <a:endParaRPr lang="en-US" altLang="zh-CN" sz="1200"/>
          </a:p>
        </p:txBody>
      </p:sp>
      <p:sp>
        <p:nvSpPr>
          <p:cNvPr id="17" name="矩形 16"/>
          <p:cNvSpPr/>
          <p:nvPr/>
        </p:nvSpPr>
        <p:spPr>
          <a:xfrm>
            <a:off x="5344795" y="3729990"/>
            <a:ext cx="1630045" cy="4235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dispatchWebsocket</a:t>
            </a:r>
            <a:endParaRPr lang="en-US" altLang="zh-CN" sz="1200"/>
          </a:p>
        </p:txBody>
      </p:sp>
      <p:cxnSp>
        <p:nvCxnSpPr>
          <p:cNvPr id="18" name="直接箭头连接符 17"/>
          <p:cNvCxnSpPr>
            <a:stCxn id="7" idx="3"/>
            <a:endCxn id="16" idx="1"/>
          </p:cNvCxnSpPr>
          <p:nvPr/>
        </p:nvCxnSpPr>
        <p:spPr>
          <a:xfrm flipV="1">
            <a:off x="4265930" y="2164080"/>
            <a:ext cx="1078865" cy="84010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2"/>
            <a:endCxn id="17" idx="0"/>
          </p:cNvCxnSpPr>
          <p:nvPr/>
        </p:nvCxnSpPr>
        <p:spPr>
          <a:xfrm>
            <a:off x="6160135" y="2375535"/>
            <a:ext cx="0" cy="135445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1"/>
            <a:endCxn id="7" idx="3"/>
          </p:cNvCxnSpPr>
          <p:nvPr/>
        </p:nvCxnSpPr>
        <p:spPr>
          <a:xfrm flipH="1" flipV="1">
            <a:off x="4265930" y="3004185"/>
            <a:ext cx="1078865" cy="9378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906010" y="1301115"/>
            <a:ext cx="2508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每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Accept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一个连接，新开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goroutine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进行认证，收包处理（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ServeWebsocket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）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941570" y="4480560"/>
            <a:ext cx="2508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同时新开一个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routine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，处理回包操作（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dispatchWebsocket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）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3865" y="5852795"/>
            <a:ext cx="9482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假设有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N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个连接：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comet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新开的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goroutine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个数为：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NumCPU + 2 * N</a:t>
            </a:r>
            <a:endParaRPr lang="en-US" altLang="zh-CN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8455" y="243205"/>
            <a:ext cx="3397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Comet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结构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6725" y="3361690"/>
            <a:ext cx="7283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</a:rPr>
              <a:t>Server</a:t>
            </a:r>
            <a:endParaRPr lang="en-US" altLang="zh-CN" sz="1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27530" y="1704975"/>
            <a:ext cx="9226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</a:rPr>
              <a:t>Bucket1</a:t>
            </a:r>
            <a:endParaRPr lang="en-US" altLang="zh-CN" sz="1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27530" y="3168015"/>
            <a:ext cx="9226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</a:rPr>
              <a:t>Bucket2</a:t>
            </a:r>
            <a:endParaRPr lang="en-US" altLang="zh-CN" sz="1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27530" y="5004435"/>
            <a:ext cx="9226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</a:rPr>
              <a:t>BucketN</a:t>
            </a:r>
            <a:endParaRPr lang="en-US" altLang="zh-CN" sz="1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1341120" y="1849120"/>
            <a:ext cx="335280" cy="333184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912110" y="3044825"/>
            <a:ext cx="32905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chs: map[string]*Channel - num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-Channel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映射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rooms: map[string]*Room - roomid-Room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映射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routines: []chan *grpc.BroadcastRoomReq</a:t>
            </a:r>
            <a:endParaRPr lang="en-US" altLang="zh-CN" sz="10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2750185" y="3121025"/>
            <a:ext cx="161925" cy="40005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202680" y="2583180"/>
            <a:ext cx="372300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Room - 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属于哪个房间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CliProto - 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环形数组（用户接收和发送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APP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包）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signal - make(chan *grpc.Proto, svr)</a:t>
            </a:r>
            <a:endParaRPr lang="en-US" altLang="zh-CN" sz="10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Writer 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- 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bufio.Writer（网络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IO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相关）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Reader 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- 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bufio.Reader（网络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IO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相关）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Next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, Prev - 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*Channel（一个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Room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挂在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Channel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链表）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watchOps 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- 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map[int32]struct{}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(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只有注册在上面的才能发消息）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5938520" y="2606040"/>
            <a:ext cx="107950" cy="98425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574280" y="2202180"/>
            <a:ext cx="37230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ID</a:t>
            </a:r>
            <a:endParaRPr lang="en-US" altLang="zh-CN" sz="10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next - *Channel</a:t>
            </a:r>
            <a:endParaRPr lang="en-US" altLang="zh-CN" sz="10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Online</a:t>
            </a:r>
            <a:endParaRPr lang="en-US" altLang="zh-CN" sz="1000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8455" y="243205"/>
            <a:ext cx="3397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Comet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消息流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72770" y="1005205"/>
            <a:ext cx="9819005" cy="494030"/>
            <a:chOff x="1158" y="3014"/>
            <a:chExt cx="15463" cy="778"/>
          </a:xfrm>
        </p:grpSpPr>
        <p:grpSp>
          <p:nvGrpSpPr>
            <p:cNvPr id="9" name="组合 8"/>
            <p:cNvGrpSpPr/>
            <p:nvPr/>
          </p:nvGrpSpPr>
          <p:grpSpPr>
            <a:xfrm>
              <a:off x="5212" y="3014"/>
              <a:ext cx="6730" cy="779"/>
              <a:chOff x="5808" y="2929"/>
              <a:chExt cx="6730" cy="779"/>
            </a:xfrm>
          </p:grpSpPr>
          <p:cxnSp>
            <p:nvCxnSpPr>
              <p:cNvPr id="6" name="直接连接符 5"/>
              <p:cNvCxnSpPr/>
              <p:nvPr/>
            </p:nvCxnSpPr>
            <p:spPr>
              <a:xfrm>
                <a:off x="5808" y="2929"/>
                <a:ext cx="67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5808" y="3708"/>
                <a:ext cx="67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文本框 7"/>
              <p:cNvSpPr txBox="1"/>
              <p:nvPr/>
            </p:nvSpPr>
            <p:spPr>
              <a:xfrm>
                <a:off x="8165" y="3077"/>
                <a:ext cx="2525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苹方-简" panose="020B0400000000000000" charset="-122"/>
                    <a:ea typeface="苹方-简" panose="020B0400000000000000" charset="-122"/>
                  </a:rPr>
                  <a:t>Channel.signal</a:t>
                </a:r>
                <a:endParaRPr lang="en-US" altLang="zh-CN" sz="1400">
                  <a:latin typeface="苹方-简" panose="020B0400000000000000" charset="-122"/>
                  <a:ea typeface="苹方-简" panose="020B0400000000000000" charset="-122"/>
                </a:endParaRPr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1158" y="3187"/>
              <a:ext cx="204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Channel.Push()</a:t>
              </a:r>
              <a:endParaRPr lang="zh-CN" altLang="en-US" sz="1200"/>
            </a:p>
          </p:txBody>
        </p:sp>
        <p:cxnSp>
          <p:nvCxnSpPr>
            <p:cNvPr id="12" name="直接箭头连接符 11"/>
            <p:cNvCxnSpPr>
              <a:stCxn id="11" idx="3"/>
            </p:cNvCxnSpPr>
            <p:nvPr/>
          </p:nvCxnSpPr>
          <p:spPr>
            <a:xfrm>
              <a:off x="3201" y="3404"/>
              <a:ext cx="2250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10948" y="3402"/>
              <a:ext cx="2250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3965" y="3162"/>
              <a:ext cx="265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Channel.Ready()</a:t>
              </a:r>
              <a:endParaRPr lang="en-US" altLang="zh-CN" sz="1200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251460" y="1930400"/>
            <a:ext cx="107651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600">
                <a:latin typeface="苹方-简" panose="020B0400000000000000" charset="-122"/>
                <a:ea typeface="苹方-简" panose="020B0400000000000000" charset="-122"/>
              </a:rPr>
              <a:t>PushMsg</a:t>
            </a:r>
            <a:r>
              <a:rPr lang="zh-CN" altLang="en-US" sz="1600">
                <a:latin typeface="苹方-简" panose="020B0400000000000000" charset="-122"/>
                <a:ea typeface="苹方-简" panose="020B0400000000000000" charset="-122"/>
              </a:rPr>
              <a:t>：根据</a:t>
            </a:r>
            <a:r>
              <a:rPr lang="en-US" altLang="zh-CN" sz="1600">
                <a:latin typeface="苹方-简" panose="020B0400000000000000" charset="-122"/>
                <a:ea typeface="苹方-简" panose="020B0400000000000000" charset="-122"/>
              </a:rPr>
              <a:t>key</a:t>
            </a:r>
            <a:r>
              <a:rPr lang="zh-CN" altLang="en-US" sz="1600">
                <a:latin typeface="苹方-简" panose="020B0400000000000000" charset="-122"/>
                <a:ea typeface="苹方-简" panose="020B0400000000000000" charset="-122"/>
              </a:rPr>
              <a:t>，查找对应的</a:t>
            </a:r>
            <a:r>
              <a:rPr lang="en-US" altLang="zh-CN" sz="1600">
                <a:latin typeface="苹方-简" panose="020B0400000000000000" charset="-122"/>
                <a:ea typeface="苹方-简" panose="020B0400000000000000" charset="-122"/>
              </a:rPr>
              <a:t>Bucket</a:t>
            </a:r>
            <a:r>
              <a:rPr lang="zh-CN" altLang="en-US" sz="1600">
                <a:latin typeface="苹方-简" panose="020B0400000000000000" charset="-122"/>
                <a:ea typeface="苹方-简" panose="020B0400000000000000" charset="-122"/>
              </a:rPr>
              <a:t>乃至对应的</a:t>
            </a:r>
            <a:r>
              <a:rPr lang="en-US" altLang="zh-CN" sz="1600">
                <a:latin typeface="苹方-简" panose="020B0400000000000000" charset="-122"/>
                <a:ea typeface="苹方-简" panose="020B0400000000000000" charset="-122"/>
              </a:rPr>
              <a:t>Channel</a:t>
            </a:r>
            <a:r>
              <a:rPr lang="zh-CN" altLang="en-US" sz="1600">
                <a:latin typeface="苹方-简" panose="020B0400000000000000" charset="-122"/>
                <a:ea typeface="苹方-简" panose="020B0400000000000000" charset="-122"/>
              </a:rPr>
              <a:t>，然后往</a:t>
            </a:r>
            <a:r>
              <a:rPr lang="en-US" altLang="zh-CN" sz="1600">
                <a:latin typeface="苹方-简" panose="020B0400000000000000" charset="-122"/>
                <a:ea typeface="苹方-简" panose="020B0400000000000000" charset="-122"/>
              </a:rPr>
              <a:t>Channel</a:t>
            </a:r>
            <a:r>
              <a:rPr lang="zh-CN" altLang="en-US" sz="1600">
                <a:latin typeface="苹方-简" panose="020B0400000000000000" charset="-122"/>
                <a:ea typeface="苹方-简" panose="020B0400000000000000" charset="-122"/>
              </a:rPr>
              <a:t>里面</a:t>
            </a:r>
            <a:r>
              <a:rPr lang="en-US" altLang="zh-CN" sz="1600">
                <a:latin typeface="苹方-简" panose="020B0400000000000000" charset="-122"/>
                <a:ea typeface="苹方-简" panose="020B0400000000000000" charset="-122"/>
              </a:rPr>
              <a:t>Push</a:t>
            </a:r>
            <a:r>
              <a:rPr lang="zh-CN" altLang="en-US" sz="1600">
                <a:latin typeface="苹方-简" panose="020B0400000000000000" charset="-122"/>
                <a:ea typeface="苹方-简" panose="020B0400000000000000" charset="-122"/>
              </a:rPr>
              <a:t>消息；</a:t>
            </a:r>
            <a:endParaRPr lang="zh-CN" altLang="en-US" sz="1600">
              <a:latin typeface="苹方-简" panose="020B0400000000000000" charset="-122"/>
              <a:ea typeface="苹方-简" panose="020B0400000000000000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600">
                <a:latin typeface="苹方-简" panose="020B0400000000000000" charset="-122"/>
                <a:ea typeface="苹方-简" panose="020B0400000000000000" charset="-122"/>
              </a:rPr>
              <a:t>Broadcast</a:t>
            </a:r>
            <a:r>
              <a:rPr lang="zh-CN" altLang="en-US" sz="1600">
                <a:latin typeface="苹方-简" panose="020B0400000000000000" charset="-122"/>
                <a:ea typeface="苹方-简" panose="020B0400000000000000" charset="-122"/>
              </a:rPr>
              <a:t>：遍历所有的</a:t>
            </a:r>
            <a:r>
              <a:rPr lang="en-US" altLang="zh-CN" sz="1600">
                <a:latin typeface="苹方-简" panose="020B0400000000000000" charset="-122"/>
                <a:ea typeface="苹方-简" panose="020B0400000000000000" charset="-122"/>
              </a:rPr>
              <a:t>Bucket</a:t>
            </a:r>
            <a:r>
              <a:rPr lang="zh-CN" altLang="en-US" sz="1600">
                <a:latin typeface="苹方-简" panose="020B0400000000000000" charset="-122"/>
                <a:ea typeface="苹方-简" panose="020B0400000000000000" charset="-122"/>
              </a:rPr>
              <a:t>，然后再遍历单个</a:t>
            </a:r>
            <a:r>
              <a:rPr lang="en-US" altLang="zh-CN" sz="1600">
                <a:latin typeface="苹方-简" panose="020B0400000000000000" charset="-122"/>
                <a:ea typeface="苹方-简" panose="020B0400000000000000" charset="-122"/>
              </a:rPr>
              <a:t>Bucket</a:t>
            </a:r>
            <a:r>
              <a:rPr lang="zh-CN" altLang="en-US" sz="1600">
                <a:latin typeface="苹方-简" panose="020B0400000000000000" charset="-122"/>
                <a:ea typeface="苹方-简" panose="020B0400000000000000" charset="-122"/>
              </a:rPr>
              <a:t>里面的所有</a:t>
            </a:r>
            <a:r>
              <a:rPr lang="en-US" altLang="zh-CN" sz="1600">
                <a:latin typeface="苹方-简" panose="020B0400000000000000" charset="-122"/>
                <a:ea typeface="苹方-简" panose="020B0400000000000000" charset="-122"/>
              </a:rPr>
              <a:t>Channel</a:t>
            </a:r>
            <a:r>
              <a:rPr lang="zh-CN" altLang="en-US" sz="1600">
                <a:latin typeface="苹方-简" panose="020B0400000000000000" charset="-122"/>
                <a:ea typeface="苹方-简" panose="020B0400000000000000" charset="-122"/>
              </a:rPr>
              <a:t>，往</a:t>
            </a:r>
            <a:r>
              <a:rPr lang="en-US" altLang="zh-CN" sz="1600">
                <a:latin typeface="苹方-简" panose="020B0400000000000000" charset="-122"/>
                <a:ea typeface="苹方-简" panose="020B0400000000000000" charset="-122"/>
              </a:rPr>
              <a:t>Channel</a:t>
            </a:r>
            <a:r>
              <a:rPr lang="zh-CN" altLang="en-US" sz="1600">
                <a:latin typeface="苹方-简" panose="020B0400000000000000" charset="-122"/>
                <a:ea typeface="苹方-简" panose="020B0400000000000000" charset="-122"/>
              </a:rPr>
              <a:t>里面</a:t>
            </a:r>
            <a:r>
              <a:rPr lang="en-US" altLang="zh-CN" sz="1600">
                <a:latin typeface="苹方-简" panose="020B0400000000000000" charset="-122"/>
                <a:ea typeface="苹方-简" panose="020B0400000000000000" charset="-122"/>
              </a:rPr>
              <a:t>Push</a:t>
            </a:r>
            <a:r>
              <a:rPr lang="zh-CN" altLang="en-US" sz="1600">
                <a:latin typeface="苹方-简" panose="020B0400000000000000" charset="-122"/>
                <a:ea typeface="苹方-简" panose="020B0400000000000000" charset="-122"/>
              </a:rPr>
              <a:t>消息；</a:t>
            </a:r>
            <a:endParaRPr lang="zh-CN" altLang="en-US" sz="1600">
              <a:latin typeface="苹方-简" panose="020B0400000000000000" charset="-122"/>
              <a:ea typeface="苹方-简" panose="020B0400000000000000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600">
                <a:latin typeface="苹方-简" panose="020B0400000000000000" charset="-122"/>
                <a:ea typeface="苹方-简" panose="020B0400000000000000" charset="-122"/>
              </a:rPr>
              <a:t>BroadRoom</a:t>
            </a:r>
            <a:r>
              <a:rPr lang="zh-CN" altLang="en-US" sz="1600">
                <a:latin typeface="苹方-简" panose="020B0400000000000000" charset="-122"/>
                <a:ea typeface="苹方-简" panose="020B0400000000000000" charset="-122"/>
              </a:rPr>
              <a:t>：遍历所有的</a:t>
            </a:r>
            <a:r>
              <a:rPr lang="en-US" altLang="zh-CN" sz="1600">
                <a:latin typeface="苹方-简" panose="020B0400000000000000" charset="-122"/>
                <a:ea typeface="苹方-简" panose="020B0400000000000000" charset="-122"/>
              </a:rPr>
              <a:t>Bucket</a:t>
            </a:r>
            <a:r>
              <a:rPr lang="zh-CN" altLang="en-US" sz="1600">
                <a:latin typeface="苹方-简" panose="020B0400000000000000" charset="-122"/>
                <a:ea typeface="苹方-简" panose="020B0400000000000000" charset="-122"/>
              </a:rPr>
              <a:t>，然后随机选择一个</a:t>
            </a:r>
            <a:r>
              <a:rPr lang="en-US" altLang="zh-CN" sz="1600">
                <a:latin typeface="苹方-简" panose="020B0400000000000000" charset="-122"/>
                <a:ea typeface="苹方-简" panose="020B0400000000000000" charset="-122"/>
              </a:rPr>
              <a:t>Channel</a:t>
            </a:r>
            <a:r>
              <a:rPr lang="zh-CN" altLang="en-US" sz="1600">
                <a:latin typeface="苹方-简" panose="020B0400000000000000" charset="-122"/>
                <a:ea typeface="苹方-简" panose="020B0400000000000000" charset="-122"/>
              </a:rPr>
              <a:t>，把消息放里面，另外每个</a:t>
            </a:r>
            <a:r>
              <a:rPr lang="en-US" altLang="zh-CN" sz="1600">
                <a:latin typeface="苹方-简" panose="020B0400000000000000" charset="-122"/>
                <a:ea typeface="苹方-简" panose="020B0400000000000000" charset="-122"/>
              </a:rPr>
              <a:t>Channel</a:t>
            </a:r>
            <a:r>
              <a:rPr lang="zh-CN" altLang="en-US" sz="1600">
                <a:latin typeface="苹方-简" panose="020B0400000000000000" charset="-122"/>
                <a:ea typeface="苹方-简" panose="020B0400000000000000" charset="-122"/>
              </a:rPr>
              <a:t>有单独的协程维护</a:t>
            </a:r>
            <a:r>
              <a:rPr lang="en-US" altLang="zh-CN" sz="1600">
                <a:latin typeface="苹方-简" panose="020B0400000000000000" charset="-122"/>
                <a:ea typeface="苹方-简" panose="020B0400000000000000" charset="-122"/>
              </a:rPr>
              <a:t>(roomrpc)</a:t>
            </a:r>
            <a:r>
              <a:rPr lang="zh-CN" altLang="en-US" sz="1600">
                <a:latin typeface="苹方-简" panose="020B0400000000000000" charset="-122"/>
                <a:ea typeface="苹方-简" panose="020B0400000000000000" charset="-122"/>
              </a:rPr>
              <a:t>，取出消息，找出房间</a:t>
            </a:r>
            <a:r>
              <a:rPr lang="en-US" altLang="zh-CN" sz="1600">
                <a:latin typeface="苹方-简" panose="020B0400000000000000" charset="-122"/>
                <a:ea typeface="苹方-简" panose="020B0400000000000000" charset="-122"/>
              </a:rPr>
              <a:t>id</a:t>
            </a:r>
            <a:r>
              <a:rPr lang="zh-CN" altLang="en-US" sz="1600">
                <a:latin typeface="苹方-简" panose="020B0400000000000000" charset="-122"/>
                <a:ea typeface="苹方-简" panose="020B0400000000000000" charset="-122"/>
              </a:rPr>
              <a:t>，然后往房间里面的每个</a:t>
            </a:r>
            <a:r>
              <a:rPr lang="en-US" altLang="zh-CN" sz="1600">
                <a:latin typeface="苹方-简" panose="020B0400000000000000" charset="-122"/>
                <a:ea typeface="苹方-简" panose="020B0400000000000000" charset="-122"/>
              </a:rPr>
              <a:t>Channel</a:t>
            </a:r>
            <a:r>
              <a:rPr lang="zh-CN" altLang="en-US" sz="1600">
                <a:latin typeface="苹方-简" panose="020B0400000000000000" charset="-122"/>
                <a:ea typeface="苹方-简" panose="020B0400000000000000" charset="-122"/>
              </a:rPr>
              <a:t>发送消息。</a:t>
            </a:r>
            <a:r>
              <a:rPr lang="zh-CN" altLang="en-US" sz="1600">
                <a:solidFill>
                  <a:srgbClr val="FF0000"/>
                </a:solidFill>
                <a:latin typeface="苹方-简" panose="020B0400000000000000" charset="-122"/>
                <a:ea typeface="苹方-简" panose="020B0400000000000000" charset="-122"/>
              </a:rPr>
              <a:t>（这里为什么不做成</a:t>
            </a:r>
            <a:r>
              <a:rPr lang="en-US" altLang="zh-CN" sz="1600">
                <a:solidFill>
                  <a:srgbClr val="FF0000"/>
                </a:solidFill>
                <a:latin typeface="苹方-简" panose="020B0400000000000000" charset="-122"/>
                <a:ea typeface="苹方-简" panose="020B0400000000000000" charset="-122"/>
              </a:rPr>
              <a:t>Broadcast</a:t>
            </a:r>
            <a:r>
              <a:rPr lang="zh-CN" altLang="en-US" sz="1600">
                <a:solidFill>
                  <a:srgbClr val="FF0000"/>
                </a:solidFill>
                <a:latin typeface="苹方-简" panose="020B0400000000000000" charset="-122"/>
                <a:ea typeface="苹方-简" panose="020B0400000000000000" charset="-122"/>
              </a:rPr>
              <a:t>的逻辑？既然</a:t>
            </a:r>
            <a:r>
              <a:rPr lang="en-US" altLang="zh-CN" sz="1600">
                <a:solidFill>
                  <a:srgbClr val="FF0000"/>
                </a:solidFill>
                <a:latin typeface="苹方-简" panose="020B0400000000000000" charset="-122"/>
                <a:ea typeface="苹方-简" panose="020B0400000000000000" charset="-122"/>
              </a:rPr>
              <a:t>Bucket</a:t>
            </a:r>
            <a:r>
              <a:rPr lang="zh-CN" altLang="en-US" sz="1600">
                <a:solidFill>
                  <a:srgbClr val="FF0000"/>
                </a:solidFill>
                <a:latin typeface="苹方-简" panose="020B0400000000000000" charset="-122"/>
                <a:ea typeface="苹方-简" panose="020B0400000000000000" charset="-122"/>
              </a:rPr>
              <a:t>都维护</a:t>
            </a:r>
            <a:r>
              <a:rPr lang="en-US" altLang="zh-CN" sz="1600">
                <a:solidFill>
                  <a:srgbClr val="FF0000"/>
                </a:solidFill>
                <a:latin typeface="苹方-简" panose="020B0400000000000000" charset="-122"/>
                <a:ea typeface="苹方-简" panose="020B0400000000000000" charset="-122"/>
              </a:rPr>
              <a:t>Room</a:t>
            </a:r>
            <a:r>
              <a:rPr lang="zh-CN" altLang="en-US" sz="1600">
                <a:solidFill>
                  <a:srgbClr val="FF0000"/>
                </a:solidFill>
                <a:latin typeface="苹方-简" panose="020B0400000000000000" charset="-122"/>
                <a:ea typeface="苹方-简" panose="020B0400000000000000" charset="-122"/>
              </a:rPr>
              <a:t>列表了）</a:t>
            </a:r>
            <a:endParaRPr lang="zh-CN" altLang="en-US" sz="1600">
              <a:solidFill>
                <a:srgbClr val="FF0000"/>
              </a:solidFill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5440" y="3655695"/>
            <a:ext cx="1072070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几个重要的概念：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Bucket: 每个 Comet 程序拥有若干个 Bucket, 可以理解为 Session Management, 保存着当前 Comet 服务于哪些 Room 和 Channel. 长连接具体分布在哪个 Bucket 上呢？根据 SubKey 一致性 Hash 来选择。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Room: 可以理解为房间，群组或是一个 Group. 这个房间内维护 N 个 Channel, 即长连接用户。在该 Room 内广播消息，会发送给房间内的所有 Channel.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Channel: 维护一个长连接用户，只能对应一个 Room. 推送的消息可以在 Room 内广播，也可以推送到指定的 Channel.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Proto: 消息结构体，存放版本号，操作类型，消息序号和消息体。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8455" y="243205"/>
            <a:ext cx="3397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苹方-简" panose="020B0400000000000000" charset="-122"/>
                <a:ea typeface="苹方-简" panose="020B0400000000000000" charset="-122"/>
              </a:rPr>
              <a:t>Auth</a:t>
            </a:r>
            <a:endParaRPr 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1250" y="1019175"/>
            <a:ext cx="7875270" cy="52190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8455" y="243205"/>
            <a:ext cx="3397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苹方-简" panose="020B0400000000000000" charset="-122"/>
                <a:ea typeface="苹方-简" panose="020B0400000000000000" charset="-122"/>
              </a:rPr>
              <a:t>HeartBeat</a:t>
            </a:r>
            <a:endParaRPr 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900" y="1162050"/>
            <a:ext cx="8138795" cy="51149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0210" y="1043305"/>
            <a:ext cx="4902200" cy="53416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8455" y="243205"/>
            <a:ext cx="3397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苹方-简" panose="020B0400000000000000" charset="-122"/>
                <a:ea typeface="苹方-简" panose="020B0400000000000000" charset="-122"/>
              </a:rPr>
              <a:t>ChangeRoom</a:t>
            </a:r>
            <a:endParaRPr 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38455" y="243205"/>
            <a:ext cx="3397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苹方-简" panose="020B0400000000000000" charset="-122"/>
                <a:ea typeface="苹方-简" panose="020B0400000000000000" charset="-122"/>
              </a:rPr>
              <a:t>Sub &amp; UnSub</a:t>
            </a:r>
            <a:endParaRPr 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455" y="2172970"/>
            <a:ext cx="5160645" cy="30918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00" y="1967865"/>
            <a:ext cx="6170295" cy="35020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1913</Words>
  <Application>WPS 演示</Application>
  <PresentationFormat>宽屏</PresentationFormat>
  <Paragraphs>158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汉仪旗黑KW</vt:lpstr>
      <vt:lpstr>兰亭黑-繁</vt:lpstr>
      <vt:lpstr>娃娃体-繁</vt:lpstr>
      <vt:lpstr>楷体-简</vt:lpstr>
      <vt:lpstr>苹方-简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zhuowendeng</dc:creator>
  <cp:lastModifiedBy>zhuowendeng</cp:lastModifiedBy>
  <cp:revision>74</cp:revision>
  <dcterms:created xsi:type="dcterms:W3CDTF">2019-08-30T16:24:14Z</dcterms:created>
  <dcterms:modified xsi:type="dcterms:W3CDTF">2019-08-30T16:24:14Z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2052-1.5.0.2161</vt:lpwstr>
  </property>
</Properties>
</file>