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4b9afa3-c6f4-48c5-b8db-7acede827ec5}">
          <p14:sldIdLst>
            <p14:sldId id="257"/>
          </p14:sldIdLst>
        </p14:section>
        <p14:section name="设计理念" id="{0a8b5d5b-9a8a-422b-82f7-b33140b5dcce}">
          <p14:sldIdLst>
            <p14:sldId id="258"/>
            <p14:sldId id="259"/>
            <p14:sldId id="260"/>
            <p14:sldId id="261"/>
            <p14:sldId id="262"/>
          </p14:sldIdLst>
        </p14:section>
        <p14:section name="nsqd" id="{dc416cf8-0f8b-4e3c-b9f4-45a62041f445}">
          <p14:sldIdLst>
            <p14:sldId id="263"/>
          </p14:sldIdLst>
        </p14:section>
        <p14:section name="topic" id="{f93669d1-705b-4cb6-97a9-6d6fb0028b20}">
          <p14:sldIdLst>
            <p14:sldId id="265"/>
            <p14:sldId id="271"/>
            <p14:sldId id="266"/>
            <p14:sldId id="267"/>
            <p14:sldId id="269"/>
          </p14:sldIdLst>
        </p14:section>
        <p14:section name="backendQueue" id="{b2b5f6f5-d03a-446d-8e8a-7b20571ffd86}">
          <p14:sldIdLst>
            <p14:sldId id="268"/>
          </p14:sldIdLst>
        </p14:section>
        <p14:section name="channel" id="{02cfc120-8f95-4a4c-be3e-0115331f04de}">
          <p14:sldIdLst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nsqlookupd" id="{3d6bf576-f9cc-453c-929a-2b349c9edd80}">
          <p14:sldIdLst>
            <p14:sldId id="278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47265" y="2162810"/>
            <a:ext cx="735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nsq</a:t>
            </a:r>
            <a:r>
              <a:rPr lang="zh-CN" altLang="en-US" sz="3600">
                <a:latin typeface="兰亭黑-简" panose="02000000000000000000" charset="-122"/>
                <a:ea typeface="兰亭黑-简" panose="02000000000000000000" charset="-122"/>
              </a:rPr>
              <a:t>源码解析</a:t>
            </a:r>
            <a:endParaRPr lang="zh-CN" altLang="en-US" sz="3600">
              <a:latin typeface="兰亭黑-简" panose="02000000000000000000" charset="-122"/>
              <a:ea typeface="兰亭黑-简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8080" y="5899785"/>
            <a:ext cx="195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sysublackbear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发布消息到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11184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如果内存队列没满，则把消息写入到内存队列；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如果内存队列已经满了，则将消息写入到磁盘队列；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将写入磁盘队列的返回值写入到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errValue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变量（调用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SetHealth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函数），该变量衍生出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IsHealthy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GetError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GetHealth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三个函数，主要用于测试以及从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HTTP API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来获取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的运行情况（是否发生了错误）。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2404745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的关闭和删除：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25" y="3692525"/>
            <a:ext cx="11184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删除操作：需要清空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channelMap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并删除所有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，然后删除内存和磁盘中所有未投递的消息。最后关闭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backend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管理的磁盘文件。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关闭操作：不清空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channelMap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，只是关闭所有的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，使用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flush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函数将所有内存队列中未投递的消息写入到磁盘文件中，最后再关闭磁盘队列文件。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727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核心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——messagePump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（消息轮询）：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11184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不再调用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topic.Start()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之前，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messagePump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会阻塞在第一个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for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循环中；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启用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(Start())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后，获取该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下的所有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列表；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memoryMsgChan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backendChan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（当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对应的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数量大于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且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不处于暂停状态）；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从内存队列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(memoryMsgChan)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或者磁盘队列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(backendChan)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中获取消息，并投递给所有关联的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channelUpdateChan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中获取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更新的信息；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pauseChan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中获取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是否需要暂停的信息。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727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核心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——messagePump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（消息轮询）：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11184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不再调用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topic.Start()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之前，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messagePump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会阻塞在第一个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for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循环中；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启用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(Start())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后，获取该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下的所有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列表；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memoryMsgChan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backendChan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（当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对应的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数量大于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且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不处于暂停状态）；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从内存队列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(memoryMsgChan)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或者磁盘队列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(backendChan)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中获取消息，并投递给所有关联的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channelUpdateChan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中获取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更新的信息；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pauseChan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中获取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是否需要暂停的信息。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727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磁盘队列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——diskQueue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3112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接口：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Put([]byte) error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ReadChan() chan []byte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Close() error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Delete() error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Depth() int64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Empty() error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9615" y="803275"/>
            <a:ext cx="6926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关键数据成员：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readPos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：当前读文件的指针偏移量（从文件某个位置开始读）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writePos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：当前写文件的指针偏移量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readFileNum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：当前读的文件编号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writeFileNum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：当前写的文件编号，用于创建文件名使用，文件编号每新建一个文件会递增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depth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：写一条消息加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，读一条消息减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，可以理解成还未读完的消息数量；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nextReadPos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：下次需要读的指针偏移量；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nextReadFileNum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：下次需要读的文件编号。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几个阶段，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readPos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nextReadPos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的关系：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消息读取前：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nextReadPos = readPos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消息已读取，但没有投递出去（没收到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consumer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ACK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:nextReadPos = readPos +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本条消息的长度；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消息投递后（收到了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consumer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ACK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readPos = nextReadPos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9095" y="3778885"/>
            <a:ext cx="384175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len1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3270" y="3778885"/>
            <a:ext cx="512445" cy="589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buf1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5715" y="3778885"/>
            <a:ext cx="409575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len2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5290" y="3778885"/>
            <a:ext cx="512445" cy="589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buf2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7735" y="3778885"/>
            <a:ext cx="409575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...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7310" y="3778885"/>
            <a:ext cx="409575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lenN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16885" y="3778885"/>
            <a:ext cx="512445" cy="589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bufN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4435" y="4616450"/>
            <a:ext cx="13519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消息在磁盘文件的格式</a:t>
            </a:r>
            <a:endParaRPr lang="zh-CN" altLang="en-US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7880" y="5418455"/>
            <a:ext cx="2711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FIFO</a:t>
            </a:r>
            <a:r>
              <a:rPr lang="zh-CN" altLang="en-US" sz="1400">
                <a:latin typeface="苹方-简" panose="020B0400000000000000" charset="-122"/>
                <a:ea typeface="苹方-简" panose="020B0400000000000000" charset="-122"/>
              </a:rPr>
              <a:t>的双指针磁盘队列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727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的消息队列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——PQ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795020"/>
            <a:ext cx="111848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里面的消息分为两种：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（实时消息）和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deferredMessage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（延时消息）。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inFlightMessages map[MessageID]*Message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inFlightPQ inFlightPqueue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inFlightMutex sync.Mutex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deferredMessages map[MessageID]*pqueue.Item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deferredPQ pqueue.PriorityQueue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deferredMutex sync.Mutex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两种都是使用了优先队列的数据结构。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新建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11184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结构体，初始化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topicName, channelName, ctx, clients(Consumer), deleteCallback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给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e2eProcessingLatencyStream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赋值，主要用于消息投递的延迟等；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初始化两个优先队列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(initPQ)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，主要用于索引和存放实时和延时两类消息；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backendQueue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diskQueue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，磁盘队列文件（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注意这里的磁盘队列文件名为</a:t>
            </a:r>
            <a:r>
              <a:rPr lang="en-US" altLang="zh-CN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topicName:channelName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，而</a:t>
            </a:r>
            <a:r>
              <a:rPr lang="en-US" altLang="zh-CN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的磁盘队列文件名为</a:t>
            </a:r>
            <a:r>
              <a:rPr lang="en-US" altLang="zh-CN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topicName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创建了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，由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283337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投递延时消息：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670" y="3615690"/>
            <a:ext cx="11184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item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Priority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的值为当前时间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+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延时时间的时间戳值；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pushDeferredMessage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函数将消息添加到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deferredMessages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中，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deferredMessages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中存储了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MessageID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的对应关系；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addToDeferredPQ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item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添加到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deferredPQ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优先级队列中。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投递即时消息：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794385"/>
            <a:ext cx="1118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跟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投递消息类似，这里不再赘述。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1406525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消息投递过程：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25" y="1928495"/>
            <a:ext cx="11184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protocolV2.IOLoop--&gt;messagePump(client, startedChan)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msg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Attempts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自增（消息尝试投递的次数）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StartInFlightTimeout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函数将本条消息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msg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添加到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inFlightMessages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inFlightPQ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优先队列中（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inFlightMessages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inFlightPQ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存放已投递但不确定是否投递成功的消息）；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SendingMessage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函数将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clientV2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inFlightCount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MessageCount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自增；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SendMessage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函数将消息发送给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client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端。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325" y="4072255"/>
            <a:ext cx="1059942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消息投递成功的处理：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客户端成功消费一条消息后，会发送一个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FIN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消息。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获取消息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FinishMessage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方法，从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inFlightMessages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inFlightPQ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队列中移除该消息；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FinishedMessage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方法将该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clientV2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FinishCount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自增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InFlightCount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减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，并想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ReadStateChan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发送一条消息（因为服务端有可能因为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RDY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限制停止推送消息，收到这个消息后，也会重新查看是否可以继续推送消息）。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4645" y="307975"/>
            <a:ext cx="1093470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消息投递失败的处理：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消息投递失败的处理流程主要在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函数中。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获取消息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（从参数里）；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获取延时时长（从参数里）；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RequeueMessage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，根据消息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，将消息先从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inFlightMessages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映射中删除，然后得到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message.Index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，再从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inFlightPQ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队列中删除。并跟据延时时长设置延时消息，将消息添加到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deferredMessages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deferredPQ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中，还是放到内存队列或磁盘队列中，等待下次投递（取决于延时时长是否为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RequeuedMessage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方法，将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clientV2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RequeueCount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的值增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InFlightCount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减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，并向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ReadStateChan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发送一个消息。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45" y="3482975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的暂停和取消暂停：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645" y="4203065"/>
            <a:ext cx="1118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跟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的暂停和取消暂停类似，这里不再赘述。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4645" y="307975"/>
            <a:ext cx="1093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队列处理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worker——queueScanLoop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120" y="932815"/>
            <a:ext cx="11184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获取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列表，设置工作定时器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workTicker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，刷新定时器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refreshTicker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根据当前的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worker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数，和理想中的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worker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数，来决定需要扩容还是缩容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(resizePool)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workTicker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：一旦无可用的管道，暂停工作；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refreshTicker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：重新获取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的个数，调整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worker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并发个数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(resizePool)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随机挑选管道，并在超过阈值的情况下，重新随机，保证消费尽可能公平。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queueScanWorker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：从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workCh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中选择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，根据当前时间，处理所有的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InFlight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消息和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Deferred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消息，把消息塞入到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里面。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645" y="3072765"/>
            <a:ext cx="1093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与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保持心跳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——lookupLoop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4645" y="3776345"/>
            <a:ext cx="11184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每隔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15s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对每个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发送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PING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命令，保持心跳；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notifyChan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进行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topic/channel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Register/UnRegister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操作；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15" y="4553585"/>
            <a:ext cx="1093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运行信息上报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——statsdLoop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0215" y="5346065"/>
            <a:ext cx="1118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udp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协议，对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statsd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服务器进行信息上报。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" name="矩形 90"/>
          <p:cNvSpPr/>
          <p:nvPr/>
        </p:nvSpPr>
        <p:spPr>
          <a:xfrm>
            <a:off x="1406525" y="558165"/>
            <a:ext cx="8824595" cy="611568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8595" y="132715"/>
            <a:ext cx="1093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的消息流转：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88595" y="1392555"/>
            <a:ext cx="6076950" cy="3406775"/>
            <a:chOff x="265" y="2176"/>
            <a:chExt cx="11935" cy="5894"/>
          </a:xfrm>
        </p:grpSpPr>
        <p:sp>
          <p:nvSpPr>
            <p:cNvPr id="6" name="矩形 5"/>
            <p:cNvSpPr/>
            <p:nvPr/>
          </p:nvSpPr>
          <p:spPr>
            <a:xfrm>
              <a:off x="265" y="3999"/>
              <a:ext cx="1774" cy="8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苹方-简" panose="020B0400000000000000" charset="-122"/>
                  <a:ea typeface="苹方-简" panose="020B0400000000000000" charset="-122"/>
                </a:rPr>
                <a:t>Publisher</a:t>
              </a:r>
              <a:endParaRPr lang="en-US" altLang="zh-CN" sz="12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37" y="3999"/>
              <a:ext cx="1774" cy="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苹方-简" panose="020B0400000000000000" charset="-122"/>
                  <a:ea typeface="苹方-简" panose="020B0400000000000000" charset="-122"/>
                </a:rPr>
                <a:t>IOLoop</a:t>
              </a:r>
              <a:endParaRPr lang="en-US" altLang="zh-CN" sz="14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cxnSp>
          <p:nvCxnSpPr>
            <p:cNvPr id="10" name="曲线连接符 9"/>
            <p:cNvCxnSpPr>
              <a:stCxn id="8" idx="3"/>
              <a:endCxn id="8" idx="0"/>
            </p:cNvCxnSpPr>
            <p:nvPr/>
          </p:nvCxnSpPr>
          <p:spPr>
            <a:xfrm flipH="1" flipV="1">
              <a:off x="4324" y="3999"/>
              <a:ext cx="887" cy="445"/>
            </a:xfrm>
            <a:prstGeom prst="curvedConnector4">
              <a:avLst>
                <a:gd name="adj1" fmla="val -42277"/>
                <a:gd name="adj2" fmla="val 184270"/>
              </a:avLst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8" idx="1"/>
            </p:cNvCxnSpPr>
            <p:nvPr/>
          </p:nvCxnSpPr>
          <p:spPr>
            <a:xfrm>
              <a:off x="2039" y="4444"/>
              <a:ext cx="139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796" y="2176"/>
              <a:ext cx="1774" cy="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苹方-简" panose="020B0400000000000000" charset="-122"/>
                  <a:ea typeface="苹方-简" panose="020B0400000000000000" charset="-122"/>
                </a:rPr>
                <a:t>Topic1</a:t>
              </a:r>
              <a:endParaRPr lang="en-US" altLang="zh-CN" sz="14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96" y="5721"/>
              <a:ext cx="1774" cy="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苹方-简" panose="020B0400000000000000" charset="-122"/>
                  <a:ea typeface="苹方-简" panose="020B0400000000000000" charset="-122"/>
                </a:rPr>
                <a:t>Topic2</a:t>
              </a:r>
              <a:endParaRPr lang="en-US" altLang="zh-CN" sz="14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96" y="3403"/>
              <a:ext cx="1774" cy="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700">
                  <a:latin typeface="苹方-简" panose="020B0400000000000000" charset="-122"/>
                  <a:ea typeface="苹方-简" panose="020B0400000000000000" charset="-122"/>
                </a:rPr>
                <a:t>t.MessagePump</a:t>
              </a:r>
              <a:endParaRPr lang="en-US" altLang="zh-CN" sz="7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96" y="7182"/>
              <a:ext cx="1774" cy="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700">
                  <a:latin typeface="苹方-简" panose="020B0400000000000000" charset="-122"/>
                  <a:ea typeface="苹方-简" panose="020B0400000000000000" charset="-122"/>
                </a:rPr>
                <a:t>t.MessagePump</a:t>
              </a:r>
              <a:endParaRPr lang="en-US" altLang="zh-CN" sz="7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cxnSp>
          <p:nvCxnSpPr>
            <p:cNvPr id="17" name="曲线连接符 16"/>
            <p:cNvCxnSpPr>
              <a:stCxn id="16" idx="3"/>
              <a:endCxn id="16" idx="0"/>
            </p:cNvCxnSpPr>
            <p:nvPr/>
          </p:nvCxnSpPr>
          <p:spPr>
            <a:xfrm flipH="1" flipV="1">
              <a:off x="7668" y="7182"/>
              <a:ext cx="887" cy="445"/>
            </a:xfrm>
            <a:prstGeom prst="curvedConnector4">
              <a:avLst>
                <a:gd name="adj1" fmla="val -42277"/>
                <a:gd name="adj2" fmla="val 184270"/>
              </a:avLst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15" idx="3"/>
              <a:endCxn id="15" idx="0"/>
            </p:cNvCxnSpPr>
            <p:nvPr/>
          </p:nvCxnSpPr>
          <p:spPr>
            <a:xfrm flipH="1" flipV="1">
              <a:off x="7668" y="3403"/>
              <a:ext cx="887" cy="445"/>
            </a:xfrm>
            <a:prstGeom prst="curvedConnector4">
              <a:avLst>
                <a:gd name="adj1" fmla="val -42277"/>
                <a:gd name="adj2" fmla="val 184270"/>
              </a:avLst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3" idx="2"/>
              <a:endCxn id="15" idx="0"/>
            </p:cNvCxnSpPr>
            <p:nvPr/>
          </p:nvCxnSpPr>
          <p:spPr>
            <a:xfrm>
              <a:off x="7668" y="3065"/>
              <a:ext cx="0" cy="338"/>
            </a:xfrm>
            <a:prstGeom prst="straightConnector1">
              <a:avLst/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4" idx="2"/>
              <a:endCxn id="16" idx="0"/>
            </p:cNvCxnSpPr>
            <p:nvPr/>
          </p:nvCxnSpPr>
          <p:spPr>
            <a:xfrm>
              <a:off x="7668" y="6610"/>
              <a:ext cx="0" cy="572"/>
            </a:xfrm>
            <a:prstGeom prst="straightConnector1">
              <a:avLst/>
            </a:prstGeom>
            <a:ln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3"/>
              <a:endCxn id="13" idx="1"/>
            </p:cNvCxnSpPr>
            <p:nvPr/>
          </p:nvCxnSpPr>
          <p:spPr>
            <a:xfrm flipV="1">
              <a:off x="5211" y="2621"/>
              <a:ext cx="1585" cy="18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6" idx="1"/>
            </p:cNvCxnSpPr>
            <p:nvPr/>
          </p:nvCxnSpPr>
          <p:spPr>
            <a:xfrm>
              <a:off x="5182" y="4418"/>
              <a:ext cx="1614" cy="320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9864" y="2504"/>
              <a:ext cx="2336" cy="1105"/>
              <a:chOff x="6752" y="684"/>
              <a:chExt cx="2336" cy="110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752" y="684"/>
                <a:ext cx="2336" cy="4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900">
                    <a:latin typeface="苹方-简" panose="020B0400000000000000" charset="-122"/>
                    <a:ea typeface="苹方-简" panose="020B0400000000000000" charset="-122"/>
                  </a:rPr>
                  <a:t>memoryMsgChan</a:t>
                </a:r>
                <a:endParaRPr lang="en-US" altLang="zh-CN" sz="9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752" y="1307"/>
                <a:ext cx="2336" cy="4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latin typeface="苹方-简" panose="020B0400000000000000" charset="-122"/>
                    <a:ea typeface="苹方-简" panose="020B0400000000000000" charset="-122"/>
                  </a:rPr>
                  <a:t>diskQueue</a:t>
                </a:r>
                <a:endParaRPr lang="en-US" altLang="zh-CN" sz="10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864" y="6344"/>
              <a:ext cx="2336" cy="1105"/>
              <a:chOff x="6752" y="684"/>
              <a:chExt cx="2336" cy="110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752" y="684"/>
                <a:ext cx="2336" cy="4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900">
                    <a:latin typeface="苹方-简" panose="020B0400000000000000" charset="-122"/>
                    <a:ea typeface="苹方-简" panose="020B0400000000000000" charset="-122"/>
                  </a:rPr>
                  <a:t>memoryMsgChan</a:t>
                </a:r>
                <a:endParaRPr lang="en-US" altLang="zh-CN" sz="9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752" y="1307"/>
                <a:ext cx="2336" cy="4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>
                    <a:latin typeface="苹方-简" panose="020B0400000000000000" charset="-122"/>
                    <a:ea typeface="苹方-简" panose="020B0400000000000000" charset="-122"/>
                  </a:rPr>
                  <a:t>diskQueue</a:t>
                </a:r>
                <a:endParaRPr lang="en-US" altLang="zh-CN" sz="1000">
                  <a:latin typeface="苹方-简" panose="020B0400000000000000" charset="-122"/>
                  <a:ea typeface="苹方-简" panose="020B0400000000000000" charset="-122"/>
                </a:endParaRPr>
              </a:p>
            </p:txBody>
          </p:sp>
        </p:grpSp>
        <p:cxnSp>
          <p:nvCxnSpPr>
            <p:cNvPr id="29" name="直接箭头连接符 28"/>
            <p:cNvCxnSpPr>
              <a:stCxn id="13" idx="3"/>
            </p:cNvCxnSpPr>
            <p:nvPr/>
          </p:nvCxnSpPr>
          <p:spPr>
            <a:xfrm>
              <a:off x="8570" y="2621"/>
              <a:ext cx="1139" cy="45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5" idx="3"/>
            </p:cNvCxnSpPr>
            <p:nvPr/>
          </p:nvCxnSpPr>
          <p:spPr>
            <a:xfrm flipH="1">
              <a:off x="8570" y="3111"/>
              <a:ext cx="1155" cy="7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3"/>
            </p:cNvCxnSpPr>
            <p:nvPr/>
          </p:nvCxnSpPr>
          <p:spPr>
            <a:xfrm>
              <a:off x="8570" y="6166"/>
              <a:ext cx="1108" cy="72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>
              <a:off x="8604" y="6911"/>
              <a:ext cx="1104" cy="71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574155" y="2358390"/>
            <a:ext cx="2642870" cy="752475"/>
            <a:chOff x="11567" y="3714"/>
            <a:chExt cx="4162" cy="1185"/>
          </a:xfrm>
        </p:grpSpPr>
        <p:sp>
          <p:nvSpPr>
            <p:cNvPr id="35" name="矩形 34"/>
            <p:cNvSpPr/>
            <p:nvPr/>
          </p:nvSpPr>
          <p:spPr>
            <a:xfrm>
              <a:off x="11567" y="3852"/>
              <a:ext cx="1422" cy="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Channel1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3857" y="3714"/>
              <a:ext cx="1873" cy="4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inFlightPQ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857" y="4459"/>
              <a:ext cx="1873" cy="4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deferredPQ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V="1">
              <a:off x="12989" y="3933"/>
              <a:ext cx="868" cy="3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5" idx="3"/>
              <a:endCxn id="41" idx="1"/>
            </p:cNvCxnSpPr>
            <p:nvPr/>
          </p:nvCxnSpPr>
          <p:spPr>
            <a:xfrm>
              <a:off x="12989" y="4257"/>
              <a:ext cx="868" cy="4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574155" y="4187825"/>
            <a:ext cx="2642870" cy="752475"/>
            <a:chOff x="11567" y="3714"/>
            <a:chExt cx="4162" cy="1185"/>
          </a:xfrm>
        </p:grpSpPr>
        <p:sp>
          <p:nvSpPr>
            <p:cNvPr id="46" name="矩形 45"/>
            <p:cNvSpPr/>
            <p:nvPr/>
          </p:nvSpPr>
          <p:spPr>
            <a:xfrm>
              <a:off x="11567" y="3852"/>
              <a:ext cx="1422" cy="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Channel2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857" y="3714"/>
              <a:ext cx="1873" cy="4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inFlightPQ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3857" y="4459"/>
              <a:ext cx="1873" cy="4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苹方-简" panose="020B0400000000000000" charset="-122"/>
                  <a:ea typeface="苹方-简" panose="020B0400000000000000" charset="-122"/>
                </a:rPr>
                <a:t>deferredPQ</a:t>
              </a:r>
              <a:endParaRPr lang="en-US" altLang="zh-CN" sz="1000">
                <a:latin typeface="苹方-简" panose="020B0400000000000000" charset="-122"/>
                <a:ea typeface="苹方-简" panose="020B0400000000000000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12989" y="3933"/>
              <a:ext cx="868" cy="3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6" idx="3"/>
              <a:endCxn id="48" idx="1"/>
            </p:cNvCxnSpPr>
            <p:nvPr/>
          </p:nvCxnSpPr>
          <p:spPr>
            <a:xfrm>
              <a:off x="12989" y="4257"/>
              <a:ext cx="868" cy="42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/>
          <p:cNvCxnSpPr>
            <a:stCxn id="15" idx="3"/>
            <a:endCxn id="35" idx="1"/>
          </p:cNvCxnSpPr>
          <p:nvPr/>
        </p:nvCxnSpPr>
        <p:spPr>
          <a:xfrm>
            <a:off x="4417060" y="2359025"/>
            <a:ext cx="2157095" cy="344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6" idx="3"/>
            <a:endCxn id="46" idx="1"/>
          </p:cNvCxnSpPr>
          <p:nvPr/>
        </p:nvCxnSpPr>
        <p:spPr>
          <a:xfrm flipV="1">
            <a:off x="4417060" y="4532630"/>
            <a:ext cx="21570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768475" y="5112385"/>
            <a:ext cx="3192780" cy="513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nsqd.queueScanLoop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56" name="直接箭头连接符 55"/>
          <p:cNvCxnSpPr>
            <a:stCxn id="8" idx="2"/>
            <a:endCxn id="55" idx="0"/>
          </p:cNvCxnSpPr>
          <p:nvPr/>
        </p:nvCxnSpPr>
        <p:spPr>
          <a:xfrm>
            <a:off x="2254885" y="2959735"/>
            <a:ext cx="1109980" cy="215265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35" idx="2"/>
            <a:endCxn id="55" idx="0"/>
          </p:cNvCxnSpPr>
          <p:nvPr/>
        </p:nvCxnSpPr>
        <p:spPr>
          <a:xfrm rot="5400000">
            <a:off x="4118610" y="2205355"/>
            <a:ext cx="2152650" cy="3660775"/>
          </a:xfrm>
          <a:prstGeom prst="curvedConnector3">
            <a:avLst>
              <a:gd name="adj1" fmla="val 49985"/>
            </a:avLst>
          </a:prstGeom>
          <a:ln w="31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6" idx="2"/>
            <a:endCxn id="55" idx="0"/>
          </p:cNvCxnSpPr>
          <p:nvPr/>
        </p:nvCxnSpPr>
        <p:spPr>
          <a:xfrm rot="5400000">
            <a:off x="5033645" y="3119755"/>
            <a:ext cx="323215" cy="3660775"/>
          </a:xfrm>
          <a:prstGeom prst="curvedConnector3">
            <a:avLst>
              <a:gd name="adj1" fmla="val 50098"/>
            </a:avLst>
          </a:prstGeom>
          <a:ln w="31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68475" y="5866130"/>
            <a:ext cx="1356995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queueScanWorker1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64865" y="5866130"/>
            <a:ext cx="1356995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queueScanWorker2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066030" y="5866130"/>
            <a:ext cx="1356995" cy="27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queueScanWorkerN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62" name="曲线连接符 61"/>
          <p:cNvCxnSpPr>
            <a:stCxn id="55" idx="2"/>
            <a:endCxn id="59" idx="0"/>
          </p:cNvCxnSpPr>
          <p:nvPr/>
        </p:nvCxnSpPr>
        <p:spPr>
          <a:xfrm rot="5400000">
            <a:off x="2785745" y="5287010"/>
            <a:ext cx="240030" cy="917575"/>
          </a:xfrm>
          <a:prstGeom prst="curvedConnector3">
            <a:avLst>
              <a:gd name="adj1" fmla="val 49868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/>
          <p:nvPr/>
        </p:nvCxnSpPr>
        <p:spPr>
          <a:xfrm>
            <a:off x="3364865" y="5631180"/>
            <a:ext cx="675005" cy="234950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endCxn id="61" idx="0"/>
          </p:cNvCxnSpPr>
          <p:nvPr/>
        </p:nvCxnSpPr>
        <p:spPr>
          <a:xfrm>
            <a:off x="3359150" y="5641340"/>
            <a:ext cx="2385695" cy="224790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0" idx="3"/>
            <a:endCxn id="59" idx="2"/>
          </p:cNvCxnSpPr>
          <p:nvPr/>
        </p:nvCxnSpPr>
        <p:spPr>
          <a:xfrm flipH="1">
            <a:off x="2447290" y="2498090"/>
            <a:ext cx="6770370" cy="3647440"/>
          </a:xfrm>
          <a:prstGeom prst="bentConnector4">
            <a:avLst>
              <a:gd name="adj1" fmla="val -3517"/>
              <a:gd name="adj2" fmla="val 10652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/>
          <p:nvPr/>
        </p:nvCxnSpPr>
        <p:spPr>
          <a:xfrm flipH="1">
            <a:off x="2447290" y="2971165"/>
            <a:ext cx="6770370" cy="3174365"/>
          </a:xfrm>
          <a:prstGeom prst="bentConnector4">
            <a:avLst>
              <a:gd name="adj1" fmla="val -3517"/>
              <a:gd name="adj2" fmla="val 1075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7" idx="3"/>
            <a:endCxn id="60" idx="2"/>
          </p:cNvCxnSpPr>
          <p:nvPr/>
        </p:nvCxnSpPr>
        <p:spPr>
          <a:xfrm flipH="1">
            <a:off x="4043680" y="4327525"/>
            <a:ext cx="5173980" cy="1818005"/>
          </a:xfrm>
          <a:prstGeom prst="bentConnector4">
            <a:avLst>
              <a:gd name="adj1" fmla="val -4602"/>
              <a:gd name="adj2" fmla="val 11309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8" idx="3"/>
            <a:endCxn id="60" idx="2"/>
          </p:cNvCxnSpPr>
          <p:nvPr/>
        </p:nvCxnSpPr>
        <p:spPr>
          <a:xfrm flipH="1">
            <a:off x="4043680" y="4800600"/>
            <a:ext cx="5173980" cy="1344930"/>
          </a:xfrm>
          <a:prstGeom prst="bentConnector4">
            <a:avLst>
              <a:gd name="adj1" fmla="val -4602"/>
              <a:gd name="adj2" fmla="val 11770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028238" y="1582141"/>
            <a:ext cx="1189422" cy="27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memoryMsgChan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028238" y="1942240"/>
            <a:ext cx="1189422" cy="27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diskQueue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028238" y="3476346"/>
            <a:ext cx="1189422" cy="27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memoryMsgChan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028238" y="3838985"/>
            <a:ext cx="1189422" cy="279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diskQueue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77" name="肘形连接符 76"/>
          <p:cNvCxnSpPr>
            <a:stCxn id="59" idx="2"/>
            <a:endCxn id="71" idx="3"/>
          </p:cNvCxnSpPr>
          <p:nvPr/>
        </p:nvCxnSpPr>
        <p:spPr>
          <a:xfrm rot="5400000" flipH="1" flipV="1">
            <a:off x="3620770" y="548640"/>
            <a:ext cx="4423410" cy="6770370"/>
          </a:xfrm>
          <a:prstGeom prst="bentConnector4">
            <a:avLst>
              <a:gd name="adj1" fmla="val -5383"/>
              <a:gd name="adj2" fmla="val 10351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59" idx="2"/>
            <a:endCxn id="72" idx="3"/>
          </p:cNvCxnSpPr>
          <p:nvPr/>
        </p:nvCxnSpPr>
        <p:spPr>
          <a:xfrm rot="5400000" flipH="1" flipV="1">
            <a:off x="3801110" y="728345"/>
            <a:ext cx="4063365" cy="6770370"/>
          </a:xfrm>
          <a:prstGeom prst="bentConnector4">
            <a:avLst>
              <a:gd name="adj1" fmla="val -5852"/>
              <a:gd name="adj2" fmla="val 10351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60" idx="2"/>
            <a:endCxn id="73" idx="3"/>
          </p:cNvCxnSpPr>
          <p:nvPr/>
        </p:nvCxnSpPr>
        <p:spPr>
          <a:xfrm rot="5400000" flipH="1" flipV="1">
            <a:off x="5366385" y="2293620"/>
            <a:ext cx="2529205" cy="5173980"/>
          </a:xfrm>
          <a:prstGeom prst="bentConnector4">
            <a:avLst>
              <a:gd name="adj1" fmla="val -9402"/>
              <a:gd name="adj2" fmla="val 10459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74" idx="3"/>
          </p:cNvCxnSpPr>
          <p:nvPr/>
        </p:nvCxnSpPr>
        <p:spPr>
          <a:xfrm flipV="1">
            <a:off x="4020820" y="3978910"/>
            <a:ext cx="5196840" cy="2403475"/>
          </a:xfrm>
          <a:prstGeom prst="bentConnector3">
            <a:avLst>
              <a:gd name="adj1" fmla="val 1045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947795" y="654685"/>
            <a:ext cx="3192780" cy="513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苹方-简" panose="020B0400000000000000" charset="-122"/>
                <a:ea typeface="苹方-简" panose="020B0400000000000000" charset="-122"/>
              </a:rPr>
              <a:t>protocolV2.messagePump</a:t>
            </a:r>
            <a:endParaRPr lang="zh-CN" altLang="en-US" sz="14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83" name="直接箭头连接符 82"/>
          <p:cNvCxnSpPr>
            <a:stCxn id="8" idx="0"/>
            <a:endCxn id="82" idx="1"/>
          </p:cNvCxnSpPr>
          <p:nvPr/>
        </p:nvCxnSpPr>
        <p:spPr>
          <a:xfrm flipV="1">
            <a:off x="2254885" y="911860"/>
            <a:ext cx="1692910" cy="153416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1" idx="1"/>
            <a:endCxn id="82" idx="2"/>
          </p:cNvCxnSpPr>
          <p:nvPr/>
        </p:nvCxnSpPr>
        <p:spPr>
          <a:xfrm rot="10800000">
            <a:off x="5544185" y="1168400"/>
            <a:ext cx="2484120" cy="55372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0600690" y="1348105"/>
            <a:ext cx="1090295" cy="513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Consumer1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600690" y="3102610"/>
            <a:ext cx="1090295" cy="513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Consumer2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600690" y="5127625"/>
            <a:ext cx="1090295" cy="513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ConsumerN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88" name="肘形连接符 87"/>
          <p:cNvCxnSpPr>
            <a:stCxn id="82" idx="3"/>
            <a:endCxn id="85" idx="1"/>
          </p:cNvCxnSpPr>
          <p:nvPr/>
        </p:nvCxnSpPr>
        <p:spPr>
          <a:xfrm>
            <a:off x="7140575" y="911860"/>
            <a:ext cx="3460115" cy="693420"/>
          </a:xfrm>
          <a:prstGeom prst="bentConnector3">
            <a:avLst>
              <a:gd name="adj1" fmla="val 7713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86" idx="1"/>
          </p:cNvCxnSpPr>
          <p:nvPr/>
        </p:nvCxnSpPr>
        <p:spPr>
          <a:xfrm>
            <a:off x="7143115" y="899160"/>
            <a:ext cx="3457575" cy="2460625"/>
          </a:xfrm>
          <a:prstGeom prst="bentConnector3">
            <a:avLst>
              <a:gd name="adj1" fmla="val 7715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82" idx="3"/>
            <a:endCxn id="87" idx="1"/>
          </p:cNvCxnSpPr>
          <p:nvPr/>
        </p:nvCxnSpPr>
        <p:spPr>
          <a:xfrm>
            <a:off x="7140575" y="911860"/>
            <a:ext cx="3460115" cy="4472940"/>
          </a:xfrm>
          <a:prstGeom prst="bentConnector3">
            <a:avLst>
              <a:gd name="adj1" fmla="val 7742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550670" y="711200"/>
            <a:ext cx="94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整体架构：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470" y="896620"/>
            <a:ext cx="112877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：一个负责接收，排队，转发消息到客户端的守护进程；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nsqlookupd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：管理拓扑信息并提供最终一致性的发现服务的守护进程；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nsqadmin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：一套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Web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用户界面，可实时查看集群的统计数据和执行各种各样的管理任务。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utilities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（位于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apps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目录）：常见基础功能，数据流处理工具，如：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nsq_stat, nsq_tail, nsq_to_file, nsq_to_http, nsq_to_nsq, to_nsq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等。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2372995"/>
            <a:ext cx="6276975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4645" y="307975"/>
            <a:ext cx="1093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中的优雅实现：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5120" y="932815"/>
            <a:ext cx="11184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创建协程示例：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n.waitGroup.Wrap(func() { // do something })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协程池：用于从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扫描数据到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client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nsqd.resizePool)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通讯协议：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SUB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PUB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DPUB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FIN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消息的持久化逻辑：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Topic.put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type BackendQueue interface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详细见：http://vearne.cc/archives/39207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4645" y="307975"/>
            <a:ext cx="1093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架构：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084580"/>
            <a:ext cx="8785860" cy="4689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09915" y="2766060"/>
            <a:ext cx="35769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type NSQLookupd struct {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sync.RWMutex	// 读写锁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opts *Options  // nsqlookup配置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tcpListener net.Listener  // 监听的tcp服务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httpListener net.Listener // 监听的http服务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waitGroup util.WaitGroupWrapper // 用于等待goroutine结束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DB *RegistrationDB // 注册数据库，存放着topic和producer的映射关系注册表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}   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4645" y="307975"/>
            <a:ext cx="1093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注册表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——RegistrationDB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339215"/>
            <a:ext cx="8239125" cy="3171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73770" y="307975"/>
            <a:ext cx="357695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type RegistrationDB struct {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sync.RWMutex  // 读写锁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registrationMap map[Registration]Producers // 注册表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}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// 注册表的key, 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type Registration struct {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Category string  // 这个用来指定key的类型，比如是topic或者channel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Key string   // 存放定义的topic值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SubKey string  // 如果是channel类型，存放channel值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}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// 生产者列表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type Producers []*Producer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type Producer struct {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peerInfo *PeerInfo  // 存放Producer信息, 用一个指针指向其内存地址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tombstoned   bool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tombstonedAt time.Time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}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type PeerInfo struct {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lastUpdate int64  // 上次更新时间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id string  // 唯一id表示这个Producer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RemoteAddress string // 远程地址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Hostname string  // 主机名字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BroadcastAddress string  // 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广播地址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TCPPort int  // tcp端口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HTTPPort int  // http 端口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    Version string // 版本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}</a:t>
            </a:r>
            <a:endParaRPr lang="en-US" altLang="zh-CN" sz="12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4645" y="307975"/>
            <a:ext cx="1093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接口：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93725" y="1153795"/>
          <a:ext cx="1022477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385"/>
                <a:gridCol w="51123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接口</a:t>
                      </a:r>
                      <a:endParaRPr lang="zh-CN" altLang="en-US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功能</a:t>
                      </a:r>
                      <a:endParaRPr lang="zh-CN" altLang="en-US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GET /lookup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返回某个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topic</a:t>
                      </a: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下的所有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producers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GET /topics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获取所有的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topic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GET /channels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获取所有的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channels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GET/nodes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获取所有的节点</a:t>
                      </a:r>
                      <a:endParaRPr lang="zh-CN" altLang="en-US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POST /create_topic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创建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topic</a:t>
                      </a: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，这里只是创建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topic</a:t>
                      </a: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而不会添加该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topic</a:t>
                      </a: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的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producer</a:t>
                      </a:r>
                      <a:endParaRPr lang="zh-CN" altLang="en-US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POST /delete_topic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删除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topic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POST /create_channel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创建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channel</a:t>
                      </a: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，也不会添加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producer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POST /delete_channel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删除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channel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POST /topic/tombstone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GET /ping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心跳检测，返回</a:t>
                      </a: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OK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苹方-简" panose="020B0400000000000000" charset="-122"/>
                          <a:ea typeface="苹方-简" panose="020B0400000000000000" charset="-122"/>
                        </a:rPr>
                        <a:t>GET /info</a:t>
                      </a:r>
                      <a:endParaRPr lang="en-US" altLang="zh-CN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苹方-简" panose="020B0400000000000000" charset="-122"/>
                          <a:ea typeface="苹方-简" panose="020B0400000000000000" charset="-122"/>
                        </a:rPr>
                        <a:t>获取版本信息</a:t>
                      </a:r>
                      <a:endParaRPr lang="zh-CN" altLang="en-US">
                        <a:latin typeface="苹方-简" panose="020B0400000000000000" charset="-122"/>
                        <a:ea typeface="苹方-简" panose="020B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术语：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470" y="704850"/>
            <a:ext cx="112877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：一个可供订阅的话题，是消息的分类概念；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：一个通道。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是消费者订阅了某个话题的逻辑分组。一个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可以分为多个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，每当一个发布者发送一条消息到一个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，消息会被复制到所有消费者连接的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上，从而实现多播分发，而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上的每个消息被分发给它的订阅者，从而实现负载均衡。实际上，在消费者第一次订阅时就会创建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会将消息进行排列，如果没有消费者读取消息，消息首先会在内存中排队，当量太大时就会被保存在磁盘中。</a:t>
            </a:r>
            <a:r>
              <a:rPr lang="zh-CN" altLang="en-US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每个</a:t>
            </a:r>
            <a:r>
              <a:rPr lang="en-US" altLang="zh-CN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client</a:t>
            </a:r>
            <a:r>
              <a:rPr lang="zh-CN" altLang="en-US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最多只能订阅一个</a:t>
            </a:r>
            <a:r>
              <a:rPr lang="en-US" altLang="zh-CN" b="1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Producer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：生产者必须直连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去投递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，但是该方式存在一个问题：如果生产者所连接的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宕机了，那么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message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就会投递失败，所以在客户端必须自己实现相应的备用方案。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官方推荐，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跟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Producer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同机部署，这样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“Producer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不必去发现其他的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节点，他们总是可以向本地实例发布消息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”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。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3340735"/>
            <a:ext cx="2381250" cy="19196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56915" y="3552825"/>
            <a:ext cx="83623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这样做：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实际上解放了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Producer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，而甩锅给了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Consumer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，如果某个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假定叫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topic1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。如果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topic1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位于多个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consumer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需要通过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获知所有拥有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topic1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的地址，然后需要在多个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上订阅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topic1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。这里的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相当于是注册中心；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另外，如果某个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宕机，由于</a:t>
            </a:r>
            <a:r>
              <a:rPr lang="en-US" altLang="zh-CN" sz="12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1200">
                <a:latin typeface="苹方-简" panose="020B0400000000000000" charset="-122"/>
                <a:ea typeface="苹方-简" panose="020B0400000000000000" charset="-122"/>
              </a:rPr>
              <a:t>没有副本，消息可能会丢失。</a:t>
            </a:r>
            <a:endParaRPr lang="zh-CN" altLang="en-US" sz="12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470" y="5420360"/>
            <a:ext cx="112706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Consumer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：消费者有两种方式与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建立连接：</a:t>
            </a:r>
            <a:endParaRPr lang="zh-CN" altLang="en-US" sz="16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Consumer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直连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，这是最简单的方式，缺点是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服务无法实现动态伸缩；</a:t>
            </a:r>
            <a:endParaRPr lang="zh-CN" altLang="en-US" sz="16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消费者通过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http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查询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nsqlookupd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获取该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nsqlookupd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上所有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的连接地址，然后再分别和这些</a:t>
            </a:r>
            <a:r>
              <a:rPr lang="en-US" altLang="zh-CN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nsqd</a:t>
            </a:r>
            <a:r>
              <a:rPr lang="zh-CN" altLang="en-US" sz="1600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建立连接（官方推荐的做法）。</a:t>
            </a:r>
            <a:endParaRPr lang="zh-CN" altLang="en-US" sz="1600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设计细节：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11184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支持消息内存队列的大小设置，默认完全持久化（值为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），消息即可持久化到磁盘也可以保存在内存中。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保证消息至少投递一次，以确保消息可以最终成功发送。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kafka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则提供了三种事务选择；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收到的消息是无序的，实现了松散订阅，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kafka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保证了消息有序性；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发现服务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具有最终一致性，消息最终能够找到所有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生产者；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没有复制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——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不像其他的队列组件，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并没有提供任何形式的复制和集群，也正是这点让它能够如此简单地运行，但它确实对于一些高保证高可靠性的消息发布没有足够的保证。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没有严格的顺序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——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虽然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kafka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有一个有序的日志构成，但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不是（利用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golang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select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随机选择特性）。消息可以在任何时间以任何顺序进入队列。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2170" y="3364230"/>
            <a:ext cx="4886960" cy="3001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消息传递担保：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111848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保证消息将交付至少一次，虽然消息可能是重复的。这个担保是作为协议和工作流的一部分，工作原理如下：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客户端表示准备好接收消息；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往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发送一条消息，并暂时将数据存储在本地（在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requeue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或者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timeout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）；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todo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：找出哪一块代码）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客户端发送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FIN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（结束）或者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（重新排队）分别指示消息消费成功或失败。如果客户端没有回复，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会在设定的时间超时，自动重新排队消息；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todo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  <a:sym typeface="+mn-ea"/>
              </a:rPr>
              <a:t>：找出哪一块代码）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这确保了消息丢失唯一可能的情况是不正常结束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进程，在内存中的任何信息（或任何缓冲未落盘）都将丢失。一种解决方案是构成冗余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对（在不同的主机上）接收消息的相同部分的副本。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消除单点故障：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111848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采用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push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的方式将消息数据推送到客户端，而不是像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Kafka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一样等待客户端的拉取，这样实现的好处就是</a:t>
            </a:r>
            <a:r>
              <a:rPr lang="zh-CN" altLang="en-US" b="1">
                <a:latin typeface="苹方-简" panose="020B0400000000000000" charset="-122"/>
                <a:ea typeface="苹方-简" panose="020B0400000000000000" charset="-122"/>
              </a:rPr>
              <a:t>最大限度地提高性能和吞吐量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的。这个概念，称之为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RDY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状态，基本上是客户端流量控制的一种形式。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客户端的消息进度由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来控制，通过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RDY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状态记录客户端消息读取进度：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当客户端连接到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和并订阅到一个通道时，它被放置在一个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RDY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的状态（未发送消息）；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当客户端已准备好接收消息发送，更新它的命令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RDY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状态到它准备处理的数量，比如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100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。当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100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条消息可用时，将被传递到客户端；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服务器端为那个客户端每次递减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RDY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计数。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365" y="3664585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心跳和超时：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25" y="4300855"/>
            <a:ext cx="11219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采用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push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方式将消息传递给消费者，因此需要保证客户端在线。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通过心跳机制和超时检查观察客户端情况，每隔一段时间，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将向消费者发送一个心跳连接（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PING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）。当检测到一个致命错误，客户端连接被强制关闭。在传输中的消息会超时而重新排队等待传递到另一个消费者。最后，错误会被记录并累积到各种内部指标。（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Attempts, stats)</a:t>
            </a:r>
            <a:endParaRPr lang="en-US" altLang="zh-CN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2422525" y="4124325"/>
            <a:ext cx="6430645" cy="71818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422525" y="3317875"/>
            <a:ext cx="6430645" cy="71818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22525" y="2513330"/>
            <a:ext cx="4702810" cy="71818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启动流程：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495" y="760095"/>
            <a:ext cx="814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启动代码位于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apps/nsqd/main.go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7350" y="1299210"/>
            <a:ext cx="119697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nsq.NewOptions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默认参数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350" y="1973580"/>
            <a:ext cx="119697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nsqdFlagS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  <a:sym typeface="+mn-ea"/>
              </a:rPr>
              <a:t>e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t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混合自定义参数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7350" y="2647315"/>
            <a:ext cx="119697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nsq.New(opts)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新建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对象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49525" y="2647315"/>
            <a:ext cx="1196975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ListenTCP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3850" y="2647315"/>
            <a:ext cx="1196975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ListenHTTP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73420" y="2647315"/>
            <a:ext cx="1196975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ListenHTTPS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7350" y="3454400"/>
            <a:ext cx="119697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LoadMetadata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加载元数据信息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41270" y="3454400"/>
            <a:ext cx="1196975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GetTopic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22825" y="3454400"/>
            <a:ext cx="1196975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topic.Pause/Start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87235" y="3454400"/>
            <a:ext cx="164592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channel.Pause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触达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consumer</a:t>
            </a:r>
            <a:r>
              <a:rPr lang="zh-CN" altLang="en-US" sz="900">
                <a:latin typeface="苹方-简" panose="020B0400000000000000" charset="-122"/>
                <a:ea typeface="苹方-简" panose="020B0400000000000000" charset="-122"/>
              </a:rPr>
              <a:t>进行</a:t>
            </a:r>
            <a:r>
              <a:rPr lang="en-US" altLang="zh-CN" sz="900">
                <a:latin typeface="苹方-简" panose="020B0400000000000000" charset="-122"/>
                <a:ea typeface="苹方-简" panose="020B0400000000000000" charset="-122"/>
              </a:rPr>
              <a:t>Pause</a:t>
            </a:r>
            <a:endParaRPr lang="en-US" altLang="zh-CN" sz="9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7985" y="4261485"/>
            <a:ext cx="119697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latin typeface="苹方-简" panose="020B0400000000000000" charset="-122"/>
                <a:ea typeface="苹方-简" panose="020B0400000000000000" charset="-122"/>
              </a:rPr>
              <a:t>PersistMetadata</a:t>
            </a:r>
            <a:endParaRPr lang="en-US" altLang="zh-CN" sz="8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800">
                <a:latin typeface="苹方-简" panose="020B0400000000000000" charset="-122"/>
                <a:ea typeface="苹方-简" panose="020B0400000000000000" charset="-122"/>
              </a:rPr>
              <a:t>将元数据持久到文件</a:t>
            </a:r>
            <a:endParaRPr lang="zh-CN" altLang="en-US" sz="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8615" y="5628005"/>
            <a:ext cx="1274445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Main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Loop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主流程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41270" y="4261485"/>
            <a:ext cx="154686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TCPServer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tcpserver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accept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流程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22825" y="4261485"/>
            <a:ext cx="1649095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HTTPServer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httpserver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accept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流程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87235" y="4261485"/>
            <a:ext cx="1649095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HTTPSServer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httpsserver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accept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流程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49525" y="5039360"/>
            <a:ext cx="259969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queueScanLoop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拉取消息发送的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worker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49525" y="5628005"/>
            <a:ext cx="259969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lookupLoop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定时检测与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的连接信息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1270" y="6216015"/>
            <a:ext cx="259969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statsdLoop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通过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udp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上报统计信息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26" name="直接箭头连接符 25"/>
          <p:cNvCxnSpPr>
            <a:stCxn id="6" idx="2"/>
            <a:endCxn id="8" idx="0"/>
          </p:cNvCxnSpPr>
          <p:nvPr/>
        </p:nvCxnSpPr>
        <p:spPr>
          <a:xfrm>
            <a:off x="986155" y="1743710"/>
            <a:ext cx="0" cy="22987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10" idx="0"/>
          </p:cNvCxnSpPr>
          <p:nvPr/>
        </p:nvCxnSpPr>
        <p:spPr>
          <a:xfrm>
            <a:off x="986155" y="2418080"/>
            <a:ext cx="0" cy="22923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4" idx="0"/>
          </p:cNvCxnSpPr>
          <p:nvPr/>
        </p:nvCxnSpPr>
        <p:spPr>
          <a:xfrm>
            <a:off x="986155" y="3091815"/>
            <a:ext cx="0" cy="36258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2"/>
            <a:endCxn id="18" idx="0"/>
          </p:cNvCxnSpPr>
          <p:nvPr/>
        </p:nvCxnSpPr>
        <p:spPr>
          <a:xfrm>
            <a:off x="986155" y="3898900"/>
            <a:ext cx="635" cy="36258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2"/>
            <a:endCxn id="19" idx="0"/>
          </p:cNvCxnSpPr>
          <p:nvPr/>
        </p:nvCxnSpPr>
        <p:spPr>
          <a:xfrm flipH="1">
            <a:off x="986155" y="4705985"/>
            <a:ext cx="635" cy="922020"/>
          </a:xfrm>
          <a:prstGeom prst="straightConnector1">
            <a:avLst/>
          </a:prstGeom>
          <a:ln w="12700"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9" idx="3"/>
            <a:endCxn id="23" idx="1"/>
          </p:cNvCxnSpPr>
          <p:nvPr/>
        </p:nvCxnSpPr>
        <p:spPr>
          <a:xfrm flipV="1">
            <a:off x="1623060" y="5261610"/>
            <a:ext cx="926465" cy="588645"/>
          </a:xfrm>
          <a:prstGeom prst="bentConnector3">
            <a:avLst>
              <a:gd name="adj1" fmla="val 50034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9" idx="3"/>
            <a:endCxn id="24" idx="1"/>
          </p:cNvCxnSpPr>
          <p:nvPr/>
        </p:nvCxnSpPr>
        <p:spPr>
          <a:xfrm>
            <a:off x="1623060" y="5850255"/>
            <a:ext cx="926465" cy="317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9" idx="3"/>
            <a:endCxn id="25" idx="1"/>
          </p:cNvCxnSpPr>
          <p:nvPr/>
        </p:nvCxnSpPr>
        <p:spPr>
          <a:xfrm>
            <a:off x="1623060" y="5850255"/>
            <a:ext cx="918210" cy="58801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95115" y="1636395"/>
            <a:ext cx="1274445" cy="444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IOLoop</a:t>
            </a:r>
            <a:endParaRPr lang="en-US" altLang="zh-CN" sz="1000">
              <a:latin typeface="苹方-简" panose="020B0400000000000000" charset="-122"/>
              <a:ea typeface="苹方-简" panose="020B0400000000000000" charset="-122"/>
            </a:endParaRPr>
          </a:p>
          <a:p>
            <a:pPr algn="ctr"/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与</a:t>
            </a:r>
            <a:r>
              <a:rPr lang="en-US" altLang="zh-CN" sz="1000">
                <a:latin typeface="苹方-简" panose="020B0400000000000000" charset="-122"/>
                <a:ea typeface="苹方-简" panose="020B0400000000000000" charset="-122"/>
              </a:rPr>
              <a:t>cli</a:t>
            </a:r>
            <a:r>
              <a:rPr lang="zh-CN" altLang="en-US" sz="1000">
                <a:latin typeface="苹方-简" panose="020B0400000000000000" charset="-122"/>
                <a:ea typeface="苹方-简" panose="020B0400000000000000" charset="-122"/>
              </a:rPr>
              <a:t>端交互的流程</a:t>
            </a:r>
            <a:endParaRPr lang="zh-CN" altLang="en-US" sz="1000">
              <a:latin typeface="苹方-简" panose="020B0400000000000000" charset="-122"/>
              <a:ea typeface="苹方-简" panose="020B0400000000000000" charset="-122"/>
            </a:endParaRPr>
          </a:p>
        </p:txBody>
      </p:sp>
      <p:cxnSp>
        <p:nvCxnSpPr>
          <p:cNvPr id="4" name="肘形连接符 3"/>
          <p:cNvCxnSpPr>
            <a:stCxn id="11" idx="0"/>
            <a:endCxn id="2" idx="2"/>
          </p:cNvCxnSpPr>
          <p:nvPr/>
        </p:nvCxnSpPr>
        <p:spPr>
          <a:xfrm rot="16200000">
            <a:off x="3656965" y="1572260"/>
            <a:ext cx="566420" cy="1584325"/>
          </a:xfrm>
          <a:prstGeom prst="bentConnector3">
            <a:avLst>
              <a:gd name="adj1" fmla="val 50056"/>
            </a:avLst>
          </a:prstGeom>
          <a:ln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2" idx="0"/>
            <a:endCxn id="2" idx="2"/>
          </p:cNvCxnSpPr>
          <p:nvPr/>
        </p:nvCxnSpPr>
        <p:spPr>
          <a:xfrm rot="16200000">
            <a:off x="4449445" y="2364105"/>
            <a:ext cx="566420" cy="3175"/>
          </a:xfrm>
          <a:prstGeom prst="bentConnector2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3" idx="0"/>
            <a:endCxn id="2" idx="2"/>
          </p:cNvCxnSpPr>
          <p:nvPr/>
        </p:nvCxnSpPr>
        <p:spPr>
          <a:xfrm rot="16200000" flipV="1">
            <a:off x="5269230" y="1544320"/>
            <a:ext cx="566420" cy="1639570"/>
          </a:xfrm>
          <a:prstGeom prst="bent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获取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11184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实例的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topicMap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中获取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，有则返回；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如果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topicMap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中没有对应的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信息，则新建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NewTopic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新建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后，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获取对应的</a:t>
            </a:r>
            <a:r>
              <a:rPr lang="en-US" altLang="zh-CN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名称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register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unregister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都需要请求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如果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不存在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channelMap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中，则新建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激活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，可用（解除对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messagePump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的阻塞）。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283337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新建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670" y="3615690"/>
            <a:ext cx="11184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结构体；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对于非临时的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（不以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#ephemeral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结尾），则初始化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backend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diskQueue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diskQueue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是记录在磁盘文件中的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FIFO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队列（当内存队列满的时候会用到磁盘队列，内存队列的长度默认为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开启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goroutine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，异步执行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messagePump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函数，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messagePump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其中一个很重要的作用是将队列（内存队列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+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磁盘队列）中的消息投递到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关联的所有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新建了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（任何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的新增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/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删除都需要触达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lookupLoop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协程会访问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进行信息更新）。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8288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获取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803275"/>
            <a:ext cx="11184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实例的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topicMap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中获取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，有则返回；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如果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topicMap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中没有对应的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信息，则新建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（调用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NewTopic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新建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后，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从</a:t>
            </a:r>
            <a:r>
              <a:rPr lang="en-US" altLang="zh-CN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获取对应的</a:t>
            </a:r>
            <a:r>
              <a:rPr lang="en-US" altLang="zh-CN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solidFill>
                  <a:srgbClr val="FF0000"/>
                </a:solidFill>
                <a:latin typeface="苹方-简" panose="020B0400000000000000" charset="-122"/>
                <a:ea typeface="苹方-简" panose="020B0400000000000000" charset="-122"/>
              </a:rPr>
              <a:t>名称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register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unregister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都需要请求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如果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不存在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channelMap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中，则新建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激活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，可用（解除对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messagePump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的阻塞）。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2833370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新建</a:t>
            </a:r>
            <a:r>
              <a:rPr lang="en-US" altLang="zh-CN" sz="2800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 sz="2800">
                <a:latin typeface="苹方-简" panose="020B0400000000000000" charset="-122"/>
                <a:ea typeface="苹方-简" panose="020B0400000000000000" charset="-122"/>
              </a:rPr>
              <a:t>：</a:t>
            </a:r>
            <a:endParaRPr lang="zh-CN" altLang="en-US" sz="28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670" y="3615690"/>
            <a:ext cx="11184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结构体；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对于非临时的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（不以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#ephemeral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结尾），则初始化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backend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diskQueue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diskQueue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是记录在磁盘文件中的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FIFO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队列（当内存队列满的时候会用到磁盘队列，内存队列的长度默认为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0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）；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开启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goroutine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，异步执行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messagePump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函数，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messagePump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其中一个很重要的作用是将队列（内存队列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+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磁盘队列）中的消息投递到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关联的所有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中。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通知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新建了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（任何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topic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channel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的新增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/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删除都需要触达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，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的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lookupLoop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协程会访问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nsqlookupd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进行信息更新）。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9079</Words>
  <Application>WPS 演示</Application>
  <PresentationFormat>宽屏</PresentationFormat>
  <Paragraphs>460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方正书宋_GBK</vt:lpstr>
      <vt:lpstr>Wingdings</vt:lpstr>
      <vt:lpstr>兰亭黑-简</vt:lpstr>
      <vt:lpstr>苹方-简</vt:lpstr>
      <vt:lpstr>Calibri</vt:lpstr>
      <vt:lpstr>Arial Rounded MT Bold</vt:lpstr>
      <vt:lpstr>微软雅黑</vt:lpstr>
      <vt:lpstr>Arial Unicode MS</vt:lpstr>
      <vt:lpstr>宋体</vt:lpstr>
      <vt:lpstr>汉仪书宋二KW</vt:lpstr>
      <vt:lpstr>Calibri Light</vt:lpstr>
      <vt:lpstr>Helvetica Neue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dengzhuowen</dc:creator>
  <cp:lastModifiedBy>dengzhuowen</cp:lastModifiedBy>
  <cp:revision>266</cp:revision>
  <dcterms:created xsi:type="dcterms:W3CDTF">2019-10-30T09:08:04Z</dcterms:created>
  <dcterms:modified xsi:type="dcterms:W3CDTF">2019-10-30T09:08:04Z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