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2"/>
    <p:sldId id="304" r:id="rId23"/>
    <p:sldId id="305" r:id="rId24"/>
    <p:sldId id="306" r:id="rId25"/>
    <p:sldId id="330" r:id="rId26"/>
    <p:sldId id="331" r:id="rId27"/>
    <p:sldId id="307" r:id="rId28"/>
    <p:sldId id="332"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47265" y="2172335"/>
            <a:ext cx="7354570" cy="645160"/>
          </a:xfrm>
          <a:prstGeom prst="rect">
            <a:avLst/>
          </a:prstGeom>
          <a:noFill/>
        </p:spPr>
        <p:txBody>
          <a:bodyPr wrap="square" rtlCol="0">
            <a:spAutoFit/>
          </a:bodyPr>
          <a:p>
            <a:pPr algn="ctr"/>
            <a:r>
              <a:rPr lang="en-US" altLang="zh-CN" sz="3600">
                <a:latin typeface="苹方-简" panose="020B0400000000000000" charset="-122"/>
                <a:ea typeface="苹方-简" panose="020B0400000000000000" charset="-122"/>
                <a:cs typeface="苹方-简" panose="020B0400000000000000" charset="-122"/>
              </a:rPr>
              <a:t>kafka</a:t>
            </a:r>
            <a:r>
              <a:rPr lang="zh-CN" altLang="en-US" sz="3600">
                <a:latin typeface="苹方-简" panose="020B0400000000000000" charset="-122"/>
                <a:ea typeface="苹方-简" panose="020B0400000000000000" charset="-122"/>
                <a:cs typeface="苹方-简" panose="020B0400000000000000" charset="-122"/>
              </a:rPr>
              <a:t>总结</a:t>
            </a:r>
            <a:endParaRPr lang="zh-CN" altLang="en-US" sz="3600">
              <a:latin typeface="苹方-简" panose="020B0400000000000000" charset="-122"/>
              <a:ea typeface="苹方-简" panose="020B0400000000000000" charset="-122"/>
              <a:cs typeface="苹方-简" panose="020B0400000000000000" charset="-122"/>
            </a:endParaRPr>
          </a:p>
        </p:txBody>
      </p:sp>
      <p:sp>
        <p:nvSpPr>
          <p:cNvPr id="2" name="文本框 1"/>
          <p:cNvSpPr txBox="1"/>
          <p:nvPr/>
        </p:nvSpPr>
        <p:spPr>
          <a:xfrm>
            <a:off x="10038080" y="5899785"/>
            <a:ext cx="1957705" cy="368300"/>
          </a:xfrm>
          <a:prstGeom prst="rect">
            <a:avLst/>
          </a:prstGeom>
          <a:noFill/>
        </p:spPr>
        <p:txBody>
          <a:bodyPr wrap="square" rtlCol="0">
            <a:spAutoFit/>
          </a:bodyPr>
          <a:p>
            <a:r>
              <a:rPr lang="en-US" altLang="zh-CN"/>
              <a:t>sysublackbear</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消费者群组和分区再均衡：</a:t>
            </a:r>
            <a:endParaRPr lang="zh-CN" altLang="en-US" sz="2800">
              <a:latin typeface="苹方-简" panose="020B0400000000000000" charset="-122"/>
              <a:ea typeface="苹方-简" panose="020B0400000000000000" charset="-122"/>
            </a:endParaRPr>
          </a:p>
        </p:txBody>
      </p:sp>
      <p:sp>
        <p:nvSpPr>
          <p:cNvPr id="2" name="文本框 1"/>
          <p:cNvSpPr txBox="1"/>
          <p:nvPr/>
        </p:nvSpPr>
        <p:spPr>
          <a:xfrm>
            <a:off x="314325" y="803275"/>
            <a:ext cx="11184890" cy="2861310"/>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一个新的消费者加入群组时，它读取的是原本由其他消费者读取的消息。当一个消费者被关闭或发生崩溃时，它就离开群组，原本由它读取的分区将由群组里的其他消费者来读取。</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分区的所有权从一个消费者转移到另一个消费者，这样的行为被称为</a:t>
            </a:r>
            <a:r>
              <a:rPr lang="zh-CN" altLang="en-US" b="1">
                <a:latin typeface="苹方-简" panose="020B0400000000000000" charset="-122"/>
                <a:ea typeface="苹方-简" panose="020B0400000000000000" charset="-122"/>
              </a:rPr>
              <a:t>再均衡</a:t>
            </a:r>
            <a:r>
              <a:rPr lang="zh-CN" altLang="en-US">
                <a:latin typeface="苹方-简" panose="020B0400000000000000" charset="-122"/>
                <a:ea typeface="苹方-简" panose="020B0400000000000000" charset="-122"/>
              </a:rPr>
              <a:t>。再均衡非常重要，它为消费者群组带来了高可用性和伸缩性（我们可以放心地添加或移除消费者），不过在正常情况下，我们并不希望发生这样的行为。在再均衡期间，消费者无法读取消息，造成整个群组一小段时间的不可用。另外，当分区被重新分配给另一个消费者时，消费者当前的读取状态会丢失，它有可能还需要去刷新缓存，在它重新恢复状态之前会拖慢应用程序。</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消费者通过向被指派为</a:t>
            </a:r>
            <a:r>
              <a:rPr lang="zh-CN" altLang="en-US" b="1">
                <a:latin typeface="苹方-简" panose="020B0400000000000000" charset="-122"/>
                <a:ea typeface="苹方-简" panose="020B0400000000000000" charset="-122"/>
              </a:rPr>
              <a:t>群组协调器</a:t>
            </a:r>
            <a:r>
              <a:rPr lang="zh-CN" altLang="en-US">
                <a:latin typeface="苹方-简" panose="020B0400000000000000" charset="-122"/>
                <a:ea typeface="苹方-简" panose="020B0400000000000000" charset="-122"/>
              </a:rPr>
              <a:t>的</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（不同的群组可以有不同的协调器）发送</a:t>
            </a:r>
            <a:r>
              <a:rPr lang="zh-CN" altLang="en-US" b="1">
                <a:latin typeface="苹方-简" panose="020B0400000000000000" charset="-122"/>
                <a:ea typeface="苹方-简" panose="020B0400000000000000" charset="-122"/>
              </a:rPr>
              <a:t>心跳</a:t>
            </a:r>
            <a:r>
              <a:rPr lang="zh-CN" altLang="en-US">
                <a:latin typeface="苹方-简" panose="020B0400000000000000" charset="-122"/>
                <a:ea typeface="苹方-简" panose="020B0400000000000000" charset="-122"/>
              </a:rPr>
              <a:t>来维持它们和群组的从属关系以及它们对分区的所有权关系。</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如果一个消费者发生崩溃，并停止读取消息，群组协调器会等待几秒钟，确认它死亡了才会触发再均衡。</a:t>
            </a:r>
            <a:endParaRPr lang="zh-CN" altLang="en-US">
              <a:latin typeface="苹方-简" panose="020B0400000000000000" charset="-122"/>
              <a:ea typeface="苹方-简" panose="020B04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轮询（拉模式）：</a:t>
            </a:r>
            <a:endParaRPr lang="zh-CN" altLang="en-US" sz="2800">
              <a:latin typeface="苹方-简" panose="020B0400000000000000" charset="-122"/>
              <a:ea typeface="苹方-简" panose="020B0400000000000000" charset="-122"/>
            </a:endParaRPr>
          </a:p>
        </p:txBody>
      </p:sp>
      <p:sp>
        <p:nvSpPr>
          <p:cNvPr id="2" name="文本框 1"/>
          <p:cNvSpPr txBox="1"/>
          <p:nvPr/>
        </p:nvSpPr>
        <p:spPr>
          <a:xfrm>
            <a:off x="314325" y="803275"/>
            <a:ext cx="11184890" cy="4954270"/>
          </a:xfrm>
          <a:prstGeom prst="rect">
            <a:avLst/>
          </a:prstGeom>
          <a:noFill/>
        </p:spPr>
        <p:txBody>
          <a:bodyPr wrap="square" rtlCol="0">
            <a:spAutoFit/>
          </a:bodyPr>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kafka</a:t>
            </a:r>
            <a:r>
              <a:rPr lang="zh-CN" altLang="en-US">
                <a:latin typeface="苹方-简" panose="020B0400000000000000" charset="-122"/>
                <a:ea typeface="苹方-简" panose="020B0400000000000000" charset="-122"/>
              </a:rPr>
              <a:t>的消费者通过拉模式获取消息，通过一个简单的轮询向服务器请求数据。一旦消费者订阅了主题，轮询就会处理所有的细节，包括群组协调，分区再均衡，发送心跳和获取数据。</a:t>
            </a: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try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while (true)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ConsumerRecords&lt;String, String&gt; records = consumer.poll(100);</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for (ConsumerRecord&lt;String, String&gt; record : records)</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log.debug(“topic = %s, partition = %s, offset = %d, customer = %s, coutry = %s\n”,</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record.topic(), record.partition(), record.offset(), record.key(), record.value());</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int updatedCount = 1;</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if (custCountryMap.countainsValue(record.value()))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updatedCount = </a:t>
            </a:r>
            <a:r>
              <a:rPr lang="en-US" altLang="zh-CN" sz="1400">
                <a:latin typeface="Courier New" panose="02070609020205090404" charset="0"/>
                <a:ea typeface="苹方-简" panose="020B0400000000000000" charset="-122"/>
                <a:cs typeface="Courier New" panose="02070609020205090404" charset="0"/>
                <a:sym typeface="+mn-ea"/>
              </a:rPr>
              <a:t>custCountryMap.get(record.value()) + 1;</a:t>
            </a:r>
            <a:endParaRPr lang="en-US" altLang="zh-CN" sz="14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a:t>
            </a:r>
            <a:r>
              <a:rPr lang="en-US" altLang="zh-CN" sz="1400">
                <a:latin typeface="Courier New" panose="02070609020205090404" charset="0"/>
                <a:ea typeface="苹方-简" panose="020B0400000000000000" charset="-122"/>
                <a:cs typeface="Courier New" panose="02070609020205090404" charset="0"/>
                <a:sym typeface="+mn-ea"/>
              </a:rPr>
              <a:t>custCountryMap.put(record.value(), updatedCount);</a:t>
            </a:r>
            <a:endParaRPr lang="en-US" altLang="zh-CN" sz="14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JSONObject json = new JSONObject(</a:t>
            </a:r>
            <a:r>
              <a:rPr lang="en-US" altLang="zh-CN" sz="1400">
                <a:latin typeface="Courier New" panose="02070609020205090404" charset="0"/>
                <a:ea typeface="苹方-简" panose="020B0400000000000000" charset="-122"/>
                <a:cs typeface="Courier New" panose="02070609020205090404" charset="0"/>
                <a:sym typeface="+mn-ea"/>
              </a:rPr>
              <a:t>custCountryMap);</a:t>
            </a:r>
            <a:endParaRPr lang="en-US" altLang="zh-CN" sz="14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System.out.println(json.toString(4))</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finally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consumer.close();</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a:t>
            </a:r>
            <a:endParaRPr lang="en-US" altLang="zh-CN" sz="1400">
              <a:latin typeface="Courier New" panose="02070609020205090404" charset="0"/>
              <a:ea typeface="苹方-简" panose="020B0400000000000000" charset="-122"/>
              <a:cs typeface="Courier New" panose="020706090202050904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消费者的配置：</a:t>
            </a:r>
            <a:endParaRPr lang="zh-CN" altLang="en-US" sz="2800">
              <a:latin typeface="苹方-简" panose="020B0400000000000000" charset="-122"/>
              <a:ea typeface="苹方-简" panose="020B0400000000000000" charset="-122"/>
            </a:endParaRPr>
          </a:p>
        </p:txBody>
      </p:sp>
      <p:graphicFrame>
        <p:nvGraphicFramePr>
          <p:cNvPr id="2" name="表格 1"/>
          <p:cNvGraphicFramePr/>
          <p:nvPr/>
        </p:nvGraphicFramePr>
        <p:xfrm>
          <a:off x="253365" y="704850"/>
          <a:ext cx="11323320" cy="5699760"/>
        </p:xfrm>
        <a:graphic>
          <a:graphicData uri="http://schemas.openxmlformats.org/drawingml/2006/table">
            <a:tbl>
              <a:tblPr firstRow="1" bandRow="1">
                <a:tableStyleId>{5C22544A-7EE6-4342-B048-85BDC9FD1C3A}</a:tableStyleId>
              </a:tblPr>
              <a:tblGrid>
                <a:gridCol w="1696085"/>
                <a:gridCol w="299085"/>
                <a:gridCol w="1397000"/>
                <a:gridCol w="7931150"/>
              </a:tblGrid>
              <a:tr h="409575">
                <a:tc gridSpan="2">
                  <a:txBody>
                    <a:bodyPr/>
                    <a:p>
                      <a:pPr algn="ctr">
                        <a:buNone/>
                      </a:pPr>
                      <a:endParaRPr lang="zh-CN" altLang="en-US">
                        <a:latin typeface="苹方-简" panose="020B0400000000000000" charset="-122"/>
                        <a:ea typeface="苹方-简" panose="020B0400000000000000" charset="-122"/>
                      </a:endParaRPr>
                    </a:p>
                  </a:txBody>
                  <a:tcPr/>
                </a:tc>
                <a:tc hMerge="1">
                  <a:tcPr/>
                </a:tc>
                <a:tc>
                  <a:txBody>
                    <a:bodyPr/>
                    <a:p>
                      <a:pPr algn="ctr">
                        <a:buNone/>
                      </a:pPr>
                      <a:endParaRPr lang="zh-CN" altLang="en-US">
                        <a:latin typeface="苹方-简" panose="020B0400000000000000" charset="-122"/>
                        <a:ea typeface="苹方-简" panose="020B0400000000000000" charset="-122"/>
                      </a:endParaRPr>
                    </a:p>
                  </a:txBody>
                  <a:tcPr/>
                </a:tc>
                <a:tc>
                  <a:txBody>
                    <a:bodyPr/>
                    <a:p>
                      <a:pPr algn="ctr">
                        <a:buNone/>
                      </a:pPr>
                      <a:endParaRPr lang="zh-CN" altLang="en-US">
                        <a:latin typeface="苹方-简" panose="020B0400000000000000" charset="-122"/>
                        <a:ea typeface="苹方-简" panose="020B0400000000000000" charset="-122"/>
                      </a:endParaRPr>
                    </a:p>
                  </a:txBody>
                  <a:tcPr/>
                </a:tc>
              </a:tr>
              <a:tr h="409575">
                <a:tc gridSpan="3">
                  <a:txBody>
                    <a:bodyPr/>
                    <a:p>
                      <a:pPr algn="ctr">
                        <a:buNone/>
                      </a:pPr>
                      <a:r>
                        <a:rPr lang="en-US" altLang="zh-CN">
                          <a:latin typeface="苹方-简" panose="020B0400000000000000" charset="-122"/>
                          <a:ea typeface="苹方-简" panose="020B0400000000000000" charset="-122"/>
                        </a:rPr>
                        <a:t>fetch.min.bytes</a:t>
                      </a:r>
                      <a:endParaRPr lang="en-US" altLang="zh-CN">
                        <a:latin typeface="苹方-简" panose="020B0400000000000000" charset="-122"/>
                        <a:ea typeface="苹方-简" panose="020B0400000000000000" charset="-122"/>
                      </a:endParaRPr>
                    </a:p>
                  </a:txBody>
                  <a:tcPr/>
                </a:tc>
                <a:tc hMerge="1">
                  <a:tcPr/>
                </a:tc>
                <a:tc hMerge="1">
                  <a:tcPr/>
                </a:tc>
                <a:tc>
                  <a:txBody>
                    <a:bodyPr/>
                    <a:p>
                      <a:pPr algn="l">
                        <a:buNone/>
                      </a:pPr>
                      <a:r>
                        <a:rPr lang="zh-CN" altLang="en-US" sz="1200">
                          <a:latin typeface="苹方-简" panose="020B0400000000000000" charset="-122"/>
                          <a:ea typeface="苹方-简" panose="020B0400000000000000" charset="-122"/>
                        </a:rPr>
                        <a:t>该属性指定了消费者从服务器获取记录的最小字节数。</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在收到消费者的数据请求时，如果可用的数据量小于</a:t>
                      </a:r>
                      <a:r>
                        <a:rPr lang="en-US" altLang="zh-CN" sz="1200">
                          <a:latin typeface="苹方-简" panose="020B0400000000000000" charset="-122"/>
                          <a:ea typeface="苹方-简" panose="020B0400000000000000" charset="-122"/>
                        </a:rPr>
                        <a:t>fetch.min.bytes</a:t>
                      </a:r>
                      <a:r>
                        <a:rPr lang="zh-CN" altLang="en-US" sz="1200">
                          <a:latin typeface="苹方-简" panose="020B0400000000000000" charset="-122"/>
                          <a:ea typeface="苹方-简" panose="020B0400000000000000" charset="-122"/>
                        </a:rPr>
                        <a:t>指定的大小，那么它会等到有足够的可用数据时才把它返回给消费者。这样可以降低消费者和</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的工作负载。</a:t>
                      </a:r>
                      <a:endParaRPr lang="zh-CN" altLang="en-US" sz="1200">
                        <a:latin typeface="苹方-简" panose="020B0400000000000000" charset="-122"/>
                        <a:ea typeface="苹方-简" panose="020B0400000000000000" charset="-122"/>
                      </a:endParaRPr>
                    </a:p>
                  </a:txBody>
                  <a:tcPr/>
                </a:tc>
              </a:tr>
              <a:tr h="409575">
                <a:tc gridSpan="3">
                  <a:txBody>
                    <a:bodyPr/>
                    <a:p>
                      <a:pPr algn="ctr">
                        <a:buNone/>
                      </a:pPr>
                      <a:r>
                        <a:rPr lang="en-US" altLang="zh-CN">
                          <a:latin typeface="苹方-简" panose="020B0400000000000000" charset="-122"/>
                          <a:ea typeface="苹方-简" panose="020B0400000000000000" charset="-122"/>
                        </a:rPr>
                        <a:t>fetch.max.wait.ms</a:t>
                      </a:r>
                      <a:endParaRPr lang="en-US" altLang="zh-CN">
                        <a:latin typeface="苹方-简" panose="020B0400000000000000" charset="-122"/>
                        <a:ea typeface="苹方-简" panose="020B0400000000000000" charset="-122"/>
                      </a:endParaRPr>
                    </a:p>
                  </a:txBody>
                  <a:tcPr/>
                </a:tc>
                <a:tc hMerge="1">
                  <a:tcPr/>
                </a:tc>
                <a:tc hMerge="1">
                  <a:tcPr/>
                </a:tc>
                <a:tc>
                  <a:txBody>
                    <a:bodyPr/>
                    <a:p>
                      <a:pPr algn="l">
                        <a:buNone/>
                      </a:pPr>
                      <a:r>
                        <a:rPr lang="zh-CN" altLang="en-US" sz="1200">
                          <a:latin typeface="苹方-简" panose="020B0400000000000000" charset="-122"/>
                          <a:ea typeface="苹方-简" panose="020B0400000000000000" charset="-122"/>
                        </a:rPr>
                        <a:t>用于指定</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的等待时间，默认是</a:t>
                      </a:r>
                      <a:r>
                        <a:rPr lang="en-US" altLang="zh-CN" sz="1200">
                          <a:latin typeface="苹方-简" panose="020B0400000000000000" charset="-122"/>
                          <a:ea typeface="苹方-简" panose="020B0400000000000000" charset="-122"/>
                        </a:rPr>
                        <a:t>500ms</a:t>
                      </a:r>
                      <a:r>
                        <a:rPr lang="zh-CN" altLang="en-US" sz="1200">
                          <a:latin typeface="苹方-简" panose="020B0400000000000000" charset="-122"/>
                          <a:ea typeface="苹方-简" panose="020B0400000000000000" charset="-122"/>
                        </a:rPr>
                        <a:t>。如果没有足够的数据流入</a:t>
                      </a:r>
                      <a:r>
                        <a:rPr lang="en-US" altLang="zh-CN" sz="1200">
                          <a:latin typeface="苹方-简" panose="020B0400000000000000" charset="-122"/>
                          <a:ea typeface="苹方-简" panose="020B0400000000000000" charset="-122"/>
                        </a:rPr>
                        <a:t>Kafka</a:t>
                      </a:r>
                      <a:r>
                        <a:rPr lang="zh-CN" altLang="en-US" sz="1200">
                          <a:latin typeface="苹方-简" panose="020B0400000000000000" charset="-122"/>
                          <a:ea typeface="苹方-简" panose="020B0400000000000000" charset="-122"/>
                        </a:rPr>
                        <a:t>，消费者获取最小数据量的要求就得不到满足，最终导致</a:t>
                      </a:r>
                      <a:r>
                        <a:rPr lang="en-US" altLang="zh-CN" sz="1200">
                          <a:latin typeface="苹方-简" panose="020B0400000000000000" charset="-122"/>
                          <a:ea typeface="苹方-简" panose="020B0400000000000000" charset="-122"/>
                        </a:rPr>
                        <a:t>500ms</a:t>
                      </a:r>
                      <a:r>
                        <a:rPr lang="zh-CN" altLang="en-US" sz="1200">
                          <a:latin typeface="苹方-简" panose="020B0400000000000000" charset="-122"/>
                          <a:ea typeface="苹方-简" panose="020B0400000000000000" charset="-122"/>
                        </a:rPr>
                        <a:t>的延迟。</a:t>
                      </a:r>
                      <a:endParaRPr lang="zh-CN" altLang="en-US" sz="1200">
                        <a:latin typeface="苹方-简" panose="020B0400000000000000" charset="-122"/>
                        <a:ea typeface="苹方-简" panose="020B0400000000000000" charset="-122"/>
                      </a:endParaRPr>
                    </a:p>
                  </a:txBody>
                  <a:tcPr/>
                </a:tc>
              </a:tr>
              <a:tr h="409575">
                <a:tc gridSpan="3">
                  <a:txBody>
                    <a:bodyPr/>
                    <a:p>
                      <a:pPr algn="ctr">
                        <a:buNone/>
                      </a:pPr>
                      <a:r>
                        <a:rPr lang="en-US" altLang="zh-CN">
                          <a:latin typeface="苹方-简" panose="020B0400000000000000" charset="-122"/>
                          <a:ea typeface="苹方-简" panose="020B0400000000000000" charset="-122"/>
                        </a:rPr>
                        <a:t>max.partition.fetch.bytes</a:t>
                      </a:r>
                      <a:endParaRPr lang="en-US" altLang="zh-CN">
                        <a:latin typeface="苹方-简" panose="020B0400000000000000" charset="-122"/>
                        <a:ea typeface="苹方-简" panose="020B0400000000000000" charset="-122"/>
                      </a:endParaRPr>
                    </a:p>
                  </a:txBody>
                  <a:tcPr/>
                </a:tc>
                <a:tc hMerge="1">
                  <a:tcPr/>
                </a:tc>
                <a:tc hMerge="1">
                  <a:tcPr/>
                </a:tc>
                <a:tc>
                  <a:txBody>
                    <a:bodyPr/>
                    <a:p>
                      <a:pPr algn="l">
                        <a:buNone/>
                      </a:pPr>
                      <a:r>
                        <a:rPr lang="zh-CN" altLang="en-US" sz="1200">
                          <a:latin typeface="苹方-简" panose="020B0400000000000000" charset="-122"/>
                          <a:ea typeface="苹方-简" panose="020B0400000000000000" charset="-122"/>
                        </a:rPr>
                        <a:t>该属性指定了服务器从每个分区里返回给消费者的最大字节数。它的默认值是</a:t>
                      </a:r>
                      <a:r>
                        <a:rPr lang="en-US" altLang="zh-CN" sz="1200">
                          <a:latin typeface="苹方-简" panose="020B0400000000000000" charset="-122"/>
                          <a:ea typeface="苹方-简" panose="020B0400000000000000" charset="-122"/>
                        </a:rPr>
                        <a:t>1MB</a:t>
                      </a:r>
                      <a:r>
                        <a:rPr lang="zh-CN" altLang="en-US" sz="1200">
                          <a:latin typeface="苹方-简" panose="020B0400000000000000" charset="-122"/>
                          <a:ea typeface="苹方-简" panose="020B0400000000000000" charset="-122"/>
                        </a:rPr>
                        <a:t>，也就是说，</a:t>
                      </a:r>
                      <a:r>
                        <a:rPr lang="en-US" altLang="zh-CN" sz="1200">
                          <a:latin typeface="苹方-简" panose="020B0400000000000000" charset="-122"/>
                          <a:ea typeface="苹方-简" panose="020B0400000000000000" charset="-122"/>
                        </a:rPr>
                        <a:t>KafkaConsumer.poll()</a:t>
                      </a:r>
                      <a:r>
                        <a:rPr lang="zh-CN" altLang="en-US" sz="1200">
                          <a:latin typeface="苹方-简" panose="020B0400000000000000" charset="-122"/>
                          <a:ea typeface="苹方-简" panose="020B0400000000000000" charset="-122"/>
                        </a:rPr>
                        <a:t>方法从每个分区里返回的记录最多不超过</a:t>
                      </a:r>
                      <a:r>
                        <a:rPr lang="en-US" altLang="zh-CN" sz="1200">
                          <a:latin typeface="苹方-简" panose="020B0400000000000000" charset="-122"/>
                          <a:ea typeface="苹方-简" panose="020B0400000000000000" charset="-122"/>
                        </a:rPr>
                        <a:t>max.partition.fetch.bytes</a:t>
                      </a:r>
                      <a:r>
                        <a:rPr lang="zh-CN" altLang="en-US" sz="1200">
                          <a:latin typeface="苹方-简" panose="020B0400000000000000" charset="-122"/>
                          <a:ea typeface="苹方-简" panose="020B0400000000000000" charset="-122"/>
                        </a:rPr>
                        <a:t>指定的字节。</a:t>
                      </a:r>
                      <a:endParaRPr lang="zh-CN" altLang="en-US" sz="1200">
                        <a:latin typeface="苹方-简" panose="020B0400000000000000" charset="-122"/>
                        <a:ea typeface="苹方-简" panose="020B0400000000000000" charset="-122"/>
                      </a:endParaRPr>
                    </a:p>
                  </a:txBody>
                  <a:tcPr/>
                </a:tc>
              </a:tr>
              <a:tr h="409575">
                <a:tc gridSpan="3">
                  <a:txBody>
                    <a:bodyPr/>
                    <a:p>
                      <a:pPr algn="ctr">
                        <a:buNone/>
                      </a:pPr>
                      <a:r>
                        <a:rPr lang="en-US" altLang="zh-CN">
                          <a:latin typeface="苹方-简" panose="020B0400000000000000" charset="-122"/>
                          <a:ea typeface="苹方-简" panose="020B0400000000000000" charset="-122"/>
                        </a:rPr>
                        <a:t>session.timeout.ms</a:t>
                      </a:r>
                      <a:endParaRPr lang="en-US" altLang="zh-CN">
                        <a:latin typeface="苹方-简" panose="020B0400000000000000" charset="-122"/>
                        <a:ea typeface="苹方-简" panose="020B0400000000000000" charset="-122"/>
                      </a:endParaRPr>
                    </a:p>
                  </a:txBody>
                  <a:tcPr/>
                </a:tc>
                <a:tc hMerge="1">
                  <a:tcPr/>
                </a:tc>
                <a:tc hMerge="1">
                  <a:tcPr/>
                </a:tc>
                <a:tc>
                  <a:txBody>
                    <a:bodyPr/>
                    <a:p>
                      <a:pPr algn="l">
                        <a:buNone/>
                      </a:pPr>
                      <a:r>
                        <a:rPr lang="zh-CN" altLang="en-US" sz="1200">
                          <a:latin typeface="苹方-简" panose="020B0400000000000000" charset="-122"/>
                          <a:ea typeface="苹方-简" panose="020B0400000000000000" charset="-122"/>
                        </a:rPr>
                        <a:t>该属性指定了消费者在被认为死亡之前可以与服务器断开连接的时间，默认是</a:t>
                      </a:r>
                      <a:r>
                        <a:rPr lang="en-US" altLang="zh-CN" sz="1200">
                          <a:latin typeface="苹方-简" panose="020B0400000000000000" charset="-122"/>
                          <a:ea typeface="苹方-简" panose="020B0400000000000000" charset="-122"/>
                        </a:rPr>
                        <a:t>3s</a:t>
                      </a:r>
                      <a:r>
                        <a:rPr lang="zh-CN" altLang="en-US" sz="1200">
                          <a:latin typeface="苹方-简" panose="020B0400000000000000" charset="-122"/>
                          <a:ea typeface="苹方-简" panose="020B0400000000000000" charset="-122"/>
                        </a:rPr>
                        <a:t>。如果消费者没有在</a:t>
                      </a:r>
                      <a:r>
                        <a:rPr lang="en-US" altLang="zh-CN" sz="1200">
                          <a:latin typeface="苹方-简" panose="020B0400000000000000" charset="-122"/>
                          <a:ea typeface="苹方-简" panose="020B0400000000000000" charset="-122"/>
                        </a:rPr>
                        <a:t>session.timeout.ms</a:t>
                      </a:r>
                      <a:r>
                        <a:rPr lang="zh-CN" altLang="en-US" sz="1200">
                          <a:latin typeface="苹方-简" panose="020B0400000000000000" charset="-122"/>
                          <a:ea typeface="苹方-简" panose="020B0400000000000000" charset="-122"/>
                        </a:rPr>
                        <a:t>指定的时间内发送心跳给群组协调器，就被认为已经死亡，协调器就会触发再均衡，把它的分区分配给群组里的其他消费者。</a:t>
                      </a:r>
                      <a:endParaRPr lang="zh-CN" altLang="en-US" sz="1200">
                        <a:latin typeface="苹方-简" panose="020B0400000000000000" charset="-122"/>
                        <a:ea typeface="苹方-简" panose="020B0400000000000000" charset="-122"/>
                      </a:endParaRPr>
                    </a:p>
                  </a:txBody>
                  <a:tcPr/>
                </a:tc>
              </a:tr>
              <a:tr h="409575">
                <a:tc gridSpan="3">
                  <a:txBody>
                    <a:bodyPr/>
                    <a:p>
                      <a:pPr algn="ctr">
                        <a:buNone/>
                      </a:pPr>
                      <a:r>
                        <a:rPr lang="en-US" altLang="zh-CN">
                          <a:latin typeface="苹方-简" panose="020B0400000000000000" charset="-122"/>
                          <a:ea typeface="苹方-简" panose="020B0400000000000000" charset="-122"/>
                        </a:rPr>
                        <a:t>auto.offset.reset</a:t>
                      </a:r>
                      <a:endParaRPr lang="en-US" altLang="zh-CN">
                        <a:latin typeface="苹方-简" panose="020B0400000000000000" charset="-122"/>
                        <a:ea typeface="苹方-简" panose="020B0400000000000000" charset="-122"/>
                      </a:endParaRPr>
                    </a:p>
                  </a:txBody>
                  <a:tcPr/>
                </a:tc>
                <a:tc hMerge="1">
                  <a:tcPr/>
                </a:tc>
                <a:tc hMerge="1">
                  <a:tcPr/>
                </a:tc>
                <a:tc>
                  <a:txBody>
                    <a:bodyPr/>
                    <a:p>
                      <a:pPr algn="l">
                        <a:buNone/>
                      </a:pPr>
                      <a:r>
                        <a:rPr lang="zh-CN" altLang="en-US" sz="1200">
                          <a:latin typeface="苹方-简" panose="020B0400000000000000" charset="-122"/>
                          <a:ea typeface="苹方-简" panose="020B0400000000000000" charset="-122"/>
                        </a:rPr>
                        <a:t>该属性指定了消费者在读取一个没有偏移量的分区或者偏移量无效的情况下（因消费者长时间失效，包含偏移量的记录已经过时并被删除）该作何处理。它的默认值是</a:t>
                      </a:r>
                      <a:r>
                        <a:rPr lang="en-US" altLang="zh-CN" sz="1200">
                          <a:latin typeface="苹方-简" panose="020B0400000000000000" charset="-122"/>
                          <a:ea typeface="苹方-简" panose="020B0400000000000000" charset="-122"/>
                        </a:rPr>
                        <a:t>latest</a:t>
                      </a:r>
                      <a:r>
                        <a:rPr lang="zh-CN" altLang="en-US" sz="1200">
                          <a:latin typeface="苹方-简" panose="020B0400000000000000" charset="-122"/>
                          <a:ea typeface="苹方-简" panose="020B0400000000000000" charset="-122"/>
                        </a:rPr>
                        <a:t>，意思是说，在偏移量无效的情况下，消费者将从最新的记录开始读取数据（在消费者启动之后生成的记录）</a:t>
                      </a:r>
                      <a:endParaRPr lang="zh-CN" altLang="en-US" sz="1200">
                        <a:latin typeface="苹方-简" panose="020B0400000000000000" charset="-122"/>
                        <a:ea typeface="苹方-简" panose="020B0400000000000000" charset="-122"/>
                      </a:endParaRPr>
                    </a:p>
                  </a:txBody>
                  <a:tcPr/>
                </a:tc>
              </a:tr>
              <a:tr h="300355">
                <a:tc gridSpan="3">
                  <a:txBody>
                    <a:bodyPr/>
                    <a:p>
                      <a:pPr algn="ctr">
                        <a:buNone/>
                      </a:pPr>
                      <a:r>
                        <a:rPr lang="en-US" altLang="zh-CN" sz="1400">
                          <a:latin typeface="苹方-简" panose="020B0400000000000000" charset="-122"/>
                          <a:ea typeface="苹方-简" panose="020B0400000000000000" charset="-122"/>
                        </a:rPr>
                        <a:t>enable.auto.commit</a:t>
                      </a:r>
                      <a:endParaRPr lang="zh-CN" altLang="en-US" sz="1400">
                        <a:latin typeface="苹方-简" panose="020B0400000000000000" charset="-122"/>
                        <a:ea typeface="苹方-简" panose="020B0400000000000000" charset="-122"/>
                      </a:endParaRPr>
                    </a:p>
                  </a:txBody>
                  <a:tcPr/>
                </a:tc>
                <a:tc hMerge="1">
                  <a:tcPr/>
                </a:tc>
                <a:tc hMerge="1">
                  <a:tcPr/>
                </a:tc>
                <a:tc>
                  <a:txBody>
                    <a:bodyPr/>
                    <a:p>
                      <a:pPr algn="l">
                        <a:buNone/>
                      </a:pPr>
                      <a:r>
                        <a:rPr lang="zh-CN" altLang="en-US" sz="1200">
                          <a:latin typeface="苹方-简" panose="020B0400000000000000" charset="-122"/>
                          <a:ea typeface="苹方-简" panose="020B0400000000000000" charset="-122"/>
                        </a:rPr>
                        <a:t>该参数指定了消费者是否自动提交偏移量，默认值是</a:t>
                      </a:r>
                      <a:r>
                        <a:rPr lang="en-US" altLang="zh-CN" sz="1200">
                          <a:latin typeface="苹方-简" panose="020B0400000000000000" charset="-122"/>
                          <a:ea typeface="苹方-简" panose="020B0400000000000000" charset="-122"/>
                        </a:rPr>
                        <a:t>true</a:t>
                      </a:r>
                      <a:r>
                        <a:rPr lang="zh-CN" altLang="en-US" sz="1200">
                          <a:latin typeface="苹方-简" panose="020B0400000000000000" charset="-122"/>
                          <a:ea typeface="苹方-简" panose="020B0400000000000000" charset="-122"/>
                        </a:rPr>
                        <a:t>。</a:t>
                      </a:r>
                      <a:endParaRPr lang="zh-CN" altLang="en-US" sz="1200">
                        <a:latin typeface="苹方-简" panose="020B0400000000000000" charset="-122"/>
                        <a:ea typeface="苹方-简" panose="020B0400000000000000" charset="-122"/>
                      </a:endParaRPr>
                    </a:p>
                  </a:txBody>
                  <a:tcPr/>
                </a:tc>
              </a:tr>
              <a:tr h="464820">
                <a:tc rowSpan="2">
                  <a:txBody>
                    <a:bodyPr/>
                    <a:p>
                      <a:pPr algn="ctr">
                        <a:buNone/>
                      </a:pPr>
                      <a:r>
                        <a:rPr lang="en-US" altLang="zh-CN" sz="1600">
                          <a:latin typeface="苹方-简" panose="020B0400000000000000" charset="-122"/>
                          <a:ea typeface="苹方-简" panose="020B0400000000000000" charset="-122"/>
                        </a:rPr>
                        <a:t>partition.assignment.strategy</a:t>
                      </a:r>
                      <a:endParaRPr lang="en-US" altLang="zh-CN" sz="1600">
                        <a:latin typeface="苹方-简" panose="020B0400000000000000" charset="-122"/>
                        <a:ea typeface="苹方-简" panose="020B0400000000000000" charset="-122"/>
                      </a:endParaRPr>
                    </a:p>
                  </a:txBody>
                  <a:tcPr/>
                </a:tc>
                <a:tc gridSpan="2">
                  <a:txBody>
                    <a:bodyPr/>
                    <a:p>
                      <a:pPr algn="ctr">
                        <a:buNone/>
                      </a:pPr>
                      <a:r>
                        <a:rPr lang="en-US" altLang="zh-CN">
                          <a:latin typeface="苹方-简" panose="020B0400000000000000" charset="-122"/>
                          <a:ea typeface="苹方-简" panose="020B0400000000000000" charset="-122"/>
                        </a:rPr>
                        <a:t>Range</a:t>
                      </a:r>
                      <a:endParaRPr lang="en-US" altLang="zh-CN">
                        <a:latin typeface="苹方-简" panose="020B0400000000000000" charset="-122"/>
                        <a:ea typeface="苹方-简" panose="020B0400000000000000" charset="-122"/>
                      </a:endParaRPr>
                    </a:p>
                  </a:txBody>
                  <a:tcPr/>
                </a:tc>
                <a:tc hMerge="1">
                  <a:tcPr/>
                </a:tc>
                <a:tc>
                  <a:txBody>
                    <a:bodyPr/>
                    <a:p>
                      <a:pPr algn="l">
                        <a:buNone/>
                      </a:pPr>
                      <a:r>
                        <a:rPr lang="zh-CN" altLang="en-US" sz="1200">
                          <a:latin typeface="苹方-简" panose="020B0400000000000000" charset="-122"/>
                          <a:ea typeface="苹方-简" panose="020B0400000000000000" charset="-122"/>
                        </a:rPr>
                        <a:t>每个主题有</a:t>
                      </a:r>
                      <a:r>
                        <a:rPr lang="en-US" altLang="zh-CN" sz="1200">
                          <a:latin typeface="苹方-简" panose="020B0400000000000000" charset="-122"/>
                          <a:ea typeface="苹方-简" panose="020B0400000000000000" charset="-122"/>
                        </a:rPr>
                        <a:t>3</a:t>
                      </a:r>
                      <a:r>
                        <a:rPr lang="zh-CN" altLang="en-US" sz="1200">
                          <a:latin typeface="苹方-简" panose="020B0400000000000000" charset="-122"/>
                          <a:ea typeface="苹方-简" panose="020B0400000000000000" charset="-122"/>
                        </a:rPr>
                        <a:t>个分区，两个消费者</a:t>
                      </a:r>
                      <a:r>
                        <a:rPr lang="en-US" altLang="zh-CN" sz="1200">
                          <a:latin typeface="苹方-简" panose="020B0400000000000000" charset="-122"/>
                          <a:ea typeface="苹方-简" panose="020B0400000000000000" charset="-122"/>
                        </a:rPr>
                        <a:t>C1</a:t>
                      </a:r>
                      <a:r>
                        <a:rPr lang="zh-CN" altLang="en-US" sz="1200">
                          <a:latin typeface="苹方-简" panose="020B0400000000000000" charset="-122"/>
                          <a:ea typeface="苹方-简" panose="020B0400000000000000" charset="-122"/>
                        </a:rPr>
                        <a:t>和</a:t>
                      </a:r>
                      <a:r>
                        <a:rPr lang="en-US" altLang="zh-CN" sz="1200">
                          <a:latin typeface="苹方-简" panose="020B0400000000000000" charset="-122"/>
                          <a:ea typeface="苹方-简" panose="020B0400000000000000" charset="-122"/>
                        </a:rPr>
                        <a:t>C2</a:t>
                      </a:r>
                      <a:r>
                        <a:rPr lang="zh-CN" altLang="en-US" sz="1200">
                          <a:latin typeface="苹方-简" panose="020B0400000000000000" charset="-122"/>
                          <a:ea typeface="苹方-简" panose="020B0400000000000000" charset="-122"/>
                        </a:rPr>
                        <a:t>。那么</a:t>
                      </a:r>
                      <a:r>
                        <a:rPr lang="en-US" altLang="zh-CN" sz="1200">
                          <a:latin typeface="苹方-简" panose="020B0400000000000000" charset="-122"/>
                          <a:ea typeface="苹方-简" panose="020B0400000000000000" charset="-122"/>
                        </a:rPr>
                        <a:t>C1</a:t>
                      </a:r>
                      <a:r>
                        <a:rPr lang="zh-CN" altLang="en-US" sz="1200">
                          <a:latin typeface="苹方-简" panose="020B0400000000000000" charset="-122"/>
                          <a:ea typeface="苹方-简" panose="020B0400000000000000" charset="-122"/>
                        </a:rPr>
                        <a:t>有可能分配到主题的分区</a:t>
                      </a:r>
                      <a:r>
                        <a:rPr lang="en-US" altLang="zh-CN" sz="1200">
                          <a:latin typeface="苹方-简" panose="020B0400000000000000" charset="-122"/>
                          <a:ea typeface="苹方-简" panose="020B0400000000000000" charset="-122"/>
                        </a:rPr>
                        <a:t>0</a:t>
                      </a:r>
                      <a:r>
                        <a:rPr lang="zh-CN" altLang="en-US" sz="1200">
                          <a:latin typeface="苹方-简" panose="020B0400000000000000" charset="-122"/>
                          <a:ea typeface="苹方-简" panose="020B0400000000000000" charset="-122"/>
                        </a:rPr>
                        <a:t>和分区</a:t>
                      </a:r>
                      <a:r>
                        <a:rPr lang="en-US" altLang="zh-CN" sz="1200">
                          <a:latin typeface="苹方-简" panose="020B0400000000000000" charset="-122"/>
                          <a:ea typeface="苹方-简" panose="020B0400000000000000" charset="-122"/>
                        </a:rPr>
                        <a:t>1</a:t>
                      </a:r>
                      <a:r>
                        <a:rPr lang="zh-CN" altLang="en-US" sz="1200">
                          <a:latin typeface="苹方-简" panose="020B0400000000000000" charset="-122"/>
                          <a:ea typeface="苹方-简" panose="020B0400000000000000" charset="-122"/>
                        </a:rPr>
                        <a:t>，而消费者</a:t>
                      </a:r>
                      <a:r>
                        <a:rPr lang="en-US" altLang="zh-CN" sz="1200">
                          <a:latin typeface="苹方-简" panose="020B0400000000000000" charset="-122"/>
                          <a:ea typeface="苹方-简" panose="020B0400000000000000" charset="-122"/>
                        </a:rPr>
                        <a:t>C2</a:t>
                      </a:r>
                      <a:r>
                        <a:rPr lang="zh-CN" altLang="en-US" sz="1200">
                          <a:latin typeface="苹方-简" panose="020B0400000000000000" charset="-122"/>
                          <a:ea typeface="苹方-简" panose="020B0400000000000000" charset="-122"/>
                        </a:rPr>
                        <a:t>分配到主题的分区</a:t>
                      </a:r>
                      <a:r>
                        <a:rPr lang="en-US" altLang="zh-CN" sz="1200">
                          <a:latin typeface="苹方-简" panose="020B0400000000000000" charset="-122"/>
                          <a:ea typeface="苹方-简" panose="020B0400000000000000" charset="-122"/>
                        </a:rPr>
                        <a:t>2</a:t>
                      </a:r>
                      <a:r>
                        <a:rPr lang="zh-CN" altLang="en-US" sz="1200">
                          <a:latin typeface="苹方-简" panose="020B0400000000000000" charset="-122"/>
                          <a:ea typeface="苹方-简" panose="020B0400000000000000" charset="-122"/>
                        </a:rPr>
                        <a:t>。</a:t>
                      </a:r>
                      <a:endParaRPr lang="zh-CN" altLang="en-US" sz="1200">
                        <a:latin typeface="苹方-简" panose="020B0400000000000000" charset="-122"/>
                        <a:ea typeface="苹方-简" panose="020B0400000000000000" charset="-122"/>
                      </a:endParaRPr>
                    </a:p>
                  </a:txBody>
                  <a:tcPr/>
                </a:tc>
              </a:tr>
              <a:tr h="409575">
                <a:tc vMerge="1">
                  <a:tcPr/>
                </a:tc>
                <a:tc gridSpan="2">
                  <a:txBody>
                    <a:bodyPr/>
                    <a:p>
                      <a:pPr algn="ctr">
                        <a:buNone/>
                      </a:pPr>
                      <a:r>
                        <a:rPr lang="en-US" altLang="zh-CN">
                          <a:latin typeface="苹方-简" panose="020B0400000000000000" charset="-122"/>
                          <a:ea typeface="苹方-简" panose="020B0400000000000000" charset="-122"/>
                        </a:rPr>
                        <a:t>RoundRobin</a:t>
                      </a:r>
                      <a:endParaRPr lang="en-US" altLang="zh-CN">
                        <a:latin typeface="苹方-简" panose="020B0400000000000000" charset="-122"/>
                        <a:ea typeface="苹方-简" panose="020B0400000000000000" charset="-122"/>
                      </a:endParaRPr>
                    </a:p>
                  </a:txBody>
                  <a:tcPr/>
                </a:tc>
                <a:tc hMerge="1">
                  <a:tcPr/>
                </a:tc>
                <a:tc>
                  <a:txBody>
                    <a:bodyPr/>
                    <a:p>
                      <a:pPr algn="l">
                        <a:buNone/>
                      </a:pPr>
                      <a:r>
                        <a:rPr lang="zh-CN" altLang="en-US" sz="1200">
                          <a:latin typeface="苹方-简" panose="020B0400000000000000" charset="-122"/>
                          <a:ea typeface="苹方-简" panose="020B0400000000000000" charset="-122"/>
                          <a:sym typeface="+mn-ea"/>
                        </a:rPr>
                        <a:t>每个主题有</a:t>
                      </a:r>
                      <a:r>
                        <a:rPr lang="en-US" altLang="zh-CN" sz="1200">
                          <a:latin typeface="苹方-简" panose="020B0400000000000000" charset="-122"/>
                          <a:ea typeface="苹方-简" panose="020B0400000000000000" charset="-122"/>
                          <a:sym typeface="+mn-ea"/>
                        </a:rPr>
                        <a:t>3</a:t>
                      </a:r>
                      <a:r>
                        <a:rPr lang="zh-CN" altLang="en-US" sz="1200">
                          <a:latin typeface="苹方-简" panose="020B0400000000000000" charset="-122"/>
                          <a:ea typeface="苹方-简" panose="020B0400000000000000" charset="-122"/>
                          <a:sym typeface="+mn-ea"/>
                        </a:rPr>
                        <a:t>个分区，两个消费者</a:t>
                      </a:r>
                      <a:r>
                        <a:rPr lang="en-US" altLang="zh-CN" sz="1200">
                          <a:latin typeface="苹方-简" panose="020B0400000000000000" charset="-122"/>
                          <a:ea typeface="苹方-简" panose="020B0400000000000000" charset="-122"/>
                          <a:sym typeface="+mn-ea"/>
                        </a:rPr>
                        <a:t>C1</a:t>
                      </a:r>
                      <a:r>
                        <a:rPr lang="zh-CN" altLang="en-US" sz="1200">
                          <a:latin typeface="苹方-简" panose="020B0400000000000000" charset="-122"/>
                          <a:ea typeface="苹方-简" panose="020B0400000000000000" charset="-122"/>
                          <a:sym typeface="+mn-ea"/>
                        </a:rPr>
                        <a:t>和</a:t>
                      </a:r>
                      <a:r>
                        <a:rPr lang="en-US" altLang="zh-CN" sz="1200">
                          <a:latin typeface="苹方-简" panose="020B0400000000000000" charset="-122"/>
                          <a:ea typeface="苹方-简" panose="020B0400000000000000" charset="-122"/>
                          <a:sym typeface="+mn-ea"/>
                        </a:rPr>
                        <a:t>C2</a:t>
                      </a:r>
                      <a:r>
                        <a:rPr lang="zh-CN" altLang="en-US" sz="1200">
                          <a:latin typeface="苹方-简" panose="020B0400000000000000" charset="-122"/>
                          <a:ea typeface="苹方-简" panose="020B0400000000000000" charset="-122"/>
                          <a:sym typeface="+mn-ea"/>
                        </a:rPr>
                        <a:t>。那么</a:t>
                      </a:r>
                      <a:r>
                        <a:rPr lang="en-US" altLang="zh-CN" sz="1200">
                          <a:latin typeface="苹方-简" panose="020B0400000000000000" charset="-122"/>
                          <a:ea typeface="苹方-简" panose="020B0400000000000000" charset="-122"/>
                          <a:sym typeface="+mn-ea"/>
                        </a:rPr>
                        <a:t>C1</a:t>
                      </a:r>
                      <a:r>
                        <a:rPr lang="zh-CN" altLang="en-US" sz="1200">
                          <a:latin typeface="苹方-简" panose="020B0400000000000000" charset="-122"/>
                          <a:ea typeface="苹方-简" panose="020B0400000000000000" charset="-122"/>
                          <a:sym typeface="+mn-ea"/>
                        </a:rPr>
                        <a:t>有可能分配到主题的分区</a:t>
                      </a:r>
                      <a:r>
                        <a:rPr lang="en-US" altLang="zh-CN" sz="1200">
                          <a:latin typeface="苹方-简" panose="020B0400000000000000" charset="-122"/>
                          <a:ea typeface="苹方-简" panose="020B0400000000000000" charset="-122"/>
                          <a:sym typeface="+mn-ea"/>
                        </a:rPr>
                        <a:t>0</a:t>
                      </a:r>
                      <a:r>
                        <a:rPr lang="zh-CN" altLang="en-US" sz="1200">
                          <a:latin typeface="苹方-简" panose="020B0400000000000000" charset="-122"/>
                          <a:ea typeface="苹方-简" panose="020B0400000000000000" charset="-122"/>
                          <a:sym typeface="+mn-ea"/>
                        </a:rPr>
                        <a:t>和分区</a:t>
                      </a:r>
                      <a:r>
                        <a:rPr lang="en-US" altLang="zh-CN" sz="1200">
                          <a:latin typeface="苹方-简" panose="020B0400000000000000" charset="-122"/>
                          <a:ea typeface="苹方-简" panose="020B0400000000000000" charset="-122"/>
                          <a:sym typeface="+mn-ea"/>
                        </a:rPr>
                        <a:t>2</a:t>
                      </a:r>
                      <a:r>
                        <a:rPr lang="zh-CN" altLang="en-US" sz="1200">
                          <a:latin typeface="苹方-简" panose="020B0400000000000000" charset="-122"/>
                          <a:ea typeface="苹方-简" panose="020B0400000000000000" charset="-122"/>
                          <a:sym typeface="+mn-ea"/>
                        </a:rPr>
                        <a:t>，而消费者</a:t>
                      </a:r>
                      <a:r>
                        <a:rPr lang="en-US" altLang="zh-CN" sz="1200">
                          <a:latin typeface="苹方-简" panose="020B0400000000000000" charset="-122"/>
                          <a:ea typeface="苹方-简" panose="020B0400000000000000" charset="-122"/>
                          <a:sym typeface="+mn-ea"/>
                        </a:rPr>
                        <a:t>C2</a:t>
                      </a:r>
                      <a:r>
                        <a:rPr lang="zh-CN" altLang="en-US" sz="1200">
                          <a:latin typeface="苹方-简" panose="020B0400000000000000" charset="-122"/>
                          <a:ea typeface="苹方-简" panose="020B0400000000000000" charset="-122"/>
                          <a:sym typeface="+mn-ea"/>
                        </a:rPr>
                        <a:t>分配到主题的分区</a:t>
                      </a:r>
                      <a:r>
                        <a:rPr lang="en-US" altLang="zh-CN" sz="1200">
                          <a:latin typeface="苹方-简" panose="020B0400000000000000" charset="-122"/>
                          <a:ea typeface="苹方-简" panose="020B0400000000000000" charset="-122"/>
                          <a:sym typeface="+mn-ea"/>
                        </a:rPr>
                        <a:t>1</a:t>
                      </a:r>
                      <a:r>
                        <a:rPr lang="zh-CN" altLang="en-US" sz="1200">
                          <a:latin typeface="苹方-简" panose="020B0400000000000000" charset="-122"/>
                          <a:ea typeface="苹方-简" panose="020B0400000000000000" charset="-122"/>
                          <a:sym typeface="+mn-ea"/>
                        </a:rPr>
                        <a:t>。</a:t>
                      </a:r>
                      <a:r>
                        <a:rPr lang="en-US" altLang="zh-CN" sz="1200">
                          <a:latin typeface="苹方-简" panose="020B0400000000000000" charset="-122"/>
                          <a:ea typeface="苹方-简" panose="020B0400000000000000" charset="-122"/>
                          <a:sym typeface="+mn-ea"/>
                        </a:rPr>
                        <a:t>(</a:t>
                      </a:r>
                      <a:r>
                        <a:rPr lang="zh-CN" altLang="en-US" sz="1200">
                          <a:latin typeface="苹方-简" panose="020B0400000000000000" charset="-122"/>
                          <a:ea typeface="苹方-简" panose="020B0400000000000000" charset="-122"/>
                          <a:sym typeface="+mn-ea"/>
                        </a:rPr>
                        <a:t>交错分配）</a:t>
                      </a:r>
                      <a:endParaRPr lang="zh-CN" altLang="en-US" sz="1200">
                        <a:latin typeface="苹方-简" panose="020B0400000000000000" charset="-122"/>
                        <a:ea typeface="苹方-简" panose="020B0400000000000000" charset="-122"/>
                        <a:sym typeface="+mn-ea"/>
                      </a:endParaRPr>
                    </a:p>
                  </a:txBody>
                  <a:tcPr/>
                </a:tc>
              </a:tr>
              <a:tr h="409575">
                <a:tc gridSpan="3">
                  <a:txBody>
                    <a:bodyPr/>
                    <a:p>
                      <a:pPr algn="ctr">
                        <a:buNone/>
                      </a:pPr>
                      <a:r>
                        <a:rPr lang="en-US" altLang="zh-CN" sz="1600">
                          <a:latin typeface="苹方-简" panose="020B0400000000000000" charset="-122"/>
                          <a:ea typeface="苹方-简" panose="020B0400000000000000" charset="-122"/>
                        </a:rPr>
                        <a:t>client.id</a:t>
                      </a:r>
                      <a:endParaRPr lang="en-US" altLang="zh-CN" sz="1600">
                        <a:latin typeface="苹方-简" panose="020B0400000000000000" charset="-122"/>
                        <a:ea typeface="苹方-简" panose="020B0400000000000000" charset="-122"/>
                      </a:endParaRPr>
                    </a:p>
                  </a:txBody>
                  <a:tcPr/>
                </a:tc>
                <a:tc hMerge="1">
                  <a:tcPr/>
                </a:tc>
                <a:tc hMerge="1">
                  <a:tcPr/>
                </a:tc>
                <a:tc>
                  <a:txBody>
                    <a:bodyPr/>
                    <a:p>
                      <a:pPr algn="l">
                        <a:buNone/>
                      </a:pPr>
                      <a:r>
                        <a:rPr lang="en-US" altLang="zh-CN" sz="1200">
                          <a:latin typeface="苹方-简" panose="020B0400000000000000" charset="-122"/>
                          <a:ea typeface="苹方-简" panose="020B0400000000000000" charset="-122"/>
                          <a:sym typeface="+mn-ea"/>
                        </a:rPr>
                        <a:t>broker</a:t>
                      </a:r>
                      <a:r>
                        <a:rPr lang="zh-CN" altLang="en-US" sz="1200">
                          <a:latin typeface="苹方-简" panose="020B0400000000000000" charset="-122"/>
                          <a:ea typeface="苹方-简" panose="020B0400000000000000" charset="-122"/>
                          <a:sym typeface="+mn-ea"/>
                        </a:rPr>
                        <a:t>用它来标识从客户端发送过来的消息，通常被用在日志，度量指标和配额里。</a:t>
                      </a:r>
                      <a:endParaRPr lang="zh-CN" altLang="en-US" sz="1200">
                        <a:latin typeface="苹方-简" panose="020B0400000000000000" charset="-122"/>
                        <a:ea typeface="苹方-简" panose="020B0400000000000000" charset="-122"/>
                        <a:sym typeface="+mn-ea"/>
                      </a:endParaRPr>
                    </a:p>
                  </a:txBody>
                  <a:tcPr/>
                </a:tc>
              </a:tr>
              <a:tr h="409575">
                <a:tc gridSpan="3">
                  <a:txBody>
                    <a:bodyPr/>
                    <a:p>
                      <a:pPr algn="ctr">
                        <a:buNone/>
                      </a:pPr>
                      <a:r>
                        <a:rPr lang="en-US" altLang="zh-CN" sz="1600">
                          <a:latin typeface="苹方-简" panose="020B0400000000000000" charset="-122"/>
                          <a:ea typeface="苹方-简" panose="020B0400000000000000" charset="-122"/>
                        </a:rPr>
                        <a:t>max.poll.records</a:t>
                      </a:r>
                      <a:endParaRPr lang="en-US" altLang="zh-CN" sz="1600">
                        <a:latin typeface="苹方-简" panose="020B0400000000000000" charset="-122"/>
                        <a:ea typeface="苹方-简" panose="020B0400000000000000" charset="-122"/>
                      </a:endParaRPr>
                    </a:p>
                  </a:txBody>
                  <a:tcPr/>
                </a:tc>
                <a:tc hMerge="1">
                  <a:tcPr/>
                </a:tc>
                <a:tc hMerge="1">
                  <a:tcPr/>
                </a:tc>
                <a:tc>
                  <a:txBody>
                    <a:bodyPr/>
                    <a:p>
                      <a:pPr algn="l">
                        <a:buNone/>
                      </a:pPr>
                      <a:r>
                        <a:rPr lang="zh-CN" altLang="en-US" sz="1200">
                          <a:latin typeface="苹方-简" panose="020B0400000000000000" charset="-122"/>
                          <a:ea typeface="苹方-简" panose="020B0400000000000000" charset="-122"/>
                          <a:sym typeface="+mn-ea"/>
                        </a:rPr>
                        <a:t>该属性用于控制单次调用</a:t>
                      </a:r>
                      <a:r>
                        <a:rPr lang="en-US" altLang="zh-CN" sz="1200">
                          <a:latin typeface="苹方-简" panose="020B0400000000000000" charset="-122"/>
                          <a:ea typeface="苹方-简" panose="020B0400000000000000" charset="-122"/>
                          <a:sym typeface="+mn-ea"/>
                        </a:rPr>
                        <a:t>call()</a:t>
                      </a:r>
                      <a:r>
                        <a:rPr lang="zh-CN" altLang="en-US" sz="1200">
                          <a:latin typeface="苹方-简" panose="020B0400000000000000" charset="-122"/>
                          <a:ea typeface="苹方-简" panose="020B0400000000000000" charset="-122"/>
                          <a:sym typeface="+mn-ea"/>
                        </a:rPr>
                        <a:t>方法能够返回的记录数量，可以帮你控制在轮询里需要处理的数据量。</a:t>
                      </a:r>
                      <a:endParaRPr lang="zh-CN" altLang="en-US" sz="1200">
                        <a:latin typeface="苹方-简" panose="020B0400000000000000" charset="-122"/>
                        <a:ea typeface="苹方-简" panose="020B0400000000000000" charset="-122"/>
                        <a:sym typeface="+mn-ea"/>
                      </a:endParaRPr>
                    </a:p>
                  </a:txBody>
                  <a:tcPr/>
                </a:tc>
              </a:tr>
              <a:tr h="409575">
                <a:tc gridSpan="3">
                  <a:txBody>
                    <a:bodyPr/>
                    <a:p>
                      <a:pPr algn="ctr">
                        <a:buNone/>
                      </a:pPr>
                      <a:r>
                        <a:rPr lang="en-US" altLang="zh-CN" sz="1400">
                          <a:latin typeface="苹方-简" panose="020B0400000000000000" charset="-122"/>
                          <a:ea typeface="苹方-简" panose="020B0400000000000000" charset="-122"/>
                        </a:rPr>
                        <a:t>receive.buffer.bytes</a:t>
                      </a:r>
                      <a:endParaRPr lang="en-US" altLang="zh-CN" sz="1400">
                        <a:latin typeface="苹方-简" panose="020B0400000000000000" charset="-122"/>
                        <a:ea typeface="苹方-简" panose="020B0400000000000000" charset="-122"/>
                      </a:endParaRPr>
                    </a:p>
                    <a:p>
                      <a:pPr algn="ctr">
                        <a:buNone/>
                      </a:pPr>
                      <a:r>
                        <a:rPr lang="en-US" altLang="zh-CN" sz="1400">
                          <a:latin typeface="苹方-简" panose="020B0400000000000000" charset="-122"/>
                          <a:ea typeface="苹方-简" panose="020B0400000000000000" charset="-122"/>
                        </a:rPr>
                        <a:t>send.buffer.bytes</a:t>
                      </a:r>
                      <a:endParaRPr lang="en-US" altLang="zh-CN" sz="1400">
                        <a:latin typeface="苹方-简" panose="020B0400000000000000" charset="-122"/>
                        <a:ea typeface="苹方-简" panose="020B0400000000000000" charset="-122"/>
                      </a:endParaRPr>
                    </a:p>
                  </a:txBody>
                  <a:tcPr/>
                </a:tc>
                <a:tc hMerge="1">
                  <a:tcPr/>
                </a:tc>
                <a:tc hMerge="1">
                  <a:tcPr/>
                </a:tc>
                <a:tc>
                  <a:txBody>
                    <a:bodyPr/>
                    <a:p>
                      <a:pPr algn="l">
                        <a:buNone/>
                      </a:pPr>
                      <a:r>
                        <a:rPr lang="en-US" altLang="zh-CN" sz="1200">
                          <a:latin typeface="苹方-简" panose="020B0400000000000000" charset="-122"/>
                          <a:ea typeface="苹方-简" panose="020B0400000000000000" charset="-122"/>
                          <a:sym typeface="+mn-ea"/>
                        </a:rPr>
                        <a:t>socket</a:t>
                      </a:r>
                      <a:r>
                        <a:rPr lang="zh-CN" altLang="en-US" sz="1200">
                          <a:latin typeface="苹方-简" panose="020B0400000000000000" charset="-122"/>
                          <a:ea typeface="苹方-简" panose="020B0400000000000000" charset="-122"/>
                          <a:sym typeface="+mn-ea"/>
                        </a:rPr>
                        <a:t>在读写数据时用到的</a:t>
                      </a:r>
                      <a:r>
                        <a:rPr lang="en-US" altLang="zh-CN" sz="1200">
                          <a:latin typeface="苹方-简" panose="020B0400000000000000" charset="-122"/>
                          <a:ea typeface="苹方-简" panose="020B0400000000000000" charset="-122"/>
                          <a:sym typeface="+mn-ea"/>
                        </a:rPr>
                        <a:t>TCP</a:t>
                      </a:r>
                      <a:r>
                        <a:rPr lang="zh-CN" altLang="en-US" sz="1200">
                          <a:latin typeface="苹方-简" panose="020B0400000000000000" charset="-122"/>
                          <a:ea typeface="苹方-简" panose="020B0400000000000000" charset="-122"/>
                          <a:sym typeface="+mn-ea"/>
                        </a:rPr>
                        <a:t>缓冲区也可以设置大小。如果它们被设为</a:t>
                      </a:r>
                      <a:r>
                        <a:rPr lang="en-US" altLang="zh-CN" sz="1200">
                          <a:latin typeface="苹方-简" panose="020B0400000000000000" charset="-122"/>
                          <a:ea typeface="苹方-简" panose="020B0400000000000000" charset="-122"/>
                          <a:sym typeface="+mn-ea"/>
                        </a:rPr>
                        <a:t>-1</a:t>
                      </a:r>
                      <a:r>
                        <a:rPr lang="zh-CN" altLang="en-US" sz="1200">
                          <a:latin typeface="苹方-简" panose="020B0400000000000000" charset="-122"/>
                          <a:ea typeface="苹方-简" panose="020B0400000000000000" charset="-122"/>
                          <a:sym typeface="+mn-ea"/>
                        </a:rPr>
                        <a:t>，就使用操作系统的默认值。</a:t>
                      </a:r>
                      <a:endParaRPr lang="zh-CN" altLang="en-US" sz="1200">
                        <a:latin typeface="苹方-简" panose="020B0400000000000000" charset="-122"/>
                        <a:ea typeface="苹方-简" panose="020B0400000000000000" charset="-122"/>
                        <a:sym typeface="+mn-ea"/>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提交和偏移量：</a:t>
            </a:r>
            <a:endParaRPr lang="zh-CN" altLang="en-US" sz="2800">
              <a:latin typeface="苹方-简" panose="020B0400000000000000" charset="-122"/>
              <a:ea typeface="苹方-简" panose="020B0400000000000000" charset="-122"/>
            </a:endParaRPr>
          </a:p>
        </p:txBody>
      </p:sp>
      <p:sp>
        <p:nvSpPr>
          <p:cNvPr id="2" name="文本框 1"/>
          <p:cNvSpPr txBox="1"/>
          <p:nvPr/>
        </p:nvSpPr>
        <p:spPr>
          <a:xfrm>
            <a:off x="314325" y="803275"/>
            <a:ext cx="11553825" cy="6092825"/>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自动提交：消费者自动提交偏移量。如果</a:t>
            </a:r>
            <a:r>
              <a:rPr lang="en-US" altLang="zh-CN">
                <a:latin typeface="苹方-简" panose="020B0400000000000000" charset="-122"/>
                <a:ea typeface="苹方-简" panose="020B0400000000000000" charset="-122"/>
              </a:rPr>
              <a:t>enable.auto.commit</a:t>
            </a:r>
            <a:r>
              <a:rPr lang="zh-CN" altLang="en-US">
                <a:latin typeface="苹方-简" panose="020B0400000000000000" charset="-122"/>
                <a:ea typeface="苹方-简" panose="020B0400000000000000" charset="-122"/>
              </a:rPr>
              <a:t>被设为</a:t>
            </a:r>
            <a:r>
              <a:rPr lang="en-US" altLang="zh-CN">
                <a:latin typeface="苹方-简" panose="020B0400000000000000" charset="-122"/>
                <a:ea typeface="苹方-简" panose="020B0400000000000000" charset="-122"/>
              </a:rPr>
              <a:t>true</a:t>
            </a:r>
            <a:r>
              <a:rPr lang="zh-CN" altLang="en-US">
                <a:latin typeface="苹方-简" panose="020B0400000000000000" charset="-122"/>
                <a:ea typeface="苹方-简" panose="020B0400000000000000" charset="-122"/>
              </a:rPr>
              <a:t>，那么每过</a:t>
            </a:r>
            <a:r>
              <a:rPr lang="en-US" altLang="zh-CN">
                <a:latin typeface="苹方-简" panose="020B0400000000000000" charset="-122"/>
                <a:ea typeface="苹方-简" panose="020B0400000000000000" charset="-122"/>
              </a:rPr>
              <a:t>5s</a:t>
            </a:r>
            <a:r>
              <a:rPr lang="zh-CN" altLang="en-US">
                <a:latin typeface="苹方-简" panose="020B0400000000000000" charset="-122"/>
                <a:ea typeface="苹方-简" panose="020B0400000000000000" charset="-122"/>
              </a:rPr>
              <a:t>，消费者会自动把从</a:t>
            </a:r>
            <a:r>
              <a:rPr lang="en-US" altLang="zh-CN">
                <a:latin typeface="苹方-简" panose="020B0400000000000000" charset="-122"/>
                <a:ea typeface="苹方-简" panose="020B0400000000000000" charset="-122"/>
              </a:rPr>
              <a:t>poll()</a:t>
            </a:r>
            <a:r>
              <a:rPr lang="zh-CN" altLang="en-US">
                <a:latin typeface="苹方-简" panose="020B0400000000000000" charset="-122"/>
                <a:ea typeface="苹方-简" panose="020B0400000000000000" charset="-122"/>
              </a:rPr>
              <a:t>方法接收到的最大偏移量提交上去。在使用自动提交时，每次调用轮询方法都会把上一次调用返回的偏移量提交上去，它并不知道具体哪些消息已经被处理了，所以在再次调用之前最好确保所有当前调用返回的消息都已经处理完毕（在调用</a:t>
            </a:r>
            <a:r>
              <a:rPr lang="en-US" altLang="zh-CN">
                <a:latin typeface="苹方-简" panose="020B0400000000000000" charset="-122"/>
                <a:ea typeface="苹方-简" panose="020B0400000000000000" charset="-122"/>
              </a:rPr>
              <a:t>close()</a:t>
            </a:r>
            <a:r>
              <a:rPr lang="zh-CN" altLang="en-US">
                <a:latin typeface="苹方-简" panose="020B0400000000000000" charset="-122"/>
                <a:ea typeface="苹方-简" panose="020B0400000000000000" charset="-122"/>
              </a:rPr>
              <a:t>方法之前也会进行自动提交）。一般情况下不会有什么问题，不过在处理异常或提前退出轮询时要格外小心。</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提交当前偏移量：开发者可以在必要的时候提交当前偏移量，而不是基于时间间隔。使用</a:t>
            </a:r>
            <a:r>
              <a:rPr lang="en-US" altLang="zh-CN">
                <a:latin typeface="苹方-简" panose="020B0400000000000000" charset="-122"/>
                <a:ea typeface="苹方-简" panose="020B0400000000000000" charset="-122"/>
              </a:rPr>
              <a:t>commitSync()</a:t>
            </a:r>
            <a:r>
              <a:rPr lang="zh-CN" altLang="en-US">
                <a:latin typeface="苹方-简" panose="020B0400000000000000" charset="-122"/>
                <a:ea typeface="苹方-简" panose="020B0400000000000000" charset="-122"/>
              </a:rPr>
              <a:t>提交偏移量最简单也最可靠。这个</a:t>
            </a:r>
            <a:r>
              <a:rPr lang="en-US" altLang="zh-CN">
                <a:latin typeface="苹方-简" panose="020B0400000000000000" charset="-122"/>
                <a:ea typeface="苹方-简" panose="020B0400000000000000" charset="-122"/>
              </a:rPr>
              <a:t>API</a:t>
            </a:r>
            <a:r>
              <a:rPr lang="zh-CN" altLang="en-US">
                <a:latin typeface="苹方-简" panose="020B0400000000000000" charset="-122"/>
                <a:ea typeface="苹方-简" panose="020B0400000000000000" charset="-122"/>
              </a:rPr>
              <a:t>会提交由</a:t>
            </a:r>
            <a:r>
              <a:rPr lang="en-US" altLang="zh-CN">
                <a:latin typeface="苹方-简" panose="020B0400000000000000" charset="-122"/>
                <a:ea typeface="苹方-简" panose="020B0400000000000000" charset="-122"/>
              </a:rPr>
              <a:t>poll()</a:t>
            </a:r>
            <a:r>
              <a:rPr lang="zh-CN" altLang="en-US">
                <a:latin typeface="苹方-简" panose="020B0400000000000000" charset="-122"/>
                <a:ea typeface="苹方-简" panose="020B0400000000000000" charset="-122"/>
              </a:rPr>
              <a:t>方法返回的最新偏移量，提交成功后马上返回，如果提交失败就抛出异常。（只要没有发生不可恢复的错误，</a:t>
            </a:r>
            <a:r>
              <a:rPr lang="en-US" altLang="zh-CN">
                <a:latin typeface="苹方-简" panose="020B0400000000000000" charset="-122"/>
                <a:ea typeface="苹方-简" panose="020B0400000000000000" charset="-122"/>
              </a:rPr>
              <a:t>commitSync()</a:t>
            </a:r>
            <a:r>
              <a:rPr lang="zh-CN" altLang="en-US">
                <a:latin typeface="苹方-简" panose="020B0400000000000000" charset="-122"/>
                <a:ea typeface="苹方-简" panose="020B0400000000000000" charset="-122"/>
              </a:rPr>
              <a:t>方法会一直尝试直至提交成功。如果提交失败，我们也只能把异常记录到错误日志里）</a:t>
            </a: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while (true)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ConsumerRecords&lt;String, String&gt; records = consumer.poll(100);</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for (ConsumerRecord&lt;String, String&gt; record : records)</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System.out.printf(“topic = %s, partition = %s, offset = %d, customer = %s, country = %s\n”,</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record.topic(), record.partition(), record.offset(), record.key(), record.value());</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try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consumer.commitSync();</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 catch (CommitFailedException e)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log.error(“commit failed”, e)</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a:t>
            </a:r>
            <a:endParaRPr lang="en-US" altLang="zh-CN" sz="1200">
              <a:latin typeface="Courier New" panose="02070609020205090404" charset="0"/>
              <a:ea typeface="苹方-简" panose="020B0400000000000000" charset="-122"/>
              <a:cs typeface="Courier New" panose="02070609020205090404" charset="0"/>
              <a:sym typeface="+mn-ea"/>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cs typeface="Courier New" panose="02070609020205090404" charset="0"/>
              </a:rPr>
              <a:t>异步提交：手动提交有一个不足之处，在</a:t>
            </a:r>
            <a:r>
              <a:rPr lang="en-US" altLang="zh-CN">
                <a:latin typeface="苹方-简" panose="020B0400000000000000" charset="-122"/>
                <a:ea typeface="苹方-简" panose="020B0400000000000000" charset="-122"/>
                <a:cs typeface="Courier New" panose="02070609020205090404" charset="0"/>
              </a:rPr>
              <a:t>broker</a:t>
            </a:r>
            <a:r>
              <a:rPr lang="zh-CN" altLang="en-US">
                <a:latin typeface="苹方-简" panose="020B0400000000000000" charset="-122"/>
                <a:ea typeface="苹方-简" panose="020B0400000000000000" charset="-122"/>
                <a:cs typeface="Courier New" panose="02070609020205090404" charset="0"/>
              </a:rPr>
              <a:t>对提交请求作出回应之前，应用程序会也一直阻塞，这样会限制应用程序的吞吐量。我们可以通过降低提交频率来提升吞吐量，但如果发生了再均衡，会增加重复消息的数量。这个时候可以使用异步提交</a:t>
            </a:r>
            <a:r>
              <a:rPr lang="en-US" altLang="zh-CN">
                <a:latin typeface="苹方-简" panose="020B0400000000000000" charset="-122"/>
                <a:ea typeface="苹方-简" panose="020B0400000000000000" charset="-122"/>
                <a:cs typeface="Courier New" panose="02070609020205090404" charset="0"/>
              </a:rPr>
              <a:t>API</a:t>
            </a:r>
            <a:r>
              <a:rPr lang="zh-CN" altLang="en-US">
                <a:latin typeface="苹方-简" panose="020B0400000000000000" charset="-122"/>
                <a:ea typeface="苹方-简" panose="020B0400000000000000" charset="-122"/>
                <a:cs typeface="Courier New" panose="02070609020205090404" charset="0"/>
              </a:rPr>
              <a:t>。我们只管发送提交请求，无需等待</a:t>
            </a:r>
            <a:r>
              <a:rPr lang="en-US" altLang="zh-CN">
                <a:latin typeface="苹方-简" panose="020B0400000000000000" charset="-122"/>
                <a:ea typeface="苹方-简" panose="020B0400000000000000" charset="-122"/>
                <a:cs typeface="Courier New" panose="02070609020205090404" charset="0"/>
              </a:rPr>
              <a:t>broker</a:t>
            </a:r>
            <a:r>
              <a:rPr lang="zh-CN" altLang="en-US">
                <a:latin typeface="苹方-简" panose="020B0400000000000000" charset="-122"/>
                <a:ea typeface="苹方-简" panose="020B0400000000000000" charset="-122"/>
                <a:cs typeface="Courier New" panose="02070609020205090404" charset="0"/>
              </a:rPr>
              <a:t>的响应。</a:t>
            </a:r>
            <a:endParaRPr lang="en-US" altLang="zh-CN">
              <a:latin typeface="苹方-简" panose="020B0400000000000000" charset="-122"/>
              <a:ea typeface="苹方-简" panose="020B0400000000000000" charset="-122"/>
              <a:cs typeface="Courier New" panose="02070609020205090404" charset="0"/>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73025"/>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提交和偏移量：</a:t>
            </a:r>
            <a:endParaRPr lang="zh-CN" altLang="en-US" sz="2800">
              <a:latin typeface="苹方-简" panose="020B0400000000000000" charset="-122"/>
              <a:ea typeface="苹方-简" panose="020B0400000000000000" charset="-122"/>
            </a:endParaRPr>
          </a:p>
        </p:txBody>
      </p:sp>
      <p:sp>
        <p:nvSpPr>
          <p:cNvPr id="2" name="文本框 1"/>
          <p:cNvSpPr txBox="1"/>
          <p:nvPr/>
        </p:nvSpPr>
        <p:spPr>
          <a:xfrm>
            <a:off x="318770" y="594995"/>
            <a:ext cx="11553825" cy="6924040"/>
          </a:xfrm>
          <a:prstGeom prst="rect">
            <a:avLst/>
          </a:prstGeom>
          <a:noFill/>
        </p:spPr>
        <p:txBody>
          <a:bodyPr wrap="square" rtlCol="0">
            <a:spAutoFit/>
          </a:bodyPr>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while (true)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ConsumerRecords&lt;String, String&gt; records = consumer.poll(100);</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for (ConsumerRecord&lt;String, String&gt; record : records)</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System.out.printf(“topic = %s, partition = %s, offset = %d, customer = %s, country = %s\n”,</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record.topic(), record.partition(), record.offset(), record.key(), record.value());</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consumer.commitAsync(new OffsetCommitCallback()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public void onComplete(Map&lt;TopicPartition, OffsetAndMetadata&gt; offsets, Exception e)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if (e != NULL)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log.error(“Commit failed for offsets {}”, offsets, e);</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a:t>
            </a:r>
            <a:endParaRPr lang="en-US" altLang="zh-CN" sz="1200">
              <a:latin typeface="Courier New" panose="02070609020205090404" charset="0"/>
              <a:ea typeface="苹方-简" panose="020B0400000000000000" charset="-122"/>
              <a:cs typeface="Courier New" panose="02070609020205090404" charset="0"/>
              <a:sym typeface="+mn-ea"/>
            </a:endParaRPr>
          </a:p>
          <a:p>
            <a:pPr marL="285750" indent="-285750">
              <a:buFont typeface="Arial" panose="020B0604020202090204" pitchFamily="34" charset="0"/>
              <a:buChar char="•"/>
            </a:pPr>
            <a:r>
              <a:rPr lang="zh-CN" altLang="en-US" sz="1200">
                <a:latin typeface="苹方-简" panose="020B0400000000000000" charset="-122"/>
                <a:ea typeface="苹方-简" panose="020B0400000000000000" charset="-122"/>
                <a:cs typeface="Courier New" panose="02070609020205090404" charset="0"/>
              </a:rPr>
              <a:t>同步和异步组合提交：如果一切正常，我们使用</a:t>
            </a:r>
            <a:r>
              <a:rPr lang="en-US" altLang="zh-CN" sz="1200">
                <a:latin typeface="苹方-简" panose="020B0400000000000000" charset="-122"/>
                <a:ea typeface="苹方-简" panose="020B0400000000000000" charset="-122"/>
                <a:cs typeface="Courier New" panose="02070609020205090404" charset="0"/>
              </a:rPr>
              <a:t>commitAsync()</a:t>
            </a:r>
            <a:r>
              <a:rPr lang="zh-CN" altLang="en-US" sz="1200">
                <a:latin typeface="苹方-简" panose="020B0400000000000000" charset="-122"/>
                <a:ea typeface="苹方-简" panose="020B0400000000000000" charset="-122"/>
                <a:cs typeface="Courier New" panose="02070609020205090404" charset="0"/>
              </a:rPr>
              <a:t>方法来提交。这样速度更快，而且即使这次提交失败，下一次提交很可能会成功。如果直接关闭消费者，就没有所谓的</a:t>
            </a:r>
            <a:r>
              <a:rPr lang="en-US" altLang="zh-CN" sz="1200">
                <a:latin typeface="苹方-简" panose="020B0400000000000000" charset="-122"/>
                <a:ea typeface="苹方-简" panose="020B0400000000000000" charset="-122"/>
                <a:cs typeface="Courier New" panose="02070609020205090404" charset="0"/>
              </a:rPr>
              <a:t>“</a:t>
            </a:r>
            <a:r>
              <a:rPr lang="zh-CN" altLang="en-US" sz="1200">
                <a:latin typeface="苹方-简" panose="020B0400000000000000" charset="-122"/>
                <a:ea typeface="苹方-简" panose="020B0400000000000000" charset="-122"/>
                <a:cs typeface="Courier New" panose="02070609020205090404" charset="0"/>
              </a:rPr>
              <a:t>下一次提交</a:t>
            </a:r>
            <a:r>
              <a:rPr lang="en-US" altLang="zh-CN" sz="1200">
                <a:latin typeface="苹方-简" panose="020B0400000000000000" charset="-122"/>
                <a:ea typeface="苹方-简" panose="020B0400000000000000" charset="-122"/>
                <a:cs typeface="Courier New" panose="02070609020205090404" charset="0"/>
              </a:rPr>
              <a:t>”</a:t>
            </a:r>
            <a:r>
              <a:rPr lang="zh-CN" altLang="en-US" sz="1200">
                <a:latin typeface="苹方-简" panose="020B0400000000000000" charset="-122"/>
                <a:ea typeface="苹方-简" panose="020B0400000000000000" charset="-122"/>
                <a:cs typeface="Courier New" panose="02070609020205090404" charset="0"/>
              </a:rPr>
              <a:t>了。使用</a:t>
            </a:r>
            <a:r>
              <a:rPr lang="en-US" altLang="zh-CN" sz="1200">
                <a:latin typeface="苹方-简" panose="020B0400000000000000" charset="-122"/>
                <a:ea typeface="苹方-简" panose="020B0400000000000000" charset="-122"/>
                <a:cs typeface="Courier New" panose="02070609020205090404" charset="0"/>
              </a:rPr>
              <a:t>commitSync()</a:t>
            </a:r>
            <a:r>
              <a:rPr lang="zh-CN" altLang="en-US" sz="1200">
                <a:latin typeface="苹方-简" panose="020B0400000000000000" charset="-122"/>
                <a:ea typeface="苹方-简" panose="020B0400000000000000" charset="-122"/>
                <a:cs typeface="Courier New" panose="02070609020205090404" charset="0"/>
              </a:rPr>
              <a:t>方法会一直重试，直到提交成功或发生无法恢复的错误。</a:t>
            </a:r>
            <a:endParaRPr lang="zh-CN" altLang="en-US">
              <a:latin typeface="苹方-简" panose="020B0400000000000000" charset="-122"/>
              <a:ea typeface="苹方-简" panose="020B0400000000000000" charset="-122"/>
              <a:cs typeface="Courier New" panose="02070609020205090404" charset="0"/>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try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while (true)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ConsumerRecords&lt;String, String&gt; records = consumer.poll(100);</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for (ConsumerRecord&lt;String, String&gt; record : records)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System.out.println(“topic = %s, partition = %s, offset = %d, customer = %s, country = %s\n”,</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record.topic(), record.partition(), record.offset(), record.key(), record.value());</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consumer.commitAsync();</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catch (Exception e)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log.error(“Unexpected error”, e);</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finally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try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consumer.commitSync();</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 finally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consumer.close();</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    }</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r>
              <a:rPr lang="en-US" altLang="zh-CN" sz="1200">
                <a:latin typeface="Courier New" panose="02070609020205090404" charset="0"/>
                <a:ea typeface="苹方-简" panose="020B0400000000000000" charset="-122"/>
                <a:cs typeface="Courier New" panose="02070609020205090404" charset="0"/>
                <a:sym typeface="+mn-ea"/>
              </a:rPr>
              <a:t>}</a:t>
            </a: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endParaRPr lang="en-US" altLang="zh-CN" sz="1200">
              <a:latin typeface="Courier New" panose="02070609020205090404" charset="0"/>
              <a:ea typeface="苹方-简" panose="020B0400000000000000" charset="-122"/>
              <a:cs typeface="Courier New" panose="02070609020205090404" charset="0"/>
              <a:sym typeface="+mn-ea"/>
            </a:endParaRPr>
          </a:p>
          <a:p>
            <a:pPr indent="0">
              <a:buFont typeface="Arial" panose="020B0604020202090204" pitchFamily="34" charset="0"/>
              <a:buNone/>
            </a:pPr>
            <a:endParaRPr lang="en-US" altLang="zh-CN" sz="1200">
              <a:latin typeface="Courier New" panose="02070609020205090404" charset="0"/>
              <a:ea typeface="苹方-简" panose="020B0400000000000000" charset="-122"/>
              <a:cs typeface="Courier New" panose="020706090202050904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23520" y="302895"/>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独立消费者：</a:t>
            </a:r>
            <a:endParaRPr lang="zh-CN" altLang="en-US" sz="2800">
              <a:latin typeface="苹方-简" panose="020B0400000000000000" charset="-122"/>
              <a:ea typeface="苹方-简" panose="020B0400000000000000" charset="-122"/>
            </a:endParaRPr>
          </a:p>
        </p:txBody>
      </p:sp>
      <p:sp>
        <p:nvSpPr>
          <p:cNvPr id="3" name="文本框 2"/>
          <p:cNvSpPr txBox="1"/>
          <p:nvPr/>
        </p:nvSpPr>
        <p:spPr>
          <a:xfrm>
            <a:off x="309245" y="1024890"/>
            <a:ext cx="11482705" cy="1753235"/>
          </a:xfrm>
          <a:prstGeom prst="rect">
            <a:avLst/>
          </a:prstGeom>
          <a:noFill/>
        </p:spPr>
        <p:txBody>
          <a:bodyPr wrap="square" rtlCol="0">
            <a:spAutoFit/>
          </a:bodyPr>
          <a:p>
            <a:r>
              <a:rPr lang="zh-CN" altLang="en-US">
                <a:latin typeface="苹方-简" panose="020B0400000000000000" charset="-122"/>
                <a:ea typeface="苹方-简" panose="020B0400000000000000" charset="-122"/>
              </a:rPr>
              <a:t>有时候，你可能只需要一个消费者从一个主题的所有分区或者某个特定的分区读取数据。这个时候就不需要消费者群组和再均衡了，只需要把主题或者分区分配给消费者，然后开始读取消息并提交偏移量。</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除了不会发生再均衡，也不需要手动查找分区，其他的看起来一切正常，不过要记住，如果主题增加了新的分区，消费者并不会收到通知。所以，要么周期性地调用 </a:t>
            </a:r>
            <a:r>
              <a:rPr lang="en-US" altLang="zh-CN">
                <a:latin typeface="苹方-简" panose="020B0400000000000000" charset="-122"/>
                <a:ea typeface="苹方-简" panose="020B0400000000000000" charset="-122"/>
              </a:rPr>
              <a:t>consumer.partitionsFor() </a:t>
            </a:r>
            <a:r>
              <a:rPr lang="zh-CN" altLang="en-US">
                <a:latin typeface="苹方-简" panose="020B0400000000000000" charset="-122"/>
                <a:ea typeface="苹方-简" panose="020B0400000000000000" charset="-122"/>
              </a:rPr>
              <a:t>方法来检查是否有新分区加入，要么在添加新分区后重启应用程序。</a:t>
            </a:r>
            <a:endParaRPr lang="zh-CN" altLang="en-US">
              <a:latin typeface="苹方-简" panose="020B0400000000000000" charset="-122"/>
              <a:ea typeface="苹方-简" panose="020B04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13360" y="19304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深入</a:t>
            </a:r>
            <a:r>
              <a:rPr lang="en-US" altLang="zh-CN" sz="2800">
                <a:latin typeface="苹方-简" panose="020B0400000000000000" charset="-122"/>
                <a:ea typeface="苹方-简" panose="020B0400000000000000" charset="-122"/>
              </a:rPr>
              <a:t>Kafka</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213360" y="855345"/>
            <a:ext cx="11482705" cy="4615815"/>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集群成员关系：通过</a:t>
            </a:r>
            <a:r>
              <a:rPr lang="en-US" altLang="zh-CN">
                <a:latin typeface="苹方-简" panose="020B0400000000000000" charset="-122"/>
                <a:ea typeface="苹方-简" panose="020B0400000000000000" charset="-122"/>
              </a:rPr>
              <a:t>zookeeper</a:t>
            </a:r>
            <a:r>
              <a:rPr lang="zh-CN" altLang="en-US">
                <a:latin typeface="苹方-简" panose="020B0400000000000000" charset="-122"/>
                <a:ea typeface="苹方-简" panose="020B0400000000000000" charset="-122"/>
              </a:rPr>
              <a:t>进行维护，每个</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都有一个唯一标识符。当出现停机，网络分区或长时间</a:t>
            </a:r>
            <a:r>
              <a:rPr lang="en-US" altLang="zh-CN">
                <a:latin typeface="苹方-简" panose="020B0400000000000000" charset="-122"/>
                <a:ea typeface="苹方-简" panose="020B0400000000000000" charset="-122"/>
              </a:rPr>
              <a:t>gc</a:t>
            </a:r>
            <a:r>
              <a:rPr lang="zh-CN" altLang="en-US">
                <a:latin typeface="苹方-简" panose="020B0400000000000000" charset="-122"/>
                <a:ea typeface="苹方-简" panose="020B0400000000000000" charset="-122"/>
              </a:rPr>
              <a:t>时，</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在启动时创建的临时节点会自动从</a:t>
            </a:r>
            <a:r>
              <a:rPr lang="en-US" altLang="zh-CN">
                <a:latin typeface="苹方-简" panose="020B0400000000000000" charset="-122"/>
                <a:ea typeface="苹方-简" panose="020B0400000000000000" charset="-122"/>
              </a:rPr>
              <a:t>zookeeper</a:t>
            </a:r>
            <a:r>
              <a:rPr lang="zh-CN" altLang="en-US">
                <a:latin typeface="苹方-简" panose="020B0400000000000000" charset="-122"/>
                <a:ea typeface="苹方-简" panose="020B0400000000000000" charset="-122"/>
              </a:rPr>
              <a:t>上移除。</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控制器：除了具备一般</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的功能之外，还负责分区首领的选举。</a:t>
            </a:r>
            <a:endParaRPr lang="zh-CN" altLang="en-US">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控制器会在</a:t>
            </a:r>
            <a:r>
              <a:rPr lang="en-US" altLang="zh-CN" sz="1200">
                <a:latin typeface="苹方-简" panose="020B0400000000000000" charset="-122"/>
                <a:ea typeface="苹方-简" panose="020B0400000000000000" charset="-122"/>
              </a:rPr>
              <a:t>zookeeper</a:t>
            </a:r>
            <a:r>
              <a:rPr lang="zh-CN" altLang="en-US" sz="1200">
                <a:latin typeface="苹方-简" panose="020B0400000000000000" charset="-122"/>
                <a:ea typeface="苹方-简" panose="020B0400000000000000" charset="-122"/>
              </a:rPr>
              <a:t>里创建一个临时节点 </a:t>
            </a:r>
            <a:r>
              <a:rPr lang="en-US" altLang="zh-CN" sz="1200">
                <a:latin typeface="苹方-简" panose="020B0400000000000000" charset="-122"/>
                <a:ea typeface="苹方-简" panose="020B0400000000000000" charset="-122"/>
              </a:rPr>
              <a:t>/controller</a:t>
            </a:r>
            <a:r>
              <a:rPr lang="zh-CN" altLang="en-US" sz="1200">
                <a:latin typeface="苹方-简" panose="020B0400000000000000" charset="-122"/>
                <a:ea typeface="苹方-简" panose="020B0400000000000000" charset="-122"/>
              </a:rPr>
              <a:t>；</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如果控制器被关闭或者与</a:t>
            </a:r>
            <a:r>
              <a:rPr lang="en-US" altLang="zh-CN" sz="1200">
                <a:latin typeface="苹方-简" panose="020B0400000000000000" charset="-122"/>
                <a:ea typeface="苹方-简" panose="020B0400000000000000" charset="-122"/>
              </a:rPr>
              <a:t>zookeeper</a:t>
            </a:r>
            <a:r>
              <a:rPr lang="zh-CN" altLang="en-US" sz="1200">
                <a:latin typeface="苹方-简" panose="020B0400000000000000" charset="-122"/>
                <a:ea typeface="苹方-简" panose="020B0400000000000000" charset="-122"/>
              </a:rPr>
              <a:t>断开连接，</a:t>
            </a:r>
            <a:r>
              <a:rPr lang="en-US" altLang="zh-CN" sz="1200">
                <a:latin typeface="苹方-简" panose="020B0400000000000000" charset="-122"/>
                <a:ea typeface="苹方-简" panose="020B0400000000000000" charset="-122"/>
              </a:rPr>
              <a:t>zookeeper</a:t>
            </a:r>
            <a:r>
              <a:rPr lang="zh-CN" altLang="en-US" sz="1200">
                <a:latin typeface="苹方-简" panose="020B0400000000000000" charset="-122"/>
                <a:ea typeface="苹方-简" panose="020B0400000000000000" charset="-122"/>
              </a:rPr>
              <a:t>上的临时节点就会消失。集群里的其他</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通过</a:t>
            </a:r>
            <a:r>
              <a:rPr lang="en-US" altLang="zh-CN" sz="1200">
                <a:latin typeface="苹方-简" panose="020B0400000000000000" charset="-122"/>
                <a:ea typeface="苹方-简" panose="020B0400000000000000" charset="-122"/>
              </a:rPr>
              <a:t>watch</a:t>
            </a:r>
            <a:r>
              <a:rPr lang="zh-CN" altLang="en-US" sz="1200">
                <a:latin typeface="苹方-简" panose="020B0400000000000000" charset="-122"/>
                <a:ea typeface="苹方-简" panose="020B0400000000000000" charset="-122"/>
              </a:rPr>
              <a:t>对象得到控制器节点消失的通知，它们会尝试让自己成为新的控制器。第一个在</a:t>
            </a:r>
            <a:r>
              <a:rPr lang="en-US" altLang="zh-CN" sz="1200">
                <a:latin typeface="苹方-简" panose="020B0400000000000000" charset="-122"/>
                <a:ea typeface="苹方-简" panose="020B0400000000000000" charset="-122"/>
              </a:rPr>
              <a:t>zookeeper</a:t>
            </a:r>
            <a:r>
              <a:rPr lang="zh-CN" altLang="en-US" sz="1200">
                <a:latin typeface="苹方-简" panose="020B0400000000000000" charset="-122"/>
                <a:ea typeface="苹方-简" panose="020B0400000000000000" charset="-122"/>
              </a:rPr>
              <a:t>里成功创建控制器节点的</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就会成为新的控制器，其他节点会收到</a:t>
            </a:r>
            <a:r>
              <a:rPr lang="en-US" altLang="zh-CN" sz="1200">
                <a:latin typeface="苹方-简" panose="020B0400000000000000" charset="-122"/>
                <a:ea typeface="苹方-简" panose="020B0400000000000000" charset="-122"/>
              </a:rPr>
              <a:t>“</a:t>
            </a:r>
            <a:r>
              <a:rPr lang="zh-CN" altLang="en-US" sz="1200">
                <a:latin typeface="苹方-简" panose="020B0400000000000000" charset="-122"/>
                <a:ea typeface="苹方-简" panose="020B0400000000000000" charset="-122"/>
              </a:rPr>
              <a:t>节点已存在</a:t>
            </a:r>
            <a:r>
              <a:rPr lang="en-US" altLang="zh-CN" sz="1200">
                <a:latin typeface="苹方-简" panose="020B0400000000000000" charset="-122"/>
                <a:ea typeface="苹方-简" panose="020B0400000000000000" charset="-122"/>
              </a:rPr>
              <a:t>”</a:t>
            </a:r>
            <a:r>
              <a:rPr lang="zh-CN" altLang="en-US" sz="1200">
                <a:latin typeface="苹方-简" panose="020B0400000000000000" charset="-122"/>
                <a:ea typeface="苹方-简" panose="020B0400000000000000" charset="-122"/>
              </a:rPr>
              <a:t>的异常。</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当控制器发现一个</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已经离开集群（通过观察相关的</a:t>
            </a:r>
            <a:r>
              <a:rPr lang="en-US" altLang="zh-CN" sz="1200">
                <a:latin typeface="苹方-简" panose="020B0400000000000000" charset="-122"/>
                <a:ea typeface="苹方-简" panose="020B0400000000000000" charset="-122"/>
              </a:rPr>
              <a:t>zk</a:t>
            </a:r>
            <a:r>
              <a:rPr lang="zh-CN" altLang="en-US" sz="1200">
                <a:latin typeface="苹方-简" panose="020B0400000000000000" charset="-122"/>
                <a:ea typeface="苹方-简" panose="020B0400000000000000" charset="-122"/>
              </a:rPr>
              <a:t>路径），它就知道，那些失去首领的分区需要一个新首领（这些分区的首领刚好是在这个</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上）。控制器遍历这些分区，并确定谁应该成为新首领（简单来说就是分区副本列表里的下一个副本），然后向所有包含新首领或现有跟随者的</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发送请求。</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简而言之，</a:t>
            </a:r>
            <a:r>
              <a:rPr lang="en-US" altLang="zh-CN" sz="1200">
                <a:latin typeface="苹方-简" panose="020B0400000000000000" charset="-122"/>
                <a:ea typeface="苹方-简" panose="020B0400000000000000" charset="-122"/>
              </a:rPr>
              <a:t>Kafka</a:t>
            </a:r>
            <a:r>
              <a:rPr lang="zh-CN" altLang="en-US" sz="1200">
                <a:latin typeface="苹方-简" panose="020B0400000000000000" charset="-122"/>
                <a:ea typeface="苹方-简" panose="020B0400000000000000" charset="-122"/>
              </a:rPr>
              <a:t>使用</a:t>
            </a:r>
            <a:r>
              <a:rPr lang="en-US" altLang="zh-CN" sz="1200">
                <a:latin typeface="苹方-简" panose="020B0400000000000000" charset="-122"/>
                <a:ea typeface="苹方-简" panose="020B0400000000000000" charset="-122"/>
              </a:rPr>
              <a:t>zk</a:t>
            </a:r>
            <a:r>
              <a:rPr lang="zh-CN" altLang="en-US" sz="1200">
                <a:latin typeface="苹方-简" panose="020B0400000000000000" charset="-122"/>
                <a:ea typeface="苹方-简" panose="020B0400000000000000" charset="-122"/>
              </a:rPr>
              <a:t>的临时节点来选举控制器，并在节点加入集群或退出集群时通知控制器。控制器负责在节点加入或者离开集群时进行分区首领选举。控制器使用</a:t>
            </a:r>
            <a:r>
              <a:rPr lang="en-US" altLang="zh-CN" sz="1200">
                <a:latin typeface="苹方-简" panose="020B0400000000000000" charset="-122"/>
                <a:ea typeface="苹方-简" panose="020B0400000000000000" charset="-122"/>
              </a:rPr>
              <a:t>epoch</a:t>
            </a:r>
            <a:r>
              <a:rPr lang="zh-CN" altLang="en-US" sz="1200">
                <a:latin typeface="苹方-简" panose="020B0400000000000000" charset="-122"/>
                <a:ea typeface="苹方-简" panose="020B0400000000000000" charset="-122"/>
              </a:rPr>
              <a:t>来避免</a:t>
            </a:r>
            <a:r>
              <a:rPr lang="en-US" altLang="zh-CN" sz="1200">
                <a:latin typeface="苹方-简" panose="020B0400000000000000" charset="-122"/>
                <a:ea typeface="苹方-简" panose="020B0400000000000000" charset="-122"/>
              </a:rPr>
              <a:t>“</a:t>
            </a:r>
            <a:r>
              <a:rPr lang="zh-CN" altLang="en-US" sz="1200">
                <a:latin typeface="苹方-简" panose="020B0400000000000000" charset="-122"/>
                <a:ea typeface="苹方-简" panose="020B0400000000000000" charset="-122"/>
              </a:rPr>
              <a:t>脑裂</a:t>
            </a:r>
            <a:r>
              <a:rPr lang="en-US" altLang="zh-CN" sz="1200">
                <a:latin typeface="苹方-简" panose="020B0400000000000000" charset="-122"/>
                <a:ea typeface="苹方-简" panose="020B0400000000000000" charset="-122"/>
              </a:rPr>
              <a:t>”</a:t>
            </a:r>
            <a:r>
              <a:rPr lang="zh-CN" altLang="en-US" sz="1200">
                <a:latin typeface="苹方-简" panose="020B0400000000000000" charset="-122"/>
                <a:ea typeface="苹方-简" panose="020B0400000000000000" charset="-122"/>
              </a:rPr>
              <a:t>。</a:t>
            </a:r>
            <a:r>
              <a:rPr lang="en-US" altLang="zh-CN" sz="1200">
                <a:latin typeface="苹方-简" panose="020B0400000000000000" charset="-122"/>
                <a:ea typeface="苹方-简" panose="020B0400000000000000" charset="-122"/>
              </a:rPr>
              <a:t>“</a:t>
            </a:r>
            <a:r>
              <a:rPr lang="zh-CN" altLang="en-US" sz="1200">
                <a:latin typeface="苹方-简" panose="020B0400000000000000" charset="-122"/>
                <a:ea typeface="苹方-简" panose="020B0400000000000000" charset="-122"/>
              </a:rPr>
              <a:t>脑裂</a:t>
            </a:r>
            <a:r>
              <a:rPr lang="en-US" altLang="zh-CN" sz="1200">
                <a:latin typeface="苹方-简" panose="020B0400000000000000" charset="-122"/>
                <a:ea typeface="苹方-简" panose="020B0400000000000000" charset="-122"/>
              </a:rPr>
              <a:t>”</a:t>
            </a:r>
            <a:r>
              <a:rPr lang="zh-CN" altLang="en-US" sz="1200">
                <a:latin typeface="苹方-简" panose="020B0400000000000000" charset="-122"/>
                <a:ea typeface="苹方-简" panose="020B0400000000000000" charset="-122"/>
              </a:rPr>
              <a:t>是指两个节点同时认为自己是当前的控制器。</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首领副本：每个分区都有一个首领副本。为了保证一致性，所有生产者请求和消费者请求都会经过这个副本。</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跟随者副本：首领以外的副本都是跟随者副本。跟随者副本不处理来自客户端的请求，它们唯一的任务就是从首领那里复制消息，保持与首领一致的状态。如果首领发生崩溃，其中的一个跟随者会被提升为新首领。</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不同步的副本：如果跟随者在</a:t>
            </a:r>
            <a:r>
              <a:rPr lang="en-US" altLang="zh-CN">
                <a:latin typeface="苹方-简" panose="020B0400000000000000" charset="-122"/>
                <a:ea typeface="苹方-简" panose="020B0400000000000000" charset="-122"/>
              </a:rPr>
              <a:t>10s</a:t>
            </a:r>
            <a:r>
              <a:rPr lang="zh-CN" altLang="en-US">
                <a:latin typeface="苹方-简" panose="020B0400000000000000" charset="-122"/>
                <a:ea typeface="苹方-简" panose="020B0400000000000000" charset="-122"/>
              </a:rPr>
              <a:t>内没有请求任何消息，或者虽然在请求消息，但在</a:t>
            </a:r>
            <a:r>
              <a:rPr lang="en-US" altLang="zh-CN">
                <a:latin typeface="苹方-简" panose="020B0400000000000000" charset="-122"/>
                <a:ea typeface="苹方-简" panose="020B0400000000000000" charset="-122"/>
              </a:rPr>
              <a:t>10s</a:t>
            </a:r>
            <a:r>
              <a:rPr lang="zh-CN" altLang="en-US">
                <a:latin typeface="苹方-简" panose="020B0400000000000000" charset="-122"/>
                <a:ea typeface="苹方-简" panose="020B0400000000000000" charset="-122"/>
              </a:rPr>
              <a:t>内没有请求最新的数据时，那么它就会被认为是</a:t>
            </a:r>
            <a:r>
              <a:rPr lang="zh-CN" altLang="en-US" b="1">
                <a:latin typeface="苹方-简" panose="020B0400000000000000" charset="-122"/>
                <a:ea typeface="苹方-简" panose="020B0400000000000000" charset="-122"/>
              </a:rPr>
              <a:t>不同步</a:t>
            </a:r>
            <a:r>
              <a:rPr lang="zh-CN" altLang="en-US">
                <a:latin typeface="苹方-简" panose="020B0400000000000000" charset="-122"/>
                <a:ea typeface="苹方-简" panose="020B0400000000000000" charset="-122"/>
              </a:rPr>
              <a:t>的。</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首选首领：除了当前首领之外，每个分区都有一个首选首领</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创建主题时选定的首领就是分区的首选首领。之所以把它叫做首选首领，是因为在创建分区时，需要在</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之间均衡首领。因此，我们希望首选首领在成为真正的首领时，</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间的负载最终会得到均衡。</a:t>
            </a:r>
            <a:endParaRPr lang="zh-CN" altLang="en-US">
              <a:latin typeface="苹方-简" panose="020B0400000000000000" charset="-122"/>
              <a:ea typeface="苹方-简" panose="020B04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13360" y="193040"/>
            <a:ext cx="5077460" cy="521970"/>
          </a:xfrm>
          <a:prstGeom prst="rect">
            <a:avLst/>
          </a:prstGeom>
          <a:noFill/>
        </p:spPr>
        <p:txBody>
          <a:bodyPr wrap="square" rtlCol="0">
            <a:spAutoFit/>
          </a:bodyPr>
          <a:p>
            <a:r>
              <a:rPr lang="en-US" sz="2800">
                <a:latin typeface="苹方-简" panose="020B0400000000000000" charset="-122"/>
                <a:ea typeface="苹方-简" panose="020B0400000000000000" charset="-122"/>
              </a:rPr>
              <a:t>broker</a:t>
            </a:r>
            <a:r>
              <a:rPr lang="zh-CN" altLang="en-US" sz="2800">
                <a:latin typeface="苹方-简" panose="020B0400000000000000" charset="-122"/>
                <a:ea typeface="苹方-简" panose="020B0400000000000000" charset="-122"/>
              </a:rPr>
              <a:t>内部</a:t>
            </a:r>
            <a:r>
              <a:rPr lang="en-US" altLang="zh-CN" sz="2800">
                <a:latin typeface="苹方-简" panose="020B0400000000000000" charset="-122"/>
                <a:ea typeface="苹方-简" panose="020B0400000000000000" charset="-122"/>
              </a:rPr>
              <a:t>——reactor</a:t>
            </a:r>
            <a:r>
              <a:rPr lang="zh-CN" altLang="en-US" sz="2800">
                <a:latin typeface="苹方-简" panose="020B0400000000000000" charset="-122"/>
                <a:ea typeface="苹方-简" panose="020B0400000000000000" charset="-122"/>
              </a:rPr>
              <a:t>模式：</a:t>
            </a:r>
            <a:endParaRPr lang="zh-CN" altLang="en-US" sz="2800">
              <a:latin typeface="苹方-简" panose="020B0400000000000000" charset="-122"/>
              <a:ea typeface="苹方-简" panose="020B0400000000000000" charset="-122"/>
            </a:endParaRPr>
          </a:p>
        </p:txBody>
      </p:sp>
      <p:grpSp>
        <p:nvGrpSpPr>
          <p:cNvPr id="7" name="组合 6"/>
          <p:cNvGrpSpPr/>
          <p:nvPr/>
        </p:nvGrpSpPr>
        <p:grpSpPr>
          <a:xfrm>
            <a:off x="2032000" y="1400810"/>
            <a:ext cx="1440180" cy="830580"/>
            <a:chOff x="2732" y="2190"/>
            <a:chExt cx="2268" cy="1308"/>
          </a:xfrm>
        </p:grpSpPr>
        <p:sp>
          <p:nvSpPr>
            <p:cNvPr id="3" name="椭圆 2"/>
            <p:cNvSpPr/>
            <p:nvPr/>
          </p:nvSpPr>
          <p:spPr>
            <a:xfrm>
              <a:off x="2732" y="2190"/>
              <a:ext cx="1842" cy="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2942" y="2306"/>
              <a:ext cx="1842" cy="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158" y="2538"/>
              <a:ext cx="1842" cy="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苹方-简" panose="020B0400000000000000" charset="-122"/>
                  <a:ea typeface="苹方-简" panose="020B0400000000000000" charset="-122"/>
                  <a:cs typeface="苹方-简" panose="020B0400000000000000" charset="-122"/>
                </a:rPr>
                <a:t>Processor</a:t>
              </a:r>
              <a:endParaRPr lang="en-US" altLang="zh-CN" sz="1000">
                <a:latin typeface="苹方-简" panose="020B0400000000000000" charset="-122"/>
                <a:ea typeface="苹方-简" panose="020B0400000000000000" charset="-122"/>
                <a:cs typeface="苹方-简" panose="020B0400000000000000" charset="-122"/>
              </a:endParaRPr>
            </a:p>
            <a:p>
              <a:pPr algn="ctr"/>
              <a:r>
                <a:rPr lang="zh-CN" altLang="en-US" sz="1000">
                  <a:latin typeface="苹方-简" panose="020B0400000000000000" charset="-122"/>
                  <a:ea typeface="苹方-简" panose="020B0400000000000000" charset="-122"/>
                  <a:cs typeface="苹方-简" panose="020B0400000000000000" charset="-122"/>
                </a:rPr>
                <a:t>线程</a:t>
              </a:r>
              <a:endParaRPr lang="zh-CN" altLang="en-US" sz="1000">
                <a:latin typeface="苹方-简" panose="020B0400000000000000" charset="-122"/>
                <a:ea typeface="苹方-简" panose="020B0400000000000000" charset="-122"/>
                <a:cs typeface="苹方-简" panose="020B0400000000000000" charset="-122"/>
              </a:endParaRPr>
            </a:p>
          </p:txBody>
        </p:sp>
      </p:grpSp>
      <p:sp>
        <p:nvSpPr>
          <p:cNvPr id="8" name="矩形 7"/>
          <p:cNvSpPr/>
          <p:nvPr/>
        </p:nvSpPr>
        <p:spPr>
          <a:xfrm>
            <a:off x="7424420" y="1611630"/>
            <a:ext cx="1398905" cy="629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苹方-简" panose="020B0400000000000000" charset="-122"/>
                <a:ea typeface="苹方-简" panose="020B0400000000000000" charset="-122"/>
              </a:rPr>
              <a:t>请求队列</a:t>
            </a:r>
            <a:endParaRPr lang="zh-CN" altLang="en-US">
              <a:latin typeface="苹方-简" panose="020B0400000000000000" charset="-122"/>
              <a:ea typeface="苹方-简" panose="020B0400000000000000" charset="-122"/>
            </a:endParaRPr>
          </a:p>
        </p:txBody>
      </p:sp>
      <p:grpSp>
        <p:nvGrpSpPr>
          <p:cNvPr id="9" name="组合 8"/>
          <p:cNvGrpSpPr/>
          <p:nvPr/>
        </p:nvGrpSpPr>
        <p:grpSpPr>
          <a:xfrm>
            <a:off x="7524115" y="4398645"/>
            <a:ext cx="1440180" cy="830580"/>
            <a:chOff x="2732" y="2190"/>
            <a:chExt cx="2268" cy="1308"/>
          </a:xfrm>
        </p:grpSpPr>
        <p:sp>
          <p:nvSpPr>
            <p:cNvPr id="10" name="椭圆 9"/>
            <p:cNvSpPr/>
            <p:nvPr/>
          </p:nvSpPr>
          <p:spPr>
            <a:xfrm>
              <a:off x="2732" y="2190"/>
              <a:ext cx="1842" cy="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942" y="2306"/>
              <a:ext cx="1842" cy="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3158" y="2538"/>
              <a:ext cx="1842" cy="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苹方-简" panose="020B0400000000000000" charset="-122"/>
                  <a:ea typeface="苹方-简" panose="020B0400000000000000" charset="-122"/>
                  <a:cs typeface="苹方-简" panose="020B0400000000000000" charset="-122"/>
                </a:rPr>
                <a:t>IO</a:t>
              </a:r>
              <a:endParaRPr lang="en-US" altLang="zh-CN" sz="1000">
                <a:latin typeface="苹方-简" panose="020B0400000000000000" charset="-122"/>
                <a:ea typeface="苹方-简" panose="020B0400000000000000" charset="-122"/>
                <a:cs typeface="苹方-简" panose="020B0400000000000000" charset="-122"/>
              </a:endParaRPr>
            </a:p>
            <a:p>
              <a:pPr algn="ctr"/>
              <a:r>
                <a:rPr lang="zh-CN" altLang="en-US" sz="1000">
                  <a:latin typeface="苹方-简" panose="020B0400000000000000" charset="-122"/>
                  <a:ea typeface="苹方-简" panose="020B0400000000000000" charset="-122"/>
                  <a:cs typeface="苹方-简" panose="020B0400000000000000" charset="-122"/>
                </a:rPr>
                <a:t>线程</a:t>
              </a:r>
              <a:endParaRPr lang="zh-CN" altLang="en-US" sz="1000">
                <a:latin typeface="苹方-简" panose="020B0400000000000000" charset="-122"/>
                <a:ea typeface="苹方-简" panose="020B0400000000000000" charset="-122"/>
                <a:cs typeface="苹方-简" panose="020B0400000000000000" charset="-122"/>
              </a:endParaRPr>
            </a:p>
          </p:txBody>
        </p:sp>
      </p:grpSp>
      <p:sp>
        <p:nvSpPr>
          <p:cNvPr id="13" name="矩形 12"/>
          <p:cNvSpPr/>
          <p:nvPr/>
        </p:nvSpPr>
        <p:spPr>
          <a:xfrm>
            <a:off x="2188210" y="4378325"/>
            <a:ext cx="1398905" cy="629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苹方-简" panose="020B0400000000000000" charset="-122"/>
                <a:ea typeface="苹方-简" panose="020B0400000000000000" charset="-122"/>
              </a:rPr>
              <a:t>响应队列</a:t>
            </a:r>
            <a:endParaRPr lang="zh-CN" altLang="en-US">
              <a:latin typeface="苹方-简" panose="020B0400000000000000" charset="-122"/>
              <a:ea typeface="苹方-简" panose="020B0400000000000000" charset="-122"/>
            </a:endParaRPr>
          </a:p>
        </p:txBody>
      </p:sp>
      <p:cxnSp>
        <p:nvCxnSpPr>
          <p:cNvPr id="14" name="直接箭头连接符 13"/>
          <p:cNvCxnSpPr>
            <a:stCxn id="6" idx="6"/>
            <a:endCxn id="8" idx="1"/>
          </p:cNvCxnSpPr>
          <p:nvPr/>
        </p:nvCxnSpPr>
        <p:spPr>
          <a:xfrm>
            <a:off x="3472180" y="1926590"/>
            <a:ext cx="39522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2"/>
            <a:endCxn id="10" idx="0"/>
          </p:cNvCxnSpPr>
          <p:nvPr/>
        </p:nvCxnSpPr>
        <p:spPr>
          <a:xfrm flipH="1">
            <a:off x="8108950" y="2241550"/>
            <a:ext cx="15240" cy="21570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2"/>
            <a:endCxn id="13" idx="3"/>
          </p:cNvCxnSpPr>
          <p:nvPr/>
        </p:nvCxnSpPr>
        <p:spPr>
          <a:xfrm flipH="1" flipV="1">
            <a:off x="3587115" y="4693285"/>
            <a:ext cx="3937000" cy="1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0"/>
            <a:endCxn id="6" idx="4"/>
          </p:cNvCxnSpPr>
          <p:nvPr/>
        </p:nvCxnSpPr>
        <p:spPr>
          <a:xfrm flipH="1" flipV="1">
            <a:off x="2887345" y="2231390"/>
            <a:ext cx="635" cy="21469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连接符 17"/>
          <p:cNvCxnSpPr>
            <a:endCxn id="3" idx="2"/>
          </p:cNvCxnSpPr>
          <p:nvPr/>
        </p:nvCxnSpPr>
        <p:spPr>
          <a:xfrm flipV="1">
            <a:off x="939165" y="1705610"/>
            <a:ext cx="1092835" cy="8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3"/>
          </p:cNvCxnSpPr>
          <p:nvPr/>
        </p:nvCxnSpPr>
        <p:spPr>
          <a:xfrm flipH="1" flipV="1">
            <a:off x="918845" y="2113915"/>
            <a:ext cx="1555115" cy="279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3" name="文本框 72"/>
          <p:cNvSpPr txBox="1"/>
          <p:nvPr/>
        </p:nvSpPr>
        <p:spPr>
          <a:xfrm>
            <a:off x="1137285" y="1400810"/>
            <a:ext cx="6965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连接</a:t>
            </a:r>
            <a:endParaRPr lang="zh-CN" altLang="en-US" sz="1000">
              <a:latin typeface="苹方-简" panose="020B0400000000000000" charset="-122"/>
              <a:ea typeface="苹方-简" panose="020B04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13360" y="19304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元数据请求：</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213360" y="845185"/>
            <a:ext cx="11802745" cy="1753235"/>
          </a:xfrm>
          <a:prstGeom prst="rect">
            <a:avLst/>
          </a:prstGeom>
          <a:noFill/>
        </p:spPr>
        <p:txBody>
          <a:bodyPr wrap="square" rtlCol="0">
            <a:spAutoFit/>
          </a:bodyPr>
          <a:p>
            <a:pPr indent="0">
              <a:buFont typeface="Arial" panose="020B0604020202090204" pitchFamily="34" charset="0"/>
              <a:buNone/>
            </a:pPr>
            <a:r>
              <a:rPr lang="zh-CN" altLang="en-US">
                <a:latin typeface="苹方-简" panose="020B0400000000000000" charset="-122"/>
                <a:ea typeface="苹方-简" panose="020B0400000000000000" charset="-122"/>
              </a:rPr>
              <a:t>元数据请求：生产请求和获取请求都必须发送给分区的首领副本。如果</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收到一个针对特定分区的请求，而该分区的首领在另一个</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上，那么发送请求的客户端会收到一个</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非分区首领</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的错误响应。</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那么，客户端怎么知道该往哪里发送请求呢？客户端使用了另一种请求类型，也就是</a:t>
            </a:r>
            <a:r>
              <a:rPr lang="zh-CN" altLang="en-US" b="1">
                <a:latin typeface="苹方-简" panose="020B0400000000000000" charset="-122"/>
                <a:ea typeface="苹方-简" panose="020B0400000000000000" charset="-122"/>
              </a:rPr>
              <a:t>元数据请求</a:t>
            </a:r>
            <a:r>
              <a:rPr lang="zh-CN" altLang="en-US">
                <a:latin typeface="苹方-简" panose="020B0400000000000000" charset="-122"/>
                <a:ea typeface="苹方-简" panose="020B0400000000000000" charset="-122"/>
              </a:rPr>
              <a:t>。这种请求包含了客户端感兴趣的主题列表。服务器端的响应消息里指明了这些主题所包含的分区，每个分区都有哪些副本，以及哪个副本是首领。元数据请求可以发送给任意一个</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，因为所有</a:t>
            </a:r>
            <a:r>
              <a:rPr lang="en-US" altLang="zh-CN">
                <a:latin typeface="苹方-简" panose="020B0400000000000000" charset="-122"/>
                <a:ea typeface="苹方-简" panose="020B0400000000000000" charset="-122"/>
              </a:rPr>
              <a:t>broker</a:t>
            </a:r>
            <a:r>
              <a:rPr lang="zh-CN" altLang="en-US">
                <a:latin typeface="苹方-简" panose="020B0400000000000000" charset="-122"/>
                <a:ea typeface="苹方-简" panose="020B0400000000000000" charset="-122"/>
              </a:rPr>
              <a:t>都缓存了这些信息。</a:t>
            </a:r>
            <a:endParaRPr lang="zh-CN" altLang="en-US">
              <a:latin typeface="苹方-简" panose="020B0400000000000000" charset="-122"/>
              <a:ea typeface="苹方-简" panose="020B0400000000000000" charset="-122"/>
            </a:endParaRPr>
          </a:p>
        </p:txBody>
      </p:sp>
      <p:grpSp>
        <p:nvGrpSpPr>
          <p:cNvPr id="23" name="组合 22"/>
          <p:cNvGrpSpPr/>
          <p:nvPr/>
        </p:nvGrpSpPr>
        <p:grpSpPr>
          <a:xfrm>
            <a:off x="1214120" y="3093720"/>
            <a:ext cx="1198880" cy="1078230"/>
            <a:chOff x="1911" y="4872"/>
            <a:chExt cx="1888" cy="1698"/>
          </a:xfrm>
        </p:grpSpPr>
        <p:sp>
          <p:nvSpPr>
            <p:cNvPr id="21" name="矩形 20"/>
            <p:cNvSpPr/>
            <p:nvPr/>
          </p:nvSpPr>
          <p:spPr>
            <a:xfrm>
              <a:off x="1911" y="4872"/>
              <a:ext cx="1889" cy="16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0" name="矩形 19"/>
            <p:cNvSpPr/>
            <p:nvPr/>
          </p:nvSpPr>
          <p:spPr>
            <a:xfrm>
              <a:off x="2218" y="5375"/>
              <a:ext cx="1275" cy="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元数据</a:t>
              </a:r>
              <a:endParaRPr lang="zh-CN" altLang="en-US" sz="1400">
                <a:latin typeface="苹方-简" panose="020B0400000000000000" charset="-122"/>
                <a:ea typeface="苹方-简" panose="020B0400000000000000" charset="-122"/>
              </a:endParaRPr>
            </a:p>
            <a:p>
              <a:pPr algn="ctr"/>
              <a:r>
                <a:rPr lang="zh-CN" altLang="en-US" sz="1400">
                  <a:latin typeface="苹方-简" panose="020B0400000000000000" charset="-122"/>
                  <a:ea typeface="苹方-简" panose="020B0400000000000000" charset="-122"/>
                </a:rPr>
                <a:t>缓存</a:t>
              </a:r>
              <a:endParaRPr lang="zh-CN" altLang="en-US" sz="1400">
                <a:latin typeface="苹方-简" panose="020B0400000000000000" charset="-122"/>
                <a:ea typeface="苹方-简" panose="020B0400000000000000" charset="-122"/>
              </a:endParaRPr>
            </a:p>
          </p:txBody>
        </p:sp>
        <p:sp>
          <p:nvSpPr>
            <p:cNvPr id="22" name="文本框 21"/>
            <p:cNvSpPr txBox="1"/>
            <p:nvPr/>
          </p:nvSpPr>
          <p:spPr>
            <a:xfrm>
              <a:off x="2320" y="4941"/>
              <a:ext cx="1072" cy="434"/>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客户端</a:t>
              </a:r>
              <a:endParaRPr lang="zh-CN" altLang="en-US" sz="1200">
                <a:latin typeface="苹方-简" panose="020B0400000000000000" charset="-122"/>
                <a:ea typeface="苹方-简" panose="020B0400000000000000" charset="-122"/>
              </a:endParaRPr>
            </a:p>
          </p:txBody>
        </p:sp>
      </p:grpSp>
      <p:grpSp>
        <p:nvGrpSpPr>
          <p:cNvPr id="24" name="组合 23"/>
          <p:cNvGrpSpPr/>
          <p:nvPr/>
        </p:nvGrpSpPr>
        <p:grpSpPr>
          <a:xfrm>
            <a:off x="6356985" y="3093720"/>
            <a:ext cx="1199515" cy="1078865"/>
            <a:chOff x="1911" y="4872"/>
            <a:chExt cx="1889" cy="1699"/>
          </a:xfrm>
        </p:grpSpPr>
        <p:sp>
          <p:nvSpPr>
            <p:cNvPr id="25" name="矩形 24"/>
            <p:cNvSpPr/>
            <p:nvPr/>
          </p:nvSpPr>
          <p:spPr>
            <a:xfrm>
              <a:off x="1911" y="4872"/>
              <a:ext cx="1889" cy="16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6" name="矩形 25"/>
            <p:cNvSpPr/>
            <p:nvPr/>
          </p:nvSpPr>
          <p:spPr>
            <a:xfrm>
              <a:off x="2218" y="5375"/>
              <a:ext cx="1275" cy="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元数据</a:t>
              </a:r>
              <a:endParaRPr lang="zh-CN" altLang="en-US" sz="1400">
                <a:latin typeface="苹方-简" panose="020B0400000000000000" charset="-122"/>
                <a:ea typeface="苹方-简" panose="020B0400000000000000" charset="-122"/>
              </a:endParaRPr>
            </a:p>
            <a:p>
              <a:pPr algn="ctr"/>
              <a:r>
                <a:rPr lang="zh-CN" altLang="en-US" sz="1400">
                  <a:latin typeface="苹方-简" panose="020B0400000000000000" charset="-122"/>
                  <a:ea typeface="苹方-简" panose="020B0400000000000000" charset="-122"/>
                </a:rPr>
                <a:t>缓存</a:t>
              </a:r>
              <a:endParaRPr lang="zh-CN" altLang="en-US" sz="1400">
                <a:latin typeface="苹方-简" panose="020B0400000000000000" charset="-122"/>
                <a:ea typeface="苹方-简" panose="020B0400000000000000" charset="-122"/>
              </a:endParaRPr>
            </a:p>
          </p:txBody>
        </p:sp>
        <p:sp>
          <p:nvSpPr>
            <p:cNvPr id="27" name="文本框 26"/>
            <p:cNvSpPr txBox="1"/>
            <p:nvPr/>
          </p:nvSpPr>
          <p:spPr>
            <a:xfrm>
              <a:off x="2028" y="4941"/>
              <a:ext cx="1584" cy="434"/>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任意</a:t>
              </a:r>
              <a:r>
                <a:rPr lang="en-US" altLang="zh-CN" sz="1200">
                  <a:latin typeface="苹方-简" panose="020B0400000000000000" charset="-122"/>
                  <a:ea typeface="苹方-简" panose="020B0400000000000000" charset="-122"/>
                </a:rPr>
                <a:t>broker</a:t>
              </a:r>
              <a:endParaRPr lang="en-US" altLang="zh-CN" sz="1200">
                <a:latin typeface="苹方-简" panose="020B0400000000000000" charset="-122"/>
                <a:ea typeface="苹方-简" panose="020B0400000000000000" charset="-122"/>
              </a:endParaRPr>
            </a:p>
          </p:txBody>
        </p:sp>
      </p:grpSp>
      <p:sp>
        <p:nvSpPr>
          <p:cNvPr id="29" name="矩形 28"/>
          <p:cNvSpPr/>
          <p:nvPr/>
        </p:nvSpPr>
        <p:spPr>
          <a:xfrm>
            <a:off x="6356985" y="5109845"/>
            <a:ext cx="1199515" cy="10788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分区</a:t>
            </a:r>
            <a:r>
              <a:rPr lang="en-US" altLang="zh-CN" sz="1400">
                <a:latin typeface="苹方-简" panose="020B0400000000000000" charset="-122"/>
                <a:ea typeface="苹方-简" panose="020B0400000000000000" charset="-122"/>
                <a:cs typeface="苹方-简" panose="020B0400000000000000" charset="-122"/>
              </a:rPr>
              <a:t>0</a:t>
            </a:r>
            <a:r>
              <a:rPr lang="zh-CN" altLang="en-US" sz="1400">
                <a:latin typeface="苹方-简" panose="020B0400000000000000" charset="-122"/>
                <a:ea typeface="苹方-简" panose="020B0400000000000000" charset="-122"/>
                <a:cs typeface="苹方-简" panose="020B0400000000000000" charset="-122"/>
              </a:rPr>
              <a:t>的首领所在的</a:t>
            </a:r>
            <a:r>
              <a:rPr lang="en-US" altLang="zh-CN" sz="1400">
                <a:latin typeface="苹方-简" panose="020B0400000000000000" charset="-122"/>
                <a:ea typeface="苹方-简" panose="020B0400000000000000" charset="-122"/>
                <a:cs typeface="苹方-简" panose="020B0400000000000000" charset="-122"/>
              </a:rPr>
              <a:t>broker</a:t>
            </a:r>
            <a:endParaRPr lang="en-US" altLang="zh-CN" sz="1400">
              <a:latin typeface="苹方-简" panose="020B0400000000000000" charset="-122"/>
              <a:ea typeface="苹方-简" panose="020B0400000000000000" charset="-122"/>
              <a:cs typeface="苹方-简" panose="020B0400000000000000" charset="-122"/>
            </a:endParaRPr>
          </a:p>
        </p:txBody>
      </p:sp>
      <p:cxnSp>
        <p:nvCxnSpPr>
          <p:cNvPr id="32" name="直接箭头连接符 31"/>
          <p:cNvCxnSpPr>
            <a:stCxn id="21" idx="3"/>
            <a:endCxn id="25" idx="1"/>
          </p:cNvCxnSpPr>
          <p:nvPr/>
        </p:nvCxnSpPr>
        <p:spPr>
          <a:xfrm>
            <a:off x="2413635" y="3633470"/>
            <a:ext cx="39433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3804920" y="3306445"/>
            <a:ext cx="96583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元数据请求</a:t>
            </a:r>
            <a:endParaRPr lang="zh-CN" altLang="en-US" sz="1000">
              <a:latin typeface="苹方-简" panose="020B0400000000000000" charset="-122"/>
              <a:ea typeface="苹方-简" panose="020B0400000000000000" charset="-122"/>
            </a:endParaRPr>
          </a:p>
        </p:txBody>
      </p:sp>
      <p:cxnSp>
        <p:nvCxnSpPr>
          <p:cNvPr id="34" name="肘形连接符 33"/>
          <p:cNvCxnSpPr/>
          <p:nvPr/>
        </p:nvCxnSpPr>
        <p:spPr>
          <a:xfrm rot="5400000">
            <a:off x="4384040" y="1602740"/>
            <a:ext cx="3175" cy="5142865"/>
          </a:xfrm>
          <a:prstGeom prst="bentConnector3">
            <a:avLst>
              <a:gd name="adj1" fmla="val 7540000"/>
            </a:avLst>
          </a:prstGeom>
          <a:ln>
            <a:tailEnd type="arrow" w="med" len="med"/>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3902710" y="4172585"/>
            <a:ext cx="96583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元数据响应</a:t>
            </a:r>
            <a:endParaRPr lang="zh-CN" altLang="en-US" sz="1000">
              <a:latin typeface="苹方-简" panose="020B0400000000000000" charset="-122"/>
              <a:ea typeface="苹方-简" panose="020B0400000000000000" charset="-122"/>
            </a:endParaRPr>
          </a:p>
        </p:txBody>
      </p:sp>
      <p:cxnSp>
        <p:nvCxnSpPr>
          <p:cNvPr id="36" name="肘形连接符 35"/>
          <p:cNvCxnSpPr>
            <a:stCxn id="21" idx="2"/>
            <a:endCxn id="29" idx="1"/>
          </p:cNvCxnSpPr>
          <p:nvPr/>
        </p:nvCxnSpPr>
        <p:spPr>
          <a:xfrm rot="5400000" flipV="1">
            <a:off x="3347085" y="2639695"/>
            <a:ext cx="1477010" cy="454279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2949575" y="5298440"/>
            <a:ext cx="1918970"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到分区</a:t>
            </a:r>
            <a:r>
              <a:rPr lang="en-US" altLang="zh-CN" sz="1000">
                <a:latin typeface="苹方-简" panose="020B0400000000000000" charset="-122"/>
                <a:ea typeface="苹方-简" panose="020B0400000000000000" charset="-122"/>
              </a:rPr>
              <a:t>0</a:t>
            </a:r>
            <a:r>
              <a:rPr lang="zh-CN" altLang="en-US" sz="1000">
                <a:latin typeface="苹方-简" panose="020B0400000000000000" charset="-122"/>
                <a:ea typeface="苹方-简" panose="020B0400000000000000" charset="-122"/>
              </a:rPr>
              <a:t>的生产者请求</a:t>
            </a:r>
            <a:endParaRPr lang="zh-CN" altLang="en-US" sz="1000">
              <a:latin typeface="苹方-简" panose="020B0400000000000000" charset="-122"/>
              <a:ea typeface="苹方-简" panose="020B0400000000000000" charset="-122"/>
            </a:endParaRPr>
          </a:p>
        </p:txBody>
      </p:sp>
      <p:cxnSp>
        <p:nvCxnSpPr>
          <p:cNvPr id="38" name="肘形连接符 37"/>
          <p:cNvCxnSpPr>
            <a:endCxn id="21" idx="2"/>
          </p:cNvCxnSpPr>
          <p:nvPr/>
        </p:nvCxnSpPr>
        <p:spPr>
          <a:xfrm rot="10800000">
            <a:off x="1813560" y="4171950"/>
            <a:ext cx="4540885" cy="181927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2581910" y="5746115"/>
            <a:ext cx="218884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从分区</a:t>
            </a:r>
            <a:r>
              <a:rPr lang="en-US" altLang="zh-CN" sz="1000">
                <a:latin typeface="苹方-简" panose="020B0400000000000000" charset="-122"/>
                <a:ea typeface="苹方-简" panose="020B0400000000000000" charset="-122"/>
              </a:rPr>
              <a:t>0</a:t>
            </a:r>
            <a:r>
              <a:rPr lang="zh-CN" altLang="en-US" sz="1000">
                <a:latin typeface="苹方-简" panose="020B0400000000000000" charset="-122"/>
                <a:ea typeface="苹方-简" panose="020B0400000000000000" charset="-122"/>
              </a:rPr>
              <a:t>返回给生产者的响应（确认）</a:t>
            </a:r>
            <a:endParaRPr lang="zh-CN" altLang="en-US" sz="1000">
              <a:latin typeface="苹方-简" panose="020B0400000000000000" charset="-122"/>
              <a:ea typeface="苹方-简" panose="020B04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13360" y="19304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获取请求：</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213360" y="845185"/>
            <a:ext cx="11802745" cy="2030095"/>
          </a:xfrm>
          <a:prstGeom prst="rect">
            <a:avLst/>
          </a:prstGeom>
          <a:noFill/>
        </p:spPr>
        <p:txBody>
          <a:bodyPr wrap="square" rtlCol="0">
            <a:spAutoFit/>
          </a:bodyPr>
          <a:p>
            <a:pPr indent="0">
              <a:buFont typeface="Arial" panose="020B0604020202090204" pitchFamily="34" charset="0"/>
              <a:buNone/>
            </a:pPr>
            <a:r>
              <a:rPr lang="zh-CN" altLang="en-US">
                <a:latin typeface="苹方-简" panose="020B0400000000000000" charset="-122"/>
                <a:ea typeface="苹方-简" panose="020B0400000000000000" charset="-122"/>
              </a:rPr>
              <a:t>并不是所有保存在分区首领上的数据都可以被客户端读取。大部分客户端只能读取已经被写入所有同步副本的消息（跟随者副本也不行，尽管它们也是消费者</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否则复制功能就无法工作）。分区首领知道每个消息会被复制到哪个副本上，在消息还没有被写入所有同步副本之前，是不会发送给消费者的</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尝试获取这些消息的请求会得到空的响应而不是错误。</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因为还没有被足够多副本复制的消息被认为是</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不安全</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的</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如果首领发生崩溃，另一个副本成为新首领，那么这些消息就丢失了。如果我们允许消费者读取这些消息，可能就会破坏一致性。</a:t>
            </a:r>
            <a:endParaRPr lang="zh-CN" altLang="en-US">
              <a:latin typeface="苹方-简" panose="020B0400000000000000" charset="-122"/>
              <a:ea typeface="苹方-简" panose="020B0400000000000000" charset="-122"/>
            </a:endParaRPr>
          </a:p>
        </p:txBody>
      </p:sp>
      <p:sp>
        <p:nvSpPr>
          <p:cNvPr id="15" name="矩形 14"/>
          <p:cNvSpPr/>
          <p:nvPr/>
        </p:nvSpPr>
        <p:spPr>
          <a:xfrm>
            <a:off x="1386205" y="3951605"/>
            <a:ext cx="1437005" cy="21488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矩形 16"/>
          <p:cNvSpPr/>
          <p:nvPr/>
        </p:nvSpPr>
        <p:spPr>
          <a:xfrm>
            <a:off x="1642110" y="4561840"/>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1</a:t>
            </a:r>
            <a:endParaRPr lang="en-US" altLang="zh-CN" sz="1400">
              <a:latin typeface="苹方-简" panose="020B0400000000000000" charset="-122"/>
              <a:ea typeface="苹方-简" panose="020B0400000000000000" charset="-122"/>
              <a:cs typeface="苹方-简" panose="020B0400000000000000" charset="-122"/>
            </a:endParaRPr>
          </a:p>
        </p:txBody>
      </p:sp>
      <p:sp>
        <p:nvSpPr>
          <p:cNvPr id="18" name="矩形 17"/>
          <p:cNvSpPr/>
          <p:nvPr/>
        </p:nvSpPr>
        <p:spPr>
          <a:xfrm>
            <a:off x="1642110" y="4876800"/>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2</a:t>
            </a:r>
            <a:endParaRPr lang="en-US" altLang="zh-CN" sz="1400">
              <a:latin typeface="苹方-简" panose="020B0400000000000000" charset="-122"/>
              <a:ea typeface="苹方-简" panose="020B0400000000000000" charset="-122"/>
              <a:cs typeface="苹方-简" panose="020B0400000000000000" charset="-122"/>
            </a:endParaRPr>
          </a:p>
        </p:txBody>
      </p:sp>
      <p:sp>
        <p:nvSpPr>
          <p:cNvPr id="19" name="矩形 18"/>
          <p:cNvSpPr/>
          <p:nvPr/>
        </p:nvSpPr>
        <p:spPr>
          <a:xfrm>
            <a:off x="1642110" y="5191760"/>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3</a:t>
            </a:r>
            <a:endParaRPr lang="en-US" altLang="zh-CN" sz="1400">
              <a:latin typeface="苹方-简" panose="020B0400000000000000" charset="-122"/>
              <a:ea typeface="苹方-简" panose="020B0400000000000000" charset="-122"/>
              <a:cs typeface="苹方-简" panose="020B0400000000000000" charset="-122"/>
            </a:endParaRPr>
          </a:p>
        </p:txBody>
      </p:sp>
      <p:sp>
        <p:nvSpPr>
          <p:cNvPr id="2" name="文本框 1"/>
          <p:cNvSpPr txBox="1"/>
          <p:nvPr/>
        </p:nvSpPr>
        <p:spPr>
          <a:xfrm>
            <a:off x="1799590" y="4020185"/>
            <a:ext cx="64008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cs typeface="苹方-简" panose="020B0400000000000000" charset="-122"/>
              </a:rPr>
              <a:t>副本</a:t>
            </a:r>
            <a:r>
              <a:rPr lang="en-US" altLang="zh-CN" sz="1200">
                <a:latin typeface="苹方-简" panose="020B0400000000000000" charset="-122"/>
                <a:ea typeface="苹方-简" panose="020B0400000000000000" charset="-122"/>
                <a:cs typeface="苹方-简" panose="020B0400000000000000" charset="-122"/>
              </a:rPr>
              <a:t>0</a:t>
            </a:r>
            <a:endParaRPr lang="en-US" altLang="zh-CN" sz="1200">
              <a:latin typeface="苹方-简" panose="020B0400000000000000" charset="-122"/>
              <a:ea typeface="苹方-简" panose="020B0400000000000000" charset="-122"/>
              <a:cs typeface="苹方-简" panose="020B0400000000000000" charset="-122"/>
            </a:endParaRPr>
          </a:p>
        </p:txBody>
      </p:sp>
      <p:sp>
        <p:nvSpPr>
          <p:cNvPr id="3" name="矩形 2"/>
          <p:cNvSpPr/>
          <p:nvPr/>
        </p:nvSpPr>
        <p:spPr>
          <a:xfrm>
            <a:off x="1642745" y="4246880"/>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0</a:t>
            </a:r>
            <a:endParaRPr lang="en-US" altLang="zh-CN" sz="1400">
              <a:latin typeface="苹方-简" panose="020B0400000000000000" charset="-122"/>
              <a:ea typeface="苹方-简" panose="020B0400000000000000" charset="-122"/>
              <a:cs typeface="苹方-简" panose="020B0400000000000000" charset="-122"/>
            </a:endParaRPr>
          </a:p>
        </p:txBody>
      </p:sp>
      <p:sp>
        <p:nvSpPr>
          <p:cNvPr id="6" name="矩形 5"/>
          <p:cNvSpPr/>
          <p:nvPr/>
        </p:nvSpPr>
        <p:spPr>
          <a:xfrm>
            <a:off x="1642745" y="5506720"/>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4</a:t>
            </a:r>
            <a:endParaRPr lang="en-US" altLang="zh-CN" sz="1400">
              <a:latin typeface="苹方-简" panose="020B0400000000000000" charset="-122"/>
              <a:ea typeface="苹方-简" panose="020B0400000000000000" charset="-122"/>
              <a:cs typeface="苹方-简" panose="020B0400000000000000" charset="-122"/>
            </a:endParaRPr>
          </a:p>
        </p:txBody>
      </p:sp>
      <p:sp>
        <p:nvSpPr>
          <p:cNvPr id="7" name="矩形 6"/>
          <p:cNvSpPr/>
          <p:nvPr/>
        </p:nvSpPr>
        <p:spPr>
          <a:xfrm>
            <a:off x="4862195" y="3959860"/>
            <a:ext cx="1437005" cy="21488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5118100" y="4570095"/>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1</a:t>
            </a:r>
            <a:endParaRPr lang="en-US" altLang="zh-CN" sz="1400">
              <a:latin typeface="苹方-简" panose="020B0400000000000000" charset="-122"/>
              <a:ea typeface="苹方-简" panose="020B0400000000000000" charset="-122"/>
              <a:cs typeface="苹方-简" panose="020B0400000000000000" charset="-122"/>
            </a:endParaRPr>
          </a:p>
        </p:txBody>
      </p:sp>
      <p:sp>
        <p:nvSpPr>
          <p:cNvPr id="9" name="矩形 8"/>
          <p:cNvSpPr/>
          <p:nvPr/>
        </p:nvSpPr>
        <p:spPr>
          <a:xfrm>
            <a:off x="5118100" y="4885055"/>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2</a:t>
            </a:r>
            <a:endParaRPr lang="en-US" altLang="zh-CN" sz="1400">
              <a:latin typeface="苹方-简" panose="020B0400000000000000" charset="-122"/>
              <a:ea typeface="苹方-简" panose="020B0400000000000000" charset="-122"/>
              <a:cs typeface="苹方-简" panose="020B0400000000000000" charset="-122"/>
            </a:endParaRPr>
          </a:p>
        </p:txBody>
      </p:sp>
      <p:sp>
        <p:nvSpPr>
          <p:cNvPr id="10" name="矩形 9"/>
          <p:cNvSpPr/>
          <p:nvPr/>
        </p:nvSpPr>
        <p:spPr>
          <a:xfrm>
            <a:off x="5118100" y="5200015"/>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3</a:t>
            </a:r>
            <a:endParaRPr lang="en-US" altLang="zh-CN" sz="1400">
              <a:latin typeface="苹方-简" panose="020B0400000000000000" charset="-122"/>
              <a:ea typeface="苹方-简" panose="020B0400000000000000" charset="-122"/>
              <a:cs typeface="苹方-简" panose="020B0400000000000000" charset="-122"/>
            </a:endParaRPr>
          </a:p>
        </p:txBody>
      </p:sp>
      <p:sp>
        <p:nvSpPr>
          <p:cNvPr id="11" name="文本框 10"/>
          <p:cNvSpPr txBox="1"/>
          <p:nvPr/>
        </p:nvSpPr>
        <p:spPr>
          <a:xfrm>
            <a:off x="5275580" y="4028440"/>
            <a:ext cx="64008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cs typeface="苹方-简" panose="020B0400000000000000" charset="-122"/>
              </a:rPr>
              <a:t>副本</a:t>
            </a:r>
            <a:r>
              <a:rPr lang="en-US" altLang="zh-CN" sz="1200">
                <a:latin typeface="苹方-简" panose="020B0400000000000000" charset="-122"/>
                <a:ea typeface="苹方-简" panose="020B0400000000000000" charset="-122"/>
                <a:cs typeface="苹方-简" panose="020B0400000000000000" charset="-122"/>
              </a:rPr>
              <a:t>1</a:t>
            </a:r>
            <a:endParaRPr lang="en-US" altLang="zh-CN" sz="1200">
              <a:latin typeface="苹方-简" panose="020B0400000000000000" charset="-122"/>
              <a:ea typeface="苹方-简" panose="020B0400000000000000" charset="-122"/>
              <a:cs typeface="苹方-简" panose="020B0400000000000000" charset="-122"/>
            </a:endParaRPr>
          </a:p>
        </p:txBody>
      </p:sp>
      <p:sp>
        <p:nvSpPr>
          <p:cNvPr id="12" name="矩形 11"/>
          <p:cNvSpPr/>
          <p:nvPr/>
        </p:nvSpPr>
        <p:spPr>
          <a:xfrm>
            <a:off x="5118735" y="4255135"/>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0</a:t>
            </a:r>
            <a:endParaRPr lang="en-US" altLang="zh-CN" sz="1400">
              <a:latin typeface="苹方-简" panose="020B0400000000000000" charset="-122"/>
              <a:ea typeface="苹方-简" panose="020B0400000000000000" charset="-122"/>
              <a:cs typeface="苹方-简" panose="020B0400000000000000" charset="-122"/>
            </a:endParaRPr>
          </a:p>
        </p:txBody>
      </p:sp>
      <p:sp>
        <p:nvSpPr>
          <p:cNvPr id="16" name="矩形 15"/>
          <p:cNvSpPr/>
          <p:nvPr/>
        </p:nvSpPr>
        <p:spPr>
          <a:xfrm>
            <a:off x="8726805" y="3951605"/>
            <a:ext cx="1437005" cy="21488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8" name="矩形 27"/>
          <p:cNvSpPr/>
          <p:nvPr/>
        </p:nvSpPr>
        <p:spPr>
          <a:xfrm>
            <a:off x="8982710" y="4561840"/>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1</a:t>
            </a:r>
            <a:endParaRPr lang="en-US" altLang="zh-CN" sz="1400">
              <a:latin typeface="苹方-简" panose="020B0400000000000000" charset="-122"/>
              <a:ea typeface="苹方-简" panose="020B0400000000000000" charset="-122"/>
              <a:cs typeface="苹方-简" panose="020B0400000000000000" charset="-122"/>
            </a:endParaRPr>
          </a:p>
        </p:txBody>
      </p:sp>
      <p:sp>
        <p:nvSpPr>
          <p:cNvPr id="30" name="矩形 29"/>
          <p:cNvSpPr/>
          <p:nvPr/>
        </p:nvSpPr>
        <p:spPr>
          <a:xfrm>
            <a:off x="8982710" y="4876800"/>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2</a:t>
            </a:r>
            <a:endParaRPr lang="en-US" altLang="zh-CN" sz="1400">
              <a:latin typeface="苹方-简" panose="020B0400000000000000" charset="-122"/>
              <a:ea typeface="苹方-简" panose="020B0400000000000000" charset="-122"/>
              <a:cs typeface="苹方-简" panose="020B0400000000000000" charset="-122"/>
            </a:endParaRPr>
          </a:p>
        </p:txBody>
      </p:sp>
      <p:sp>
        <p:nvSpPr>
          <p:cNvPr id="40" name="文本框 39"/>
          <p:cNvSpPr txBox="1"/>
          <p:nvPr/>
        </p:nvSpPr>
        <p:spPr>
          <a:xfrm>
            <a:off x="9140190" y="4020185"/>
            <a:ext cx="64008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cs typeface="苹方-简" panose="020B0400000000000000" charset="-122"/>
              </a:rPr>
              <a:t>副本</a:t>
            </a:r>
            <a:r>
              <a:rPr lang="en-US" altLang="zh-CN" sz="1200">
                <a:latin typeface="苹方-简" panose="020B0400000000000000" charset="-122"/>
                <a:ea typeface="苹方-简" panose="020B0400000000000000" charset="-122"/>
                <a:cs typeface="苹方-简" panose="020B0400000000000000" charset="-122"/>
              </a:rPr>
              <a:t>2</a:t>
            </a:r>
            <a:endParaRPr lang="en-US" altLang="zh-CN" sz="1200">
              <a:latin typeface="苹方-简" panose="020B0400000000000000" charset="-122"/>
              <a:ea typeface="苹方-简" panose="020B0400000000000000" charset="-122"/>
              <a:cs typeface="苹方-简" panose="020B0400000000000000" charset="-122"/>
            </a:endParaRPr>
          </a:p>
        </p:txBody>
      </p:sp>
      <p:sp>
        <p:nvSpPr>
          <p:cNvPr id="41" name="矩形 40"/>
          <p:cNvSpPr/>
          <p:nvPr/>
        </p:nvSpPr>
        <p:spPr>
          <a:xfrm>
            <a:off x="8983345" y="4246880"/>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消息</a:t>
            </a:r>
            <a:r>
              <a:rPr lang="en-US" altLang="zh-CN" sz="1400">
                <a:latin typeface="苹方-简" panose="020B0400000000000000" charset="-122"/>
                <a:ea typeface="苹方-简" panose="020B0400000000000000" charset="-122"/>
                <a:cs typeface="苹方-简" panose="020B0400000000000000" charset="-122"/>
              </a:rPr>
              <a:t>0</a:t>
            </a:r>
            <a:endParaRPr lang="en-US" altLang="zh-CN" sz="1400">
              <a:latin typeface="苹方-简" panose="020B0400000000000000" charset="-122"/>
              <a:ea typeface="苹方-简" panose="020B0400000000000000" charset="-122"/>
              <a:cs typeface="苹方-简" panose="020B0400000000000000" charset="-122"/>
            </a:endParaRPr>
          </a:p>
        </p:txBody>
      </p:sp>
      <p:cxnSp>
        <p:nvCxnSpPr>
          <p:cNvPr id="44" name="直接连接符 43"/>
          <p:cNvCxnSpPr/>
          <p:nvPr/>
        </p:nvCxnSpPr>
        <p:spPr>
          <a:xfrm>
            <a:off x="886460" y="5182870"/>
            <a:ext cx="9749790" cy="16510"/>
          </a:xfrm>
          <a:prstGeom prst="line">
            <a:avLst/>
          </a:prstGeom>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10350500" y="4876800"/>
            <a:ext cx="96583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高水位</a:t>
            </a:r>
            <a:endParaRPr lang="zh-CN" altLang="en-US" sz="1000">
              <a:latin typeface="苹方-简" panose="020B0400000000000000" charset="-122"/>
              <a:ea typeface="苹方-简" panose="020B0400000000000000" charset="-122"/>
            </a:endParaRPr>
          </a:p>
        </p:txBody>
      </p:sp>
      <p:sp>
        <p:nvSpPr>
          <p:cNvPr id="46" name="左大括号 45"/>
          <p:cNvSpPr/>
          <p:nvPr/>
        </p:nvSpPr>
        <p:spPr>
          <a:xfrm>
            <a:off x="1098550" y="4255135"/>
            <a:ext cx="287655" cy="91313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47" name="文本框 46"/>
          <p:cNvSpPr txBox="1"/>
          <p:nvPr/>
        </p:nvSpPr>
        <p:spPr>
          <a:xfrm>
            <a:off x="81280" y="4570095"/>
            <a:ext cx="965835" cy="39878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消费者只能看到这些消息</a:t>
            </a:r>
            <a:endParaRPr lang="zh-CN" altLang="en-US" sz="1000">
              <a:latin typeface="苹方-简" panose="020B0400000000000000" charset="-122"/>
              <a:ea typeface="苹方-简" panose="020B04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 name="矩形 54"/>
          <p:cNvSpPr/>
          <p:nvPr/>
        </p:nvSpPr>
        <p:spPr>
          <a:xfrm>
            <a:off x="8669020" y="1898015"/>
            <a:ext cx="1436370" cy="290322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主题和分区：</a:t>
            </a:r>
            <a:endParaRPr lang="zh-CN" altLang="en-US" sz="2800">
              <a:latin typeface="苹方-简" panose="020B0400000000000000" charset="-122"/>
              <a:ea typeface="苹方-简" panose="020B0400000000000000" charset="-122"/>
            </a:endParaRPr>
          </a:p>
        </p:txBody>
      </p:sp>
      <p:grpSp>
        <p:nvGrpSpPr>
          <p:cNvPr id="37" name="组合 36"/>
          <p:cNvGrpSpPr/>
          <p:nvPr/>
        </p:nvGrpSpPr>
        <p:grpSpPr>
          <a:xfrm>
            <a:off x="1770380" y="1914525"/>
            <a:ext cx="4425315" cy="3029585"/>
            <a:chOff x="1611" y="2199"/>
            <a:chExt cx="6969" cy="4771"/>
          </a:xfrm>
        </p:grpSpPr>
        <p:sp>
          <p:nvSpPr>
            <p:cNvPr id="2" name="矩形 1"/>
            <p:cNvSpPr/>
            <p:nvPr/>
          </p:nvSpPr>
          <p:spPr>
            <a:xfrm>
              <a:off x="1611"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0</a:t>
              </a:r>
              <a:endParaRPr lang="en-US" altLang="zh-CN"/>
            </a:p>
          </p:txBody>
        </p:sp>
        <p:sp>
          <p:nvSpPr>
            <p:cNvPr id="4" name="矩形 3"/>
            <p:cNvSpPr/>
            <p:nvPr/>
          </p:nvSpPr>
          <p:spPr>
            <a:xfrm>
              <a:off x="2308"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1</a:t>
              </a:r>
              <a:endParaRPr lang="en-US" altLang="zh-CN"/>
            </a:p>
          </p:txBody>
        </p:sp>
        <p:sp>
          <p:nvSpPr>
            <p:cNvPr id="6" name="矩形 5"/>
            <p:cNvSpPr/>
            <p:nvPr/>
          </p:nvSpPr>
          <p:spPr>
            <a:xfrm>
              <a:off x="3005"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2</a:t>
              </a:r>
              <a:endParaRPr lang="en-US" altLang="zh-CN"/>
            </a:p>
          </p:txBody>
        </p:sp>
        <p:sp>
          <p:nvSpPr>
            <p:cNvPr id="7" name="矩形 6"/>
            <p:cNvSpPr/>
            <p:nvPr/>
          </p:nvSpPr>
          <p:spPr>
            <a:xfrm>
              <a:off x="3702"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3</a:t>
              </a:r>
              <a:endParaRPr lang="en-US" altLang="zh-CN"/>
            </a:p>
          </p:txBody>
        </p:sp>
        <p:sp>
          <p:nvSpPr>
            <p:cNvPr id="8" name="矩形 7"/>
            <p:cNvSpPr/>
            <p:nvPr/>
          </p:nvSpPr>
          <p:spPr>
            <a:xfrm>
              <a:off x="4399"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4</a:t>
              </a:r>
              <a:endParaRPr lang="en-US" altLang="zh-CN"/>
            </a:p>
          </p:txBody>
        </p:sp>
        <p:sp>
          <p:nvSpPr>
            <p:cNvPr id="9" name="矩形 8"/>
            <p:cNvSpPr/>
            <p:nvPr/>
          </p:nvSpPr>
          <p:spPr>
            <a:xfrm>
              <a:off x="5096"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5</a:t>
              </a:r>
              <a:endParaRPr lang="en-US" altLang="zh-CN"/>
            </a:p>
          </p:txBody>
        </p:sp>
        <p:sp>
          <p:nvSpPr>
            <p:cNvPr id="11" name="矩形 10"/>
            <p:cNvSpPr/>
            <p:nvPr/>
          </p:nvSpPr>
          <p:spPr>
            <a:xfrm>
              <a:off x="5793"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6</a:t>
              </a:r>
              <a:endParaRPr lang="en-US" altLang="zh-CN"/>
            </a:p>
          </p:txBody>
        </p:sp>
        <p:sp>
          <p:nvSpPr>
            <p:cNvPr id="12" name="矩形 11"/>
            <p:cNvSpPr/>
            <p:nvPr/>
          </p:nvSpPr>
          <p:spPr>
            <a:xfrm>
              <a:off x="6490"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7</a:t>
              </a:r>
              <a:endParaRPr lang="en-US" altLang="zh-CN"/>
            </a:p>
          </p:txBody>
        </p:sp>
        <p:sp>
          <p:nvSpPr>
            <p:cNvPr id="13" name="矩形 12"/>
            <p:cNvSpPr/>
            <p:nvPr/>
          </p:nvSpPr>
          <p:spPr>
            <a:xfrm>
              <a:off x="7187"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8</a:t>
              </a:r>
              <a:endParaRPr lang="en-US" altLang="zh-CN"/>
            </a:p>
          </p:txBody>
        </p:sp>
        <p:sp>
          <p:nvSpPr>
            <p:cNvPr id="14" name="矩形 13"/>
            <p:cNvSpPr/>
            <p:nvPr/>
          </p:nvSpPr>
          <p:spPr>
            <a:xfrm>
              <a:off x="7884" y="21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9</a:t>
              </a:r>
              <a:endParaRPr lang="en-US" altLang="zh-CN"/>
            </a:p>
          </p:txBody>
        </p:sp>
        <p:sp>
          <p:nvSpPr>
            <p:cNvPr id="15" name="矩形 14"/>
            <p:cNvSpPr/>
            <p:nvPr/>
          </p:nvSpPr>
          <p:spPr>
            <a:xfrm>
              <a:off x="1611" y="34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0</a:t>
              </a:r>
              <a:endParaRPr lang="en-US" altLang="zh-CN"/>
            </a:p>
          </p:txBody>
        </p:sp>
        <p:sp>
          <p:nvSpPr>
            <p:cNvPr id="16" name="矩形 15"/>
            <p:cNvSpPr/>
            <p:nvPr/>
          </p:nvSpPr>
          <p:spPr>
            <a:xfrm>
              <a:off x="2308" y="34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1</a:t>
              </a:r>
              <a:endParaRPr lang="en-US" altLang="zh-CN"/>
            </a:p>
          </p:txBody>
        </p:sp>
        <p:sp>
          <p:nvSpPr>
            <p:cNvPr id="17" name="矩形 16"/>
            <p:cNvSpPr/>
            <p:nvPr/>
          </p:nvSpPr>
          <p:spPr>
            <a:xfrm>
              <a:off x="3005" y="34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2</a:t>
              </a:r>
              <a:endParaRPr lang="en-US" altLang="zh-CN"/>
            </a:p>
          </p:txBody>
        </p:sp>
        <p:sp>
          <p:nvSpPr>
            <p:cNvPr id="18" name="矩形 17"/>
            <p:cNvSpPr/>
            <p:nvPr/>
          </p:nvSpPr>
          <p:spPr>
            <a:xfrm>
              <a:off x="3702" y="34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3</a:t>
              </a:r>
              <a:endParaRPr lang="en-US" altLang="zh-CN"/>
            </a:p>
          </p:txBody>
        </p:sp>
        <p:sp>
          <p:nvSpPr>
            <p:cNvPr id="19" name="矩形 18"/>
            <p:cNvSpPr/>
            <p:nvPr/>
          </p:nvSpPr>
          <p:spPr>
            <a:xfrm>
              <a:off x="4399" y="34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4</a:t>
              </a:r>
              <a:endParaRPr lang="en-US" altLang="zh-CN"/>
            </a:p>
          </p:txBody>
        </p:sp>
        <p:sp>
          <p:nvSpPr>
            <p:cNvPr id="20" name="矩形 19"/>
            <p:cNvSpPr/>
            <p:nvPr/>
          </p:nvSpPr>
          <p:spPr>
            <a:xfrm>
              <a:off x="5096" y="34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5</a:t>
              </a:r>
              <a:endParaRPr lang="en-US" altLang="zh-CN"/>
            </a:p>
          </p:txBody>
        </p:sp>
        <p:sp>
          <p:nvSpPr>
            <p:cNvPr id="21" name="矩形 20"/>
            <p:cNvSpPr/>
            <p:nvPr/>
          </p:nvSpPr>
          <p:spPr>
            <a:xfrm>
              <a:off x="5793" y="34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6</a:t>
              </a:r>
              <a:endParaRPr lang="en-US" altLang="zh-CN"/>
            </a:p>
          </p:txBody>
        </p:sp>
        <p:sp>
          <p:nvSpPr>
            <p:cNvPr id="22" name="矩形 21"/>
            <p:cNvSpPr/>
            <p:nvPr/>
          </p:nvSpPr>
          <p:spPr>
            <a:xfrm>
              <a:off x="6490" y="3499"/>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7</a:t>
              </a:r>
              <a:endParaRPr lang="en-US" altLang="zh-CN"/>
            </a:p>
          </p:txBody>
        </p:sp>
        <p:sp>
          <p:nvSpPr>
            <p:cNvPr id="23" name="矩形 22"/>
            <p:cNvSpPr/>
            <p:nvPr/>
          </p:nvSpPr>
          <p:spPr>
            <a:xfrm>
              <a:off x="1611" y="4862"/>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0</a:t>
              </a:r>
              <a:endParaRPr lang="en-US" altLang="zh-CN"/>
            </a:p>
          </p:txBody>
        </p:sp>
        <p:sp>
          <p:nvSpPr>
            <p:cNvPr id="24" name="矩形 23"/>
            <p:cNvSpPr/>
            <p:nvPr/>
          </p:nvSpPr>
          <p:spPr>
            <a:xfrm>
              <a:off x="2308" y="4862"/>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1</a:t>
              </a:r>
              <a:endParaRPr lang="en-US" altLang="zh-CN"/>
            </a:p>
          </p:txBody>
        </p:sp>
        <p:sp>
          <p:nvSpPr>
            <p:cNvPr id="25" name="矩形 24"/>
            <p:cNvSpPr/>
            <p:nvPr/>
          </p:nvSpPr>
          <p:spPr>
            <a:xfrm>
              <a:off x="3005" y="4862"/>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2</a:t>
              </a:r>
              <a:endParaRPr lang="en-US" altLang="zh-CN"/>
            </a:p>
          </p:txBody>
        </p:sp>
        <p:sp>
          <p:nvSpPr>
            <p:cNvPr id="26" name="矩形 25"/>
            <p:cNvSpPr/>
            <p:nvPr/>
          </p:nvSpPr>
          <p:spPr>
            <a:xfrm>
              <a:off x="3702" y="4862"/>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3</a:t>
              </a:r>
              <a:endParaRPr lang="en-US" altLang="zh-CN"/>
            </a:p>
          </p:txBody>
        </p:sp>
        <p:sp>
          <p:nvSpPr>
            <p:cNvPr id="27" name="矩形 26"/>
            <p:cNvSpPr/>
            <p:nvPr/>
          </p:nvSpPr>
          <p:spPr>
            <a:xfrm>
              <a:off x="4399" y="4862"/>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4</a:t>
              </a:r>
              <a:endParaRPr lang="en-US" altLang="zh-CN"/>
            </a:p>
          </p:txBody>
        </p:sp>
        <p:sp>
          <p:nvSpPr>
            <p:cNvPr id="28" name="矩形 27"/>
            <p:cNvSpPr/>
            <p:nvPr/>
          </p:nvSpPr>
          <p:spPr>
            <a:xfrm>
              <a:off x="1611" y="6366"/>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0</a:t>
              </a:r>
              <a:endParaRPr lang="en-US" altLang="zh-CN"/>
            </a:p>
          </p:txBody>
        </p:sp>
        <p:sp>
          <p:nvSpPr>
            <p:cNvPr id="29" name="矩形 28"/>
            <p:cNvSpPr/>
            <p:nvPr/>
          </p:nvSpPr>
          <p:spPr>
            <a:xfrm>
              <a:off x="2308" y="6366"/>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1</a:t>
              </a:r>
              <a:endParaRPr lang="en-US" altLang="zh-CN"/>
            </a:p>
          </p:txBody>
        </p:sp>
        <p:sp>
          <p:nvSpPr>
            <p:cNvPr id="30" name="矩形 29"/>
            <p:cNvSpPr/>
            <p:nvPr/>
          </p:nvSpPr>
          <p:spPr>
            <a:xfrm>
              <a:off x="3005" y="6366"/>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2</a:t>
              </a:r>
              <a:endParaRPr lang="en-US" altLang="zh-CN"/>
            </a:p>
          </p:txBody>
        </p:sp>
        <p:sp>
          <p:nvSpPr>
            <p:cNvPr id="31" name="矩形 30"/>
            <p:cNvSpPr/>
            <p:nvPr/>
          </p:nvSpPr>
          <p:spPr>
            <a:xfrm>
              <a:off x="3702" y="6366"/>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3</a:t>
              </a:r>
              <a:endParaRPr lang="en-US" altLang="zh-CN"/>
            </a:p>
          </p:txBody>
        </p:sp>
        <p:sp>
          <p:nvSpPr>
            <p:cNvPr id="32" name="矩形 31"/>
            <p:cNvSpPr/>
            <p:nvPr/>
          </p:nvSpPr>
          <p:spPr>
            <a:xfrm>
              <a:off x="4399" y="6366"/>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4</a:t>
              </a:r>
              <a:endParaRPr lang="en-US" altLang="zh-CN"/>
            </a:p>
          </p:txBody>
        </p:sp>
        <p:sp>
          <p:nvSpPr>
            <p:cNvPr id="33" name="矩形 32"/>
            <p:cNvSpPr/>
            <p:nvPr/>
          </p:nvSpPr>
          <p:spPr>
            <a:xfrm>
              <a:off x="5096" y="6366"/>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5</a:t>
              </a:r>
              <a:endParaRPr lang="en-US" altLang="zh-CN"/>
            </a:p>
          </p:txBody>
        </p:sp>
        <p:sp>
          <p:nvSpPr>
            <p:cNvPr id="34" name="矩形 33"/>
            <p:cNvSpPr/>
            <p:nvPr/>
          </p:nvSpPr>
          <p:spPr>
            <a:xfrm>
              <a:off x="5793" y="6366"/>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6</a:t>
              </a:r>
              <a:endParaRPr lang="en-US" altLang="zh-CN"/>
            </a:p>
          </p:txBody>
        </p:sp>
        <p:sp>
          <p:nvSpPr>
            <p:cNvPr id="35" name="矩形 34"/>
            <p:cNvSpPr/>
            <p:nvPr/>
          </p:nvSpPr>
          <p:spPr>
            <a:xfrm>
              <a:off x="6490" y="6366"/>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7</a:t>
              </a:r>
              <a:endParaRPr lang="en-US" altLang="zh-CN"/>
            </a:p>
          </p:txBody>
        </p:sp>
        <p:sp>
          <p:nvSpPr>
            <p:cNvPr id="36" name="矩形 35"/>
            <p:cNvSpPr/>
            <p:nvPr/>
          </p:nvSpPr>
          <p:spPr>
            <a:xfrm>
              <a:off x="7187" y="6366"/>
              <a:ext cx="697" cy="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8</a:t>
              </a:r>
              <a:endParaRPr lang="en-US" altLang="zh-CN"/>
            </a:p>
          </p:txBody>
        </p:sp>
      </p:grpSp>
      <p:sp>
        <p:nvSpPr>
          <p:cNvPr id="38" name="文本框 37"/>
          <p:cNvSpPr txBox="1"/>
          <p:nvPr/>
        </p:nvSpPr>
        <p:spPr>
          <a:xfrm>
            <a:off x="619760" y="1927860"/>
            <a:ext cx="815340"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cs typeface="苹方-简" panose="020B0400000000000000" charset="-122"/>
              </a:rPr>
              <a:t>分区</a:t>
            </a:r>
            <a:r>
              <a:rPr lang="en-US" altLang="zh-CN" sz="1400">
                <a:latin typeface="苹方-简" panose="020B0400000000000000" charset="-122"/>
                <a:ea typeface="苹方-简" panose="020B0400000000000000" charset="-122"/>
                <a:cs typeface="苹方-简" panose="020B0400000000000000" charset="-122"/>
              </a:rPr>
              <a:t>0</a:t>
            </a:r>
            <a:endParaRPr lang="en-US" altLang="zh-CN" sz="1400">
              <a:latin typeface="苹方-简" panose="020B0400000000000000" charset="-122"/>
              <a:ea typeface="苹方-简" panose="020B0400000000000000" charset="-122"/>
              <a:cs typeface="苹方-简" panose="020B0400000000000000" charset="-122"/>
            </a:endParaRPr>
          </a:p>
        </p:txBody>
      </p:sp>
      <p:sp>
        <p:nvSpPr>
          <p:cNvPr id="39" name="文本框 38"/>
          <p:cNvSpPr txBox="1"/>
          <p:nvPr/>
        </p:nvSpPr>
        <p:spPr>
          <a:xfrm>
            <a:off x="619760" y="2778125"/>
            <a:ext cx="924560"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cs typeface="苹方-简" panose="020B0400000000000000" charset="-122"/>
              </a:rPr>
              <a:t>分区</a:t>
            </a:r>
            <a:r>
              <a:rPr lang="en-US" altLang="zh-CN" sz="1400">
                <a:latin typeface="苹方-简" panose="020B0400000000000000" charset="-122"/>
                <a:ea typeface="苹方-简" panose="020B0400000000000000" charset="-122"/>
                <a:cs typeface="苹方-简" panose="020B0400000000000000" charset="-122"/>
              </a:rPr>
              <a:t>1</a:t>
            </a:r>
            <a:endParaRPr lang="en-US" altLang="zh-CN" sz="1400">
              <a:latin typeface="苹方-简" panose="020B0400000000000000" charset="-122"/>
              <a:ea typeface="苹方-简" panose="020B0400000000000000" charset="-122"/>
              <a:cs typeface="苹方-简" panose="020B0400000000000000" charset="-122"/>
            </a:endParaRPr>
          </a:p>
        </p:txBody>
      </p:sp>
      <p:sp>
        <p:nvSpPr>
          <p:cNvPr id="40" name="文本框 39"/>
          <p:cNvSpPr txBox="1"/>
          <p:nvPr/>
        </p:nvSpPr>
        <p:spPr>
          <a:xfrm>
            <a:off x="619760" y="3643630"/>
            <a:ext cx="924560"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cs typeface="苹方-简" panose="020B0400000000000000" charset="-122"/>
              </a:rPr>
              <a:t>分区</a:t>
            </a:r>
            <a:r>
              <a:rPr lang="en-US" altLang="zh-CN" sz="1400">
                <a:latin typeface="苹方-简" panose="020B0400000000000000" charset="-122"/>
                <a:ea typeface="苹方-简" panose="020B0400000000000000" charset="-122"/>
                <a:cs typeface="苹方-简" panose="020B0400000000000000" charset="-122"/>
              </a:rPr>
              <a:t>2</a:t>
            </a:r>
            <a:endParaRPr lang="en-US" altLang="zh-CN" sz="1400">
              <a:latin typeface="苹方-简" panose="020B0400000000000000" charset="-122"/>
              <a:ea typeface="苹方-简" panose="020B0400000000000000" charset="-122"/>
              <a:cs typeface="苹方-简" panose="020B0400000000000000" charset="-122"/>
            </a:endParaRPr>
          </a:p>
        </p:txBody>
      </p:sp>
      <p:sp>
        <p:nvSpPr>
          <p:cNvPr id="41" name="文本框 40"/>
          <p:cNvSpPr txBox="1"/>
          <p:nvPr/>
        </p:nvSpPr>
        <p:spPr>
          <a:xfrm>
            <a:off x="619760" y="4599305"/>
            <a:ext cx="924560"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cs typeface="苹方-简" panose="020B0400000000000000" charset="-122"/>
              </a:rPr>
              <a:t>分区</a:t>
            </a:r>
            <a:r>
              <a:rPr lang="en-US" altLang="zh-CN" sz="1400">
                <a:latin typeface="苹方-简" panose="020B0400000000000000" charset="-122"/>
                <a:ea typeface="苹方-简" panose="020B0400000000000000" charset="-122"/>
                <a:cs typeface="苹方-简" panose="020B0400000000000000" charset="-122"/>
              </a:rPr>
              <a:t>3</a:t>
            </a:r>
            <a:endParaRPr lang="en-US" altLang="zh-CN" sz="1400">
              <a:latin typeface="苹方-简" panose="020B0400000000000000" charset="-122"/>
              <a:ea typeface="苹方-简" panose="020B0400000000000000" charset="-122"/>
              <a:cs typeface="苹方-简" panose="020B0400000000000000" charset="-122"/>
            </a:endParaRPr>
          </a:p>
        </p:txBody>
      </p:sp>
      <p:sp>
        <p:nvSpPr>
          <p:cNvPr id="42" name="文本框 41"/>
          <p:cNvSpPr txBox="1"/>
          <p:nvPr/>
        </p:nvSpPr>
        <p:spPr>
          <a:xfrm>
            <a:off x="6905625" y="3275330"/>
            <a:ext cx="924560"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cs typeface="苹方-简" panose="020B0400000000000000" charset="-122"/>
              </a:rPr>
              <a:t>消息写入</a:t>
            </a:r>
            <a:endParaRPr lang="zh-CN" altLang="en-US" sz="1400">
              <a:latin typeface="苹方-简" panose="020B0400000000000000" charset="-122"/>
              <a:ea typeface="苹方-简" panose="020B0400000000000000" charset="-122"/>
              <a:cs typeface="苹方-简" panose="020B0400000000000000" charset="-122"/>
            </a:endParaRPr>
          </a:p>
        </p:txBody>
      </p:sp>
      <p:cxnSp>
        <p:nvCxnSpPr>
          <p:cNvPr id="43" name="肘形连接符 42"/>
          <p:cNvCxnSpPr>
            <a:stCxn id="42" idx="1"/>
            <a:endCxn id="14" idx="3"/>
          </p:cNvCxnSpPr>
          <p:nvPr/>
        </p:nvCxnSpPr>
        <p:spPr>
          <a:xfrm rot="10800000">
            <a:off x="6196330" y="2106295"/>
            <a:ext cx="709295" cy="1322705"/>
          </a:xfrm>
          <a:prstGeom prst="bentConnector3">
            <a:avLst>
              <a:gd name="adj1" fmla="val 49955"/>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肘形连接符 43"/>
          <p:cNvCxnSpPr>
            <a:stCxn id="42" idx="1"/>
            <a:endCxn id="22" idx="3"/>
          </p:cNvCxnSpPr>
          <p:nvPr/>
        </p:nvCxnSpPr>
        <p:spPr>
          <a:xfrm rot="10800000">
            <a:off x="5311140" y="2931795"/>
            <a:ext cx="1594485" cy="497205"/>
          </a:xfrm>
          <a:prstGeom prst="bentConnector3">
            <a:avLst>
              <a:gd name="adj1" fmla="val 2222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27" idx="3"/>
          </p:cNvCxnSpPr>
          <p:nvPr/>
        </p:nvCxnSpPr>
        <p:spPr>
          <a:xfrm rot="10800000" flipV="1">
            <a:off x="3983355" y="3429000"/>
            <a:ext cx="2922270" cy="368300"/>
          </a:xfrm>
          <a:prstGeom prst="bentConnector3">
            <a:avLst>
              <a:gd name="adj1" fmla="val 119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2" idx="1"/>
            <a:endCxn id="36" idx="3"/>
          </p:cNvCxnSpPr>
          <p:nvPr/>
        </p:nvCxnSpPr>
        <p:spPr>
          <a:xfrm rot="10800000" flipV="1">
            <a:off x="5753735" y="3429000"/>
            <a:ext cx="1151890" cy="1323340"/>
          </a:xfrm>
          <a:prstGeom prst="bentConnector3">
            <a:avLst>
              <a:gd name="adj1" fmla="val 312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943985" y="1365885"/>
            <a:ext cx="2606675"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cs typeface="苹方-简" panose="020B0400000000000000" charset="-122"/>
              </a:rPr>
              <a:t>主题</a:t>
            </a:r>
            <a:r>
              <a:rPr lang="en-US" altLang="zh-CN" sz="1400">
                <a:latin typeface="苹方-简" panose="020B0400000000000000" charset="-122"/>
                <a:ea typeface="苹方-简" panose="020B0400000000000000" charset="-122"/>
                <a:cs typeface="苹方-简" panose="020B0400000000000000" charset="-122"/>
              </a:rPr>
              <a:t>topicName</a:t>
            </a:r>
            <a:endParaRPr lang="en-US" altLang="zh-CN" sz="1400">
              <a:latin typeface="苹方-简" panose="020B0400000000000000" charset="-122"/>
              <a:ea typeface="苹方-简" panose="020B0400000000000000" charset="-122"/>
              <a:cs typeface="苹方-简" panose="020B0400000000000000" charset="-122"/>
            </a:endParaRPr>
          </a:p>
        </p:txBody>
      </p:sp>
      <p:sp>
        <p:nvSpPr>
          <p:cNvPr id="48" name="矩形 47"/>
          <p:cNvSpPr/>
          <p:nvPr/>
        </p:nvSpPr>
        <p:spPr>
          <a:xfrm>
            <a:off x="8875395" y="2272030"/>
            <a:ext cx="1062990" cy="393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600">
                <a:latin typeface="苹方-简" panose="020B0400000000000000" charset="-122"/>
                <a:ea typeface="苹方-简" panose="020B0400000000000000" charset="-122"/>
                <a:cs typeface="苹方-简" panose="020B0400000000000000" charset="-122"/>
              </a:rPr>
              <a:t>消费者</a:t>
            </a:r>
            <a:r>
              <a:rPr lang="en-US" altLang="zh-CN" sz="1600">
                <a:latin typeface="苹方-简" panose="020B0400000000000000" charset="-122"/>
                <a:ea typeface="苹方-简" panose="020B0400000000000000" charset="-122"/>
                <a:cs typeface="苹方-简" panose="020B0400000000000000" charset="-122"/>
              </a:rPr>
              <a:t>0</a:t>
            </a:r>
            <a:endParaRPr lang="en-US" altLang="zh-CN" sz="1600">
              <a:latin typeface="苹方-简" panose="020B0400000000000000" charset="-122"/>
              <a:ea typeface="苹方-简" panose="020B0400000000000000" charset="-122"/>
              <a:cs typeface="苹方-简" panose="020B0400000000000000" charset="-122"/>
            </a:endParaRPr>
          </a:p>
        </p:txBody>
      </p:sp>
      <p:sp>
        <p:nvSpPr>
          <p:cNvPr id="49" name="矩形 48"/>
          <p:cNvSpPr/>
          <p:nvPr/>
        </p:nvSpPr>
        <p:spPr>
          <a:xfrm>
            <a:off x="8875395" y="3188335"/>
            <a:ext cx="1062990" cy="393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600">
                <a:latin typeface="苹方-简" panose="020B0400000000000000" charset="-122"/>
                <a:ea typeface="苹方-简" panose="020B0400000000000000" charset="-122"/>
                <a:cs typeface="苹方-简" panose="020B0400000000000000" charset="-122"/>
              </a:rPr>
              <a:t>消费者</a:t>
            </a:r>
            <a:r>
              <a:rPr lang="en-US" altLang="zh-CN" sz="1600">
                <a:latin typeface="苹方-简" panose="020B0400000000000000" charset="-122"/>
                <a:ea typeface="苹方-简" panose="020B0400000000000000" charset="-122"/>
                <a:cs typeface="苹方-简" panose="020B0400000000000000" charset="-122"/>
              </a:rPr>
              <a:t>1</a:t>
            </a:r>
            <a:endParaRPr lang="en-US" altLang="zh-CN" sz="1600">
              <a:latin typeface="苹方-简" panose="020B0400000000000000" charset="-122"/>
              <a:ea typeface="苹方-简" panose="020B0400000000000000" charset="-122"/>
              <a:cs typeface="苹方-简" panose="020B0400000000000000" charset="-122"/>
            </a:endParaRPr>
          </a:p>
        </p:txBody>
      </p:sp>
      <p:sp>
        <p:nvSpPr>
          <p:cNvPr id="50" name="矩形 49"/>
          <p:cNvSpPr/>
          <p:nvPr/>
        </p:nvSpPr>
        <p:spPr>
          <a:xfrm>
            <a:off x="8875395" y="4053205"/>
            <a:ext cx="1062990" cy="393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600">
                <a:latin typeface="苹方-简" panose="020B0400000000000000" charset="-122"/>
                <a:ea typeface="苹方-简" panose="020B0400000000000000" charset="-122"/>
                <a:cs typeface="苹方-简" panose="020B0400000000000000" charset="-122"/>
              </a:rPr>
              <a:t>消费者</a:t>
            </a:r>
            <a:r>
              <a:rPr lang="en-US" altLang="zh-CN" sz="1600">
                <a:latin typeface="苹方-简" panose="020B0400000000000000" charset="-122"/>
                <a:ea typeface="苹方-简" panose="020B0400000000000000" charset="-122"/>
                <a:cs typeface="苹方-简" panose="020B0400000000000000" charset="-122"/>
              </a:rPr>
              <a:t>2</a:t>
            </a:r>
            <a:endParaRPr lang="en-US" altLang="zh-CN" sz="1600">
              <a:latin typeface="苹方-简" panose="020B0400000000000000" charset="-122"/>
              <a:ea typeface="苹方-简" panose="020B0400000000000000" charset="-122"/>
              <a:cs typeface="苹方-简" panose="020B0400000000000000" charset="-122"/>
            </a:endParaRPr>
          </a:p>
        </p:txBody>
      </p:sp>
      <p:cxnSp>
        <p:nvCxnSpPr>
          <p:cNvPr id="51" name="肘形连接符 50"/>
          <p:cNvCxnSpPr>
            <a:stCxn id="48" idx="1"/>
            <a:endCxn id="11" idx="2"/>
          </p:cNvCxnSpPr>
          <p:nvPr/>
        </p:nvCxnSpPr>
        <p:spPr>
          <a:xfrm rot="10800000">
            <a:off x="4647565" y="2297430"/>
            <a:ext cx="4227830" cy="170815"/>
          </a:xfrm>
          <a:prstGeom prst="bentConnector2">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52" name="肘形连接符 51"/>
          <p:cNvCxnSpPr>
            <a:stCxn id="49" idx="1"/>
            <a:endCxn id="20" idx="2"/>
          </p:cNvCxnSpPr>
          <p:nvPr/>
        </p:nvCxnSpPr>
        <p:spPr>
          <a:xfrm rot="10800000">
            <a:off x="4204335" y="3123565"/>
            <a:ext cx="4670425" cy="261620"/>
          </a:xfrm>
          <a:prstGeom prst="bentConnector2">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53" name="肘形连接符 52"/>
          <p:cNvCxnSpPr>
            <a:stCxn id="49" idx="1"/>
            <a:endCxn id="24" idx="0"/>
          </p:cNvCxnSpPr>
          <p:nvPr/>
        </p:nvCxnSpPr>
        <p:spPr>
          <a:xfrm rot="10800000" flipV="1">
            <a:off x="2433955" y="3384550"/>
            <a:ext cx="6440805" cy="220345"/>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50" idx="1"/>
            <a:endCxn id="35" idx="0"/>
          </p:cNvCxnSpPr>
          <p:nvPr/>
        </p:nvCxnSpPr>
        <p:spPr>
          <a:xfrm rot="10800000" flipV="1">
            <a:off x="5089525" y="4249420"/>
            <a:ext cx="3785235" cy="310515"/>
          </a:xfrm>
          <a:prstGeom prst="bentConnector2">
            <a:avLst/>
          </a:prstGeom>
          <a:ln>
            <a:prstDash val="dash"/>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8831580" y="1365885"/>
            <a:ext cx="1151255"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cs typeface="苹方-简" panose="020B0400000000000000" charset="-122"/>
              </a:rPr>
              <a:t>消费者群组</a:t>
            </a:r>
            <a:endParaRPr lang="zh-CN" altLang="en-US" sz="1400">
              <a:latin typeface="苹方-简" panose="020B0400000000000000" charset="-122"/>
              <a:ea typeface="苹方-简" panose="020B0400000000000000" charset="-122"/>
              <a:cs typeface="苹方-简" panose="020B04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13360" y="19304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可靠性保证（</a:t>
            </a:r>
            <a:r>
              <a:rPr lang="en-US" altLang="zh-CN" sz="2800">
                <a:latin typeface="苹方-简" panose="020B0400000000000000" charset="-122"/>
                <a:ea typeface="苹方-简" panose="020B0400000000000000" charset="-122"/>
              </a:rPr>
              <a:t>broker</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13" name="文本框 12"/>
          <p:cNvSpPr txBox="1"/>
          <p:nvPr/>
        </p:nvSpPr>
        <p:spPr>
          <a:xfrm>
            <a:off x="213360" y="845185"/>
            <a:ext cx="11802745" cy="1198880"/>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不完全的首领选举：如果把</a:t>
            </a:r>
            <a:r>
              <a:rPr lang="en-US" altLang="zh-CN">
                <a:latin typeface="苹方-简" panose="020B0400000000000000" charset="-122"/>
                <a:ea typeface="苹方-简" panose="020B0400000000000000" charset="-122"/>
              </a:rPr>
              <a:t>unclean.leader.election.enable </a:t>
            </a:r>
            <a:r>
              <a:rPr lang="zh-CN" altLang="en-US">
                <a:latin typeface="苹方-简" panose="020B0400000000000000" charset="-122"/>
                <a:ea typeface="苹方-简" panose="020B0400000000000000" charset="-122"/>
              </a:rPr>
              <a:t>设为</a:t>
            </a:r>
            <a:r>
              <a:rPr lang="en-US" altLang="zh-CN">
                <a:latin typeface="苹方-简" panose="020B0400000000000000" charset="-122"/>
                <a:ea typeface="苹方-简" panose="020B0400000000000000" charset="-122"/>
              </a:rPr>
              <a:t>true</a:t>
            </a:r>
            <a:r>
              <a:rPr lang="zh-CN" altLang="en-US">
                <a:latin typeface="苹方-简" panose="020B0400000000000000" charset="-122"/>
                <a:ea typeface="苹方-简" panose="020B0400000000000000" charset="-122"/>
              </a:rPr>
              <a:t>，就是允许不同步的副本成为首领（也就是</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不完全的选举</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），那么我们将面临丢失消息的风险。如果把这个参数设为</a:t>
            </a:r>
            <a:r>
              <a:rPr lang="en-US" altLang="zh-CN">
                <a:latin typeface="苹方-简" panose="020B0400000000000000" charset="-122"/>
                <a:ea typeface="苹方-简" panose="020B0400000000000000" charset="-122"/>
              </a:rPr>
              <a:t>false</a:t>
            </a:r>
            <a:r>
              <a:rPr lang="zh-CN" altLang="en-US">
                <a:latin typeface="苹方-简" panose="020B0400000000000000" charset="-122"/>
                <a:ea typeface="苹方-简" panose="020B0400000000000000" charset="-122"/>
              </a:rPr>
              <a:t>，就要等待原先的首领重新上线，从而降低了可用性。</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最少同步副本：</a:t>
            </a:r>
            <a:endParaRPr lang="zh-CN" altLang="en-US">
              <a:latin typeface="苹方-简" panose="020B0400000000000000" charset="-122"/>
              <a:ea typeface="苹方-简" panose="020B0400000000000000" charset="-122"/>
            </a:endParaRPr>
          </a:p>
        </p:txBody>
      </p:sp>
      <p:sp>
        <p:nvSpPr>
          <p:cNvPr id="14" name="文本框 13"/>
          <p:cNvSpPr txBox="1"/>
          <p:nvPr/>
        </p:nvSpPr>
        <p:spPr>
          <a:xfrm>
            <a:off x="213360" y="21894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可靠性保证（</a:t>
            </a:r>
            <a:r>
              <a:rPr lang="en-US" altLang="zh-CN" sz="2800">
                <a:latin typeface="苹方-简" panose="020B0400000000000000" charset="-122"/>
                <a:ea typeface="苹方-简" panose="020B0400000000000000" charset="-122"/>
              </a:rPr>
              <a:t>producer</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20" name="文本框 19"/>
          <p:cNvSpPr txBox="1"/>
          <p:nvPr/>
        </p:nvSpPr>
        <p:spPr>
          <a:xfrm>
            <a:off x="213360" y="2711450"/>
            <a:ext cx="11802745" cy="922020"/>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发送确认：</a:t>
            </a:r>
            <a:r>
              <a:rPr lang="en-US" altLang="zh-CN">
                <a:latin typeface="苹方-简" panose="020B0400000000000000" charset="-122"/>
                <a:ea typeface="苹方-简" panose="020B0400000000000000" charset="-122"/>
              </a:rPr>
              <a:t>acks = 0, 1, all</a:t>
            </a:r>
            <a:r>
              <a:rPr lang="zh-CN" altLang="en-US">
                <a:latin typeface="苹方-简" panose="020B0400000000000000" charset="-122"/>
                <a:ea typeface="苹方-简" panose="020B0400000000000000" charset="-122"/>
              </a:rPr>
              <a:t>的选项，前面有所介绍；</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配置生产者的重试参数：可重试错误和不可重试错误；</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额外的错误处理：是丢弃</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不合法的消息</a:t>
            </a:r>
            <a:r>
              <a:rPr lang="en-US" altLang="zh-CN">
                <a:latin typeface="苹方-简" panose="020B0400000000000000" charset="-122"/>
                <a:ea typeface="苹方-简" panose="020B0400000000000000" charset="-122"/>
              </a:rPr>
              <a:t>”</a:t>
            </a:r>
            <a:r>
              <a:rPr lang="zh-CN" altLang="en-US">
                <a:latin typeface="苹方-简" panose="020B0400000000000000" charset="-122"/>
                <a:ea typeface="苹方-简" panose="020B0400000000000000" charset="-122"/>
              </a:rPr>
              <a:t>？还是把错误或消息保存到磁盘里；</a:t>
            </a:r>
            <a:endParaRPr lang="zh-CN" altLang="en-US">
              <a:latin typeface="苹方-简" panose="020B0400000000000000" charset="-122"/>
              <a:ea typeface="苹方-简" panose="020B04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79705" y="193675"/>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可靠性保证（</a:t>
            </a:r>
            <a:r>
              <a:rPr lang="en-US" altLang="zh-CN" sz="2800">
                <a:latin typeface="苹方-简" panose="020B0400000000000000" charset="-122"/>
                <a:ea typeface="苹方-简" panose="020B0400000000000000" charset="-122"/>
              </a:rPr>
              <a:t>consumer</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179705" y="808355"/>
            <a:ext cx="11802745" cy="4215765"/>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消费者的可靠性配置：</a:t>
            </a:r>
            <a:endParaRPr lang="zh-CN" altLang="en-US">
              <a:latin typeface="苹方-简" panose="020B0400000000000000" charset="-122"/>
              <a:ea typeface="苹方-简" panose="020B0400000000000000" charset="-122"/>
            </a:endParaRPr>
          </a:p>
          <a:p>
            <a:pPr marL="742950" lvl="1" indent="-285750">
              <a:buFont typeface="Arial" panose="020B0604020202090204" pitchFamily="34" charset="0"/>
              <a:buChar char="•"/>
            </a:pPr>
            <a:r>
              <a:rPr lang="en-US" altLang="zh-CN" sz="1200">
                <a:latin typeface="苹方-简" panose="020B0400000000000000" charset="-122"/>
                <a:ea typeface="苹方-简" panose="020B0400000000000000" charset="-122"/>
              </a:rPr>
              <a:t>group.id</a:t>
            </a:r>
            <a:r>
              <a:rPr lang="zh-CN" altLang="en-US" sz="1200">
                <a:latin typeface="苹方-简" panose="020B0400000000000000" charset="-122"/>
                <a:ea typeface="苹方-简" panose="020B0400000000000000" charset="-122"/>
              </a:rPr>
              <a:t>：如果两个消费者具有相同的</a:t>
            </a:r>
            <a:r>
              <a:rPr lang="en-US" altLang="zh-CN" sz="1200">
                <a:latin typeface="苹方-简" panose="020B0400000000000000" charset="-122"/>
                <a:ea typeface="苹方-简" panose="020B0400000000000000" charset="-122"/>
              </a:rPr>
              <a:t>group.id</a:t>
            </a:r>
            <a:r>
              <a:rPr lang="zh-CN" altLang="en-US" sz="1200">
                <a:latin typeface="苹方-简" panose="020B0400000000000000" charset="-122"/>
                <a:ea typeface="苹方-简" panose="020B0400000000000000" charset="-122"/>
              </a:rPr>
              <a:t>，并且订阅了同一个主题，那么每个消费者会分到主题分区的一个子集，也就是说它们只能读到所有消息的一个子集（不过群组会读取主题所有的消息）。如果你希望消费者可以看到主题的所有消息，那么需要为它们设置唯一的</a:t>
            </a:r>
            <a:r>
              <a:rPr lang="en-US" altLang="zh-CN" sz="1200">
                <a:latin typeface="苹方-简" panose="020B0400000000000000" charset="-122"/>
                <a:ea typeface="苹方-简" panose="020B0400000000000000" charset="-122"/>
              </a:rPr>
              <a:t>group.id</a:t>
            </a:r>
            <a:r>
              <a:rPr lang="zh-CN" altLang="en-US" sz="1200">
                <a:latin typeface="苹方-简" panose="020B0400000000000000" charset="-122"/>
                <a:ea typeface="苹方-简" panose="020B0400000000000000" charset="-122"/>
              </a:rPr>
              <a:t>。</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en-US" altLang="zh-CN" sz="1200">
                <a:latin typeface="苹方-简" panose="020B0400000000000000" charset="-122"/>
                <a:ea typeface="苹方-简" panose="020B0400000000000000" charset="-122"/>
              </a:rPr>
              <a:t>auto.offset.commit</a:t>
            </a:r>
            <a:r>
              <a:rPr lang="zh-CN" altLang="en-US" sz="1200">
                <a:latin typeface="苹方-简" panose="020B0400000000000000" charset="-122"/>
                <a:ea typeface="苹方-简" panose="020B0400000000000000" charset="-122"/>
              </a:rPr>
              <a:t>：这个参数指定了在没有偏移量可提交时或者请求的偏移量在</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上不存在时，消费者会做些什么。</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en-US" altLang="zh-CN" sz="1200">
                <a:latin typeface="苹方-简" panose="020B0400000000000000" charset="-122"/>
                <a:ea typeface="苹方-简" panose="020B0400000000000000" charset="-122"/>
              </a:rPr>
              <a:t>enable.auto.commit</a:t>
            </a:r>
            <a:r>
              <a:rPr lang="zh-CN" altLang="en-US" sz="1200">
                <a:latin typeface="苹方-简" panose="020B0400000000000000" charset="-122"/>
                <a:ea typeface="苹方-简" panose="020B0400000000000000" charset="-122"/>
              </a:rPr>
              <a:t>：你可以让消费者基于任务调度自动提交偏移量，也可以在代码里手动提交偏移量。</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en-US" altLang="zh-CN" sz="1200">
                <a:latin typeface="苹方-简" panose="020B0400000000000000" charset="-122"/>
                <a:ea typeface="苹方-简" panose="020B0400000000000000" charset="-122"/>
              </a:rPr>
              <a:t>auto.commit.interval.ms</a:t>
            </a:r>
            <a:r>
              <a:rPr lang="zh-CN" altLang="en-US" sz="1200">
                <a:latin typeface="苹方-简" panose="020B0400000000000000" charset="-122"/>
                <a:ea typeface="苹方-简" panose="020B0400000000000000" charset="-122"/>
              </a:rPr>
              <a:t>：配置提交的频度。</a:t>
            </a:r>
            <a:endParaRPr lang="zh-CN" altLang="en-US" sz="12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显示提交偏移量：</a:t>
            </a:r>
            <a:endParaRPr lang="zh-CN" altLang="en-US">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总是在处理完事件后再提交偏移量；</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提交频度是性能和重复消息数量之间的权衡：你可以选择在一个循环里多次提交偏移量或者多个循环里只提交一次；</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确保对提交的偏移量心里有数；</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再均衡：一般要在分区被撤销之前提交偏移量，并在分配到新分区时清理之前的状态；</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消费者可能需要重试：有时候，在进行轮询之后，有些消息不会被完全处理，你想稍后再来处理，有两种方法：</a:t>
            </a:r>
            <a:r>
              <a:rPr lang="en-US" altLang="zh-CN" sz="1200">
                <a:latin typeface="苹方-简" panose="020B0400000000000000" charset="-122"/>
                <a:ea typeface="苹方-简" panose="020B0400000000000000" charset="-122"/>
              </a:rPr>
              <a:t>‘</a:t>
            </a:r>
            <a:endParaRPr lang="en-US" altLang="zh-CN" sz="1200">
              <a:latin typeface="苹方-简" panose="020B0400000000000000" charset="-122"/>
              <a:ea typeface="苹方-简" panose="020B0400000000000000" charset="-122"/>
            </a:endParaRPr>
          </a:p>
          <a:p>
            <a:pPr marL="1200150" lvl="2" indent="-285750">
              <a:buFont typeface="Arial" panose="020B0604020202090204" pitchFamily="34" charset="0"/>
              <a:buChar char="•"/>
            </a:pPr>
            <a:r>
              <a:rPr lang="zh-CN" altLang="en-US" sz="1000">
                <a:latin typeface="苹方-简" panose="020B0400000000000000" charset="-122"/>
                <a:ea typeface="苹方-简" panose="020B0400000000000000" charset="-122"/>
              </a:rPr>
              <a:t>第一种模式，在遇到可重试错误时，提交最后一个处理成功的偏移量，然后把还没有处理好的消息保存到缓冲区里，调用消费者的</a:t>
            </a:r>
            <a:r>
              <a:rPr lang="en-US" altLang="zh-CN" sz="1000">
                <a:latin typeface="苹方-简" panose="020B0400000000000000" charset="-122"/>
                <a:ea typeface="苹方-简" panose="020B0400000000000000" charset="-122"/>
              </a:rPr>
              <a:t>pause()</a:t>
            </a:r>
            <a:r>
              <a:rPr lang="zh-CN" altLang="en-US" sz="1000">
                <a:latin typeface="苹方-简" panose="020B0400000000000000" charset="-122"/>
                <a:ea typeface="苹方-简" panose="020B0400000000000000" charset="-122"/>
              </a:rPr>
              <a:t>方法来确保其他的轮询不会返回数据，在保持轮询的同时尝试重新处理，或者重试次数达到上限并决定放弃，那么把错误记录下来并丢弃消息，然后调用</a:t>
            </a:r>
            <a:r>
              <a:rPr lang="en-US" altLang="zh-CN" sz="1000">
                <a:latin typeface="苹方-简" panose="020B0400000000000000" charset="-122"/>
                <a:ea typeface="苹方-简" panose="020B0400000000000000" charset="-122"/>
              </a:rPr>
              <a:t>resume()</a:t>
            </a:r>
            <a:r>
              <a:rPr lang="zh-CN" altLang="en-US" sz="1000">
                <a:latin typeface="苹方-简" panose="020B0400000000000000" charset="-122"/>
                <a:ea typeface="苹方-简" panose="020B0400000000000000" charset="-122"/>
              </a:rPr>
              <a:t>方法让消费者继续从轮询里获取新数据。</a:t>
            </a:r>
            <a:endParaRPr lang="zh-CN" altLang="en-US" sz="1000">
              <a:latin typeface="苹方-简" panose="020B0400000000000000" charset="-122"/>
              <a:ea typeface="苹方-简" panose="020B0400000000000000" charset="-122"/>
            </a:endParaRPr>
          </a:p>
          <a:p>
            <a:pPr marL="1200150" lvl="2" indent="-285750">
              <a:buFont typeface="Arial" panose="020B0604020202090204" pitchFamily="34" charset="0"/>
              <a:buChar char="•"/>
            </a:pPr>
            <a:r>
              <a:rPr lang="zh-CN" altLang="en-US" sz="1000">
                <a:latin typeface="苹方-简" panose="020B0400000000000000" charset="-122"/>
                <a:ea typeface="苹方-简" panose="020B0400000000000000" charset="-122"/>
              </a:rPr>
              <a:t>第二种模式，在遇到可重试错误时，把错误写入一个独立的主题，然后继续。一个独立的消费者群组负责从该主题上读取错误消息，并进行重试，或者使用其中的一个消费者同时从该主题上读取错误消息并进行重试，不过在重试时需要暂停该主题。这种模式有点像其他消息系统里的</a:t>
            </a:r>
            <a:r>
              <a:rPr lang="en-US" altLang="zh-CN" sz="1000">
                <a:latin typeface="苹方-简" panose="020B0400000000000000" charset="-122"/>
                <a:ea typeface="苹方-简" panose="020B0400000000000000" charset="-122"/>
              </a:rPr>
              <a:t>dead-letter-queue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消费者可能需要维护状态：主要是因为</a:t>
            </a:r>
            <a:r>
              <a:rPr lang="en-US" altLang="zh-CN" sz="1200">
                <a:latin typeface="苹方-简" panose="020B0400000000000000" charset="-122"/>
                <a:ea typeface="苹方-简" panose="020B0400000000000000" charset="-122"/>
              </a:rPr>
              <a:t>kafka</a:t>
            </a:r>
            <a:r>
              <a:rPr lang="zh-CN" altLang="en-US" sz="1200">
                <a:latin typeface="苹方-简" panose="020B0400000000000000" charset="-122"/>
                <a:ea typeface="苹方-简" panose="020B0400000000000000" charset="-122"/>
              </a:rPr>
              <a:t>并没有提供事务支持；</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长时间处理：有时候处理数据需要很长时间。一种常见的做法是使用一个线程池来处理数据，因为使用多个线程可以进行并行处理，从而加快处理速度。在把数据移交给线程池去处理之后，你就可以暂停消费者，然后保持轮询，但不获取新数据，直到工作线程处理完成。在工作线程处理完成之后，可以让消费者继续获取新数据。因为消费者一直保持轮询，心跳会正常发送，就不会发生再均衡。</a:t>
            </a:r>
            <a:endParaRPr lang="zh-CN" altLang="en-US" sz="12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200">
                <a:latin typeface="苹方-简" panose="020B0400000000000000" charset="-122"/>
                <a:ea typeface="苹方-简" panose="020B0400000000000000" charset="-122"/>
              </a:rPr>
              <a:t>仅一次传递：实现仅一次处理最简单且最常用的办法是把结果写到一个支持唯一键的系统里，比如键值存储引擎，关系型数据库，</a:t>
            </a:r>
            <a:r>
              <a:rPr lang="en-US" altLang="zh-CN" sz="1200">
                <a:latin typeface="苹方-简" panose="020B0400000000000000" charset="-122"/>
                <a:ea typeface="苹方-简" panose="020B0400000000000000" charset="-122"/>
              </a:rPr>
              <a:t>ES</a:t>
            </a:r>
            <a:r>
              <a:rPr lang="zh-CN" altLang="en-US" sz="1200">
                <a:latin typeface="苹方-简" panose="020B0400000000000000" charset="-122"/>
                <a:ea typeface="苹方-简" panose="020B0400000000000000" charset="-122"/>
              </a:rPr>
              <a:t>或其他数据存储引擎。如果写入消息的系统支持事务，那么就可以使用另一种方法。</a:t>
            </a:r>
            <a:endParaRPr lang="en-US" altLang="zh-CN">
              <a:latin typeface="苹方-简" panose="020B0400000000000000" charset="-122"/>
              <a:ea typeface="苹方-简" panose="020B04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79705" y="193675"/>
            <a:ext cx="583819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多集群架构</a:t>
            </a:r>
            <a:r>
              <a:rPr lang="en-US" altLang="zh-CN" sz="2800">
                <a:latin typeface="苹方-简" panose="020B0400000000000000" charset="-122"/>
                <a:ea typeface="苹方-简" panose="020B0400000000000000" charset="-122"/>
              </a:rPr>
              <a:t>——Hub</a:t>
            </a:r>
            <a:r>
              <a:rPr lang="zh-CN" altLang="en-US" sz="2800">
                <a:latin typeface="苹方-简" panose="020B0400000000000000" charset="-122"/>
                <a:ea typeface="苹方-简" panose="020B0400000000000000" charset="-122"/>
              </a:rPr>
              <a:t>和</a:t>
            </a:r>
            <a:r>
              <a:rPr lang="en-US" altLang="zh-CN" sz="2800">
                <a:latin typeface="苹方-简" panose="020B0400000000000000" charset="-122"/>
                <a:ea typeface="苹方-简" panose="020B0400000000000000" charset="-122"/>
              </a:rPr>
              <a:t>Spoke</a:t>
            </a:r>
            <a:r>
              <a:rPr lang="zh-CN" altLang="en-US" sz="2800">
                <a:latin typeface="苹方-简" panose="020B0400000000000000" charset="-122"/>
                <a:ea typeface="苹方-简" panose="020B0400000000000000" charset="-122"/>
              </a:rPr>
              <a:t>架构：</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179705" y="808355"/>
            <a:ext cx="11802745" cy="1814830"/>
          </a:xfrm>
          <a:prstGeom prst="rect">
            <a:avLst/>
          </a:prstGeom>
          <a:noFill/>
        </p:spPr>
        <p:txBody>
          <a:bodyPr wrap="square" rtlCol="0">
            <a:spAutoFit/>
          </a:bodyPr>
          <a:p>
            <a:pPr indent="0">
              <a:buFont typeface="Arial" panose="020B0604020202090204" pitchFamily="34" charset="0"/>
              <a:buNone/>
            </a:pPr>
            <a:r>
              <a:rPr lang="en-US" altLang="zh-CN" sz="1400">
                <a:latin typeface="苹方-简" panose="020B0400000000000000" charset="-122"/>
                <a:ea typeface="苹方-简" panose="020B0400000000000000" charset="-122"/>
              </a:rPr>
              <a:t>      </a:t>
            </a:r>
            <a:r>
              <a:rPr lang="zh-CN" altLang="en-US" sz="1400">
                <a:latin typeface="苹方-简" panose="020B0400000000000000" charset="-122"/>
                <a:ea typeface="苹方-简" panose="020B0400000000000000" charset="-122"/>
              </a:rPr>
              <a:t>当消费者需要访问的数据集分散在多个数据中心时，可以使用这种架构。如果每个数据中心的应用只处理自己所在数据中心的数据，那么也可以使用这种架构，只不过它们无法访问到全局的数据集。</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      这种架构的好处在于，数据只会在本地的数据中心生成，而且每个数据中心的数据只会被镜像到中央数据中心一次。只处理单个数据中心数据的应用程序可以被部署在本地数据中心里，而需要处理多个数据中心数据的应用程序则需要被部署在中央数据中心里。因为数据复制是单向的，而且消费者总是从同一个集群读取数据，所以这种架构易于部署，配置和监控。</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      不过这种架构的简单性也导致了一些不足。一个数据中心的应用程序无法访问另一个数据中心的数据。</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      在采用这种架构时，每个区域数据中心的数据都需要被镜像到中央数据中心上。镜像进程会读取每一个区域数据中心的数据，并将它们重新生成到中心集群上。</a:t>
            </a:r>
            <a:endParaRPr lang="zh-CN" altLang="en-US" sz="1400">
              <a:latin typeface="苹方-简" panose="020B0400000000000000" charset="-122"/>
              <a:ea typeface="苹方-简" panose="020B0400000000000000" charset="-122"/>
            </a:endParaRPr>
          </a:p>
        </p:txBody>
      </p:sp>
      <p:grpSp>
        <p:nvGrpSpPr>
          <p:cNvPr id="4" name="组合 3"/>
          <p:cNvGrpSpPr/>
          <p:nvPr/>
        </p:nvGrpSpPr>
        <p:grpSpPr>
          <a:xfrm>
            <a:off x="572770" y="3149600"/>
            <a:ext cx="1099820" cy="896620"/>
            <a:chOff x="969" y="5352"/>
            <a:chExt cx="1732" cy="1412"/>
          </a:xfrm>
        </p:grpSpPr>
        <p:sp>
          <p:nvSpPr>
            <p:cNvPr id="2" name="矩形 1"/>
            <p:cNvSpPr/>
            <p:nvPr/>
          </p:nvSpPr>
          <p:spPr>
            <a:xfrm>
              <a:off x="969" y="5352"/>
              <a:ext cx="1732" cy="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纽约</a:t>
              </a:r>
              <a:endParaRPr lang="zh-CN" altLang="en-US" sz="1200">
                <a:latin typeface="苹方-简" panose="020B0400000000000000" charset="-122"/>
                <a:ea typeface="苹方-简" panose="020B0400000000000000" charset="-122"/>
                <a:cs typeface="苹方-简" panose="020B0400000000000000" charset="-122"/>
              </a:endParaRPr>
            </a:p>
            <a:p>
              <a:pPr algn="ctr"/>
              <a:r>
                <a:rPr lang="en-US" altLang="zh-CN" sz="1200">
                  <a:latin typeface="苹方-简" panose="020B0400000000000000" charset="-122"/>
                  <a:ea typeface="苹方-简" panose="020B0400000000000000" charset="-122"/>
                  <a:cs typeface="苹方-简" panose="020B0400000000000000" charset="-122"/>
                </a:rPr>
                <a:t>kafka</a:t>
              </a:r>
              <a:r>
                <a:rPr lang="zh-CN" altLang="en-US" sz="1200">
                  <a:latin typeface="苹方-简" panose="020B0400000000000000" charset="-122"/>
                  <a:ea typeface="苹方-简" panose="020B0400000000000000" charset="-122"/>
                  <a:cs typeface="苹方-简" panose="020B0400000000000000" charset="-122"/>
                </a:rPr>
                <a:t>集群</a:t>
              </a:r>
              <a:endParaRPr lang="zh-CN" altLang="en-US" sz="1200">
                <a:latin typeface="苹方-简" panose="020B0400000000000000" charset="-122"/>
                <a:ea typeface="苹方-简" panose="020B0400000000000000" charset="-122"/>
                <a:cs typeface="苹方-简" panose="020B0400000000000000" charset="-122"/>
              </a:endParaRPr>
            </a:p>
          </p:txBody>
        </p:sp>
        <p:sp>
          <p:nvSpPr>
            <p:cNvPr id="3" name="矩形 2"/>
            <p:cNvSpPr/>
            <p:nvPr/>
          </p:nvSpPr>
          <p:spPr>
            <a:xfrm>
              <a:off x="1469" y="6138"/>
              <a:ext cx="732" cy="6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本地应用</a:t>
              </a:r>
              <a:endParaRPr lang="zh-CN" altLang="en-US" sz="1000">
                <a:latin typeface="苹方-简" panose="020B0400000000000000" charset="-122"/>
                <a:ea typeface="苹方-简" panose="020B0400000000000000" charset="-122"/>
              </a:endParaRPr>
            </a:p>
          </p:txBody>
        </p:sp>
      </p:grpSp>
      <p:grpSp>
        <p:nvGrpSpPr>
          <p:cNvPr id="5" name="组合 4"/>
          <p:cNvGrpSpPr/>
          <p:nvPr/>
        </p:nvGrpSpPr>
        <p:grpSpPr>
          <a:xfrm>
            <a:off x="2898775" y="5288915"/>
            <a:ext cx="1099820" cy="896620"/>
            <a:chOff x="969" y="5352"/>
            <a:chExt cx="1732" cy="1412"/>
          </a:xfrm>
        </p:grpSpPr>
        <p:sp>
          <p:nvSpPr>
            <p:cNvPr id="6" name="矩形 5"/>
            <p:cNvSpPr/>
            <p:nvPr/>
          </p:nvSpPr>
          <p:spPr>
            <a:xfrm>
              <a:off x="969" y="5352"/>
              <a:ext cx="1732" cy="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苹方-简" panose="020B0400000000000000" charset="-122"/>
                  <a:ea typeface="苹方-简" panose="020B0400000000000000" charset="-122"/>
                  <a:cs typeface="苹方-简" panose="020B0400000000000000" charset="-122"/>
                </a:rPr>
                <a:t>AWS</a:t>
              </a:r>
              <a:endParaRPr lang="zh-CN" altLang="en-US" sz="1200">
                <a:latin typeface="苹方-简" panose="020B0400000000000000" charset="-122"/>
                <a:ea typeface="苹方-简" panose="020B0400000000000000" charset="-122"/>
                <a:cs typeface="苹方-简" panose="020B0400000000000000" charset="-122"/>
              </a:endParaRPr>
            </a:p>
            <a:p>
              <a:pPr algn="ctr"/>
              <a:r>
                <a:rPr lang="en-US" altLang="zh-CN" sz="1200">
                  <a:latin typeface="苹方-简" panose="020B0400000000000000" charset="-122"/>
                  <a:ea typeface="苹方-简" panose="020B0400000000000000" charset="-122"/>
                  <a:cs typeface="苹方-简" panose="020B0400000000000000" charset="-122"/>
                </a:rPr>
                <a:t>kafka</a:t>
              </a:r>
              <a:r>
                <a:rPr lang="zh-CN" altLang="en-US" sz="1200">
                  <a:latin typeface="苹方-简" panose="020B0400000000000000" charset="-122"/>
                  <a:ea typeface="苹方-简" panose="020B0400000000000000" charset="-122"/>
                  <a:cs typeface="苹方-简" panose="020B0400000000000000" charset="-122"/>
                </a:rPr>
                <a:t>集群</a:t>
              </a:r>
              <a:endParaRPr lang="zh-CN" altLang="en-US" sz="1200">
                <a:latin typeface="苹方-简" panose="020B0400000000000000" charset="-122"/>
                <a:ea typeface="苹方-简" panose="020B0400000000000000" charset="-122"/>
                <a:cs typeface="苹方-简" panose="020B0400000000000000" charset="-122"/>
              </a:endParaRPr>
            </a:p>
          </p:txBody>
        </p:sp>
        <p:sp>
          <p:nvSpPr>
            <p:cNvPr id="7" name="矩形 6"/>
            <p:cNvSpPr/>
            <p:nvPr/>
          </p:nvSpPr>
          <p:spPr>
            <a:xfrm>
              <a:off x="1469" y="6138"/>
              <a:ext cx="732" cy="6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本地应用</a:t>
              </a:r>
              <a:endParaRPr lang="zh-CN" altLang="en-US" sz="1000">
                <a:latin typeface="苹方-简" panose="020B0400000000000000" charset="-122"/>
                <a:ea typeface="苹方-简" panose="020B0400000000000000" charset="-122"/>
              </a:endParaRPr>
            </a:p>
          </p:txBody>
        </p:sp>
      </p:grpSp>
      <p:grpSp>
        <p:nvGrpSpPr>
          <p:cNvPr id="8" name="组合 7"/>
          <p:cNvGrpSpPr/>
          <p:nvPr/>
        </p:nvGrpSpPr>
        <p:grpSpPr>
          <a:xfrm>
            <a:off x="7042785" y="5288915"/>
            <a:ext cx="1099820" cy="896620"/>
            <a:chOff x="969" y="5352"/>
            <a:chExt cx="1732" cy="1412"/>
          </a:xfrm>
        </p:grpSpPr>
        <p:sp>
          <p:nvSpPr>
            <p:cNvPr id="9" name="矩形 8"/>
            <p:cNvSpPr/>
            <p:nvPr/>
          </p:nvSpPr>
          <p:spPr>
            <a:xfrm>
              <a:off x="969" y="5352"/>
              <a:ext cx="1732" cy="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亚特兰大</a:t>
              </a:r>
              <a:endParaRPr lang="zh-CN" altLang="en-US" sz="1200">
                <a:latin typeface="苹方-简" panose="020B0400000000000000" charset="-122"/>
                <a:ea typeface="苹方-简" panose="020B0400000000000000" charset="-122"/>
                <a:cs typeface="苹方-简" panose="020B0400000000000000" charset="-122"/>
              </a:endParaRPr>
            </a:p>
            <a:p>
              <a:pPr algn="ctr"/>
              <a:r>
                <a:rPr lang="en-US" altLang="zh-CN" sz="1200">
                  <a:latin typeface="苹方-简" panose="020B0400000000000000" charset="-122"/>
                  <a:ea typeface="苹方-简" panose="020B0400000000000000" charset="-122"/>
                  <a:cs typeface="苹方-简" panose="020B0400000000000000" charset="-122"/>
                </a:rPr>
                <a:t>kafka</a:t>
              </a:r>
              <a:r>
                <a:rPr lang="zh-CN" altLang="en-US" sz="1200">
                  <a:latin typeface="苹方-简" panose="020B0400000000000000" charset="-122"/>
                  <a:ea typeface="苹方-简" panose="020B0400000000000000" charset="-122"/>
                  <a:cs typeface="苹方-简" panose="020B0400000000000000" charset="-122"/>
                </a:rPr>
                <a:t>集群</a:t>
              </a:r>
              <a:endParaRPr lang="zh-CN" altLang="en-US" sz="1200">
                <a:latin typeface="苹方-简" panose="020B0400000000000000" charset="-122"/>
                <a:ea typeface="苹方-简" panose="020B0400000000000000" charset="-122"/>
                <a:cs typeface="苹方-简" panose="020B0400000000000000" charset="-122"/>
              </a:endParaRPr>
            </a:p>
          </p:txBody>
        </p:sp>
        <p:sp>
          <p:nvSpPr>
            <p:cNvPr id="10" name="矩形 9"/>
            <p:cNvSpPr/>
            <p:nvPr/>
          </p:nvSpPr>
          <p:spPr>
            <a:xfrm>
              <a:off x="1469" y="6138"/>
              <a:ext cx="732" cy="6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本地应用</a:t>
              </a:r>
              <a:endParaRPr lang="zh-CN" altLang="en-US" sz="1000">
                <a:latin typeface="苹方-简" panose="020B0400000000000000" charset="-122"/>
                <a:ea typeface="苹方-简" panose="020B0400000000000000" charset="-122"/>
              </a:endParaRPr>
            </a:p>
          </p:txBody>
        </p:sp>
      </p:grpSp>
      <p:grpSp>
        <p:nvGrpSpPr>
          <p:cNvPr id="11" name="组合 10"/>
          <p:cNvGrpSpPr/>
          <p:nvPr/>
        </p:nvGrpSpPr>
        <p:grpSpPr>
          <a:xfrm>
            <a:off x="9173210" y="3149600"/>
            <a:ext cx="1099820" cy="896620"/>
            <a:chOff x="969" y="5352"/>
            <a:chExt cx="1732" cy="1412"/>
          </a:xfrm>
        </p:grpSpPr>
        <p:sp>
          <p:nvSpPr>
            <p:cNvPr id="12" name="矩形 11"/>
            <p:cNvSpPr/>
            <p:nvPr/>
          </p:nvSpPr>
          <p:spPr>
            <a:xfrm>
              <a:off x="969" y="5352"/>
              <a:ext cx="1732" cy="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伦敦</a:t>
              </a:r>
              <a:endParaRPr lang="zh-CN" altLang="en-US" sz="1200">
                <a:latin typeface="苹方-简" panose="020B0400000000000000" charset="-122"/>
                <a:ea typeface="苹方-简" panose="020B0400000000000000" charset="-122"/>
                <a:cs typeface="苹方-简" panose="020B0400000000000000" charset="-122"/>
              </a:endParaRPr>
            </a:p>
            <a:p>
              <a:pPr algn="ctr"/>
              <a:r>
                <a:rPr lang="en-US" altLang="zh-CN" sz="1200">
                  <a:latin typeface="苹方-简" panose="020B0400000000000000" charset="-122"/>
                  <a:ea typeface="苹方-简" panose="020B0400000000000000" charset="-122"/>
                  <a:cs typeface="苹方-简" panose="020B0400000000000000" charset="-122"/>
                </a:rPr>
                <a:t>kafka</a:t>
              </a:r>
              <a:r>
                <a:rPr lang="zh-CN" altLang="en-US" sz="1200">
                  <a:latin typeface="苹方-简" panose="020B0400000000000000" charset="-122"/>
                  <a:ea typeface="苹方-简" panose="020B0400000000000000" charset="-122"/>
                  <a:cs typeface="苹方-简" panose="020B0400000000000000" charset="-122"/>
                </a:rPr>
                <a:t>集群</a:t>
              </a:r>
              <a:endParaRPr lang="zh-CN" altLang="en-US" sz="1200">
                <a:latin typeface="苹方-简" panose="020B0400000000000000" charset="-122"/>
                <a:ea typeface="苹方-简" panose="020B0400000000000000" charset="-122"/>
                <a:cs typeface="苹方-简" panose="020B0400000000000000" charset="-122"/>
              </a:endParaRPr>
            </a:p>
          </p:txBody>
        </p:sp>
        <p:sp>
          <p:nvSpPr>
            <p:cNvPr id="13" name="矩形 12"/>
            <p:cNvSpPr/>
            <p:nvPr/>
          </p:nvSpPr>
          <p:spPr>
            <a:xfrm>
              <a:off x="1469" y="6138"/>
              <a:ext cx="732" cy="6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本地应用</a:t>
              </a:r>
              <a:endParaRPr lang="zh-CN" altLang="en-US" sz="1000">
                <a:latin typeface="苹方-简" panose="020B0400000000000000" charset="-122"/>
                <a:ea typeface="苹方-简" panose="020B0400000000000000" charset="-122"/>
              </a:endParaRPr>
            </a:p>
          </p:txBody>
        </p:sp>
      </p:grpSp>
      <p:grpSp>
        <p:nvGrpSpPr>
          <p:cNvPr id="14" name="组合 13"/>
          <p:cNvGrpSpPr/>
          <p:nvPr/>
        </p:nvGrpSpPr>
        <p:grpSpPr>
          <a:xfrm>
            <a:off x="3681095" y="3149600"/>
            <a:ext cx="2571115" cy="896620"/>
            <a:chOff x="969" y="5352"/>
            <a:chExt cx="1732" cy="1412"/>
          </a:xfrm>
        </p:grpSpPr>
        <p:sp>
          <p:nvSpPr>
            <p:cNvPr id="15" name="矩形 14"/>
            <p:cNvSpPr/>
            <p:nvPr/>
          </p:nvSpPr>
          <p:spPr>
            <a:xfrm>
              <a:off x="969" y="5352"/>
              <a:ext cx="1732" cy="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中央度量</a:t>
              </a:r>
              <a:endParaRPr lang="zh-CN" altLang="en-US" sz="1200">
                <a:latin typeface="苹方-简" panose="020B0400000000000000" charset="-122"/>
                <a:ea typeface="苹方-简" panose="020B0400000000000000" charset="-122"/>
                <a:cs typeface="苹方-简" panose="020B0400000000000000" charset="-122"/>
              </a:endParaRPr>
            </a:p>
            <a:p>
              <a:pPr algn="ctr"/>
              <a:r>
                <a:rPr lang="zh-CN" altLang="en-US" sz="1200">
                  <a:latin typeface="苹方-简" panose="020B0400000000000000" charset="-122"/>
                  <a:ea typeface="苹方-简" panose="020B0400000000000000" charset="-122"/>
                  <a:cs typeface="苹方-简" panose="020B0400000000000000" charset="-122"/>
                </a:rPr>
                <a:t>指标</a:t>
              </a:r>
              <a:r>
                <a:rPr lang="en-US" altLang="zh-CN" sz="1200">
                  <a:latin typeface="苹方-简" panose="020B0400000000000000" charset="-122"/>
                  <a:ea typeface="苹方-简" panose="020B0400000000000000" charset="-122"/>
                  <a:cs typeface="苹方-简" panose="020B0400000000000000" charset="-122"/>
                </a:rPr>
                <a:t>kafka</a:t>
              </a:r>
              <a:r>
                <a:rPr lang="zh-CN" altLang="en-US" sz="1200">
                  <a:latin typeface="苹方-简" panose="020B0400000000000000" charset="-122"/>
                  <a:ea typeface="苹方-简" panose="020B0400000000000000" charset="-122"/>
                  <a:cs typeface="苹方-简" panose="020B0400000000000000" charset="-122"/>
                </a:rPr>
                <a:t>集群</a:t>
              </a:r>
              <a:endParaRPr lang="zh-CN" altLang="en-US" sz="1200">
                <a:latin typeface="苹方-简" panose="020B0400000000000000" charset="-122"/>
                <a:ea typeface="苹方-简" panose="020B0400000000000000" charset="-122"/>
                <a:cs typeface="苹方-简" panose="020B0400000000000000" charset="-122"/>
              </a:endParaRPr>
            </a:p>
          </p:txBody>
        </p:sp>
        <p:sp>
          <p:nvSpPr>
            <p:cNvPr id="16" name="矩形 15"/>
            <p:cNvSpPr/>
            <p:nvPr/>
          </p:nvSpPr>
          <p:spPr>
            <a:xfrm>
              <a:off x="1469" y="6138"/>
              <a:ext cx="732" cy="6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整体报表</a:t>
              </a:r>
              <a:endParaRPr lang="zh-CN" altLang="en-US" sz="1000">
                <a:latin typeface="苹方-简" panose="020B0400000000000000" charset="-122"/>
                <a:ea typeface="苹方-简" panose="020B0400000000000000" charset="-122"/>
              </a:endParaRPr>
            </a:p>
          </p:txBody>
        </p:sp>
      </p:grpSp>
      <p:cxnSp>
        <p:nvCxnSpPr>
          <p:cNvPr id="17" name="直接箭头连接符 16"/>
          <p:cNvCxnSpPr>
            <a:stCxn id="2" idx="3"/>
            <a:endCxn id="15" idx="1"/>
          </p:cNvCxnSpPr>
          <p:nvPr/>
        </p:nvCxnSpPr>
        <p:spPr>
          <a:xfrm>
            <a:off x="1672590" y="3429000"/>
            <a:ext cx="20085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12" idx="1"/>
            <a:endCxn id="15" idx="3"/>
          </p:cNvCxnSpPr>
          <p:nvPr/>
        </p:nvCxnSpPr>
        <p:spPr>
          <a:xfrm flipH="1">
            <a:off x="6252210" y="3429000"/>
            <a:ext cx="292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0"/>
            <a:endCxn id="16" idx="1"/>
          </p:cNvCxnSpPr>
          <p:nvPr/>
        </p:nvCxnSpPr>
        <p:spPr>
          <a:xfrm flipV="1">
            <a:off x="3448685" y="3847465"/>
            <a:ext cx="974725" cy="14414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9" idx="0"/>
            <a:endCxn id="16" idx="3"/>
          </p:cNvCxnSpPr>
          <p:nvPr/>
        </p:nvCxnSpPr>
        <p:spPr>
          <a:xfrm flipH="1" flipV="1">
            <a:off x="5509895" y="3847465"/>
            <a:ext cx="2082800" cy="14414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79705" y="193675"/>
            <a:ext cx="583819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多集群架构</a:t>
            </a:r>
            <a:r>
              <a:rPr lang="en-US" altLang="zh-CN" sz="2800">
                <a:latin typeface="苹方-简" panose="020B0400000000000000" charset="-122"/>
                <a:ea typeface="苹方-简" panose="020B0400000000000000" charset="-122"/>
              </a:rPr>
              <a:t>——</a:t>
            </a:r>
            <a:r>
              <a:rPr lang="zh-CN" altLang="en-US" sz="2800">
                <a:latin typeface="苹方-简" panose="020B0400000000000000" charset="-122"/>
                <a:ea typeface="苹方-简" panose="020B0400000000000000" charset="-122"/>
              </a:rPr>
              <a:t>双活架构：</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179705" y="817880"/>
            <a:ext cx="11802745" cy="2676525"/>
          </a:xfrm>
          <a:prstGeom prst="rect">
            <a:avLst/>
          </a:prstGeom>
          <a:noFill/>
        </p:spPr>
        <p:txBody>
          <a:bodyPr wrap="square" rtlCol="0">
            <a:spAutoFit/>
          </a:bodyPr>
          <a:p>
            <a:pPr indent="0">
              <a:buFont typeface="Arial" panose="020B0604020202090204" pitchFamily="34" charset="0"/>
              <a:buNone/>
            </a:pPr>
            <a:r>
              <a:rPr lang="zh-CN" altLang="en-US" sz="1400">
                <a:latin typeface="苹方-简" panose="020B0400000000000000" charset="-122"/>
                <a:ea typeface="苹方-简" panose="020B0400000000000000" charset="-122"/>
              </a:rPr>
              <a:t>当有两个或多个数据中心需要共享数据并且每个数据中心都可以生产和读取数据时，可以使用双活架构。</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这种架构的主要好处在于，它可以为就近的用户提供服务，具有性能上的优势，而且不会因为数据的可用性问题在功能方面作出牺牲。第二个好处是冗余和弹性。因为每个数据中心具备完整的功能，一旦一个数据中心发生失效，就可以把用户重定向到另一个数据中心。这种重定向完全是网络的重定向，因此是一种最简单，最透明的失效备援方案。</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这种架构的主要问题在于，如何在进行多个位置的数据异步读取和异步更新时避免冲突。比如镜像技术方面的问题</a:t>
            </a:r>
            <a:r>
              <a:rPr lang="en-US" altLang="zh-CN" sz="1400">
                <a:latin typeface="苹方-简" panose="020B0400000000000000" charset="-122"/>
                <a:ea typeface="苹方-简" panose="020B0400000000000000" charset="-122"/>
              </a:rPr>
              <a:t>——</a:t>
            </a:r>
            <a:r>
              <a:rPr lang="zh-CN" altLang="en-US" sz="1400">
                <a:latin typeface="苹方-简" panose="020B0400000000000000" charset="-122"/>
                <a:ea typeface="苹方-简" panose="020B0400000000000000" charset="-122"/>
              </a:rPr>
              <a:t>如何确保同一个数据不会被无止境地来回镜像？而数据一致性方面的问题则更为关键。</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如果能够很好地处理在从多个位置异步读取数据和异步更新数据时发生的冲突问题，那么我们强烈建议使用这种架构。</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双活镜像（特别是当数据中心的数量超过两个）的挑战之处在于，每两个数据中心之间都需要进行镜像，而且是双向的。</a:t>
            </a:r>
            <a:endParaRPr lang="zh-CN" altLang="en-US" sz="1400">
              <a:latin typeface="苹方-简" panose="020B0400000000000000" charset="-122"/>
              <a:ea typeface="苹方-简" panose="020B0400000000000000" charset="-122"/>
            </a:endParaRPr>
          </a:p>
        </p:txBody>
      </p:sp>
      <p:grpSp>
        <p:nvGrpSpPr>
          <p:cNvPr id="32" name="组合 31"/>
          <p:cNvGrpSpPr/>
          <p:nvPr/>
        </p:nvGrpSpPr>
        <p:grpSpPr>
          <a:xfrm>
            <a:off x="1015365" y="3867785"/>
            <a:ext cx="1650365" cy="1358265"/>
            <a:chOff x="969" y="5352"/>
            <a:chExt cx="1732" cy="1412"/>
          </a:xfrm>
        </p:grpSpPr>
        <p:sp>
          <p:nvSpPr>
            <p:cNvPr id="33" name="矩形 32"/>
            <p:cNvSpPr/>
            <p:nvPr/>
          </p:nvSpPr>
          <p:spPr>
            <a:xfrm>
              <a:off x="969" y="5352"/>
              <a:ext cx="1732" cy="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旧金山</a:t>
              </a:r>
              <a:endParaRPr lang="zh-CN" altLang="en-US" sz="1200">
                <a:latin typeface="苹方-简" panose="020B0400000000000000" charset="-122"/>
                <a:ea typeface="苹方-简" panose="020B0400000000000000" charset="-122"/>
                <a:cs typeface="苹方-简" panose="020B0400000000000000" charset="-122"/>
              </a:endParaRPr>
            </a:p>
            <a:p>
              <a:pPr algn="ctr"/>
              <a:r>
                <a:rPr lang="en-US" altLang="zh-CN" sz="1200">
                  <a:latin typeface="苹方-简" panose="020B0400000000000000" charset="-122"/>
                  <a:ea typeface="苹方-简" panose="020B0400000000000000" charset="-122"/>
                  <a:cs typeface="苹方-简" panose="020B0400000000000000" charset="-122"/>
                </a:rPr>
                <a:t>kafka</a:t>
              </a:r>
              <a:r>
                <a:rPr lang="zh-CN" altLang="en-US" sz="1200">
                  <a:latin typeface="苹方-简" panose="020B0400000000000000" charset="-122"/>
                  <a:ea typeface="苹方-简" panose="020B0400000000000000" charset="-122"/>
                  <a:cs typeface="苹方-简" panose="020B0400000000000000" charset="-122"/>
                </a:rPr>
                <a:t>集群</a:t>
              </a:r>
              <a:endParaRPr lang="zh-CN" altLang="en-US" sz="1200">
                <a:latin typeface="苹方-简" panose="020B0400000000000000" charset="-122"/>
                <a:ea typeface="苹方-简" panose="020B0400000000000000" charset="-122"/>
                <a:cs typeface="苹方-简" panose="020B0400000000000000" charset="-122"/>
              </a:endParaRPr>
            </a:p>
          </p:txBody>
        </p:sp>
        <p:sp>
          <p:nvSpPr>
            <p:cNvPr id="34" name="矩形 33"/>
            <p:cNvSpPr/>
            <p:nvPr/>
          </p:nvSpPr>
          <p:spPr>
            <a:xfrm>
              <a:off x="1469" y="6138"/>
              <a:ext cx="732" cy="6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所有应用</a:t>
              </a:r>
              <a:endParaRPr lang="zh-CN" altLang="en-US" sz="1000">
                <a:latin typeface="苹方-简" panose="020B0400000000000000" charset="-122"/>
                <a:ea typeface="苹方-简" panose="020B0400000000000000" charset="-122"/>
              </a:endParaRPr>
            </a:p>
          </p:txBody>
        </p:sp>
      </p:grpSp>
      <p:sp>
        <p:nvSpPr>
          <p:cNvPr id="2" name="文本框 1"/>
          <p:cNvSpPr txBox="1"/>
          <p:nvPr/>
        </p:nvSpPr>
        <p:spPr>
          <a:xfrm>
            <a:off x="1393190" y="6080125"/>
            <a:ext cx="89535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所有用户</a:t>
            </a:r>
            <a:endParaRPr lang="zh-CN" altLang="en-US" sz="1200">
              <a:latin typeface="苹方-简" panose="020B0400000000000000" charset="-122"/>
              <a:ea typeface="苹方-简" panose="020B0400000000000000" charset="-122"/>
            </a:endParaRPr>
          </a:p>
        </p:txBody>
      </p:sp>
      <p:cxnSp>
        <p:nvCxnSpPr>
          <p:cNvPr id="3" name="直接箭头连接符 2"/>
          <p:cNvCxnSpPr>
            <a:stCxn id="2" idx="0"/>
            <a:endCxn id="34" idx="2"/>
          </p:cNvCxnSpPr>
          <p:nvPr/>
        </p:nvCxnSpPr>
        <p:spPr>
          <a:xfrm flipH="1" flipV="1">
            <a:off x="1840230" y="5226050"/>
            <a:ext cx="635" cy="8540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4" name="组合 3"/>
          <p:cNvGrpSpPr/>
          <p:nvPr/>
        </p:nvGrpSpPr>
        <p:grpSpPr>
          <a:xfrm>
            <a:off x="6017895" y="3867785"/>
            <a:ext cx="1650365" cy="1358265"/>
            <a:chOff x="969" y="5352"/>
            <a:chExt cx="1732" cy="1412"/>
          </a:xfrm>
        </p:grpSpPr>
        <p:sp>
          <p:nvSpPr>
            <p:cNvPr id="5" name="矩形 4"/>
            <p:cNvSpPr/>
            <p:nvPr/>
          </p:nvSpPr>
          <p:spPr>
            <a:xfrm>
              <a:off x="969" y="5352"/>
              <a:ext cx="1732" cy="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休斯顿</a:t>
              </a:r>
              <a:endParaRPr lang="zh-CN" altLang="en-US" sz="1200">
                <a:latin typeface="苹方-简" panose="020B0400000000000000" charset="-122"/>
                <a:ea typeface="苹方-简" panose="020B0400000000000000" charset="-122"/>
                <a:cs typeface="苹方-简" panose="020B0400000000000000" charset="-122"/>
              </a:endParaRPr>
            </a:p>
            <a:p>
              <a:pPr algn="ctr"/>
              <a:r>
                <a:rPr lang="en-US" altLang="zh-CN" sz="1200">
                  <a:latin typeface="苹方-简" panose="020B0400000000000000" charset="-122"/>
                  <a:ea typeface="苹方-简" panose="020B0400000000000000" charset="-122"/>
                  <a:cs typeface="苹方-简" panose="020B0400000000000000" charset="-122"/>
                </a:rPr>
                <a:t>kafka</a:t>
              </a:r>
              <a:r>
                <a:rPr lang="zh-CN" altLang="en-US" sz="1200">
                  <a:latin typeface="苹方-简" panose="020B0400000000000000" charset="-122"/>
                  <a:ea typeface="苹方-简" panose="020B0400000000000000" charset="-122"/>
                  <a:cs typeface="苹方-简" panose="020B0400000000000000" charset="-122"/>
                </a:rPr>
                <a:t>集群</a:t>
              </a:r>
              <a:endParaRPr lang="zh-CN" altLang="en-US" sz="1200">
                <a:latin typeface="苹方-简" panose="020B0400000000000000" charset="-122"/>
                <a:ea typeface="苹方-简" panose="020B0400000000000000" charset="-122"/>
                <a:cs typeface="苹方-简" panose="020B0400000000000000" charset="-122"/>
              </a:endParaRPr>
            </a:p>
          </p:txBody>
        </p:sp>
        <p:sp>
          <p:nvSpPr>
            <p:cNvPr id="6" name="矩形 5"/>
            <p:cNvSpPr/>
            <p:nvPr/>
          </p:nvSpPr>
          <p:spPr>
            <a:xfrm>
              <a:off x="1469" y="6138"/>
              <a:ext cx="732" cy="6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所有应用</a:t>
              </a:r>
              <a:endParaRPr lang="zh-CN" altLang="en-US" sz="1000">
                <a:latin typeface="苹方-简" panose="020B0400000000000000" charset="-122"/>
                <a:ea typeface="苹方-简" panose="020B0400000000000000" charset="-122"/>
              </a:endParaRPr>
            </a:p>
          </p:txBody>
        </p:sp>
      </p:grpSp>
      <p:cxnSp>
        <p:nvCxnSpPr>
          <p:cNvPr id="7" name="直接箭头连接符 6"/>
          <p:cNvCxnSpPr>
            <a:stCxn id="33" idx="3"/>
            <a:endCxn id="5" idx="1"/>
          </p:cNvCxnSpPr>
          <p:nvPr/>
        </p:nvCxnSpPr>
        <p:spPr>
          <a:xfrm>
            <a:off x="2665730" y="4290695"/>
            <a:ext cx="335216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6360795" y="6080125"/>
            <a:ext cx="964565"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中南部用户</a:t>
            </a:r>
            <a:endParaRPr lang="zh-CN" altLang="en-US" sz="1200">
              <a:latin typeface="苹方-简" panose="020B0400000000000000" charset="-122"/>
              <a:ea typeface="苹方-简" panose="020B0400000000000000" charset="-122"/>
            </a:endParaRPr>
          </a:p>
        </p:txBody>
      </p:sp>
      <p:cxnSp>
        <p:nvCxnSpPr>
          <p:cNvPr id="10" name="直接箭头连接符 9"/>
          <p:cNvCxnSpPr>
            <a:stCxn id="9" idx="0"/>
            <a:endCxn id="6" idx="2"/>
          </p:cNvCxnSpPr>
          <p:nvPr/>
        </p:nvCxnSpPr>
        <p:spPr>
          <a:xfrm flipH="1" flipV="1">
            <a:off x="6842760" y="5226050"/>
            <a:ext cx="635" cy="8540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flipH="1">
            <a:off x="2663190" y="4562475"/>
            <a:ext cx="33578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79705" y="193675"/>
            <a:ext cx="583819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多集群架构</a:t>
            </a:r>
            <a:r>
              <a:rPr lang="en-US" altLang="zh-CN" sz="2800">
                <a:latin typeface="苹方-简" panose="020B0400000000000000" charset="-122"/>
                <a:ea typeface="苹方-简" panose="020B0400000000000000" charset="-122"/>
              </a:rPr>
              <a:t>——</a:t>
            </a:r>
            <a:r>
              <a:rPr lang="zh-CN" altLang="en-US" sz="2800">
                <a:latin typeface="苹方-简" panose="020B0400000000000000" charset="-122"/>
                <a:ea typeface="苹方-简" panose="020B0400000000000000" charset="-122"/>
              </a:rPr>
              <a:t>主备架构：</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179705" y="817880"/>
            <a:ext cx="11802745" cy="2768600"/>
          </a:xfrm>
          <a:prstGeom prst="rect">
            <a:avLst/>
          </a:prstGeom>
          <a:noFill/>
        </p:spPr>
        <p:txBody>
          <a:bodyPr wrap="square" rtlCol="0">
            <a:spAutoFit/>
          </a:bodyPr>
          <a:p>
            <a:pPr indent="0">
              <a:buFont typeface="Arial" panose="020B0604020202090204" pitchFamily="34" charset="0"/>
              <a:buNone/>
            </a:pPr>
            <a:r>
              <a:rPr lang="zh-CN" altLang="en-US" sz="1400">
                <a:latin typeface="苹方-简" panose="020B0400000000000000" charset="-122"/>
                <a:ea typeface="苹方-简" panose="020B0400000000000000" charset="-122"/>
              </a:rPr>
              <a:t>有时候，使用多个集群只是为了达到灾备的目的。你可能在同一个数据中心安装了两个集群，它们包含相同的数据，平常只使用其中的一个。当提供服务的集群完全不可用时，就可以使用第二个集群。</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这种架构的不足在于，它浪费了一个集群。</a:t>
            </a: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集群间的失效备援比我们想象的要难得多。从目前的情况来看，要实现不丢失数据或无重复数据的</a:t>
            </a: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集群失效备援是不可能的。我们只能尽量减少这些问题的发生，但无法完全避免。</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失效备援都包括哪些内容：</a:t>
            </a:r>
            <a:endParaRPr lang="zh-CN" altLang="en-US" sz="1400">
              <a:latin typeface="苹方-简" panose="020B0400000000000000" charset="-122"/>
              <a:ea typeface="苹方-简" panose="020B0400000000000000" charset="-122"/>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rPr>
              <a:t>数据丢失和不一致性；</a:t>
            </a:r>
            <a:endParaRPr lang="zh-CN" altLang="en-US" sz="1400">
              <a:latin typeface="苹方-简" panose="020B0400000000000000" charset="-122"/>
              <a:ea typeface="苹方-简" panose="020B0400000000000000" charset="-122"/>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rPr>
              <a:t>失效备援之后的起始偏移量；</a:t>
            </a:r>
            <a:endParaRPr lang="zh-CN" altLang="en-US" sz="1400">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sz="1200">
                <a:latin typeface="苹方-简" panose="020B0400000000000000" charset="-122"/>
                <a:ea typeface="苹方-简" panose="020B0400000000000000" charset="-122"/>
              </a:rPr>
              <a:t>偏移量自动重置；</a:t>
            </a:r>
            <a:endParaRPr lang="zh-CN" altLang="en-US" sz="1200">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sz="1200">
                <a:latin typeface="苹方-简" panose="020B0400000000000000" charset="-122"/>
                <a:ea typeface="苹方-简" panose="020B0400000000000000" charset="-122"/>
              </a:rPr>
              <a:t>复制偏移量主题；</a:t>
            </a:r>
            <a:endParaRPr lang="zh-CN" altLang="en-US" sz="1200">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sz="1200">
                <a:latin typeface="苹方-简" panose="020B0400000000000000" charset="-122"/>
                <a:ea typeface="苹方-简" panose="020B0400000000000000" charset="-122"/>
              </a:rPr>
              <a:t>基于时间的失效备援；</a:t>
            </a:r>
            <a:endParaRPr lang="zh-CN" altLang="en-US" sz="1200">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sz="1200">
                <a:latin typeface="苹方-简" panose="020B0400000000000000" charset="-122"/>
                <a:ea typeface="苹方-简" panose="020B0400000000000000" charset="-122"/>
              </a:rPr>
              <a:t>偏移量外部映射。</a:t>
            </a:r>
            <a:endParaRPr lang="zh-CN" altLang="en-US" sz="1400">
              <a:latin typeface="苹方-简" panose="020B0400000000000000" charset="-122"/>
              <a:ea typeface="苹方-简" panose="020B0400000000000000" charset="-122"/>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rPr>
              <a:t>在失效备援之后；</a:t>
            </a:r>
            <a:endParaRPr lang="zh-CN" altLang="en-US" sz="1400">
              <a:latin typeface="苹方-简" panose="020B0400000000000000" charset="-122"/>
              <a:ea typeface="苹方-简" panose="020B0400000000000000" charset="-122"/>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rPr>
              <a:t>关于集群发现。</a:t>
            </a:r>
            <a:endParaRPr lang="zh-CN" altLang="en-US" sz="1400">
              <a:latin typeface="苹方-简" panose="020B0400000000000000" charset="-122"/>
              <a:ea typeface="苹方-简" panose="020B0400000000000000" charset="-122"/>
            </a:endParaRPr>
          </a:p>
        </p:txBody>
      </p:sp>
      <p:grpSp>
        <p:nvGrpSpPr>
          <p:cNvPr id="32" name="组合 31"/>
          <p:cNvGrpSpPr/>
          <p:nvPr/>
        </p:nvGrpSpPr>
        <p:grpSpPr>
          <a:xfrm>
            <a:off x="1015365" y="3867785"/>
            <a:ext cx="1650365" cy="1358265"/>
            <a:chOff x="969" y="5352"/>
            <a:chExt cx="1732" cy="1412"/>
          </a:xfrm>
        </p:grpSpPr>
        <p:sp>
          <p:nvSpPr>
            <p:cNvPr id="33" name="矩形 32"/>
            <p:cNvSpPr/>
            <p:nvPr/>
          </p:nvSpPr>
          <p:spPr>
            <a:xfrm>
              <a:off x="969" y="5352"/>
              <a:ext cx="1732" cy="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生产环境的</a:t>
              </a:r>
              <a:endParaRPr lang="zh-CN" altLang="en-US" sz="1200">
                <a:latin typeface="苹方-简" panose="020B0400000000000000" charset="-122"/>
                <a:ea typeface="苹方-简" panose="020B0400000000000000" charset="-122"/>
                <a:cs typeface="苹方-简" panose="020B0400000000000000" charset="-122"/>
              </a:endParaRPr>
            </a:p>
            <a:p>
              <a:pPr algn="ctr"/>
              <a:r>
                <a:rPr lang="en-US" altLang="zh-CN" sz="1200">
                  <a:latin typeface="苹方-简" panose="020B0400000000000000" charset="-122"/>
                  <a:ea typeface="苹方-简" panose="020B0400000000000000" charset="-122"/>
                  <a:cs typeface="苹方-简" panose="020B0400000000000000" charset="-122"/>
                </a:rPr>
                <a:t>kafka</a:t>
              </a:r>
              <a:r>
                <a:rPr lang="zh-CN" altLang="en-US" sz="1200">
                  <a:latin typeface="苹方-简" panose="020B0400000000000000" charset="-122"/>
                  <a:ea typeface="苹方-简" panose="020B0400000000000000" charset="-122"/>
                  <a:cs typeface="苹方-简" panose="020B0400000000000000" charset="-122"/>
                </a:rPr>
                <a:t>集群</a:t>
              </a:r>
              <a:endParaRPr lang="zh-CN" altLang="en-US" sz="1200">
                <a:latin typeface="苹方-简" panose="020B0400000000000000" charset="-122"/>
                <a:ea typeface="苹方-简" panose="020B0400000000000000" charset="-122"/>
                <a:cs typeface="苹方-简" panose="020B0400000000000000" charset="-122"/>
              </a:endParaRPr>
            </a:p>
          </p:txBody>
        </p:sp>
        <p:sp>
          <p:nvSpPr>
            <p:cNvPr id="34" name="矩形 33"/>
            <p:cNvSpPr/>
            <p:nvPr/>
          </p:nvSpPr>
          <p:spPr>
            <a:xfrm>
              <a:off x="1469" y="6138"/>
              <a:ext cx="732" cy="6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所有应用</a:t>
              </a:r>
              <a:endParaRPr lang="zh-CN" altLang="en-US" sz="1000">
                <a:latin typeface="苹方-简" panose="020B0400000000000000" charset="-122"/>
                <a:ea typeface="苹方-简" panose="020B0400000000000000" charset="-122"/>
              </a:endParaRPr>
            </a:p>
          </p:txBody>
        </p:sp>
      </p:grpSp>
      <p:sp>
        <p:nvSpPr>
          <p:cNvPr id="2" name="文本框 1"/>
          <p:cNvSpPr txBox="1"/>
          <p:nvPr/>
        </p:nvSpPr>
        <p:spPr>
          <a:xfrm>
            <a:off x="1393190" y="6080125"/>
            <a:ext cx="89535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所有用户</a:t>
            </a:r>
            <a:endParaRPr lang="zh-CN" altLang="en-US" sz="1200">
              <a:latin typeface="苹方-简" panose="020B0400000000000000" charset="-122"/>
              <a:ea typeface="苹方-简" panose="020B0400000000000000" charset="-122"/>
            </a:endParaRPr>
          </a:p>
        </p:txBody>
      </p:sp>
      <p:cxnSp>
        <p:nvCxnSpPr>
          <p:cNvPr id="3" name="直接箭头连接符 2"/>
          <p:cNvCxnSpPr>
            <a:stCxn id="2" idx="0"/>
            <a:endCxn id="34" idx="2"/>
          </p:cNvCxnSpPr>
          <p:nvPr/>
        </p:nvCxnSpPr>
        <p:spPr>
          <a:xfrm flipH="1" flipV="1">
            <a:off x="1840230" y="5226050"/>
            <a:ext cx="635" cy="8540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4" name="组合 3"/>
          <p:cNvGrpSpPr/>
          <p:nvPr/>
        </p:nvGrpSpPr>
        <p:grpSpPr>
          <a:xfrm>
            <a:off x="6017895" y="3867785"/>
            <a:ext cx="1650365" cy="1358265"/>
            <a:chOff x="969" y="5352"/>
            <a:chExt cx="1732" cy="1412"/>
          </a:xfrm>
        </p:grpSpPr>
        <p:sp>
          <p:nvSpPr>
            <p:cNvPr id="5" name="矩形 4"/>
            <p:cNvSpPr/>
            <p:nvPr/>
          </p:nvSpPr>
          <p:spPr>
            <a:xfrm>
              <a:off x="969" y="5352"/>
              <a:ext cx="1732" cy="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失效备援</a:t>
              </a:r>
              <a:endParaRPr lang="zh-CN" altLang="en-US" sz="1200">
                <a:latin typeface="苹方-简" panose="020B0400000000000000" charset="-122"/>
                <a:ea typeface="苹方-简" panose="020B0400000000000000" charset="-122"/>
                <a:cs typeface="苹方-简" panose="020B0400000000000000" charset="-122"/>
              </a:endParaRPr>
            </a:p>
            <a:p>
              <a:pPr algn="ctr"/>
              <a:r>
                <a:rPr lang="en-US" altLang="zh-CN" sz="1200">
                  <a:latin typeface="苹方-简" panose="020B0400000000000000" charset="-122"/>
                  <a:ea typeface="苹方-简" panose="020B0400000000000000" charset="-122"/>
                  <a:cs typeface="苹方-简" panose="020B0400000000000000" charset="-122"/>
                </a:rPr>
                <a:t>kafka</a:t>
              </a:r>
              <a:r>
                <a:rPr lang="zh-CN" altLang="en-US" sz="1200">
                  <a:latin typeface="苹方-简" panose="020B0400000000000000" charset="-122"/>
                  <a:ea typeface="苹方-简" panose="020B0400000000000000" charset="-122"/>
                  <a:cs typeface="苹方-简" panose="020B0400000000000000" charset="-122"/>
                </a:rPr>
                <a:t>集群</a:t>
              </a:r>
              <a:endParaRPr lang="zh-CN" altLang="en-US" sz="1200">
                <a:latin typeface="苹方-简" panose="020B0400000000000000" charset="-122"/>
                <a:ea typeface="苹方-简" panose="020B0400000000000000" charset="-122"/>
                <a:cs typeface="苹方-简" panose="020B0400000000000000" charset="-122"/>
              </a:endParaRPr>
            </a:p>
          </p:txBody>
        </p:sp>
        <p:sp>
          <p:nvSpPr>
            <p:cNvPr id="6" name="矩形 5"/>
            <p:cNvSpPr/>
            <p:nvPr/>
          </p:nvSpPr>
          <p:spPr>
            <a:xfrm>
              <a:off x="1469" y="6138"/>
              <a:ext cx="732" cy="6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非活跃</a:t>
              </a:r>
              <a:endParaRPr lang="zh-CN" altLang="en-US" sz="1000">
                <a:latin typeface="苹方-简" panose="020B0400000000000000" charset="-122"/>
                <a:ea typeface="苹方-简" panose="020B0400000000000000" charset="-122"/>
              </a:endParaRPr>
            </a:p>
            <a:p>
              <a:pPr algn="ctr"/>
              <a:r>
                <a:rPr lang="zh-CN" altLang="en-US" sz="1000">
                  <a:latin typeface="苹方-简" panose="020B0400000000000000" charset="-122"/>
                  <a:ea typeface="苹方-简" panose="020B0400000000000000" charset="-122"/>
                </a:rPr>
                <a:t>应用</a:t>
              </a:r>
              <a:endParaRPr lang="zh-CN" altLang="en-US" sz="1000">
                <a:latin typeface="苹方-简" panose="020B0400000000000000" charset="-122"/>
                <a:ea typeface="苹方-简" panose="020B0400000000000000" charset="-122"/>
              </a:endParaRPr>
            </a:p>
          </p:txBody>
        </p:sp>
      </p:grpSp>
      <p:cxnSp>
        <p:nvCxnSpPr>
          <p:cNvPr id="7" name="直接箭头连接符 6"/>
          <p:cNvCxnSpPr>
            <a:stCxn id="33" idx="3"/>
            <a:endCxn id="5" idx="1"/>
          </p:cNvCxnSpPr>
          <p:nvPr/>
        </p:nvCxnSpPr>
        <p:spPr>
          <a:xfrm>
            <a:off x="2665730" y="4290695"/>
            <a:ext cx="335216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V="1">
            <a:off x="2188845" y="4290695"/>
            <a:ext cx="3829050" cy="63436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79705" y="193675"/>
            <a:ext cx="583819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多集群架构</a:t>
            </a:r>
            <a:r>
              <a:rPr lang="en-US" altLang="zh-CN" sz="2800">
                <a:latin typeface="苹方-简" panose="020B0400000000000000" charset="-122"/>
                <a:ea typeface="苹方-简" panose="020B0400000000000000" charset="-122"/>
              </a:rPr>
              <a:t>——</a:t>
            </a:r>
            <a:r>
              <a:rPr lang="zh-CN" altLang="en-US" sz="2800">
                <a:latin typeface="苹方-简" panose="020B0400000000000000" charset="-122"/>
                <a:ea typeface="苹方-简" panose="020B0400000000000000" charset="-122"/>
              </a:rPr>
              <a:t>延展集群：</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179705" y="817880"/>
            <a:ext cx="11802745" cy="2245360"/>
          </a:xfrm>
          <a:prstGeom prst="rect">
            <a:avLst/>
          </a:prstGeom>
          <a:noFill/>
        </p:spPr>
        <p:txBody>
          <a:bodyPr wrap="square" rtlCol="0">
            <a:spAutoFit/>
          </a:bodyPr>
          <a:p>
            <a:pPr indent="0">
              <a:buFont typeface="Arial" panose="020B0604020202090204" pitchFamily="34" charset="0"/>
              <a:buNone/>
            </a:pPr>
            <a:r>
              <a:rPr lang="zh-CN" altLang="en-US" sz="1400">
                <a:latin typeface="苹方-简" panose="020B0400000000000000" charset="-122"/>
                <a:ea typeface="苹方-简" panose="020B0400000000000000" charset="-122"/>
              </a:rPr>
              <a:t>在主备架构里，当</a:t>
            </a: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集群发生失效时，可以将应用程序重定向到另一个集群上，以保证业务的正常运行。而在整个数据中心发生故障时，可以使用延展集群来避免</a:t>
            </a: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集群失败。延展集群就是跨多个数据中心安装的单个</a:t>
            </a: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集群。</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延展集群与其他类型的集群有本质上的区别。首先，延展集群并非多个集群，而是单个集群，因此不需要对延展集群进行镜像。延展集群使用</a:t>
            </a: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内置的复制机制在集群的</a:t>
            </a:r>
            <a:r>
              <a:rPr lang="en-US" altLang="zh-CN" sz="1400">
                <a:latin typeface="苹方-简" panose="020B0400000000000000" charset="-122"/>
                <a:ea typeface="苹方-简" panose="020B0400000000000000" charset="-122"/>
              </a:rPr>
              <a:t>broker</a:t>
            </a:r>
            <a:r>
              <a:rPr lang="zh-CN" altLang="en-US" sz="1400">
                <a:latin typeface="苹方-简" panose="020B0400000000000000" charset="-122"/>
                <a:ea typeface="苹方-简" panose="020B0400000000000000" charset="-122"/>
              </a:rPr>
              <a:t>之间同步数据。我们可以通过配置打开延展集群的同步复制功能，生产者会在消息成功写入到其他数据中心之后收到确认。同步复制功能要求使用机架信息，确保每个分区在其他数据中心都存在副本，还需要配置</a:t>
            </a:r>
            <a:r>
              <a:rPr lang="en-US" altLang="zh-CN" sz="1400">
                <a:latin typeface="苹方-简" panose="020B0400000000000000" charset="-122"/>
                <a:ea typeface="苹方-简" panose="020B0400000000000000" charset="-122"/>
              </a:rPr>
              <a:t>min.isr</a:t>
            </a:r>
            <a:r>
              <a:rPr lang="zh-CN" altLang="en-US" sz="1400">
                <a:latin typeface="苹方-简" panose="020B0400000000000000" charset="-122"/>
                <a:ea typeface="苹方-简" panose="020B0400000000000000" charset="-122"/>
              </a:rPr>
              <a:t>和</a:t>
            </a:r>
            <a:r>
              <a:rPr lang="en-US" altLang="zh-CN" sz="1400">
                <a:latin typeface="苹方-简" panose="020B0400000000000000" charset="-122"/>
                <a:ea typeface="苹方-简" panose="020B0400000000000000" charset="-122"/>
              </a:rPr>
              <a:t>acks=all</a:t>
            </a:r>
            <a:r>
              <a:rPr lang="zh-CN" altLang="en-US" sz="1400">
                <a:latin typeface="苹方-简" panose="020B0400000000000000" charset="-122"/>
                <a:ea typeface="苹方-简" panose="020B0400000000000000" charset="-122"/>
              </a:rPr>
              <a:t>，确保每次写入消息时都可以收到至少两个数据中心的确认。</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这种架构的不足之处在于，它所能应对的灾难类型很有限，只能应对数据中心的故障，无法应对应用程序或者</a:t>
            </a: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故障。运维的复杂性是它的另一个不足之处，它所需要的物理基础设施并不是所有公司都能够承担得起的。</a:t>
            </a:r>
            <a:endParaRPr lang="zh-CN" altLang="en-US" sz="1400">
              <a:latin typeface="苹方-简" panose="020B0400000000000000" charset="-122"/>
              <a:ea typeface="苹方-简" panose="020B04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79705" y="193675"/>
            <a:ext cx="583819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事件流模型的属性：</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179705" y="817880"/>
            <a:ext cx="11802745" cy="1476375"/>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事件流是有序的</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不可变的数据记录</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事件流是可重播的</a:t>
            </a:r>
            <a:endParaRPr lang="zh-CN" altLang="en-US">
              <a:latin typeface="苹方-简" panose="020B0400000000000000" charset="-122"/>
              <a:ea typeface="苹方-简" panose="020B0400000000000000" charset="-122"/>
            </a:endParaRPr>
          </a:p>
        </p:txBody>
      </p:sp>
      <p:sp>
        <p:nvSpPr>
          <p:cNvPr id="2" name="文本框 1"/>
          <p:cNvSpPr txBox="1"/>
          <p:nvPr/>
        </p:nvSpPr>
        <p:spPr>
          <a:xfrm>
            <a:off x="179705" y="2449830"/>
            <a:ext cx="583819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软件架构的范式：</a:t>
            </a:r>
            <a:endParaRPr lang="zh-CN" altLang="en-US" sz="2800">
              <a:latin typeface="苹方-简" panose="020B0400000000000000" charset="-122"/>
              <a:ea typeface="苹方-简" panose="020B0400000000000000" charset="-122"/>
            </a:endParaRPr>
          </a:p>
        </p:txBody>
      </p:sp>
      <p:sp>
        <p:nvSpPr>
          <p:cNvPr id="3" name="文本框 2"/>
          <p:cNvSpPr txBox="1"/>
          <p:nvPr/>
        </p:nvSpPr>
        <p:spPr>
          <a:xfrm>
            <a:off x="194945" y="3054985"/>
            <a:ext cx="11802745" cy="2122805"/>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请求与响应</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批处理</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流式处理</a:t>
            </a: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这种范式介于上述两者之间。大部分的业务不要求亚毫秒级的响应，不过也接受不了要等到第二天才知道结果。大部分业务流程都是持续进行的，只要业务报告保持更新，业务产品线能够持续响应，那么业务流程就可以进行下去，而无需等待特定的响应，也不要求在几毫秒内得到响应。一些业务流程具有持续性和非阻塞的特点，比如针对可疑信用卡交易的警告，网络警告，根据供应关系实时调整价格，跟踪包裹。</a:t>
            </a:r>
            <a:endParaRPr lang="zh-CN" altLang="en-US" sz="1400">
              <a:latin typeface="苹方-简" panose="020B0400000000000000" charset="-122"/>
              <a:ea typeface="苹方-简" panose="020B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 name="圆角矩形 79"/>
          <p:cNvSpPr/>
          <p:nvPr/>
        </p:nvSpPr>
        <p:spPr>
          <a:xfrm>
            <a:off x="2961005" y="911860"/>
            <a:ext cx="3738880" cy="5422265"/>
          </a:xfrm>
          <a:prstGeom prst="roundRect">
            <a:avLst/>
          </a:prstGeom>
          <a:ln w="9525">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9" name="矩形 58"/>
          <p:cNvSpPr/>
          <p:nvPr/>
        </p:nvSpPr>
        <p:spPr>
          <a:xfrm>
            <a:off x="3147695" y="1334770"/>
            <a:ext cx="3375660" cy="1456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单集群架构：</a:t>
            </a:r>
            <a:endParaRPr lang="zh-CN" altLang="en-US" sz="2800">
              <a:latin typeface="苹方-简" panose="020B0400000000000000" charset="-122"/>
              <a:ea typeface="苹方-简" panose="020B0400000000000000" charset="-122"/>
            </a:endParaRPr>
          </a:p>
        </p:txBody>
      </p:sp>
      <p:sp>
        <p:nvSpPr>
          <p:cNvPr id="3" name="矩形 2"/>
          <p:cNvSpPr/>
          <p:nvPr/>
        </p:nvSpPr>
        <p:spPr>
          <a:xfrm>
            <a:off x="422275" y="3312795"/>
            <a:ext cx="131826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苹方-简" panose="020B0400000000000000" charset="-122"/>
                <a:ea typeface="苹方-简" panose="020B0400000000000000" charset="-122"/>
              </a:rPr>
              <a:t>生产者</a:t>
            </a:r>
            <a:endParaRPr lang="zh-CN" altLang="en-US">
              <a:latin typeface="苹方-简" panose="020B0400000000000000" charset="-122"/>
              <a:ea typeface="苹方-简" panose="020B0400000000000000" charset="-122"/>
            </a:endParaRPr>
          </a:p>
        </p:txBody>
      </p:sp>
      <p:sp>
        <p:nvSpPr>
          <p:cNvPr id="10" name="矩形 9"/>
          <p:cNvSpPr/>
          <p:nvPr/>
        </p:nvSpPr>
        <p:spPr>
          <a:xfrm>
            <a:off x="3402965" y="1905000"/>
            <a:ext cx="1318260" cy="629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600">
                <a:latin typeface="苹方-简" panose="020B0400000000000000" charset="-122"/>
                <a:ea typeface="苹方-简" panose="020B0400000000000000" charset="-122"/>
              </a:rPr>
              <a:t>主题</a:t>
            </a:r>
            <a:r>
              <a:rPr lang="en-US" altLang="zh-CN" sz="1600">
                <a:latin typeface="苹方-简" panose="020B0400000000000000" charset="-122"/>
                <a:ea typeface="苹方-简" panose="020B0400000000000000" charset="-122"/>
              </a:rPr>
              <a:t>A</a:t>
            </a:r>
            <a:endParaRPr lang="en-US" altLang="zh-CN" sz="1600">
              <a:latin typeface="苹方-简" panose="020B0400000000000000" charset="-122"/>
              <a:ea typeface="苹方-简" panose="020B0400000000000000" charset="-122"/>
            </a:endParaRPr>
          </a:p>
          <a:p>
            <a:pPr algn="ctr"/>
            <a:r>
              <a:rPr lang="zh-CN" altLang="en-US" sz="1600">
                <a:latin typeface="苹方-简" panose="020B0400000000000000" charset="-122"/>
                <a:ea typeface="苹方-简" panose="020B0400000000000000" charset="-122"/>
              </a:rPr>
              <a:t>的分区</a:t>
            </a:r>
            <a:r>
              <a:rPr lang="en-US" altLang="zh-CN" sz="1600">
                <a:latin typeface="苹方-简" panose="020B0400000000000000" charset="-122"/>
                <a:ea typeface="苹方-简" panose="020B0400000000000000" charset="-122"/>
              </a:rPr>
              <a:t>0</a:t>
            </a:r>
            <a:endParaRPr lang="en-US" altLang="zh-CN" sz="1600">
              <a:latin typeface="苹方-简" panose="020B0400000000000000" charset="-122"/>
              <a:ea typeface="苹方-简" panose="020B0400000000000000" charset="-122"/>
            </a:endParaRPr>
          </a:p>
        </p:txBody>
      </p:sp>
      <p:sp>
        <p:nvSpPr>
          <p:cNvPr id="57" name="矩形 56"/>
          <p:cNvSpPr/>
          <p:nvPr/>
        </p:nvSpPr>
        <p:spPr>
          <a:xfrm>
            <a:off x="4947285" y="1905000"/>
            <a:ext cx="1318260" cy="629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600">
                <a:latin typeface="苹方-简" panose="020B0400000000000000" charset="-122"/>
                <a:ea typeface="苹方-简" panose="020B0400000000000000" charset="-122"/>
              </a:rPr>
              <a:t>主题</a:t>
            </a:r>
            <a:r>
              <a:rPr lang="en-US" altLang="zh-CN" sz="1600">
                <a:latin typeface="苹方-简" panose="020B0400000000000000" charset="-122"/>
                <a:ea typeface="苹方-简" panose="020B0400000000000000" charset="-122"/>
              </a:rPr>
              <a:t>A</a:t>
            </a:r>
            <a:endParaRPr lang="en-US" altLang="zh-CN" sz="1600">
              <a:latin typeface="苹方-简" panose="020B0400000000000000" charset="-122"/>
              <a:ea typeface="苹方-简" panose="020B0400000000000000" charset="-122"/>
            </a:endParaRPr>
          </a:p>
          <a:p>
            <a:pPr algn="ctr"/>
            <a:r>
              <a:rPr lang="zh-CN" altLang="en-US" sz="1600">
                <a:latin typeface="苹方-简" panose="020B0400000000000000" charset="-122"/>
                <a:ea typeface="苹方-简" panose="020B0400000000000000" charset="-122"/>
              </a:rPr>
              <a:t>的分区</a:t>
            </a:r>
            <a:r>
              <a:rPr lang="en-US" altLang="zh-CN" sz="1600">
                <a:latin typeface="苹方-简" panose="020B0400000000000000" charset="-122"/>
                <a:ea typeface="苹方-简" panose="020B0400000000000000" charset="-122"/>
              </a:rPr>
              <a:t>1</a:t>
            </a:r>
            <a:endParaRPr lang="en-US" altLang="zh-CN" sz="1600">
              <a:latin typeface="苹方-简" panose="020B0400000000000000" charset="-122"/>
              <a:ea typeface="苹方-简" panose="020B0400000000000000" charset="-122"/>
            </a:endParaRPr>
          </a:p>
        </p:txBody>
      </p:sp>
      <p:sp>
        <p:nvSpPr>
          <p:cNvPr id="60" name="文本框 59"/>
          <p:cNvSpPr txBox="1"/>
          <p:nvPr/>
        </p:nvSpPr>
        <p:spPr>
          <a:xfrm>
            <a:off x="4418330" y="1452880"/>
            <a:ext cx="835025" cy="306705"/>
          </a:xfrm>
          <a:prstGeom prst="rect">
            <a:avLst/>
          </a:prstGeom>
          <a:noFill/>
        </p:spPr>
        <p:txBody>
          <a:bodyPr wrap="square" rtlCol="0">
            <a:spAutoFit/>
          </a:bodyPr>
          <a:p>
            <a:r>
              <a:rPr lang="en-US" altLang="zh-CN" sz="1400"/>
              <a:t>Broker1</a:t>
            </a:r>
            <a:endParaRPr lang="en-US" altLang="zh-CN" sz="1400"/>
          </a:p>
        </p:txBody>
      </p:sp>
      <p:sp>
        <p:nvSpPr>
          <p:cNvPr id="61" name="文本框 60"/>
          <p:cNvSpPr txBox="1"/>
          <p:nvPr/>
        </p:nvSpPr>
        <p:spPr>
          <a:xfrm>
            <a:off x="3841115" y="2534920"/>
            <a:ext cx="44132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首领</a:t>
            </a:r>
            <a:endParaRPr lang="zh-CN" altLang="en-US" sz="1000">
              <a:latin typeface="苹方-简" panose="020B0400000000000000" charset="-122"/>
              <a:ea typeface="苹方-简" panose="020B0400000000000000" charset="-122"/>
            </a:endParaRPr>
          </a:p>
        </p:txBody>
      </p:sp>
      <p:sp>
        <p:nvSpPr>
          <p:cNvPr id="62" name="矩形 61"/>
          <p:cNvSpPr/>
          <p:nvPr/>
        </p:nvSpPr>
        <p:spPr>
          <a:xfrm>
            <a:off x="3148330" y="4384675"/>
            <a:ext cx="3375660" cy="1456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矩形 62"/>
          <p:cNvSpPr/>
          <p:nvPr/>
        </p:nvSpPr>
        <p:spPr>
          <a:xfrm>
            <a:off x="3403600" y="4954905"/>
            <a:ext cx="1318260" cy="629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600">
                <a:latin typeface="苹方-简" panose="020B0400000000000000" charset="-122"/>
                <a:ea typeface="苹方-简" panose="020B0400000000000000" charset="-122"/>
              </a:rPr>
              <a:t>主题</a:t>
            </a:r>
            <a:r>
              <a:rPr lang="en-US" altLang="zh-CN" sz="1600">
                <a:latin typeface="苹方-简" panose="020B0400000000000000" charset="-122"/>
                <a:ea typeface="苹方-简" panose="020B0400000000000000" charset="-122"/>
              </a:rPr>
              <a:t>A</a:t>
            </a:r>
            <a:endParaRPr lang="en-US" altLang="zh-CN" sz="1600">
              <a:latin typeface="苹方-简" panose="020B0400000000000000" charset="-122"/>
              <a:ea typeface="苹方-简" panose="020B0400000000000000" charset="-122"/>
            </a:endParaRPr>
          </a:p>
          <a:p>
            <a:pPr algn="ctr"/>
            <a:r>
              <a:rPr lang="zh-CN" altLang="en-US" sz="1600">
                <a:latin typeface="苹方-简" panose="020B0400000000000000" charset="-122"/>
                <a:ea typeface="苹方-简" panose="020B0400000000000000" charset="-122"/>
              </a:rPr>
              <a:t>的分区</a:t>
            </a:r>
            <a:r>
              <a:rPr lang="en-US" altLang="zh-CN" sz="1600">
                <a:latin typeface="苹方-简" panose="020B0400000000000000" charset="-122"/>
                <a:ea typeface="苹方-简" panose="020B0400000000000000" charset="-122"/>
              </a:rPr>
              <a:t>0</a:t>
            </a:r>
            <a:endParaRPr lang="en-US" altLang="zh-CN" sz="1600">
              <a:latin typeface="苹方-简" panose="020B0400000000000000" charset="-122"/>
              <a:ea typeface="苹方-简" panose="020B0400000000000000" charset="-122"/>
            </a:endParaRPr>
          </a:p>
        </p:txBody>
      </p:sp>
      <p:sp>
        <p:nvSpPr>
          <p:cNvPr id="64" name="矩形 63"/>
          <p:cNvSpPr/>
          <p:nvPr/>
        </p:nvSpPr>
        <p:spPr>
          <a:xfrm>
            <a:off x="4947920" y="4954905"/>
            <a:ext cx="1318260" cy="629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600">
                <a:latin typeface="苹方-简" panose="020B0400000000000000" charset="-122"/>
                <a:ea typeface="苹方-简" panose="020B0400000000000000" charset="-122"/>
              </a:rPr>
              <a:t>主题</a:t>
            </a:r>
            <a:r>
              <a:rPr lang="en-US" altLang="zh-CN" sz="1600">
                <a:latin typeface="苹方-简" panose="020B0400000000000000" charset="-122"/>
                <a:ea typeface="苹方-简" panose="020B0400000000000000" charset="-122"/>
              </a:rPr>
              <a:t>A</a:t>
            </a:r>
            <a:endParaRPr lang="en-US" altLang="zh-CN" sz="1600">
              <a:latin typeface="苹方-简" panose="020B0400000000000000" charset="-122"/>
              <a:ea typeface="苹方-简" panose="020B0400000000000000" charset="-122"/>
            </a:endParaRPr>
          </a:p>
          <a:p>
            <a:pPr algn="ctr"/>
            <a:r>
              <a:rPr lang="zh-CN" altLang="en-US" sz="1600">
                <a:latin typeface="苹方-简" panose="020B0400000000000000" charset="-122"/>
                <a:ea typeface="苹方-简" panose="020B0400000000000000" charset="-122"/>
              </a:rPr>
              <a:t>的分区</a:t>
            </a:r>
            <a:r>
              <a:rPr lang="en-US" altLang="zh-CN" sz="1600">
                <a:latin typeface="苹方-简" panose="020B0400000000000000" charset="-122"/>
                <a:ea typeface="苹方-简" panose="020B0400000000000000" charset="-122"/>
              </a:rPr>
              <a:t>1</a:t>
            </a:r>
            <a:endParaRPr lang="en-US" altLang="zh-CN" sz="1600">
              <a:latin typeface="苹方-简" panose="020B0400000000000000" charset="-122"/>
              <a:ea typeface="苹方-简" panose="020B0400000000000000" charset="-122"/>
            </a:endParaRPr>
          </a:p>
        </p:txBody>
      </p:sp>
      <p:sp>
        <p:nvSpPr>
          <p:cNvPr id="65" name="文本框 64"/>
          <p:cNvSpPr txBox="1"/>
          <p:nvPr/>
        </p:nvSpPr>
        <p:spPr>
          <a:xfrm>
            <a:off x="4418965" y="4502785"/>
            <a:ext cx="835025" cy="306705"/>
          </a:xfrm>
          <a:prstGeom prst="rect">
            <a:avLst/>
          </a:prstGeom>
          <a:noFill/>
        </p:spPr>
        <p:txBody>
          <a:bodyPr wrap="square" rtlCol="0">
            <a:spAutoFit/>
          </a:bodyPr>
          <a:p>
            <a:r>
              <a:rPr lang="en-US" altLang="zh-CN" sz="1400"/>
              <a:t>Broker2</a:t>
            </a:r>
            <a:endParaRPr lang="en-US" altLang="zh-CN" sz="1400"/>
          </a:p>
        </p:txBody>
      </p:sp>
      <p:sp>
        <p:nvSpPr>
          <p:cNvPr id="66" name="文本框 65"/>
          <p:cNvSpPr txBox="1"/>
          <p:nvPr/>
        </p:nvSpPr>
        <p:spPr>
          <a:xfrm>
            <a:off x="5386705" y="5584825"/>
            <a:ext cx="44132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首领</a:t>
            </a:r>
            <a:endParaRPr lang="zh-CN" altLang="en-US" sz="1000">
              <a:latin typeface="苹方-简" panose="020B0400000000000000" charset="-122"/>
              <a:ea typeface="苹方-简" panose="020B0400000000000000" charset="-122"/>
            </a:endParaRPr>
          </a:p>
        </p:txBody>
      </p:sp>
      <p:cxnSp>
        <p:nvCxnSpPr>
          <p:cNvPr id="67" name="直接箭头连接符 66"/>
          <p:cNvCxnSpPr>
            <a:stCxn id="61" idx="2"/>
            <a:endCxn id="63" idx="0"/>
          </p:cNvCxnSpPr>
          <p:nvPr/>
        </p:nvCxnSpPr>
        <p:spPr>
          <a:xfrm>
            <a:off x="4071620" y="2780030"/>
            <a:ext cx="635" cy="21748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8" name="直接箭头连接符 67"/>
          <p:cNvCxnSpPr>
            <a:stCxn id="64" idx="0"/>
            <a:endCxn id="57" idx="2"/>
          </p:cNvCxnSpPr>
          <p:nvPr/>
        </p:nvCxnSpPr>
        <p:spPr>
          <a:xfrm flipH="1" flipV="1">
            <a:off x="5615940" y="2534920"/>
            <a:ext cx="635" cy="24199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9" name="文本框 68"/>
          <p:cNvSpPr txBox="1"/>
          <p:nvPr/>
        </p:nvSpPr>
        <p:spPr>
          <a:xfrm>
            <a:off x="3148330" y="3505200"/>
            <a:ext cx="6965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复制</a:t>
            </a:r>
            <a:r>
              <a:rPr lang="en-US" altLang="zh-CN" sz="1000">
                <a:latin typeface="苹方-简" panose="020B0400000000000000" charset="-122"/>
                <a:ea typeface="苹方-简" panose="020B0400000000000000" charset="-122"/>
              </a:rPr>
              <a:t>A/0</a:t>
            </a:r>
            <a:endParaRPr lang="en-US" altLang="zh-CN" sz="1000">
              <a:latin typeface="苹方-简" panose="020B0400000000000000" charset="-122"/>
              <a:ea typeface="苹方-简" panose="020B0400000000000000" charset="-122"/>
            </a:endParaRPr>
          </a:p>
        </p:txBody>
      </p:sp>
      <p:sp>
        <p:nvSpPr>
          <p:cNvPr id="70" name="文本框 69"/>
          <p:cNvSpPr txBox="1"/>
          <p:nvPr/>
        </p:nvSpPr>
        <p:spPr>
          <a:xfrm>
            <a:off x="5826760" y="3505200"/>
            <a:ext cx="6965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复制</a:t>
            </a:r>
            <a:r>
              <a:rPr lang="en-US" altLang="zh-CN" sz="1000">
                <a:latin typeface="苹方-简" panose="020B0400000000000000" charset="-122"/>
                <a:ea typeface="苹方-简" panose="020B0400000000000000" charset="-122"/>
              </a:rPr>
              <a:t>A/1</a:t>
            </a:r>
            <a:endParaRPr lang="en-US" altLang="zh-CN" sz="1000">
              <a:latin typeface="苹方-简" panose="020B0400000000000000" charset="-122"/>
              <a:ea typeface="苹方-简" panose="020B0400000000000000" charset="-122"/>
            </a:endParaRPr>
          </a:p>
        </p:txBody>
      </p:sp>
      <p:sp>
        <p:nvSpPr>
          <p:cNvPr id="71" name="矩形 70"/>
          <p:cNvSpPr/>
          <p:nvPr/>
        </p:nvSpPr>
        <p:spPr>
          <a:xfrm>
            <a:off x="8214995" y="3312795"/>
            <a:ext cx="131826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苹方-简" panose="020B0400000000000000" charset="-122"/>
                <a:ea typeface="苹方-简" panose="020B0400000000000000" charset="-122"/>
              </a:rPr>
              <a:t>消费者</a:t>
            </a:r>
            <a:endParaRPr lang="zh-CN" altLang="en-US">
              <a:latin typeface="苹方-简" panose="020B0400000000000000" charset="-122"/>
              <a:ea typeface="苹方-简" panose="020B0400000000000000" charset="-122"/>
            </a:endParaRPr>
          </a:p>
        </p:txBody>
      </p:sp>
      <p:cxnSp>
        <p:nvCxnSpPr>
          <p:cNvPr id="72" name="肘形连接符 71"/>
          <p:cNvCxnSpPr>
            <a:stCxn id="3" idx="0"/>
            <a:endCxn id="10" idx="1"/>
          </p:cNvCxnSpPr>
          <p:nvPr/>
        </p:nvCxnSpPr>
        <p:spPr>
          <a:xfrm rot="16200000">
            <a:off x="1705293" y="1605598"/>
            <a:ext cx="1092835" cy="232156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73" name="文本框 72"/>
          <p:cNvSpPr txBox="1"/>
          <p:nvPr/>
        </p:nvSpPr>
        <p:spPr>
          <a:xfrm>
            <a:off x="1543050" y="1905000"/>
            <a:ext cx="6965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消息</a:t>
            </a:r>
            <a:r>
              <a:rPr lang="en-US" altLang="zh-CN" sz="1000">
                <a:latin typeface="苹方-简" panose="020B0400000000000000" charset="-122"/>
                <a:ea typeface="苹方-简" panose="020B0400000000000000" charset="-122"/>
              </a:rPr>
              <a:t>A/0</a:t>
            </a:r>
            <a:endParaRPr lang="en-US" altLang="zh-CN" sz="1000">
              <a:latin typeface="苹方-简" panose="020B0400000000000000" charset="-122"/>
              <a:ea typeface="苹方-简" panose="020B0400000000000000" charset="-122"/>
            </a:endParaRPr>
          </a:p>
        </p:txBody>
      </p:sp>
      <p:cxnSp>
        <p:nvCxnSpPr>
          <p:cNvPr id="74" name="肘形连接符 73"/>
          <p:cNvCxnSpPr>
            <a:stCxn id="3" idx="2"/>
            <a:endCxn id="63" idx="1"/>
          </p:cNvCxnSpPr>
          <p:nvPr/>
        </p:nvCxnSpPr>
        <p:spPr>
          <a:xfrm rot="5400000" flipV="1">
            <a:off x="1588453" y="3445193"/>
            <a:ext cx="1327150" cy="23221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1543050" y="5433060"/>
            <a:ext cx="6965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消息</a:t>
            </a:r>
            <a:r>
              <a:rPr lang="en-US" altLang="zh-CN" sz="1000">
                <a:latin typeface="苹方-简" panose="020B0400000000000000" charset="-122"/>
                <a:ea typeface="苹方-简" panose="020B0400000000000000" charset="-122"/>
              </a:rPr>
              <a:t>A/1</a:t>
            </a:r>
            <a:endParaRPr lang="en-US" altLang="zh-CN" sz="1000">
              <a:latin typeface="苹方-简" panose="020B0400000000000000" charset="-122"/>
              <a:ea typeface="苹方-简" panose="020B0400000000000000" charset="-122"/>
            </a:endParaRPr>
          </a:p>
        </p:txBody>
      </p:sp>
      <p:cxnSp>
        <p:nvCxnSpPr>
          <p:cNvPr id="76" name="肘形连接符 75"/>
          <p:cNvCxnSpPr>
            <a:stCxn id="57" idx="3"/>
            <a:endCxn id="71" idx="0"/>
          </p:cNvCxnSpPr>
          <p:nvPr/>
        </p:nvCxnSpPr>
        <p:spPr>
          <a:xfrm>
            <a:off x="6275070" y="2219960"/>
            <a:ext cx="2608580" cy="109283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7" name="肘形连接符 76"/>
          <p:cNvCxnSpPr>
            <a:stCxn id="64" idx="3"/>
            <a:endCxn id="71" idx="2"/>
          </p:cNvCxnSpPr>
          <p:nvPr/>
        </p:nvCxnSpPr>
        <p:spPr>
          <a:xfrm flipV="1">
            <a:off x="6275705" y="3942715"/>
            <a:ext cx="2607945" cy="132715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78" name="文本框 77"/>
          <p:cNvSpPr txBox="1"/>
          <p:nvPr/>
        </p:nvSpPr>
        <p:spPr>
          <a:xfrm>
            <a:off x="7219950" y="1905000"/>
            <a:ext cx="115887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来自</a:t>
            </a:r>
            <a:r>
              <a:rPr lang="en-US" altLang="zh-CN" sz="1000">
                <a:latin typeface="苹方-简" panose="020B0400000000000000" charset="-122"/>
                <a:ea typeface="苹方-简" panose="020B0400000000000000" charset="-122"/>
              </a:rPr>
              <a:t>A/0</a:t>
            </a:r>
            <a:r>
              <a:rPr lang="zh-CN" altLang="en-US" sz="1000">
                <a:latin typeface="苹方-简" panose="020B0400000000000000" charset="-122"/>
                <a:ea typeface="苹方-简" panose="020B0400000000000000" charset="-122"/>
              </a:rPr>
              <a:t>的消息</a:t>
            </a:r>
            <a:endParaRPr lang="zh-CN" altLang="en-US" sz="1000">
              <a:latin typeface="苹方-简" panose="020B0400000000000000" charset="-122"/>
              <a:ea typeface="苹方-简" panose="020B0400000000000000" charset="-122"/>
            </a:endParaRPr>
          </a:p>
        </p:txBody>
      </p:sp>
      <p:sp>
        <p:nvSpPr>
          <p:cNvPr id="79" name="文本框 78"/>
          <p:cNvSpPr txBox="1"/>
          <p:nvPr/>
        </p:nvSpPr>
        <p:spPr>
          <a:xfrm>
            <a:off x="7219950" y="5339715"/>
            <a:ext cx="115887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来自</a:t>
            </a:r>
            <a:r>
              <a:rPr lang="en-US" altLang="zh-CN" sz="1000">
                <a:latin typeface="苹方-简" panose="020B0400000000000000" charset="-122"/>
                <a:ea typeface="苹方-简" panose="020B0400000000000000" charset="-122"/>
              </a:rPr>
              <a:t>A/1</a:t>
            </a:r>
            <a:r>
              <a:rPr lang="zh-CN" altLang="en-US" sz="1000">
                <a:latin typeface="苹方-简" panose="020B0400000000000000" charset="-122"/>
                <a:ea typeface="苹方-简" panose="020B0400000000000000" charset="-122"/>
              </a:rPr>
              <a:t>的消息</a:t>
            </a:r>
            <a:endParaRPr lang="zh-CN" altLang="en-US" sz="1000">
              <a:latin typeface="苹方-简" panose="020B0400000000000000" charset="-122"/>
              <a:ea typeface="苹方-简" panose="020B0400000000000000" charset="-122"/>
            </a:endParaRPr>
          </a:p>
        </p:txBody>
      </p:sp>
      <p:sp>
        <p:nvSpPr>
          <p:cNvPr id="81" name="文本框 80"/>
          <p:cNvSpPr txBox="1"/>
          <p:nvPr/>
        </p:nvSpPr>
        <p:spPr>
          <a:xfrm>
            <a:off x="4316095" y="544830"/>
            <a:ext cx="1070610" cy="306705"/>
          </a:xfrm>
          <a:prstGeom prst="rect">
            <a:avLst/>
          </a:prstGeom>
          <a:noFill/>
        </p:spPr>
        <p:txBody>
          <a:bodyPr wrap="square" rtlCol="0">
            <a:spAutoFit/>
          </a:bodyPr>
          <a:p>
            <a:r>
              <a:rPr lang="en-US" altLang="zh-CN" sz="1400">
                <a:latin typeface="苹方-简" panose="020B0400000000000000" charset="-122"/>
                <a:ea typeface="苹方-简" panose="020B0400000000000000" charset="-122"/>
                <a:cs typeface="苹方-简" panose="020B0400000000000000" charset="-122"/>
              </a:rPr>
              <a:t>Kafka</a:t>
            </a:r>
            <a:r>
              <a:rPr lang="zh-CN" altLang="en-US" sz="1400">
                <a:latin typeface="苹方-简" panose="020B0400000000000000" charset="-122"/>
                <a:ea typeface="苹方-简" panose="020B0400000000000000" charset="-122"/>
                <a:cs typeface="苹方-简" panose="020B0400000000000000" charset="-122"/>
              </a:rPr>
              <a:t>集群</a:t>
            </a:r>
            <a:endParaRPr lang="zh-CN" altLang="en-US" sz="1400">
              <a:latin typeface="苹方-简" panose="020B0400000000000000" charset="-122"/>
              <a:ea typeface="苹方-简" panose="020B0400000000000000" charset="-122"/>
              <a:cs typeface="苹方-简" panose="020B04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多数据中心架构：</a:t>
            </a:r>
            <a:endParaRPr lang="zh-CN" altLang="en-US" sz="2800">
              <a:latin typeface="苹方-简" panose="020B0400000000000000" charset="-122"/>
              <a:ea typeface="苹方-简" panose="020B0400000000000000" charset="-122"/>
            </a:endParaRPr>
          </a:p>
        </p:txBody>
      </p:sp>
      <p:grpSp>
        <p:nvGrpSpPr>
          <p:cNvPr id="18" name="组合 17"/>
          <p:cNvGrpSpPr/>
          <p:nvPr/>
        </p:nvGrpSpPr>
        <p:grpSpPr>
          <a:xfrm>
            <a:off x="609600" y="1081405"/>
            <a:ext cx="2400300" cy="4791710"/>
            <a:chOff x="960" y="1703"/>
            <a:chExt cx="3780" cy="7546"/>
          </a:xfrm>
        </p:grpSpPr>
        <p:sp>
          <p:nvSpPr>
            <p:cNvPr id="16" name="圆角矩形 15"/>
            <p:cNvSpPr/>
            <p:nvPr/>
          </p:nvSpPr>
          <p:spPr>
            <a:xfrm>
              <a:off x="960" y="1703"/>
              <a:ext cx="3781" cy="7547"/>
            </a:xfrm>
            <a:prstGeom prst="roundRect">
              <a:avLst/>
            </a:prstGeom>
            <a:ln w="9525">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矩形 1"/>
            <p:cNvSpPr/>
            <p:nvPr/>
          </p:nvSpPr>
          <p:spPr>
            <a:xfrm>
              <a:off x="1255" y="2831"/>
              <a:ext cx="1456" cy="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生产者</a:t>
              </a:r>
              <a:endParaRPr lang="zh-CN" altLang="en-US" sz="1400">
                <a:latin typeface="苹方-简" panose="020B0400000000000000" charset="-122"/>
                <a:ea typeface="苹方-简" panose="020B0400000000000000" charset="-122"/>
              </a:endParaRPr>
            </a:p>
          </p:txBody>
        </p:sp>
        <p:sp>
          <p:nvSpPr>
            <p:cNvPr id="4" name="矩形 3"/>
            <p:cNvSpPr/>
            <p:nvPr/>
          </p:nvSpPr>
          <p:spPr>
            <a:xfrm>
              <a:off x="3004" y="2831"/>
              <a:ext cx="1456" cy="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消费者</a:t>
              </a:r>
              <a:endParaRPr lang="zh-CN" altLang="en-US" sz="1400">
                <a:latin typeface="苹方-简" panose="020B0400000000000000" charset="-122"/>
                <a:ea typeface="苹方-简" panose="020B0400000000000000" charset="-122"/>
              </a:endParaRPr>
            </a:p>
          </p:txBody>
        </p:sp>
        <p:sp>
          <p:nvSpPr>
            <p:cNvPr id="6" name="矩形 5"/>
            <p:cNvSpPr/>
            <p:nvPr/>
          </p:nvSpPr>
          <p:spPr>
            <a:xfrm>
              <a:off x="1255" y="4519"/>
              <a:ext cx="3206" cy="7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本地集群</a:t>
              </a:r>
              <a:endParaRPr lang="zh-CN" altLang="en-US" sz="1400">
                <a:latin typeface="苹方-简" panose="020B0400000000000000" charset="-122"/>
                <a:ea typeface="苹方-简" panose="020B0400000000000000" charset="-122"/>
              </a:endParaRPr>
            </a:p>
          </p:txBody>
        </p:sp>
        <p:sp>
          <p:nvSpPr>
            <p:cNvPr id="7" name="矩形 6"/>
            <p:cNvSpPr/>
            <p:nvPr/>
          </p:nvSpPr>
          <p:spPr>
            <a:xfrm>
              <a:off x="1890" y="6040"/>
              <a:ext cx="1936" cy="7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400">
                  <a:latin typeface="苹方-简" panose="020B0400000000000000" charset="-122"/>
                  <a:ea typeface="苹方-简" panose="020B0400000000000000" charset="-122"/>
                </a:rPr>
                <a:t>MirrorMaker</a:t>
              </a:r>
              <a:endParaRPr lang="en-US" altLang="zh-CN" sz="1400">
                <a:latin typeface="苹方-简" panose="020B0400000000000000" charset="-122"/>
                <a:ea typeface="苹方-简" panose="020B0400000000000000" charset="-122"/>
              </a:endParaRPr>
            </a:p>
          </p:txBody>
        </p:sp>
        <p:sp>
          <p:nvSpPr>
            <p:cNvPr id="8" name="矩形 7"/>
            <p:cNvSpPr/>
            <p:nvPr/>
          </p:nvSpPr>
          <p:spPr>
            <a:xfrm>
              <a:off x="1254" y="8051"/>
              <a:ext cx="3206" cy="7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聚合集群</a:t>
              </a:r>
              <a:endParaRPr lang="zh-CN" altLang="en-US" sz="1400">
                <a:latin typeface="苹方-简" panose="020B0400000000000000" charset="-122"/>
                <a:ea typeface="苹方-简" panose="020B0400000000000000" charset="-122"/>
              </a:endParaRPr>
            </a:p>
          </p:txBody>
        </p:sp>
        <p:cxnSp>
          <p:nvCxnSpPr>
            <p:cNvPr id="9" name="直接箭头连接符 8"/>
            <p:cNvCxnSpPr>
              <a:stCxn id="2" idx="2"/>
            </p:cNvCxnSpPr>
            <p:nvPr/>
          </p:nvCxnSpPr>
          <p:spPr>
            <a:xfrm>
              <a:off x="1983" y="3621"/>
              <a:ext cx="0" cy="918"/>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a:endCxn id="4" idx="2"/>
            </p:cNvCxnSpPr>
            <p:nvPr/>
          </p:nvCxnSpPr>
          <p:spPr>
            <a:xfrm flipV="1">
              <a:off x="3719" y="3621"/>
              <a:ext cx="13" cy="90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6" idx="2"/>
              <a:endCxn id="7" idx="0"/>
            </p:cNvCxnSpPr>
            <p:nvPr/>
          </p:nvCxnSpPr>
          <p:spPr>
            <a:xfrm>
              <a:off x="2858" y="5309"/>
              <a:ext cx="0" cy="73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3004" y="5481"/>
              <a:ext cx="1097" cy="386"/>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消费</a:t>
              </a:r>
              <a:endParaRPr lang="zh-CN" altLang="en-US" sz="1000">
                <a:latin typeface="苹方-简" panose="020B0400000000000000" charset="-122"/>
                <a:ea typeface="苹方-简" panose="020B0400000000000000" charset="-122"/>
              </a:endParaRPr>
            </a:p>
          </p:txBody>
        </p:sp>
        <p:cxnSp>
          <p:nvCxnSpPr>
            <p:cNvPr id="14" name="直接箭头连接符 13"/>
            <p:cNvCxnSpPr>
              <a:stCxn id="7" idx="2"/>
              <a:endCxn id="8" idx="0"/>
            </p:cNvCxnSpPr>
            <p:nvPr/>
          </p:nvCxnSpPr>
          <p:spPr>
            <a:xfrm flipH="1">
              <a:off x="2857" y="6830"/>
              <a:ext cx="1" cy="122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3004" y="7247"/>
              <a:ext cx="1097" cy="386"/>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生产</a:t>
              </a:r>
              <a:endParaRPr lang="zh-CN" altLang="en-US" sz="1000">
                <a:latin typeface="苹方-简" panose="020B0400000000000000" charset="-122"/>
                <a:ea typeface="苹方-简" panose="020B0400000000000000" charset="-122"/>
              </a:endParaRPr>
            </a:p>
          </p:txBody>
        </p:sp>
        <p:sp>
          <p:nvSpPr>
            <p:cNvPr id="17" name="文本框 16"/>
            <p:cNvSpPr txBox="1"/>
            <p:nvPr/>
          </p:nvSpPr>
          <p:spPr>
            <a:xfrm>
              <a:off x="2150" y="1703"/>
              <a:ext cx="1417" cy="386"/>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数据中心</a:t>
              </a:r>
              <a:r>
                <a:rPr lang="en-US" altLang="zh-CN" sz="1000">
                  <a:latin typeface="苹方-简" panose="020B0400000000000000" charset="-122"/>
                  <a:ea typeface="苹方-简" panose="020B0400000000000000" charset="-122"/>
                </a:rPr>
                <a:t>A</a:t>
              </a:r>
              <a:endParaRPr lang="en-US" altLang="zh-CN" sz="1000">
                <a:latin typeface="苹方-简" panose="020B0400000000000000" charset="-122"/>
                <a:ea typeface="苹方-简" panose="020B0400000000000000" charset="-122"/>
              </a:endParaRPr>
            </a:p>
          </p:txBody>
        </p:sp>
      </p:grpSp>
      <p:sp>
        <p:nvSpPr>
          <p:cNvPr id="22" name="圆角矩形 21"/>
          <p:cNvSpPr/>
          <p:nvPr/>
        </p:nvSpPr>
        <p:spPr>
          <a:xfrm>
            <a:off x="7629525" y="1033145"/>
            <a:ext cx="2400935" cy="4792345"/>
          </a:xfrm>
          <a:prstGeom prst="roundRect">
            <a:avLst/>
          </a:prstGeom>
          <a:ln w="9525">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矩形 22"/>
          <p:cNvSpPr/>
          <p:nvPr/>
        </p:nvSpPr>
        <p:spPr>
          <a:xfrm>
            <a:off x="7812405" y="1749425"/>
            <a:ext cx="92456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消费者</a:t>
            </a:r>
            <a:endParaRPr lang="zh-CN" altLang="en-US" sz="1400">
              <a:latin typeface="苹方-简" panose="020B0400000000000000" charset="-122"/>
              <a:ea typeface="苹方-简" panose="020B0400000000000000" charset="-122"/>
            </a:endParaRPr>
          </a:p>
        </p:txBody>
      </p:sp>
      <p:sp>
        <p:nvSpPr>
          <p:cNvPr id="24" name="矩形 23"/>
          <p:cNvSpPr/>
          <p:nvPr/>
        </p:nvSpPr>
        <p:spPr>
          <a:xfrm>
            <a:off x="8923020" y="1749425"/>
            <a:ext cx="92456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消费者</a:t>
            </a:r>
            <a:endParaRPr lang="zh-CN" altLang="en-US" sz="1400">
              <a:latin typeface="苹方-简" panose="020B0400000000000000" charset="-122"/>
              <a:ea typeface="苹方-简" panose="020B0400000000000000" charset="-122"/>
            </a:endParaRPr>
          </a:p>
        </p:txBody>
      </p:sp>
      <p:sp>
        <p:nvSpPr>
          <p:cNvPr id="25" name="矩形 24"/>
          <p:cNvSpPr/>
          <p:nvPr/>
        </p:nvSpPr>
        <p:spPr>
          <a:xfrm>
            <a:off x="7871460" y="3835400"/>
            <a:ext cx="203581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本地集群</a:t>
            </a:r>
            <a:endParaRPr lang="zh-CN" altLang="en-US" sz="1400">
              <a:latin typeface="苹方-简" panose="020B0400000000000000" charset="-122"/>
              <a:ea typeface="苹方-简" panose="020B0400000000000000" charset="-122"/>
            </a:endParaRPr>
          </a:p>
        </p:txBody>
      </p:sp>
      <p:sp>
        <p:nvSpPr>
          <p:cNvPr id="26" name="矩形 25"/>
          <p:cNvSpPr/>
          <p:nvPr/>
        </p:nvSpPr>
        <p:spPr>
          <a:xfrm>
            <a:off x="8274685" y="5112385"/>
            <a:ext cx="1229360"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400">
                <a:latin typeface="苹方-简" panose="020B0400000000000000" charset="-122"/>
                <a:ea typeface="苹方-简" panose="020B0400000000000000" charset="-122"/>
              </a:rPr>
              <a:t>MirrorMaker</a:t>
            </a:r>
            <a:endParaRPr lang="en-US" altLang="zh-CN" sz="1400">
              <a:latin typeface="苹方-简" panose="020B0400000000000000" charset="-122"/>
              <a:ea typeface="苹方-简" panose="020B0400000000000000" charset="-122"/>
            </a:endParaRPr>
          </a:p>
        </p:txBody>
      </p:sp>
      <p:sp>
        <p:nvSpPr>
          <p:cNvPr id="34" name="文本框 33"/>
          <p:cNvSpPr txBox="1"/>
          <p:nvPr/>
        </p:nvSpPr>
        <p:spPr>
          <a:xfrm>
            <a:off x="8380730" y="1033145"/>
            <a:ext cx="8997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数据中心</a:t>
            </a:r>
            <a:r>
              <a:rPr lang="en-US" altLang="zh-CN" sz="1000">
                <a:latin typeface="苹方-简" panose="020B0400000000000000" charset="-122"/>
                <a:ea typeface="苹方-简" panose="020B0400000000000000" charset="-122"/>
              </a:rPr>
              <a:t>C</a:t>
            </a:r>
            <a:endParaRPr lang="en-US" altLang="zh-CN" sz="1000">
              <a:latin typeface="苹方-简" panose="020B0400000000000000" charset="-122"/>
              <a:ea typeface="苹方-简" panose="020B0400000000000000" charset="-122"/>
            </a:endParaRPr>
          </a:p>
        </p:txBody>
      </p:sp>
      <p:cxnSp>
        <p:nvCxnSpPr>
          <p:cNvPr id="35" name="直接箭头连接符 34"/>
          <p:cNvCxnSpPr>
            <a:stCxn id="26" idx="0"/>
            <a:endCxn id="25" idx="2"/>
          </p:cNvCxnSpPr>
          <p:nvPr/>
        </p:nvCxnSpPr>
        <p:spPr>
          <a:xfrm flipV="1">
            <a:off x="8889365" y="4337050"/>
            <a:ext cx="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直接箭头连接符 35"/>
          <p:cNvCxnSpPr>
            <a:endCxn id="23" idx="2"/>
          </p:cNvCxnSpPr>
          <p:nvPr/>
        </p:nvCxnSpPr>
        <p:spPr>
          <a:xfrm flipH="1" flipV="1">
            <a:off x="8274685" y="2251075"/>
            <a:ext cx="635" cy="15754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a:endCxn id="24" idx="2"/>
          </p:cNvCxnSpPr>
          <p:nvPr/>
        </p:nvCxnSpPr>
        <p:spPr>
          <a:xfrm flipV="1">
            <a:off x="9377045" y="2251075"/>
            <a:ext cx="8255" cy="1585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1" name="矩形 40"/>
          <p:cNvSpPr/>
          <p:nvPr/>
        </p:nvSpPr>
        <p:spPr>
          <a:xfrm>
            <a:off x="4218305" y="1797685"/>
            <a:ext cx="92456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生产者</a:t>
            </a:r>
            <a:endParaRPr lang="zh-CN" altLang="en-US" sz="1400">
              <a:latin typeface="苹方-简" panose="020B0400000000000000" charset="-122"/>
              <a:ea typeface="苹方-简" panose="020B0400000000000000" charset="-122"/>
            </a:endParaRPr>
          </a:p>
        </p:txBody>
      </p:sp>
      <p:sp>
        <p:nvSpPr>
          <p:cNvPr id="42" name="矩形 41"/>
          <p:cNvSpPr/>
          <p:nvPr/>
        </p:nvSpPr>
        <p:spPr>
          <a:xfrm>
            <a:off x="5328920" y="1797685"/>
            <a:ext cx="92456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消费者</a:t>
            </a:r>
            <a:endParaRPr lang="zh-CN" altLang="en-US" sz="1400">
              <a:latin typeface="苹方-简" panose="020B0400000000000000" charset="-122"/>
              <a:ea typeface="苹方-简" panose="020B0400000000000000" charset="-122"/>
            </a:endParaRPr>
          </a:p>
        </p:txBody>
      </p:sp>
      <p:sp>
        <p:nvSpPr>
          <p:cNvPr id="43" name="矩形 42"/>
          <p:cNvSpPr/>
          <p:nvPr/>
        </p:nvSpPr>
        <p:spPr>
          <a:xfrm>
            <a:off x="4218305" y="2869565"/>
            <a:ext cx="203581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本地集群</a:t>
            </a:r>
            <a:endParaRPr lang="zh-CN" altLang="en-US" sz="1400">
              <a:latin typeface="苹方-简" panose="020B0400000000000000" charset="-122"/>
              <a:ea typeface="苹方-简" panose="020B0400000000000000" charset="-122"/>
            </a:endParaRPr>
          </a:p>
        </p:txBody>
      </p:sp>
      <p:sp>
        <p:nvSpPr>
          <p:cNvPr id="44" name="矩形 43"/>
          <p:cNvSpPr/>
          <p:nvPr/>
        </p:nvSpPr>
        <p:spPr>
          <a:xfrm>
            <a:off x="4621530" y="3835400"/>
            <a:ext cx="1229360"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400">
                <a:latin typeface="苹方-简" panose="020B0400000000000000" charset="-122"/>
                <a:ea typeface="苹方-简" panose="020B0400000000000000" charset="-122"/>
              </a:rPr>
              <a:t>MirrorMaker</a:t>
            </a:r>
            <a:endParaRPr lang="en-US" altLang="zh-CN" sz="1400">
              <a:latin typeface="苹方-简" panose="020B0400000000000000" charset="-122"/>
              <a:ea typeface="苹方-简" panose="020B0400000000000000" charset="-122"/>
            </a:endParaRPr>
          </a:p>
        </p:txBody>
      </p:sp>
      <p:sp>
        <p:nvSpPr>
          <p:cNvPr id="45" name="矩形 44"/>
          <p:cNvSpPr/>
          <p:nvPr/>
        </p:nvSpPr>
        <p:spPr>
          <a:xfrm>
            <a:off x="4217670" y="5112385"/>
            <a:ext cx="203581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latin typeface="苹方-简" panose="020B0400000000000000" charset="-122"/>
                <a:ea typeface="苹方-简" panose="020B0400000000000000" charset="-122"/>
              </a:rPr>
              <a:t>Kafka</a:t>
            </a:r>
            <a:r>
              <a:rPr lang="zh-CN" altLang="en-US" sz="1400">
                <a:latin typeface="苹方-简" panose="020B0400000000000000" charset="-122"/>
                <a:ea typeface="苹方-简" panose="020B0400000000000000" charset="-122"/>
              </a:rPr>
              <a:t>聚合集群</a:t>
            </a:r>
            <a:endParaRPr lang="zh-CN" altLang="en-US" sz="1400">
              <a:latin typeface="苹方-简" panose="020B0400000000000000" charset="-122"/>
              <a:ea typeface="苹方-简" panose="020B0400000000000000" charset="-122"/>
            </a:endParaRPr>
          </a:p>
        </p:txBody>
      </p:sp>
      <p:cxnSp>
        <p:nvCxnSpPr>
          <p:cNvPr id="46" name="直接箭头连接符 45"/>
          <p:cNvCxnSpPr>
            <a:stCxn id="41" idx="2"/>
          </p:cNvCxnSpPr>
          <p:nvPr/>
        </p:nvCxnSpPr>
        <p:spPr>
          <a:xfrm>
            <a:off x="4680585" y="2299335"/>
            <a:ext cx="0" cy="582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7" name="直接箭头连接符 46"/>
          <p:cNvCxnSpPr>
            <a:endCxn id="42" idx="2"/>
          </p:cNvCxnSpPr>
          <p:nvPr/>
        </p:nvCxnSpPr>
        <p:spPr>
          <a:xfrm flipV="1">
            <a:off x="5782945" y="2299335"/>
            <a:ext cx="8255" cy="5727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3" idx="2"/>
            <a:endCxn id="44" idx="0"/>
          </p:cNvCxnSpPr>
          <p:nvPr/>
        </p:nvCxnSpPr>
        <p:spPr>
          <a:xfrm>
            <a:off x="5236210" y="3371215"/>
            <a:ext cx="0" cy="4641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5328920" y="3480435"/>
            <a:ext cx="6965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消费</a:t>
            </a:r>
            <a:endParaRPr lang="zh-CN" altLang="en-US" sz="1000">
              <a:latin typeface="苹方-简" panose="020B0400000000000000" charset="-122"/>
              <a:ea typeface="苹方-简" panose="020B0400000000000000" charset="-122"/>
            </a:endParaRPr>
          </a:p>
        </p:txBody>
      </p:sp>
      <p:cxnSp>
        <p:nvCxnSpPr>
          <p:cNvPr id="50" name="直接箭头连接符 49"/>
          <p:cNvCxnSpPr>
            <a:stCxn id="44" idx="2"/>
            <a:endCxn id="45" idx="0"/>
          </p:cNvCxnSpPr>
          <p:nvPr/>
        </p:nvCxnSpPr>
        <p:spPr>
          <a:xfrm flipH="1">
            <a:off x="5235575" y="4337050"/>
            <a:ext cx="635"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1" name="文本框 50"/>
          <p:cNvSpPr txBox="1"/>
          <p:nvPr/>
        </p:nvSpPr>
        <p:spPr>
          <a:xfrm>
            <a:off x="5328920" y="4601845"/>
            <a:ext cx="6965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生产</a:t>
            </a:r>
            <a:endParaRPr lang="zh-CN" altLang="en-US" sz="1000">
              <a:latin typeface="苹方-简" panose="020B0400000000000000" charset="-122"/>
              <a:ea typeface="苹方-简" panose="020B0400000000000000" charset="-122"/>
            </a:endParaRPr>
          </a:p>
        </p:txBody>
      </p:sp>
      <p:sp>
        <p:nvSpPr>
          <p:cNvPr id="52" name="文本框 51"/>
          <p:cNvSpPr txBox="1"/>
          <p:nvPr/>
        </p:nvSpPr>
        <p:spPr>
          <a:xfrm>
            <a:off x="4786630" y="1081405"/>
            <a:ext cx="8997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数据中心</a:t>
            </a:r>
            <a:r>
              <a:rPr lang="en-US" altLang="zh-CN" sz="1000">
                <a:latin typeface="苹方-简" panose="020B0400000000000000" charset="-122"/>
                <a:ea typeface="苹方-简" panose="020B0400000000000000" charset="-122"/>
              </a:rPr>
              <a:t>B</a:t>
            </a:r>
            <a:endParaRPr lang="en-US" altLang="zh-CN" sz="1000">
              <a:latin typeface="苹方-简" panose="020B0400000000000000" charset="-122"/>
              <a:ea typeface="苹方-简" panose="020B0400000000000000" charset="-122"/>
            </a:endParaRPr>
          </a:p>
        </p:txBody>
      </p:sp>
      <p:cxnSp>
        <p:nvCxnSpPr>
          <p:cNvPr id="53" name="直接箭头连接符 52"/>
          <p:cNvCxnSpPr>
            <a:stCxn id="45" idx="3"/>
            <a:endCxn id="26" idx="1"/>
          </p:cNvCxnSpPr>
          <p:nvPr/>
        </p:nvCxnSpPr>
        <p:spPr>
          <a:xfrm>
            <a:off x="6253480" y="5363210"/>
            <a:ext cx="20212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4" name="文本框 53"/>
          <p:cNvSpPr txBox="1"/>
          <p:nvPr/>
        </p:nvSpPr>
        <p:spPr>
          <a:xfrm>
            <a:off x="6370955" y="5024120"/>
            <a:ext cx="6965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消费</a:t>
            </a:r>
            <a:endParaRPr lang="zh-CN" altLang="en-US" sz="1000">
              <a:latin typeface="苹方-简" panose="020B0400000000000000" charset="-122"/>
              <a:ea typeface="苹方-简" panose="020B0400000000000000" charset="-122"/>
            </a:endParaRPr>
          </a:p>
        </p:txBody>
      </p:sp>
      <p:sp>
        <p:nvSpPr>
          <p:cNvPr id="55" name="文本框 54"/>
          <p:cNvSpPr txBox="1"/>
          <p:nvPr/>
        </p:nvSpPr>
        <p:spPr>
          <a:xfrm>
            <a:off x="9032875" y="4602480"/>
            <a:ext cx="69659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生产</a:t>
            </a:r>
            <a:endParaRPr lang="zh-CN" altLang="en-US" sz="1000">
              <a:latin typeface="苹方-简" panose="020B0400000000000000" charset="-122"/>
              <a:ea typeface="苹方-简" panose="020B0400000000000000" charset="-122"/>
            </a:endParaRPr>
          </a:p>
        </p:txBody>
      </p:sp>
      <p:cxnSp>
        <p:nvCxnSpPr>
          <p:cNvPr id="56" name="直接箭头连接符 55"/>
          <p:cNvCxnSpPr>
            <a:stCxn id="6" idx="2"/>
            <a:endCxn id="44" idx="0"/>
          </p:cNvCxnSpPr>
          <p:nvPr/>
        </p:nvCxnSpPr>
        <p:spPr>
          <a:xfrm>
            <a:off x="1814830" y="3371215"/>
            <a:ext cx="3421380" cy="4641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43" idx="2"/>
            <a:endCxn id="7" idx="0"/>
          </p:cNvCxnSpPr>
          <p:nvPr/>
        </p:nvCxnSpPr>
        <p:spPr>
          <a:xfrm flipH="1">
            <a:off x="1814830" y="3371215"/>
            <a:ext cx="3421380" cy="4641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圆角矩形 45"/>
          <p:cNvSpPr/>
          <p:nvPr/>
        </p:nvSpPr>
        <p:spPr>
          <a:xfrm>
            <a:off x="1633220" y="2311400"/>
            <a:ext cx="7035800" cy="3641090"/>
          </a:xfrm>
          <a:prstGeom prst="roundRect">
            <a:avLst/>
          </a:prstGeom>
          <a:ln w="9525">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kafka</a:t>
            </a:r>
            <a:r>
              <a:rPr lang="zh-CN" altLang="en-US" sz="2800">
                <a:latin typeface="苹方-简" panose="020B0400000000000000" charset="-122"/>
                <a:ea typeface="苹方-简" panose="020B0400000000000000" charset="-122"/>
              </a:rPr>
              <a:t>生产者概括：</a:t>
            </a:r>
            <a:endParaRPr lang="zh-CN" altLang="en-US" sz="2800">
              <a:latin typeface="苹方-简" panose="020B0400000000000000" charset="-122"/>
              <a:ea typeface="苹方-简" panose="020B0400000000000000" charset="-122"/>
            </a:endParaRPr>
          </a:p>
        </p:txBody>
      </p:sp>
      <p:grpSp>
        <p:nvGrpSpPr>
          <p:cNvPr id="11" name="组合 10"/>
          <p:cNvGrpSpPr/>
          <p:nvPr/>
        </p:nvGrpSpPr>
        <p:grpSpPr>
          <a:xfrm>
            <a:off x="5544820" y="215900"/>
            <a:ext cx="1436370" cy="1692910"/>
            <a:chOff x="8708" y="370"/>
            <a:chExt cx="2262" cy="2666"/>
          </a:xfrm>
        </p:grpSpPr>
        <p:sp>
          <p:nvSpPr>
            <p:cNvPr id="8" name="矩形 7"/>
            <p:cNvSpPr/>
            <p:nvPr/>
          </p:nvSpPr>
          <p:spPr>
            <a:xfrm>
              <a:off x="8708" y="370"/>
              <a:ext cx="2263" cy="2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矩形 1"/>
            <p:cNvSpPr/>
            <p:nvPr/>
          </p:nvSpPr>
          <p:spPr>
            <a:xfrm>
              <a:off x="9111" y="835"/>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Topic</a:t>
              </a:r>
              <a:endParaRPr lang="en-US" altLang="zh-CN" sz="1400"/>
            </a:p>
          </p:txBody>
        </p:sp>
        <p:sp>
          <p:nvSpPr>
            <p:cNvPr id="4" name="矩形 3"/>
            <p:cNvSpPr/>
            <p:nvPr/>
          </p:nvSpPr>
          <p:spPr>
            <a:xfrm>
              <a:off x="9111" y="1331"/>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[Partition]</a:t>
              </a:r>
              <a:endParaRPr lang="en-US" altLang="zh-CN" sz="1400"/>
            </a:p>
          </p:txBody>
        </p:sp>
        <p:sp>
          <p:nvSpPr>
            <p:cNvPr id="6" name="矩形 5"/>
            <p:cNvSpPr/>
            <p:nvPr/>
          </p:nvSpPr>
          <p:spPr>
            <a:xfrm>
              <a:off x="9111" y="1827"/>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[Key]</a:t>
              </a:r>
              <a:endParaRPr lang="en-US" altLang="zh-CN" sz="1400"/>
            </a:p>
          </p:txBody>
        </p:sp>
        <p:sp>
          <p:nvSpPr>
            <p:cNvPr id="7" name="矩形 6"/>
            <p:cNvSpPr/>
            <p:nvPr/>
          </p:nvSpPr>
          <p:spPr>
            <a:xfrm>
              <a:off x="9111" y="2323"/>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Value</a:t>
              </a:r>
              <a:endParaRPr lang="en-US" altLang="zh-CN" sz="1400"/>
            </a:p>
          </p:txBody>
        </p:sp>
        <p:sp>
          <p:nvSpPr>
            <p:cNvPr id="9" name="文本框 8"/>
            <p:cNvSpPr txBox="1"/>
            <p:nvPr/>
          </p:nvSpPr>
          <p:spPr>
            <a:xfrm>
              <a:off x="8793" y="401"/>
              <a:ext cx="2092" cy="434"/>
            </a:xfrm>
            <a:prstGeom prst="rect">
              <a:avLst/>
            </a:prstGeom>
            <a:noFill/>
          </p:spPr>
          <p:txBody>
            <a:bodyPr wrap="square" rtlCol="0">
              <a:spAutoFit/>
            </a:bodyPr>
            <a:p>
              <a:r>
                <a:rPr lang="en-US" altLang="zh-CN" sz="1200"/>
                <a:t>ProducerRecord</a:t>
              </a:r>
              <a:endParaRPr lang="en-US" altLang="zh-CN" sz="1200"/>
            </a:p>
          </p:txBody>
        </p:sp>
      </p:grpSp>
      <p:sp>
        <p:nvSpPr>
          <p:cNvPr id="12" name="矩形 11"/>
          <p:cNvSpPr/>
          <p:nvPr/>
        </p:nvSpPr>
        <p:spPr>
          <a:xfrm>
            <a:off x="5785485" y="2399665"/>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rPr>
              <a:t>序列化器</a:t>
            </a:r>
            <a:endParaRPr lang="zh-CN" altLang="en-US" sz="1400">
              <a:latin typeface="苹方-简" panose="020B0400000000000000" charset="-122"/>
              <a:ea typeface="苹方-简" panose="020B0400000000000000" charset="-122"/>
            </a:endParaRPr>
          </a:p>
        </p:txBody>
      </p:sp>
      <p:sp>
        <p:nvSpPr>
          <p:cNvPr id="13" name="矩形 12"/>
          <p:cNvSpPr/>
          <p:nvPr/>
        </p:nvSpPr>
        <p:spPr>
          <a:xfrm>
            <a:off x="5785485" y="3185795"/>
            <a:ext cx="954405" cy="314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rPr>
              <a:t>分区器</a:t>
            </a:r>
            <a:endParaRPr lang="zh-CN" altLang="en-US" sz="1400">
              <a:latin typeface="苹方-简" panose="020B0400000000000000" charset="-122"/>
              <a:ea typeface="苹方-简" panose="020B0400000000000000" charset="-122"/>
            </a:endParaRPr>
          </a:p>
        </p:txBody>
      </p:sp>
      <p:grpSp>
        <p:nvGrpSpPr>
          <p:cNvPr id="14" name="组合 13"/>
          <p:cNvGrpSpPr/>
          <p:nvPr/>
        </p:nvGrpSpPr>
        <p:grpSpPr>
          <a:xfrm>
            <a:off x="4092575" y="4002405"/>
            <a:ext cx="1437005" cy="1692910"/>
            <a:chOff x="8708" y="370"/>
            <a:chExt cx="2263" cy="2666"/>
          </a:xfrm>
        </p:grpSpPr>
        <p:sp>
          <p:nvSpPr>
            <p:cNvPr id="15" name="矩形 14"/>
            <p:cNvSpPr/>
            <p:nvPr/>
          </p:nvSpPr>
          <p:spPr>
            <a:xfrm>
              <a:off x="8708" y="370"/>
              <a:ext cx="2263" cy="2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矩形 16"/>
            <p:cNvSpPr/>
            <p:nvPr/>
          </p:nvSpPr>
          <p:spPr>
            <a:xfrm>
              <a:off x="9111" y="1331"/>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批次</a:t>
              </a:r>
              <a:r>
                <a:rPr lang="en-US" altLang="zh-CN" sz="1400">
                  <a:latin typeface="苹方-简" panose="020B0400000000000000" charset="-122"/>
                  <a:ea typeface="苹方-简" panose="020B0400000000000000" charset="-122"/>
                  <a:cs typeface="苹方-简" panose="020B0400000000000000" charset="-122"/>
                </a:rPr>
                <a:t>0</a:t>
              </a:r>
              <a:endParaRPr lang="en-US" altLang="zh-CN" sz="1400">
                <a:latin typeface="苹方-简" panose="020B0400000000000000" charset="-122"/>
                <a:ea typeface="苹方-简" panose="020B0400000000000000" charset="-122"/>
                <a:cs typeface="苹方-简" panose="020B0400000000000000" charset="-122"/>
              </a:endParaRPr>
            </a:p>
          </p:txBody>
        </p:sp>
        <p:sp>
          <p:nvSpPr>
            <p:cNvPr id="18" name="矩形 17"/>
            <p:cNvSpPr/>
            <p:nvPr/>
          </p:nvSpPr>
          <p:spPr>
            <a:xfrm>
              <a:off x="9111" y="1827"/>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批次</a:t>
              </a:r>
              <a:r>
                <a:rPr lang="en-US" altLang="zh-CN" sz="1400">
                  <a:latin typeface="苹方-简" panose="020B0400000000000000" charset="-122"/>
                  <a:ea typeface="苹方-简" panose="020B0400000000000000" charset="-122"/>
                  <a:cs typeface="苹方-简" panose="020B0400000000000000" charset="-122"/>
                </a:rPr>
                <a:t>1</a:t>
              </a:r>
              <a:endParaRPr lang="en-US" altLang="zh-CN" sz="1400">
                <a:latin typeface="苹方-简" panose="020B0400000000000000" charset="-122"/>
                <a:ea typeface="苹方-简" panose="020B0400000000000000" charset="-122"/>
                <a:cs typeface="苹方-简" panose="020B0400000000000000" charset="-122"/>
              </a:endParaRPr>
            </a:p>
          </p:txBody>
        </p:sp>
        <p:sp>
          <p:nvSpPr>
            <p:cNvPr id="19" name="矩形 18"/>
            <p:cNvSpPr/>
            <p:nvPr/>
          </p:nvSpPr>
          <p:spPr>
            <a:xfrm>
              <a:off x="9111" y="2323"/>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批次</a:t>
              </a:r>
              <a:r>
                <a:rPr lang="en-US" altLang="zh-CN" sz="1400">
                  <a:latin typeface="苹方-简" panose="020B0400000000000000" charset="-122"/>
                  <a:ea typeface="苹方-简" panose="020B0400000000000000" charset="-122"/>
                  <a:cs typeface="苹方-简" panose="020B0400000000000000" charset="-122"/>
                </a:rPr>
                <a:t>2</a:t>
              </a:r>
              <a:endParaRPr lang="en-US" altLang="zh-CN" sz="1400">
                <a:latin typeface="苹方-简" panose="020B0400000000000000" charset="-122"/>
                <a:ea typeface="苹方-简" panose="020B0400000000000000" charset="-122"/>
                <a:cs typeface="苹方-简" panose="020B0400000000000000" charset="-122"/>
              </a:endParaRPr>
            </a:p>
          </p:txBody>
        </p:sp>
        <p:sp>
          <p:nvSpPr>
            <p:cNvPr id="20" name="文本框 19"/>
            <p:cNvSpPr txBox="1"/>
            <p:nvPr/>
          </p:nvSpPr>
          <p:spPr>
            <a:xfrm>
              <a:off x="9359" y="478"/>
              <a:ext cx="1008" cy="725"/>
            </a:xfrm>
            <a:prstGeom prst="rect">
              <a:avLst/>
            </a:prstGeom>
            <a:noFill/>
          </p:spPr>
          <p:txBody>
            <a:bodyPr wrap="square" rtlCol="0">
              <a:spAutoFit/>
            </a:bodyPr>
            <a:p>
              <a:r>
                <a:rPr lang="zh-CN" altLang="en-US" sz="1200">
                  <a:latin typeface="苹方-简" panose="020B0400000000000000" charset="-122"/>
                  <a:ea typeface="苹方-简" panose="020B0400000000000000" charset="-122"/>
                  <a:cs typeface="苹方-简" panose="020B0400000000000000" charset="-122"/>
                </a:rPr>
                <a:t>主题</a:t>
              </a:r>
              <a:r>
                <a:rPr lang="en-US" altLang="zh-CN" sz="1200">
                  <a:latin typeface="苹方-简" panose="020B0400000000000000" charset="-122"/>
                  <a:ea typeface="苹方-简" panose="020B0400000000000000" charset="-122"/>
                  <a:cs typeface="苹方-简" panose="020B0400000000000000" charset="-122"/>
                </a:rPr>
                <a:t>A</a:t>
              </a:r>
              <a:endParaRPr lang="en-US" altLang="zh-CN" sz="1200">
                <a:latin typeface="苹方-简" panose="020B0400000000000000" charset="-122"/>
                <a:ea typeface="苹方-简" panose="020B0400000000000000" charset="-122"/>
                <a:cs typeface="苹方-简" panose="020B0400000000000000" charset="-122"/>
              </a:endParaRPr>
            </a:p>
            <a:p>
              <a:r>
                <a:rPr lang="zh-CN" altLang="en-US" sz="1200">
                  <a:latin typeface="苹方-简" panose="020B0400000000000000" charset="-122"/>
                  <a:ea typeface="苹方-简" panose="020B0400000000000000" charset="-122"/>
                  <a:cs typeface="苹方-简" panose="020B0400000000000000" charset="-122"/>
                </a:rPr>
                <a:t>分区</a:t>
              </a:r>
              <a:r>
                <a:rPr lang="en-US" altLang="zh-CN" sz="1200">
                  <a:latin typeface="苹方-简" panose="020B0400000000000000" charset="-122"/>
                  <a:ea typeface="苹方-简" panose="020B0400000000000000" charset="-122"/>
                  <a:cs typeface="苹方-简" panose="020B0400000000000000" charset="-122"/>
                </a:rPr>
                <a:t>0</a:t>
              </a:r>
              <a:endParaRPr lang="en-US" altLang="zh-CN" sz="1200">
                <a:latin typeface="苹方-简" panose="020B0400000000000000" charset="-122"/>
                <a:ea typeface="苹方-简" panose="020B0400000000000000" charset="-122"/>
                <a:cs typeface="苹方-简" panose="020B0400000000000000" charset="-122"/>
              </a:endParaRPr>
            </a:p>
          </p:txBody>
        </p:sp>
      </p:grpSp>
      <p:grpSp>
        <p:nvGrpSpPr>
          <p:cNvPr id="21" name="组合 20"/>
          <p:cNvGrpSpPr/>
          <p:nvPr/>
        </p:nvGrpSpPr>
        <p:grpSpPr>
          <a:xfrm>
            <a:off x="6966585" y="4002405"/>
            <a:ext cx="1437005" cy="1692910"/>
            <a:chOff x="8708" y="370"/>
            <a:chExt cx="2263" cy="2666"/>
          </a:xfrm>
        </p:grpSpPr>
        <p:sp>
          <p:nvSpPr>
            <p:cNvPr id="22" name="矩形 21"/>
            <p:cNvSpPr/>
            <p:nvPr/>
          </p:nvSpPr>
          <p:spPr>
            <a:xfrm>
              <a:off x="8708" y="370"/>
              <a:ext cx="2263" cy="2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矩形 22"/>
            <p:cNvSpPr/>
            <p:nvPr/>
          </p:nvSpPr>
          <p:spPr>
            <a:xfrm>
              <a:off x="9111" y="1331"/>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批次</a:t>
              </a:r>
              <a:r>
                <a:rPr lang="en-US" altLang="zh-CN" sz="1400">
                  <a:latin typeface="苹方-简" panose="020B0400000000000000" charset="-122"/>
                  <a:ea typeface="苹方-简" panose="020B0400000000000000" charset="-122"/>
                  <a:cs typeface="苹方-简" panose="020B0400000000000000" charset="-122"/>
                </a:rPr>
                <a:t>0</a:t>
              </a:r>
              <a:endParaRPr lang="en-US" altLang="zh-CN" sz="1400">
                <a:latin typeface="苹方-简" panose="020B0400000000000000" charset="-122"/>
                <a:ea typeface="苹方-简" panose="020B0400000000000000" charset="-122"/>
                <a:cs typeface="苹方-简" panose="020B0400000000000000" charset="-122"/>
              </a:endParaRPr>
            </a:p>
          </p:txBody>
        </p:sp>
        <p:sp>
          <p:nvSpPr>
            <p:cNvPr id="24" name="矩形 23"/>
            <p:cNvSpPr/>
            <p:nvPr/>
          </p:nvSpPr>
          <p:spPr>
            <a:xfrm>
              <a:off x="9111" y="1827"/>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批次</a:t>
              </a:r>
              <a:r>
                <a:rPr lang="en-US" altLang="zh-CN" sz="1400">
                  <a:latin typeface="苹方-简" panose="020B0400000000000000" charset="-122"/>
                  <a:ea typeface="苹方-简" panose="020B0400000000000000" charset="-122"/>
                  <a:cs typeface="苹方-简" panose="020B0400000000000000" charset="-122"/>
                </a:rPr>
                <a:t>1</a:t>
              </a:r>
              <a:endParaRPr lang="en-US" altLang="zh-CN" sz="1400">
                <a:latin typeface="苹方-简" panose="020B0400000000000000" charset="-122"/>
                <a:ea typeface="苹方-简" panose="020B0400000000000000" charset="-122"/>
                <a:cs typeface="苹方-简" panose="020B0400000000000000" charset="-122"/>
              </a:endParaRPr>
            </a:p>
          </p:txBody>
        </p:sp>
        <p:sp>
          <p:nvSpPr>
            <p:cNvPr id="25" name="矩形 24"/>
            <p:cNvSpPr/>
            <p:nvPr/>
          </p:nvSpPr>
          <p:spPr>
            <a:xfrm>
              <a:off x="9111" y="2323"/>
              <a:ext cx="1503" cy="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a:latin typeface="苹方-简" panose="020B0400000000000000" charset="-122"/>
                  <a:ea typeface="苹方-简" panose="020B0400000000000000" charset="-122"/>
                  <a:cs typeface="苹方-简" panose="020B0400000000000000" charset="-122"/>
                </a:rPr>
                <a:t>批次</a:t>
              </a:r>
              <a:r>
                <a:rPr lang="en-US" altLang="zh-CN" sz="1400">
                  <a:latin typeface="苹方-简" panose="020B0400000000000000" charset="-122"/>
                  <a:ea typeface="苹方-简" panose="020B0400000000000000" charset="-122"/>
                  <a:cs typeface="苹方-简" panose="020B0400000000000000" charset="-122"/>
                </a:rPr>
                <a:t>2</a:t>
              </a:r>
              <a:endParaRPr lang="en-US" altLang="zh-CN" sz="1400">
                <a:latin typeface="苹方-简" panose="020B0400000000000000" charset="-122"/>
                <a:ea typeface="苹方-简" panose="020B0400000000000000" charset="-122"/>
                <a:cs typeface="苹方-简" panose="020B0400000000000000" charset="-122"/>
              </a:endParaRPr>
            </a:p>
          </p:txBody>
        </p:sp>
        <p:sp>
          <p:nvSpPr>
            <p:cNvPr id="26" name="文本框 25"/>
            <p:cNvSpPr txBox="1"/>
            <p:nvPr/>
          </p:nvSpPr>
          <p:spPr>
            <a:xfrm>
              <a:off x="9359" y="478"/>
              <a:ext cx="1008" cy="725"/>
            </a:xfrm>
            <a:prstGeom prst="rect">
              <a:avLst/>
            </a:prstGeom>
            <a:noFill/>
          </p:spPr>
          <p:txBody>
            <a:bodyPr wrap="square" rtlCol="0">
              <a:spAutoFit/>
            </a:bodyPr>
            <a:p>
              <a:r>
                <a:rPr lang="zh-CN" altLang="en-US" sz="1200">
                  <a:latin typeface="苹方-简" panose="020B0400000000000000" charset="-122"/>
                  <a:ea typeface="苹方-简" panose="020B0400000000000000" charset="-122"/>
                  <a:cs typeface="苹方-简" panose="020B0400000000000000" charset="-122"/>
                </a:rPr>
                <a:t>主题</a:t>
              </a:r>
              <a:r>
                <a:rPr lang="en-US" altLang="zh-CN" sz="1200">
                  <a:latin typeface="苹方-简" panose="020B0400000000000000" charset="-122"/>
                  <a:ea typeface="苹方-简" panose="020B0400000000000000" charset="-122"/>
                  <a:cs typeface="苹方-简" panose="020B0400000000000000" charset="-122"/>
                </a:rPr>
                <a:t>B</a:t>
              </a:r>
              <a:endParaRPr lang="en-US" altLang="zh-CN" sz="1200">
                <a:latin typeface="苹方-简" panose="020B0400000000000000" charset="-122"/>
                <a:ea typeface="苹方-简" panose="020B0400000000000000" charset="-122"/>
                <a:cs typeface="苹方-简" panose="020B0400000000000000" charset="-122"/>
              </a:endParaRPr>
            </a:p>
            <a:p>
              <a:r>
                <a:rPr lang="zh-CN" altLang="en-US" sz="1200">
                  <a:latin typeface="苹方-简" panose="020B0400000000000000" charset="-122"/>
                  <a:ea typeface="苹方-简" panose="020B0400000000000000" charset="-122"/>
                  <a:cs typeface="苹方-简" panose="020B0400000000000000" charset="-122"/>
                </a:rPr>
                <a:t>分区</a:t>
              </a:r>
              <a:r>
                <a:rPr lang="en-US" altLang="zh-CN" sz="1200">
                  <a:latin typeface="苹方-简" panose="020B0400000000000000" charset="-122"/>
                  <a:ea typeface="苹方-简" panose="020B0400000000000000" charset="-122"/>
                  <a:cs typeface="苹方-简" panose="020B0400000000000000" charset="-122"/>
                </a:rPr>
                <a:t>0</a:t>
              </a:r>
              <a:endParaRPr lang="en-US" altLang="zh-CN" sz="1200">
                <a:latin typeface="苹方-简" panose="020B0400000000000000" charset="-122"/>
                <a:ea typeface="苹方-简" panose="020B0400000000000000" charset="-122"/>
                <a:cs typeface="苹方-简" panose="020B0400000000000000" charset="-122"/>
              </a:endParaRPr>
            </a:p>
          </p:txBody>
        </p:sp>
      </p:grpSp>
      <p:sp>
        <p:nvSpPr>
          <p:cNvPr id="27" name="圆柱形 26"/>
          <p:cNvSpPr/>
          <p:nvPr/>
        </p:nvSpPr>
        <p:spPr>
          <a:xfrm>
            <a:off x="5579110" y="6050280"/>
            <a:ext cx="1367790" cy="6591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Kafka Broker</a:t>
            </a:r>
            <a:endParaRPr lang="en-US" altLang="zh-CN" sz="1600"/>
          </a:p>
        </p:txBody>
      </p:sp>
      <p:cxnSp>
        <p:nvCxnSpPr>
          <p:cNvPr id="29" name="直接箭头连接符 28"/>
          <p:cNvCxnSpPr>
            <a:stCxn id="8" idx="2"/>
            <a:endCxn id="12" idx="0"/>
          </p:cNvCxnSpPr>
          <p:nvPr/>
        </p:nvCxnSpPr>
        <p:spPr>
          <a:xfrm flipH="1">
            <a:off x="6263005" y="1908810"/>
            <a:ext cx="635" cy="4908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2" idx="2"/>
            <a:endCxn id="13" idx="0"/>
          </p:cNvCxnSpPr>
          <p:nvPr/>
        </p:nvCxnSpPr>
        <p:spPr>
          <a:xfrm>
            <a:off x="6263005" y="2714625"/>
            <a:ext cx="0" cy="4711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1" name="肘形连接符 30"/>
          <p:cNvCxnSpPr>
            <a:stCxn id="13" idx="2"/>
            <a:endCxn id="15" idx="0"/>
          </p:cNvCxnSpPr>
          <p:nvPr/>
        </p:nvCxnSpPr>
        <p:spPr>
          <a:xfrm rot="5400000">
            <a:off x="5286375" y="3025775"/>
            <a:ext cx="501650" cy="145161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肘形连接符 31"/>
          <p:cNvCxnSpPr>
            <a:stCxn id="13" idx="2"/>
            <a:endCxn id="22" idx="0"/>
          </p:cNvCxnSpPr>
          <p:nvPr/>
        </p:nvCxnSpPr>
        <p:spPr>
          <a:xfrm rot="5400000" flipV="1">
            <a:off x="6723380" y="3040380"/>
            <a:ext cx="501650" cy="142240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肘形连接符 32"/>
          <p:cNvCxnSpPr>
            <a:stCxn id="15" idx="2"/>
            <a:endCxn id="27" idx="1"/>
          </p:cNvCxnSpPr>
          <p:nvPr/>
        </p:nvCxnSpPr>
        <p:spPr>
          <a:xfrm rot="5400000" flipV="1">
            <a:off x="5360035" y="5146675"/>
            <a:ext cx="354965" cy="145161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肘形连接符 33"/>
          <p:cNvCxnSpPr>
            <a:stCxn id="22" idx="2"/>
            <a:endCxn id="27" idx="1"/>
          </p:cNvCxnSpPr>
          <p:nvPr/>
        </p:nvCxnSpPr>
        <p:spPr>
          <a:xfrm rot="5400000">
            <a:off x="6797040" y="5161280"/>
            <a:ext cx="354965" cy="142240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35" name="菱形 34"/>
          <p:cNvSpPr/>
          <p:nvPr/>
        </p:nvSpPr>
        <p:spPr>
          <a:xfrm>
            <a:off x="1701800" y="5001895"/>
            <a:ext cx="1052830" cy="79692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失败</a:t>
            </a:r>
            <a:r>
              <a:rPr lang="en-US" altLang="zh-CN" sz="1200">
                <a:latin typeface="苹方-简" panose="020B0400000000000000" charset="-122"/>
                <a:ea typeface="苹方-简" panose="020B0400000000000000" charset="-122"/>
                <a:cs typeface="苹方-简" panose="020B0400000000000000" charset="-122"/>
              </a:rPr>
              <a:t>?</a:t>
            </a:r>
            <a:endParaRPr lang="en-US" altLang="zh-CN" sz="1200">
              <a:latin typeface="苹方-简" panose="020B0400000000000000" charset="-122"/>
              <a:ea typeface="苹方-简" panose="020B0400000000000000" charset="-122"/>
              <a:cs typeface="苹方-简" panose="020B0400000000000000" charset="-122"/>
            </a:endParaRPr>
          </a:p>
        </p:txBody>
      </p:sp>
      <p:sp>
        <p:nvSpPr>
          <p:cNvPr id="36" name="菱形 35"/>
          <p:cNvSpPr/>
          <p:nvPr/>
        </p:nvSpPr>
        <p:spPr>
          <a:xfrm>
            <a:off x="1701800" y="4002405"/>
            <a:ext cx="1052830" cy="79692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latin typeface="苹方-简" panose="020B0400000000000000" charset="-122"/>
                <a:ea typeface="苹方-简" panose="020B0400000000000000" charset="-122"/>
                <a:cs typeface="苹方-简" panose="020B0400000000000000" charset="-122"/>
              </a:rPr>
              <a:t>重试</a:t>
            </a:r>
            <a:r>
              <a:rPr lang="en-US" altLang="zh-CN" sz="1200">
                <a:latin typeface="苹方-简" panose="020B0400000000000000" charset="-122"/>
                <a:ea typeface="苹方-简" panose="020B0400000000000000" charset="-122"/>
                <a:cs typeface="苹方-简" panose="020B0400000000000000" charset="-122"/>
              </a:rPr>
              <a:t>?</a:t>
            </a:r>
            <a:endParaRPr lang="en-US" altLang="zh-CN" sz="1200">
              <a:latin typeface="苹方-简" panose="020B0400000000000000" charset="-122"/>
              <a:ea typeface="苹方-简" panose="020B0400000000000000" charset="-122"/>
              <a:cs typeface="苹方-简" panose="020B0400000000000000" charset="-122"/>
            </a:endParaRPr>
          </a:p>
        </p:txBody>
      </p:sp>
      <p:cxnSp>
        <p:nvCxnSpPr>
          <p:cNvPr id="37" name="肘形连接符 36"/>
          <p:cNvCxnSpPr>
            <a:stCxn id="27" idx="2"/>
            <a:endCxn id="35" idx="2"/>
          </p:cNvCxnSpPr>
          <p:nvPr/>
        </p:nvCxnSpPr>
        <p:spPr>
          <a:xfrm rot="10800000">
            <a:off x="2228215" y="5798820"/>
            <a:ext cx="3350895" cy="58102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35" idx="0"/>
            <a:endCxn id="36" idx="2"/>
          </p:cNvCxnSpPr>
          <p:nvPr/>
        </p:nvCxnSpPr>
        <p:spPr>
          <a:xfrm flipV="1">
            <a:off x="2228215" y="4799330"/>
            <a:ext cx="0" cy="2025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flipV="1">
            <a:off x="2754630" y="4398645"/>
            <a:ext cx="134810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3166110" y="4070985"/>
            <a:ext cx="32956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是</a:t>
            </a:r>
            <a:endParaRPr lang="zh-CN" altLang="en-US" sz="1000">
              <a:latin typeface="苹方-简" panose="020B0400000000000000" charset="-122"/>
              <a:ea typeface="苹方-简" panose="020B0400000000000000" charset="-122"/>
            </a:endParaRPr>
          </a:p>
        </p:txBody>
      </p:sp>
      <p:sp>
        <p:nvSpPr>
          <p:cNvPr id="40" name="文本框 39"/>
          <p:cNvSpPr txBox="1"/>
          <p:nvPr/>
        </p:nvSpPr>
        <p:spPr>
          <a:xfrm>
            <a:off x="2425065" y="4778375"/>
            <a:ext cx="329565"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是</a:t>
            </a:r>
            <a:endParaRPr lang="zh-CN" altLang="en-US" sz="1000">
              <a:latin typeface="苹方-简" panose="020B0400000000000000" charset="-122"/>
              <a:ea typeface="苹方-简" panose="020B0400000000000000" charset="-122"/>
            </a:endParaRPr>
          </a:p>
        </p:txBody>
      </p:sp>
      <p:cxnSp>
        <p:nvCxnSpPr>
          <p:cNvPr id="41" name="肘形连接符 40"/>
          <p:cNvCxnSpPr>
            <a:stCxn id="36" idx="0"/>
            <a:endCxn id="8" idx="1"/>
          </p:cNvCxnSpPr>
          <p:nvPr/>
        </p:nvCxnSpPr>
        <p:spPr>
          <a:xfrm rot="16200000">
            <a:off x="2416175" y="874395"/>
            <a:ext cx="2940050" cy="331660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2" name="肘形连接符 41"/>
          <p:cNvCxnSpPr>
            <a:stCxn id="36" idx="1"/>
            <a:endCxn id="8" idx="1"/>
          </p:cNvCxnSpPr>
          <p:nvPr/>
        </p:nvCxnSpPr>
        <p:spPr>
          <a:xfrm rot="10800000" flipH="1">
            <a:off x="1701800" y="1062355"/>
            <a:ext cx="3843020" cy="3338830"/>
          </a:xfrm>
          <a:prstGeom prst="bentConnector3">
            <a:avLst>
              <a:gd name="adj1" fmla="val -6196"/>
            </a:avLst>
          </a:prstGeom>
          <a:ln>
            <a:tailEnd type="arrow" w="med" len="med"/>
          </a:ln>
        </p:spPr>
        <p:style>
          <a:lnRef idx="1">
            <a:schemeClr val="dk1"/>
          </a:lnRef>
          <a:fillRef idx="0">
            <a:schemeClr val="dk1"/>
          </a:fillRef>
          <a:effectRef idx="0">
            <a:schemeClr val="dk1"/>
          </a:effectRef>
          <a:fontRef idx="minor">
            <a:schemeClr val="tx1"/>
          </a:fontRef>
        </p:style>
      </p:cxnSp>
      <p:sp>
        <p:nvSpPr>
          <p:cNvPr id="43" name="文本框 42"/>
          <p:cNvSpPr txBox="1"/>
          <p:nvPr/>
        </p:nvSpPr>
        <p:spPr>
          <a:xfrm>
            <a:off x="2425065" y="2609215"/>
            <a:ext cx="1924050" cy="24511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如果不能重试，抛出异常。</a:t>
            </a:r>
            <a:endParaRPr lang="zh-CN" altLang="en-US" sz="1000">
              <a:latin typeface="苹方-简" panose="020B0400000000000000" charset="-122"/>
              <a:ea typeface="苹方-简" panose="020B0400000000000000" charset="-122"/>
            </a:endParaRPr>
          </a:p>
        </p:txBody>
      </p:sp>
      <p:sp>
        <p:nvSpPr>
          <p:cNvPr id="44" name="文本框 43"/>
          <p:cNvSpPr txBox="1"/>
          <p:nvPr/>
        </p:nvSpPr>
        <p:spPr>
          <a:xfrm>
            <a:off x="6425565" y="2016125"/>
            <a:ext cx="797560" cy="245110"/>
          </a:xfrm>
          <a:prstGeom prst="rect">
            <a:avLst/>
          </a:prstGeom>
          <a:noFill/>
        </p:spPr>
        <p:txBody>
          <a:bodyPr wrap="square" rtlCol="0">
            <a:spAutoFit/>
          </a:bodyPr>
          <a:p>
            <a:r>
              <a:rPr lang="en-US" altLang="zh-CN" sz="1000">
                <a:latin typeface="苹方-简" panose="020B0400000000000000" charset="-122"/>
                <a:ea typeface="苹方-简" panose="020B0400000000000000" charset="-122"/>
              </a:rPr>
              <a:t>Send()</a:t>
            </a:r>
            <a:endParaRPr lang="en-US" altLang="zh-CN" sz="1000">
              <a:latin typeface="苹方-简" panose="020B0400000000000000" charset="-122"/>
              <a:ea typeface="苹方-简" panose="020B0400000000000000" charset="-122"/>
            </a:endParaRPr>
          </a:p>
        </p:txBody>
      </p:sp>
      <p:sp>
        <p:nvSpPr>
          <p:cNvPr id="45" name="文本框 44"/>
          <p:cNvSpPr txBox="1"/>
          <p:nvPr/>
        </p:nvSpPr>
        <p:spPr>
          <a:xfrm>
            <a:off x="72390" y="2532380"/>
            <a:ext cx="1304925" cy="39878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如果成功，</a:t>
            </a:r>
            <a:endParaRPr lang="zh-CN" altLang="en-US" sz="1000">
              <a:latin typeface="苹方-简" panose="020B0400000000000000" charset="-122"/>
              <a:ea typeface="苹方-简" panose="020B0400000000000000" charset="-122"/>
            </a:endParaRPr>
          </a:p>
          <a:p>
            <a:r>
              <a:rPr lang="zh-CN" altLang="en-US" sz="1000">
                <a:latin typeface="苹方-简" panose="020B0400000000000000" charset="-122"/>
                <a:ea typeface="苹方-简" panose="020B0400000000000000" charset="-122"/>
              </a:rPr>
              <a:t>返回元数据。</a:t>
            </a:r>
            <a:endParaRPr lang="zh-CN" altLang="en-US" sz="1000">
              <a:latin typeface="苹方-简" panose="020B0400000000000000" charset="-122"/>
              <a:ea typeface="苹方-简" panose="020B0400000000000000" charset="-122"/>
            </a:endParaRPr>
          </a:p>
        </p:txBody>
      </p:sp>
      <p:sp>
        <p:nvSpPr>
          <p:cNvPr id="47" name="文本框 46"/>
          <p:cNvSpPr txBox="1"/>
          <p:nvPr/>
        </p:nvSpPr>
        <p:spPr>
          <a:xfrm>
            <a:off x="7223125" y="182880"/>
            <a:ext cx="3513455" cy="1168400"/>
          </a:xfrm>
          <a:prstGeom prst="rect">
            <a:avLst/>
          </a:prstGeom>
          <a:noFill/>
        </p:spPr>
        <p:txBody>
          <a:bodyPr wrap="square" rtlCol="0">
            <a:spAutoFit/>
          </a:bodyPr>
          <a:p>
            <a:r>
              <a:rPr lang="en-US" altLang="zh-CN" sz="1000">
                <a:latin typeface="苹方-简" panose="020B0400000000000000" charset="-122"/>
                <a:ea typeface="苹方-简" panose="020B0400000000000000" charset="-122"/>
              </a:rPr>
              <a:t>Kafka</a:t>
            </a:r>
            <a:r>
              <a:rPr lang="zh-CN" altLang="en-US" sz="1000">
                <a:latin typeface="苹方-简" panose="020B0400000000000000" charset="-122"/>
                <a:ea typeface="苹方-简" panose="020B0400000000000000" charset="-122"/>
              </a:rPr>
              <a:t>的消息是一个个键值对，</a:t>
            </a:r>
            <a:r>
              <a:rPr lang="en-US" altLang="zh-CN" sz="1000">
                <a:latin typeface="苹方-简" panose="020B0400000000000000" charset="-122"/>
                <a:ea typeface="苹方-简" panose="020B0400000000000000" charset="-122"/>
              </a:rPr>
              <a:t>ProducerRecord </a:t>
            </a:r>
            <a:r>
              <a:rPr lang="zh-CN" altLang="en-US" sz="1000">
                <a:latin typeface="苹方-简" panose="020B0400000000000000" charset="-122"/>
                <a:ea typeface="苹方-简" panose="020B0400000000000000" charset="-122"/>
              </a:rPr>
              <a:t>对象可以只包含目标主题和值，键可以设置为默认的</a:t>
            </a:r>
            <a:r>
              <a:rPr lang="en-US" altLang="zh-CN" sz="1000">
                <a:latin typeface="苹方-简" panose="020B0400000000000000" charset="-122"/>
                <a:ea typeface="苹方-简" panose="020B0400000000000000" charset="-122"/>
              </a:rPr>
              <a:t>null</a:t>
            </a:r>
            <a:r>
              <a:rPr lang="zh-CN" altLang="en-US" sz="1000">
                <a:latin typeface="苹方-简" panose="020B0400000000000000" charset="-122"/>
                <a:ea typeface="苹方-简" panose="020B0400000000000000" charset="-122"/>
              </a:rPr>
              <a:t>，不过大多数应用程序会用到键。键有两个用途：可以作为消息的附加信息，也可以用来决定消息该被写到主题的哪个分区。拥有相同键的消息将被写到同一个分区。也就是说，如果一个进程只从一个主题的分区读取数据，那么具有相同键的所有记录都会被该进程读取。</a:t>
            </a:r>
            <a:endParaRPr lang="zh-CN" altLang="en-US" sz="1000">
              <a:latin typeface="苹方-简" panose="020B0400000000000000" charset="-122"/>
              <a:ea typeface="苹方-简" panose="020B04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发送消息到</a:t>
            </a:r>
            <a:r>
              <a:rPr lang="en-US" altLang="zh-CN" sz="2800">
                <a:latin typeface="苹方-简" panose="020B0400000000000000" charset="-122"/>
                <a:ea typeface="苹方-简" panose="020B0400000000000000" charset="-122"/>
              </a:rPr>
              <a:t>Kafka</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3" name="文本框 2"/>
          <p:cNvSpPr txBox="1"/>
          <p:nvPr/>
        </p:nvSpPr>
        <p:spPr>
          <a:xfrm>
            <a:off x="277495" y="819150"/>
            <a:ext cx="10789920" cy="4892675"/>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同步发送消息：</a:t>
            </a: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ProducerRecord&lt;String, String&gt; record = new ProducerRecord&lt;&gt;(“CustomerCountry”, “Precision Products”, “France”);</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try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producer.send(record).get();</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catch (Exception e)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e.printStackTrace();</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a:t>
            </a:r>
            <a:endParaRPr lang="en-US" altLang="zh-CN" sz="12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endParaRPr lang="en-US" altLang="zh-CN" sz="12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endParaRPr lang="en-US" altLang="zh-CN" sz="1200">
              <a:latin typeface="Courier New" panose="02070609020205090404" charset="0"/>
              <a:ea typeface="苹方-简" panose="020B0400000000000000" charset="-122"/>
              <a:cs typeface="Courier New" panose="02070609020205090404" charset="0"/>
            </a:endParaRPr>
          </a:p>
          <a:p>
            <a:pPr marL="171450" indent="-171450">
              <a:buFont typeface="Arial" panose="020B0604020202090204" pitchFamily="34" charset="0"/>
              <a:buChar char="•"/>
            </a:pPr>
            <a:r>
              <a:rPr lang="zh-CN" altLang="en-US">
                <a:latin typeface="苹方-简" panose="020B0400000000000000" charset="-122"/>
                <a:ea typeface="苹方-简" panose="020B0400000000000000" charset="-122"/>
                <a:cs typeface="Courier New" panose="02070609020205090404" charset="0"/>
              </a:rPr>
              <a:t>异步发送消息（通过回调支持）：</a:t>
            </a:r>
            <a:endParaRPr lang="zh-CN" altLang="en-US">
              <a:latin typeface="苹方-简" panose="020B0400000000000000" charset="-122"/>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private class DemoProducerCallback implements Callback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@Override</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public void onCompletion(RecordMetadata recordMetadata, Exception e)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if (e != null)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e.printStackTrace();</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ProducerRecord&lt;String, String&gt; record = new ProducerRecord&lt;&gt;(“CustomerCountry”, “Biomedical Materials”, “USA”);</a:t>
            </a:r>
            <a:endParaRPr lang="en-US" altLang="zh-CN" sz="1400">
              <a:latin typeface="Courier New" panose="02070609020205090404" charset="0"/>
              <a:ea typeface="苹方-简" panose="020B0400000000000000" charset="-122"/>
              <a:cs typeface="Courier New" panose="02070609020205090404" charset="0"/>
            </a:endParaRPr>
          </a:p>
          <a:p>
            <a:pPr indent="0">
              <a:buFont typeface="Arial" panose="020B0604020202090204" pitchFamily="34" charset="0"/>
              <a:buNone/>
            </a:pPr>
            <a:r>
              <a:rPr lang="en-US" altLang="zh-CN" sz="1400">
                <a:latin typeface="Courier New" panose="02070609020205090404" charset="0"/>
                <a:ea typeface="苹方-简" panose="020B0400000000000000" charset="-122"/>
                <a:cs typeface="Courier New" panose="02070609020205090404" charset="0"/>
              </a:rPr>
              <a:t>    producer.send(record, new </a:t>
            </a:r>
            <a:r>
              <a:rPr lang="en-US" altLang="zh-CN" sz="1400">
                <a:latin typeface="Courier New" panose="02070609020205090404" charset="0"/>
                <a:ea typeface="苹方-简" panose="020B0400000000000000" charset="-122"/>
                <a:cs typeface="Courier New" panose="02070609020205090404" charset="0"/>
                <a:sym typeface="+mn-ea"/>
              </a:rPr>
              <a:t>DemoProducerCallback());</a:t>
            </a:r>
            <a:endParaRPr lang="en-US" altLang="zh-CN" sz="1400">
              <a:latin typeface="Courier New" panose="02070609020205090404" charset="0"/>
              <a:ea typeface="苹方-简" panose="020B0400000000000000" charset="-122"/>
              <a:cs typeface="Courier New" panose="020706090202050904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生产者的配置：</a:t>
            </a:r>
            <a:endParaRPr lang="zh-CN" altLang="en-US" sz="2800">
              <a:latin typeface="苹方-简" panose="020B0400000000000000" charset="-122"/>
              <a:ea typeface="苹方-简" panose="020B0400000000000000" charset="-122"/>
            </a:endParaRPr>
          </a:p>
        </p:txBody>
      </p:sp>
      <p:graphicFrame>
        <p:nvGraphicFramePr>
          <p:cNvPr id="2" name="表格 1"/>
          <p:cNvGraphicFramePr/>
          <p:nvPr/>
        </p:nvGraphicFramePr>
        <p:xfrm>
          <a:off x="253365" y="704850"/>
          <a:ext cx="11323320" cy="6010275"/>
        </p:xfrm>
        <a:graphic>
          <a:graphicData uri="http://schemas.openxmlformats.org/drawingml/2006/table">
            <a:tbl>
              <a:tblPr firstRow="1" bandRow="1">
                <a:tableStyleId>{5C22544A-7EE6-4342-B048-85BDC9FD1C3A}</a:tableStyleId>
              </a:tblPr>
              <a:tblGrid>
                <a:gridCol w="1995170"/>
                <a:gridCol w="1397000"/>
                <a:gridCol w="7931150"/>
              </a:tblGrid>
              <a:tr h="409575">
                <a:tc>
                  <a:txBody>
                    <a:bodyPr/>
                    <a:p>
                      <a:pPr algn="ctr">
                        <a:buNone/>
                      </a:pPr>
                      <a:endParaRPr lang="zh-CN" altLang="en-US">
                        <a:latin typeface="苹方-简" panose="020B0400000000000000" charset="-122"/>
                        <a:ea typeface="苹方-简" panose="020B0400000000000000" charset="-122"/>
                      </a:endParaRPr>
                    </a:p>
                  </a:txBody>
                  <a:tcPr/>
                </a:tc>
                <a:tc>
                  <a:txBody>
                    <a:bodyPr/>
                    <a:p>
                      <a:pPr algn="ctr">
                        <a:buNone/>
                      </a:pPr>
                      <a:endParaRPr lang="zh-CN" altLang="en-US">
                        <a:latin typeface="苹方-简" panose="020B0400000000000000" charset="-122"/>
                        <a:ea typeface="苹方-简" panose="020B0400000000000000" charset="-122"/>
                      </a:endParaRPr>
                    </a:p>
                  </a:txBody>
                  <a:tcPr/>
                </a:tc>
                <a:tc>
                  <a:txBody>
                    <a:bodyPr/>
                    <a:p>
                      <a:pPr algn="ctr">
                        <a:buNone/>
                      </a:pPr>
                      <a:endParaRPr lang="zh-CN" altLang="en-US">
                        <a:latin typeface="苹方-简" panose="020B0400000000000000" charset="-122"/>
                        <a:ea typeface="苹方-简" panose="020B0400000000000000" charset="-122"/>
                      </a:endParaRPr>
                    </a:p>
                  </a:txBody>
                  <a:tcPr/>
                </a:tc>
              </a:tr>
              <a:tr h="409575">
                <a:tc rowSpan="3">
                  <a:txBody>
                    <a:bodyPr/>
                    <a:p>
                      <a:pPr algn="ctr">
                        <a:buNone/>
                      </a:pPr>
                      <a:r>
                        <a:rPr lang="en-US" altLang="zh-CN">
                          <a:latin typeface="苹方-简" panose="020B0400000000000000" charset="-122"/>
                          <a:ea typeface="苹方-简" panose="020B0400000000000000" charset="-122"/>
                        </a:rPr>
                        <a:t>acks</a:t>
                      </a:r>
                      <a:endParaRPr lang="en-US" altLang="zh-CN">
                        <a:latin typeface="苹方-简" panose="020B0400000000000000" charset="-122"/>
                        <a:ea typeface="苹方-简" panose="020B0400000000000000" charset="-122"/>
                      </a:endParaRPr>
                    </a:p>
                  </a:txBody>
                  <a:tcPr/>
                </a:tc>
                <a:tc>
                  <a:txBody>
                    <a:bodyPr/>
                    <a:p>
                      <a:pPr algn="ctr">
                        <a:buNone/>
                      </a:pPr>
                      <a:r>
                        <a:rPr lang="en-US" altLang="zh-CN">
                          <a:latin typeface="苹方-简" panose="020B0400000000000000" charset="-122"/>
                          <a:ea typeface="苹方-简" panose="020B0400000000000000" charset="-122"/>
                        </a:rPr>
                        <a:t>0</a:t>
                      </a:r>
                      <a:endParaRPr lang="en-US" altLang="zh-CN">
                        <a:latin typeface="苹方-简" panose="020B0400000000000000" charset="-122"/>
                        <a:ea typeface="苹方-简" panose="020B0400000000000000" charset="-122"/>
                      </a:endParaRPr>
                    </a:p>
                  </a:txBody>
                  <a:tcPr/>
                </a:tc>
                <a:tc>
                  <a:txBody>
                    <a:bodyPr/>
                    <a:p>
                      <a:pPr algn="l">
                        <a:buNone/>
                      </a:pPr>
                      <a:r>
                        <a:rPr lang="zh-CN" altLang="en-US" sz="1200">
                          <a:latin typeface="苹方-简" panose="020B0400000000000000" charset="-122"/>
                          <a:ea typeface="苹方-简" panose="020B0400000000000000" charset="-122"/>
                        </a:rPr>
                        <a:t>生产者在成功写入消息之前不会等待任何来自服务器的响应。也就是说，如果当中出现了问题，导致服务器没有收到消息，那么生产者就无从得知，消息也就丢失了。不过，因为生产者不需要等待服务器的响应，所以它可以以网络能够支持的最大速度发送消息，从而达到很高的吞吐量。</a:t>
                      </a:r>
                      <a:endParaRPr lang="zh-CN" altLang="en-US" sz="1200">
                        <a:latin typeface="苹方-简" panose="020B0400000000000000" charset="-122"/>
                        <a:ea typeface="苹方-简" panose="020B0400000000000000" charset="-122"/>
                      </a:endParaRPr>
                    </a:p>
                  </a:txBody>
                  <a:tcPr/>
                </a:tc>
              </a:tr>
              <a:tr h="409575">
                <a:tc vMerge="1">
                  <a:tcPr/>
                </a:tc>
                <a:tc>
                  <a:txBody>
                    <a:bodyPr/>
                    <a:p>
                      <a:pPr algn="ctr">
                        <a:buNone/>
                      </a:pPr>
                      <a:r>
                        <a:rPr lang="en-US" altLang="zh-CN">
                          <a:latin typeface="苹方-简" panose="020B0400000000000000" charset="-122"/>
                          <a:ea typeface="苹方-简" panose="020B0400000000000000" charset="-122"/>
                        </a:rPr>
                        <a:t>1</a:t>
                      </a:r>
                      <a:endParaRPr lang="en-US" altLang="zh-CN">
                        <a:latin typeface="苹方-简" panose="020B0400000000000000" charset="-122"/>
                        <a:ea typeface="苹方-简" panose="020B0400000000000000" charset="-122"/>
                      </a:endParaRPr>
                    </a:p>
                  </a:txBody>
                  <a:tcPr/>
                </a:tc>
                <a:tc>
                  <a:txBody>
                    <a:bodyPr/>
                    <a:p>
                      <a:pPr algn="l">
                        <a:buNone/>
                      </a:pPr>
                      <a:r>
                        <a:rPr lang="zh-CN" altLang="en-US" sz="1200">
                          <a:latin typeface="苹方-简" panose="020B0400000000000000" charset="-122"/>
                          <a:ea typeface="苹方-简" panose="020B0400000000000000" charset="-122"/>
                        </a:rPr>
                        <a:t>只要集群的首领节点收到消息，生产者就会收到一个来自服务器的成功响应。如果消息无法到达首领节点（比如首领节点崩溃，新的首领还没有被选举出来），生产者会收到一个错误响应，为了避免数据丢失，生产者会重发消息。不过，如果一个没有收到消息的节点成为新首领，消息还是会丢失。这个时候的吞吐量取决于使用的是同步发送还是异步发送。</a:t>
                      </a:r>
                      <a:endParaRPr lang="zh-CN" altLang="en-US" sz="1200">
                        <a:latin typeface="苹方-简" panose="020B0400000000000000" charset="-122"/>
                        <a:ea typeface="苹方-简" panose="020B0400000000000000" charset="-122"/>
                      </a:endParaRPr>
                    </a:p>
                  </a:txBody>
                  <a:tcPr/>
                </a:tc>
              </a:tr>
              <a:tr h="409575">
                <a:tc vMerge="1">
                  <a:tcPr/>
                </a:tc>
                <a:tc>
                  <a:txBody>
                    <a:bodyPr/>
                    <a:p>
                      <a:pPr algn="ctr">
                        <a:buNone/>
                      </a:pPr>
                      <a:r>
                        <a:rPr lang="en-US" altLang="zh-CN">
                          <a:latin typeface="苹方-简" panose="020B0400000000000000" charset="-122"/>
                          <a:ea typeface="苹方-简" panose="020B0400000000000000" charset="-122"/>
                        </a:rPr>
                        <a:t>all</a:t>
                      </a:r>
                      <a:endParaRPr lang="en-US" altLang="zh-CN">
                        <a:latin typeface="苹方-简" panose="020B0400000000000000" charset="-122"/>
                        <a:ea typeface="苹方-简" panose="020B0400000000000000" charset="-122"/>
                      </a:endParaRPr>
                    </a:p>
                  </a:txBody>
                  <a:tcPr/>
                </a:tc>
                <a:tc>
                  <a:txBody>
                    <a:bodyPr/>
                    <a:p>
                      <a:pPr algn="l">
                        <a:buNone/>
                      </a:pPr>
                      <a:r>
                        <a:rPr lang="zh-CN" altLang="en-US" sz="1200">
                          <a:latin typeface="苹方-简" panose="020B0400000000000000" charset="-122"/>
                          <a:ea typeface="苹方-简" panose="020B0400000000000000" charset="-122"/>
                        </a:rPr>
                        <a:t>只有当所有参与复制的节点全部收到消息时，生产者才会收到一个来自服务器的成功响应。这种模式是最安全的，它可以保证不止一个服务器收到消息，就算有服务器发生崩溃，整个集群仍然可以运行。不过，它的延迟比</a:t>
                      </a:r>
                      <a:r>
                        <a:rPr lang="en-US" altLang="zh-CN" sz="1200">
                          <a:latin typeface="苹方-简" panose="020B0400000000000000" charset="-122"/>
                          <a:ea typeface="苹方-简" panose="020B0400000000000000" charset="-122"/>
                        </a:rPr>
                        <a:t>acks=1</a:t>
                      </a:r>
                      <a:r>
                        <a:rPr lang="zh-CN" altLang="en-US" sz="1200">
                          <a:latin typeface="苹方-简" panose="020B0400000000000000" charset="-122"/>
                          <a:ea typeface="苹方-简" panose="020B0400000000000000" charset="-122"/>
                        </a:rPr>
                        <a:t>时更高，因为我们要等待不只一个服务器节点接收消息。</a:t>
                      </a:r>
                      <a:endParaRPr lang="zh-CN" altLang="en-US" sz="1200">
                        <a:latin typeface="苹方-简" panose="020B0400000000000000" charset="-122"/>
                        <a:ea typeface="苹方-简" panose="020B0400000000000000" charset="-122"/>
                      </a:endParaRPr>
                    </a:p>
                  </a:txBody>
                  <a:tcPr/>
                </a:tc>
              </a:tr>
              <a:tr h="409575">
                <a:tc gridSpan="2">
                  <a:txBody>
                    <a:bodyPr/>
                    <a:p>
                      <a:pPr algn="ctr">
                        <a:buNone/>
                      </a:pPr>
                      <a:r>
                        <a:rPr lang="en-US" altLang="zh-CN">
                          <a:latin typeface="苹方-简" panose="020B0400000000000000" charset="-122"/>
                          <a:ea typeface="苹方-简" panose="020B0400000000000000" charset="-122"/>
                        </a:rPr>
                        <a:t>buffer.memory</a:t>
                      </a:r>
                      <a:endParaRPr lang="en-US" altLang="zh-CN">
                        <a:latin typeface="苹方-简" panose="020B0400000000000000" charset="-122"/>
                        <a:ea typeface="苹方-简" panose="020B0400000000000000" charset="-122"/>
                      </a:endParaRPr>
                    </a:p>
                  </a:txBody>
                  <a:tcPr/>
                </a:tc>
                <a:tc hMerge="1">
                  <a:tcPr/>
                </a:tc>
                <a:tc>
                  <a:txBody>
                    <a:bodyPr/>
                    <a:p>
                      <a:pPr algn="ctr">
                        <a:buNone/>
                      </a:pPr>
                      <a:r>
                        <a:rPr lang="zh-CN" altLang="en-US" sz="1200">
                          <a:latin typeface="苹方-简" panose="020B0400000000000000" charset="-122"/>
                          <a:ea typeface="苹方-简" panose="020B0400000000000000" charset="-122"/>
                        </a:rPr>
                        <a:t>设置生产者内存缓冲区的大小，生产者用它缓冲要发送到服务器的消息。</a:t>
                      </a:r>
                      <a:endParaRPr lang="zh-CN" altLang="en-US" sz="1200">
                        <a:latin typeface="苹方-简" panose="020B0400000000000000" charset="-122"/>
                        <a:ea typeface="苹方-简" panose="020B0400000000000000" charset="-122"/>
                      </a:endParaRPr>
                    </a:p>
                  </a:txBody>
                  <a:tcPr/>
                </a:tc>
              </a:tr>
              <a:tr h="409575">
                <a:tc gridSpan="2">
                  <a:txBody>
                    <a:bodyPr/>
                    <a:p>
                      <a:pPr algn="ctr">
                        <a:buNone/>
                      </a:pPr>
                      <a:r>
                        <a:rPr lang="en-US" altLang="zh-CN">
                          <a:latin typeface="苹方-简" panose="020B0400000000000000" charset="-122"/>
                          <a:ea typeface="苹方-简" panose="020B0400000000000000" charset="-122"/>
                        </a:rPr>
                        <a:t>compression.type</a:t>
                      </a:r>
                      <a:endParaRPr lang="en-US" altLang="zh-CN">
                        <a:latin typeface="苹方-简" panose="020B0400000000000000" charset="-122"/>
                        <a:ea typeface="苹方-简" panose="020B0400000000000000" charset="-122"/>
                      </a:endParaRPr>
                    </a:p>
                  </a:txBody>
                  <a:tcPr/>
                </a:tc>
                <a:tc hMerge="1">
                  <a:tcPr/>
                </a:tc>
                <a:tc>
                  <a:txBody>
                    <a:bodyPr/>
                    <a:p>
                      <a:pPr algn="ctr">
                        <a:buNone/>
                      </a:pPr>
                      <a:r>
                        <a:rPr lang="zh-CN" altLang="en-US" sz="1200">
                          <a:latin typeface="苹方-简" panose="020B0400000000000000" charset="-122"/>
                          <a:ea typeface="苹方-简" panose="020B0400000000000000" charset="-122"/>
                        </a:rPr>
                        <a:t>消息的压缩算法</a:t>
                      </a:r>
                      <a:endParaRPr lang="zh-CN" altLang="en-US" sz="1200">
                        <a:latin typeface="苹方-简" panose="020B0400000000000000" charset="-122"/>
                        <a:ea typeface="苹方-简" panose="020B0400000000000000" charset="-122"/>
                      </a:endParaRPr>
                    </a:p>
                  </a:txBody>
                  <a:tcPr/>
                </a:tc>
              </a:tr>
              <a:tr h="409575">
                <a:tc gridSpan="2">
                  <a:txBody>
                    <a:bodyPr/>
                    <a:p>
                      <a:pPr algn="ctr">
                        <a:buNone/>
                      </a:pPr>
                      <a:r>
                        <a:rPr lang="en-US" altLang="zh-CN">
                          <a:latin typeface="苹方-简" panose="020B0400000000000000" charset="-122"/>
                          <a:ea typeface="苹方-简" panose="020B0400000000000000" charset="-122"/>
                        </a:rPr>
                        <a:t>retries</a:t>
                      </a:r>
                      <a:endParaRPr lang="en-US" altLang="zh-CN">
                        <a:latin typeface="苹方-简" panose="020B0400000000000000" charset="-122"/>
                        <a:ea typeface="苹方-简" panose="020B0400000000000000" charset="-122"/>
                      </a:endParaRPr>
                    </a:p>
                  </a:txBody>
                  <a:tcPr/>
                </a:tc>
                <a:tc hMerge="1">
                  <a:tcPr/>
                </a:tc>
                <a:tc>
                  <a:txBody>
                    <a:bodyPr/>
                    <a:p>
                      <a:pPr algn="ctr">
                        <a:buNone/>
                      </a:pPr>
                      <a:r>
                        <a:rPr lang="zh-CN" altLang="en-US" sz="1200">
                          <a:latin typeface="苹方-简" panose="020B0400000000000000" charset="-122"/>
                          <a:ea typeface="苹方-简" panose="020B0400000000000000" charset="-122"/>
                        </a:rPr>
                        <a:t>生产者可以重发消息的次数，如果达到这个次数，生产者会放弃重试并返回错误。</a:t>
                      </a:r>
                      <a:endParaRPr lang="zh-CN" altLang="en-US" sz="1200">
                        <a:latin typeface="苹方-简" panose="020B0400000000000000" charset="-122"/>
                        <a:ea typeface="苹方-简" panose="020B0400000000000000" charset="-122"/>
                      </a:endParaRPr>
                    </a:p>
                  </a:txBody>
                  <a:tcPr/>
                </a:tc>
              </a:tr>
              <a:tr h="409575">
                <a:tc gridSpan="2">
                  <a:txBody>
                    <a:bodyPr/>
                    <a:p>
                      <a:pPr algn="ctr">
                        <a:buNone/>
                      </a:pPr>
                      <a:r>
                        <a:rPr lang="en-US" altLang="zh-CN">
                          <a:latin typeface="苹方-简" panose="020B0400000000000000" charset="-122"/>
                          <a:ea typeface="苹方-简" panose="020B0400000000000000" charset="-122"/>
                        </a:rPr>
                        <a:t>batch.size</a:t>
                      </a:r>
                      <a:endParaRPr lang="en-US" altLang="zh-CN">
                        <a:latin typeface="苹方-简" panose="020B0400000000000000" charset="-122"/>
                        <a:ea typeface="苹方-简" panose="020B0400000000000000" charset="-122"/>
                      </a:endParaRPr>
                    </a:p>
                  </a:txBody>
                  <a:tcPr/>
                </a:tc>
                <a:tc hMerge="1">
                  <a:tcPr/>
                </a:tc>
                <a:tc>
                  <a:txBody>
                    <a:bodyPr/>
                    <a:p>
                      <a:pPr algn="l">
                        <a:buNone/>
                      </a:pPr>
                      <a:r>
                        <a:rPr lang="zh-CN" altLang="en-US" sz="1200">
                          <a:latin typeface="苹方-简" panose="020B0400000000000000" charset="-122"/>
                          <a:ea typeface="苹方-简" panose="020B0400000000000000" charset="-122"/>
                        </a:rPr>
                        <a:t>当有多个消息需要被发送到同一个分区时，生产者会把它们放在同一个批次里。该参数指定了一个批次可以使用的内存大小，按照字节数计算（而不是消息个数）。当批次被填满，批次里的所有消息会被发送出去。不过生产者并不一定都会等到批次被填满才发送，半满的批次，甚至只包含一个消息的批次也有可能被发送。</a:t>
                      </a:r>
                      <a:endParaRPr lang="zh-CN" altLang="en-US" sz="1200">
                        <a:latin typeface="苹方-简" panose="020B0400000000000000" charset="-122"/>
                        <a:ea typeface="苹方-简" panose="020B0400000000000000" charset="-122"/>
                      </a:endParaRPr>
                    </a:p>
                  </a:txBody>
                  <a:tcPr/>
                </a:tc>
              </a:tr>
              <a:tr h="409575">
                <a:tc gridSpan="2">
                  <a:txBody>
                    <a:bodyPr/>
                    <a:p>
                      <a:pPr algn="ctr">
                        <a:buNone/>
                      </a:pPr>
                      <a:r>
                        <a:rPr lang="en-US" altLang="zh-CN">
                          <a:latin typeface="苹方-简" panose="020B0400000000000000" charset="-122"/>
                          <a:ea typeface="苹方-简" panose="020B0400000000000000" charset="-122"/>
                        </a:rPr>
                        <a:t>linger.ms</a:t>
                      </a:r>
                      <a:endParaRPr lang="en-US" altLang="zh-CN">
                        <a:latin typeface="苹方-简" panose="020B0400000000000000" charset="-122"/>
                        <a:ea typeface="苹方-简" panose="020B0400000000000000" charset="-122"/>
                      </a:endParaRPr>
                    </a:p>
                  </a:txBody>
                  <a:tcPr/>
                </a:tc>
                <a:tc hMerge="1">
                  <a:tcPr/>
                </a:tc>
                <a:tc>
                  <a:txBody>
                    <a:bodyPr/>
                    <a:p>
                      <a:pPr algn="l">
                        <a:buNone/>
                      </a:pPr>
                      <a:r>
                        <a:rPr lang="zh-CN" altLang="en-US" sz="1200">
                          <a:latin typeface="苹方-简" panose="020B0400000000000000" charset="-122"/>
                          <a:ea typeface="苹方-简" panose="020B0400000000000000" charset="-122"/>
                        </a:rPr>
                        <a:t>该参数指定了生产者在发送批次之前等待更多消息加入批次的时间。</a:t>
                      </a:r>
                      <a:r>
                        <a:rPr lang="en-US" altLang="zh-CN" sz="1200">
                          <a:latin typeface="苹方-简" panose="020B0400000000000000" charset="-122"/>
                          <a:ea typeface="苹方-简" panose="020B0400000000000000" charset="-122"/>
                        </a:rPr>
                        <a:t>KafkaProducer</a:t>
                      </a:r>
                      <a:r>
                        <a:rPr lang="zh-CN" altLang="en-US" sz="1200">
                          <a:latin typeface="苹方-简" panose="020B0400000000000000" charset="-122"/>
                          <a:ea typeface="苹方-简" panose="020B0400000000000000" charset="-122"/>
                        </a:rPr>
                        <a:t>会在批次填满或</a:t>
                      </a:r>
                      <a:r>
                        <a:rPr lang="en-US" altLang="zh-CN" sz="1200">
                          <a:latin typeface="苹方-简" panose="020B0400000000000000" charset="-122"/>
                          <a:ea typeface="苹方-简" panose="020B0400000000000000" charset="-122"/>
                        </a:rPr>
                        <a:t>linger.ms</a:t>
                      </a:r>
                      <a:r>
                        <a:rPr lang="zh-CN" altLang="en-US" sz="1200">
                          <a:latin typeface="苹方-简" panose="020B0400000000000000" charset="-122"/>
                          <a:ea typeface="苹方-简" panose="020B0400000000000000" charset="-122"/>
                        </a:rPr>
                        <a:t>达到上限时把批次发送出去。</a:t>
                      </a:r>
                      <a:endParaRPr lang="zh-CN" altLang="en-US" sz="1200">
                        <a:latin typeface="苹方-简" panose="020B0400000000000000" charset="-122"/>
                        <a:ea typeface="苹方-简" panose="020B0400000000000000" charset="-122"/>
                      </a:endParaRPr>
                    </a:p>
                  </a:txBody>
                  <a:tcPr/>
                </a:tc>
              </a:tr>
              <a:tr h="300355">
                <a:tc gridSpan="2">
                  <a:txBody>
                    <a:bodyPr/>
                    <a:p>
                      <a:pPr algn="ctr">
                        <a:buNone/>
                      </a:pPr>
                      <a:r>
                        <a:rPr lang="en-US" altLang="zh-CN" sz="1400">
                          <a:latin typeface="苹方-简" panose="020B0400000000000000" charset="-122"/>
                          <a:ea typeface="苹方-简" panose="020B0400000000000000" charset="-122"/>
                        </a:rPr>
                        <a:t>max.in.flight.requests.per.connection</a:t>
                      </a:r>
                      <a:endParaRPr lang="en-US" altLang="zh-CN" sz="1400">
                        <a:latin typeface="苹方-简" panose="020B0400000000000000" charset="-122"/>
                        <a:ea typeface="苹方-简" panose="020B0400000000000000" charset="-122"/>
                      </a:endParaRPr>
                    </a:p>
                  </a:txBody>
                  <a:tcPr/>
                </a:tc>
                <a:tc hMerge="1">
                  <a:tcPr/>
                </a:tc>
                <a:tc>
                  <a:txBody>
                    <a:bodyPr/>
                    <a:p>
                      <a:pPr algn="l">
                        <a:buNone/>
                      </a:pPr>
                      <a:r>
                        <a:rPr lang="zh-CN" altLang="en-US" sz="1200">
                          <a:latin typeface="苹方-简" panose="020B0400000000000000" charset="-122"/>
                          <a:ea typeface="苹方-简" panose="020B0400000000000000" charset="-122"/>
                        </a:rPr>
                        <a:t>该参数指定了生产者在收到服务器响应之前可以发送多少个消息。</a:t>
                      </a:r>
                      <a:endParaRPr lang="zh-CN" altLang="en-US" sz="1200">
                        <a:latin typeface="苹方-简" panose="020B0400000000000000" charset="-122"/>
                        <a:ea typeface="苹方-简" panose="020B0400000000000000" charset="-122"/>
                      </a:endParaRPr>
                    </a:p>
                  </a:txBody>
                  <a:tcPr/>
                </a:tc>
              </a:tr>
              <a:tr h="409575">
                <a:tc gridSpan="2">
                  <a:txBody>
                    <a:bodyPr/>
                    <a:p>
                      <a:pPr algn="ctr">
                        <a:buNone/>
                      </a:pPr>
                      <a:r>
                        <a:rPr lang="en-US" altLang="zh-CN">
                          <a:latin typeface="苹方-简" panose="020B0400000000000000" charset="-122"/>
                          <a:ea typeface="苹方-简" panose="020B0400000000000000" charset="-122"/>
                        </a:rPr>
                        <a:t>timeout.ms</a:t>
                      </a:r>
                      <a:endParaRPr lang="en-US" altLang="zh-CN">
                        <a:latin typeface="苹方-简" panose="020B0400000000000000" charset="-122"/>
                        <a:ea typeface="苹方-简" panose="020B0400000000000000" charset="-122"/>
                      </a:endParaRPr>
                    </a:p>
                  </a:txBody>
                  <a:tcPr/>
                </a:tc>
                <a:tc hMerge="1">
                  <a:tcPr/>
                </a:tc>
                <a:tc>
                  <a:txBody>
                    <a:bodyPr/>
                    <a:p>
                      <a:pPr algn="l">
                        <a:buNone/>
                      </a:pP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等待同步副本返回消息确认的时间</a:t>
                      </a:r>
                      <a:r>
                        <a:rPr lang="en-US" altLang="zh-CN" sz="1200">
                          <a:latin typeface="苹方-简" panose="020B0400000000000000" charset="-122"/>
                          <a:ea typeface="苹方-简" panose="020B0400000000000000" charset="-122"/>
                        </a:rPr>
                        <a:t>——</a:t>
                      </a:r>
                      <a:r>
                        <a:rPr lang="zh-CN" altLang="en-US" sz="1200">
                          <a:latin typeface="苹方-简" panose="020B0400000000000000" charset="-122"/>
                          <a:ea typeface="苹方-简" panose="020B0400000000000000" charset="-122"/>
                        </a:rPr>
                        <a:t>如果在指定时间内没有收到同步副本的确认，那么</a:t>
                      </a:r>
                      <a:r>
                        <a:rPr lang="en-US" altLang="zh-CN" sz="1200">
                          <a:latin typeface="苹方-简" panose="020B0400000000000000" charset="-122"/>
                          <a:ea typeface="苹方-简" panose="020B0400000000000000" charset="-122"/>
                        </a:rPr>
                        <a:t>broker</a:t>
                      </a:r>
                      <a:r>
                        <a:rPr lang="zh-CN" altLang="en-US" sz="1200">
                          <a:latin typeface="苹方-简" panose="020B0400000000000000" charset="-122"/>
                          <a:ea typeface="苹方-简" panose="020B0400000000000000" charset="-122"/>
                        </a:rPr>
                        <a:t>就会返回一个错误。</a:t>
                      </a:r>
                      <a:endParaRPr lang="zh-CN" altLang="en-US" sz="1200">
                        <a:latin typeface="苹方-简" panose="020B0400000000000000" charset="-122"/>
                        <a:ea typeface="苹方-简" panose="020B0400000000000000" charset="-122"/>
                      </a:endParaRPr>
                    </a:p>
                  </a:txBody>
                  <a:tcPr/>
                </a:tc>
              </a:tr>
              <a:tr h="409575">
                <a:tc gridSpan="2">
                  <a:txBody>
                    <a:bodyPr/>
                    <a:p>
                      <a:pPr algn="ctr">
                        <a:buNone/>
                      </a:pPr>
                      <a:r>
                        <a:rPr lang="en-US" altLang="zh-CN">
                          <a:latin typeface="苹方-简" panose="020B0400000000000000" charset="-122"/>
                          <a:ea typeface="苹方-简" panose="020B0400000000000000" charset="-122"/>
                        </a:rPr>
                        <a:t>request.timeout.ms</a:t>
                      </a:r>
                      <a:endParaRPr lang="en-US" altLang="zh-CN">
                        <a:latin typeface="苹方-简" panose="020B0400000000000000" charset="-122"/>
                        <a:ea typeface="苹方-简" panose="020B0400000000000000" charset="-122"/>
                      </a:endParaRPr>
                    </a:p>
                  </a:txBody>
                  <a:tcPr/>
                </a:tc>
                <a:tc hMerge="1">
                  <a:tcPr/>
                </a:tc>
                <a:tc>
                  <a:txBody>
                    <a:bodyPr/>
                    <a:p>
                      <a:pPr algn="l">
                        <a:buNone/>
                      </a:pPr>
                      <a:r>
                        <a:rPr lang="zh-CN" altLang="en-US" sz="1200">
                          <a:latin typeface="苹方-简" panose="020B0400000000000000" charset="-122"/>
                          <a:ea typeface="苹方-简" panose="020B0400000000000000" charset="-122"/>
                        </a:rPr>
                        <a:t>指定了生产者在发送数据时等待服务器返回响应的时间。</a:t>
                      </a:r>
                      <a:endParaRPr lang="zh-CN" altLang="en-US" sz="1200">
                        <a:latin typeface="苹方-简" panose="020B0400000000000000" charset="-122"/>
                        <a:ea typeface="苹方-简" panose="020B0400000000000000" charset="-122"/>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生产者的配置：</a:t>
            </a:r>
            <a:endParaRPr lang="zh-CN" altLang="en-US" sz="2800">
              <a:latin typeface="苹方-简" panose="020B0400000000000000" charset="-122"/>
              <a:ea typeface="苹方-简" panose="020B0400000000000000" charset="-122"/>
            </a:endParaRPr>
          </a:p>
        </p:txBody>
      </p:sp>
      <p:graphicFrame>
        <p:nvGraphicFramePr>
          <p:cNvPr id="2" name="表格 1"/>
          <p:cNvGraphicFramePr/>
          <p:nvPr/>
        </p:nvGraphicFramePr>
        <p:xfrm>
          <a:off x="253365" y="777240"/>
          <a:ext cx="11323320" cy="5962650"/>
        </p:xfrm>
        <a:graphic>
          <a:graphicData uri="http://schemas.openxmlformats.org/drawingml/2006/table">
            <a:tbl>
              <a:tblPr firstRow="1" bandRow="1">
                <a:tableStyleId>{5C22544A-7EE6-4342-B048-85BDC9FD1C3A}</a:tableStyleId>
              </a:tblPr>
              <a:tblGrid>
                <a:gridCol w="1995170"/>
                <a:gridCol w="1397000"/>
                <a:gridCol w="7931150"/>
              </a:tblGrid>
              <a:tr h="409575">
                <a:tc>
                  <a:txBody>
                    <a:bodyPr/>
                    <a:p>
                      <a:pPr algn="ctr">
                        <a:buNone/>
                      </a:pPr>
                      <a:endParaRPr lang="zh-CN" altLang="en-US">
                        <a:latin typeface="苹方-简" panose="020B0400000000000000" charset="-122"/>
                        <a:ea typeface="苹方-简" panose="020B0400000000000000" charset="-122"/>
                      </a:endParaRPr>
                    </a:p>
                  </a:txBody>
                  <a:tcPr/>
                </a:tc>
                <a:tc>
                  <a:txBody>
                    <a:bodyPr/>
                    <a:p>
                      <a:pPr algn="ctr">
                        <a:buNone/>
                      </a:pPr>
                      <a:endParaRPr lang="zh-CN" altLang="en-US">
                        <a:latin typeface="苹方-简" panose="020B0400000000000000" charset="-122"/>
                        <a:ea typeface="苹方-简" panose="020B0400000000000000" charset="-122"/>
                      </a:endParaRPr>
                    </a:p>
                  </a:txBody>
                  <a:tcPr/>
                </a:tc>
                <a:tc>
                  <a:txBody>
                    <a:bodyPr/>
                    <a:p>
                      <a:pPr algn="ctr">
                        <a:buNone/>
                      </a:pPr>
                      <a:endParaRPr lang="zh-CN" altLang="en-US">
                        <a:latin typeface="苹方-简" panose="020B0400000000000000" charset="-122"/>
                        <a:ea typeface="苹方-简" panose="020B0400000000000000" charset="-122"/>
                      </a:endParaRPr>
                    </a:p>
                  </a:txBody>
                  <a:tcPr/>
                </a:tc>
              </a:tr>
              <a:tr h="409575">
                <a:tc gridSpan="2">
                  <a:txBody>
                    <a:bodyPr/>
                    <a:p>
                      <a:pPr algn="ctr">
                        <a:buNone/>
                      </a:pPr>
                      <a:r>
                        <a:rPr lang="en-US" altLang="zh-CN">
                          <a:latin typeface="苹方-简" panose="020B0400000000000000" charset="-122"/>
                          <a:ea typeface="苹方-简" panose="020B0400000000000000" charset="-122"/>
                        </a:rPr>
                        <a:t>metadata.fetch.timeout</a:t>
                      </a:r>
                      <a:endParaRPr lang="zh-CN" altLang="en-US">
                        <a:latin typeface="苹方-简" panose="020B0400000000000000" charset="-122"/>
                        <a:ea typeface="苹方-简" panose="020B0400000000000000" charset="-122"/>
                      </a:endParaRPr>
                    </a:p>
                  </a:txBody>
                  <a:tcPr/>
                </a:tc>
                <a:tc hMerge="1">
                  <a:tcPr/>
                </a:tc>
                <a:tc>
                  <a:txBody>
                    <a:bodyPr/>
                    <a:p>
                      <a:pPr algn="l">
                        <a:buNone/>
                      </a:pPr>
                      <a:r>
                        <a:rPr lang="zh-CN" altLang="en-US" sz="1200">
                          <a:latin typeface="苹方-简" panose="020B0400000000000000" charset="-122"/>
                          <a:ea typeface="苹方-简" panose="020B0400000000000000" charset="-122"/>
                        </a:rPr>
                        <a:t>指定了生产者在获取元数据（比如目标分区的首领是谁）时等待服务器返回响应的时间。</a:t>
                      </a:r>
                      <a:endParaRPr lang="zh-CN" altLang="en-US" sz="1200">
                        <a:latin typeface="苹方-简" panose="020B0400000000000000" charset="-122"/>
                        <a:ea typeface="苹方-简" panose="020B0400000000000000" charset="-122"/>
                      </a:endParaRPr>
                    </a:p>
                  </a:txBody>
                  <a:tcPr/>
                </a:tc>
              </a:tr>
              <a:tr h="409575">
                <a:tc gridSpan="2">
                  <a:txBody>
                    <a:bodyPr/>
                    <a:p>
                      <a:pPr algn="ctr">
                        <a:buNone/>
                      </a:pPr>
                      <a:r>
                        <a:rPr lang="en-US" altLang="zh-CN">
                          <a:latin typeface="苹方-简" panose="020B0400000000000000" charset="-122"/>
                          <a:ea typeface="苹方-简" panose="020B0400000000000000" charset="-122"/>
                        </a:rPr>
                        <a:t>max.request.size</a:t>
                      </a:r>
                      <a:endParaRPr lang="en-US" altLang="zh-CN">
                        <a:latin typeface="苹方-简" panose="020B0400000000000000" charset="-122"/>
                        <a:ea typeface="苹方-简" panose="020B0400000000000000" charset="-122"/>
                      </a:endParaRPr>
                    </a:p>
                  </a:txBody>
                  <a:tcPr/>
                </a:tc>
                <a:tc hMerge="1">
                  <a:tcPr/>
                </a:tc>
                <a:tc>
                  <a:txBody>
                    <a:bodyPr/>
                    <a:p>
                      <a:pPr algn="l">
                        <a:buNone/>
                      </a:pPr>
                      <a:r>
                        <a:rPr lang="zh-CN" altLang="en-US" sz="1200">
                          <a:latin typeface="苹方-简" panose="020B0400000000000000" charset="-122"/>
                          <a:ea typeface="苹方-简" panose="020B0400000000000000" charset="-122"/>
                        </a:rPr>
                        <a:t>该参数用于控制生产者发送的请求大小。</a:t>
                      </a:r>
                      <a:endParaRPr lang="zh-CN" altLang="en-US" sz="1200">
                        <a:latin typeface="苹方-简" panose="020B0400000000000000" charset="-122"/>
                        <a:ea typeface="苹方-简" panose="020B0400000000000000" charset="-122"/>
                      </a:endParaRPr>
                    </a:p>
                  </a:txBody>
                  <a:tcPr/>
                </a:tc>
              </a:tr>
              <a:tr h="409575">
                <a:tc gridSpan="2">
                  <a:txBody>
                    <a:bodyPr/>
                    <a:p>
                      <a:pPr algn="ctr">
                        <a:buNone/>
                      </a:pPr>
                      <a:r>
                        <a:rPr lang="en-US" altLang="zh-CN" sz="1400">
                          <a:latin typeface="苹方-简" panose="020B0400000000000000" charset="-122"/>
                          <a:ea typeface="苹方-简" panose="020B0400000000000000" charset="-122"/>
                        </a:rPr>
                        <a:t>receive.buffer.bytes</a:t>
                      </a:r>
                      <a:endParaRPr lang="en-US" altLang="zh-CN" sz="1400">
                        <a:latin typeface="苹方-简" panose="020B0400000000000000" charset="-122"/>
                        <a:ea typeface="苹方-简" panose="020B0400000000000000" charset="-122"/>
                      </a:endParaRPr>
                    </a:p>
                    <a:p>
                      <a:pPr algn="ctr">
                        <a:buNone/>
                      </a:pPr>
                      <a:r>
                        <a:rPr lang="en-US" altLang="zh-CN" sz="1400">
                          <a:latin typeface="苹方-简" panose="020B0400000000000000" charset="-122"/>
                          <a:ea typeface="苹方-简" panose="020B0400000000000000" charset="-122"/>
                        </a:rPr>
                        <a:t>send.buffer.bytes</a:t>
                      </a:r>
                      <a:endParaRPr lang="en-US" altLang="zh-CN" sz="1400">
                        <a:latin typeface="苹方-简" panose="020B0400000000000000" charset="-122"/>
                        <a:ea typeface="苹方-简" panose="020B0400000000000000" charset="-122"/>
                      </a:endParaRPr>
                    </a:p>
                  </a:txBody>
                  <a:tcPr/>
                </a:tc>
                <a:tc hMerge="1">
                  <a:tcPr/>
                </a:tc>
                <a:tc>
                  <a:txBody>
                    <a:bodyPr/>
                    <a:p>
                      <a:pPr algn="l">
                        <a:buNone/>
                      </a:pPr>
                      <a:r>
                        <a:rPr lang="en-US" altLang="zh-CN" sz="1200">
                          <a:latin typeface="苹方-简" panose="020B0400000000000000" charset="-122"/>
                          <a:ea typeface="苹方-简" panose="020B0400000000000000" charset="-122"/>
                        </a:rPr>
                        <a:t>TCP socket</a:t>
                      </a:r>
                      <a:r>
                        <a:rPr lang="zh-CN" altLang="en-US" sz="1200">
                          <a:latin typeface="苹方-简" panose="020B0400000000000000" charset="-122"/>
                          <a:ea typeface="苹方-简" panose="020B0400000000000000" charset="-122"/>
                        </a:rPr>
                        <a:t>接收和发送数据包的缓冲区大小。如果它们被设为</a:t>
                      </a:r>
                      <a:r>
                        <a:rPr lang="en-US" altLang="zh-CN" sz="1200">
                          <a:latin typeface="苹方-简" panose="020B0400000000000000" charset="-122"/>
                          <a:ea typeface="苹方-简" panose="020B0400000000000000" charset="-122"/>
                        </a:rPr>
                        <a:t>-1</a:t>
                      </a:r>
                      <a:r>
                        <a:rPr lang="zh-CN" altLang="en-US" sz="1200">
                          <a:latin typeface="苹方-简" panose="020B0400000000000000" charset="-122"/>
                          <a:ea typeface="苹方-简" panose="020B0400000000000000" charset="-122"/>
                        </a:rPr>
                        <a:t>，就使用操作系统的默认值。</a:t>
                      </a:r>
                      <a:endParaRPr lang="zh-CN" altLang="en-US" sz="1200">
                        <a:latin typeface="苹方-简" panose="020B0400000000000000" charset="-122"/>
                        <a:ea typeface="苹方-简" panose="020B0400000000000000" charset="-122"/>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消费者和消费者群组：</a:t>
            </a:r>
            <a:endParaRPr lang="zh-CN" altLang="en-US" sz="2800">
              <a:latin typeface="苹方-简" panose="020B0400000000000000" charset="-122"/>
              <a:ea typeface="苹方-简" panose="020B0400000000000000" charset="-122"/>
            </a:endParaRPr>
          </a:p>
        </p:txBody>
      </p:sp>
      <p:grpSp>
        <p:nvGrpSpPr>
          <p:cNvPr id="17" name="组合 16"/>
          <p:cNvGrpSpPr/>
          <p:nvPr/>
        </p:nvGrpSpPr>
        <p:grpSpPr>
          <a:xfrm>
            <a:off x="569595" y="975360"/>
            <a:ext cx="2087840" cy="3297464"/>
            <a:chOff x="928" y="1819"/>
            <a:chExt cx="3509" cy="6059"/>
          </a:xfrm>
        </p:grpSpPr>
        <p:sp>
          <p:nvSpPr>
            <p:cNvPr id="8" name="矩形 7"/>
            <p:cNvSpPr/>
            <p:nvPr/>
          </p:nvSpPr>
          <p:spPr>
            <a:xfrm>
              <a:off x="928" y="1819"/>
              <a:ext cx="3509" cy="60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矩形 2"/>
            <p:cNvSpPr/>
            <p:nvPr/>
          </p:nvSpPr>
          <p:spPr>
            <a:xfrm>
              <a:off x="1589" y="2417"/>
              <a:ext cx="2046" cy="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分区</a:t>
              </a:r>
              <a:r>
                <a:rPr lang="en-US" altLang="zh-CN">
                  <a:latin typeface="苹方-简" panose="020B0400000000000000" charset="-122"/>
                  <a:ea typeface="苹方-简" panose="020B0400000000000000" charset="-122"/>
                  <a:cs typeface="苹方-简" panose="020B0400000000000000" charset="-122"/>
                </a:rPr>
                <a:t>0</a:t>
              </a:r>
              <a:endParaRPr lang="en-US" altLang="zh-CN">
                <a:latin typeface="苹方-简" panose="020B0400000000000000" charset="-122"/>
                <a:ea typeface="苹方-简" panose="020B0400000000000000" charset="-122"/>
                <a:cs typeface="苹方-简" panose="020B0400000000000000" charset="-122"/>
              </a:endParaRPr>
            </a:p>
          </p:txBody>
        </p:sp>
        <p:sp>
          <p:nvSpPr>
            <p:cNvPr id="4" name="矩形 3"/>
            <p:cNvSpPr/>
            <p:nvPr/>
          </p:nvSpPr>
          <p:spPr>
            <a:xfrm>
              <a:off x="1589" y="3829"/>
              <a:ext cx="2046" cy="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分区</a:t>
              </a:r>
              <a:r>
                <a:rPr lang="en-US" altLang="zh-CN">
                  <a:latin typeface="苹方-简" panose="020B0400000000000000" charset="-122"/>
                  <a:ea typeface="苹方-简" panose="020B0400000000000000" charset="-122"/>
                  <a:cs typeface="苹方-简" panose="020B0400000000000000" charset="-122"/>
                </a:rPr>
                <a:t>1</a:t>
              </a:r>
              <a:endParaRPr lang="en-US" altLang="zh-CN">
                <a:latin typeface="苹方-简" panose="020B0400000000000000" charset="-122"/>
                <a:ea typeface="苹方-简" panose="020B0400000000000000" charset="-122"/>
                <a:cs typeface="苹方-简" panose="020B0400000000000000" charset="-122"/>
              </a:endParaRPr>
            </a:p>
          </p:txBody>
        </p:sp>
        <p:sp>
          <p:nvSpPr>
            <p:cNvPr id="6" name="矩形 5"/>
            <p:cNvSpPr/>
            <p:nvPr/>
          </p:nvSpPr>
          <p:spPr>
            <a:xfrm>
              <a:off x="1589" y="5241"/>
              <a:ext cx="2046" cy="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分区</a:t>
              </a:r>
              <a:r>
                <a:rPr lang="en-US" altLang="zh-CN">
                  <a:latin typeface="苹方-简" panose="020B0400000000000000" charset="-122"/>
                  <a:ea typeface="苹方-简" panose="020B0400000000000000" charset="-122"/>
                  <a:cs typeface="苹方-简" panose="020B0400000000000000" charset="-122"/>
                </a:rPr>
                <a:t>2</a:t>
              </a:r>
              <a:endParaRPr lang="en-US" altLang="zh-CN">
                <a:latin typeface="苹方-简" panose="020B0400000000000000" charset="-122"/>
                <a:ea typeface="苹方-简" panose="020B0400000000000000" charset="-122"/>
                <a:cs typeface="苹方-简" panose="020B0400000000000000" charset="-122"/>
              </a:endParaRPr>
            </a:p>
          </p:txBody>
        </p:sp>
        <p:sp>
          <p:nvSpPr>
            <p:cNvPr id="7" name="矩形 6"/>
            <p:cNvSpPr/>
            <p:nvPr/>
          </p:nvSpPr>
          <p:spPr>
            <a:xfrm>
              <a:off x="1589" y="6653"/>
              <a:ext cx="2046" cy="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分区</a:t>
              </a:r>
              <a:r>
                <a:rPr lang="en-US" altLang="zh-CN">
                  <a:latin typeface="苹方-简" panose="020B0400000000000000" charset="-122"/>
                  <a:ea typeface="苹方-简" panose="020B0400000000000000" charset="-122"/>
                  <a:cs typeface="苹方-简" panose="020B0400000000000000" charset="-122"/>
                </a:rPr>
                <a:t>3</a:t>
              </a:r>
              <a:endParaRPr lang="en-US" altLang="zh-CN">
                <a:latin typeface="苹方-简" panose="020B0400000000000000" charset="-122"/>
                <a:ea typeface="苹方-简" panose="020B0400000000000000" charset="-122"/>
                <a:cs typeface="苹方-简" panose="020B0400000000000000" charset="-122"/>
              </a:endParaRPr>
            </a:p>
          </p:txBody>
        </p:sp>
        <p:sp>
          <p:nvSpPr>
            <p:cNvPr id="9" name="文本框 8"/>
            <p:cNvSpPr txBox="1"/>
            <p:nvPr/>
          </p:nvSpPr>
          <p:spPr>
            <a:xfrm>
              <a:off x="2037" y="1886"/>
              <a:ext cx="1291" cy="506"/>
            </a:xfrm>
            <a:prstGeom prst="rect">
              <a:avLst/>
            </a:prstGeom>
            <a:noFill/>
          </p:spPr>
          <p:txBody>
            <a:bodyPr wrap="square" rtlCol="0">
              <a:spAutoFit/>
            </a:bodyPr>
            <a:p>
              <a:r>
                <a:rPr lang="zh-CN" altLang="en-US" sz="1200">
                  <a:latin typeface="苹方-简" panose="020B0400000000000000" charset="-122"/>
                  <a:ea typeface="苹方-简" panose="020B0400000000000000" charset="-122"/>
                  <a:cs typeface="苹方-简" panose="020B0400000000000000" charset="-122"/>
                </a:rPr>
                <a:t>主题</a:t>
              </a:r>
              <a:r>
                <a:rPr lang="en-US" altLang="zh-CN" sz="1200">
                  <a:latin typeface="苹方-简" panose="020B0400000000000000" charset="-122"/>
                  <a:ea typeface="苹方-简" panose="020B0400000000000000" charset="-122"/>
                  <a:cs typeface="苹方-简" panose="020B0400000000000000" charset="-122"/>
                </a:rPr>
                <a:t>T1</a:t>
              </a:r>
              <a:endParaRPr lang="en-US" altLang="zh-CN" sz="1200">
                <a:latin typeface="苹方-简" panose="020B0400000000000000" charset="-122"/>
                <a:ea typeface="苹方-简" panose="020B0400000000000000" charset="-122"/>
                <a:cs typeface="苹方-简" panose="020B0400000000000000" charset="-122"/>
              </a:endParaRPr>
            </a:p>
          </p:txBody>
        </p:sp>
      </p:grpSp>
      <p:grpSp>
        <p:nvGrpSpPr>
          <p:cNvPr id="18" name="组合 17"/>
          <p:cNvGrpSpPr/>
          <p:nvPr/>
        </p:nvGrpSpPr>
        <p:grpSpPr>
          <a:xfrm>
            <a:off x="5553710" y="975360"/>
            <a:ext cx="2087840" cy="3297464"/>
            <a:chOff x="928" y="1819"/>
            <a:chExt cx="3509" cy="6059"/>
          </a:xfrm>
        </p:grpSpPr>
        <p:sp>
          <p:nvSpPr>
            <p:cNvPr id="19" name="矩形 18"/>
            <p:cNvSpPr/>
            <p:nvPr/>
          </p:nvSpPr>
          <p:spPr>
            <a:xfrm>
              <a:off x="928" y="1819"/>
              <a:ext cx="3509" cy="60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矩形 19"/>
            <p:cNvSpPr/>
            <p:nvPr/>
          </p:nvSpPr>
          <p:spPr>
            <a:xfrm>
              <a:off x="1589" y="2417"/>
              <a:ext cx="2046" cy="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消费者</a:t>
              </a:r>
              <a:r>
                <a:rPr lang="en-US" altLang="zh-CN">
                  <a:latin typeface="苹方-简" panose="020B0400000000000000" charset="-122"/>
                  <a:ea typeface="苹方-简" panose="020B0400000000000000" charset="-122"/>
                  <a:cs typeface="苹方-简" panose="020B0400000000000000" charset="-122"/>
                </a:rPr>
                <a:t>1</a:t>
              </a:r>
              <a:endParaRPr lang="en-US" altLang="zh-CN">
                <a:latin typeface="苹方-简" panose="020B0400000000000000" charset="-122"/>
                <a:ea typeface="苹方-简" panose="020B0400000000000000" charset="-122"/>
                <a:cs typeface="苹方-简" panose="020B0400000000000000" charset="-122"/>
              </a:endParaRPr>
            </a:p>
          </p:txBody>
        </p:sp>
        <p:sp>
          <p:nvSpPr>
            <p:cNvPr id="21" name="矩形 20"/>
            <p:cNvSpPr/>
            <p:nvPr/>
          </p:nvSpPr>
          <p:spPr>
            <a:xfrm>
              <a:off x="1589" y="3829"/>
              <a:ext cx="2046" cy="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消费者</a:t>
              </a:r>
              <a:r>
                <a:rPr lang="en-US" altLang="zh-CN">
                  <a:latin typeface="苹方-简" panose="020B0400000000000000" charset="-122"/>
                  <a:ea typeface="苹方-简" panose="020B0400000000000000" charset="-122"/>
                  <a:cs typeface="苹方-简" panose="020B0400000000000000" charset="-122"/>
                </a:rPr>
                <a:t>2</a:t>
              </a:r>
              <a:endParaRPr lang="en-US" altLang="zh-CN">
                <a:latin typeface="苹方-简" panose="020B0400000000000000" charset="-122"/>
                <a:ea typeface="苹方-简" panose="020B0400000000000000" charset="-122"/>
                <a:cs typeface="苹方-简" panose="020B0400000000000000" charset="-122"/>
              </a:endParaRPr>
            </a:p>
          </p:txBody>
        </p:sp>
        <p:sp>
          <p:nvSpPr>
            <p:cNvPr id="22" name="矩形 21"/>
            <p:cNvSpPr/>
            <p:nvPr/>
          </p:nvSpPr>
          <p:spPr>
            <a:xfrm>
              <a:off x="1589" y="5241"/>
              <a:ext cx="2046" cy="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消费者</a:t>
              </a:r>
              <a:r>
                <a:rPr lang="en-US" altLang="zh-CN">
                  <a:latin typeface="苹方-简" panose="020B0400000000000000" charset="-122"/>
                  <a:ea typeface="苹方-简" panose="020B0400000000000000" charset="-122"/>
                  <a:cs typeface="苹方-简" panose="020B0400000000000000" charset="-122"/>
                </a:rPr>
                <a:t>3</a:t>
              </a:r>
              <a:endParaRPr lang="en-US" altLang="zh-CN">
                <a:latin typeface="苹方-简" panose="020B0400000000000000" charset="-122"/>
                <a:ea typeface="苹方-简" panose="020B0400000000000000" charset="-122"/>
                <a:cs typeface="苹方-简" panose="020B0400000000000000" charset="-122"/>
              </a:endParaRPr>
            </a:p>
          </p:txBody>
        </p:sp>
        <p:sp>
          <p:nvSpPr>
            <p:cNvPr id="23" name="矩形 22"/>
            <p:cNvSpPr/>
            <p:nvPr/>
          </p:nvSpPr>
          <p:spPr>
            <a:xfrm>
              <a:off x="1589" y="6653"/>
              <a:ext cx="2046" cy="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消费者</a:t>
              </a:r>
              <a:r>
                <a:rPr lang="en-US" altLang="zh-CN">
                  <a:latin typeface="苹方-简" panose="020B0400000000000000" charset="-122"/>
                  <a:ea typeface="苹方-简" panose="020B0400000000000000" charset="-122"/>
                  <a:cs typeface="苹方-简" panose="020B0400000000000000" charset="-122"/>
                </a:rPr>
                <a:t>4</a:t>
              </a:r>
              <a:endParaRPr lang="en-US" altLang="zh-CN">
                <a:latin typeface="苹方-简" panose="020B0400000000000000" charset="-122"/>
                <a:ea typeface="苹方-简" panose="020B0400000000000000" charset="-122"/>
                <a:cs typeface="苹方-简" panose="020B0400000000000000" charset="-122"/>
              </a:endParaRPr>
            </a:p>
          </p:txBody>
        </p:sp>
        <p:sp>
          <p:nvSpPr>
            <p:cNvPr id="24" name="文本框 23"/>
            <p:cNvSpPr txBox="1"/>
            <p:nvPr/>
          </p:nvSpPr>
          <p:spPr>
            <a:xfrm>
              <a:off x="1589" y="1886"/>
              <a:ext cx="2046" cy="506"/>
            </a:xfrm>
            <a:prstGeom prst="rect">
              <a:avLst/>
            </a:prstGeom>
            <a:noFill/>
          </p:spPr>
          <p:txBody>
            <a:bodyPr wrap="square" rtlCol="0">
              <a:spAutoFit/>
            </a:bodyPr>
            <a:p>
              <a:r>
                <a:rPr lang="zh-CN" altLang="en-US" sz="1200">
                  <a:latin typeface="苹方-简" panose="020B0400000000000000" charset="-122"/>
                  <a:ea typeface="苹方-简" panose="020B0400000000000000" charset="-122"/>
                  <a:cs typeface="苹方-简" panose="020B0400000000000000" charset="-122"/>
                </a:rPr>
                <a:t>消费者群组</a:t>
              </a:r>
              <a:r>
                <a:rPr lang="en-US" altLang="zh-CN" sz="1200">
                  <a:latin typeface="苹方-简" panose="020B0400000000000000" charset="-122"/>
                  <a:ea typeface="苹方-简" panose="020B0400000000000000" charset="-122"/>
                  <a:cs typeface="苹方-简" panose="020B0400000000000000" charset="-122"/>
                </a:rPr>
                <a:t>1</a:t>
              </a:r>
              <a:endParaRPr lang="en-US" altLang="zh-CN" sz="1200">
                <a:latin typeface="苹方-简" panose="020B0400000000000000" charset="-122"/>
                <a:ea typeface="苹方-简" panose="020B0400000000000000" charset="-122"/>
                <a:cs typeface="苹方-简" panose="020B0400000000000000" charset="-122"/>
              </a:endParaRPr>
            </a:p>
          </p:txBody>
        </p:sp>
      </p:grpSp>
      <p:sp>
        <p:nvSpPr>
          <p:cNvPr id="26" name="矩形 25"/>
          <p:cNvSpPr/>
          <p:nvPr/>
        </p:nvSpPr>
        <p:spPr>
          <a:xfrm>
            <a:off x="5553710" y="4689475"/>
            <a:ext cx="2087880" cy="17983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7" name="矩形 26"/>
          <p:cNvSpPr/>
          <p:nvPr/>
        </p:nvSpPr>
        <p:spPr>
          <a:xfrm>
            <a:off x="5946775" y="5015230"/>
            <a:ext cx="1217295" cy="4197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消费者</a:t>
            </a:r>
            <a:r>
              <a:rPr lang="en-US" altLang="zh-CN">
                <a:latin typeface="苹方-简" panose="020B0400000000000000" charset="-122"/>
                <a:ea typeface="苹方-简" panose="020B0400000000000000" charset="-122"/>
                <a:cs typeface="苹方-简" panose="020B0400000000000000" charset="-122"/>
              </a:rPr>
              <a:t>1</a:t>
            </a:r>
            <a:endParaRPr lang="en-US" altLang="zh-CN">
              <a:latin typeface="苹方-简" panose="020B0400000000000000" charset="-122"/>
              <a:ea typeface="苹方-简" panose="020B0400000000000000" charset="-122"/>
              <a:cs typeface="苹方-简" panose="020B0400000000000000" charset="-122"/>
            </a:endParaRPr>
          </a:p>
        </p:txBody>
      </p:sp>
      <p:sp>
        <p:nvSpPr>
          <p:cNvPr id="28" name="矩形 27"/>
          <p:cNvSpPr/>
          <p:nvPr/>
        </p:nvSpPr>
        <p:spPr>
          <a:xfrm>
            <a:off x="5946775" y="5783580"/>
            <a:ext cx="1217295" cy="4197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latin typeface="苹方-简" panose="020B0400000000000000" charset="-122"/>
                <a:ea typeface="苹方-简" panose="020B0400000000000000" charset="-122"/>
                <a:cs typeface="苹方-简" panose="020B0400000000000000" charset="-122"/>
              </a:rPr>
              <a:t>消费者</a:t>
            </a:r>
            <a:r>
              <a:rPr lang="en-US" altLang="zh-CN">
                <a:latin typeface="苹方-简" panose="020B0400000000000000" charset="-122"/>
                <a:ea typeface="苹方-简" panose="020B0400000000000000" charset="-122"/>
                <a:cs typeface="苹方-简" panose="020B0400000000000000" charset="-122"/>
              </a:rPr>
              <a:t>2</a:t>
            </a:r>
            <a:endParaRPr lang="en-US" altLang="zh-CN">
              <a:latin typeface="苹方-简" panose="020B0400000000000000" charset="-122"/>
              <a:ea typeface="苹方-简" panose="020B0400000000000000" charset="-122"/>
              <a:cs typeface="苹方-简" panose="020B0400000000000000" charset="-122"/>
            </a:endParaRPr>
          </a:p>
        </p:txBody>
      </p:sp>
      <p:sp>
        <p:nvSpPr>
          <p:cNvPr id="31" name="文本框 30"/>
          <p:cNvSpPr txBox="1"/>
          <p:nvPr/>
        </p:nvSpPr>
        <p:spPr>
          <a:xfrm>
            <a:off x="5946775" y="4725670"/>
            <a:ext cx="1217295"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cs typeface="苹方-简" panose="020B0400000000000000" charset="-122"/>
              </a:rPr>
              <a:t>消费者群组</a:t>
            </a:r>
            <a:r>
              <a:rPr lang="en-US" altLang="zh-CN" sz="1200">
                <a:latin typeface="苹方-简" panose="020B0400000000000000" charset="-122"/>
                <a:ea typeface="苹方-简" panose="020B0400000000000000" charset="-122"/>
                <a:cs typeface="苹方-简" panose="020B0400000000000000" charset="-122"/>
              </a:rPr>
              <a:t>2</a:t>
            </a:r>
            <a:endParaRPr lang="en-US" altLang="zh-CN" sz="1200">
              <a:latin typeface="苹方-简" panose="020B0400000000000000" charset="-122"/>
              <a:ea typeface="苹方-简" panose="020B0400000000000000" charset="-122"/>
              <a:cs typeface="苹方-简" panose="020B0400000000000000" charset="-122"/>
            </a:endParaRPr>
          </a:p>
        </p:txBody>
      </p:sp>
      <p:cxnSp>
        <p:nvCxnSpPr>
          <p:cNvPr id="32" name="直接箭头连接符 31"/>
          <p:cNvCxnSpPr>
            <a:stCxn id="3" idx="3"/>
            <a:endCxn id="20" idx="1"/>
          </p:cNvCxnSpPr>
          <p:nvPr/>
        </p:nvCxnSpPr>
        <p:spPr>
          <a:xfrm>
            <a:off x="2179955" y="1511300"/>
            <a:ext cx="37668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4" idx="3"/>
            <a:endCxn id="21" idx="1"/>
          </p:cNvCxnSpPr>
          <p:nvPr/>
        </p:nvCxnSpPr>
        <p:spPr>
          <a:xfrm>
            <a:off x="2179955" y="2279650"/>
            <a:ext cx="37668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6" idx="3"/>
            <a:endCxn id="22" idx="1"/>
          </p:cNvCxnSpPr>
          <p:nvPr/>
        </p:nvCxnSpPr>
        <p:spPr>
          <a:xfrm>
            <a:off x="2179955" y="3048000"/>
            <a:ext cx="37668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7" idx="3"/>
            <a:endCxn id="23" idx="1"/>
          </p:cNvCxnSpPr>
          <p:nvPr/>
        </p:nvCxnSpPr>
        <p:spPr>
          <a:xfrm>
            <a:off x="2179955" y="3816350"/>
            <a:ext cx="37668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3" idx="3"/>
            <a:endCxn id="27" idx="1"/>
          </p:cNvCxnSpPr>
          <p:nvPr/>
        </p:nvCxnSpPr>
        <p:spPr>
          <a:xfrm>
            <a:off x="2179955" y="1511300"/>
            <a:ext cx="3766820" cy="37141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4" idx="3"/>
            <a:endCxn id="27" idx="1"/>
          </p:cNvCxnSpPr>
          <p:nvPr/>
        </p:nvCxnSpPr>
        <p:spPr>
          <a:xfrm>
            <a:off x="2179955" y="2279650"/>
            <a:ext cx="3766820" cy="29457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6" idx="3"/>
            <a:endCxn id="28" idx="1"/>
          </p:cNvCxnSpPr>
          <p:nvPr/>
        </p:nvCxnSpPr>
        <p:spPr>
          <a:xfrm>
            <a:off x="2179955" y="3048000"/>
            <a:ext cx="3766820" cy="2945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7" idx="3"/>
            <a:endCxn id="28" idx="1"/>
          </p:cNvCxnSpPr>
          <p:nvPr/>
        </p:nvCxnSpPr>
        <p:spPr>
          <a:xfrm>
            <a:off x="2179955" y="3816350"/>
            <a:ext cx="3766820" cy="21774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12784</Words>
  <Application>WPS 演示</Application>
  <PresentationFormat>宽屏</PresentationFormat>
  <Paragraphs>794</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方正书宋_GBK</vt:lpstr>
      <vt:lpstr>Wingdings</vt:lpstr>
      <vt:lpstr>苹方-简</vt:lpstr>
      <vt:lpstr>Courier New</vt:lpstr>
      <vt:lpstr>Calibri</vt:lpstr>
      <vt:lpstr>Helvetica Neue</vt:lpstr>
      <vt:lpstr>微软雅黑</vt:lpstr>
      <vt:lpstr>汉仪旗黑KW</vt:lpstr>
      <vt:lpstr>宋体</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dengzhuowen</dc:creator>
  <cp:lastModifiedBy>dengzhuowen</cp:lastModifiedBy>
  <cp:revision>1439</cp:revision>
  <dcterms:created xsi:type="dcterms:W3CDTF">2020-01-16T02:13:52Z</dcterms:created>
  <dcterms:modified xsi:type="dcterms:W3CDTF">2020-01-16T02:13:52Z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