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56" r:id="rId27"/>
    <p:sldId id="283" r:id="rId28"/>
    <p:sldId id="284" r:id="rId29"/>
    <p:sldId id="285" r:id="rId30"/>
    <p:sldId id="257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7" r:id="rId40"/>
    <p:sldId id="326" r:id="rId41"/>
    <p:sldId id="294" r:id="rId42"/>
    <p:sldId id="295" r:id="rId43"/>
    <p:sldId id="296" r:id="rId44"/>
    <p:sldId id="298" r:id="rId45"/>
    <p:sldId id="299" r:id="rId46"/>
    <p:sldId id="301" r:id="rId47"/>
    <p:sldId id="300" r:id="rId48"/>
    <p:sldId id="302" r:id="rId49"/>
    <p:sldId id="303" r:id="rId50"/>
    <p:sldId id="304" r:id="rId51"/>
    <p:sldId id="305" r:id="rId52"/>
    <p:sldId id="306" r:id="rId53"/>
    <p:sldId id="307" r:id="rId54"/>
    <p:sldId id="310" r:id="rId55"/>
    <p:sldId id="311" r:id="rId56"/>
    <p:sldId id="308" r:id="rId57"/>
    <p:sldId id="309" r:id="rId58"/>
    <p:sldId id="312" r:id="rId59"/>
    <p:sldId id="313" r:id="rId60"/>
    <p:sldId id="317" r:id="rId61"/>
    <p:sldId id="315" r:id="rId62"/>
    <p:sldId id="316" r:id="rId63"/>
    <p:sldId id="314" r:id="rId64"/>
    <p:sldId id="318" r:id="rId65"/>
    <p:sldId id="321" r:id="rId66"/>
    <p:sldId id="319" r:id="rId67"/>
    <p:sldId id="320" r:id="rId68"/>
    <p:sldId id="322" r:id="rId69"/>
    <p:sldId id="323" r:id="rId70"/>
    <p:sldId id="324" r:id="rId71"/>
    <p:sldId id="325" r:id="rId72"/>
    <p:sldId id="328" r:id="rId73"/>
    <p:sldId id="331" r:id="rId74"/>
    <p:sldId id="327" r:id="rId75"/>
    <p:sldId id="329" r:id="rId76"/>
    <p:sldId id="330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9752" y="2492896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设计与实现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04248" y="50131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sysublackbear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8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403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（跳表）：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77257" y="1988840"/>
            <a:ext cx="7357436" cy="2178227"/>
            <a:chOff x="467544" y="4025508"/>
            <a:chExt cx="7357436" cy="2178227"/>
          </a:xfrm>
        </p:grpSpPr>
        <p:sp>
          <p:nvSpPr>
            <p:cNvPr id="7" name="矩形 6"/>
            <p:cNvSpPr/>
            <p:nvPr/>
          </p:nvSpPr>
          <p:spPr>
            <a:xfrm>
              <a:off x="467544" y="4653136"/>
              <a:ext cx="79711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h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eader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7544" y="4869160"/>
              <a:ext cx="79711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tail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2066" y="4306307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 smtClean="0"/>
                <a:t>zskiplist</a:t>
              </a:r>
              <a:endParaRPr lang="en-US" altLang="zh-CN" dirty="0" smtClean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67544" y="5085184"/>
              <a:ext cx="79711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level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7544" y="5445224"/>
              <a:ext cx="79711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length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24114" y="4221088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L32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24114" y="4437112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24114" y="4653136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024114" y="4869160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24114" y="5085184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24114" y="5301208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24114" y="5517232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57202" y="4567917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257202" y="4783941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57202" y="4999965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57202" y="5215989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257202" y="5445224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BW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259070" y="5660571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18.0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57202" y="5884231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o1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52054" y="4999965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552054" y="5215989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552054" y="5445224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BW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553922" y="5660571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18.0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552054" y="5884231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o2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12160" y="4391306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012160" y="4607330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12160" y="4823354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012160" y="5039378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12160" y="5268613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BW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14028" y="5483960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2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8.0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12160" y="5707620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o3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012160" y="4175621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47538" y="4198634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cxnSp>
          <p:nvCxnSpPr>
            <p:cNvPr id="40" name="直接箭头连接符 39"/>
            <p:cNvCxnSpPr>
              <a:stCxn id="12" idx="3"/>
              <a:endCxn id="39" idx="1"/>
            </p:cNvCxnSpPr>
            <p:nvPr/>
          </p:nvCxnSpPr>
          <p:spPr>
            <a:xfrm>
              <a:off x="2555776" y="4329100"/>
              <a:ext cx="591762" cy="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2710058" y="409028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0</a:t>
              </a:r>
              <a:endParaRPr lang="en-US" altLang="zh-CN" dirty="0" smtClean="0"/>
            </a:p>
          </p:txBody>
        </p:sp>
        <p:cxnSp>
          <p:nvCxnSpPr>
            <p:cNvPr id="42" name="曲线连接符 41"/>
            <p:cNvCxnSpPr>
              <a:stCxn id="14" idx="3"/>
              <a:endCxn id="38" idx="1"/>
            </p:cNvCxnSpPr>
            <p:nvPr/>
          </p:nvCxnSpPr>
          <p:spPr>
            <a:xfrm flipV="1">
              <a:off x="2555776" y="4283633"/>
              <a:ext cx="3456384" cy="477515"/>
            </a:xfrm>
            <a:prstGeom prst="curvedConnector3">
              <a:avLst>
                <a:gd name="adj1" fmla="val 160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4295252" y="406169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</a:t>
              </a:r>
              <a:endParaRPr lang="en-US" altLang="zh-CN" dirty="0" smtClean="0"/>
            </a:p>
          </p:txBody>
        </p:sp>
        <p:cxnSp>
          <p:nvCxnSpPr>
            <p:cNvPr id="44" name="曲线连接符 43"/>
            <p:cNvCxnSpPr>
              <a:stCxn id="7" idx="3"/>
              <a:endCxn id="18" idx="1"/>
            </p:cNvCxnSpPr>
            <p:nvPr/>
          </p:nvCxnSpPr>
          <p:spPr>
            <a:xfrm>
              <a:off x="1264660" y="4761148"/>
              <a:ext cx="759454" cy="86409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5" idx="3"/>
              <a:endCxn id="19" idx="1"/>
            </p:cNvCxnSpPr>
            <p:nvPr/>
          </p:nvCxnSpPr>
          <p:spPr>
            <a:xfrm flipV="1">
              <a:off x="2555776" y="4675929"/>
              <a:ext cx="701426" cy="301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6" idx="3"/>
              <a:endCxn id="20" idx="1"/>
            </p:cNvCxnSpPr>
            <p:nvPr/>
          </p:nvCxnSpPr>
          <p:spPr>
            <a:xfrm flipV="1">
              <a:off x="2555776" y="4891953"/>
              <a:ext cx="701426" cy="301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7" idx="3"/>
              <a:endCxn id="21" idx="1"/>
            </p:cNvCxnSpPr>
            <p:nvPr/>
          </p:nvCxnSpPr>
          <p:spPr>
            <a:xfrm flipV="1">
              <a:off x="2555776" y="5107977"/>
              <a:ext cx="701426" cy="301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8" idx="3"/>
              <a:endCxn id="22" idx="1"/>
            </p:cNvCxnSpPr>
            <p:nvPr/>
          </p:nvCxnSpPr>
          <p:spPr>
            <a:xfrm flipV="1">
              <a:off x="2555776" y="5324001"/>
              <a:ext cx="701426" cy="301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2747206" y="503757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en-US" altLang="zh-CN" dirty="0" smtClean="0"/>
            </a:p>
          </p:txBody>
        </p:sp>
        <p:cxnSp>
          <p:nvCxnSpPr>
            <p:cNvPr id="50" name="直接箭头连接符 49"/>
            <p:cNvCxnSpPr>
              <a:stCxn id="20" idx="3"/>
              <a:endCxn id="32" idx="1"/>
            </p:cNvCxnSpPr>
            <p:nvPr/>
          </p:nvCxnSpPr>
          <p:spPr>
            <a:xfrm flipV="1">
              <a:off x="3788864" y="4715342"/>
              <a:ext cx="2223296" cy="176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9" idx="3"/>
              <a:endCxn id="31" idx="1"/>
            </p:cNvCxnSpPr>
            <p:nvPr/>
          </p:nvCxnSpPr>
          <p:spPr>
            <a:xfrm flipV="1">
              <a:off x="3788864" y="4499318"/>
              <a:ext cx="2223296" cy="176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4295252" y="435404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2</a:t>
              </a:r>
              <a:endParaRPr lang="en-US" altLang="zh-CN" dirty="0" smtClean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297127" y="462329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2</a:t>
              </a:r>
              <a:endParaRPr lang="en-US" altLang="zh-CN" dirty="0" smtClean="0"/>
            </a:p>
          </p:txBody>
        </p:sp>
        <p:cxnSp>
          <p:nvCxnSpPr>
            <p:cNvPr id="54" name="直接箭头连接符 53"/>
            <p:cNvCxnSpPr>
              <a:stCxn id="21" idx="3"/>
              <a:endCxn id="26" idx="1"/>
            </p:cNvCxnSpPr>
            <p:nvPr/>
          </p:nvCxnSpPr>
          <p:spPr>
            <a:xfrm>
              <a:off x="3788864" y="5107977"/>
              <a:ext cx="763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6" idx="3"/>
              <a:endCxn id="33" idx="1"/>
            </p:cNvCxnSpPr>
            <p:nvPr/>
          </p:nvCxnSpPr>
          <p:spPr>
            <a:xfrm flipV="1">
              <a:off x="5083716" y="4931366"/>
              <a:ext cx="928444" cy="176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2" idx="3"/>
              <a:endCxn id="27" idx="1"/>
            </p:cNvCxnSpPr>
            <p:nvPr/>
          </p:nvCxnSpPr>
          <p:spPr>
            <a:xfrm>
              <a:off x="3788864" y="5324001"/>
              <a:ext cx="763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27" idx="3"/>
              <a:endCxn id="34" idx="1"/>
            </p:cNvCxnSpPr>
            <p:nvPr/>
          </p:nvCxnSpPr>
          <p:spPr>
            <a:xfrm flipV="1">
              <a:off x="5083716" y="5147390"/>
              <a:ext cx="928444" cy="176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3990608" y="511501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en-US" altLang="zh-CN" dirty="0" smtClean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352097" y="501156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en-US" altLang="zh-CN" dirty="0" smtClean="0"/>
            </a:p>
          </p:txBody>
        </p:sp>
        <p:cxnSp>
          <p:nvCxnSpPr>
            <p:cNvPr id="60" name="直接箭头连接符 59"/>
            <p:cNvCxnSpPr>
              <a:stCxn id="35" idx="1"/>
              <a:endCxn id="28" idx="3"/>
            </p:cNvCxnSpPr>
            <p:nvPr/>
          </p:nvCxnSpPr>
          <p:spPr>
            <a:xfrm flipH="1">
              <a:off x="5083716" y="5376625"/>
              <a:ext cx="928444" cy="176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28" idx="1"/>
              <a:endCxn id="23" idx="3"/>
            </p:cNvCxnSpPr>
            <p:nvPr/>
          </p:nvCxnSpPr>
          <p:spPr>
            <a:xfrm flipH="1">
              <a:off x="3788864" y="5553236"/>
              <a:ext cx="763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2328397" y="5942125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cxnSp>
          <p:nvCxnSpPr>
            <p:cNvPr id="63" name="曲线连接符 62"/>
            <p:cNvCxnSpPr>
              <a:stCxn id="23" idx="1"/>
              <a:endCxn id="62" idx="3"/>
            </p:cNvCxnSpPr>
            <p:nvPr/>
          </p:nvCxnSpPr>
          <p:spPr>
            <a:xfrm rot="10800000" flipV="1">
              <a:off x="2812826" y="5553236"/>
              <a:ext cx="444377" cy="51969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7340552" y="4152828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340552" y="4404332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340552" y="4615656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340552" y="4816241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338965" y="5062391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cxnSp>
          <p:nvCxnSpPr>
            <p:cNvPr id="69" name="直接箭头连接符 68"/>
            <p:cNvCxnSpPr>
              <a:stCxn id="38" idx="3"/>
              <a:endCxn id="64" idx="1"/>
            </p:cNvCxnSpPr>
            <p:nvPr/>
          </p:nvCxnSpPr>
          <p:spPr>
            <a:xfrm>
              <a:off x="6543822" y="4283633"/>
              <a:ext cx="7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31" idx="3"/>
              <a:endCxn id="65" idx="1"/>
            </p:cNvCxnSpPr>
            <p:nvPr/>
          </p:nvCxnSpPr>
          <p:spPr>
            <a:xfrm>
              <a:off x="6543822" y="4499318"/>
              <a:ext cx="796730" cy="35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32" idx="3"/>
              <a:endCxn id="66" idx="1"/>
            </p:cNvCxnSpPr>
            <p:nvPr/>
          </p:nvCxnSpPr>
          <p:spPr>
            <a:xfrm>
              <a:off x="6543822" y="4715342"/>
              <a:ext cx="796730" cy="31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33" idx="3"/>
              <a:endCxn id="67" idx="1"/>
            </p:cNvCxnSpPr>
            <p:nvPr/>
          </p:nvCxnSpPr>
          <p:spPr>
            <a:xfrm>
              <a:off x="6543822" y="4931366"/>
              <a:ext cx="796730" cy="15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34" idx="3"/>
              <a:endCxn id="68" idx="1"/>
            </p:cNvCxnSpPr>
            <p:nvPr/>
          </p:nvCxnSpPr>
          <p:spPr>
            <a:xfrm>
              <a:off x="6543822" y="5147390"/>
              <a:ext cx="795143" cy="45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6800050" y="402550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0</a:t>
              </a:r>
              <a:endParaRPr lang="en-US" altLang="zh-CN" dirty="0" smtClean="0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1711929" y="1062476"/>
            <a:ext cx="219483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i="1" dirty="0" smtClean="0"/>
              <a:t>表头节点不记任何元素，默认设置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ZSKIPLIST_MAXLEVEL</a:t>
            </a:r>
            <a:r>
              <a:rPr lang="zh-CN" altLang="en-US" sz="1000" i="1" dirty="0" smtClean="0"/>
              <a:t>层（</a:t>
            </a:r>
            <a:r>
              <a:rPr lang="en-US" altLang="zh-CN" sz="1000" i="1" dirty="0" smtClean="0"/>
              <a:t>32</a:t>
            </a:r>
            <a:r>
              <a:rPr lang="zh-CN" altLang="en-US" sz="1000" i="1" dirty="0" smtClean="0"/>
              <a:t>），方便</a:t>
            </a:r>
            <a:endParaRPr lang="en-US" altLang="zh-CN" sz="1000" i="1" dirty="0" smtClean="0"/>
          </a:p>
          <a:p>
            <a:r>
              <a:rPr lang="zh-CN" altLang="en-US" sz="1000" i="1" dirty="0" smtClean="0"/>
              <a:t>后续查找</a:t>
            </a:r>
            <a:endParaRPr lang="en-US" altLang="zh-CN" sz="1000" i="1" dirty="0" smtClean="0"/>
          </a:p>
        </p:txBody>
      </p:sp>
      <p:sp>
        <p:nvSpPr>
          <p:cNvPr id="3" name="下箭头 2"/>
          <p:cNvSpPr/>
          <p:nvPr/>
        </p:nvSpPr>
        <p:spPr>
          <a:xfrm>
            <a:off x="2411760" y="1634474"/>
            <a:ext cx="126350" cy="4036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321626" y="4206949"/>
            <a:ext cx="515237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i="1" dirty="0" smtClean="0"/>
              <a:t>跳表插入节点过程：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1.</a:t>
            </a:r>
            <a:r>
              <a:rPr lang="zh-CN" altLang="en-US" sz="1000" i="1" dirty="0" smtClean="0"/>
              <a:t>计算每一层的</a:t>
            </a:r>
            <a:r>
              <a:rPr lang="en-US" altLang="zh-CN" sz="1000" i="1" dirty="0" smtClean="0"/>
              <a:t>rank</a:t>
            </a:r>
            <a:r>
              <a:rPr lang="en-US" altLang="zh-CN" sz="1000" i="1" dirty="0"/>
              <a:t>(</a:t>
            </a:r>
            <a:r>
              <a:rPr lang="en-US" altLang="zh-CN" sz="1000" i="1" dirty="0" smtClean="0"/>
              <a:t>rank[ZSKIPLIST_MAXLEVEL]</a:t>
            </a:r>
            <a:r>
              <a:rPr lang="en-US" altLang="zh-CN" sz="1000" i="1" dirty="0"/>
              <a:t>)</a:t>
            </a:r>
            <a:r>
              <a:rPr lang="zh-CN" altLang="en-US" sz="1000" i="1" dirty="0" smtClean="0"/>
              <a:t>：</a:t>
            </a:r>
            <a:endParaRPr lang="en-US" altLang="zh-CN" sz="1000" i="1" dirty="0"/>
          </a:p>
          <a:p>
            <a:r>
              <a:rPr lang="en-US" altLang="zh-CN" sz="1000" i="1" dirty="0"/>
              <a:t> </a:t>
            </a:r>
            <a:r>
              <a:rPr lang="en-US" altLang="zh-CN" sz="1000" i="1" dirty="0" smtClean="0"/>
              <a:t>   </a:t>
            </a:r>
            <a:r>
              <a:rPr lang="nn-NO" altLang="zh-CN" sz="1000" i="1" dirty="0" smtClean="0"/>
              <a:t>rank[i</a:t>
            </a:r>
            <a:r>
              <a:rPr lang="nn-NO" altLang="zh-CN" sz="1000" i="1" dirty="0"/>
              <a:t>] = i == (zsl-&gt;level-1) ? 0 : rank[i+1</a:t>
            </a:r>
            <a:r>
              <a:rPr lang="nn-NO" altLang="zh-CN" sz="1000" i="1" dirty="0" smtClean="0"/>
              <a:t>];</a:t>
            </a:r>
          </a:p>
          <a:p>
            <a:r>
              <a:rPr lang="nn-NO" altLang="zh-CN" sz="1000" i="1" dirty="0"/>
              <a:t>    rank[i] += x-&gt;level[i].span</a:t>
            </a:r>
            <a:r>
              <a:rPr lang="nn-NO" altLang="zh-CN" sz="1000" i="1" dirty="0" smtClean="0"/>
              <a:t>;</a:t>
            </a:r>
            <a:r>
              <a:rPr lang="zh-CN" altLang="en-US" sz="1000" i="1" dirty="0" smtClean="0"/>
              <a:t>（每一层遍历加上其跨度）</a:t>
            </a:r>
            <a:endParaRPr lang="en-US" altLang="zh-CN" sz="1000" i="1" dirty="0" smtClean="0"/>
          </a:p>
          <a:p>
            <a:r>
              <a:rPr lang="zh-CN" altLang="en-US" sz="1000" i="1" dirty="0"/>
              <a:t>最终 </a:t>
            </a:r>
            <a:r>
              <a:rPr lang="en-US" altLang="zh-CN" sz="1000" i="1" dirty="0"/>
              <a:t>rank[0] </a:t>
            </a:r>
            <a:r>
              <a:rPr lang="zh-CN" altLang="en-US" sz="1000" i="1" dirty="0"/>
              <a:t>的值加一就是新节点的前置节点的</a:t>
            </a:r>
            <a:r>
              <a:rPr lang="zh-CN" altLang="en-US" sz="1000" i="1" dirty="0" smtClean="0"/>
              <a:t>排位（因为它是从</a:t>
            </a:r>
            <a:r>
              <a:rPr lang="en-US" altLang="zh-CN" sz="1000" i="1" dirty="0" smtClean="0"/>
              <a:t>0</a:t>
            </a:r>
            <a:r>
              <a:rPr lang="zh-CN" altLang="en-US" sz="1000" i="1" dirty="0" smtClean="0"/>
              <a:t>开始计数），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rank[0</a:t>
            </a:r>
            <a:r>
              <a:rPr lang="en-US" altLang="zh-CN" sz="1000" i="1" dirty="0"/>
              <a:t>] </a:t>
            </a:r>
            <a:r>
              <a:rPr lang="zh-CN" altLang="en-US" sz="1000" i="1" dirty="0"/>
              <a:t>会在后面成为计算 </a:t>
            </a:r>
            <a:r>
              <a:rPr lang="en-US" altLang="zh-CN" sz="1000" i="1" dirty="0"/>
              <a:t>span </a:t>
            </a:r>
            <a:r>
              <a:rPr lang="zh-CN" altLang="en-US" sz="1000" i="1" dirty="0"/>
              <a:t>值和 </a:t>
            </a:r>
            <a:r>
              <a:rPr lang="en-US" altLang="zh-CN" sz="1000" i="1" dirty="0"/>
              <a:t>rank </a:t>
            </a:r>
            <a:r>
              <a:rPr lang="zh-CN" altLang="en-US" sz="1000" i="1" dirty="0"/>
              <a:t>值的</a:t>
            </a:r>
            <a:r>
              <a:rPr lang="zh-CN" altLang="en-US" sz="1000" i="1" dirty="0" smtClean="0"/>
              <a:t>基础。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2.</a:t>
            </a:r>
            <a:r>
              <a:rPr lang="zh-CN" altLang="en-US" sz="1000" i="1" dirty="0" smtClean="0"/>
              <a:t>记录每一层将要和新节点相连接的节点：</a:t>
            </a:r>
            <a:r>
              <a:rPr lang="en-US" altLang="zh-CN" sz="1000" i="1" dirty="0" smtClean="0"/>
              <a:t>update[</a:t>
            </a:r>
            <a:r>
              <a:rPr lang="en-US" altLang="zh-CN" sz="1000" i="1" dirty="0" err="1" smtClean="0"/>
              <a:t>i</a:t>
            </a:r>
            <a:r>
              <a:rPr lang="en-US" altLang="zh-CN" sz="1000" i="1" dirty="0" smtClean="0"/>
              <a:t>] = x;</a:t>
            </a:r>
          </a:p>
          <a:p>
            <a:r>
              <a:rPr lang="en-US" altLang="zh-CN" sz="1000" i="1" dirty="0" smtClean="0"/>
              <a:t>3.</a:t>
            </a:r>
            <a:r>
              <a:rPr lang="zh-CN" altLang="en-US" sz="1000" i="1" dirty="0" smtClean="0"/>
              <a:t>随机生成新插入节点的层数，如果层数超过当前跳表的层数，初始化超过层的</a:t>
            </a:r>
            <a:endParaRPr lang="en-US" altLang="zh-CN" sz="1000" i="1" dirty="0" smtClean="0"/>
          </a:p>
          <a:p>
            <a:r>
              <a:rPr lang="en-US" altLang="zh-CN" sz="1000" i="1" dirty="0"/>
              <a:t>r</a:t>
            </a:r>
            <a:r>
              <a:rPr lang="en-US" altLang="zh-CN" sz="1000" i="1" dirty="0" smtClean="0"/>
              <a:t>ank</a:t>
            </a:r>
            <a:r>
              <a:rPr lang="zh-CN" altLang="en-US" sz="1000" i="1" dirty="0" smtClean="0"/>
              <a:t>数组和</a:t>
            </a:r>
            <a:r>
              <a:rPr lang="en-US" altLang="zh-CN" sz="1000" i="1" dirty="0" smtClean="0"/>
              <a:t>update</a:t>
            </a:r>
            <a:r>
              <a:rPr lang="zh-CN" altLang="en-US" sz="1000" i="1" dirty="0" smtClean="0"/>
              <a:t>数组；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4.</a:t>
            </a:r>
            <a:r>
              <a:rPr lang="zh-CN" altLang="en-US" sz="1000" i="1" dirty="0" smtClean="0"/>
              <a:t>创建跳表节点，逐层插入；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5.</a:t>
            </a:r>
            <a:r>
              <a:rPr lang="zh-CN" altLang="en-US" sz="1000" i="1" dirty="0" smtClean="0"/>
              <a:t>计算新节点在每一层上面的跨度（</a:t>
            </a:r>
            <a:r>
              <a:rPr lang="en-US" altLang="zh-CN" sz="1000" i="1" dirty="0" smtClean="0"/>
              <a:t>span</a:t>
            </a:r>
            <a:r>
              <a:rPr lang="zh-CN" altLang="en-US" sz="1000" i="1" dirty="0" smtClean="0"/>
              <a:t>）：</a:t>
            </a:r>
            <a:endParaRPr lang="en-US" altLang="zh-CN" sz="1000" i="1" dirty="0" smtClean="0"/>
          </a:p>
          <a:p>
            <a:r>
              <a:rPr lang="en-US" altLang="zh-CN" sz="1000" b="1" i="1" dirty="0" err="1" smtClean="0"/>
              <a:t>newNode</a:t>
            </a:r>
            <a:r>
              <a:rPr lang="en-US" altLang="zh-CN" sz="1000" b="1" i="1" dirty="0" smtClean="0"/>
              <a:t>-&gt;</a:t>
            </a:r>
            <a:r>
              <a:rPr lang="en-US" altLang="zh-CN" sz="1000" b="1" i="1" dirty="0"/>
              <a:t>level[</a:t>
            </a:r>
            <a:r>
              <a:rPr lang="en-US" altLang="zh-CN" sz="1000" b="1" i="1" dirty="0" err="1"/>
              <a:t>i</a:t>
            </a:r>
            <a:r>
              <a:rPr lang="en-US" altLang="zh-CN" sz="1000" b="1" i="1" dirty="0"/>
              <a:t>].span = update[</a:t>
            </a:r>
            <a:r>
              <a:rPr lang="en-US" altLang="zh-CN" sz="1000" b="1" i="1" dirty="0" err="1"/>
              <a:t>i</a:t>
            </a:r>
            <a:r>
              <a:rPr lang="en-US" altLang="zh-CN" sz="1000" b="1" i="1" dirty="0"/>
              <a:t>]-&gt;level[</a:t>
            </a:r>
            <a:r>
              <a:rPr lang="en-US" altLang="zh-CN" sz="1000" b="1" i="1" dirty="0" err="1"/>
              <a:t>i</a:t>
            </a:r>
            <a:r>
              <a:rPr lang="en-US" altLang="zh-CN" sz="1000" b="1" i="1" dirty="0"/>
              <a:t>].span - (rank[0] - rank[</a:t>
            </a:r>
            <a:r>
              <a:rPr lang="en-US" altLang="zh-CN" sz="1000" b="1" i="1" dirty="0" err="1"/>
              <a:t>i</a:t>
            </a:r>
            <a:r>
              <a:rPr lang="en-US" altLang="zh-CN" sz="1000" b="1" i="1" dirty="0" smtClean="0"/>
              <a:t>]);</a:t>
            </a:r>
            <a:r>
              <a:rPr lang="zh-CN" altLang="en-US" sz="1000" b="1" i="1" dirty="0" smtClean="0"/>
              <a:t>（向前追了多少名次）</a:t>
            </a:r>
            <a:endParaRPr lang="en-US" altLang="zh-CN" sz="1000" b="1" i="1" dirty="0" smtClean="0"/>
          </a:p>
          <a:p>
            <a:r>
              <a:rPr lang="nn-NO" altLang="zh-CN" sz="1000" b="1" i="1" dirty="0"/>
              <a:t>update[i]-&gt;level[i].span = (rank[0] - rank[i]) + 1</a:t>
            </a:r>
            <a:r>
              <a:rPr lang="nn-NO" altLang="zh-CN" sz="1000" b="1" i="1" dirty="0" smtClean="0"/>
              <a:t>;</a:t>
            </a:r>
            <a:r>
              <a:rPr lang="zh-CN" altLang="en-US" sz="1000" b="1" i="1" dirty="0" smtClean="0"/>
              <a:t>（重新计算跨度）</a:t>
            </a:r>
            <a:endParaRPr lang="nn-NO" altLang="zh-CN" sz="1000" b="1" i="1" dirty="0" smtClean="0"/>
          </a:p>
          <a:p>
            <a:r>
              <a:rPr lang="nn-NO" altLang="zh-CN" sz="1000" i="1" dirty="0" smtClean="0"/>
              <a:t>(</a:t>
            </a:r>
            <a:r>
              <a:rPr lang="zh-CN" altLang="en-US" sz="1000" i="1" dirty="0" smtClean="0"/>
              <a:t>跨度</a:t>
            </a:r>
            <a:r>
              <a:rPr lang="en-US" altLang="zh-CN" sz="1000" i="1" dirty="0" smtClean="0"/>
              <a:t>span</a:t>
            </a:r>
            <a:r>
              <a:rPr lang="zh-CN" altLang="en-US" sz="1000" i="1" dirty="0" smtClean="0"/>
              <a:t>：节点要跨过多少排名才能到达前面的节点</a:t>
            </a:r>
            <a:r>
              <a:rPr lang="zh-CN" altLang="en-US" sz="1000" i="1" dirty="0"/>
              <a:t>）</a:t>
            </a:r>
            <a:endParaRPr lang="en-US" altLang="zh-CN" sz="1000" i="1" dirty="0" smtClean="0"/>
          </a:p>
        </p:txBody>
      </p:sp>
      <p:sp>
        <p:nvSpPr>
          <p:cNvPr id="77" name="文本框 76"/>
          <p:cNvSpPr txBox="1"/>
          <p:nvPr/>
        </p:nvSpPr>
        <p:spPr>
          <a:xfrm>
            <a:off x="5584177" y="4205455"/>
            <a:ext cx="326243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i="1" dirty="0" smtClean="0"/>
              <a:t>跳表删除节点过程：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1.</a:t>
            </a:r>
            <a:r>
              <a:rPr lang="zh-CN" altLang="en-US" sz="1000" i="1" dirty="0" smtClean="0"/>
              <a:t>先找出每一层的与之相连的节点</a:t>
            </a:r>
            <a:r>
              <a:rPr lang="en-US" altLang="zh-CN" sz="1000" i="1" dirty="0" smtClean="0"/>
              <a:t>update[x];</a:t>
            </a:r>
          </a:p>
          <a:p>
            <a:r>
              <a:rPr lang="en-US" altLang="zh-CN" sz="1000" i="1" dirty="0" smtClean="0"/>
              <a:t>2.</a:t>
            </a:r>
            <a:r>
              <a:rPr lang="zh-CN" altLang="en-US" sz="1000" i="1" dirty="0" smtClean="0"/>
              <a:t>更新</a:t>
            </a:r>
            <a:r>
              <a:rPr lang="zh-CN" altLang="en-US" sz="1000" i="1" dirty="0"/>
              <a:t>所有和被删除节点 </a:t>
            </a:r>
            <a:r>
              <a:rPr lang="en-US" altLang="zh-CN" sz="1000" i="1" dirty="0"/>
              <a:t>x </a:t>
            </a:r>
            <a:r>
              <a:rPr lang="zh-CN" altLang="en-US" sz="1000" i="1" dirty="0"/>
              <a:t>有关的节点的指针</a:t>
            </a:r>
            <a:r>
              <a:rPr lang="zh-CN" altLang="en-US" sz="1000" i="1" dirty="0" smtClean="0"/>
              <a:t>，</a:t>
            </a:r>
            <a:endParaRPr lang="en-US" altLang="zh-CN" sz="1000" i="1" dirty="0" smtClean="0"/>
          </a:p>
          <a:p>
            <a:r>
              <a:rPr lang="zh-CN" altLang="en-US" sz="1000" i="1" dirty="0" smtClean="0"/>
              <a:t>解除</a:t>
            </a:r>
            <a:r>
              <a:rPr lang="zh-CN" altLang="en-US" sz="1000" i="1" dirty="0"/>
              <a:t>它们之间的</a:t>
            </a:r>
            <a:r>
              <a:rPr lang="zh-CN" altLang="en-US" sz="1000" i="1" dirty="0" smtClean="0"/>
              <a:t>关系；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3.</a:t>
            </a:r>
            <a:r>
              <a:rPr lang="zh-CN" altLang="en-US" sz="1000" i="1" dirty="0" smtClean="0"/>
              <a:t>调整跨度：</a:t>
            </a:r>
            <a:endParaRPr lang="en-US" altLang="zh-CN" sz="1000" i="1" dirty="0" smtClean="0"/>
          </a:p>
          <a:p>
            <a:r>
              <a:rPr lang="en-US" altLang="zh-CN" sz="1000" i="1" dirty="0"/>
              <a:t>update[</a:t>
            </a:r>
            <a:r>
              <a:rPr lang="en-US" altLang="zh-CN" sz="1000" i="1" dirty="0" err="1"/>
              <a:t>i</a:t>
            </a:r>
            <a:r>
              <a:rPr lang="en-US" altLang="zh-CN" sz="1000" i="1" dirty="0"/>
              <a:t>]-&gt;level[</a:t>
            </a:r>
            <a:r>
              <a:rPr lang="en-US" altLang="zh-CN" sz="1000" i="1" dirty="0" err="1"/>
              <a:t>i</a:t>
            </a:r>
            <a:r>
              <a:rPr lang="en-US" altLang="zh-CN" sz="1000" i="1" dirty="0"/>
              <a:t>].span += x-&gt;level[</a:t>
            </a:r>
            <a:r>
              <a:rPr lang="en-US" altLang="zh-CN" sz="1000" i="1" dirty="0" err="1"/>
              <a:t>i</a:t>
            </a:r>
            <a:r>
              <a:rPr lang="en-US" altLang="zh-CN" sz="1000" i="1" dirty="0"/>
              <a:t>].span - 1;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4.</a:t>
            </a:r>
            <a:r>
              <a:rPr lang="zh-CN" altLang="en-US" sz="1000" i="1" dirty="0"/>
              <a:t>更新被删除节点 </a:t>
            </a:r>
            <a:r>
              <a:rPr lang="en-US" altLang="zh-CN" sz="1000" i="1" dirty="0"/>
              <a:t>x </a:t>
            </a:r>
            <a:r>
              <a:rPr lang="zh-CN" altLang="en-US" sz="1000" i="1" dirty="0"/>
              <a:t>的前进和后退</a:t>
            </a:r>
            <a:r>
              <a:rPr lang="zh-CN" altLang="en-US" sz="1000" i="1" dirty="0" smtClean="0"/>
              <a:t>指针；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5.</a:t>
            </a:r>
            <a:r>
              <a:rPr lang="zh-CN" altLang="en-US" sz="1000" i="1" dirty="0"/>
              <a:t>更新跳跃表最大层</a:t>
            </a:r>
            <a:r>
              <a:rPr lang="zh-CN" altLang="en-US" sz="1000" i="1" dirty="0" smtClean="0"/>
              <a:t>数</a:t>
            </a:r>
            <a:endParaRPr lang="en-US" altLang="zh-CN" sz="1000" i="1" dirty="0" smtClean="0"/>
          </a:p>
          <a:p>
            <a:r>
              <a:rPr lang="zh-CN" altLang="en-US" sz="1000" i="1" dirty="0" smtClean="0"/>
              <a:t>（</a:t>
            </a:r>
            <a:r>
              <a:rPr lang="zh-CN" altLang="en-US" sz="1000" i="1" dirty="0"/>
              <a:t>只在被删除节点是跳跃表中最高的节点时才执行</a:t>
            </a:r>
            <a:r>
              <a:rPr lang="zh-CN" altLang="en-US" sz="1000" i="1" dirty="0" smtClean="0"/>
              <a:t>）。</a:t>
            </a:r>
            <a:endParaRPr lang="en-US" altLang="zh-CN" sz="1000" i="1" dirty="0" smtClean="0"/>
          </a:p>
          <a:p>
            <a:endParaRPr lang="en-US" altLang="zh-CN" sz="1000" i="1" dirty="0"/>
          </a:p>
          <a:p>
            <a:r>
              <a:rPr lang="zh-CN" altLang="en-US" sz="1000" b="1" dirty="0"/>
              <a:t>无论</a:t>
            </a:r>
            <a:r>
              <a:rPr lang="zh-CN" altLang="en-US" sz="1000" b="1" dirty="0" smtClean="0"/>
              <a:t>是插入还是删除节点，都必须先记录每一层的前继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Update</a:t>
            </a:r>
            <a:r>
              <a:rPr lang="zh-CN" altLang="en-US" sz="1000" b="1" dirty="0" smtClean="0"/>
              <a:t>数据</a:t>
            </a:r>
            <a:endParaRPr lang="en-US" altLang="zh-CN" sz="1000" b="1" dirty="0" smtClean="0"/>
          </a:p>
        </p:txBody>
      </p:sp>
      <p:sp>
        <p:nvSpPr>
          <p:cNvPr id="78" name="文本框 77"/>
          <p:cNvSpPr txBox="1"/>
          <p:nvPr/>
        </p:nvSpPr>
        <p:spPr>
          <a:xfrm>
            <a:off x="321626" y="766806"/>
            <a:ext cx="2654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i="1" dirty="0" smtClean="0"/>
              <a:t>比较规则：先比较分值，再比较</a:t>
            </a:r>
            <a:r>
              <a:rPr lang="en-US" altLang="zh-CN" sz="1000" i="1" dirty="0" err="1" smtClean="0"/>
              <a:t>obj</a:t>
            </a:r>
            <a:r>
              <a:rPr lang="zh-CN" altLang="en-US" sz="1000" i="1" dirty="0" smtClean="0"/>
              <a:t>的字典序</a:t>
            </a:r>
            <a:endParaRPr lang="en-US" altLang="zh-CN" sz="1000" i="1" dirty="0" smtClean="0"/>
          </a:p>
        </p:txBody>
      </p:sp>
      <p:sp>
        <p:nvSpPr>
          <p:cNvPr id="79" name="文本框 78"/>
          <p:cNvSpPr txBox="1"/>
          <p:nvPr/>
        </p:nvSpPr>
        <p:spPr>
          <a:xfrm>
            <a:off x="4718443" y="563776"/>
            <a:ext cx="364715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i="1" dirty="0" smtClean="0"/>
              <a:t>跳表遍历过程：</a:t>
            </a:r>
            <a:endParaRPr lang="en-US" altLang="zh-CN" sz="1000" i="1" dirty="0" smtClean="0"/>
          </a:p>
          <a:p>
            <a:r>
              <a:rPr lang="zh-CN" altLang="en-US" sz="1000" i="1" dirty="0" smtClean="0"/>
              <a:t>从最上层开始遍历下来，直到找不到后继或者分值满足要求。</a:t>
            </a:r>
            <a:endParaRPr lang="en-US" altLang="zh-CN" sz="1000" i="1" dirty="0" smtClean="0"/>
          </a:p>
          <a:p>
            <a:r>
              <a:rPr lang="en-US" altLang="zh-CN" sz="1000" i="1" dirty="0"/>
              <a:t>x = </a:t>
            </a:r>
            <a:r>
              <a:rPr lang="en-US" altLang="zh-CN" sz="1000" i="1" dirty="0" err="1"/>
              <a:t>zsl</a:t>
            </a:r>
            <a:r>
              <a:rPr lang="en-US" altLang="zh-CN" sz="1000" i="1" dirty="0"/>
              <a:t>-&gt;header</a:t>
            </a:r>
            <a:r>
              <a:rPr lang="en-US" altLang="zh-CN" sz="1000" i="1" dirty="0" smtClean="0"/>
              <a:t>;</a:t>
            </a:r>
          </a:p>
          <a:p>
            <a:r>
              <a:rPr lang="nn-NO" altLang="zh-CN" sz="1000" i="1" dirty="0"/>
              <a:t>for (i = zsl-&gt;level-1; i &gt;= 0; i--) </a:t>
            </a:r>
            <a:r>
              <a:rPr lang="nn-NO" altLang="zh-CN" sz="1000" i="1" dirty="0" smtClean="0"/>
              <a:t>{</a:t>
            </a:r>
          </a:p>
          <a:p>
            <a:r>
              <a:rPr lang="en-US" altLang="zh-CN" sz="1000" i="1" dirty="0"/>
              <a:t> while (x-&gt;level[</a:t>
            </a:r>
            <a:r>
              <a:rPr lang="en-US" altLang="zh-CN" sz="1000" i="1" dirty="0" err="1"/>
              <a:t>i</a:t>
            </a:r>
            <a:r>
              <a:rPr lang="en-US" altLang="zh-CN" sz="1000" i="1" dirty="0"/>
              <a:t>].forward &amp;&amp; (x-&gt;level[</a:t>
            </a:r>
            <a:r>
              <a:rPr lang="en-US" altLang="zh-CN" sz="1000" i="1" dirty="0" err="1"/>
              <a:t>i</a:t>
            </a:r>
            <a:r>
              <a:rPr lang="en-US" altLang="zh-CN" sz="1000" i="1" dirty="0"/>
              <a:t>].forward-&gt;</a:t>
            </a:r>
            <a:r>
              <a:rPr lang="en-US" altLang="zh-CN" sz="1000" i="1" dirty="0" smtClean="0"/>
              <a:t>score &gt; value)</a:t>
            </a:r>
          </a:p>
          <a:p>
            <a:r>
              <a:rPr lang="en-US" altLang="zh-CN" sz="1000" i="1" dirty="0"/>
              <a:t>     x = x-&gt;level[</a:t>
            </a:r>
            <a:r>
              <a:rPr lang="en-US" altLang="zh-CN" sz="1000" i="1" dirty="0" err="1"/>
              <a:t>i</a:t>
            </a:r>
            <a:r>
              <a:rPr lang="en-US" altLang="zh-CN" sz="1000" i="1" dirty="0"/>
              <a:t>].forward</a:t>
            </a:r>
            <a:r>
              <a:rPr lang="en-US" altLang="zh-CN" sz="1000" i="1" dirty="0" smtClean="0"/>
              <a:t>;</a:t>
            </a:r>
          </a:p>
          <a:p>
            <a:r>
              <a:rPr lang="en-US" altLang="zh-CN" sz="1000" i="1" dirty="0"/>
              <a:t>}</a:t>
            </a:r>
            <a:endParaRPr lang="en-US" altLang="zh-CN" sz="1000" i="1" dirty="0" smtClean="0"/>
          </a:p>
        </p:txBody>
      </p:sp>
    </p:spTree>
    <p:extLst>
      <p:ext uri="{BB962C8B-B14F-4D97-AF65-F5344CB8AC3E}">
        <p14:creationId xmlns:p14="http://schemas.microsoft.com/office/powerpoint/2010/main" val="2011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31728"/>
              </p:ext>
            </p:extLst>
          </p:nvPr>
        </p:nvGraphicFramePr>
        <p:xfrm>
          <a:off x="467544" y="836712"/>
          <a:ext cx="8136903" cy="581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01"/>
                <a:gridCol w="2712301"/>
                <a:gridCol w="2712301"/>
              </a:tblGrid>
              <a:tr h="4408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时间复杂度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zslCreate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创建新跳表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zslFree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释放跳表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zslInsert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指定成员和分值插入到跳表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logN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最坏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zslDelete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删除跳表中的指定节点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logN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最坏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zslGetRank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返回给定节点在跳表中的排名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logN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最坏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zslGetElementByRank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返回跳表在给定排位上的节点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logN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最坏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zslIsInRange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给定一个分值范围，如果它包含跳表的分值范围，返回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，否则返回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通过跳表的表头节点和表尾节点检测，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zslFirstInRange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返回符合范围的第一个跳表节点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logN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最坏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zslLastInRange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返回符合范围的最后一个跳表节点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logN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最坏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zslDeleteRangeByScore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给定一个分值范围，删除跳跃表中所有在这个范围之内的节点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zslDeleteRangeByRank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给定一个排位范围，删除跳跃表中所有在这个范围之内的节点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1626" y="257566"/>
            <a:ext cx="403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（跳表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27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403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INTSET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（整数集合）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1626" y="1211484"/>
            <a:ext cx="2520280" cy="2354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intset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编码方式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uint32_t encoding;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集合包含的元素数量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uint32_t length;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保存元素的</a:t>
            </a:r>
            <a:r>
              <a:rPr lang="zh-CN" altLang="en-US" sz="1050" dirty="0" smtClean="0"/>
              <a:t>数组</a:t>
            </a:r>
            <a:endParaRPr lang="en-US" altLang="zh-CN" sz="1050" dirty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// </a:t>
            </a:r>
            <a:r>
              <a:rPr lang="zh-CN" altLang="en-US" sz="1050" dirty="0" smtClean="0"/>
              <a:t>统一用</a:t>
            </a:r>
            <a:r>
              <a:rPr lang="en-US" altLang="zh-CN" sz="1050" dirty="0" smtClean="0"/>
              <a:t>int8_t</a:t>
            </a:r>
            <a:r>
              <a:rPr lang="zh-CN" altLang="en-US" sz="1050" dirty="0" smtClean="0"/>
              <a:t>数组保存</a:t>
            </a:r>
            <a:endParaRPr lang="en-US" altLang="zh-CN" sz="1050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// </a:t>
            </a:r>
            <a:r>
              <a:rPr lang="zh-CN" altLang="en-US" sz="1050" dirty="0" smtClean="0"/>
              <a:t>具体数据类型看编码</a:t>
            </a:r>
            <a:endParaRPr lang="zh-CN" altLang="en-US" sz="1050" dirty="0"/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int8_t contents[];</a:t>
            </a:r>
          </a:p>
          <a:p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intset</a:t>
            </a:r>
            <a:r>
              <a:rPr lang="en-US" altLang="zh-CN" sz="1050" dirty="0"/>
              <a:t>;</a:t>
            </a:r>
            <a:endParaRPr lang="zh-CN" altLang="en-US" sz="105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21626" y="3933056"/>
            <a:ext cx="7118449" cy="1161710"/>
            <a:chOff x="321626" y="3356992"/>
            <a:chExt cx="7118449" cy="1161710"/>
          </a:xfrm>
        </p:grpSpPr>
        <p:grpSp>
          <p:nvGrpSpPr>
            <p:cNvPr id="28" name="组合 27"/>
            <p:cNvGrpSpPr/>
            <p:nvPr/>
          </p:nvGrpSpPr>
          <p:grpSpPr>
            <a:xfrm>
              <a:off x="321626" y="3356992"/>
              <a:ext cx="7118449" cy="1161710"/>
              <a:chOff x="1759499" y="3275402"/>
              <a:chExt cx="7118449" cy="116171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707904" y="3429000"/>
                <a:ext cx="797116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intset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707904" y="3645024"/>
                <a:ext cx="797116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encoding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707904" y="3863092"/>
                <a:ext cx="797116" cy="3579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l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ength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707904" y="4221088"/>
                <a:ext cx="797116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contents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220072" y="4221088"/>
                <a:ext cx="797116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-6370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017188" y="4221088"/>
                <a:ext cx="797116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-5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14304" y="4221088"/>
                <a:ext cx="797116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18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611420" y="4221088"/>
                <a:ext cx="632988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233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244960" y="4221088"/>
                <a:ext cx="632988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14632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接箭头连接符 16"/>
              <p:cNvCxnSpPr>
                <a:stCxn id="10" idx="3"/>
                <a:endCxn id="11" idx="1"/>
              </p:cNvCxnSpPr>
              <p:nvPr/>
            </p:nvCxnSpPr>
            <p:spPr>
              <a:xfrm>
                <a:off x="4505020" y="4329100"/>
                <a:ext cx="7150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1763688" y="3275402"/>
                <a:ext cx="12987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INTSET_ENC_INT16</a:t>
                </a:r>
                <a:endParaRPr lang="en-US" altLang="zh-CN" dirty="0" smtClean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763688" y="3645024"/>
                <a:ext cx="12987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INTSET_ENC_INT32</a:t>
                </a:r>
                <a:endParaRPr lang="en-US" altLang="zh-CN" dirty="0" smtClean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759499" y="4012105"/>
                <a:ext cx="12987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INTSET_ENC_INT64</a:t>
                </a:r>
                <a:endParaRPr lang="en-US" altLang="zh-CN" dirty="0" smtClean="0"/>
              </a:p>
            </p:txBody>
          </p:sp>
          <p:cxnSp>
            <p:nvCxnSpPr>
              <p:cNvPr id="23" name="直接连接符 22"/>
              <p:cNvCxnSpPr>
                <a:stCxn id="18" idx="3"/>
                <a:endCxn id="7" idx="1"/>
              </p:cNvCxnSpPr>
              <p:nvPr/>
            </p:nvCxnSpPr>
            <p:spPr>
              <a:xfrm>
                <a:off x="3062441" y="3406207"/>
                <a:ext cx="645463" cy="3468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20" idx="3"/>
                <a:endCxn id="7" idx="1"/>
              </p:cNvCxnSpPr>
              <p:nvPr/>
            </p:nvCxnSpPr>
            <p:spPr>
              <a:xfrm flipV="1">
                <a:off x="3062441" y="3753036"/>
                <a:ext cx="645463" cy="227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21" idx="3"/>
                <a:endCxn id="7" idx="1"/>
              </p:cNvCxnSpPr>
              <p:nvPr/>
            </p:nvCxnSpPr>
            <p:spPr>
              <a:xfrm flipV="1">
                <a:off x="3058252" y="3753036"/>
                <a:ext cx="649652" cy="3898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4849094" y="3961392"/>
              <a:ext cx="185178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i="1" dirty="0" smtClean="0"/>
                <a:t>有序（查找时进行二分查找）</a:t>
              </a:r>
              <a:endParaRPr lang="en-US" altLang="zh-CN" sz="1000" i="1" dirty="0" smtClean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004838" y="1472220"/>
            <a:ext cx="554029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i="1" dirty="0" smtClean="0"/>
              <a:t>整数集合的升级过程：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1.</a:t>
            </a:r>
            <a:r>
              <a:rPr lang="zh-CN" altLang="en-US" sz="1000" i="1" dirty="0" smtClean="0"/>
              <a:t>由于能够能够触发升级，新插入的元素要么大于所有的元素，要么小于所有的元素，所以根据</a:t>
            </a:r>
            <a:endParaRPr lang="en-US" altLang="zh-CN" sz="1000" dirty="0"/>
          </a:p>
          <a:p>
            <a:r>
              <a:rPr lang="zh-CN" altLang="en-US" sz="1000" i="1" dirty="0" smtClean="0"/>
              <a:t>插入的新值是否大于</a:t>
            </a:r>
            <a:r>
              <a:rPr lang="en-US" altLang="zh-CN" sz="1000" i="1" dirty="0" smtClean="0"/>
              <a:t>0</a:t>
            </a:r>
            <a:r>
              <a:rPr lang="zh-CN" altLang="en-US" sz="1000" i="1" dirty="0" smtClean="0"/>
              <a:t>，来决定插入到整数集合的头部还是尾部，不必出现中间的情况；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2.</a:t>
            </a:r>
            <a:r>
              <a:rPr lang="zh-CN" altLang="en-US" sz="1000" i="1" dirty="0" smtClean="0"/>
              <a:t>更新</a:t>
            </a:r>
            <a:r>
              <a:rPr lang="en-US" altLang="zh-CN" sz="1000" i="1" dirty="0" smtClean="0"/>
              <a:t>encoding</a:t>
            </a:r>
            <a:r>
              <a:rPr lang="zh-CN" altLang="en-US" sz="1000" i="1" dirty="0" smtClean="0"/>
              <a:t>，然后将每个值逐个升级（</a:t>
            </a:r>
            <a:r>
              <a:rPr lang="en-US" altLang="zh-CN" sz="1000" i="1" dirty="0" smtClean="0"/>
              <a:t>int16-&gt;int32</a:t>
            </a:r>
            <a:r>
              <a:rPr lang="zh-CN" altLang="en-US" sz="1000" i="1" dirty="0" smtClean="0"/>
              <a:t>，</a:t>
            </a:r>
            <a:r>
              <a:rPr lang="en-US" altLang="zh-CN" sz="1000" i="1" dirty="0" smtClean="0"/>
              <a:t>int32-&gt;int64</a:t>
            </a:r>
            <a:r>
              <a:rPr lang="zh-CN" altLang="en-US" sz="1000" i="1" dirty="0" smtClean="0"/>
              <a:t>）；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3.</a:t>
            </a:r>
            <a:r>
              <a:rPr lang="zh-CN" altLang="en-US" sz="1000" i="1" dirty="0" smtClean="0"/>
              <a:t>在数组头部或者尾部进行插入。</a:t>
            </a:r>
            <a:endParaRPr lang="en-US" altLang="zh-CN" sz="1000" i="1" dirty="0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3004838" y="2389239"/>
            <a:ext cx="55707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i="1" dirty="0" smtClean="0"/>
              <a:t>整数集合的插入过程：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1.</a:t>
            </a:r>
            <a:r>
              <a:rPr lang="zh-CN" altLang="en-US" sz="1000" i="1" dirty="0" smtClean="0"/>
              <a:t>判断插入元素的编码是否比整数集合要大，如果是，触发整数集合的升级流程；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2.</a:t>
            </a:r>
            <a:r>
              <a:rPr lang="zh-CN" altLang="en-US" sz="1000" i="1" dirty="0" smtClean="0"/>
              <a:t>否则，定位出要插入的位置，然后往后移后面的元素，后移一位；</a:t>
            </a:r>
            <a:endParaRPr lang="en-US" altLang="zh-CN" sz="1000" i="1" dirty="0" smtClean="0"/>
          </a:p>
          <a:p>
            <a:r>
              <a:rPr lang="zh-CN" altLang="en-US" sz="1000" i="1" dirty="0" smtClean="0"/>
              <a:t>（注意：由于空间是连续的，所以可以直接计算待插入位置和终点，然后一整块内存向后移动一</a:t>
            </a:r>
            <a:endParaRPr lang="en-US" altLang="zh-CN" sz="1000" i="1" dirty="0" smtClean="0"/>
          </a:p>
          <a:p>
            <a:r>
              <a:rPr lang="zh-CN" altLang="en-US" sz="1000" i="1" dirty="0" smtClean="0"/>
              <a:t>个单位，整个过程只移动一次内存，不需要循环移动元素）；</a:t>
            </a:r>
            <a:r>
              <a:rPr lang="en-US" altLang="zh-CN" sz="1000" i="1" dirty="0" err="1"/>
              <a:t>intsetMoveTail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3.</a:t>
            </a:r>
            <a:r>
              <a:rPr lang="zh-CN" altLang="en-US" sz="1000" i="1" dirty="0" smtClean="0"/>
              <a:t>插入待插入的元素。</a:t>
            </a:r>
            <a:endParaRPr lang="en-US" altLang="zh-CN" sz="1000" i="1" dirty="0" smtClean="0"/>
          </a:p>
        </p:txBody>
      </p:sp>
      <p:sp>
        <p:nvSpPr>
          <p:cNvPr id="34" name="文本框 33"/>
          <p:cNvSpPr txBox="1"/>
          <p:nvPr/>
        </p:nvSpPr>
        <p:spPr>
          <a:xfrm>
            <a:off x="3004838" y="3491979"/>
            <a:ext cx="505779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i="1" dirty="0" smtClean="0"/>
              <a:t>整数集合并不具有降级过程，即只有低编码往高编码升级，没有高编码和低编码升级。</a:t>
            </a:r>
            <a:endParaRPr lang="en-US" altLang="zh-CN" sz="1000" i="1" dirty="0" smtClean="0"/>
          </a:p>
        </p:txBody>
      </p:sp>
    </p:spTree>
    <p:extLst>
      <p:ext uri="{BB962C8B-B14F-4D97-AF65-F5344CB8AC3E}">
        <p14:creationId xmlns:p14="http://schemas.microsoft.com/office/powerpoint/2010/main" val="323293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403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ZIPLIST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（压缩列表）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1626" y="836712"/>
            <a:ext cx="3026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unsigned char *</a:t>
            </a:r>
            <a:r>
              <a:rPr lang="en-US" altLang="zh-CN" sz="1000" dirty="0" err="1" smtClean="0"/>
              <a:t>zl</a:t>
            </a:r>
            <a:r>
              <a:rPr lang="en-US" altLang="zh-CN" sz="1000" dirty="0" smtClean="0"/>
              <a:t>;   // </a:t>
            </a:r>
            <a:r>
              <a:rPr lang="zh-CN" altLang="en-US" sz="1000" dirty="0" smtClean="0"/>
              <a:t>压缩列表数据结构</a:t>
            </a:r>
            <a:endParaRPr lang="zh-CN" altLang="en-US" sz="1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21626" y="1200414"/>
            <a:ext cx="6376928" cy="216024"/>
            <a:chOff x="321626" y="1340768"/>
            <a:chExt cx="6376928" cy="216024"/>
          </a:xfrm>
        </p:grpSpPr>
        <p:sp>
          <p:nvSpPr>
            <p:cNvPr id="7" name="矩形 6"/>
            <p:cNvSpPr/>
            <p:nvPr/>
          </p:nvSpPr>
          <p:spPr>
            <a:xfrm>
              <a:off x="321626" y="1340768"/>
              <a:ext cx="79711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zlbytes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18742" y="1340768"/>
              <a:ext cx="79711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zltail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15858" y="1340768"/>
              <a:ext cx="79711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zllen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712974" y="1340768"/>
              <a:ext cx="79711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entry1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510090" y="1340768"/>
              <a:ext cx="79711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entry2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307206" y="1340768"/>
              <a:ext cx="79711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119059" y="1340768"/>
              <a:ext cx="79711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entryN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01438" y="1340768"/>
              <a:ext cx="79711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zlend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71454"/>
              </p:ext>
            </p:extLst>
          </p:nvPr>
        </p:nvGraphicFramePr>
        <p:xfrm>
          <a:off x="336196" y="1540664"/>
          <a:ext cx="85562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51"/>
                <a:gridCol w="871565"/>
                <a:gridCol w="1016826"/>
                <a:gridCol w="5592541"/>
              </a:tblGrid>
              <a:tr h="240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长度（字节）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4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zlbytes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uint32_t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记录整个压缩列表所占用的内存字节数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0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zltail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uint32_t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记录压缩列表表尾节点距离压缩列表的起始字节有多少字节：通过这个偏移量，程序无需遍历就能确定表尾节点的地址。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4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zllen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uint16_t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记录了压缩列表包含的节点数量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4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entryX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列表节点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不定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压缩列表包含的各个节点，节点的长度由节点保存的内容决定。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4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zlend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uint8_t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特殊值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0x(255)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，用于标记压缩列表的末端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21626" y="3372430"/>
            <a:ext cx="2520280" cy="3485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zlentry</a:t>
            </a:r>
            <a:r>
              <a:rPr lang="en-US" altLang="zh-CN" sz="1050" dirty="0"/>
              <a:t> </a:t>
            </a:r>
            <a:r>
              <a:rPr lang="en-US" altLang="zh-CN" sz="1050" dirty="0" smtClean="0"/>
              <a:t>{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en-US" altLang="zh-CN" sz="1050" dirty="0" err="1"/>
              <a:t>prevrawlen</a:t>
            </a:r>
            <a:r>
              <a:rPr lang="en-US" altLang="zh-CN" sz="1050" dirty="0"/>
              <a:t> </a:t>
            </a:r>
            <a:r>
              <a:rPr lang="zh-CN" altLang="en-US" sz="1050" dirty="0"/>
              <a:t>：前置节点的长度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en-US" altLang="zh-CN" sz="1050" dirty="0" err="1"/>
              <a:t>prevrawlensize</a:t>
            </a:r>
            <a:r>
              <a:rPr lang="en-US" altLang="zh-CN" sz="1050" dirty="0"/>
              <a:t> </a:t>
            </a:r>
            <a:r>
              <a:rPr lang="zh-CN" altLang="en-US" sz="1050" dirty="0"/>
              <a:t>：编码 </a:t>
            </a:r>
            <a:r>
              <a:rPr lang="en-US" altLang="zh-CN" sz="1050" dirty="0" err="1"/>
              <a:t>prevrawlen</a:t>
            </a:r>
            <a:r>
              <a:rPr lang="en-US" altLang="zh-CN" sz="1050" dirty="0"/>
              <a:t> </a:t>
            </a:r>
            <a:r>
              <a:rPr lang="zh-CN" altLang="en-US" sz="1050" dirty="0"/>
              <a:t>所需的字节大小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unsigned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prevrawlensize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prevrawlen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en-US" altLang="zh-CN" sz="1050" dirty="0" err="1"/>
              <a:t>len</a:t>
            </a:r>
            <a:r>
              <a:rPr lang="en-US" altLang="zh-CN" sz="1050" dirty="0"/>
              <a:t> </a:t>
            </a:r>
            <a:r>
              <a:rPr lang="zh-CN" altLang="en-US" sz="1050" dirty="0"/>
              <a:t>：当前节点值的长度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en-US" altLang="zh-CN" sz="1050" dirty="0" err="1"/>
              <a:t>lensize</a:t>
            </a:r>
            <a:r>
              <a:rPr lang="en-US" altLang="zh-CN" sz="1050" dirty="0"/>
              <a:t> </a:t>
            </a:r>
            <a:r>
              <a:rPr lang="zh-CN" altLang="en-US" sz="1050" dirty="0"/>
              <a:t>：编码 </a:t>
            </a:r>
            <a:r>
              <a:rPr lang="en-US" altLang="zh-CN" sz="1050" dirty="0" err="1"/>
              <a:t>len</a:t>
            </a:r>
            <a:r>
              <a:rPr lang="en-US" altLang="zh-CN" sz="1050" dirty="0"/>
              <a:t> </a:t>
            </a:r>
            <a:r>
              <a:rPr lang="zh-CN" altLang="en-US" sz="1050" dirty="0"/>
              <a:t>所需的字节大小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unsigned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lensize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len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当前节点 </a:t>
            </a:r>
            <a:r>
              <a:rPr lang="en-US" altLang="zh-CN" sz="1050" dirty="0"/>
              <a:t>header </a:t>
            </a:r>
            <a:r>
              <a:rPr lang="zh-CN" altLang="en-US" sz="1050" dirty="0"/>
              <a:t>的大小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等于 </a:t>
            </a:r>
            <a:r>
              <a:rPr lang="en-US" altLang="zh-CN" sz="1050" dirty="0" err="1"/>
              <a:t>prevrawlensize</a:t>
            </a:r>
            <a:r>
              <a:rPr lang="en-US" altLang="zh-CN" sz="1050" dirty="0"/>
              <a:t> + </a:t>
            </a:r>
            <a:r>
              <a:rPr lang="en-US" altLang="zh-CN" sz="1050" dirty="0" err="1"/>
              <a:t>lensize</a:t>
            </a:r>
            <a:endParaRPr lang="en-US" altLang="zh-CN" sz="1050" dirty="0"/>
          </a:p>
          <a:p>
            <a:r>
              <a:rPr lang="en-US" altLang="zh-CN" sz="1050" dirty="0"/>
              <a:t>    unsigned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headersize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当前节点值所使用的编码类型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unsigned char encoding;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指向当前节点的指针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unsigned char *p;</a:t>
            </a:r>
          </a:p>
          <a:p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zlentry</a:t>
            </a:r>
            <a:r>
              <a:rPr lang="en-US" altLang="zh-CN" sz="1050" dirty="0"/>
              <a:t>;</a:t>
            </a:r>
            <a:endParaRPr lang="zh-CN" altLang="en-US" sz="105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275856" y="4581128"/>
            <a:ext cx="4968552" cy="216024"/>
            <a:chOff x="3203848" y="4293096"/>
            <a:chExt cx="4968552" cy="216024"/>
          </a:xfrm>
        </p:grpSpPr>
        <p:sp>
          <p:nvSpPr>
            <p:cNvPr id="18" name="矩形 17"/>
            <p:cNvSpPr/>
            <p:nvPr/>
          </p:nvSpPr>
          <p:spPr>
            <a:xfrm>
              <a:off x="3203848" y="4293096"/>
              <a:ext cx="165618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p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revious_entry_length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60032" y="4293096"/>
              <a:ext cx="165618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encoding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516216" y="4293096"/>
              <a:ext cx="165618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content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右大括号 21"/>
          <p:cNvSpPr/>
          <p:nvPr/>
        </p:nvSpPr>
        <p:spPr>
          <a:xfrm rot="16200000">
            <a:off x="3995936" y="3527543"/>
            <a:ext cx="216024" cy="1656184"/>
          </a:xfrm>
          <a:prstGeom prst="rightBrace">
            <a:avLst>
              <a:gd name="adj1" fmla="val 8333"/>
              <a:gd name="adj2" fmla="val 479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578804" y="3927272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prevrawlensize</a:t>
            </a:r>
            <a:endParaRPr lang="en-US" altLang="zh-CN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3405058" y="4914633"/>
            <a:ext cx="1919115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值</a:t>
            </a:r>
            <a:r>
              <a:rPr lang="en-US" altLang="zh-CN" sz="1100" dirty="0" smtClean="0"/>
              <a:t>:</a:t>
            </a:r>
            <a:r>
              <a:rPr lang="en-US" altLang="zh-CN" sz="1100" dirty="0" err="1" smtClean="0"/>
              <a:t>prevrawlen</a:t>
            </a:r>
            <a:endParaRPr lang="en-US" altLang="zh-CN" sz="1100" dirty="0" smtClean="0"/>
          </a:p>
          <a:p>
            <a:r>
              <a:rPr lang="en-US" altLang="zh-CN" sz="1100" dirty="0"/>
              <a:t>·</a:t>
            </a:r>
            <a:r>
              <a:rPr lang="zh-CN" altLang="en-US" sz="1100" dirty="0" smtClean="0"/>
              <a:t>小于</a:t>
            </a:r>
            <a:r>
              <a:rPr lang="en-US" altLang="zh-CN" sz="1100" dirty="0" smtClean="0"/>
              <a:t>254</a:t>
            </a:r>
            <a:r>
              <a:rPr lang="zh-CN" altLang="en-US" sz="1100" dirty="0" smtClean="0"/>
              <a:t>字节：占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字节</a:t>
            </a:r>
            <a:endParaRPr lang="en-US" altLang="zh-CN" sz="1100" dirty="0" smtClean="0"/>
          </a:p>
          <a:p>
            <a:r>
              <a:rPr lang="en-US" altLang="zh-CN" sz="1100" dirty="0" smtClean="0"/>
              <a:t>·</a:t>
            </a:r>
            <a:r>
              <a:rPr lang="zh-CN" altLang="en-US" sz="1100" dirty="0" smtClean="0"/>
              <a:t>大于等于</a:t>
            </a:r>
            <a:r>
              <a:rPr lang="en-US" altLang="zh-CN" sz="1100" dirty="0" smtClean="0"/>
              <a:t>254</a:t>
            </a:r>
            <a:r>
              <a:rPr lang="zh-CN" altLang="en-US" sz="1100" dirty="0" smtClean="0"/>
              <a:t>字节：占</a:t>
            </a:r>
            <a:r>
              <a:rPr lang="en-US" altLang="zh-CN" sz="1100" dirty="0" smtClean="0"/>
              <a:t>5</a:t>
            </a:r>
            <a:r>
              <a:rPr lang="zh-CN" altLang="en-US" sz="1100" dirty="0" smtClean="0"/>
              <a:t>字节</a:t>
            </a:r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146654" y="551723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p</a:t>
            </a:r>
            <a:endParaRPr lang="en-US" altLang="zh-CN" dirty="0" smtClean="0"/>
          </a:p>
        </p:txBody>
      </p:sp>
      <p:cxnSp>
        <p:nvCxnSpPr>
          <p:cNvPr id="29" name="直接箭头连接符 28"/>
          <p:cNvCxnSpPr>
            <a:stCxn id="25" idx="0"/>
            <a:endCxn id="18" idx="1"/>
          </p:cNvCxnSpPr>
          <p:nvPr/>
        </p:nvCxnSpPr>
        <p:spPr>
          <a:xfrm flipV="1">
            <a:off x="3275856" y="4689140"/>
            <a:ext cx="0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大括号 29"/>
          <p:cNvSpPr/>
          <p:nvPr/>
        </p:nvSpPr>
        <p:spPr>
          <a:xfrm rot="16200000">
            <a:off x="5652120" y="3527542"/>
            <a:ext cx="216024" cy="1656184"/>
          </a:xfrm>
          <a:prstGeom prst="rightBrace">
            <a:avLst>
              <a:gd name="adj1" fmla="val 8333"/>
              <a:gd name="adj2" fmla="val 479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365990" y="392727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lensize</a:t>
            </a:r>
            <a:endParaRPr lang="en-US" altLang="zh-CN" dirty="0" smtClean="0"/>
          </a:p>
        </p:txBody>
      </p:sp>
      <p:sp>
        <p:nvSpPr>
          <p:cNvPr id="32" name="右大括号 31"/>
          <p:cNvSpPr/>
          <p:nvPr/>
        </p:nvSpPr>
        <p:spPr>
          <a:xfrm rot="16200000">
            <a:off x="4824028" y="2148225"/>
            <a:ext cx="216024" cy="3312368"/>
          </a:xfrm>
          <a:prstGeom prst="rightBrace">
            <a:avLst>
              <a:gd name="adj1" fmla="val 8333"/>
              <a:gd name="adj2" fmla="val 479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427984" y="3419935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headersize</a:t>
            </a:r>
            <a:endParaRPr lang="en-US" altLang="zh-CN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5446422" y="4914633"/>
            <a:ext cx="244169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根据编码，决定是字节数组还是整数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838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533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ZIPLIST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（压缩列表）的连锁更新问题：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068" y="980728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由于对压缩列表的某个元素进行扩展，使其超过原来的长度，致使影响下一个元素的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revious_entry_length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，刚好又触发当前元素扩展，超过长度，引发连锁扩展的问题。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因为连锁更新在最坏情况下需要对压缩列表执行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次空间重分配操作，而每次空间重分配的最坏复杂度为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，所以连锁更新的最坏复杂度为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O(N^2)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要注意的是，尽管连锁更新的复杂度较高，但它真正造成性能问题的几率是很低的：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首先，压缩列表里恰好有多个连续的，长度介于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字节至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字节之间的节点，连锁更新才有可能被引发，在实际中，这种情况并不多见；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其次，即使出现连锁更新，但只要被更新的节点数量不多，就不会对性能造成影响：比如说，对三五个节点进行连锁更新是绝对不会影响性能的。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41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403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robj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21626" y="908720"/>
            <a:ext cx="2520280" cy="3162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b="1" dirty="0" err="1"/>
              <a:t>redisObject</a:t>
            </a:r>
            <a:r>
              <a:rPr lang="en-US" altLang="zh-CN" sz="1050" dirty="0"/>
              <a:t> 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类型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unsigned type:4;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编码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unsigned encoding:4;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对象最后一次被访问的时间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unsigned </a:t>
            </a:r>
            <a:r>
              <a:rPr lang="en-US" altLang="zh-CN" sz="1050" dirty="0" err="1"/>
              <a:t>lru:REDIS_LRU_BITS</a:t>
            </a:r>
            <a:r>
              <a:rPr lang="en-US" altLang="zh-CN" sz="1050" dirty="0"/>
              <a:t>; /* </a:t>
            </a:r>
            <a:r>
              <a:rPr lang="en-US" altLang="zh-CN" sz="1050" dirty="0" err="1"/>
              <a:t>lru</a:t>
            </a:r>
            <a:r>
              <a:rPr lang="en-US" altLang="zh-CN" sz="1050" dirty="0"/>
              <a:t> time (relative to </a:t>
            </a:r>
            <a:r>
              <a:rPr lang="en-US" altLang="zh-CN" sz="1050" dirty="0" err="1"/>
              <a:t>server.lruclock</a:t>
            </a:r>
            <a:r>
              <a:rPr lang="en-US" altLang="zh-CN" sz="1050" dirty="0"/>
              <a:t>)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引用计数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refcount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指向实际值的指针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void *</a:t>
            </a:r>
            <a:r>
              <a:rPr lang="en-US" altLang="zh-CN" sz="1050" dirty="0" err="1"/>
              <a:t>ptr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b="1" dirty="0" err="1"/>
              <a:t>robj</a:t>
            </a:r>
            <a:r>
              <a:rPr lang="en-US" altLang="zh-CN" sz="1050" dirty="0"/>
              <a:t>;</a:t>
            </a:r>
            <a:endParaRPr lang="zh-CN" altLang="en-US" sz="105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41222"/>
              </p:ext>
            </p:extLst>
          </p:nvPr>
        </p:nvGraphicFramePr>
        <p:xfrm>
          <a:off x="2925277" y="580263"/>
          <a:ext cx="6039211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411"/>
                <a:gridCol w="1368888"/>
                <a:gridCol w="3220912"/>
              </a:tblGrid>
              <a:tr h="2280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类型（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编码（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encoding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8025">
                <a:tc rowSpan="3">
                  <a:txBody>
                    <a:bodyPr/>
                    <a:lstStyle/>
                    <a:p>
                      <a:pPr algn="ctr"/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字符串对象</a:t>
                      </a:r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保存的是整数值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8025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raw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保存的是字符串值，并且大于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8025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embstr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保存的是字符串值，并且小于等于</a:t>
                      </a: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</a:t>
                      </a:r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8025">
                <a:tc rowSpan="2">
                  <a:txBody>
                    <a:bodyPr/>
                    <a:lstStyle/>
                    <a:p>
                      <a:pPr algn="ctr"/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列表对象</a:t>
                      </a:r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linkedlist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不满足下面条件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8025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ziplist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</a:t>
                      </a:r>
                      <a:r>
                        <a:rPr lang="en-US" altLang="zh-CN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列表对象保存的所有字符串元素都小于</a:t>
                      </a:r>
                      <a:r>
                        <a:rPr lang="en-US" altLang="zh-CN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字节；</a:t>
                      </a:r>
                      <a:endParaRPr lang="en-US" altLang="zh-CN" sz="105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列表对象保存的元素数量小于</a:t>
                      </a:r>
                      <a:r>
                        <a:rPr lang="en-US" altLang="zh-CN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512</a:t>
                      </a:r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个；</a:t>
                      </a:r>
                      <a:endParaRPr lang="en-US" altLang="zh-CN" sz="105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8025">
                <a:tc rowSpan="2">
                  <a:txBody>
                    <a:bodyPr/>
                    <a:lstStyle/>
                    <a:p>
                      <a:pPr algn="ctr"/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哈希对象</a:t>
                      </a:r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hashtable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不满足下面条件</a:t>
                      </a:r>
                      <a:endParaRPr lang="en-US" altLang="zh-CN" sz="105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8025">
                <a:tc vMerge="1">
                  <a:txBody>
                    <a:bodyPr/>
                    <a:lstStyle/>
                    <a:p>
                      <a:pPr algn="ctr"/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ziplist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哈希对象保存的所有键值对的键和值的字符串长度都小于</a:t>
                      </a:r>
                      <a:r>
                        <a:rPr lang="en-US" altLang="zh-CN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字节；</a:t>
                      </a:r>
                      <a:endParaRPr lang="en-US" altLang="zh-CN" sz="105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哈希对象保存的键值对数量小于</a:t>
                      </a:r>
                      <a:r>
                        <a:rPr lang="en-US" altLang="zh-CN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512</a:t>
                      </a:r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个。</a:t>
                      </a:r>
                      <a:endParaRPr lang="en-US" altLang="zh-CN" sz="105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8025">
                <a:tc rowSpan="2">
                  <a:txBody>
                    <a:bodyPr/>
                    <a:lstStyle/>
                    <a:p>
                      <a:pPr algn="ctr"/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集合对象</a:t>
                      </a:r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hashtable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不满足下面条件</a:t>
                      </a:r>
                      <a:endParaRPr lang="en-US" altLang="zh-CN" sz="105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8025">
                <a:tc vMerge="1">
                  <a:txBody>
                    <a:bodyPr/>
                    <a:lstStyle/>
                    <a:p>
                      <a:pPr algn="ctr"/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intset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集合对象保存的所有元素都是整数值；</a:t>
                      </a:r>
                      <a:endParaRPr lang="en-US" altLang="zh-CN" sz="105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集合对象保存的元素数量不超过</a:t>
                      </a:r>
                      <a:r>
                        <a:rPr lang="en-US" altLang="zh-CN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512</a:t>
                      </a:r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个。</a:t>
                      </a:r>
                      <a:endParaRPr lang="en-US" altLang="zh-CN" sz="105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（先存键，再存值）</a:t>
                      </a:r>
                      <a:endParaRPr lang="en-US" altLang="zh-CN" sz="105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8025">
                <a:tc rowSpan="2">
                  <a:txBody>
                    <a:bodyPr/>
                    <a:lstStyle/>
                    <a:p>
                      <a:pPr algn="ctr"/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有序集合对象</a:t>
                      </a:r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skiplist+dict</a:t>
                      </a:r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不满足下面条件</a:t>
                      </a:r>
                      <a:endParaRPr lang="en-US" altLang="zh-CN" sz="105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05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（建立字典，可以快速查找成员的分值）</a:t>
                      </a:r>
                      <a:endParaRPr lang="en-US" altLang="zh-CN" sz="1050" b="1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8025">
                <a:tc vMerge="1">
                  <a:txBody>
                    <a:bodyPr/>
                    <a:lstStyle/>
                    <a:p>
                      <a:pPr algn="ctr"/>
                      <a:endParaRPr lang="en-US" altLang="zh-CN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ziplist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有序集合保存的元素数量小于</a:t>
                      </a:r>
                      <a:r>
                        <a:rPr lang="en-US" altLang="zh-CN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个；</a:t>
                      </a:r>
                      <a:endParaRPr lang="en-US" altLang="zh-CN" sz="105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有序集合保存的所有元素成员的长度都小于</a:t>
                      </a:r>
                      <a:r>
                        <a:rPr lang="en-US" altLang="zh-CN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en-US" altLang="zh-CN" sz="105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05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（先存成员，再存分值）</a:t>
                      </a:r>
                      <a:endParaRPr lang="en-US" altLang="zh-CN" sz="105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01836" y="4437112"/>
            <a:ext cx="4273927" cy="1763776"/>
            <a:chOff x="321626" y="4447349"/>
            <a:chExt cx="4273927" cy="1763776"/>
          </a:xfrm>
        </p:grpSpPr>
        <p:grpSp>
          <p:nvGrpSpPr>
            <p:cNvPr id="3" name="组合 2"/>
            <p:cNvGrpSpPr/>
            <p:nvPr/>
          </p:nvGrpSpPr>
          <p:grpSpPr>
            <a:xfrm>
              <a:off x="343418" y="4869160"/>
              <a:ext cx="3961789" cy="432048"/>
              <a:chOff x="343418" y="4869160"/>
              <a:chExt cx="3961789" cy="43204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43418" y="5085184"/>
                <a:ext cx="62818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type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71600" y="5085184"/>
                <a:ext cx="792088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encoding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763688" y="5085184"/>
                <a:ext cx="504056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ptr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278364" y="5085184"/>
                <a:ext cx="504056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48546" y="4869160"/>
                <a:ext cx="2433873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redisObject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793039" y="5085184"/>
                <a:ext cx="504056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len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297095" y="5085184"/>
                <a:ext cx="504056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free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801151" y="5085184"/>
                <a:ext cx="504056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buf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787132" y="4869160"/>
                <a:ext cx="1518075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sdshdr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1056622" y="4447349"/>
              <a:ext cx="20008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/>
                <a:t>e</a:t>
              </a:r>
              <a:r>
                <a:rPr lang="en-US" altLang="zh-CN" sz="1100" dirty="0" err="1" smtClean="0"/>
                <a:t>mbstr</a:t>
              </a:r>
              <a:r>
                <a:rPr lang="zh-CN" altLang="en-US" sz="1100" dirty="0" smtClean="0"/>
                <a:t>编码创建的内存块结构</a:t>
              </a:r>
              <a:endParaRPr lang="en-US" altLang="zh-CN" dirty="0" smtClean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21626" y="5441684"/>
              <a:ext cx="42739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/>
                <a:t>e</a:t>
              </a:r>
              <a:r>
                <a:rPr lang="en-US" altLang="zh-CN" sz="1100" dirty="0" err="1" smtClean="0"/>
                <a:t>mbstr</a:t>
              </a:r>
              <a:r>
                <a:rPr lang="zh-CN" altLang="en-US" sz="1100" dirty="0" smtClean="0"/>
                <a:t>特点：</a:t>
              </a:r>
              <a:endParaRPr lang="en-US" altLang="zh-CN" sz="1100" dirty="0" smtClean="0"/>
            </a:p>
            <a:p>
              <a:pPr marL="228600" indent="-228600">
                <a:buAutoNum type="arabicPeriod"/>
              </a:pPr>
              <a:r>
                <a:rPr lang="en-US" altLang="zh-CN" sz="1100" dirty="0" err="1" smtClean="0"/>
                <a:t>redisObject</a:t>
              </a:r>
              <a:r>
                <a:rPr lang="zh-CN" altLang="en-US" sz="1100" dirty="0" smtClean="0"/>
                <a:t>和</a:t>
              </a:r>
              <a:r>
                <a:rPr lang="en-US" altLang="zh-CN" sz="1100" dirty="0" err="1" smtClean="0"/>
                <a:t>sdshdr</a:t>
              </a:r>
              <a:r>
                <a:rPr lang="zh-CN" altLang="en-US" sz="1100" dirty="0" smtClean="0"/>
                <a:t>一起进行内存分配，次数由两次降为</a:t>
              </a:r>
              <a:r>
                <a:rPr lang="zh-CN" altLang="en-US" sz="1100" dirty="0"/>
                <a:t>一</a:t>
              </a:r>
              <a:r>
                <a:rPr lang="zh-CN" altLang="en-US" sz="1100" dirty="0" smtClean="0"/>
                <a:t>次；</a:t>
              </a:r>
              <a:endParaRPr lang="en-US" altLang="zh-CN" dirty="0"/>
            </a:p>
            <a:p>
              <a:pPr marL="228600" indent="-228600">
                <a:buAutoNum type="arabicPeriod"/>
              </a:pPr>
              <a:r>
                <a:rPr lang="zh-CN" altLang="en-US" sz="1100" dirty="0" smtClean="0"/>
                <a:t>两者位于连续的内存，更好地利用内存；</a:t>
              </a:r>
              <a:endParaRPr lang="en-US" altLang="zh-CN" sz="1100" dirty="0" smtClean="0"/>
            </a:p>
            <a:p>
              <a:pPr marL="228600" indent="-228600">
                <a:buAutoNum type="arabicPeriod"/>
              </a:pPr>
              <a:r>
                <a:rPr lang="zh-CN" altLang="en-US" sz="1100" b="1" dirty="0" smtClean="0"/>
                <a:t>只读</a:t>
              </a:r>
              <a:r>
                <a:rPr lang="zh-CN" altLang="en-US" sz="1100" dirty="0" smtClean="0"/>
                <a:t>，如果需要修改，需要进行编码转换，转为</a:t>
              </a:r>
              <a:r>
                <a:rPr lang="en-US" altLang="zh-CN" sz="1100" dirty="0" smtClean="0"/>
                <a:t>raw</a:t>
              </a:r>
              <a:r>
                <a:rPr lang="zh-CN" altLang="en-US" sz="1100" dirty="0" smtClean="0"/>
                <a:t>。</a:t>
              </a:r>
              <a:endParaRPr lang="en-US" altLang="zh-CN" sz="1100" dirty="0" smtClean="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4932040" y="4982904"/>
            <a:ext cx="378501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i="1" dirty="0" smtClean="0"/>
              <a:t>分别由：</a:t>
            </a:r>
            <a:r>
              <a:rPr lang="en-US" altLang="zh-CN" sz="1000" i="1" dirty="0" err="1" smtClean="0"/>
              <a:t>pushGenericCommand</a:t>
            </a:r>
            <a:r>
              <a:rPr lang="zh-CN" altLang="en-US" sz="1000" i="1" dirty="0" smtClean="0"/>
              <a:t>，</a:t>
            </a:r>
            <a:r>
              <a:rPr lang="en-US" altLang="zh-CN" sz="1000" i="1" dirty="0" err="1" smtClean="0"/>
              <a:t>saddCommand</a:t>
            </a:r>
            <a:r>
              <a:rPr lang="zh-CN" altLang="en-US" sz="1000" i="1" dirty="0" smtClean="0"/>
              <a:t>，</a:t>
            </a:r>
            <a:r>
              <a:rPr lang="en-US" altLang="zh-CN" sz="1000" i="1" dirty="0" err="1" smtClean="0"/>
              <a:t>hsetCommand</a:t>
            </a:r>
            <a:r>
              <a:rPr lang="zh-CN" altLang="en-US" sz="1000" i="1" dirty="0" smtClean="0"/>
              <a:t>，</a:t>
            </a:r>
            <a:endParaRPr lang="en-US" altLang="zh-CN" sz="1000" i="1" dirty="0" smtClean="0"/>
          </a:p>
          <a:p>
            <a:r>
              <a:rPr lang="en-US" altLang="zh-CN" sz="1000" i="1" dirty="0" err="1" smtClean="0"/>
              <a:t>zaddGenericCommand</a:t>
            </a:r>
            <a:r>
              <a:rPr lang="zh-CN" altLang="en-US" sz="1000" i="1" dirty="0" smtClean="0"/>
              <a:t>所调用。</a:t>
            </a:r>
            <a:endParaRPr lang="en-US" altLang="zh-CN" sz="1000" i="1" dirty="0" smtClean="0"/>
          </a:p>
        </p:txBody>
      </p:sp>
    </p:spTree>
    <p:extLst>
      <p:ext uri="{BB962C8B-B14F-4D97-AF65-F5344CB8AC3E}">
        <p14:creationId xmlns:p14="http://schemas.microsoft.com/office/powerpoint/2010/main" val="265958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403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robj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）的特性：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7068" y="98072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类型检查：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checkType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redisClient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*c,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robj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*o,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type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多态命令：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1626" y="4673547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内存回收，引用计数：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incrRefCount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decrRefCount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resetRefCount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对象的空转时长：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属性，对象最后一次被命令程序访问的时间。（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createObject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lookupKey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所调用）。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9" y="2073222"/>
            <a:ext cx="5105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7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403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的置换策略：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068" y="98072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由处理客户端命令之后，如果设置了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server.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maxmemory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，触发对过期数据的删除。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调用：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processInputBuffer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processCommand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freeMemoryIfNeeded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置换过程，每个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就会删一个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数据，如此循环，直接占用的内存符合要求。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32351"/>
              </p:ext>
            </p:extLst>
          </p:nvPr>
        </p:nvGraphicFramePr>
        <p:xfrm>
          <a:off x="395536" y="2204864"/>
          <a:ext cx="828446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5044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淘汰策略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noeviction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不进行置换，表示即使内存达到上限也不进行置换，所有能引起内存增加的命令都会返回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error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allkeys-lru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优先删除掉最近最不常使用的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，用以保存新数据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（挑选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server.db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[j].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dict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）；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volatile-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lru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只从设置失效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(expire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set)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altLang="zh-CN" sz="12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lru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endParaRPr lang="en-US" altLang="zh-CN" sz="1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（挑选</a:t>
                      </a:r>
                      <a:r>
                        <a:rPr lang="en-US" altLang="zh-CN" sz="12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server.db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[j].expires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2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lru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算法使用的是近似</a:t>
                      </a:r>
                      <a:r>
                        <a:rPr lang="en-US" altLang="zh-CN" sz="1200" b="1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lru</a:t>
                      </a:r>
                      <a:r>
                        <a:rPr lang="zh-CN" altLang="en-US" sz="12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endParaRPr lang="en-US" altLang="zh-CN" sz="1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随机抽取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server. 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maxmemory_samples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个元素，塞进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evictionPoolEntry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里面（含有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EVICTION_SAMPLES_ARRAY_SIZE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空间）保证插入的是空转时间较大的空转元素；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挑选最大的元素进行删除</a:t>
                      </a:r>
                      <a:endParaRPr lang="en-US" altLang="zh-CN" sz="1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allkeys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-random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随机从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all-keys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中删除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volatile-random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只从设置失效的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中随机删除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volatile-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ttl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只从设置失效的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中，选出存活时间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(TTL)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最短的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进行删除。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（当然不会遍历全部的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server.db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[j].expires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，只会循环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server. 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maxmemory_samples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，随机抽出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，找出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lru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最小的一个，进行删除）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38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1560" y="4509120"/>
            <a:ext cx="43204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单机数据库的实现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8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403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服务器中的数据库：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4937" y="100796"/>
            <a:ext cx="2810214" cy="3808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struct</a:t>
            </a:r>
            <a:r>
              <a:rPr lang="en-US" altLang="zh-CN" sz="1050" dirty="0" smtClean="0"/>
              <a:t> </a:t>
            </a:r>
            <a:r>
              <a:rPr lang="en-US" altLang="zh-CN" sz="1050" b="1" dirty="0" err="1" smtClean="0"/>
              <a:t>redisServer</a:t>
            </a:r>
            <a:r>
              <a:rPr lang="en-US" altLang="zh-CN" sz="1050" dirty="0" smtClean="0"/>
              <a:t> </a:t>
            </a:r>
            <a:r>
              <a:rPr lang="en-US" altLang="zh-CN" sz="1050" dirty="0"/>
              <a:t>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en-US" altLang="zh-CN" sz="1050" dirty="0" smtClean="0"/>
              <a:t>…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一</a:t>
            </a:r>
            <a:r>
              <a:rPr lang="zh-CN" altLang="en-US" sz="1050" dirty="0" smtClean="0"/>
              <a:t>个数组，保存着服务器中的所有数组</a:t>
            </a:r>
            <a:endParaRPr lang="zh-CN" altLang="en-US" sz="1050" dirty="0"/>
          </a:p>
          <a:p>
            <a:r>
              <a:rPr lang="zh-CN" altLang="en-US" sz="1050" dirty="0"/>
              <a:t>    </a:t>
            </a:r>
            <a:r>
              <a:rPr lang="en-US" altLang="zh-CN" sz="1050" dirty="0" err="1" smtClean="0"/>
              <a:t>redisDb</a:t>
            </a:r>
            <a:r>
              <a:rPr lang="en-US" altLang="zh-CN" sz="1050" dirty="0" smtClean="0"/>
              <a:t> *</a:t>
            </a:r>
            <a:r>
              <a:rPr lang="en-US" altLang="zh-CN" sz="1050" dirty="0" err="1" smtClean="0"/>
              <a:t>db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en-US" altLang="zh-CN" sz="1050" dirty="0" smtClean="0"/>
              <a:t>    // </a:t>
            </a:r>
            <a:r>
              <a:rPr lang="zh-CN" altLang="en-US" sz="1050" dirty="0" smtClean="0"/>
              <a:t>服务器的数据库数量（默认</a:t>
            </a:r>
            <a:r>
              <a:rPr lang="en-US" altLang="zh-CN" sz="1050" dirty="0" smtClean="0"/>
              <a:t>16</a:t>
            </a:r>
            <a:r>
              <a:rPr lang="zh-CN" altLang="en-US" sz="1050" dirty="0" smtClean="0"/>
              <a:t>）</a:t>
            </a:r>
          </a:p>
          <a:p>
            <a:r>
              <a:rPr lang="zh-CN" altLang="en-US" sz="1050" dirty="0" smtClean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dbnum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r>
              <a:rPr lang="en-US" altLang="zh-CN" sz="1050" dirty="0"/>
              <a:t>    </a:t>
            </a:r>
            <a:endParaRPr lang="en-US" altLang="zh-CN" sz="1050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// …</a:t>
            </a:r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smtClean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 err="1" smtClean="0"/>
              <a:t>typedef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struct</a:t>
            </a:r>
            <a:r>
              <a:rPr lang="en-US" altLang="zh-CN" sz="1050" dirty="0" smtClean="0"/>
              <a:t> </a:t>
            </a:r>
            <a:r>
              <a:rPr lang="en-US" altLang="zh-CN" sz="1050" b="1" dirty="0" err="1" smtClean="0"/>
              <a:t>redisClient</a:t>
            </a:r>
            <a:r>
              <a:rPr lang="en-US" altLang="zh-CN" sz="1050" dirty="0" smtClean="0"/>
              <a:t> </a:t>
            </a:r>
            <a:r>
              <a:rPr lang="en-US" altLang="zh-CN" sz="1050" dirty="0"/>
              <a:t>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…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 smtClean="0"/>
              <a:t>记录客户端当前正在使用的数据库</a:t>
            </a:r>
          </a:p>
          <a:p>
            <a:r>
              <a:rPr lang="zh-CN" altLang="en-US" sz="1050" dirty="0" smtClean="0"/>
              <a:t>    </a:t>
            </a:r>
            <a:r>
              <a:rPr lang="en-US" altLang="zh-CN" sz="1050" dirty="0" err="1" smtClean="0"/>
              <a:t>redisDb</a:t>
            </a:r>
            <a:r>
              <a:rPr lang="en-US" altLang="zh-CN" sz="1050" dirty="0" smtClean="0"/>
              <a:t> *</a:t>
            </a:r>
            <a:r>
              <a:rPr lang="en-US" altLang="zh-CN" sz="1050" dirty="0" err="1" smtClean="0"/>
              <a:t>db</a:t>
            </a:r>
            <a:r>
              <a:rPr lang="en-US" altLang="zh-CN" sz="1050" dirty="0" smtClean="0"/>
              <a:t>;</a:t>
            </a:r>
          </a:p>
          <a:p>
            <a:r>
              <a:rPr lang="en-US" altLang="zh-CN" sz="1050" dirty="0" smtClean="0"/>
              <a:t>    </a:t>
            </a:r>
            <a:endParaRPr lang="en-US" altLang="zh-CN" sz="1050" dirty="0"/>
          </a:p>
          <a:p>
            <a:r>
              <a:rPr lang="en-US" altLang="zh-CN" sz="1050" dirty="0"/>
              <a:t>    // …</a:t>
            </a:r>
          </a:p>
          <a:p>
            <a:r>
              <a:rPr lang="en-US" altLang="zh-CN" sz="1050" dirty="0"/>
              <a:t>} </a:t>
            </a:r>
            <a:r>
              <a:rPr lang="en-US" altLang="zh-CN" sz="1050" dirty="0" err="1" smtClean="0"/>
              <a:t>redisClient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endParaRPr lang="zh-CN" altLang="en-US" sz="1050" dirty="0"/>
          </a:p>
        </p:txBody>
      </p:sp>
      <p:sp>
        <p:nvSpPr>
          <p:cNvPr id="26" name="文本框 25"/>
          <p:cNvSpPr txBox="1"/>
          <p:nvPr/>
        </p:nvSpPr>
        <p:spPr>
          <a:xfrm>
            <a:off x="154152" y="842431"/>
            <a:ext cx="475252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typedef</a:t>
            </a:r>
            <a:r>
              <a:rPr lang="en-US" altLang="zh-CN" sz="1050" dirty="0" smtClean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redisDb</a:t>
            </a:r>
            <a:r>
              <a:rPr lang="en-US" altLang="zh-CN" sz="1050" dirty="0"/>
              <a:t> 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数据库键空间，保存着数据库中的所有键值对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dict</a:t>
            </a:r>
            <a:r>
              <a:rPr lang="en-US" altLang="zh-CN" sz="1050" dirty="0"/>
              <a:t> *</a:t>
            </a:r>
            <a:r>
              <a:rPr lang="en-US" altLang="zh-CN" sz="1050" dirty="0" err="1"/>
              <a:t>dict</a:t>
            </a:r>
            <a:r>
              <a:rPr lang="en-US" altLang="zh-CN" sz="1050" dirty="0"/>
              <a:t>;                 /* The </a:t>
            </a:r>
            <a:r>
              <a:rPr lang="en-US" altLang="zh-CN" sz="1050" dirty="0" err="1"/>
              <a:t>keyspace</a:t>
            </a:r>
            <a:r>
              <a:rPr lang="en-US" altLang="zh-CN" sz="1050" dirty="0"/>
              <a:t> for this DB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键的过期时间，字典的键为键，字典的值为过期事件 </a:t>
            </a:r>
            <a:r>
              <a:rPr lang="en-US" altLang="zh-CN" sz="1050" dirty="0"/>
              <a:t>UNIX </a:t>
            </a:r>
            <a:r>
              <a:rPr lang="zh-CN" altLang="en-US" sz="1050" dirty="0"/>
              <a:t>时间戳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dict</a:t>
            </a:r>
            <a:r>
              <a:rPr lang="en-US" altLang="zh-CN" sz="1050" dirty="0"/>
              <a:t> *expires;              /* Timeout of keys with a timeout set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正处于阻塞状态的键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dict</a:t>
            </a:r>
            <a:r>
              <a:rPr lang="en-US" altLang="zh-CN" sz="1050" dirty="0"/>
              <a:t> *</a:t>
            </a:r>
            <a:r>
              <a:rPr lang="en-US" altLang="zh-CN" sz="1050" dirty="0" err="1"/>
              <a:t>blocking_keys</a:t>
            </a:r>
            <a:r>
              <a:rPr lang="en-US" altLang="zh-CN" sz="1050" dirty="0"/>
              <a:t>;        /* Keys with clients waiting for data (BLPOP)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可以解除阻塞的键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dict</a:t>
            </a:r>
            <a:r>
              <a:rPr lang="en-US" altLang="zh-CN" sz="1050" dirty="0"/>
              <a:t> *</a:t>
            </a:r>
            <a:r>
              <a:rPr lang="en-US" altLang="zh-CN" sz="1050" dirty="0" err="1"/>
              <a:t>ready_keys</a:t>
            </a:r>
            <a:r>
              <a:rPr lang="en-US" altLang="zh-CN" sz="1050" dirty="0"/>
              <a:t>;           /* Blocked keys that received a PUSH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正在被 </a:t>
            </a:r>
            <a:r>
              <a:rPr lang="en-US" altLang="zh-CN" sz="1050" dirty="0"/>
              <a:t>WATCH </a:t>
            </a:r>
            <a:r>
              <a:rPr lang="zh-CN" altLang="en-US" sz="1050" dirty="0"/>
              <a:t>命令监视的键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dict</a:t>
            </a:r>
            <a:r>
              <a:rPr lang="en-US" altLang="zh-CN" sz="1050" dirty="0"/>
              <a:t> *</a:t>
            </a:r>
            <a:r>
              <a:rPr lang="en-US" altLang="zh-CN" sz="1050" dirty="0" err="1"/>
              <a:t>watched_keys</a:t>
            </a:r>
            <a:r>
              <a:rPr lang="en-US" altLang="zh-CN" sz="1050" dirty="0"/>
              <a:t>;         /* WATCHED keys for MULTI/EXEC CAS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evictionPoolEntry</a:t>
            </a:r>
            <a:r>
              <a:rPr lang="en-US" altLang="zh-CN" sz="1050" dirty="0"/>
              <a:t> *</a:t>
            </a:r>
            <a:r>
              <a:rPr lang="en-US" altLang="zh-CN" sz="1050" dirty="0" err="1"/>
              <a:t>eviction_pool</a:t>
            </a:r>
            <a:r>
              <a:rPr lang="en-US" altLang="zh-CN" sz="1050" dirty="0"/>
              <a:t>;    /* Eviction pool of keys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数据库号码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id;                     /* Database ID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数据库的键的平均 </a:t>
            </a:r>
            <a:r>
              <a:rPr lang="en-US" altLang="zh-CN" sz="1050" dirty="0"/>
              <a:t>TTL </a:t>
            </a:r>
            <a:r>
              <a:rPr lang="zh-CN" altLang="en-US" sz="1050" dirty="0"/>
              <a:t>，统计信息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long </a:t>
            </a:r>
            <a:r>
              <a:rPr lang="en-US" altLang="zh-CN" sz="1050" dirty="0" err="1"/>
              <a:t>long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avg_ttl</a:t>
            </a:r>
            <a:r>
              <a:rPr lang="en-US" altLang="zh-CN" sz="1050" dirty="0"/>
              <a:t>;          /* Average TTL, just for stats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redisDb</a:t>
            </a:r>
            <a:r>
              <a:rPr lang="en-US" altLang="zh-CN" sz="1050" dirty="0"/>
              <a:t>;</a:t>
            </a:r>
            <a:endParaRPr lang="en-US" altLang="zh-CN" sz="1050" dirty="0" smtClean="0"/>
          </a:p>
          <a:p>
            <a:endParaRPr lang="en-US" altLang="zh-CN" sz="1050" dirty="0"/>
          </a:p>
          <a:p>
            <a:endParaRPr lang="zh-CN" altLang="en-US" sz="105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5004048" y="4005064"/>
            <a:ext cx="3844572" cy="2701798"/>
            <a:chOff x="3779912" y="908720"/>
            <a:chExt cx="3844572" cy="2701798"/>
          </a:xfrm>
        </p:grpSpPr>
        <p:sp>
          <p:nvSpPr>
            <p:cNvPr id="29" name="矩形 28"/>
            <p:cNvSpPr/>
            <p:nvPr/>
          </p:nvSpPr>
          <p:spPr>
            <a:xfrm>
              <a:off x="3779912" y="908720"/>
              <a:ext cx="93610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redisServer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79912" y="1133684"/>
              <a:ext cx="93610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779912" y="1358648"/>
              <a:ext cx="93610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db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779912" y="1583612"/>
              <a:ext cx="93610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779912" y="1808576"/>
              <a:ext cx="936104" cy="324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d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bnum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79912" y="2132856"/>
              <a:ext cx="93610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378708" y="1358648"/>
              <a:ext cx="56144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d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b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[0]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940152" y="1358648"/>
              <a:ext cx="56144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db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[1]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501596" y="1358648"/>
              <a:ext cx="56144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063040" y="1358648"/>
              <a:ext cx="56144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d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b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[15]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箭头连接符 38"/>
            <p:cNvCxnSpPr>
              <a:stCxn id="31" idx="3"/>
              <a:endCxn id="35" idx="1"/>
            </p:cNvCxnSpPr>
            <p:nvPr/>
          </p:nvCxnSpPr>
          <p:spPr>
            <a:xfrm>
              <a:off x="4716016" y="1466660"/>
              <a:ext cx="6626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3779912" y="2719602"/>
              <a:ext cx="93610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redisClient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779912" y="2944566"/>
              <a:ext cx="93610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779912" y="3169530"/>
              <a:ext cx="93610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db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779912" y="3394494"/>
              <a:ext cx="93610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曲线连接符 43"/>
            <p:cNvCxnSpPr>
              <a:stCxn id="42" idx="3"/>
              <a:endCxn id="36" idx="2"/>
            </p:cNvCxnSpPr>
            <p:nvPr/>
          </p:nvCxnSpPr>
          <p:spPr>
            <a:xfrm flipV="1">
              <a:off x="4716016" y="1574672"/>
              <a:ext cx="1504858" cy="170287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1560" y="4509120"/>
            <a:ext cx="43204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数据结构与对象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6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21626" y="257566"/>
            <a:ext cx="403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redisDb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321626" y="1196752"/>
            <a:ext cx="8501667" cy="4077986"/>
            <a:chOff x="318805" y="808127"/>
            <a:chExt cx="8501667" cy="4077986"/>
          </a:xfrm>
        </p:grpSpPr>
        <p:grpSp>
          <p:nvGrpSpPr>
            <p:cNvPr id="27" name="组合 26"/>
            <p:cNvGrpSpPr/>
            <p:nvPr/>
          </p:nvGrpSpPr>
          <p:grpSpPr>
            <a:xfrm>
              <a:off x="318805" y="1700808"/>
              <a:ext cx="936104" cy="1109712"/>
              <a:chOff x="318805" y="1700808"/>
              <a:chExt cx="936104" cy="1109712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21626" y="1700808"/>
                <a:ext cx="933283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redisDb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18805" y="1924230"/>
                <a:ext cx="93610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18805" y="2147652"/>
                <a:ext cx="93610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dict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18805" y="2371074"/>
                <a:ext cx="93610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expires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8805" y="2594496"/>
                <a:ext cx="93610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195736" y="1361976"/>
              <a:ext cx="1224136" cy="1363311"/>
              <a:chOff x="318805" y="1700808"/>
              <a:chExt cx="936104" cy="88629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21626" y="1700808"/>
                <a:ext cx="933283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dict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18805" y="1924230"/>
                <a:ext cx="93610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StringObject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“alphabet”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18805" y="2147652"/>
                <a:ext cx="93610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StringObject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“book”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8805" y="2371074"/>
                <a:ext cx="93610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StringObject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“message”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195736" y="3501008"/>
              <a:ext cx="1224136" cy="1019638"/>
              <a:chOff x="318805" y="1700808"/>
              <a:chExt cx="936104" cy="66286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21626" y="1700808"/>
                <a:ext cx="933283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dict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18805" y="1924230"/>
                <a:ext cx="93610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StringObject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“alphabet”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18805" y="2147652"/>
                <a:ext cx="93610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StringObject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“book”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4211960" y="1797430"/>
              <a:ext cx="1224136" cy="1363311"/>
              <a:chOff x="318805" y="1700808"/>
              <a:chExt cx="936104" cy="88629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321626" y="1700808"/>
                <a:ext cx="933283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HashObject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18805" y="1924230"/>
                <a:ext cx="93610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StringObject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“name”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18805" y="2147652"/>
                <a:ext cx="93610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StringObject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“author”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18805" y="2371074"/>
                <a:ext cx="93610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StringObject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“publisher”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6228184" y="1984501"/>
              <a:ext cx="1224136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StringObject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“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Redis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in Action”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228184" y="2536361"/>
              <a:ext cx="1224136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StringObject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“Josiah L.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Carlso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”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228184" y="3088221"/>
              <a:ext cx="1224136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StringObject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“Manning”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211960" y="3421417"/>
              <a:ext cx="1224136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StringObject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“hello world”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9952" y="808127"/>
              <a:ext cx="4680520" cy="676657"/>
              <a:chOff x="4139952" y="808127"/>
              <a:chExt cx="4680520" cy="676657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139952" y="836712"/>
                <a:ext cx="4680520" cy="6480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211960" y="1057673"/>
                <a:ext cx="1224136" cy="33229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StringObject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“a”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796136" y="1056541"/>
                <a:ext cx="1224136" cy="33229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StringObject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“b”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429626" y="1056541"/>
                <a:ext cx="1224136" cy="33229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StringObject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“c”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974903" y="808127"/>
                <a:ext cx="1296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 smtClean="0"/>
                  <a:t>ListObject</a:t>
                </a:r>
                <a:endParaRPr lang="zh-CN" altLang="en-US" sz="1200" dirty="0"/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4211960" y="4010828"/>
              <a:ext cx="1220447" cy="17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long long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11960" y="4188353"/>
              <a:ext cx="1220447" cy="17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1385877600000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219044" y="4531062"/>
              <a:ext cx="1220447" cy="17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long long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219044" y="4708587"/>
              <a:ext cx="1220447" cy="17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1385855600000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曲线连接符 60"/>
            <p:cNvCxnSpPr>
              <a:stCxn id="30" idx="3"/>
              <a:endCxn id="48" idx="1"/>
            </p:cNvCxnSpPr>
            <p:nvPr/>
          </p:nvCxnSpPr>
          <p:spPr>
            <a:xfrm flipV="1">
              <a:off x="3419872" y="1223820"/>
              <a:ext cx="792088" cy="64797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9" idx="1"/>
            </p:cNvCxnSpPr>
            <p:nvPr/>
          </p:nvCxnSpPr>
          <p:spPr>
            <a:xfrm>
              <a:off x="5439491" y="1208205"/>
              <a:ext cx="356645" cy="14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曲线连接符 64"/>
            <p:cNvCxnSpPr>
              <a:endCxn id="50" idx="1"/>
            </p:cNvCxnSpPr>
            <p:nvPr/>
          </p:nvCxnSpPr>
          <p:spPr>
            <a:xfrm flipV="1">
              <a:off x="7020272" y="1222688"/>
              <a:ext cx="409354" cy="113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曲线连接符 66"/>
            <p:cNvCxnSpPr>
              <a:stCxn id="31" idx="3"/>
              <a:endCxn id="40" idx="1"/>
            </p:cNvCxnSpPr>
            <p:nvPr/>
          </p:nvCxnSpPr>
          <p:spPr>
            <a:xfrm flipV="1">
              <a:off x="3419872" y="1963577"/>
              <a:ext cx="795777" cy="25189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曲线连接符 68"/>
            <p:cNvCxnSpPr>
              <a:stCxn id="32" idx="3"/>
              <a:endCxn id="47" idx="1"/>
            </p:cNvCxnSpPr>
            <p:nvPr/>
          </p:nvCxnSpPr>
          <p:spPr>
            <a:xfrm>
              <a:off x="3419872" y="2559141"/>
              <a:ext cx="792088" cy="102842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曲线连接符 70"/>
            <p:cNvCxnSpPr>
              <a:stCxn id="41" idx="3"/>
              <a:endCxn id="44" idx="1"/>
            </p:cNvCxnSpPr>
            <p:nvPr/>
          </p:nvCxnSpPr>
          <p:spPr>
            <a:xfrm flipV="1">
              <a:off x="5436096" y="2150648"/>
              <a:ext cx="792088" cy="15660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42" idx="3"/>
              <a:endCxn id="45" idx="1"/>
            </p:cNvCxnSpPr>
            <p:nvPr/>
          </p:nvCxnSpPr>
          <p:spPr>
            <a:xfrm>
              <a:off x="5436096" y="2650922"/>
              <a:ext cx="792088" cy="5158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>
              <a:stCxn id="36" idx="3"/>
              <a:endCxn id="54" idx="1"/>
            </p:cNvCxnSpPr>
            <p:nvPr/>
          </p:nvCxnSpPr>
          <p:spPr>
            <a:xfrm>
              <a:off x="3419872" y="4010828"/>
              <a:ext cx="792088" cy="8876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曲线连接符 76"/>
            <p:cNvCxnSpPr>
              <a:stCxn id="43" idx="3"/>
              <a:endCxn id="46" idx="1"/>
            </p:cNvCxnSpPr>
            <p:nvPr/>
          </p:nvCxnSpPr>
          <p:spPr>
            <a:xfrm>
              <a:off x="5436096" y="2994595"/>
              <a:ext cx="792088" cy="25977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曲线连接符 78"/>
            <p:cNvCxnSpPr>
              <a:stCxn id="37" idx="3"/>
              <a:endCxn id="56" idx="1"/>
            </p:cNvCxnSpPr>
            <p:nvPr/>
          </p:nvCxnSpPr>
          <p:spPr>
            <a:xfrm>
              <a:off x="3419872" y="4354500"/>
              <a:ext cx="799172" cy="26532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曲线连接符 82"/>
            <p:cNvCxnSpPr>
              <a:stCxn id="24" idx="3"/>
              <a:endCxn id="29" idx="1"/>
            </p:cNvCxnSpPr>
            <p:nvPr/>
          </p:nvCxnSpPr>
          <p:spPr>
            <a:xfrm flipV="1">
              <a:off x="1254909" y="1528123"/>
              <a:ext cx="944516" cy="72754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曲线连接符 84"/>
            <p:cNvCxnSpPr>
              <a:stCxn id="25" idx="3"/>
              <a:endCxn id="35" idx="1"/>
            </p:cNvCxnSpPr>
            <p:nvPr/>
          </p:nvCxnSpPr>
          <p:spPr>
            <a:xfrm>
              <a:off x="1254909" y="2479086"/>
              <a:ext cx="944516" cy="118806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449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727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redisDb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的过期键删除策略：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626" y="725174"/>
            <a:ext cx="8352928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服务器实际使用的是惰性删除（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expireIfNeeded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）和定期删除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activeExpireCycle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两种策略。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惰性删除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expireIfNeeded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被所有读写数据库的命令（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LRANGE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SADD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HGET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等）所调用；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redisDb.expires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中取出键的过期时间，没存在则直接返回；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如果服务器正在进行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文件载入，也直接返回；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当服务器是从服务器的时候，并不主动删除过期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，真正的删除操作要等待主节点发来删除命令时才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执行，从而保证数据的同步；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数据还没过期，直接返回；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命令，追加到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feedAppendOnlyFile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和传播给各个从节点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replicationFeedSlaves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发送过期键被删除的事件通知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notifyKeyspaceEvent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，这个功能可以让客户端通过订阅给定的频道或者模式，来获知数据库中键的变化。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真正从数据库中删除该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223956" y="5372600"/>
            <a:ext cx="6354312" cy="1388090"/>
            <a:chOff x="192373" y="5348277"/>
            <a:chExt cx="6354312" cy="1388090"/>
          </a:xfrm>
        </p:grpSpPr>
        <p:sp>
          <p:nvSpPr>
            <p:cNvPr id="6" name="矩形 5"/>
            <p:cNvSpPr/>
            <p:nvPr/>
          </p:nvSpPr>
          <p:spPr>
            <a:xfrm>
              <a:off x="683568" y="5805264"/>
              <a:ext cx="1220447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主服务器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1743" y="6404074"/>
              <a:ext cx="864096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AOF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15816" y="5448351"/>
              <a:ext cx="1220447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从服务器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915815" y="6137557"/>
              <a:ext cx="1220447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频道</a:t>
              </a:r>
            </a:p>
          </p:txBody>
        </p:sp>
        <p:cxnSp>
          <p:nvCxnSpPr>
            <p:cNvPr id="11" name="直接箭头连接符 10"/>
            <p:cNvCxnSpPr>
              <a:stCxn id="6" idx="2"/>
              <a:endCxn id="7" idx="0"/>
            </p:cNvCxnSpPr>
            <p:nvPr/>
          </p:nvCxnSpPr>
          <p:spPr>
            <a:xfrm flipH="1">
              <a:off x="1293791" y="6137557"/>
              <a:ext cx="1" cy="266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92373" y="6132315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1.DEL key</a:t>
              </a:r>
              <a:endParaRPr lang="zh-CN" altLang="en-US" sz="12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51720" y="5348277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2.DEL key</a:t>
              </a:r>
              <a:endParaRPr lang="zh-CN" altLang="en-US" sz="1200" dirty="0"/>
            </a:p>
          </p:txBody>
        </p:sp>
        <p:cxnSp>
          <p:nvCxnSpPr>
            <p:cNvPr id="15" name="直接箭头连接符 14"/>
            <p:cNvCxnSpPr>
              <a:stCxn id="6" idx="3"/>
              <a:endCxn id="8" idx="1"/>
            </p:cNvCxnSpPr>
            <p:nvPr/>
          </p:nvCxnSpPr>
          <p:spPr>
            <a:xfrm flipV="1">
              <a:off x="1904015" y="5614498"/>
              <a:ext cx="1011801" cy="35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326238" y="6132315"/>
              <a:ext cx="1220447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</a:p>
          </p:txBody>
        </p:sp>
        <p:cxnSp>
          <p:nvCxnSpPr>
            <p:cNvPr id="18" name="直接箭头连接符 17"/>
            <p:cNvCxnSpPr>
              <a:stCxn id="6" idx="3"/>
              <a:endCxn id="9" idx="1"/>
            </p:cNvCxnSpPr>
            <p:nvPr/>
          </p:nvCxnSpPr>
          <p:spPr>
            <a:xfrm>
              <a:off x="1904015" y="5971411"/>
              <a:ext cx="1011800" cy="332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2027851" y="6436146"/>
              <a:ext cx="1765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3.notifyKeyspaceEvent</a:t>
              </a:r>
              <a:endParaRPr lang="zh-CN" altLang="en-US" sz="1200" dirty="0"/>
            </a:p>
          </p:txBody>
        </p:sp>
        <p:cxnSp>
          <p:nvCxnSpPr>
            <p:cNvPr id="21" name="直接箭头连接符 20"/>
            <p:cNvCxnSpPr>
              <a:stCxn id="9" idx="3"/>
              <a:endCxn id="16" idx="1"/>
            </p:cNvCxnSpPr>
            <p:nvPr/>
          </p:nvCxnSpPr>
          <p:spPr>
            <a:xfrm flipV="1">
              <a:off x="4136262" y="6298462"/>
              <a:ext cx="1189976" cy="524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31795" y="54961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4.dbDelete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4233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727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redisDb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的过期键删除策略：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9613" y="1124744"/>
            <a:ext cx="8352928" cy="4401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activeExpireCycle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被每次进行事件触发之前的执行函数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beforeSleep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和服务器的周期性操作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databasesCron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所调用；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分快速模式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beforeSleep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和慢速模式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databaseCron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如果当前是快速模式，判断当前时间是否满足条件（快速模式要求每固定时间只执行一次删除操作）；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如果上次的删除处理超过了时间限制，为了防止有太多的过期键占用空间，这次的删除遍历所有的数据库，否则，每次只遍历一部分的数据库；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如果发现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db.expires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量占总量低于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（利用率低），跳过该数据库；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每次从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db.expires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中随机取出若干个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，如果过期，试图删除数据（删除过程包含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propagateExpire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dbDelete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notifyKeyspaceEvent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decrRefCount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退出循环的条件：删除已过期的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占所有过期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总量的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；超过了时间限制（每遍历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次检查是否已经超时了）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032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727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databasesCron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细节：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768" y="1052736"/>
            <a:ext cx="8352928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如果不是从服务器，且开启数据淘汰策略开关，执行慢模式定期删除（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activeExpireCycle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(ACTIVE_EXPIRE_CYCLE_SLOW)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在没有进行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BGSAVE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BGREWRITEAOF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执行的情况，对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db.dict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db.expires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进行扩容和缩容操作（保证具备合理的大小）；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如果服务器开启了渐进式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开关，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rehash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（在规定时间内，进行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的数据迁移）。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注：虽然服务器在对数据库执行读取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写入命令时会对数据库进行渐进式 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rehash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如果服务器长期没有执行命令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的话，数据库</a:t>
            </a:r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 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rehash </a:t>
            </a:r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就可能一直没办法完成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，为了</a:t>
            </a:r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防止出现这种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情况，我们</a:t>
            </a:r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需要对数据库执行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主动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rehash </a:t>
            </a:r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3861048"/>
            <a:ext cx="1944216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activeExpireCycle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4693329"/>
            <a:ext cx="1944216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tryResizeHashTables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5525610"/>
            <a:ext cx="1944216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incrementallyRehash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3203848" y="3861048"/>
            <a:ext cx="360040" cy="19968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>
            <a:off x="1871700" y="4193341"/>
            <a:ext cx="0" cy="49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1871700" y="5025622"/>
            <a:ext cx="0" cy="49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15916" y="4693329"/>
            <a:ext cx="1944216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databasesCron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64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727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文件的创建和载入：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9552" y="844299"/>
            <a:ext cx="2664296" cy="1194886"/>
            <a:chOff x="539552" y="980728"/>
            <a:chExt cx="2664296" cy="1194886"/>
          </a:xfrm>
        </p:grpSpPr>
        <p:sp>
          <p:nvSpPr>
            <p:cNvPr id="6" name="椭圆 5"/>
            <p:cNvSpPr/>
            <p:nvPr/>
          </p:nvSpPr>
          <p:spPr>
            <a:xfrm>
              <a:off x="539552" y="980728"/>
              <a:ext cx="648072" cy="6480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555776" y="980728"/>
              <a:ext cx="648072" cy="6480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RDB</a:t>
              </a:r>
            </a:p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箭头连接符 8"/>
            <p:cNvCxnSpPr>
              <a:stCxn id="6" idx="6"/>
              <a:endCxn id="7" idx="2"/>
            </p:cNvCxnSpPr>
            <p:nvPr/>
          </p:nvCxnSpPr>
          <p:spPr>
            <a:xfrm>
              <a:off x="1187624" y="1304764"/>
              <a:ext cx="13681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曲线连接符 10"/>
            <p:cNvCxnSpPr>
              <a:stCxn id="7" idx="3"/>
              <a:endCxn id="6" idx="5"/>
            </p:cNvCxnSpPr>
            <p:nvPr/>
          </p:nvCxnSpPr>
          <p:spPr>
            <a:xfrm rot="5400000">
              <a:off x="1871700" y="754908"/>
              <a:ext cx="12700" cy="1557968"/>
            </a:xfrm>
            <a:prstGeom prst="curvedConnector3">
              <a:avLst>
                <a:gd name="adj1" fmla="val 254730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547664" y="989046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/>
                <a:t>rdbSave</a:t>
              </a:r>
              <a:endParaRPr lang="zh-CN" altLang="en-US" sz="12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47664" y="1898615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/>
                <a:t>rdbLoad</a:t>
              </a:r>
              <a:endParaRPr lang="zh-CN" altLang="en-US" sz="1200" dirty="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11589" y="2039185"/>
            <a:ext cx="3386278" cy="477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struct</a:t>
            </a:r>
            <a:r>
              <a:rPr lang="en-US" altLang="zh-CN" sz="1050" dirty="0" smtClean="0"/>
              <a:t> </a:t>
            </a:r>
            <a:r>
              <a:rPr lang="en-US" altLang="zh-CN" sz="1050" b="1" dirty="0" err="1" smtClean="0"/>
              <a:t>redisServer</a:t>
            </a:r>
            <a:r>
              <a:rPr lang="en-US" altLang="zh-CN" sz="1050" dirty="0" smtClean="0"/>
              <a:t> {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en-US" altLang="zh-CN" sz="1050" dirty="0" smtClean="0"/>
              <a:t>…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自从上次 </a:t>
            </a:r>
            <a:r>
              <a:rPr lang="en-US" altLang="zh-CN" sz="1050" dirty="0"/>
              <a:t>SAVE </a:t>
            </a:r>
            <a:r>
              <a:rPr lang="zh-CN" altLang="en-US" sz="1050" dirty="0"/>
              <a:t>执行以来，数据库被修改的次数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long </a:t>
            </a:r>
            <a:r>
              <a:rPr lang="en-US" altLang="zh-CN" sz="1050" dirty="0" err="1"/>
              <a:t>long</a:t>
            </a:r>
            <a:r>
              <a:rPr lang="en-US" altLang="zh-CN" sz="1050" dirty="0"/>
              <a:t> </a:t>
            </a:r>
            <a:r>
              <a:rPr lang="en-US" altLang="zh-CN" sz="1050" b="1" dirty="0"/>
              <a:t>dirty</a:t>
            </a:r>
            <a:r>
              <a:rPr lang="en-US" altLang="zh-CN" sz="1050" dirty="0"/>
              <a:t>; </a:t>
            </a:r>
            <a:endParaRPr lang="en-US" altLang="zh-CN" sz="1050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// </a:t>
            </a:r>
            <a:r>
              <a:rPr lang="en-US" altLang="zh-CN" sz="1050" dirty="0"/>
              <a:t>BGSAVE </a:t>
            </a:r>
            <a:r>
              <a:rPr lang="zh-CN" altLang="en-US" sz="1050" dirty="0"/>
              <a:t>执行前的数据库被修改次数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long </a:t>
            </a:r>
            <a:r>
              <a:rPr lang="en-US" altLang="zh-CN" sz="1050" dirty="0" err="1"/>
              <a:t>long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dirty_before_bgsave</a:t>
            </a:r>
            <a:r>
              <a:rPr lang="en-US" altLang="zh-CN" sz="1050" dirty="0"/>
              <a:t>;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负责执行 </a:t>
            </a:r>
            <a:r>
              <a:rPr lang="en-US" altLang="zh-CN" sz="1050" dirty="0"/>
              <a:t>BGSAVE </a:t>
            </a:r>
            <a:r>
              <a:rPr lang="zh-CN" altLang="en-US" sz="1050" dirty="0"/>
              <a:t>的子进程的 </a:t>
            </a:r>
            <a:r>
              <a:rPr lang="en-US" altLang="zh-CN" sz="1050" dirty="0"/>
              <a:t>ID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没在执行 </a:t>
            </a:r>
            <a:r>
              <a:rPr lang="en-US" altLang="zh-CN" sz="1050" dirty="0"/>
              <a:t>BGSAVE </a:t>
            </a:r>
            <a:r>
              <a:rPr lang="zh-CN" altLang="en-US" sz="1050" dirty="0"/>
              <a:t>时，设为 </a:t>
            </a:r>
            <a:r>
              <a:rPr lang="en-US" altLang="zh-CN" sz="1050" dirty="0"/>
              <a:t>-1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pid_t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rdb_child_pid</a:t>
            </a:r>
            <a:r>
              <a:rPr lang="en-US" altLang="zh-CN" sz="1050" dirty="0"/>
              <a:t>; 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记录了保存条件的数组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saveparam</a:t>
            </a:r>
            <a:r>
              <a:rPr lang="en-US" altLang="zh-CN" sz="1050" dirty="0"/>
              <a:t> *</a:t>
            </a:r>
            <a:r>
              <a:rPr lang="en-US" altLang="zh-CN" sz="1050" b="1" dirty="0" err="1"/>
              <a:t>saveparams</a:t>
            </a:r>
            <a:r>
              <a:rPr lang="en-US" altLang="zh-CN" sz="1050" dirty="0" smtClean="0"/>
              <a:t>;</a:t>
            </a:r>
          </a:p>
          <a:p>
            <a:r>
              <a:rPr lang="en-US" altLang="zh-CN" sz="1050" dirty="0" smtClean="0"/>
              <a:t>    </a:t>
            </a:r>
            <a:r>
              <a:rPr lang="en-US" altLang="zh-CN" sz="1050" dirty="0" err="1" smtClean="0"/>
              <a:t>int</a:t>
            </a:r>
            <a:r>
              <a:rPr lang="en-US" altLang="zh-CN" sz="1050" dirty="0" smtClean="0"/>
              <a:t>;            /* Number of saving points */</a:t>
            </a:r>
          </a:p>
          <a:p>
            <a:r>
              <a:rPr lang="en-US" altLang="zh-CN" sz="1050" dirty="0" smtClean="0"/>
              <a:t>    </a:t>
            </a:r>
            <a:r>
              <a:rPr lang="en-US" altLang="zh-CN" sz="1050" dirty="0"/>
              <a:t>char *</a:t>
            </a:r>
            <a:r>
              <a:rPr lang="en-US" altLang="zh-CN" sz="1050" dirty="0" err="1" smtClean="0"/>
              <a:t>rdb_saveparamslenfilename</a:t>
            </a:r>
            <a:r>
              <a:rPr lang="en-US" altLang="zh-CN" sz="1050" dirty="0" smtClean="0"/>
              <a:t>;</a:t>
            </a:r>
          </a:p>
          <a:p>
            <a:r>
              <a:rPr lang="en-US" altLang="zh-CN" sz="1050" dirty="0" smtClean="0"/>
              <a:t>    </a:t>
            </a:r>
            <a:r>
              <a:rPr lang="en-US" altLang="zh-CN" sz="1050" dirty="0" err="1" smtClean="0"/>
              <a:t>int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rdb_compression</a:t>
            </a:r>
            <a:r>
              <a:rPr lang="en-US" altLang="zh-CN" sz="1050" dirty="0" smtClean="0"/>
              <a:t>;        /* Use compression in RDB? */</a:t>
            </a:r>
          </a:p>
          <a:p>
            <a:r>
              <a:rPr lang="en-US" altLang="zh-CN" sz="1050" dirty="0" smtClean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rdb_checksum</a:t>
            </a:r>
            <a:r>
              <a:rPr lang="en-US" altLang="zh-CN" sz="1050" dirty="0"/>
              <a:t>;               /* Use RDB checksum?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最后一次完成 </a:t>
            </a:r>
            <a:r>
              <a:rPr lang="en-US" altLang="zh-CN" sz="1050" dirty="0"/>
              <a:t>SAVE </a:t>
            </a:r>
            <a:r>
              <a:rPr lang="zh-CN" altLang="en-US" sz="1050" dirty="0"/>
              <a:t>的时间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time_t</a:t>
            </a:r>
            <a:r>
              <a:rPr lang="en-US" altLang="zh-CN" sz="1050" dirty="0"/>
              <a:t> </a:t>
            </a:r>
            <a:r>
              <a:rPr lang="en-US" altLang="zh-CN" sz="1050" b="1" dirty="0" err="1"/>
              <a:t>lastsave</a:t>
            </a:r>
            <a:r>
              <a:rPr lang="en-US" altLang="zh-CN" sz="1050" dirty="0"/>
              <a:t>;    </a:t>
            </a:r>
            <a:r>
              <a:rPr lang="en-US" altLang="zh-CN" sz="1050" dirty="0" smtClean="0"/>
              <a:t> </a:t>
            </a:r>
            <a:r>
              <a:rPr lang="en-US" altLang="zh-CN" sz="1050" dirty="0"/>
              <a:t>/* Unix time of last successful save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最后一次尝试执行 </a:t>
            </a:r>
            <a:r>
              <a:rPr lang="en-US" altLang="zh-CN" sz="1050" dirty="0"/>
              <a:t>BGSAVE </a:t>
            </a:r>
            <a:r>
              <a:rPr lang="zh-CN" altLang="en-US" sz="1050" dirty="0"/>
              <a:t>的时间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time_t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lastbgsave_try</a:t>
            </a:r>
            <a:r>
              <a:rPr lang="en-US" altLang="zh-CN" sz="1050" dirty="0" smtClean="0"/>
              <a:t>; </a:t>
            </a:r>
          </a:p>
          <a:p>
            <a:r>
              <a:rPr lang="en-US" altLang="zh-CN" sz="1050" dirty="0" smtClean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最近一次 </a:t>
            </a:r>
            <a:r>
              <a:rPr lang="en-US" altLang="zh-CN" sz="1050" dirty="0"/>
              <a:t>BGSAVE </a:t>
            </a:r>
            <a:r>
              <a:rPr lang="zh-CN" altLang="en-US" sz="1050" dirty="0"/>
              <a:t>执行耗费的时间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time_t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rdb_save_time_last</a:t>
            </a:r>
            <a:r>
              <a:rPr lang="en-US" altLang="zh-CN" sz="1050" dirty="0"/>
              <a:t>;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数据库最近一次开始执行 </a:t>
            </a:r>
            <a:r>
              <a:rPr lang="en-US" altLang="zh-CN" sz="1050" dirty="0"/>
              <a:t>BGSAVE </a:t>
            </a:r>
            <a:r>
              <a:rPr lang="zh-CN" altLang="en-US" sz="1050" dirty="0"/>
              <a:t>的时间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time_t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rdb_save_time_start</a:t>
            </a:r>
            <a:r>
              <a:rPr lang="en-US" altLang="zh-CN" sz="1050" dirty="0"/>
              <a:t>;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最后一次执行 </a:t>
            </a:r>
            <a:r>
              <a:rPr lang="en-US" altLang="zh-CN" sz="1050" dirty="0"/>
              <a:t>SAVE </a:t>
            </a:r>
            <a:r>
              <a:rPr lang="zh-CN" altLang="en-US" sz="1050" dirty="0"/>
              <a:t>的状态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lastbgsave_status</a:t>
            </a:r>
            <a:r>
              <a:rPr lang="en-US" altLang="zh-CN" sz="1050" dirty="0"/>
              <a:t>;          /* REDIS_OK or REDIS_ERR */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stop_writes_on_bgsave_err</a:t>
            </a:r>
            <a:r>
              <a:rPr lang="en-US" altLang="zh-CN" sz="1050" dirty="0"/>
              <a:t>; </a:t>
            </a:r>
            <a:endParaRPr lang="en-US" altLang="zh-CN" sz="1050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// …</a:t>
            </a:r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smtClean="0"/>
              <a:t>;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26755"/>
              </p:ext>
            </p:extLst>
          </p:nvPr>
        </p:nvGraphicFramePr>
        <p:xfrm>
          <a:off x="3851920" y="4330253"/>
          <a:ext cx="5040560" cy="2487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/>
                <a:gridCol w="939872"/>
                <a:gridCol w="1368152"/>
                <a:gridCol w="1472396"/>
              </a:tblGrid>
              <a:tr h="384043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BGSAVE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BGWRITEAOF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阻塞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非阻塞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阻塞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后台执行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非阻塞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后台执行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非阻塞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BGSAVE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执行时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拒绝，防止竞争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拒绝客户端发过来的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BGSAVE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，防止竞争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延迟到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BGSAVE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执行完毕之后执行，避免同时执行大量的写操作</a:t>
                      </a:r>
                    </a:p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BGWRITEAOF</a:t>
                      </a:r>
                    </a:p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执行时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拒绝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拒绝，避免同时执行大量的写操作。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851920" y="844299"/>
            <a:ext cx="4945218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rdbSave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创建临时文件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rioWrite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-rename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rdbLoad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优先使用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文件来还原数据库状态；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持久化功能关闭时，才会用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文件来还原数据库状态。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832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44624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——RDB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文件读写基础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504" y="506289"/>
            <a:ext cx="7488832" cy="623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struct</a:t>
            </a:r>
            <a:r>
              <a:rPr lang="en-US" altLang="zh-CN" sz="1050" dirty="0"/>
              <a:t> _</a:t>
            </a:r>
            <a:r>
              <a:rPr lang="en-US" altLang="zh-CN" sz="1050" dirty="0" err="1"/>
              <a:t>rio</a:t>
            </a:r>
            <a:r>
              <a:rPr lang="en-US" altLang="zh-CN" sz="1050" dirty="0"/>
              <a:t> </a:t>
            </a:r>
            <a:r>
              <a:rPr lang="en-US" altLang="zh-CN" sz="1050" dirty="0" smtClean="0"/>
              <a:t>{   // </a:t>
            </a:r>
            <a:r>
              <a:rPr lang="en-US" altLang="zh-CN" sz="1050" dirty="0" err="1" smtClean="0"/>
              <a:t>rio</a:t>
            </a:r>
            <a:r>
              <a:rPr lang="zh-CN" altLang="en-US" sz="1050" dirty="0" smtClean="0"/>
              <a:t>的</a:t>
            </a:r>
            <a:r>
              <a:rPr lang="en-US" altLang="zh-CN" sz="1050" dirty="0" smtClean="0"/>
              <a:t>API</a:t>
            </a:r>
            <a:r>
              <a:rPr lang="zh-CN" altLang="en-US" sz="1050" dirty="0" smtClean="0"/>
              <a:t>结构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en-US" altLang="zh-CN" sz="1050" dirty="0" smtClean="0"/>
              <a:t>    // </a:t>
            </a:r>
            <a:r>
              <a:rPr lang="en-US" altLang="zh-CN" sz="1050" dirty="0"/>
              <a:t>API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size_t</a:t>
            </a:r>
            <a:r>
              <a:rPr lang="en-US" altLang="zh-CN" sz="1050" dirty="0"/>
              <a:t> (*read)(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_</a:t>
            </a:r>
            <a:r>
              <a:rPr lang="en-US" altLang="zh-CN" sz="1050" dirty="0" err="1"/>
              <a:t>rio</a:t>
            </a:r>
            <a:r>
              <a:rPr lang="en-US" altLang="zh-CN" sz="1050" dirty="0"/>
              <a:t> *, void *</a:t>
            </a:r>
            <a:r>
              <a:rPr lang="en-US" altLang="zh-CN" sz="1050" dirty="0" err="1"/>
              <a:t>buf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size_t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len</a:t>
            </a:r>
            <a:r>
              <a:rPr lang="en-US" altLang="zh-CN" sz="1050" dirty="0"/>
              <a:t>);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size_t</a:t>
            </a:r>
            <a:r>
              <a:rPr lang="en-US" altLang="zh-CN" sz="1050" dirty="0"/>
              <a:t> (*write)(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_</a:t>
            </a:r>
            <a:r>
              <a:rPr lang="en-US" altLang="zh-CN" sz="1050" dirty="0" err="1"/>
              <a:t>rio</a:t>
            </a:r>
            <a:r>
              <a:rPr lang="en-US" altLang="zh-CN" sz="1050" dirty="0"/>
              <a:t> *, </a:t>
            </a:r>
            <a:r>
              <a:rPr lang="en-US" altLang="zh-CN" sz="1050" dirty="0" err="1"/>
              <a:t>const</a:t>
            </a:r>
            <a:r>
              <a:rPr lang="en-US" altLang="zh-CN" sz="1050" dirty="0"/>
              <a:t> void *</a:t>
            </a:r>
            <a:r>
              <a:rPr lang="en-US" altLang="zh-CN" sz="1050" dirty="0" err="1"/>
              <a:t>buf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size_t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len</a:t>
            </a:r>
            <a:r>
              <a:rPr lang="en-US" altLang="zh-CN" sz="1050" dirty="0"/>
              <a:t>);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off_t</a:t>
            </a:r>
            <a:r>
              <a:rPr lang="en-US" altLang="zh-CN" sz="1050" dirty="0"/>
              <a:t> (*tell)(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_</a:t>
            </a:r>
            <a:r>
              <a:rPr lang="en-US" altLang="zh-CN" sz="1050" dirty="0" err="1"/>
              <a:t>rio</a:t>
            </a:r>
            <a:r>
              <a:rPr lang="en-US" altLang="zh-CN" sz="1050" dirty="0"/>
              <a:t> *);</a:t>
            </a:r>
          </a:p>
          <a:p>
            <a:endParaRPr lang="en-US" altLang="zh-CN" sz="1050" dirty="0"/>
          </a:p>
          <a:p>
            <a:r>
              <a:rPr lang="en-US" altLang="zh-CN" sz="1050" dirty="0" smtClean="0"/>
              <a:t>    // </a:t>
            </a:r>
            <a:r>
              <a:rPr lang="zh-CN" altLang="en-US" sz="1050" dirty="0"/>
              <a:t>校验和计算函数，每次有写入</a:t>
            </a:r>
            <a:r>
              <a:rPr lang="en-US" altLang="zh-CN" sz="1050" dirty="0"/>
              <a:t>/</a:t>
            </a:r>
            <a:r>
              <a:rPr lang="zh-CN" altLang="en-US" sz="1050" dirty="0"/>
              <a:t>读取新数据时都要计算一次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void (*</a:t>
            </a:r>
            <a:r>
              <a:rPr lang="en-US" altLang="zh-CN" sz="1050" dirty="0" err="1"/>
              <a:t>update_cksum</a:t>
            </a:r>
            <a:r>
              <a:rPr lang="en-US" altLang="zh-CN" sz="1050" dirty="0"/>
              <a:t>)(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_</a:t>
            </a:r>
            <a:r>
              <a:rPr lang="en-US" altLang="zh-CN" sz="1050" dirty="0" err="1"/>
              <a:t>rio</a:t>
            </a:r>
            <a:r>
              <a:rPr lang="en-US" altLang="zh-CN" sz="1050" dirty="0"/>
              <a:t> *, </a:t>
            </a:r>
            <a:r>
              <a:rPr lang="en-US" altLang="zh-CN" sz="1050" dirty="0" err="1"/>
              <a:t>const</a:t>
            </a:r>
            <a:r>
              <a:rPr lang="en-US" altLang="zh-CN" sz="1050" dirty="0"/>
              <a:t> void *</a:t>
            </a:r>
            <a:r>
              <a:rPr lang="en-US" altLang="zh-CN" sz="1050" dirty="0" err="1"/>
              <a:t>buf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size_t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len</a:t>
            </a:r>
            <a:r>
              <a:rPr lang="en-US" altLang="zh-CN" sz="1050" dirty="0"/>
              <a:t>);</a:t>
            </a:r>
          </a:p>
          <a:p>
            <a:endParaRPr lang="en-US" altLang="zh-CN" sz="1050" dirty="0"/>
          </a:p>
          <a:p>
            <a:r>
              <a:rPr lang="en-US" altLang="zh-CN" sz="1050" dirty="0" smtClean="0"/>
              <a:t>    // </a:t>
            </a:r>
            <a:r>
              <a:rPr lang="zh-CN" altLang="en-US" sz="1050" dirty="0"/>
              <a:t>当前校验和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uint64_t </a:t>
            </a:r>
            <a:r>
              <a:rPr lang="en-US" altLang="zh-CN" sz="1050" dirty="0" err="1"/>
              <a:t>cksum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/* number of bytes read or written */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size_t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processed_bytes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/* maximum single read or write chunk size */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size_t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max_processing_chunk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/* Backend-specific vars. */</a:t>
            </a:r>
          </a:p>
          <a:p>
            <a:r>
              <a:rPr lang="en-US" altLang="zh-CN" sz="1050" dirty="0"/>
              <a:t>    union </a:t>
            </a:r>
            <a:r>
              <a:rPr lang="en-US" altLang="zh-CN" sz="1050" dirty="0" smtClean="0"/>
              <a:t>{</a:t>
            </a:r>
            <a:endParaRPr lang="en-US" altLang="zh-CN" sz="1050" dirty="0"/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        // </a:t>
            </a:r>
            <a:r>
              <a:rPr lang="zh-CN" altLang="en-US" sz="1050" dirty="0"/>
              <a:t>缓存指针</a:t>
            </a:r>
          </a:p>
          <a:p>
            <a:r>
              <a:rPr lang="zh-CN" altLang="en-US" sz="1050" dirty="0"/>
              <a:t>            </a:t>
            </a:r>
            <a:r>
              <a:rPr lang="en-US" altLang="zh-CN" sz="1050" dirty="0" err="1"/>
              <a:t>sds</a:t>
            </a:r>
            <a:r>
              <a:rPr lang="en-US" altLang="zh-CN" sz="1050" dirty="0"/>
              <a:t> </a:t>
            </a:r>
            <a:r>
              <a:rPr lang="en-US" altLang="zh-CN" sz="1050" dirty="0" err="1"/>
              <a:t>ptr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            // </a:t>
            </a:r>
            <a:r>
              <a:rPr lang="zh-CN" altLang="en-US" sz="1050" dirty="0"/>
              <a:t>偏移量</a:t>
            </a:r>
          </a:p>
          <a:p>
            <a:r>
              <a:rPr lang="zh-CN" altLang="en-US" sz="1050" dirty="0"/>
              <a:t>            </a:t>
            </a:r>
            <a:r>
              <a:rPr lang="en-US" altLang="zh-CN" sz="1050" dirty="0" err="1"/>
              <a:t>off_t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pos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        } buffer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        // </a:t>
            </a:r>
            <a:r>
              <a:rPr lang="zh-CN" altLang="en-US" sz="1050" dirty="0"/>
              <a:t>被打开文件的指针</a:t>
            </a:r>
          </a:p>
          <a:p>
            <a:r>
              <a:rPr lang="zh-CN" altLang="en-US" sz="1050" dirty="0"/>
              <a:t>            </a:t>
            </a:r>
            <a:r>
              <a:rPr lang="en-US" altLang="zh-CN" sz="1050" dirty="0"/>
              <a:t>FILE *</a:t>
            </a:r>
            <a:r>
              <a:rPr lang="en-US" altLang="zh-CN" sz="1050" dirty="0" err="1"/>
              <a:t>fp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            // </a:t>
            </a:r>
            <a:r>
              <a:rPr lang="zh-CN" altLang="en-US" sz="1050" dirty="0"/>
              <a:t>最近一次 </a:t>
            </a:r>
            <a:r>
              <a:rPr lang="en-US" altLang="zh-CN" sz="1050" dirty="0" err="1"/>
              <a:t>fsync</a:t>
            </a:r>
            <a:r>
              <a:rPr lang="en-US" altLang="zh-CN" sz="1050" dirty="0"/>
              <a:t>() </a:t>
            </a:r>
            <a:r>
              <a:rPr lang="zh-CN" altLang="en-US" sz="1050" dirty="0"/>
              <a:t>以来，写入的字节量</a:t>
            </a:r>
          </a:p>
          <a:p>
            <a:r>
              <a:rPr lang="zh-CN" altLang="en-US" sz="1050" dirty="0"/>
              <a:t>            </a:t>
            </a:r>
            <a:r>
              <a:rPr lang="en-US" altLang="zh-CN" sz="1050" dirty="0" err="1"/>
              <a:t>off_t</a:t>
            </a:r>
            <a:r>
              <a:rPr lang="en-US" altLang="zh-CN" sz="1050" dirty="0"/>
              <a:t> buffered; /* Bytes written since last </a:t>
            </a:r>
            <a:r>
              <a:rPr lang="en-US" altLang="zh-CN" sz="1050" dirty="0" err="1"/>
              <a:t>fsync</a:t>
            </a:r>
            <a:r>
              <a:rPr lang="en-US" altLang="zh-CN" sz="1050" dirty="0"/>
              <a:t>. */</a:t>
            </a:r>
          </a:p>
          <a:p>
            <a:r>
              <a:rPr lang="en-US" altLang="zh-CN" sz="1050" dirty="0"/>
              <a:t>            // </a:t>
            </a:r>
            <a:r>
              <a:rPr lang="zh-CN" altLang="en-US" sz="1050" dirty="0"/>
              <a:t>写入多少字节之后，才会自动执行一次 </a:t>
            </a:r>
            <a:r>
              <a:rPr lang="en-US" altLang="zh-CN" sz="1050" dirty="0" err="1"/>
              <a:t>fsync</a:t>
            </a:r>
            <a:r>
              <a:rPr lang="en-US" altLang="zh-CN" sz="1050" dirty="0"/>
              <a:t>()</a:t>
            </a:r>
          </a:p>
          <a:p>
            <a:r>
              <a:rPr lang="en-US" altLang="zh-CN" sz="1050" dirty="0"/>
              <a:t>            </a:t>
            </a:r>
            <a:r>
              <a:rPr lang="en-US" altLang="zh-CN" sz="1050" dirty="0" err="1"/>
              <a:t>off_t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autosync</a:t>
            </a:r>
            <a:r>
              <a:rPr lang="en-US" altLang="zh-CN" sz="1050" dirty="0"/>
              <a:t>; /* </a:t>
            </a:r>
            <a:r>
              <a:rPr lang="en-US" altLang="zh-CN" sz="1050" dirty="0" err="1"/>
              <a:t>fsync</a:t>
            </a:r>
            <a:r>
              <a:rPr lang="en-US" altLang="zh-CN" sz="1050" dirty="0"/>
              <a:t> after '</a:t>
            </a:r>
            <a:r>
              <a:rPr lang="en-US" altLang="zh-CN" sz="1050" dirty="0" err="1"/>
              <a:t>autosync</a:t>
            </a:r>
            <a:r>
              <a:rPr lang="en-US" altLang="zh-CN" sz="1050" dirty="0"/>
              <a:t>' bytes written. */</a:t>
            </a:r>
          </a:p>
          <a:p>
            <a:r>
              <a:rPr lang="en-US" altLang="zh-CN" sz="1050" dirty="0"/>
              <a:t>        } file;</a:t>
            </a:r>
          </a:p>
          <a:p>
            <a:r>
              <a:rPr lang="en-US" altLang="zh-CN" sz="1050" dirty="0"/>
              <a:t>    } </a:t>
            </a:r>
            <a:r>
              <a:rPr lang="en-US" altLang="zh-CN" sz="1050" dirty="0" err="1"/>
              <a:t>io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 smtClean="0"/>
              <a:t>};</a:t>
            </a:r>
            <a:endParaRPr lang="en-US" altLang="zh-CN" sz="1050" dirty="0"/>
          </a:p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_</a:t>
            </a:r>
            <a:r>
              <a:rPr lang="en-US" altLang="zh-CN" sz="1050" dirty="0" err="1"/>
              <a:t>rio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rio</a:t>
            </a:r>
            <a:r>
              <a:rPr lang="en-US" altLang="zh-CN" sz="1050" dirty="0"/>
              <a:t>;</a:t>
            </a:r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4020414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8864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49007"/>
              </p:ext>
            </p:extLst>
          </p:nvPr>
        </p:nvGraphicFramePr>
        <p:xfrm>
          <a:off x="1043608" y="908720"/>
          <a:ext cx="6480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REDIS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db_version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databases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EOF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check_sum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12912"/>
              </p:ext>
            </p:extLst>
          </p:nvPr>
        </p:nvGraphicFramePr>
        <p:xfrm>
          <a:off x="2123728" y="1772816"/>
          <a:ext cx="43204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  <a:gridCol w="1440160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SELECTDB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db_number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key_value_pairs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 flipH="1">
            <a:off x="2123728" y="1268760"/>
            <a:ext cx="1512168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32040" y="1268760"/>
            <a:ext cx="1512168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256586"/>
              </p:ext>
            </p:extLst>
          </p:nvPr>
        </p:nvGraphicFramePr>
        <p:xfrm>
          <a:off x="3374867" y="2492896"/>
          <a:ext cx="462651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258"/>
                <a:gridCol w="576064"/>
                <a:gridCol w="576064"/>
                <a:gridCol w="504056"/>
                <a:gridCol w="648072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EXPIRETIME_MS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 flipH="1">
            <a:off x="3347864" y="2060848"/>
            <a:ext cx="1656184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444208" y="2060848"/>
            <a:ext cx="1584176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35047"/>
              </p:ext>
            </p:extLst>
          </p:nvPr>
        </p:nvGraphicFramePr>
        <p:xfrm>
          <a:off x="5292080" y="3034801"/>
          <a:ext cx="253828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961"/>
                <a:gridCol w="1324321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ENCODING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64390"/>
              </p:ext>
            </p:extLst>
          </p:nvPr>
        </p:nvGraphicFramePr>
        <p:xfrm>
          <a:off x="5292080" y="3538857"/>
          <a:ext cx="253828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961"/>
                <a:gridCol w="1324321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32929"/>
              </p:ext>
            </p:extLst>
          </p:nvPr>
        </p:nvGraphicFramePr>
        <p:xfrm>
          <a:off x="2375755" y="4477938"/>
          <a:ext cx="662473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958"/>
                <a:gridCol w="1394682"/>
                <a:gridCol w="1115745"/>
                <a:gridCol w="1743352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REDIS_RDB_ENC_LZF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compressed_len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origin_len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compressed_string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552672" y="3062092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131840" y="3475545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字符串编码（无压缩）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47864" y="4042913"/>
            <a:ext cx="442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字符串编码（有压缩）：有无压缩通过配置控制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0" y="3256905"/>
            <a:ext cx="28856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REDIS_RDB_TYPE_STRING</a:t>
            </a: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REDIS_RDB_TYPE_SET_INSET,</a:t>
            </a: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REDIS_RDB_TYPE_LIST_ZIPLIST,</a:t>
            </a: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REDIS_RDB_TYPE_HASH_ZIPLIST,</a:t>
            </a: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REDIS_RDB_TYPE_ZSET_ZIPLIST</a:t>
            </a: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（不过需要先转换成字符串对象）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2195736" y="3157542"/>
            <a:ext cx="138662" cy="150229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53719"/>
              </p:ext>
            </p:extLst>
          </p:nvPr>
        </p:nvGraphicFramePr>
        <p:xfrm>
          <a:off x="4932040" y="5048671"/>
          <a:ext cx="404597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665"/>
                <a:gridCol w="936104"/>
                <a:gridCol w="648072"/>
                <a:gridCol w="432048"/>
                <a:gridCol w="792088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list_length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item1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item2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itemN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2807804" y="5096524"/>
            <a:ext cx="2376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REDIS_RDB_TYPE_LIST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69435"/>
              </p:ext>
            </p:extLst>
          </p:nvPr>
        </p:nvGraphicFramePr>
        <p:xfrm>
          <a:off x="4925595" y="5555081"/>
          <a:ext cx="404597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665"/>
                <a:gridCol w="936104"/>
                <a:gridCol w="648072"/>
                <a:gridCol w="432048"/>
                <a:gridCol w="792088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set_size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elem1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elem2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elemN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2807804" y="5562688"/>
            <a:ext cx="2376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REDIS_RDB_TYPE_SET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05066"/>
              </p:ext>
            </p:extLst>
          </p:nvPr>
        </p:nvGraphicFramePr>
        <p:xfrm>
          <a:off x="1218273" y="6028852"/>
          <a:ext cx="77597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310"/>
                <a:gridCol w="1499744"/>
                <a:gridCol w="1690408"/>
                <a:gridCol w="381143"/>
                <a:gridCol w="1519139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hash_size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key_value_pair1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key_value_pair_2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key_value_pair_N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0142" y="5692967"/>
            <a:ext cx="2376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REDIS_RDB_TYPE_HASH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035"/>
              </p:ext>
            </p:extLst>
          </p:nvPr>
        </p:nvGraphicFramePr>
        <p:xfrm>
          <a:off x="3995936" y="6508576"/>
          <a:ext cx="50341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937"/>
                <a:gridCol w="1164726"/>
                <a:gridCol w="806349"/>
                <a:gridCol w="537566"/>
                <a:gridCol w="985537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sorted_set_size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elem1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elem2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elemN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1146266" y="6527245"/>
            <a:ext cx="2376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REDIS_RDB_TYPE_ZSET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179512" y="2780928"/>
            <a:ext cx="7200800" cy="25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028384" y="2805945"/>
            <a:ext cx="864096" cy="21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553998" y="2945654"/>
            <a:ext cx="900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nt8</a:t>
            </a: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nt16</a:t>
            </a:r>
          </a:p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int32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154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727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rdbSaveBackground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细节：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691" y="1355828"/>
            <a:ext cx="8352928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serverCron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所调用，遍历所有的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保存条件，看是否需要执行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BGSAVE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1626" y="3966898"/>
            <a:ext cx="1944216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rdbSaveBackground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1131" y="2962400"/>
            <a:ext cx="936104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7770" y="4797116"/>
            <a:ext cx="936104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6" idx="3"/>
            <a:endCxn id="7" idx="1"/>
          </p:cNvCxnSpPr>
          <p:nvPr/>
        </p:nvCxnSpPr>
        <p:spPr>
          <a:xfrm flipV="1">
            <a:off x="2265842" y="3128547"/>
            <a:ext cx="495289" cy="100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8" idx="1"/>
          </p:cNvCxnSpPr>
          <p:nvPr/>
        </p:nvCxnSpPr>
        <p:spPr>
          <a:xfrm>
            <a:off x="2265842" y="4133045"/>
            <a:ext cx="491928" cy="83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999148" y="3464799"/>
            <a:ext cx="533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fork</a:t>
            </a:r>
            <a:endParaRPr lang="zh-CN" altLang="en-US" sz="1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184769" y="4133044"/>
            <a:ext cx="2088232" cy="1665054"/>
            <a:chOff x="5148064" y="3852178"/>
            <a:chExt cx="2088232" cy="1665054"/>
          </a:xfrm>
        </p:grpSpPr>
        <p:sp>
          <p:nvSpPr>
            <p:cNvPr id="19" name="矩形 18"/>
            <p:cNvSpPr/>
            <p:nvPr/>
          </p:nvSpPr>
          <p:spPr>
            <a:xfrm>
              <a:off x="5148064" y="3852178"/>
              <a:ext cx="2088232" cy="16650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20072" y="4018325"/>
              <a:ext cx="1944216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closeListeningSockets</a:t>
              </a:r>
              <a:endParaRPr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（关闭网络连接 </a:t>
              </a:r>
              <a:r>
                <a:rPr lang="en-US" altLang="zh-CN" sz="105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fd</a:t>
              </a:r>
              <a:r>
                <a:rPr lang="zh-CN" altLang="en-US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220072" y="4537134"/>
              <a:ext cx="1944216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rdbSave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20072" y="5055943"/>
              <a:ext cx="1944216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exitFromChild</a:t>
              </a:r>
              <a:endParaRPr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（结束给父进程发送信号）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" name="直接箭头连接符 23"/>
          <p:cNvCxnSpPr>
            <a:stCxn id="8" idx="3"/>
            <a:endCxn id="19" idx="1"/>
          </p:cNvCxnSpPr>
          <p:nvPr/>
        </p:nvCxnSpPr>
        <p:spPr>
          <a:xfrm>
            <a:off x="3693874" y="4963263"/>
            <a:ext cx="490895" cy="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27" idx="1"/>
          </p:cNvCxnSpPr>
          <p:nvPr/>
        </p:nvCxnSpPr>
        <p:spPr>
          <a:xfrm flipV="1">
            <a:off x="3697235" y="3128546"/>
            <a:ext cx="4912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4188532" y="2271618"/>
            <a:ext cx="2607906" cy="1713856"/>
            <a:chOff x="5348471" y="2204865"/>
            <a:chExt cx="2607906" cy="1713856"/>
          </a:xfrm>
        </p:grpSpPr>
        <p:sp>
          <p:nvSpPr>
            <p:cNvPr id="27" name="矩形 26"/>
            <p:cNvSpPr/>
            <p:nvPr/>
          </p:nvSpPr>
          <p:spPr>
            <a:xfrm>
              <a:off x="5348471" y="2204865"/>
              <a:ext cx="2607906" cy="1713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20479" y="2251458"/>
              <a:ext cx="246388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保存相关参数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420479" y="2643610"/>
              <a:ext cx="246388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updateDictResizePolicy</a:t>
              </a:r>
              <a:endParaRPr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（关闭自动</a:t>
              </a:r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rehash</a:t>
              </a:r>
              <a:r>
                <a:rPr lang="zh-CN" altLang="en-US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420477" y="3040208"/>
              <a:ext cx="2463889" cy="3447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wait3(&amp;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statloc,WNOHANG,NULL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（接收子进程发来的信号，被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serverCron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调用）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420477" y="3449297"/>
              <a:ext cx="2463889" cy="3447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backgroundSaveDoneHandler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（处理 </a:t>
              </a:r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BGSAVE </a:t>
              </a:r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完成时发送的信号）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7092280" y="3341176"/>
            <a:ext cx="2016224" cy="588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updateSlavesWaitingBgsave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（每次主服务器完成一次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bgsave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，触发一次对从服务器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文件的同步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</a:t>
            </a: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>
            <a:stCxn id="40" idx="3"/>
            <a:endCxn id="47" idx="1"/>
          </p:cNvCxnSpPr>
          <p:nvPr/>
        </p:nvCxnSpPr>
        <p:spPr>
          <a:xfrm flipV="1">
            <a:off x="6724427" y="3635500"/>
            <a:ext cx="367853" cy="5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47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727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文件的写入与同步：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94495"/>
              </p:ext>
            </p:extLst>
          </p:nvPr>
        </p:nvGraphicFramePr>
        <p:xfrm>
          <a:off x="395536" y="1124744"/>
          <a:ext cx="828092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appendfsync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选项的值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flushAppendOnlyFile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函数的行为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always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aof_buf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缓冲区中的所有内容写入并同步到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AOF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everysec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aof_buf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缓冲区中的所有内容写入到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AOF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文件，如果上次同步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AOF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文件的时间距离现在超过一秒钟，那么再次对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AOF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文件进行同步，并且这个同步操作是有一个线程负责执行的。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aof_buf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缓冲区中的所有内容写入到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AOF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文件，但并不对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AOF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文件进行同步，何时同步由操作系统来决定。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203848" y="733801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 </a:t>
            </a:r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appendfsync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值产生不同的持久化行为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1626" y="3284984"/>
            <a:ext cx="1730094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struct</a:t>
            </a:r>
            <a:r>
              <a:rPr lang="en-US" altLang="zh-CN" sz="1050" dirty="0" smtClean="0"/>
              <a:t> </a:t>
            </a:r>
            <a:r>
              <a:rPr lang="en-US" altLang="zh-CN" sz="1050" b="1" dirty="0" err="1" smtClean="0"/>
              <a:t>redisServer</a:t>
            </a:r>
            <a:r>
              <a:rPr lang="en-US" altLang="zh-CN" sz="1050" dirty="0" smtClean="0"/>
              <a:t> {</a:t>
            </a:r>
            <a:endParaRPr lang="en-US" altLang="zh-CN" sz="1050" dirty="0"/>
          </a:p>
          <a:p>
            <a:endParaRPr lang="en-US" altLang="zh-CN" sz="1050" dirty="0" smtClean="0"/>
          </a:p>
          <a:p>
            <a:r>
              <a:rPr lang="en-US" altLang="zh-CN" sz="1050" dirty="0" smtClean="0"/>
              <a:t>    </a:t>
            </a:r>
            <a:r>
              <a:rPr lang="en-US" altLang="zh-CN" sz="1050" dirty="0"/>
              <a:t>// </a:t>
            </a:r>
            <a:r>
              <a:rPr lang="en-US" altLang="zh-CN" sz="1050" dirty="0" smtClean="0"/>
              <a:t>…</a:t>
            </a:r>
          </a:p>
          <a:p>
            <a:endParaRPr lang="en-US" altLang="zh-CN" sz="1050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// AOF </a:t>
            </a:r>
            <a:r>
              <a:rPr lang="zh-CN" altLang="en-US" sz="1050" dirty="0" smtClean="0"/>
              <a:t>缓冲区</a:t>
            </a:r>
            <a:endParaRPr lang="en-US" altLang="zh-CN" sz="1050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</a:t>
            </a:r>
            <a:r>
              <a:rPr lang="en-US" altLang="zh-CN" sz="1050" dirty="0" err="1" smtClean="0"/>
              <a:t>sds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aof_buf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en-US" altLang="zh-CN" sz="1050" dirty="0" smtClean="0"/>
              <a:t>    // …</a:t>
            </a:r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smtClean="0"/>
              <a:t>;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555776" y="2924944"/>
            <a:ext cx="5175275" cy="1868842"/>
            <a:chOff x="2555776" y="3289997"/>
            <a:chExt cx="5175275" cy="1868842"/>
          </a:xfrm>
        </p:grpSpPr>
        <p:sp>
          <p:nvSpPr>
            <p:cNvPr id="24" name="矩形 23"/>
            <p:cNvSpPr/>
            <p:nvPr/>
          </p:nvSpPr>
          <p:spPr>
            <a:xfrm>
              <a:off x="3842619" y="3289997"/>
              <a:ext cx="3888432" cy="18688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55776" y="3734236"/>
              <a:ext cx="648072" cy="6480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958981" y="3892125"/>
              <a:ext cx="936104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命令处理器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012160" y="3717842"/>
              <a:ext cx="936104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AOF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缓冲区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12160" y="4374291"/>
              <a:ext cx="1296144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AOF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重写缓冲区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/>
            <p:cNvCxnSpPr>
              <a:stCxn id="8" idx="6"/>
              <a:endCxn id="9" idx="1"/>
            </p:cNvCxnSpPr>
            <p:nvPr/>
          </p:nvCxnSpPr>
          <p:spPr>
            <a:xfrm>
              <a:off x="3203848" y="4058272"/>
              <a:ext cx="7551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9" idx="3"/>
              <a:endCxn id="10" idx="1"/>
            </p:cNvCxnSpPr>
            <p:nvPr/>
          </p:nvCxnSpPr>
          <p:spPr>
            <a:xfrm flipV="1">
              <a:off x="4895085" y="3883989"/>
              <a:ext cx="1117075" cy="17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3"/>
              <a:endCxn id="11" idx="1"/>
            </p:cNvCxnSpPr>
            <p:nvPr/>
          </p:nvCxnSpPr>
          <p:spPr>
            <a:xfrm>
              <a:off x="4895085" y="4058272"/>
              <a:ext cx="1117075" cy="48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033611" y="3642338"/>
              <a:ext cx="753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追加命令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587018" y="4363909"/>
              <a:ext cx="1530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追加命令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(BGWRITEAOF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进行时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410223" y="3319389"/>
              <a:ext cx="753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21626" y="5243090"/>
            <a:ext cx="8570854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执行客户端发来的命令；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将执行后的写命令追加到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缓冲区。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缓冲区的内容会定期被写入和同步到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文件，对现有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文件的处理工作会如常进行；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执行后的写命令追加到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重写缓冲区，从创建子进程开始，服务器执行的所有写命令都会被记录到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重写缓冲区里面；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重写缓冲区的所有内容写入到新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文件中，这时新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文件所保存的数据库状态将和服务器当前的数据库状态一致（注意：在</a:t>
            </a:r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db.expires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中发现的已经过期的数据不会写入到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文件当中）；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文件进行改名，原子地覆盖现有的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文件，完成新旧两个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文件的替换。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366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39952" y="110397"/>
            <a:ext cx="4896544" cy="671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struct</a:t>
            </a:r>
            <a:r>
              <a:rPr lang="en-US" altLang="zh-CN" sz="1050" dirty="0" smtClean="0"/>
              <a:t> </a:t>
            </a:r>
            <a:r>
              <a:rPr lang="en-US" altLang="zh-CN" sz="1050" b="1" dirty="0" err="1" smtClean="0"/>
              <a:t>redisServer</a:t>
            </a:r>
            <a:r>
              <a:rPr lang="en-US" altLang="zh-CN" sz="1050" dirty="0" smtClean="0"/>
              <a:t> {</a:t>
            </a:r>
            <a:endParaRPr lang="en-US" altLang="zh-CN" sz="1050" dirty="0"/>
          </a:p>
          <a:p>
            <a:r>
              <a:rPr lang="en-US" altLang="zh-CN" sz="1050" dirty="0"/>
              <a:t>     /* AOF persistence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// AOF </a:t>
            </a:r>
            <a:r>
              <a:rPr lang="zh-CN" altLang="en-US" sz="1050" dirty="0"/>
              <a:t>状态（开启</a:t>
            </a:r>
            <a:r>
              <a:rPr lang="en-US" altLang="zh-CN" sz="1050" dirty="0"/>
              <a:t>/</a:t>
            </a:r>
            <a:r>
              <a:rPr lang="zh-CN" altLang="en-US" sz="1050" dirty="0"/>
              <a:t>关闭</a:t>
            </a:r>
            <a:r>
              <a:rPr lang="en-US" altLang="zh-CN" sz="1050" dirty="0"/>
              <a:t>/</a:t>
            </a:r>
            <a:r>
              <a:rPr lang="zh-CN" altLang="en-US" sz="1050" dirty="0"/>
              <a:t>可写）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aof_state</a:t>
            </a:r>
            <a:r>
              <a:rPr lang="en-US" altLang="zh-CN" sz="1050" dirty="0"/>
              <a:t>;                 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所使用的 </a:t>
            </a:r>
            <a:r>
              <a:rPr lang="en-US" altLang="zh-CN" sz="1050" dirty="0" err="1"/>
              <a:t>fsync</a:t>
            </a:r>
            <a:r>
              <a:rPr lang="en-US" altLang="zh-CN" sz="1050" dirty="0"/>
              <a:t> </a:t>
            </a:r>
            <a:r>
              <a:rPr lang="zh-CN" altLang="en-US" sz="1050" dirty="0"/>
              <a:t>策略（每个写入</a:t>
            </a:r>
            <a:r>
              <a:rPr lang="en-US" altLang="zh-CN" sz="1050" dirty="0"/>
              <a:t>/</a:t>
            </a:r>
            <a:r>
              <a:rPr lang="zh-CN" altLang="en-US" sz="1050" dirty="0"/>
              <a:t>每秒</a:t>
            </a:r>
            <a:r>
              <a:rPr lang="en-US" altLang="zh-CN" sz="1050" dirty="0"/>
              <a:t>/</a:t>
            </a:r>
            <a:r>
              <a:rPr lang="zh-CN" altLang="en-US" sz="1050" dirty="0"/>
              <a:t>从不）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aof_fsync</a:t>
            </a:r>
            <a:r>
              <a:rPr lang="en-US" altLang="zh-CN" sz="1050" dirty="0"/>
              <a:t>;                  /* Kind of </a:t>
            </a:r>
            <a:r>
              <a:rPr lang="en-US" altLang="zh-CN" sz="1050" dirty="0" err="1"/>
              <a:t>fsync</a:t>
            </a:r>
            <a:r>
              <a:rPr lang="en-US" altLang="zh-CN" sz="1050" dirty="0"/>
              <a:t>() policy */</a:t>
            </a:r>
          </a:p>
          <a:p>
            <a:r>
              <a:rPr lang="en-US" altLang="zh-CN" sz="1050" dirty="0"/>
              <a:t>    char *</a:t>
            </a:r>
            <a:r>
              <a:rPr lang="en-US" altLang="zh-CN" sz="1050" dirty="0" err="1"/>
              <a:t>aof_filename</a:t>
            </a:r>
            <a:r>
              <a:rPr lang="en-US" altLang="zh-CN" sz="1050" dirty="0"/>
              <a:t>;             /* Name of the AOF file */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aof_no_fsync_on_rewrite</a:t>
            </a:r>
            <a:r>
              <a:rPr lang="en-US" altLang="zh-CN" sz="1050" dirty="0"/>
              <a:t>;    /* Don't </a:t>
            </a:r>
            <a:r>
              <a:rPr lang="en-US" altLang="zh-CN" sz="1050" dirty="0" err="1"/>
              <a:t>fsync</a:t>
            </a:r>
            <a:r>
              <a:rPr lang="en-US" altLang="zh-CN" sz="1050" dirty="0"/>
              <a:t> if a rewrite is in </a:t>
            </a:r>
            <a:r>
              <a:rPr lang="en-US" altLang="zh-CN" sz="1050" dirty="0" err="1"/>
              <a:t>prog</a:t>
            </a:r>
            <a:r>
              <a:rPr lang="en-US" altLang="zh-CN" sz="1050" dirty="0"/>
              <a:t>. */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aof_rewrite_perc</a:t>
            </a:r>
            <a:r>
              <a:rPr lang="en-US" altLang="zh-CN" sz="1050" dirty="0"/>
              <a:t>;           /* Rewrite AOF if % growth is &gt; M and... */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off_t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aof_rewrite_min_size</a:t>
            </a:r>
            <a:r>
              <a:rPr lang="en-US" altLang="zh-CN" sz="1050" dirty="0"/>
              <a:t>;     /* the AOF file is at least N bytes.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最后一次执行 </a:t>
            </a:r>
            <a:r>
              <a:rPr lang="en-US" altLang="zh-CN" sz="1050" dirty="0"/>
              <a:t>BGREWRITEAOF </a:t>
            </a:r>
            <a:r>
              <a:rPr lang="zh-CN" altLang="en-US" sz="1050" dirty="0"/>
              <a:t>时， </a:t>
            </a:r>
            <a:r>
              <a:rPr lang="en-US" altLang="zh-CN" sz="1050" dirty="0"/>
              <a:t>AOF </a:t>
            </a:r>
            <a:r>
              <a:rPr lang="zh-CN" altLang="en-US" sz="1050" dirty="0"/>
              <a:t>文件的大小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off_t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aof_rewrite_base_size</a:t>
            </a:r>
            <a:r>
              <a:rPr lang="en-US" altLang="zh-CN" sz="1050" dirty="0"/>
              <a:t>;    /* AOF size on latest startup or rewrite.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// AOF </a:t>
            </a:r>
            <a:r>
              <a:rPr lang="zh-CN" altLang="en-US" sz="1050" dirty="0"/>
              <a:t>文件的当前字节大小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off_t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aof_current_size</a:t>
            </a:r>
            <a:r>
              <a:rPr lang="en-US" altLang="zh-CN" sz="1050" dirty="0"/>
              <a:t>;         /* AOF current size. */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aof_rewrite_scheduled</a:t>
            </a:r>
            <a:r>
              <a:rPr lang="en-US" altLang="zh-CN" sz="1050" dirty="0"/>
              <a:t>;      /* Rewrite once BGSAVE terminates.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负责进行 </a:t>
            </a:r>
            <a:r>
              <a:rPr lang="en-US" altLang="zh-CN" sz="1050" dirty="0"/>
              <a:t>AOF </a:t>
            </a:r>
            <a:r>
              <a:rPr lang="zh-CN" altLang="en-US" sz="1050" dirty="0"/>
              <a:t>重写的子进程 </a:t>
            </a:r>
            <a:r>
              <a:rPr lang="en-US" altLang="zh-CN" sz="1050" dirty="0"/>
              <a:t>ID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pid_t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aof_child_pid</a:t>
            </a:r>
            <a:r>
              <a:rPr lang="en-US" altLang="zh-CN" sz="1050" dirty="0"/>
              <a:t>;            /* PID if rewriting process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// AOF </a:t>
            </a:r>
            <a:r>
              <a:rPr lang="zh-CN" altLang="en-US" sz="1050" dirty="0"/>
              <a:t>重写缓存链表，链接着多个缓存块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list *</a:t>
            </a:r>
            <a:r>
              <a:rPr lang="en-US" altLang="zh-CN" sz="1050" dirty="0" err="1"/>
              <a:t>aof_rewrite_buf_blocks</a:t>
            </a:r>
            <a:r>
              <a:rPr lang="en-US" altLang="zh-CN" sz="1050" dirty="0"/>
              <a:t>;   /* Hold changes during an AOF rewrite.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// AOF </a:t>
            </a:r>
            <a:r>
              <a:rPr lang="zh-CN" altLang="en-US" sz="1050" dirty="0"/>
              <a:t>缓冲区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sds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aof_buf</a:t>
            </a:r>
            <a:r>
              <a:rPr lang="en-US" altLang="zh-CN" sz="1050" dirty="0"/>
              <a:t>;      /* AOF buffer, written before entering the event loop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// AOF </a:t>
            </a:r>
            <a:r>
              <a:rPr lang="zh-CN" altLang="en-US" sz="1050" dirty="0"/>
              <a:t>文件的描述符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aof_fd</a:t>
            </a:r>
            <a:r>
              <a:rPr lang="en-US" altLang="zh-CN" sz="1050" dirty="0"/>
              <a:t>;       /* File descriptor of currently selected AOF file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// AOF </a:t>
            </a:r>
            <a:r>
              <a:rPr lang="zh-CN" altLang="en-US" sz="1050" dirty="0"/>
              <a:t>的当前目标数据库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aof_selected_db</a:t>
            </a:r>
            <a:r>
              <a:rPr lang="en-US" altLang="zh-CN" sz="1050" dirty="0"/>
              <a:t>; /* Currently selected DB in AOF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推迟 </a:t>
            </a:r>
            <a:r>
              <a:rPr lang="en-US" altLang="zh-CN" sz="1050" dirty="0"/>
              <a:t>write </a:t>
            </a:r>
            <a:r>
              <a:rPr lang="zh-CN" altLang="en-US" sz="1050" dirty="0"/>
              <a:t>操作的时间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time_t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aof_flush_postponed_start</a:t>
            </a:r>
            <a:r>
              <a:rPr lang="en-US" altLang="zh-CN" sz="1050" dirty="0"/>
              <a:t>; /* UNIX time of postponed AOF flush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最后一直执行 </a:t>
            </a:r>
            <a:r>
              <a:rPr lang="en-US" altLang="zh-CN" sz="1050" dirty="0" err="1"/>
              <a:t>fsync</a:t>
            </a:r>
            <a:r>
              <a:rPr lang="en-US" altLang="zh-CN" sz="1050" dirty="0"/>
              <a:t> </a:t>
            </a:r>
            <a:r>
              <a:rPr lang="zh-CN" altLang="en-US" sz="1050" dirty="0"/>
              <a:t>的时间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time_t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aof_last_fsync</a:t>
            </a:r>
            <a:r>
              <a:rPr lang="en-US" altLang="zh-CN" sz="1050" dirty="0"/>
              <a:t>;            /* UNIX time of last </a:t>
            </a:r>
            <a:r>
              <a:rPr lang="en-US" altLang="zh-CN" sz="1050" dirty="0" err="1"/>
              <a:t>fsync</a:t>
            </a:r>
            <a:r>
              <a:rPr lang="en-US" altLang="zh-CN" sz="1050" dirty="0"/>
              <a:t>() */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time_t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aof_rewrite_time_last</a:t>
            </a:r>
            <a:r>
              <a:rPr lang="en-US" altLang="zh-CN" sz="1050" dirty="0"/>
              <a:t>;   /* Time used by last AOF rewrite run.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// AOF </a:t>
            </a:r>
            <a:r>
              <a:rPr lang="zh-CN" altLang="en-US" sz="1050" dirty="0"/>
              <a:t>重写的开始时间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time_t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aof_rewrite_time_start</a:t>
            </a:r>
            <a:r>
              <a:rPr lang="en-US" altLang="zh-CN" sz="1050" dirty="0"/>
              <a:t>;  /* Current AOF rewrite start time.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最后一次执行 </a:t>
            </a:r>
            <a:r>
              <a:rPr lang="en-US" altLang="zh-CN" sz="1050" dirty="0"/>
              <a:t>BGREWRITEAOF </a:t>
            </a:r>
            <a:r>
              <a:rPr lang="zh-CN" altLang="en-US" sz="1050" dirty="0"/>
              <a:t>的结果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aof_lastbgrewrite_status</a:t>
            </a:r>
            <a:r>
              <a:rPr lang="en-US" altLang="zh-CN" sz="1050" dirty="0"/>
              <a:t>;   /* REDIS_OK or REDIS_ERR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记录 </a:t>
            </a:r>
            <a:r>
              <a:rPr lang="en-US" altLang="zh-CN" sz="1050" dirty="0"/>
              <a:t>AOF </a:t>
            </a:r>
            <a:r>
              <a:rPr lang="zh-CN" altLang="en-US" sz="1050" dirty="0"/>
              <a:t>的 </a:t>
            </a:r>
            <a:r>
              <a:rPr lang="en-US" altLang="zh-CN" sz="1050" dirty="0"/>
              <a:t>write </a:t>
            </a:r>
            <a:r>
              <a:rPr lang="zh-CN" altLang="en-US" sz="1050" dirty="0"/>
              <a:t>操作被推迟了多少次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unsigned long </a:t>
            </a:r>
            <a:r>
              <a:rPr lang="en-US" altLang="zh-CN" sz="1050" dirty="0" err="1"/>
              <a:t>aof_delayed_fsync</a:t>
            </a:r>
            <a:r>
              <a:rPr lang="en-US" altLang="zh-CN" sz="1050" dirty="0"/>
              <a:t>;  /* delayed AOF </a:t>
            </a:r>
            <a:r>
              <a:rPr lang="en-US" altLang="zh-CN" sz="1050" dirty="0" err="1"/>
              <a:t>fsync</a:t>
            </a:r>
            <a:r>
              <a:rPr lang="en-US" altLang="zh-CN" sz="1050" dirty="0"/>
              <a:t>() counter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指示是否需要每写入一定量的数据，就主动执行一次 </a:t>
            </a:r>
            <a:r>
              <a:rPr lang="en-US" altLang="zh-CN" sz="1050" dirty="0" err="1"/>
              <a:t>fsync</a:t>
            </a:r>
            <a:r>
              <a:rPr lang="en-US" altLang="zh-CN" sz="1050" dirty="0"/>
              <a:t>()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aof_rewrite_incremental_fsync</a:t>
            </a:r>
            <a:r>
              <a:rPr lang="en-US" altLang="zh-CN" sz="1050" dirty="0"/>
              <a:t>;/* </a:t>
            </a:r>
            <a:r>
              <a:rPr lang="en-US" altLang="zh-CN" sz="1050" dirty="0" err="1"/>
              <a:t>fsync</a:t>
            </a:r>
            <a:r>
              <a:rPr lang="en-US" altLang="zh-CN" sz="1050" dirty="0"/>
              <a:t> incrementally while rewriting? */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aof_last_write_status</a:t>
            </a:r>
            <a:r>
              <a:rPr lang="en-US" altLang="zh-CN" sz="1050" dirty="0"/>
              <a:t>;      /* REDIS_OK or REDIS_ERR */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aof_last_write_errno</a:t>
            </a:r>
            <a:r>
              <a:rPr lang="en-US" altLang="zh-CN" sz="1050" dirty="0"/>
              <a:t>;       /* Valid if </a:t>
            </a:r>
            <a:r>
              <a:rPr lang="en-US" altLang="zh-CN" sz="1050" dirty="0" err="1"/>
              <a:t>aof_last_write_status</a:t>
            </a:r>
            <a:r>
              <a:rPr lang="en-US" altLang="zh-CN" sz="1050" dirty="0"/>
              <a:t> is ERR */</a:t>
            </a:r>
            <a:r>
              <a:rPr lang="en-US" altLang="zh-CN" sz="1050" dirty="0" smtClean="0"/>
              <a:t>     // …</a:t>
            </a:r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smtClean="0"/>
              <a:t>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1626" y="257566"/>
            <a:ext cx="727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重写缓存：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7539" y="726438"/>
            <a:ext cx="36901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#define AOF_RW_BUF_BLOCK_SIZE (</a:t>
            </a:r>
            <a:r>
              <a:rPr lang="en-US" altLang="zh-CN" sz="1050" dirty="0" smtClean="0"/>
              <a:t>1024*1024*10) </a:t>
            </a:r>
          </a:p>
          <a:p>
            <a:endParaRPr lang="en-US" altLang="zh-CN" sz="1050" dirty="0" smtClean="0"/>
          </a:p>
          <a:p>
            <a:r>
              <a:rPr lang="en-US" altLang="zh-CN" sz="1050" dirty="0" err="1" smtClean="0"/>
              <a:t>typedef</a:t>
            </a:r>
            <a:r>
              <a:rPr lang="en-US" altLang="zh-CN" sz="1050" dirty="0" smtClean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aofrwblock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缓存块已使用字节数和可用字节数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unsigned long used, free;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缓存块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char </a:t>
            </a:r>
            <a:r>
              <a:rPr lang="en-US" altLang="zh-CN" sz="1050" dirty="0" err="1"/>
              <a:t>buf</a:t>
            </a:r>
            <a:r>
              <a:rPr lang="en-US" altLang="zh-CN" sz="1050" dirty="0"/>
              <a:t>[AOF_RW_BUF_BLOCK_SIZE];   // </a:t>
            </a:r>
            <a:r>
              <a:rPr lang="zh-CN" altLang="en-US" sz="1050" dirty="0"/>
              <a:t>一个</a:t>
            </a:r>
            <a:r>
              <a:rPr lang="en-US" altLang="zh-CN" sz="1050" dirty="0"/>
              <a:t>block</a:t>
            </a:r>
            <a:r>
              <a:rPr lang="zh-CN" altLang="en-US" sz="1050" dirty="0"/>
              <a:t>的大小为</a:t>
            </a:r>
            <a:r>
              <a:rPr lang="en-US" altLang="zh-CN" sz="1050" dirty="0"/>
              <a:t>10MB</a:t>
            </a:r>
          </a:p>
          <a:p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aofrwblock</a:t>
            </a:r>
            <a:r>
              <a:rPr lang="en-US" altLang="zh-CN" sz="1050" dirty="0"/>
              <a:t>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7539" y="3068960"/>
            <a:ext cx="3690108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缓存的作用：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BGREWRITEAOF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执行的过程中，累积所有修改数据集的命令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需要不断对这个缓存执行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分配一个非常大的空间并不总是可能的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可能产生大量的复制工作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这里使用多个大小为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AOF_RW_BUF_BLOCK_SIZE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的空间来保存命令。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7539" y="4603569"/>
            <a:ext cx="3690108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重写命令：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列表对象：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RPUSH item1 item2 ... </a:t>
            </a:r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itemN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集合对象：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SADD item1 item2 ... </a:t>
            </a:r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itemN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有序集合对象：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ZADD score1 member1 score2 member2 ...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scoreN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memberN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哈希对象：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HMSET field1 value1 field2 value2 ...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fieldN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valueN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3728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11663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SDS(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简单动态字符串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1520" y="1138701"/>
            <a:ext cx="2736304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sdshdr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中已占用空间的长度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中剩余可用空间的长度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free;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数据空间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51520" y="4221088"/>
            <a:ext cx="7416824" cy="1656184"/>
            <a:chOff x="395536" y="3933056"/>
            <a:chExt cx="7416824" cy="1656184"/>
          </a:xfrm>
        </p:grpSpPr>
        <p:sp>
          <p:nvSpPr>
            <p:cNvPr id="12" name="矩形 11"/>
            <p:cNvSpPr/>
            <p:nvPr/>
          </p:nvSpPr>
          <p:spPr>
            <a:xfrm>
              <a:off x="3347864" y="4146221"/>
              <a:ext cx="792088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sdshdr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47864" y="4434253"/>
              <a:ext cx="792088" cy="4320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free</a:t>
              </a: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47864" y="4866301"/>
              <a:ext cx="792088" cy="4320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endPara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347864" y="5298349"/>
              <a:ext cx="792088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88024" y="5298349"/>
              <a:ext cx="3024336" cy="290891"/>
              <a:chOff x="5580112" y="2564904"/>
              <a:chExt cx="3024336" cy="2908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80112" y="2564904"/>
                <a:ext cx="504056" cy="2908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‘r’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084168" y="2564904"/>
                <a:ext cx="504056" cy="2880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‘e’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588224" y="2564904"/>
                <a:ext cx="504056" cy="2880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‘d’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092280" y="2564904"/>
                <a:ext cx="504056" cy="2880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‘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’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596336" y="2565130"/>
                <a:ext cx="504056" cy="2880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‘s’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100392" y="2564904"/>
                <a:ext cx="504056" cy="2880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\0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4" name="直接箭头连接符 23"/>
            <p:cNvCxnSpPr>
              <a:stCxn id="15" idx="3"/>
              <a:endCxn id="16" idx="1"/>
            </p:cNvCxnSpPr>
            <p:nvPr/>
          </p:nvCxnSpPr>
          <p:spPr>
            <a:xfrm>
              <a:off x="4139952" y="5442365"/>
              <a:ext cx="648072" cy="1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95536" y="3933056"/>
              <a:ext cx="2592288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f</a:t>
              </a:r>
              <a:r>
                <a:rPr lang="en-US" altLang="zh-CN" sz="1200" dirty="0" smtClean="0"/>
                <a:t>ree-&gt;</a:t>
              </a:r>
              <a:r>
                <a:rPr lang="en-US" altLang="zh-CN" sz="1200" dirty="0" err="1" smtClean="0"/>
                <a:t>len</a:t>
              </a:r>
              <a:r>
                <a:rPr lang="en-US" altLang="zh-CN" sz="1200" dirty="0" smtClean="0"/>
                <a:t>:</a:t>
              </a:r>
            </a:p>
            <a:p>
              <a:r>
                <a:rPr lang="en-US" altLang="zh-CN" sz="1200" dirty="0" smtClean="0"/>
                <a:t>· </a:t>
              </a:r>
              <a:r>
                <a:rPr lang="en-US" altLang="zh-CN" sz="1200" dirty="0" err="1" smtClean="0"/>
                <a:t>sdsMakeRoomFor</a:t>
              </a:r>
              <a:r>
                <a:rPr lang="zh-CN" altLang="en-US" sz="1200" dirty="0" smtClean="0"/>
                <a:t>过程：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1.</a:t>
              </a:r>
              <a:r>
                <a:rPr lang="zh-CN" altLang="en-US" sz="1200" dirty="0" smtClean="0"/>
                <a:t>如果</a:t>
              </a:r>
              <a:r>
                <a:rPr lang="en-US" altLang="zh-CN" sz="1200" dirty="0" smtClean="0"/>
                <a:t>free</a:t>
              </a:r>
              <a:r>
                <a:rPr lang="zh-CN" altLang="en-US" sz="1200" dirty="0" smtClean="0"/>
                <a:t>有足够空间，直接从</a:t>
              </a:r>
              <a:r>
                <a:rPr lang="en-US" altLang="zh-CN" sz="1200" dirty="0" smtClean="0"/>
                <a:t>free</a:t>
              </a:r>
              <a:r>
                <a:rPr lang="zh-CN" altLang="en-US" sz="1200" dirty="0" smtClean="0"/>
                <a:t>中转移；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2.</a:t>
              </a:r>
              <a:r>
                <a:rPr lang="zh-CN" altLang="en-US" sz="1200" dirty="0" smtClean="0"/>
                <a:t>如果</a:t>
              </a:r>
              <a:r>
                <a:rPr lang="en-US" altLang="zh-CN" sz="1200" dirty="0" smtClean="0"/>
                <a:t>free</a:t>
              </a:r>
              <a:r>
                <a:rPr lang="zh-CN" altLang="en-US" sz="1200" dirty="0" smtClean="0"/>
                <a:t>没有足够空间，</a:t>
              </a:r>
              <a:r>
                <a:rPr lang="en-US" altLang="zh-CN" sz="1200" dirty="0" err="1" smtClean="0"/>
                <a:t>zrealloc</a:t>
              </a:r>
              <a:r>
                <a:rPr lang="zh-CN" altLang="en-US" sz="1200" dirty="0" smtClean="0"/>
                <a:t>分配，低于</a:t>
              </a:r>
              <a:r>
                <a:rPr lang="en-US" altLang="zh-CN" sz="1200" dirty="0" smtClean="0"/>
                <a:t>SDS_MAX_PREALLOC</a:t>
              </a:r>
              <a:r>
                <a:rPr lang="zh-CN" altLang="en-US" sz="1200" dirty="0" smtClean="0"/>
                <a:t>直接翻倍</a:t>
              </a:r>
              <a:r>
                <a:rPr lang="en-US" altLang="zh-CN" sz="1200" dirty="0" smtClean="0"/>
                <a:t>(</a:t>
              </a:r>
              <a:r>
                <a:rPr lang="en-US" altLang="zh-CN" sz="1200" dirty="0" err="1" smtClean="0"/>
                <a:t>len</a:t>
              </a:r>
              <a:r>
                <a:rPr lang="en-US" altLang="zh-CN" sz="1200" dirty="0" smtClean="0"/>
                <a:t> * 2),</a:t>
              </a:r>
              <a:r>
                <a:rPr lang="zh-CN" altLang="en-US" sz="1200" dirty="0" smtClean="0"/>
                <a:t>大于</a:t>
              </a:r>
              <a:r>
                <a:rPr lang="en-US" altLang="zh-CN" sz="1200" dirty="0" smtClean="0"/>
                <a:t>SDS_MAX_PREALLOC</a:t>
              </a:r>
              <a:r>
                <a:rPr lang="zh-CN" altLang="en-US" sz="1200" dirty="0" smtClean="0"/>
                <a:t>只分配</a:t>
              </a:r>
              <a:r>
                <a:rPr lang="en-US" altLang="zh-CN" sz="1200" dirty="0" smtClean="0"/>
                <a:t>SDS_MAX_PREALLOC</a:t>
              </a:r>
              <a:r>
                <a:rPr lang="zh-CN" altLang="en-US" sz="1200" dirty="0" smtClean="0"/>
                <a:t>（</a:t>
              </a:r>
              <a:r>
                <a:rPr lang="en-US" altLang="zh-CN" sz="1200" dirty="0" smtClean="0"/>
                <a:t>1MB</a:t>
              </a:r>
              <a:r>
                <a:rPr lang="zh-CN" altLang="en-US" sz="1200" dirty="0" smtClean="0"/>
                <a:t>）</a:t>
              </a:r>
              <a:endParaRPr lang="zh-CN" altLang="en-US" sz="1200" dirty="0"/>
            </a:p>
          </p:txBody>
        </p:sp>
        <p:cxnSp>
          <p:nvCxnSpPr>
            <p:cNvPr id="30" name="曲线连接符 29"/>
            <p:cNvCxnSpPr>
              <a:stCxn id="13" idx="1"/>
              <a:endCxn id="14" idx="1"/>
            </p:cNvCxnSpPr>
            <p:nvPr/>
          </p:nvCxnSpPr>
          <p:spPr>
            <a:xfrm rot="10800000" flipV="1">
              <a:off x="3347864" y="4650277"/>
              <a:ext cx="12700" cy="432048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曲线连接符 31"/>
            <p:cNvCxnSpPr>
              <a:stCxn id="14" idx="3"/>
              <a:endCxn id="13" idx="3"/>
            </p:cNvCxnSpPr>
            <p:nvPr/>
          </p:nvCxnSpPr>
          <p:spPr>
            <a:xfrm flipV="1">
              <a:off x="4139952" y="4650277"/>
              <a:ext cx="12700" cy="432048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788024" y="4146221"/>
              <a:ext cx="259228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/>
                <a:t>len</a:t>
              </a:r>
              <a:r>
                <a:rPr lang="en-US" altLang="zh-CN" sz="1200" dirty="0" smtClean="0"/>
                <a:t>-&gt;free:</a:t>
              </a:r>
            </a:p>
            <a:p>
              <a:r>
                <a:rPr lang="en-US" altLang="zh-CN" sz="1200" dirty="0" smtClean="0"/>
                <a:t>· </a:t>
              </a:r>
              <a:r>
                <a:rPr lang="en-US" altLang="zh-CN" sz="1200" dirty="0" err="1" smtClean="0"/>
                <a:t>sdstrim</a:t>
              </a:r>
              <a:r>
                <a:rPr lang="zh-CN" altLang="en-US" sz="1200" dirty="0" smtClean="0"/>
                <a:t>过程：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直接收缩，</a:t>
              </a:r>
              <a:r>
                <a:rPr lang="en-US" altLang="zh-CN" sz="1200" dirty="0" err="1" smtClean="0"/>
                <a:t>len</a:t>
              </a:r>
              <a:r>
                <a:rPr lang="zh-CN" altLang="en-US" sz="1200" dirty="0" smtClean="0"/>
                <a:t>用不到的空间交给</a:t>
              </a:r>
              <a:r>
                <a:rPr lang="en-US" altLang="zh-CN" sz="1200" dirty="0" smtClean="0"/>
                <a:t>free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01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8864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836712"/>
            <a:ext cx="67687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*&lt;number of arguments&gt;\r\n</a:t>
            </a:r>
          </a:p>
          <a:p>
            <a:r>
              <a:rPr lang="en-US" altLang="zh-CN" dirty="0" smtClean="0"/>
              <a:t>$&lt;number of bytes of argument 1&gt;\r\n</a:t>
            </a:r>
          </a:p>
          <a:p>
            <a:r>
              <a:rPr lang="en-US" altLang="zh-CN" dirty="0" smtClean="0"/>
              <a:t>&lt;argument data&gt;\r\n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$&lt;number of bytes of argument N&gt;\r\n</a:t>
            </a:r>
          </a:p>
          <a:p>
            <a:r>
              <a:rPr lang="en-US" altLang="zh-CN" dirty="0" smtClean="0"/>
              <a:t>&lt;argument data&gt;\r\n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1520" y="292494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key value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，拆解成的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文件表示为：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*3\r\n$3\r\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nset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\r\n$3\r\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nkey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\r\n$5\r\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nvalue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\r\n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3933056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1520" y="4017839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文件载入过程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684" y="5190292"/>
            <a:ext cx="1584176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loadDataFromDisk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4643845"/>
            <a:ext cx="1584176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ain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9" idx="2"/>
            <a:endCxn id="8" idx="0"/>
          </p:cNvCxnSpPr>
          <p:nvPr/>
        </p:nvCxnSpPr>
        <p:spPr>
          <a:xfrm>
            <a:off x="971600" y="4976138"/>
            <a:ext cx="3172" cy="21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195736" y="6093296"/>
            <a:ext cx="1584176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rdbLoad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95736" y="4917068"/>
            <a:ext cx="1584176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loadAppendOnlyFile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肘形连接符 14"/>
          <p:cNvCxnSpPr>
            <a:stCxn id="8" idx="3"/>
            <a:endCxn id="13" idx="1"/>
          </p:cNvCxnSpPr>
          <p:nvPr/>
        </p:nvCxnSpPr>
        <p:spPr>
          <a:xfrm flipV="1">
            <a:off x="1766860" y="5083215"/>
            <a:ext cx="428876" cy="273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35696" y="4642860"/>
            <a:ext cx="533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aof</a:t>
            </a:r>
            <a:endParaRPr lang="zh-CN" altLang="en-US" sz="1200" dirty="0"/>
          </a:p>
        </p:txBody>
      </p:sp>
      <p:cxnSp>
        <p:nvCxnSpPr>
          <p:cNvPr id="18" name="肘形连接符 17"/>
          <p:cNvCxnSpPr>
            <a:stCxn id="8" idx="3"/>
            <a:endCxn id="12" idx="1"/>
          </p:cNvCxnSpPr>
          <p:nvPr/>
        </p:nvCxnSpPr>
        <p:spPr>
          <a:xfrm>
            <a:off x="1766860" y="5356439"/>
            <a:ext cx="428876" cy="903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48923" y="5752401"/>
            <a:ext cx="11094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没开</a:t>
            </a:r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考虑载入</a:t>
            </a:r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33042" y="4292262"/>
            <a:ext cx="2487229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createFakeClient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（创建本地伪客户端）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33043" y="4777716"/>
            <a:ext cx="2487229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文件中分析并读取出一条写命令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33043" y="5262963"/>
            <a:ext cx="2487229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fakeClient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（使用伪客户端执行写命令）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肘形连接符 24"/>
          <p:cNvCxnSpPr>
            <a:stCxn id="13" idx="3"/>
            <a:endCxn id="20" idx="1"/>
          </p:cNvCxnSpPr>
          <p:nvPr/>
        </p:nvCxnSpPr>
        <p:spPr>
          <a:xfrm flipV="1">
            <a:off x="3779912" y="4458409"/>
            <a:ext cx="753130" cy="624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0" idx="2"/>
            <a:endCxn id="22" idx="0"/>
          </p:cNvCxnSpPr>
          <p:nvPr/>
        </p:nvCxnSpPr>
        <p:spPr>
          <a:xfrm>
            <a:off x="5776657" y="4624555"/>
            <a:ext cx="1" cy="15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2"/>
            <a:endCxn id="23" idx="0"/>
          </p:cNvCxnSpPr>
          <p:nvPr/>
        </p:nvCxnSpPr>
        <p:spPr>
          <a:xfrm>
            <a:off x="5776658" y="5110009"/>
            <a:ext cx="0" cy="15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66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806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flushAppendOnlyFile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server.aof_buf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写过程：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626" y="1052736"/>
            <a:ext cx="8352928" cy="4524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stopAppendOnly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（客户端关闭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功能），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beforeSleep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serverCron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所调用。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server.aof_buf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是否为空；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appendfsync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everysec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，且非强制写模式，且有其他的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SYNC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在执行，距离上次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flushAppendOnlyFile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时间必须超过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秒以上才重新执行（稍微延迟，等待后台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同步）；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server.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aof_buf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的内容写入到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server.aof_fd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如果写入的字节不等于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server.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aof_buf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基本异常，报错返回；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appendfsync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always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，报错返回；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否则，不报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错，调整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server.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aof_buf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大小（其他模式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everysec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，能写入算多少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如果服务端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appendfsync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BGSAVE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BGREWRITEAOF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正在执行，不做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appendfsync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always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appendfsync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everysec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，并且距离上次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的时间已经超过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秒，放到后台执行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aof_background_fsync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370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727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rewriteAppendOnlyFileBackground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细节：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691" y="1355828"/>
            <a:ext cx="8352928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startAppendOnly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（客户端开启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功能）和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serverCron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所调用。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3966898"/>
            <a:ext cx="2158338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rewriteAppendOnlyFileBackground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1131" y="2962400"/>
            <a:ext cx="936104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7770" y="4797116"/>
            <a:ext cx="936104" cy="332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6" idx="3"/>
            <a:endCxn id="7" idx="1"/>
          </p:cNvCxnSpPr>
          <p:nvPr/>
        </p:nvCxnSpPr>
        <p:spPr>
          <a:xfrm flipV="1">
            <a:off x="2265842" y="3128547"/>
            <a:ext cx="495289" cy="100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8" idx="1"/>
          </p:cNvCxnSpPr>
          <p:nvPr/>
        </p:nvCxnSpPr>
        <p:spPr>
          <a:xfrm>
            <a:off x="2265842" y="4133045"/>
            <a:ext cx="491928" cy="83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999148" y="3464799"/>
            <a:ext cx="533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fork</a:t>
            </a:r>
            <a:endParaRPr lang="zh-CN" altLang="en-US" sz="1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184769" y="4133044"/>
            <a:ext cx="2088232" cy="1665054"/>
            <a:chOff x="5148064" y="3852178"/>
            <a:chExt cx="2088232" cy="1665054"/>
          </a:xfrm>
        </p:grpSpPr>
        <p:sp>
          <p:nvSpPr>
            <p:cNvPr id="19" name="矩形 18"/>
            <p:cNvSpPr/>
            <p:nvPr/>
          </p:nvSpPr>
          <p:spPr>
            <a:xfrm>
              <a:off x="5148064" y="3852178"/>
              <a:ext cx="2088232" cy="16650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20072" y="4018325"/>
              <a:ext cx="1944216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closeListeningSockets</a:t>
              </a:r>
              <a:endParaRPr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（关闭网络连接 </a:t>
              </a:r>
              <a:r>
                <a:rPr lang="en-US" altLang="zh-CN" sz="105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fd</a:t>
              </a:r>
              <a:r>
                <a:rPr lang="zh-CN" altLang="en-US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220072" y="4537134"/>
              <a:ext cx="1944216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rewriteAppendOnlyFile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20072" y="5055943"/>
              <a:ext cx="1944216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exitFromChild</a:t>
              </a:r>
              <a:endParaRPr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（结束给父进程发送信号）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" name="直接箭头连接符 23"/>
          <p:cNvCxnSpPr>
            <a:stCxn id="8" idx="3"/>
            <a:endCxn id="19" idx="1"/>
          </p:cNvCxnSpPr>
          <p:nvPr/>
        </p:nvCxnSpPr>
        <p:spPr>
          <a:xfrm>
            <a:off x="3693874" y="4963263"/>
            <a:ext cx="490895" cy="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27" idx="1"/>
          </p:cNvCxnSpPr>
          <p:nvPr/>
        </p:nvCxnSpPr>
        <p:spPr>
          <a:xfrm flipV="1">
            <a:off x="3697235" y="3128546"/>
            <a:ext cx="4912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4188532" y="2271618"/>
            <a:ext cx="2607906" cy="1713856"/>
            <a:chOff x="5348471" y="2204865"/>
            <a:chExt cx="2607906" cy="1713856"/>
          </a:xfrm>
        </p:grpSpPr>
        <p:sp>
          <p:nvSpPr>
            <p:cNvPr id="27" name="矩形 26"/>
            <p:cNvSpPr/>
            <p:nvPr/>
          </p:nvSpPr>
          <p:spPr>
            <a:xfrm>
              <a:off x="5348471" y="2204865"/>
              <a:ext cx="2607906" cy="1713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20479" y="2251458"/>
              <a:ext cx="246388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保存相关参数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420479" y="2643610"/>
              <a:ext cx="246388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updateDictResizePolicy</a:t>
              </a:r>
              <a:endParaRPr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（关闭自动</a:t>
              </a:r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rehash</a:t>
              </a:r>
              <a:r>
                <a:rPr lang="zh-CN" altLang="en-US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420477" y="3040208"/>
              <a:ext cx="2463889" cy="3447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wait3(&amp;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statloc,WNOHANG,NULL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（接收子进程发来的信号，被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serverCron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调用）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420477" y="3449297"/>
              <a:ext cx="2463889" cy="3447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backgroundRewriteDoneHandler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（处理 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BGWRITEAOF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</a:t>
              </a:r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时发送的信号）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62205" y="2271618"/>
            <a:ext cx="1981795" cy="1949470"/>
            <a:chOff x="7162205" y="2271618"/>
            <a:chExt cx="1981795" cy="1949470"/>
          </a:xfrm>
        </p:grpSpPr>
        <p:sp>
          <p:nvSpPr>
            <p:cNvPr id="36" name="矩形 35"/>
            <p:cNvSpPr/>
            <p:nvPr/>
          </p:nvSpPr>
          <p:spPr>
            <a:xfrm>
              <a:off x="7162205" y="2271618"/>
              <a:ext cx="1981795" cy="19494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236296" y="2852304"/>
              <a:ext cx="1856265" cy="427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aofRewriteBufferWrite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（积累的重写缓存写入临时文件）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234215" y="2420504"/>
              <a:ext cx="1856265" cy="318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打开临时文件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234213" y="3824780"/>
              <a:ext cx="1856265" cy="318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</a:t>
              </a:r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appendfsync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决定是否</a:t>
              </a:r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fsync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234213" y="3392980"/>
              <a:ext cx="1856265" cy="318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ename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箭头连接符 22"/>
          <p:cNvCxnSpPr>
            <a:stCxn id="40" idx="3"/>
            <a:endCxn id="36" idx="1"/>
          </p:cNvCxnSpPr>
          <p:nvPr/>
        </p:nvCxnSpPr>
        <p:spPr>
          <a:xfrm flipV="1">
            <a:off x="6724427" y="3246353"/>
            <a:ext cx="437778" cy="44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047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8864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持久化核心流程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9512" y="1512146"/>
            <a:ext cx="8568952" cy="1886891"/>
            <a:chOff x="179512" y="1052735"/>
            <a:chExt cx="8568952" cy="1886891"/>
          </a:xfrm>
        </p:grpSpPr>
        <p:sp>
          <p:nvSpPr>
            <p:cNvPr id="5" name="矩形 4"/>
            <p:cNvSpPr/>
            <p:nvPr/>
          </p:nvSpPr>
          <p:spPr>
            <a:xfrm>
              <a:off x="179512" y="1052736"/>
              <a:ext cx="187220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readQueryFromClient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读取客户端的缓冲区内容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411760" y="1052735"/>
              <a:ext cx="187220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processInputBuffer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644008" y="1052735"/>
              <a:ext cx="187220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processCommand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76256" y="1052735"/>
              <a:ext cx="187220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call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79512" y="2126787"/>
              <a:ext cx="187220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propagate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/>
            <p:cNvCxnSpPr>
              <a:stCxn id="5" idx="3"/>
              <a:endCxn id="6" idx="1"/>
            </p:cNvCxnSpPr>
            <p:nvPr/>
          </p:nvCxnSpPr>
          <p:spPr>
            <a:xfrm flipV="1">
              <a:off x="2051720" y="1218882"/>
              <a:ext cx="3600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3"/>
              <a:endCxn id="9" idx="1"/>
            </p:cNvCxnSpPr>
            <p:nvPr/>
          </p:nvCxnSpPr>
          <p:spPr>
            <a:xfrm>
              <a:off x="4283968" y="1218882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9" idx="3"/>
              <a:endCxn id="10" idx="1"/>
            </p:cNvCxnSpPr>
            <p:nvPr/>
          </p:nvCxnSpPr>
          <p:spPr>
            <a:xfrm>
              <a:off x="6516216" y="1218882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0" idx="2"/>
              <a:endCxn id="11" idx="0"/>
            </p:cNvCxnSpPr>
            <p:nvPr/>
          </p:nvCxnSpPr>
          <p:spPr>
            <a:xfrm rot="5400000">
              <a:off x="4093109" y="-1592465"/>
              <a:ext cx="741759" cy="6696744"/>
            </a:xfrm>
            <a:prstGeom prst="bentConnector3">
              <a:avLst>
                <a:gd name="adj1" fmla="val 3604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932705" y="2459080"/>
              <a:ext cx="2376264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feedAppendOnlyFile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（传播到</a:t>
              </a:r>
              <a:r>
                <a:rPr lang="en-US" altLang="zh-CN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AOF</a:t>
              </a:r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932705" y="1865575"/>
              <a:ext cx="2376264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replicationFeedSlaves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（传播到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肘形连接符 24"/>
            <p:cNvCxnSpPr>
              <a:stCxn id="11" idx="3"/>
              <a:endCxn id="21" idx="1"/>
            </p:cNvCxnSpPr>
            <p:nvPr/>
          </p:nvCxnSpPr>
          <p:spPr>
            <a:xfrm flipV="1">
              <a:off x="2051720" y="2031722"/>
              <a:ext cx="880985" cy="2612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11" idx="3"/>
              <a:endCxn id="20" idx="1"/>
            </p:cNvCxnSpPr>
            <p:nvPr/>
          </p:nvCxnSpPr>
          <p:spPr>
            <a:xfrm>
              <a:off x="2051720" y="2292934"/>
              <a:ext cx="880985" cy="3322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336197" y="2031721"/>
              <a:ext cx="1944216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server.aof_buf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336197" y="2607333"/>
              <a:ext cx="1944216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aofRewriteBufferAppend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（命令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重写缓存）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肘形连接符 30"/>
            <p:cNvCxnSpPr>
              <a:stCxn id="20" idx="3"/>
              <a:endCxn id="28" idx="1"/>
            </p:cNvCxnSpPr>
            <p:nvPr/>
          </p:nvCxnSpPr>
          <p:spPr>
            <a:xfrm flipV="1">
              <a:off x="5308969" y="2197868"/>
              <a:ext cx="1027228" cy="4273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20" idx="3"/>
              <a:endCxn id="29" idx="1"/>
            </p:cNvCxnSpPr>
            <p:nvPr/>
          </p:nvCxnSpPr>
          <p:spPr>
            <a:xfrm>
              <a:off x="5308969" y="2625227"/>
              <a:ext cx="1027228" cy="1482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433678" y="4272972"/>
            <a:ext cx="8060620" cy="1499403"/>
            <a:chOff x="0" y="3361009"/>
            <a:chExt cx="8060620" cy="1499403"/>
          </a:xfrm>
        </p:grpSpPr>
        <p:sp>
          <p:nvSpPr>
            <p:cNvPr id="35" name="矩形 34"/>
            <p:cNvSpPr/>
            <p:nvPr/>
          </p:nvSpPr>
          <p:spPr>
            <a:xfrm>
              <a:off x="2920994" y="3361009"/>
              <a:ext cx="187220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beforeSleep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20994" y="3943004"/>
              <a:ext cx="187220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serverCron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84356" y="3729033"/>
              <a:ext cx="2376264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flushAppendOnlyFile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server.aof_buf</a:t>
              </a:r>
              <a:r>
                <a:rPr lang="en-US" altLang="zh-CN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en-US" altLang="zh-CN" sz="9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server.aof_fd</a:t>
              </a:r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肘形连接符 40"/>
            <p:cNvCxnSpPr>
              <a:stCxn id="36" idx="3"/>
              <a:endCxn id="37" idx="1"/>
            </p:cNvCxnSpPr>
            <p:nvPr/>
          </p:nvCxnSpPr>
          <p:spPr>
            <a:xfrm flipV="1">
              <a:off x="4793202" y="3895180"/>
              <a:ext cx="891154" cy="2139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0" y="3943004"/>
              <a:ext cx="2356567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bgrewriteaofCommand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使得</a:t>
              </a:r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server.aof_rewrite_scheduled</a:t>
              </a:r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1)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stCxn id="50" idx="3"/>
              <a:endCxn id="36" idx="1"/>
            </p:cNvCxnSpPr>
            <p:nvPr/>
          </p:nvCxnSpPr>
          <p:spPr>
            <a:xfrm>
              <a:off x="2356567" y="4109151"/>
              <a:ext cx="56442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5684356" y="4528119"/>
              <a:ext cx="2376264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rewriteAppendOnlyFileBackground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（后台重写</a:t>
              </a:r>
              <a:r>
                <a:rPr lang="en-US" altLang="zh-CN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AOF</a:t>
              </a:r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文件的实现）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肘形连接符 58"/>
            <p:cNvCxnSpPr>
              <a:stCxn id="36" idx="3"/>
              <a:endCxn id="57" idx="1"/>
            </p:cNvCxnSpPr>
            <p:nvPr/>
          </p:nvCxnSpPr>
          <p:spPr>
            <a:xfrm>
              <a:off x="4793202" y="4109151"/>
              <a:ext cx="891154" cy="5851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>
              <a:stCxn id="35" idx="3"/>
              <a:endCxn id="37" idx="0"/>
            </p:cNvCxnSpPr>
            <p:nvPr/>
          </p:nvCxnSpPr>
          <p:spPr>
            <a:xfrm>
              <a:off x="4793202" y="3527156"/>
              <a:ext cx="2079286" cy="2018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文本框 66"/>
          <p:cNvSpPr txBox="1"/>
          <p:nvPr/>
        </p:nvSpPr>
        <p:spPr>
          <a:xfrm>
            <a:off x="179512" y="86989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server.aof_buf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179512" y="3714321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server.aof_buf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server.aof_fd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094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88640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文件事件处理器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——Reactor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15616" y="1340768"/>
            <a:ext cx="6552728" cy="3456384"/>
            <a:chOff x="1115616" y="1340768"/>
            <a:chExt cx="6552728" cy="3456384"/>
          </a:xfrm>
        </p:grpSpPr>
        <p:sp>
          <p:nvSpPr>
            <p:cNvPr id="42" name="矩形 41"/>
            <p:cNvSpPr/>
            <p:nvPr/>
          </p:nvSpPr>
          <p:spPr>
            <a:xfrm>
              <a:off x="2198456" y="4215704"/>
              <a:ext cx="3309647" cy="5814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38174" y="1373569"/>
              <a:ext cx="1530170" cy="3118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115616" y="1340768"/>
              <a:ext cx="882098" cy="3151277"/>
              <a:chOff x="467544" y="1141819"/>
              <a:chExt cx="882098" cy="3151277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467544" y="1174621"/>
                <a:ext cx="720080" cy="31184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575556" y="1395735"/>
                <a:ext cx="504056" cy="49646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s1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575556" y="2113318"/>
                <a:ext cx="504056" cy="49646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s2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75556" y="3686433"/>
                <a:ext cx="504056" cy="49646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</a:t>
                </a:r>
                <a:endParaRPr lang="en-US" altLang="zh-CN" sz="105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94547" y="1141819"/>
                <a:ext cx="6660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套接字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83568" y="3170359"/>
                <a:ext cx="6660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771800" y="2151208"/>
              <a:ext cx="288032" cy="15631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多路复用程序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355976" y="2151208"/>
              <a:ext cx="288032" cy="15631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文件事件分派器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28184" y="1676771"/>
              <a:ext cx="1386154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命令请求处理器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readQueryFromClient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28184" y="2394354"/>
              <a:ext cx="1386154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命令回复处理器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sendReplyToClient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28184" y="3111937"/>
              <a:ext cx="1386154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连接应答处理器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acceptTcpHandler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28184" y="3829520"/>
              <a:ext cx="1296144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cxnSp>
          <p:nvCxnSpPr>
            <p:cNvPr id="22" name="直接箭头连接符 21"/>
            <p:cNvCxnSpPr>
              <a:stCxn id="5" idx="6"/>
              <a:endCxn id="13" idx="1"/>
            </p:cNvCxnSpPr>
            <p:nvPr/>
          </p:nvCxnSpPr>
          <p:spPr>
            <a:xfrm>
              <a:off x="1727684" y="1842919"/>
              <a:ext cx="1044116" cy="108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6" idx="6"/>
              <a:endCxn id="13" idx="1"/>
            </p:cNvCxnSpPr>
            <p:nvPr/>
          </p:nvCxnSpPr>
          <p:spPr>
            <a:xfrm>
              <a:off x="1727684" y="2560502"/>
              <a:ext cx="1044116" cy="372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7" idx="6"/>
              <a:endCxn id="13" idx="1"/>
            </p:cNvCxnSpPr>
            <p:nvPr/>
          </p:nvCxnSpPr>
          <p:spPr>
            <a:xfrm flipV="1">
              <a:off x="1727684" y="2932807"/>
              <a:ext cx="1044116" cy="1200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3"/>
              <a:endCxn id="14" idx="1"/>
            </p:cNvCxnSpPr>
            <p:nvPr/>
          </p:nvCxnSpPr>
          <p:spPr>
            <a:xfrm>
              <a:off x="3059832" y="2932807"/>
              <a:ext cx="1296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3"/>
              <a:endCxn id="16" idx="1"/>
            </p:cNvCxnSpPr>
            <p:nvPr/>
          </p:nvCxnSpPr>
          <p:spPr>
            <a:xfrm flipV="1">
              <a:off x="4644008" y="1842918"/>
              <a:ext cx="1584176" cy="1089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4" idx="3"/>
              <a:endCxn id="17" idx="1"/>
            </p:cNvCxnSpPr>
            <p:nvPr/>
          </p:nvCxnSpPr>
          <p:spPr>
            <a:xfrm flipV="1">
              <a:off x="4644008" y="2560501"/>
              <a:ext cx="1584176" cy="372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4" idx="3"/>
              <a:endCxn id="18" idx="1"/>
            </p:cNvCxnSpPr>
            <p:nvPr/>
          </p:nvCxnSpPr>
          <p:spPr>
            <a:xfrm>
              <a:off x="4644008" y="2932807"/>
              <a:ext cx="1584176" cy="345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4" idx="3"/>
              <a:endCxn id="19" idx="1"/>
            </p:cNvCxnSpPr>
            <p:nvPr/>
          </p:nvCxnSpPr>
          <p:spPr>
            <a:xfrm>
              <a:off x="4644008" y="2932807"/>
              <a:ext cx="1584176" cy="106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2303748" y="4358269"/>
              <a:ext cx="61206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3130429" y="4358269"/>
              <a:ext cx="61206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epoll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957110" y="4362442"/>
              <a:ext cx="61206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evport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83791" y="4358268"/>
              <a:ext cx="61206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kqueue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箭头连接符 43"/>
            <p:cNvCxnSpPr>
              <a:stCxn id="42" idx="0"/>
              <a:endCxn id="13" idx="2"/>
            </p:cNvCxnSpPr>
            <p:nvPr/>
          </p:nvCxnSpPr>
          <p:spPr>
            <a:xfrm flipH="1" flipV="1">
              <a:off x="2915816" y="3714406"/>
              <a:ext cx="937464" cy="50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573036" y="5149424"/>
            <a:ext cx="8103420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当套接字变得可读时（客户端对套接字执行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操作，或者执行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操作），或者有新的可应答套接字出现时（客户端对服务器的监听套接字执行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操作），套接字产生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AE_READABLE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当套接字变得可写时（客户端对套接字执行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操作），套接字产生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AE_WRITEABLE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如果一个套接字又可读又可写的话，那么服务器将先读套接字，再写套接字。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586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88640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文件事件处理器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827584" y="1340768"/>
            <a:ext cx="7128792" cy="4271798"/>
            <a:chOff x="323528" y="1131722"/>
            <a:chExt cx="7128792" cy="4271798"/>
          </a:xfrm>
        </p:grpSpPr>
        <p:sp>
          <p:nvSpPr>
            <p:cNvPr id="6" name="矩形 5"/>
            <p:cNvSpPr/>
            <p:nvPr/>
          </p:nvSpPr>
          <p:spPr>
            <a:xfrm>
              <a:off x="323528" y="1599184"/>
              <a:ext cx="792088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initServer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95936" y="1593853"/>
              <a:ext cx="1512166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acceptTcpHandler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连接应答处理器</a:t>
              </a:r>
              <a:endParaRPr lang="en-US" altLang="zh-CN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95935" y="2132856"/>
              <a:ext cx="1512167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acceptUnixHandler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91680" y="1131722"/>
              <a:ext cx="1368152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aeCreateTimeEvent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95936" y="1131722"/>
              <a:ext cx="1368152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serverCron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691680" y="1842855"/>
              <a:ext cx="1368152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aeCreateFileEvent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箭头连接符 21"/>
            <p:cNvCxnSpPr>
              <a:stCxn id="6" idx="3"/>
              <a:endCxn id="16" idx="1"/>
            </p:cNvCxnSpPr>
            <p:nvPr/>
          </p:nvCxnSpPr>
          <p:spPr>
            <a:xfrm flipV="1">
              <a:off x="1115616" y="1290890"/>
              <a:ext cx="576064" cy="467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6" idx="3"/>
              <a:endCxn id="18" idx="1"/>
            </p:cNvCxnSpPr>
            <p:nvPr/>
          </p:nvCxnSpPr>
          <p:spPr>
            <a:xfrm>
              <a:off x="1115616" y="1758352"/>
              <a:ext cx="576064" cy="243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6" idx="3"/>
              <a:endCxn id="17" idx="1"/>
            </p:cNvCxnSpPr>
            <p:nvPr/>
          </p:nvCxnSpPr>
          <p:spPr>
            <a:xfrm>
              <a:off x="3059832" y="1290890"/>
              <a:ext cx="93610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6084168" y="1592205"/>
              <a:ext cx="1368152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anetTcpAccept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箭头连接符 32"/>
            <p:cNvCxnSpPr>
              <a:stCxn id="8" idx="3"/>
              <a:endCxn id="31" idx="1"/>
            </p:cNvCxnSpPr>
            <p:nvPr/>
          </p:nvCxnSpPr>
          <p:spPr>
            <a:xfrm flipV="1">
              <a:off x="5508102" y="1758352"/>
              <a:ext cx="576066" cy="1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323528" y="2996952"/>
              <a:ext cx="151216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acceptCommonHandler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肘形连接符 35"/>
            <p:cNvCxnSpPr>
              <a:stCxn id="8" idx="3"/>
              <a:endCxn id="34" idx="0"/>
            </p:cNvCxnSpPr>
            <p:nvPr/>
          </p:nvCxnSpPr>
          <p:spPr>
            <a:xfrm flipH="1">
              <a:off x="1079612" y="1760000"/>
              <a:ext cx="4428490" cy="1236952"/>
            </a:xfrm>
            <a:prstGeom prst="bentConnector4">
              <a:avLst>
                <a:gd name="adj1" fmla="val -5162"/>
                <a:gd name="adj2" fmla="val 6996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23528" y="3680427"/>
              <a:ext cx="1512168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createClient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肘形连接符 42"/>
            <p:cNvCxnSpPr>
              <a:stCxn id="41" idx="3"/>
              <a:endCxn id="18" idx="2"/>
            </p:cNvCxnSpPr>
            <p:nvPr/>
          </p:nvCxnSpPr>
          <p:spPr>
            <a:xfrm flipV="1">
              <a:off x="1835696" y="2161191"/>
              <a:ext cx="540060" cy="16853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4001928" y="2930560"/>
              <a:ext cx="1506175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readQueryFromClient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命令请求处理器</a:t>
              </a:r>
              <a:endParaRPr lang="en-US" altLang="zh-CN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6" name="肘形连接符 45"/>
            <p:cNvCxnSpPr>
              <a:stCxn id="18" idx="3"/>
              <a:endCxn id="8" idx="1"/>
            </p:cNvCxnSpPr>
            <p:nvPr/>
          </p:nvCxnSpPr>
          <p:spPr>
            <a:xfrm flipV="1">
              <a:off x="3059832" y="1760000"/>
              <a:ext cx="936104" cy="242023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18" idx="3"/>
              <a:endCxn id="9" idx="1"/>
            </p:cNvCxnSpPr>
            <p:nvPr/>
          </p:nvCxnSpPr>
          <p:spPr>
            <a:xfrm>
              <a:off x="3059832" y="2002023"/>
              <a:ext cx="936103" cy="296980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>
              <a:stCxn id="18" idx="3"/>
              <a:endCxn id="44" idx="1"/>
            </p:cNvCxnSpPr>
            <p:nvPr/>
          </p:nvCxnSpPr>
          <p:spPr>
            <a:xfrm>
              <a:off x="3059832" y="2002023"/>
              <a:ext cx="942096" cy="1094684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6084168" y="2930559"/>
              <a:ext cx="1368152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processInputBuffer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/>
            <p:cNvCxnSpPr>
              <a:stCxn id="44" idx="3"/>
              <a:endCxn id="57" idx="1"/>
            </p:cNvCxnSpPr>
            <p:nvPr/>
          </p:nvCxnSpPr>
          <p:spPr>
            <a:xfrm flipV="1">
              <a:off x="5508103" y="3096706"/>
              <a:ext cx="57606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323528" y="4509120"/>
              <a:ext cx="1512168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addReply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箭头连接符 63"/>
            <p:cNvCxnSpPr>
              <a:stCxn id="34" idx="2"/>
              <a:endCxn id="41" idx="0"/>
            </p:cNvCxnSpPr>
            <p:nvPr/>
          </p:nvCxnSpPr>
          <p:spPr>
            <a:xfrm>
              <a:off x="1079612" y="3329245"/>
              <a:ext cx="0" cy="351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323528" y="5085184"/>
              <a:ext cx="1512168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prepareClientToWrite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7" name="直接箭头连接符 66"/>
            <p:cNvCxnSpPr>
              <a:stCxn id="60" idx="2"/>
              <a:endCxn id="65" idx="0"/>
            </p:cNvCxnSpPr>
            <p:nvPr/>
          </p:nvCxnSpPr>
          <p:spPr>
            <a:xfrm>
              <a:off x="1079612" y="4827456"/>
              <a:ext cx="0" cy="257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>
              <a:stCxn id="65" idx="3"/>
              <a:endCxn id="18" idx="2"/>
            </p:cNvCxnSpPr>
            <p:nvPr/>
          </p:nvCxnSpPr>
          <p:spPr>
            <a:xfrm flipV="1">
              <a:off x="1835696" y="2161191"/>
              <a:ext cx="540060" cy="30831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4001927" y="4661309"/>
              <a:ext cx="1506175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sendReplyToClient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  <a:r>
                <a:rPr lang="zh-CN" altLang="en-US" sz="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回复</a:t>
              </a:r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</a:t>
              </a:r>
              <a:endParaRPr lang="en-US" altLang="zh-CN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084168" y="4661309"/>
              <a:ext cx="1368152" cy="332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write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直接箭头连接符 72"/>
            <p:cNvCxnSpPr>
              <a:stCxn id="70" idx="3"/>
              <a:endCxn id="71" idx="1"/>
            </p:cNvCxnSpPr>
            <p:nvPr/>
          </p:nvCxnSpPr>
          <p:spPr>
            <a:xfrm>
              <a:off x="5508102" y="4827456"/>
              <a:ext cx="576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>
              <a:stCxn id="18" idx="3"/>
              <a:endCxn id="70" idx="1"/>
            </p:cNvCxnSpPr>
            <p:nvPr/>
          </p:nvCxnSpPr>
          <p:spPr>
            <a:xfrm>
              <a:off x="3059832" y="2002023"/>
              <a:ext cx="942095" cy="2825433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748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8864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事件驱动数据结构：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76858" y="73713"/>
            <a:ext cx="3240360" cy="6654970"/>
            <a:chOff x="5724128" y="116632"/>
            <a:chExt cx="3240360" cy="6654970"/>
          </a:xfrm>
        </p:grpSpPr>
        <p:sp>
          <p:nvSpPr>
            <p:cNvPr id="5" name="文本框 4"/>
            <p:cNvSpPr txBox="1"/>
            <p:nvPr/>
          </p:nvSpPr>
          <p:spPr>
            <a:xfrm>
              <a:off x="5724128" y="3932363"/>
              <a:ext cx="3240360" cy="28392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typedef</a:t>
              </a:r>
              <a:r>
                <a:rPr lang="en-US" altLang="zh-CN" sz="1050" dirty="0"/>
                <a:t> </a:t>
              </a:r>
              <a:r>
                <a:rPr lang="en-US" altLang="zh-CN" sz="1050" dirty="0" err="1"/>
                <a:t>struct</a:t>
              </a:r>
              <a:r>
                <a:rPr lang="en-US" altLang="zh-CN" sz="1050" dirty="0"/>
                <a:t> </a:t>
              </a:r>
              <a:r>
                <a:rPr lang="en-US" altLang="zh-CN" sz="1050" dirty="0" err="1"/>
                <a:t>aeFileEvent</a:t>
              </a:r>
              <a:r>
                <a:rPr lang="en-US" altLang="zh-CN" sz="1050" dirty="0"/>
                <a:t> {</a:t>
              </a:r>
            </a:p>
            <a:p>
              <a:endParaRPr lang="en-US" altLang="zh-CN" sz="1050" dirty="0"/>
            </a:p>
            <a:p>
              <a:r>
                <a:rPr lang="en-US" altLang="zh-CN" sz="1050" dirty="0"/>
                <a:t>    // </a:t>
              </a:r>
              <a:r>
                <a:rPr lang="zh-CN" altLang="en-US" sz="1050" dirty="0"/>
                <a:t>监听事件类型掩码，</a:t>
              </a:r>
            </a:p>
            <a:p>
              <a:r>
                <a:rPr lang="zh-CN" altLang="en-US" sz="1050" dirty="0"/>
                <a:t>    </a:t>
              </a:r>
              <a:r>
                <a:rPr lang="en-US" altLang="zh-CN" sz="1050" dirty="0"/>
                <a:t>// </a:t>
              </a:r>
              <a:r>
                <a:rPr lang="zh-CN" altLang="en-US" sz="1050" dirty="0"/>
                <a:t>值可以是 </a:t>
              </a:r>
              <a:r>
                <a:rPr lang="en-US" altLang="zh-CN" sz="1050" dirty="0"/>
                <a:t>AE_READABLE </a:t>
              </a:r>
              <a:r>
                <a:rPr lang="zh-CN" altLang="en-US" sz="1050" dirty="0"/>
                <a:t>或 </a:t>
              </a:r>
              <a:r>
                <a:rPr lang="en-US" altLang="zh-CN" sz="1050" dirty="0"/>
                <a:t>AE_WRITABLE </a:t>
              </a:r>
              <a:r>
                <a:rPr lang="zh-CN" altLang="en-US" sz="1050" dirty="0"/>
                <a:t>，</a:t>
              </a:r>
            </a:p>
            <a:p>
              <a:r>
                <a:rPr lang="zh-CN" altLang="en-US" sz="1050" dirty="0"/>
                <a:t>    </a:t>
              </a:r>
              <a:r>
                <a:rPr lang="en-US" altLang="zh-CN" sz="1050" dirty="0"/>
                <a:t>// </a:t>
              </a:r>
              <a:r>
                <a:rPr lang="zh-CN" altLang="en-US" sz="1050" dirty="0"/>
                <a:t>或者 </a:t>
              </a:r>
              <a:r>
                <a:rPr lang="en-US" altLang="zh-CN" sz="1050" dirty="0"/>
                <a:t>AE_READABLE | AE_WRITABLE</a:t>
              </a:r>
            </a:p>
            <a:p>
              <a:r>
                <a:rPr lang="en-US" altLang="zh-CN" sz="1050" dirty="0"/>
                <a:t>    </a:t>
              </a:r>
              <a:r>
                <a:rPr lang="en-US" altLang="zh-CN" sz="1050" dirty="0" err="1"/>
                <a:t>int</a:t>
              </a:r>
              <a:r>
                <a:rPr lang="en-US" altLang="zh-CN" sz="1050" dirty="0"/>
                <a:t> mask; /* one of AE_(READABLE|WRITABLE) */</a:t>
              </a:r>
            </a:p>
            <a:p>
              <a:endParaRPr lang="en-US" altLang="zh-CN" sz="1050" dirty="0"/>
            </a:p>
            <a:p>
              <a:r>
                <a:rPr lang="en-US" altLang="zh-CN" sz="1050" dirty="0"/>
                <a:t>    // </a:t>
              </a:r>
              <a:r>
                <a:rPr lang="zh-CN" altLang="en-US" sz="1050" dirty="0"/>
                <a:t>读事件处理器</a:t>
              </a:r>
            </a:p>
            <a:p>
              <a:r>
                <a:rPr lang="zh-CN" altLang="en-US" sz="1050" dirty="0"/>
                <a:t>    </a:t>
              </a:r>
              <a:r>
                <a:rPr lang="en-US" altLang="zh-CN" sz="1050" dirty="0" err="1"/>
                <a:t>aeFileProc</a:t>
              </a:r>
              <a:r>
                <a:rPr lang="en-US" altLang="zh-CN" sz="1050" dirty="0"/>
                <a:t> *</a:t>
              </a:r>
              <a:r>
                <a:rPr lang="en-US" altLang="zh-CN" sz="1050" dirty="0" err="1"/>
                <a:t>rfileProc</a:t>
              </a:r>
              <a:r>
                <a:rPr lang="en-US" altLang="zh-CN" sz="1050" dirty="0"/>
                <a:t>;</a:t>
              </a:r>
            </a:p>
            <a:p>
              <a:endParaRPr lang="en-US" altLang="zh-CN" sz="1050" dirty="0"/>
            </a:p>
            <a:p>
              <a:r>
                <a:rPr lang="en-US" altLang="zh-CN" sz="1050" dirty="0"/>
                <a:t>    // </a:t>
              </a:r>
              <a:r>
                <a:rPr lang="zh-CN" altLang="en-US" sz="1050" dirty="0"/>
                <a:t>写事件处理器</a:t>
              </a:r>
            </a:p>
            <a:p>
              <a:r>
                <a:rPr lang="zh-CN" altLang="en-US" sz="1050" dirty="0"/>
                <a:t>    </a:t>
              </a:r>
              <a:r>
                <a:rPr lang="en-US" altLang="zh-CN" sz="1050" dirty="0" err="1"/>
                <a:t>aeFileProc</a:t>
              </a:r>
              <a:r>
                <a:rPr lang="en-US" altLang="zh-CN" sz="1050" dirty="0"/>
                <a:t> *</a:t>
              </a:r>
              <a:r>
                <a:rPr lang="en-US" altLang="zh-CN" sz="1050" dirty="0" err="1"/>
                <a:t>wfileProc</a:t>
              </a:r>
              <a:r>
                <a:rPr lang="en-US" altLang="zh-CN" sz="1050" dirty="0"/>
                <a:t>;</a:t>
              </a:r>
            </a:p>
            <a:p>
              <a:endParaRPr lang="en-US" altLang="zh-CN" sz="1050" dirty="0"/>
            </a:p>
            <a:p>
              <a:r>
                <a:rPr lang="en-US" altLang="zh-CN" sz="1050" dirty="0"/>
                <a:t>    // </a:t>
              </a:r>
              <a:r>
                <a:rPr lang="zh-CN" altLang="en-US" sz="1050" dirty="0"/>
                <a:t>多路复用库的私有数据</a:t>
              </a:r>
            </a:p>
            <a:p>
              <a:r>
                <a:rPr lang="zh-CN" altLang="en-US" sz="1050" dirty="0"/>
                <a:t>    </a:t>
              </a:r>
              <a:r>
                <a:rPr lang="en-US" altLang="zh-CN" sz="1050" dirty="0"/>
                <a:t>void *</a:t>
              </a:r>
              <a:r>
                <a:rPr lang="en-US" altLang="zh-CN" sz="1050" dirty="0" err="1"/>
                <a:t>clientData</a:t>
              </a:r>
              <a:r>
                <a:rPr lang="en-US" altLang="zh-CN" sz="1050" dirty="0"/>
                <a:t>;</a:t>
              </a:r>
            </a:p>
            <a:p>
              <a:endParaRPr lang="en-US" altLang="zh-CN" sz="1050" dirty="0"/>
            </a:p>
            <a:p>
              <a:r>
                <a:rPr lang="en-US" altLang="zh-CN" sz="1050" dirty="0"/>
                <a:t>} </a:t>
              </a:r>
              <a:r>
                <a:rPr lang="en-US" altLang="zh-CN" sz="1050" dirty="0" err="1"/>
                <a:t>aeFileEvent</a:t>
              </a:r>
              <a:r>
                <a:rPr lang="en-US" altLang="zh-CN" sz="1050" dirty="0" smtClean="0"/>
                <a:t>;  // </a:t>
              </a:r>
              <a:r>
                <a:rPr lang="zh-CN" altLang="en-US" sz="1050" dirty="0" smtClean="0"/>
                <a:t>文件事件数据结构</a:t>
              </a:r>
              <a:endParaRPr lang="en-US" altLang="zh-CN" sz="1050" dirty="0" smtClean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724128" y="116632"/>
              <a:ext cx="3240360" cy="3647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typedef</a:t>
              </a:r>
              <a:r>
                <a:rPr lang="en-US" altLang="zh-CN" sz="1050" dirty="0"/>
                <a:t> </a:t>
              </a:r>
              <a:r>
                <a:rPr lang="en-US" altLang="zh-CN" sz="1050" dirty="0" err="1"/>
                <a:t>struct</a:t>
              </a:r>
              <a:r>
                <a:rPr lang="en-US" altLang="zh-CN" sz="1050" dirty="0"/>
                <a:t> </a:t>
              </a:r>
              <a:r>
                <a:rPr lang="en-US" altLang="zh-CN" sz="1050" dirty="0" err="1"/>
                <a:t>aeTimeEvent</a:t>
              </a:r>
              <a:r>
                <a:rPr lang="en-US" altLang="zh-CN" sz="1050" dirty="0"/>
                <a:t> {</a:t>
              </a:r>
            </a:p>
            <a:p>
              <a:endParaRPr lang="en-US" altLang="zh-CN" sz="1050" dirty="0"/>
            </a:p>
            <a:p>
              <a:r>
                <a:rPr lang="en-US" altLang="zh-CN" sz="1050" dirty="0"/>
                <a:t>    // </a:t>
              </a:r>
              <a:r>
                <a:rPr lang="zh-CN" altLang="en-US" sz="1050" dirty="0"/>
                <a:t>时间事件的唯一标识符</a:t>
              </a:r>
            </a:p>
            <a:p>
              <a:r>
                <a:rPr lang="zh-CN" altLang="en-US" sz="1050" dirty="0"/>
                <a:t>    </a:t>
              </a:r>
              <a:r>
                <a:rPr lang="en-US" altLang="zh-CN" sz="1050" dirty="0"/>
                <a:t>long </a:t>
              </a:r>
              <a:r>
                <a:rPr lang="en-US" altLang="zh-CN" sz="1050" dirty="0" err="1"/>
                <a:t>long</a:t>
              </a:r>
              <a:r>
                <a:rPr lang="en-US" altLang="zh-CN" sz="1050" dirty="0"/>
                <a:t> id; /* time event identifier. */</a:t>
              </a:r>
            </a:p>
            <a:p>
              <a:endParaRPr lang="en-US" altLang="zh-CN" sz="1050" dirty="0"/>
            </a:p>
            <a:p>
              <a:r>
                <a:rPr lang="en-US" altLang="zh-CN" sz="1050" dirty="0"/>
                <a:t>    // </a:t>
              </a:r>
              <a:r>
                <a:rPr lang="zh-CN" altLang="en-US" sz="1050" dirty="0"/>
                <a:t>事件的到达时间</a:t>
              </a:r>
            </a:p>
            <a:p>
              <a:r>
                <a:rPr lang="zh-CN" altLang="en-US" sz="1050" dirty="0"/>
                <a:t>    </a:t>
              </a:r>
              <a:r>
                <a:rPr lang="en-US" altLang="zh-CN" sz="1050" dirty="0"/>
                <a:t>long </a:t>
              </a:r>
              <a:r>
                <a:rPr lang="en-US" altLang="zh-CN" sz="1050" dirty="0" err="1"/>
                <a:t>when_sec</a:t>
              </a:r>
              <a:r>
                <a:rPr lang="en-US" altLang="zh-CN" sz="1050" dirty="0"/>
                <a:t>; /* seconds */</a:t>
              </a:r>
            </a:p>
            <a:p>
              <a:r>
                <a:rPr lang="en-US" altLang="zh-CN" sz="1050" dirty="0"/>
                <a:t>    long </a:t>
              </a:r>
              <a:r>
                <a:rPr lang="en-US" altLang="zh-CN" sz="1050" dirty="0" err="1"/>
                <a:t>when_ms</a:t>
              </a:r>
              <a:r>
                <a:rPr lang="en-US" altLang="zh-CN" sz="1050" dirty="0"/>
                <a:t>; /* milliseconds */</a:t>
              </a:r>
            </a:p>
            <a:p>
              <a:endParaRPr lang="en-US" altLang="zh-CN" sz="1050" dirty="0"/>
            </a:p>
            <a:p>
              <a:r>
                <a:rPr lang="en-US" altLang="zh-CN" sz="1050" dirty="0"/>
                <a:t>    // </a:t>
              </a:r>
              <a:r>
                <a:rPr lang="zh-CN" altLang="en-US" sz="1050" dirty="0"/>
                <a:t>事件处理函数</a:t>
              </a:r>
            </a:p>
            <a:p>
              <a:r>
                <a:rPr lang="zh-CN" altLang="en-US" sz="1050" dirty="0"/>
                <a:t>    </a:t>
              </a:r>
              <a:r>
                <a:rPr lang="en-US" altLang="zh-CN" sz="1050" dirty="0" err="1"/>
                <a:t>aeTimeProc</a:t>
              </a:r>
              <a:r>
                <a:rPr lang="en-US" altLang="zh-CN" sz="1050" dirty="0"/>
                <a:t> *</a:t>
              </a:r>
              <a:r>
                <a:rPr lang="en-US" altLang="zh-CN" sz="1050" dirty="0" err="1"/>
                <a:t>timeProc</a:t>
              </a:r>
              <a:r>
                <a:rPr lang="en-US" altLang="zh-CN" sz="1050" dirty="0"/>
                <a:t>;</a:t>
              </a:r>
            </a:p>
            <a:p>
              <a:endParaRPr lang="en-US" altLang="zh-CN" sz="1050" dirty="0"/>
            </a:p>
            <a:p>
              <a:r>
                <a:rPr lang="en-US" altLang="zh-CN" sz="1050" dirty="0"/>
                <a:t>    // </a:t>
              </a:r>
              <a:r>
                <a:rPr lang="zh-CN" altLang="en-US" sz="1050" dirty="0"/>
                <a:t>事件释放函数</a:t>
              </a:r>
            </a:p>
            <a:p>
              <a:r>
                <a:rPr lang="zh-CN" altLang="en-US" sz="1050" dirty="0"/>
                <a:t>    </a:t>
              </a:r>
              <a:r>
                <a:rPr lang="en-US" altLang="zh-CN" sz="1050" dirty="0" err="1"/>
                <a:t>aeEventFinalizerProc</a:t>
              </a:r>
              <a:r>
                <a:rPr lang="en-US" altLang="zh-CN" sz="1050" dirty="0"/>
                <a:t> *</a:t>
              </a:r>
              <a:r>
                <a:rPr lang="en-US" altLang="zh-CN" sz="1050" dirty="0" err="1"/>
                <a:t>finalizerProc</a:t>
              </a:r>
              <a:r>
                <a:rPr lang="en-US" altLang="zh-CN" sz="1050" dirty="0"/>
                <a:t>;</a:t>
              </a:r>
            </a:p>
            <a:p>
              <a:endParaRPr lang="en-US" altLang="zh-CN" sz="1050" dirty="0"/>
            </a:p>
            <a:p>
              <a:r>
                <a:rPr lang="en-US" altLang="zh-CN" sz="1050" dirty="0"/>
                <a:t>    // </a:t>
              </a:r>
              <a:r>
                <a:rPr lang="zh-CN" altLang="en-US" sz="1050" dirty="0"/>
                <a:t>多路复用库的私有数据</a:t>
              </a:r>
            </a:p>
            <a:p>
              <a:r>
                <a:rPr lang="zh-CN" altLang="en-US" sz="1050" dirty="0"/>
                <a:t>    </a:t>
              </a:r>
              <a:r>
                <a:rPr lang="en-US" altLang="zh-CN" sz="1050" dirty="0"/>
                <a:t>void *</a:t>
              </a:r>
              <a:r>
                <a:rPr lang="en-US" altLang="zh-CN" sz="1050" dirty="0" err="1"/>
                <a:t>clientData</a:t>
              </a:r>
              <a:r>
                <a:rPr lang="en-US" altLang="zh-CN" sz="1050" dirty="0"/>
                <a:t>;</a:t>
              </a:r>
            </a:p>
            <a:p>
              <a:endParaRPr lang="en-US" altLang="zh-CN" sz="1050" dirty="0"/>
            </a:p>
            <a:p>
              <a:r>
                <a:rPr lang="en-US" altLang="zh-CN" sz="1050" dirty="0"/>
                <a:t>    // </a:t>
              </a:r>
              <a:r>
                <a:rPr lang="zh-CN" altLang="en-US" sz="1050" dirty="0"/>
                <a:t>指向下个时间事件结构，形成链表</a:t>
              </a:r>
            </a:p>
            <a:p>
              <a:r>
                <a:rPr lang="zh-CN" altLang="en-US" sz="1050" dirty="0"/>
                <a:t>    </a:t>
              </a:r>
              <a:r>
                <a:rPr lang="en-US" altLang="zh-CN" sz="1050" dirty="0" err="1"/>
                <a:t>struct</a:t>
              </a:r>
              <a:r>
                <a:rPr lang="en-US" altLang="zh-CN" sz="1050" dirty="0"/>
                <a:t> </a:t>
              </a:r>
              <a:r>
                <a:rPr lang="en-US" altLang="zh-CN" sz="1050" dirty="0" err="1"/>
                <a:t>aeTimeEvent</a:t>
              </a:r>
              <a:r>
                <a:rPr lang="en-US" altLang="zh-CN" sz="1050" dirty="0"/>
                <a:t> *next;</a:t>
              </a:r>
            </a:p>
            <a:p>
              <a:endParaRPr lang="en-US" altLang="zh-CN" sz="1050" dirty="0"/>
            </a:p>
            <a:p>
              <a:r>
                <a:rPr lang="en-US" altLang="zh-CN" sz="1050" dirty="0"/>
                <a:t>} </a:t>
              </a:r>
              <a:r>
                <a:rPr lang="en-US" altLang="zh-CN" sz="1050" dirty="0" err="1"/>
                <a:t>aeTimeEvent</a:t>
              </a:r>
              <a:r>
                <a:rPr lang="en-US" altLang="zh-CN" sz="1050" dirty="0" smtClean="0"/>
                <a:t>;  // </a:t>
              </a:r>
              <a:r>
                <a:rPr lang="zh-CN" altLang="en-US" sz="1050" dirty="0" smtClean="0"/>
                <a:t>时间事件数据结构</a:t>
              </a:r>
              <a:endParaRPr lang="en-US" altLang="zh-CN" sz="1050" dirty="0" smtClean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7504" y="650305"/>
            <a:ext cx="3240360" cy="6070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aeEventLoop</a:t>
            </a:r>
            <a:r>
              <a:rPr lang="en-US" altLang="zh-CN" sz="1050" dirty="0"/>
              <a:t> 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目前已注册的最大描述符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maxfd</a:t>
            </a:r>
            <a:r>
              <a:rPr lang="en-US" altLang="zh-CN" sz="1050" dirty="0"/>
              <a:t>;   /* highest file descriptor currently registered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目前已追踪的最大描述符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setsize</a:t>
            </a:r>
            <a:r>
              <a:rPr lang="en-US" altLang="zh-CN" sz="1050" dirty="0"/>
              <a:t>; /* max number of file descriptors tracked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用于生成时间事件 </a:t>
            </a:r>
            <a:r>
              <a:rPr lang="en-US" altLang="zh-CN" sz="1050" dirty="0"/>
              <a:t>id</a:t>
            </a:r>
          </a:p>
          <a:p>
            <a:r>
              <a:rPr lang="en-US" altLang="zh-CN" sz="1050" dirty="0"/>
              <a:t>    long </a:t>
            </a:r>
            <a:r>
              <a:rPr lang="en-US" altLang="zh-CN" sz="1050" dirty="0" err="1"/>
              <a:t>long</a:t>
            </a:r>
            <a:r>
              <a:rPr lang="en-US" altLang="zh-CN" sz="1050" dirty="0"/>
              <a:t> </a:t>
            </a:r>
            <a:r>
              <a:rPr lang="en-US" altLang="zh-CN" sz="1050" dirty="0" err="1"/>
              <a:t>timeEventNextId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最后一次执行时间事件的时间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time_t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lastTime</a:t>
            </a:r>
            <a:r>
              <a:rPr lang="en-US" altLang="zh-CN" sz="1050" dirty="0"/>
              <a:t>;     /* Used to detect system clock skew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已注册的文件事件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aeFileEvent</a:t>
            </a:r>
            <a:r>
              <a:rPr lang="en-US" altLang="zh-CN" sz="1050" dirty="0"/>
              <a:t> *events; /* Registered events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已就绪的文件事件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aeFiredEvent</a:t>
            </a:r>
            <a:r>
              <a:rPr lang="en-US" altLang="zh-CN" sz="1050" dirty="0"/>
              <a:t> *fired; /* Fired events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时间事件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aeTimeEvent</a:t>
            </a:r>
            <a:r>
              <a:rPr lang="en-US" altLang="zh-CN" sz="1050" dirty="0"/>
              <a:t> *</a:t>
            </a:r>
            <a:r>
              <a:rPr lang="en-US" altLang="zh-CN" sz="1050" dirty="0" err="1"/>
              <a:t>timeEventHead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事件处理器的开关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stop;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多路复用库的私有数据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void *</a:t>
            </a:r>
            <a:r>
              <a:rPr lang="en-US" altLang="zh-CN" sz="1050" dirty="0" err="1"/>
              <a:t>apidata</a:t>
            </a:r>
            <a:r>
              <a:rPr lang="en-US" altLang="zh-CN" sz="1050" dirty="0"/>
              <a:t>; /* This is used for polling API specific data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在处理事件前要执行的函数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aeBeforeSleepProc</a:t>
            </a:r>
            <a:r>
              <a:rPr lang="en-US" altLang="zh-CN" sz="1050" dirty="0"/>
              <a:t> *</a:t>
            </a:r>
            <a:r>
              <a:rPr lang="en-US" altLang="zh-CN" sz="1050" dirty="0" err="1"/>
              <a:t>beforesleep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aeEventLoop</a:t>
            </a:r>
            <a:r>
              <a:rPr lang="en-US" altLang="zh-CN" sz="1050" dirty="0" smtClean="0"/>
              <a:t>;   // </a:t>
            </a:r>
            <a:r>
              <a:rPr lang="zh-CN" altLang="en-US" sz="1050" dirty="0" smtClean="0"/>
              <a:t>事件处理器</a:t>
            </a:r>
            <a:endParaRPr lang="en-US" altLang="zh-CN" sz="105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3424229" y="2276872"/>
            <a:ext cx="23762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aeFiredEvent</a:t>
            </a:r>
            <a:r>
              <a:rPr lang="en-US" altLang="zh-CN" sz="1050" dirty="0"/>
              <a:t> 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已就绪文件描述符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fd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事件类型掩码，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值可以是 </a:t>
            </a:r>
            <a:r>
              <a:rPr lang="en-US" altLang="zh-CN" sz="1050" dirty="0"/>
              <a:t>AE_READABLE </a:t>
            </a:r>
            <a:endParaRPr lang="en-US" altLang="zh-CN" sz="1050" dirty="0" smtClean="0"/>
          </a:p>
          <a:p>
            <a:r>
              <a:rPr lang="en-US" altLang="zh-CN" sz="1050" dirty="0" smtClean="0"/>
              <a:t>    //</a:t>
            </a:r>
            <a:r>
              <a:rPr lang="zh-CN" altLang="en-US" sz="1050" dirty="0" smtClean="0"/>
              <a:t>或 </a:t>
            </a:r>
            <a:r>
              <a:rPr lang="en-US" altLang="zh-CN" sz="1050" dirty="0"/>
              <a:t>AE_WRITABLE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或者是两者的或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mask;</a:t>
            </a:r>
          </a:p>
          <a:p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aeFiredEvent</a:t>
            </a:r>
            <a:r>
              <a:rPr lang="en-US" altLang="zh-CN" sz="1050" dirty="0"/>
              <a:t>;</a:t>
            </a:r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1461697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38073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事件驱动核心流程：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51520" y="1617093"/>
            <a:ext cx="8136904" cy="1326792"/>
            <a:chOff x="179512" y="260304"/>
            <a:chExt cx="8136904" cy="1326792"/>
          </a:xfrm>
        </p:grpSpPr>
        <p:sp>
          <p:nvSpPr>
            <p:cNvPr id="5" name="矩形 4"/>
            <p:cNvSpPr/>
            <p:nvPr/>
          </p:nvSpPr>
          <p:spPr>
            <a:xfrm>
              <a:off x="179512" y="779414"/>
              <a:ext cx="792088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initServer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231740" y="779414"/>
              <a:ext cx="1368152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aeCreateEventLoop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99992" y="260304"/>
              <a:ext cx="1368152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aeCreateTimeEvent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99992" y="1268760"/>
              <a:ext cx="1368152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aeCreateFileEvent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/>
            <p:cNvCxnSpPr>
              <a:stCxn id="5" idx="3"/>
              <a:endCxn id="6" idx="1"/>
            </p:cNvCxnSpPr>
            <p:nvPr/>
          </p:nvCxnSpPr>
          <p:spPr>
            <a:xfrm>
              <a:off x="971600" y="938582"/>
              <a:ext cx="1260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7524328" y="779414"/>
              <a:ext cx="792088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其他逻辑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/>
            <p:cNvCxnSpPr>
              <a:stCxn id="11" idx="1"/>
              <a:endCxn id="7" idx="3"/>
            </p:cNvCxnSpPr>
            <p:nvPr/>
          </p:nvCxnSpPr>
          <p:spPr>
            <a:xfrm flipH="1" flipV="1">
              <a:off x="5868144" y="419472"/>
              <a:ext cx="1656184" cy="519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1"/>
              <a:endCxn id="8" idx="3"/>
            </p:cNvCxnSpPr>
            <p:nvPr/>
          </p:nvCxnSpPr>
          <p:spPr>
            <a:xfrm flipH="1">
              <a:off x="5868144" y="938582"/>
              <a:ext cx="1656184" cy="489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1"/>
              <a:endCxn id="6" idx="3"/>
            </p:cNvCxnSpPr>
            <p:nvPr/>
          </p:nvCxnSpPr>
          <p:spPr>
            <a:xfrm flipH="1">
              <a:off x="3599892" y="419472"/>
              <a:ext cx="900100" cy="519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1"/>
              <a:endCxn id="6" idx="3"/>
            </p:cNvCxnSpPr>
            <p:nvPr/>
          </p:nvCxnSpPr>
          <p:spPr>
            <a:xfrm flipH="1" flipV="1">
              <a:off x="3599892" y="938582"/>
              <a:ext cx="900100" cy="489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62253" y="3501008"/>
            <a:ext cx="8275478" cy="2391244"/>
            <a:chOff x="184954" y="2000962"/>
            <a:chExt cx="8275478" cy="2391244"/>
          </a:xfrm>
        </p:grpSpPr>
        <p:sp>
          <p:nvSpPr>
            <p:cNvPr id="44" name="矩形 43"/>
            <p:cNvSpPr/>
            <p:nvPr/>
          </p:nvSpPr>
          <p:spPr>
            <a:xfrm>
              <a:off x="3941930" y="2147950"/>
              <a:ext cx="1854206" cy="12962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4954" y="2564904"/>
              <a:ext cx="792088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ain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871700" y="2060848"/>
              <a:ext cx="1476164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aeSetBeforeSleepProc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>
              <a:stCxn id="20" idx="3"/>
              <a:endCxn id="21" idx="1"/>
            </p:cNvCxnSpPr>
            <p:nvPr/>
          </p:nvCxnSpPr>
          <p:spPr>
            <a:xfrm flipV="1">
              <a:off x="977042" y="2220016"/>
              <a:ext cx="894658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871700" y="2780928"/>
              <a:ext cx="1476164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aeMain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箭头连接符 25"/>
            <p:cNvCxnSpPr>
              <a:stCxn id="20" idx="3"/>
              <a:endCxn id="24" idx="1"/>
            </p:cNvCxnSpPr>
            <p:nvPr/>
          </p:nvCxnSpPr>
          <p:spPr>
            <a:xfrm>
              <a:off x="977042" y="2724072"/>
              <a:ext cx="894658" cy="216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871700" y="3444152"/>
              <a:ext cx="1476164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aeDeleteEventLoop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箭头连接符 30"/>
            <p:cNvCxnSpPr>
              <a:stCxn id="20" idx="3"/>
              <a:endCxn id="28" idx="1"/>
            </p:cNvCxnSpPr>
            <p:nvPr/>
          </p:nvCxnSpPr>
          <p:spPr>
            <a:xfrm>
              <a:off x="977042" y="2724072"/>
              <a:ext cx="894658" cy="87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049942" y="2405736"/>
              <a:ext cx="1620180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eventLoop</a:t>
              </a:r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beforesleep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箭头连接符 33"/>
            <p:cNvCxnSpPr>
              <a:stCxn id="24" idx="3"/>
              <a:endCxn id="32" idx="1"/>
            </p:cNvCxnSpPr>
            <p:nvPr/>
          </p:nvCxnSpPr>
          <p:spPr>
            <a:xfrm flipV="1">
              <a:off x="3347864" y="2564904"/>
              <a:ext cx="702078" cy="375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4049942" y="2961390"/>
              <a:ext cx="1620180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aeProcessEvents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接箭头连接符 37"/>
            <p:cNvCxnSpPr>
              <a:stCxn id="24" idx="3"/>
              <a:endCxn id="36" idx="1"/>
            </p:cNvCxnSpPr>
            <p:nvPr/>
          </p:nvCxnSpPr>
          <p:spPr>
            <a:xfrm>
              <a:off x="3347864" y="2940096"/>
              <a:ext cx="702078" cy="180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6588224" y="2000962"/>
              <a:ext cx="1872208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aeSearchNearestTimer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（获取最近的时间事件）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588224" y="2546902"/>
              <a:ext cx="1872208" cy="4144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aeApiPoll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（根据最近发生的时间事件来决定</a:t>
              </a:r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epoll_wait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多久）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589954" y="3163696"/>
              <a:ext cx="1870478" cy="51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</a:t>
              </a:r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rfileProc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wfileProc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读事件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写事件处理）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（优先执行写事件）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589954" y="3879104"/>
              <a:ext cx="1870478" cy="51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processTimeEvents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timeProc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处理超时事件）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16890" y="2133047"/>
              <a:ext cx="9023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死循环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箭头连接符 47"/>
            <p:cNvCxnSpPr>
              <a:stCxn id="36" idx="3"/>
              <a:endCxn id="39" idx="1"/>
            </p:cNvCxnSpPr>
            <p:nvPr/>
          </p:nvCxnSpPr>
          <p:spPr>
            <a:xfrm flipV="1">
              <a:off x="5670122" y="2160130"/>
              <a:ext cx="918102" cy="960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6" idx="3"/>
              <a:endCxn id="40" idx="1"/>
            </p:cNvCxnSpPr>
            <p:nvPr/>
          </p:nvCxnSpPr>
          <p:spPr>
            <a:xfrm flipV="1">
              <a:off x="5670122" y="2754146"/>
              <a:ext cx="918102" cy="366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6" idx="3"/>
              <a:endCxn id="41" idx="1"/>
            </p:cNvCxnSpPr>
            <p:nvPr/>
          </p:nvCxnSpPr>
          <p:spPr>
            <a:xfrm>
              <a:off x="5670122" y="3120558"/>
              <a:ext cx="919832" cy="299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36" idx="3"/>
              <a:endCxn id="43" idx="1"/>
            </p:cNvCxnSpPr>
            <p:nvPr/>
          </p:nvCxnSpPr>
          <p:spPr>
            <a:xfrm>
              <a:off x="5670122" y="3120558"/>
              <a:ext cx="919832" cy="1015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3924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219807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serverCron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核心流程：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99964" y="576008"/>
            <a:ext cx="893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信息采集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51520" y="960010"/>
            <a:ext cx="8798328" cy="5573621"/>
            <a:chOff x="251520" y="960010"/>
            <a:chExt cx="8798328" cy="5573621"/>
          </a:xfrm>
        </p:grpSpPr>
        <p:sp>
          <p:nvSpPr>
            <p:cNvPr id="9" name="矩形 8"/>
            <p:cNvSpPr/>
            <p:nvPr/>
          </p:nvSpPr>
          <p:spPr>
            <a:xfrm>
              <a:off x="7249648" y="960010"/>
              <a:ext cx="1800200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zmalloc_get_rss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（获取进程的常驻内存信息）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1520" y="3429000"/>
              <a:ext cx="1008112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serverCron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963084"/>
              <a:ext cx="1584176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updateCachedTime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（每个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cycle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更新系统时间）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46478" y="963084"/>
              <a:ext cx="1800200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trackOperationsPerSecond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（记录每秒服务器执行的命令数）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50834" y="960010"/>
              <a:ext cx="1800200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zmalloc_used_memory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（记录内存峰值）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63688" y="1429699"/>
              <a:ext cx="2592288" cy="4023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prepareForShutdown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（收到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SIGTERM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信号，尝试关闭服务器）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63688" y="1980081"/>
              <a:ext cx="2432474" cy="428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clientsCron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（检查客户端，关闭超时客户端，并释放客户端多余的缓冲区）</a:t>
              </a:r>
              <a:endParaRPr lang="en-US" altLang="zh-CN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63688" y="2556145"/>
              <a:ext cx="2432474" cy="428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databasesCron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（对数据库进行的各种操作，细节详见</a:t>
              </a:r>
              <a:r>
                <a:rPr lang="en-US" altLang="zh-CN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页）</a:t>
              </a:r>
              <a:endParaRPr lang="en-US" altLang="zh-CN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48064" y="3669975"/>
              <a:ext cx="2432474" cy="428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rdbSaveBackground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bgsave</a:t>
              </a:r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，详见</a:t>
              </a:r>
              <a:r>
                <a:rPr lang="en-US" altLang="zh-CN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27</a:t>
              </a:r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页）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763688" y="2556145"/>
              <a:ext cx="5472608" cy="952711"/>
              <a:chOff x="2123728" y="4538838"/>
              <a:chExt cx="5472608" cy="95271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123728" y="5089220"/>
                <a:ext cx="1800200" cy="4023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wait3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508104" y="4538838"/>
                <a:ext cx="2088232" cy="4023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backgroundSaveDoneHandler</a:t>
                </a:r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9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bgsave</a:t>
                </a:r>
                <a:r>
                  <a:rPr lang="zh-CN" altLang="en-US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回调，详见</a:t>
                </a:r>
                <a:r>
                  <a:rPr lang="en-US" altLang="zh-CN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27</a:t>
                </a:r>
                <a:r>
                  <a:rPr lang="zh-CN" altLang="en-US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页）</a:t>
                </a:r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508104" y="5089219"/>
                <a:ext cx="2088232" cy="4023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backgroundRewriteDoneHandler</a:t>
                </a:r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9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bgwriteaof</a:t>
                </a:r>
                <a:r>
                  <a:rPr lang="zh-CN" altLang="en-US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回调，详见</a:t>
                </a:r>
                <a:r>
                  <a:rPr lang="en-US" altLang="zh-CN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32</a:t>
                </a:r>
                <a:r>
                  <a:rPr lang="zh-CN" altLang="en-US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页）</a:t>
                </a:r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0" name="肘形连接符 19"/>
              <p:cNvCxnSpPr>
                <a:stCxn id="16" idx="3"/>
                <a:endCxn id="17" idx="1"/>
              </p:cNvCxnSpPr>
              <p:nvPr/>
            </p:nvCxnSpPr>
            <p:spPr>
              <a:xfrm flipV="1">
                <a:off x="3923928" y="4740003"/>
                <a:ext cx="1584176" cy="5503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1"/>
              </p:cNvCxnSpPr>
              <p:nvPr/>
            </p:nvCxnSpPr>
            <p:spPr>
              <a:xfrm flipV="1">
                <a:off x="3923928" y="5290384"/>
                <a:ext cx="158417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矩形 25"/>
            <p:cNvSpPr/>
            <p:nvPr/>
          </p:nvSpPr>
          <p:spPr>
            <a:xfrm>
              <a:off x="1763776" y="3682817"/>
              <a:ext cx="1152040" cy="4023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数据持久化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48064" y="4233199"/>
              <a:ext cx="2432474" cy="428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rewriteAppendOnlyFileBackground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bgwriteaof</a:t>
              </a:r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，详见</a:t>
              </a:r>
              <a:r>
                <a:rPr lang="en-US" altLang="zh-CN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</a:t>
              </a:r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页）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肘形连接符 28"/>
            <p:cNvCxnSpPr>
              <a:stCxn id="26" idx="3"/>
              <a:endCxn id="14" idx="1"/>
            </p:cNvCxnSpPr>
            <p:nvPr/>
          </p:nvCxnSpPr>
          <p:spPr>
            <a:xfrm flipV="1">
              <a:off x="2915816" y="3883981"/>
              <a:ext cx="2232248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26" idx="3"/>
              <a:endCxn id="27" idx="1"/>
            </p:cNvCxnSpPr>
            <p:nvPr/>
          </p:nvCxnSpPr>
          <p:spPr>
            <a:xfrm>
              <a:off x="2915816" y="3883982"/>
              <a:ext cx="2232248" cy="5632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763688" y="4201639"/>
              <a:ext cx="1656096" cy="4023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flushAppendOnlyFile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aof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文件落盘）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4720461"/>
              <a:ext cx="2432474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freeClientsInAsyncFreeQueue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（关闭需要异步关闭的客户端）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644008" y="4720461"/>
              <a:ext cx="2432474" cy="318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clientsArePaused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（关闭需要异步关闭的客户端）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761143" y="5139988"/>
              <a:ext cx="1656096" cy="4023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replicationCron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（复制相关操作）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761594" y="5627087"/>
              <a:ext cx="1656096" cy="4023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clusterCron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（集群相关操作）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61143" y="6131302"/>
              <a:ext cx="1656096" cy="4023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sentinelTimer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9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哨兵</a:t>
              </a:r>
              <a:r>
                <a:rPr lang="zh-CN" altLang="en-US" sz="9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</a:t>
              </a:r>
              <a:r>
                <a:rPr lang="zh-CN" altLang="en-US" sz="9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操作）</a:t>
              </a:r>
              <a:endPara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94738" y="5627086"/>
              <a:ext cx="2317422" cy="4023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migrateCloseTimedoutSockets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（移除集群过期的连接）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肘形连接符 40"/>
            <p:cNvCxnSpPr>
              <a:stCxn id="5" idx="3"/>
              <a:endCxn id="6" idx="1"/>
            </p:cNvCxnSpPr>
            <p:nvPr/>
          </p:nvCxnSpPr>
          <p:spPr>
            <a:xfrm flipV="1">
              <a:off x="1259632" y="1122252"/>
              <a:ext cx="504056" cy="24659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5" idx="3"/>
              <a:endCxn id="11" idx="1"/>
            </p:cNvCxnSpPr>
            <p:nvPr/>
          </p:nvCxnSpPr>
          <p:spPr>
            <a:xfrm flipV="1">
              <a:off x="1259632" y="1630864"/>
              <a:ext cx="504056" cy="19573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>
              <a:stCxn id="5" idx="3"/>
              <a:endCxn id="12" idx="1"/>
            </p:cNvCxnSpPr>
            <p:nvPr/>
          </p:nvCxnSpPr>
          <p:spPr>
            <a:xfrm flipV="1">
              <a:off x="1259632" y="2194087"/>
              <a:ext cx="504056" cy="13940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5" idx="3"/>
              <a:endCxn id="13" idx="1"/>
            </p:cNvCxnSpPr>
            <p:nvPr/>
          </p:nvCxnSpPr>
          <p:spPr>
            <a:xfrm flipV="1">
              <a:off x="1259632" y="2770151"/>
              <a:ext cx="504056" cy="8180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5" idx="3"/>
              <a:endCxn id="16" idx="1"/>
            </p:cNvCxnSpPr>
            <p:nvPr/>
          </p:nvCxnSpPr>
          <p:spPr>
            <a:xfrm flipV="1">
              <a:off x="1259632" y="3307692"/>
              <a:ext cx="504056" cy="2804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5" idx="3"/>
              <a:endCxn id="26" idx="1"/>
            </p:cNvCxnSpPr>
            <p:nvPr/>
          </p:nvCxnSpPr>
          <p:spPr>
            <a:xfrm>
              <a:off x="1259632" y="3588168"/>
              <a:ext cx="504144" cy="29581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5" idx="3"/>
              <a:endCxn id="33" idx="1"/>
            </p:cNvCxnSpPr>
            <p:nvPr/>
          </p:nvCxnSpPr>
          <p:spPr>
            <a:xfrm>
              <a:off x="1259632" y="3588168"/>
              <a:ext cx="504056" cy="8146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5" idx="3"/>
              <a:endCxn id="34" idx="1"/>
            </p:cNvCxnSpPr>
            <p:nvPr/>
          </p:nvCxnSpPr>
          <p:spPr>
            <a:xfrm>
              <a:off x="1259632" y="3588168"/>
              <a:ext cx="504056" cy="12914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5" idx="3"/>
              <a:endCxn id="36" idx="1"/>
            </p:cNvCxnSpPr>
            <p:nvPr/>
          </p:nvCxnSpPr>
          <p:spPr>
            <a:xfrm>
              <a:off x="1259632" y="3588168"/>
              <a:ext cx="501511" cy="17529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>
              <a:stCxn id="5" idx="3"/>
              <a:endCxn id="37" idx="1"/>
            </p:cNvCxnSpPr>
            <p:nvPr/>
          </p:nvCxnSpPr>
          <p:spPr>
            <a:xfrm>
              <a:off x="1259632" y="3588168"/>
              <a:ext cx="501962" cy="22400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5" idx="3"/>
              <a:endCxn id="38" idx="1"/>
            </p:cNvCxnSpPr>
            <p:nvPr/>
          </p:nvCxnSpPr>
          <p:spPr>
            <a:xfrm>
              <a:off x="1259632" y="3588168"/>
              <a:ext cx="501511" cy="27442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495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219807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serverCron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步骤（文字版）：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626" y="1052736"/>
            <a:ext cx="8352928" cy="30469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更新服务器时间缓存；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更新服务器每秒执行命令次数；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更新服务器内存峰值记录；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SIGTERM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管理客户端资源（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clientsCron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管理数据库资源（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databasesCron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执行被延迟的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BGWRITEAOF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appendfsync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everysec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检查持久化操作的运行状态；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缓冲区中的内容写入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关闭异步客户端；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cronloops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计数器的值。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02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11663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adlist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双向链表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692696"/>
            <a:ext cx="2232248" cy="2192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双端链表节点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listNode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前置节点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listNode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后置节点</a:t>
            </a: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listNode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*next;</a:t>
            </a:r>
          </a:p>
          <a:p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节点的值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*value;</a:t>
            </a:r>
          </a:p>
          <a:p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listNode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87824" y="692696"/>
            <a:ext cx="2736304" cy="2516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端链表结构</a:t>
            </a:r>
          </a:p>
          <a:p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list 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表头节点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listNode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*head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表尾节点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listNode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*tail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节点值复制函数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*(*dup)(void *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节点值释放函数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(*free)(void *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节点值对比函数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(*match)(void *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void *key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链表所包含的节点数量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long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list;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22674" y="692696"/>
            <a:ext cx="266429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listIter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当前迭代到的节点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listNode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*next;</a:t>
            </a:r>
          </a:p>
          <a:p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迭代的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方向（正向，反向）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direction;</a:t>
            </a:r>
          </a:p>
          <a:p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listIter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61538" y="3429000"/>
            <a:ext cx="7095490" cy="2952362"/>
            <a:chOff x="461538" y="3429000"/>
            <a:chExt cx="7095490" cy="2952362"/>
          </a:xfrm>
        </p:grpSpPr>
        <p:sp>
          <p:nvSpPr>
            <p:cNvPr id="9" name="矩形 8"/>
            <p:cNvSpPr/>
            <p:nvPr/>
          </p:nvSpPr>
          <p:spPr>
            <a:xfrm>
              <a:off x="467544" y="3429000"/>
              <a:ext cx="64807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list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7544" y="3717032"/>
              <a:ext cx="64807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head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1726" y="4007835"/>
              <a:ext cx="64807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tail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1726" y="4298638"/>
              <a:ext cx="648072" cy="3218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len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1726" y="4620468"/>
              <a:ext cx="64807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dup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1726" y="4911271"/>
              <a:ext cx="64807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free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38" y="5199303"/>
              <a:ext cx="64807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match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55776" y="3907089"/>
              <a:ext cx="756084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listNode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55776" y="4206794"/>
              <a:ext cx="756084" cy="4136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value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4139952" y="3907089"/>
              <a:ext cx="756084" cy="713379"/>
              <a:chOff x="4139952" y="4267129"/>
              <a:chExt cx="756084" cy="713379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4139952" y="4267129"/>
                <a:ext cx="756084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listNode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139952" y="4566834"/>
                <a:ext cx="756084" cy="41367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value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5724128" y="3907089"/>
              <a:ext cx="756084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listNode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24128" y="4206794"/>
              <a:ext cx="756084" cy="4136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value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19" idx="3"/>
              <a:endCxn id="26" idx="1"/>
            </p:cNvCxnSpPr>
            <p:nvPr/>
          </p:nvCxnSpPr>
          <p:spPr>
            <a:xfrm>
              <a:off x="3311860" y="4413631"/>
              <a:ext cx="828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5" idx="1"/>
              <a:endCxn id="18" idx="3"/>
            </p:cNvCxnSpPr>
            <p:nvPr/>
          </p:nvCxnSpPr>
          <p:spPr>
            <a:xfrm flipH="1">
              <a:off x="3311860" y="4051105"/>
              <a:ext cx="828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6" idx="3"/>
              <a:endCxn id="28" idx="1"/>
            </p:cNvCxnSpPr>
            <p:nvPr/>
          </p:nvCxnSpPr>
          <p:spPr>
            <a:xfrm>
              <a:off x="4896036" y="4413631"/>
              <a:ext cx="828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7" idx="1"/>
              <a:endCxn id="25" idx="3"/>
            </p:cNvCxnSpPr>
            <p:nvPr/>
          </p:nvCxnSpPr>
          <p:spPr>
            <a:xfrm flipH="1">
              <a:off x="4896036" y="4051105"/>
              <a:ext cx="828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504531" y="3750723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 smtClean="0"/>
                <a:t>prev</a:t>
              </a:r>
              <a:endParaRPr lang="en-US" altLang="zh-CN" dirty="0" smtClean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088707" y="4127138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next</a:t>
              </a:r>
              <a:endParaRPr lang="en-US" altLang="zh-CN" dirty="0" smtClean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072600" y="4282826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cxnSp>
          <p:nvCxnSpPr>
            <p:cNvPr id="41" name="直接箭头连接符 40"/>
            <p:cNvCxnSpPr>
              <a:stCxn id="28" idx="3"/>
              <a:endCxn id="39" idx="1"/>
            </p:cNvCxnSpPr>
            <p:nvPr/>
          </p:nvCxnSpPr>
          <p:spPr>
            <a:xfrm>
              <a:off x="6480212" y="4413631"/>
              <a:ext cx="592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1835696" y="3429000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cxnSp>
          <p:nvCxnSpPr>
            <p:cNvPr id="44" name="曲线连接符 43"/>
            <p:cNvCxnSpPr>
              <a:stCxn id="10" idx="3"/>
              <a:endCxn id="19" idx="1"/>
            </p:cNvCxnSpPr>
            <p:nvPr/>
          </p:nvCxnSpPr>
          <p:spPr>
            <a:xfrm>
              <a:off x="1115616" y="3861048"/>
              <a:ext cx="1440160" cy="55258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曲线连接符 45"/>
            <p:cNvCxnSpPr>
              <a:stCxn id="18" idx="1"/>
              <a:endCxn id="42" idx="2"/>
            </p:cNvCxnSpPr>
            <p:nvPr/>
          </p:nvCxnSpPr>
          <p:spPr>
            <a:xfrm rot="10800000">
              <a:off x="2077910" y="3690611"/>
              <a:ext cx="477866" cy="3604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835696" y="4633679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…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835696" y="4937693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…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835696" y="5255785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…</a:t>
              </a:r>
            </a:p>
          </p:txBody>
        </p:sp>
        <p:cxnSp>
          <p:nvCxnSpPr>
            <p:cNvPr id="51" name="曲线连接符 50"/>
            <p:cNvCxnSpPr>
              <a:stCxn id="15" idx="3"/>
              <a:endCxn id="47" idx="1"/>
            </p:cNvCxnSpPr>
            <p:nvPr/>
          </p:nvCxnSpPr>
          <p:spPr>
            <a:xfrm>
              <a:off x="1109798" y="4764484"/>
              <a:ext cx="725898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曲线连接符 52"/>
            <p:cNvCxnSpPr>
              <a:stCxn id="16" idx="3"/>
              <a:endCxn id="48" idx="1"/>
            </p:cNvCxnSpPr>
            <p:nvPr/>
          </p:nvCxnSpPr>
          <p:spPr>
            <a:xfrm>
              <a:off x="1109798" y="5055287"/>
              <a:ext cx="725898" cy="1321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曲线连接符 54"/>
            <p:cNvCxnSpPr>
              <a:stCxn id="17" idx="3"/>
              <a:endCxn id="49" idx="1"/>
            </p:cNvCxnSpPr>
            <p:nvPr/>
          </p:nvCxnSpPr>
          <p:spPr>
            <a:xfrm>
              <a:off x="1109610" y="5343319"/>
              <a:ext cx="726086" cy="4327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3953726" y="5253481"/>
              <a:ext cx="1338354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listIterator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953726" y="5553186"/>
              <a:ext cx="1338354" cy="252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next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953726" y="5816936"/>
              <a:ext cx="1338354" cy="5644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irection:</a:t>
              </a: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AL_START_HEAD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AL_START_TAIL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曲线连接符 62"/>
            <p:cNvCxnSpPr>
              <a:stCxn id="11" idx="3"/>
              <a:endCxn id="28" idx="2"/>
            </p:cNvCxnSpPr>
            <p:nvPr/>
          </p:nvCxnSpPr>
          <p:spPr>
            <a:xfrm>
              <a:off x="1109798" y="4151851"/>
              <a:ext cx="4992372" cy="468617"/>
            </a:xfrm>
            <a:prstGeom prst="curvedConnector4">
              <a:avLst>
                <a:gd name="adj1" fmla="val 14939"/>
                <a:gd name="adj2" fmla="val 14878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1095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1520" y="219807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beforeSleep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核心流程：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0208" y="2780928"/>
            <a:ext cx="1008112" cy="3183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beforeSleep</a:t>
            </a:r>
            <a:endParaRPr lang="en-US" altLang="zh-CN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83768" y="1412864"/>
            <a:ext cx="2592288" cy="3183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activeExpireCycle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(ACTIVE_EXPIRE_CYCLE_FAST)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执行一次快速模式的主动过期数据清除</a:t>
            </a:r>
            <a:endParaRPr lang="en-US" altLang="zh-CN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83768" y="2303424"/>
            <a:ext cx="4176464" cy="3183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replicationFeedSlaves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(REPLCONF 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GETACK *)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只要存在在等待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，给所有的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 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REPLCONF GETACK *</a:t>
            </a:r>
            <a:endParaRPr lang="en-US" altLang="zh-CN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2965837"/>
            <a:ext cx="2304256" cy="3183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processClientsWaitingReplicas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解除所有满足条件的被阻塞的客户端</a:t>
            </a:r>
            <a:endParaRPr lang="en-US" altLang="zh-CN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83768" y="3628250"/>
            <a:ext cx="3168352" cy="3183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processUnblockedClients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取消所有在 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unblocked_clients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链表中的客户端的阻塞状态</a:t>
            </a:r>
            <a:endParaRPr lang="en-US" altLang="zh-CN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83768" y="4365104"/>
            <a:ext cx="3168352" cy="3183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flushAppendOnlyFile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AOF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缓冲区的内容写入到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AOF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3768" y="5101958"/>
            <a:ext cx="3168352" cy="3183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clusterBeforeSleep</a:t>
            </a:r>
            <a:endParaRPr lang="en-US" altLang="zh-CN" sz="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集群模式专属的</a:t>
            </a:r>
            <a:r>
              <a:rPr lang="en-US" altLang="zh-CN" sz="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beforeSleep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en-US" altLang="zh-CN" sz="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肘形连接符 13"/>
          <p:cNvCxnSpPr>
            <a:stCxn id="6" idx="3"/>
            <a:endCxn id="7" idx="1"/>
          </p:cNvCxnSpPr>
          <p:nvPr/>
        </p:nvCxnSpPr>
        <p:spPr>
          <a:xfrm flipV="1">
            <a:off x="1288320" y="1572032"/>
            <a:ext cx="1195448" cy="1368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  <a:endCxn id="8" idx="1"/>
          </p:cNvCxnSpPr>
          <p:nvPr/>
        </p:nvCxnSpPr>
        <p:spPr>
          <a:xfrm flipV="1">
            <a:off x="1288320" y="2462592"/>
            <a:ext cx="1195448" cy="477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6" idx="3"/>
            <a:endCxn id="9" idx="1"/>
          </p:cNvCxnSpPr>
          <p:nvPr/>
        </p:nvCxnSpPr>
        <p:spPr>
          <a:xfrm>
            <a:off x="1288320" y="2940096"/>
            <a:ext cx="1195448" cy="184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10" idx="1"/>
          </p:cNvCxnSpPr>
          <p:nvPr/>
        </p:nvCxnSpPr>
        <p:spPr>
          <a:xfrm>
            <a:off x="1288320" y="2940096"/>
            <a:ext cx="1195448" cy="8473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11" idx="1"/>
          </p:cNvCxnSpPr>
          <p:nvPr/>
        </p:nvCxnSpPr>
        <p:spPr>
          <a:xfrm>
            <a:off x="1288320" y="2940096"/>
            <a:ext cx="1195448" cy="1584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6" idx="3"/>
            <a:endCxn id="12" idx="1"/>
          </p:cNvCxnSpPr>
          <p:nvPr/>
        </p:nvCxnSpPr>
        <p:spPr>
          <a:xfrm>
            <a:off x="1288320" y="2940096"/>
            <a:ext cx="1195448" cy="2321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91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219807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redisClient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405635" y="764704"/>
            <a:ext cx="5966565" cy="5508871"/>
            <a:chOff x="405635" y="764704"/>
            <a:chExt cx="5966565" cy="5508871"/>
          </a:xfrm>
        </p:grpSpPr>
        <p:sp>
          <p:nvSpPr>
            <p:cNvPr id="5" name="矩形 4"/>
            <p:cNvSpPr/>
            <p:nvPr/>
          </p:nvSpPr>
          <p:spPr>
            <a:xfrm>
              <a:off x="408456" y="829077"/>
              <a:ext cx="861275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redisClient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08456" y="1045101"/>
              <a:ext cx="861275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5635" y="1261125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fd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套接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字描述符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95736" y="764704"/>
              <a:ext cx="2376264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：伪客户端（</a:t>
              </a:r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loadAppendOnlyFile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用到）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&gt;-1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：普通客户端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193191" y="1299152"/>
              <a:ext cx="1226681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StringObject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en-US" altLang="zh-CN" sz="9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message_queue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93191" y="1830465"/>
              <a:ext cx="86409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sdshdr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93191" y="2046488"/>
              <a:ext cx="864096" cy="3023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f</a:t>
              </a:r>
              <a:r>
                <a:rPr lang="en-US" altLang="zh-CN" sz="1050" dirty="0" smtClean="0">
                  <a:solidFill>
                    <a:schemeClr val="tx1"/>
                  </a:solidFill>
                </a:rPr>
                <a:t>ree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0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193191" y="2348879"/>
              <a:ext cx="864096" cy="3023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</a:rPr>
                <a:t>len</a:t>
              </a:r>
              <a:endParaRPr lang="en-US" altLang="zh-CN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33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193191" y="2641057"/>
              <a:ext cx="864096" cy="2118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</a:rPr>
                <a:t>buf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3779912" y="2635653"/>
              <a:ext cx="2592288" cy="214841"/>
              <a:chOff x="3779912" y="2635653"/>
              <a:chExt cx="2592288" cy="214841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779912" y="2635653"/>
                <a:ext cx="432048" cy="2118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</a:rPr>
                  <a:t>‘*’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1960" y="2635653"/>
                <a:ext cx="432048" cy="2118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</a:rPr>
                  <a:t>‘3’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644008" y="2638614"/>
                <a:ext cx="432048" cy="2118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</a:rPr>
                  <a:t>‘\r’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076056" y="2635653"/>
                <a:ext cx="432048" cy="2118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</a:rPr>
                  <a:t>‘\n’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508104" y="2641056"/>
                <a:ext cx="432048" cy="2035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</a:rPr>
                  <a:t>…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940152" y="2636469"/>
                <a:ext cx="432048" cy="2118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</a:rPr>
                  <a:t>‘\0’</a:t>
                </a:r>
              </a:p>
            </p:txBody>
          </p:sp>
        </p:grpSp>
        <p:cxnSp>
          <p:nvCxnSpPr>
            <p:cNvPr id="25" name="直接箭头连接符 24"/>
            <p:cNvCxnSpPr>
              <a:stCxn id="16" idx="3"/>
              <a:endCxn id="18" idx="1"/>
            </p:cNvCxnSpPr>
            <p:nvPr/>
          </p:nvCxnSpPr>
          <p:spPr>
            <a:xfrm flipV="1">
              <a:off x="3057287" y="2741593"/>
              <a:ext cx="722625" cy="5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2194752" y="2963764"/>
              <a:ext cx="2927782" cy="714024"/>
              <a:chOff x="2011897" y="3611744"/>
              <a:chExt cx="2927782" cy="71402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011899" y="3965728"/>
                <a:ext cx="975926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StringObject</a:t>
                </a:r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SET</a:t>
                </a:r>
                <a:r>
                  <a:rPr lang="zh-CN" altLang="en-US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011897" y="3614468"/>
                <a:ext cx="975927" cy="3545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9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rgv</a:t>
                </a:r>
                <a:r>
                  <a:rPr lang="en-US" altLang="zh-CN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[0]</a:t>
                </a: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987826" y="3963004"/>
                <a:ext cx="975926" cy="3627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StringObject</a:t>
                </a:r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</a:t>
                </a:r>
                <a:r>
                  <a:rPr lang="zh-CN" altLang="en-US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987824" y="3611744"/>
                <a:ext cx="975927" cy="3545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argv</a:t>
                </a:r>
                <a:r>
                  <a:rPr lang="en-US" altLang="zh-CN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[1]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63753" y="3965728"/>
                <a:ext cx="975926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StringObject</a:t>
                </a:r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value</a:t>
                </a:r>
                <a:r>
                  <a:rPr lang="zh-CN" altLang="en-US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963751" y="3614468"/>
                <a:ext cx="975927" cy="3545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argv</a:t>
                </a:r>
                <a:r>
                  <a:rPr lang="en-US" altLang="zh-CN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[2]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405635" y="1621165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名字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5635" y="1981205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flags</a:t>
              </a: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标志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5636" y="2341245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querybuf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输入缓冲区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05635" y="2701285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argv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命令参数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05635" y="3061064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argc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05635" y="3420843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cmd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命令指针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05635" y="3780622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固定缓冲区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05635" y="4146216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ufpos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2107636" y="5581863"/>
              <a:ext cx="3024336" cy="220764"/>
              <a:chOff x="2193191" y="4034884"/>
              <a:chExt cx="3024336" cy="220764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2193191" y="4034884"/>
                <a:ext cx="2592288" cy="220764"/>
                <a:chOff x="3779912" y="2629730"/>
                <a:chExt cx="2592288" cy="220764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3779912" y="2635653"/>
                  <a:ext cx="432048" cy="2118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tx1"/>
                      </a:solidFill>
                    </a:rPr>
                    <a:t>‘+’</a:t>
                  </a:r>
                  <a:endParaRPr lang="zh-CN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211960" y="2635653"/>
                  <a:ext cx="432048" cy="2118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tx1"/>
                      </a:solidFill>
                    </a:rPr>
                    <a:t>‘O’</a:t>
                  </a:r>
                  <a:endParaRPr lang="zh-CN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644008" y="2635653"/>
                  <a:ext cx="432048" cy="2148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tx1"/>
                      </a:solidFill>
                    </a:rPr>
                    <a:t>‘K’</a:t>
                  </a:r>
                  <a:endParaRPr lang="zh-CN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5076056" y="2635653"/>
                  <a:ext cx="432048" cy="2118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tx1"/>
                      </a:solidFill>
                    </a:rPr>
                    <a:t>‘\r’</a:t>
                  </a:r>
                  <a:endParaRPr lang="zh-CN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5508104" y="2632692"/>
                  <a:ext cx="432048" cy="21187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tx1"/>
                      </a:solidFill>
                    </a:rPr>
                    <a:t>‘\n’</a:t>
                  </a:r>
                  <a:endParaRPr lang="zh-CN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5940152" y="2629730"/>
                  <a:ext cx="432048" cy="21861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 smtClean="0">
                      <a:solidFill>
                        <a:schemeClr val="tx1"/>
                      </a:solidFill>
                    </a:rPr>
                    <a:t>‘\0’</a:t>
                  </a:r>
                </a:p>
              </p:txBody>
            </p:sp>
          </p:grpSp>
          <p:sp>
            <p:nvSpPr>
              <p:cNvPr id="57" name="矩形 56"/>
              <p:cNvSpPr/>
              <p:nvPr/>
            </p:nvSpPr>
            <p:spPr>
              <a:xfrm>
                <a:off x="4785479" y="4034884"/>
                <a:ext cx="432048" cy="2186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405635" y="4509120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reply</a:t>
              </a: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可变缓冲区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107636" y="5908131"/>
              <a:ext cx="3776600" cy="365444"/>
              <a:chOff x="2193192" y="4358442"/>
              <a:chExt cx="3776600" cy="365444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2193192" y="4363846"/>
                <a:ext cx="975926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StringObject</a:t>
                </a:r>
                <a:endPara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593529" y="4358442"/>
                <a:ext cx="975926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StringObject</a:t>
                </a:r>
                <a:endPara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993866" y="4358442"/>
                <a:ext cx="975926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StringObject</a:t>
                </a:r>
                <a:endPara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  <p:cxnSp>
            <p:nvCxnSpPr>
              <p:cNvPr id="63" name="直接箭头连接符 62"/>
              <p:cNvCxnSpPr>
                <a:stCxn id="59" idx="3"/>
                <a:endCxn id="60" idx="1"/>
              </p:cNvCxnSpPr>
              <p:nvPr/>
            </p:nvCxnSpPr>
            <p:spPr>
              <a:xfrm flipV="1">
                <a:off x="3169118" y="4538462"/>
                <a:ext cx="424411" cy="54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>
                <a:stCxn id="60" idx="3"/>
                <a:endCxn id="61" idx="1"/>
              </p:cNvCxnSpPr>
              <p:nvPr/>
            </p:nvCxnSpPr>
            <p:spPr>
              <a:xfrm>
                <a:off x="4569455" y="4538462"/>
                <a:ext cx="4244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/>
            <p:cNvSpPr/>
            <p:nvPr/>
          </p:nvSpPr>
          <p:spPr>
            <a:xfrm>
              <a:off x="405635" y="4869160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authenticated</a:t>
              </a: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身份验证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05635" y="5229200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ctime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创建时间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肘形连接符 68"/>
            <p:cNvCxnSpPr>
              <a:stCxn id="7" idx="3"/>
              <a:endCxn id="8" idx="1"/>
            </p:cNvCxnSpPr>
            <p:nvPr/>
          </p:nvCxnSpPr>
          <p:spPr>
            <a:xfrm flipV="1">
              <a:off x="1269731" y="944724"/>
              <a:ext cx="926005" cy="4964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stCxn id="35" idx="3"/>
              <a:endCxn id="10" idx="1"/>
            </p:cNvCxnSpPr>
            <p:nvPr/>
          </p:nvCxnSpPr>
          <p:spPr>
            <a:xfrm flipV="1">
              <a:off x="1269731" y="1479172"/>
              <a:ext cx="923460" cy="32201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肘形连接符 72"/>
            <p:cNvCxnSpPr>
              <a:stCxn id="37" idx="3"/>
              <a:endCxn id="13" idx="1"/>
            </p:cNvCxnSpPr>
            <p:nvPr/>
          </p:nvCxnSpPr>
          <p:spPr>
            <a:xfrm flipV="1">
              <a:off x="1269732" y="1938477"/>
              <a:ext cx="923459" cy="5827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>
              <a:stCxn id="39" idx="3"/>
              <a:endCxn id="29" idx="1"/>
            </p:cNvCxnSpPr>
            <p:nvPr/>
          </p:nvCxnSpPr>
          <p:spPr>
            <a:xfrm flipV="1">
              <a:off x="1269731" y="3143784"/>
              <a:ext cx="925021" cy="973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肘形连接符 76"/>
            <p:cNvCxnSpPr>
              <a:stCxn id="41" idx="3"/>
              <a:endCxn id="51" idx="1"/>
            </p:cNvCxnSpPr>
            <p:nvPr/>
          </p:nvCxnSpPr>
          <p:spPr>
            <a:xfrm>
              <a:off x="1269731" y="3960642"/>
              <a:ext cx="837905" cy="17330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肘形连接符 78"/>
            <p:cNvCxnSpPr>
              <a:stCxn id="58" idx="3"/>
              <a:endCxn id="59" idx="1"/>
            </p:cNvCxnSpPr>
            <p:nvPr/>
          </p:nvCxnSpPr>
          <p:spPr>
            <a:xfrm>
              <a:off x="1269731" y="4689140"/>
              <a:ext cx="837905" cy="14044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405635" y="5589240"/>
              <a:ext cx="861275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2193191" y="3998340"/>
              <a:ext cx="977488" cy="437323"/>
              <a:chOff x="2193191" y="4005894"/>
              <a:chExt cx="977488" cy="437323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2193191" y="4005894"/>
                <a:ext cx="977488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 smtClean="0">
                    <a:solidFill>
                      <a:schemeClr val="tx1"/>
                    </a:solidFill>
                  </a:rPr>
                  <a:t>redisCommand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193191" y="4227193"/>
                <a:ext cx="977488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…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肘形连接符 88"/>
            <p:cNvCxnSpPr>
              <a:stCxn id="40" idx="3"/>
              <a:endCxn id="83" idx="1"/>
            </p:cNvCxnSpPr>
            <p:nvPr/>
          </p:nvCxnSpPr>
          <p:spPr>
            <a:xfrm>
              <a:off x="1269731" y="3600863"/>
              <a:ext cx="923460" cy="5054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>
            <a:xfrm>
              <a:off x="3658642" y="3829398"/>
              <a:ext cx="69733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dict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658642" y="4039991"/>
              <a:ext cx="69733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658642" y="4260688"/>
              <a:ext cx="69733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“set”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3658642" y="4484554"/>
              <a:ext cx="69733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658642" y="4705503"/>
              <a:ext cx="69733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“get”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658642" y="4934549"/>
              <a:ext cx="69733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658278" y="5147233"/>
              <a:ext cx="697334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“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rpush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”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肘形连接符 97"/>
            <p:cNvCxnSpPr>
              <a:stCxn id="83" idx="3"/>
              <a:endCxn id="94" idx="1"/>
            </p:cNvCxnSpPr>
            <p:nvPr/>
          </p:nvCxnSpPr>
          <p:spPr>
            <a:xfrm>
              <a:off x="3170679" y="4106352"/>
              <a:ext cx="487963" cy="7071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矩形 99"/>
          <p:cNvSpPr/>
          <p:nvPr/>
        </p:nvSpPr>
        <p:spPr>
          <a:xfrm>
            <a:off x="5131972" y="4122615"/>
            <a:ext cx="861275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tx1"/>
                </a:solidFill>
              </a:rPr>
              <a:t>redisServer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131972" y="4345229"/>
            <a:ext cx="861275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…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131972" y="4560890"/>
            <a:ext cx="861275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clients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31972" y="4789197"/>
            <a:ext cx="861275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…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372200" y="4476712"/>
            <a:ext cx="977488" cy="3786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redisClient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(</a:t>
            </a:r>
            <a:r>
              <a:rPr lang="zh-CN" altLang="en-US" sz="1000" dirty="0" smtClean="0">
                <a:solidFill>
                  <a:schemeClr val="tx1"/>
                </a:solidFill>
              </a:rPr>
              <a:t>客户端</a:t>
            </a:r>
            <a:r>
              <a:rPr lang="en-US" altLang="zh-CN" sz="1000" dirty="0" smtClean="0">
                <a:solidFill>
                  <a:schemeClr val="tx1"/>
                </a:solidFill>
              </a:rPr>
              <a:t>1)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717933" y="4484554"/>
            <a:ext cx="977488" cy="3786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redisClient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(</a:t>
            </a:r>
            <a:r>
              <a:rPr lang="zh-CN" altLang="en-US" sz="1000" dirty="0" smtClean="0">
                <a:solidFill>
                  <a:schemeClr val="tx1"/>
                </a:solidFill>
              </a:rPr>
              <a:t>客户端</a:t>
            </a:r>
            <a:r>
              <a:rPr lang="en-US" altLang="zh-CN" sz="1000" dirty="0" smtClean="0">
                <a:solidFill>
                  <a:schemeClr val="tx1"/>
                </a:solidFill>
              </a:rPr>
              <a:t>2)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104" idx="3"/>
            <a:endCxn id="105" idx="1"/>
          </p:cNvCxnSpPr>
          <p:nvPr/>
        </p:nvCxnSpPr>
        <p:spPr>
          <a:xfrm>
            <a:off x="7349688" y="4666047"/>
            <a:ext cx="368245" cy="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2" idx="3"/>
            <a:endCxn id="104" idx="1"/>
          </p:cNvCxnSpPr>
          <p:nvPr/>
        </p:nvCxnSpPr>
        <p:spPr>
          <a:xfrm flipV="1">
            <a:off x="5993247" y="4666047"/>
            <a:ext cx="378953" cy="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6390456" y="5052559"/>
            <a:ext cx="1478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客户端与服务器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04163" y="4549010"/>
            <a:ext cx="1478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lookupCommand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075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219807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客户端被关闭的原因：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626" y="1052736"/>
            <a:ext cx="8352928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客户端进程退出或者被杀死；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客户端向服务器发送了带有不符合协议格式的命令请求；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客户端成为了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 KILL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命令的目标；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如果用户为服务器设置了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timeout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配置选项，那么当客户端的空转时间超过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timeout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选项设置的值时，客户端将被关闭；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客户端发送的命令请求的大小超过了输入缓冲区的限制大小（默认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1GB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要发送给客户端的命令回复的大小超过了输出缓冲区的限制大小，那么这个客户端会被服务器关闭。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244" y="3255270"/>
            <a:ext cx="540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服务端限制客户端输出缓冲区限制方式：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1626" y="4005064"/>
            <a:ext cx="8352928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硬性限制：如果输出缓冲区的大小超过了服务器设置的硬性限制，那么客户端会被立即关闭；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软性限制：如果客户端在一定时间内，一直超过服务器设置的软性设置，那么客户端也会被关闭。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645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4000" y="5820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函数核心流程：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252155" y="691168"/>
            <a:ext cx="7272173" cy="5762168"/>
            <a:chOff x="252155" y="440551"/>
            <a:chExt cx="7272173" cy="5762168"/>
          </a:xfrm>
        </p:grpSpPr>
        <p:sp>
          <p:nvSpPr>
            <p:cNvPr id="5" name="矩形 4"/>
            <p:cNvSpPr/>
            <p:nvPr/>
          </p:nvSpPr>
          <p:spPr>
            <a:xfrm>
              <a:off x="252155" y="3072612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ain</a:t>
              </a: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初始化服务器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83668" y="980728"/>
              <a:ext cx="1332148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initServerConfig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初始化服务器状态结构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08889" y="440551"/>
              <a:ext cx="316835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设置服务器的运行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设置服务器的默认运行频率；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设置服务器的默认配置文件路径；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设置服务器的运行架构；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设置服务器的默认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RDB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持久化和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AOF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持久化条件；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初始化服务器的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LRU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时钟；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创建命令表。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83668" y="1587184"/>
              <a:ext cx="1332148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initSentinelConfig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初始化哨兵配置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8889" y="1596176"/>
              <a:ext cx="1483204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initSentinel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初始化哨兵服务器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83668" y="2193640"/>
              <a:ext cx="1332148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loadServerConfig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载入配置选项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83668" y="2800096"/>
              <a:ext cx="1332148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initServer</a:t>
              </a:r>
              <a:endPara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初始化服务器数据结构</a:t>
              </a:r>
              <a:endPara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（详见</a:t>
              </a:r>
              <a:r>
                <a:rPr lang="en-US" altLang="zh-CN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页）</a:t>
              </a:r>
              <a:endParaRPr lang="en-US" altLang="zh-CN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箭头连接符 28"/>
            <p:cNvCxnSpPr>
              <a:stCxn id="9" idx="3"/>
              <a:endCxn id="10" idx="1"/>
            </p:cNvCxnSpPr>
            <p:nvPr/>
          </p:nvCxnSpPr>
          <p:spPr>
            <a:xfrm>
              <a:off x="2915816" y="1767204"/>
              <a:ext cx="993073" cy="8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6" idx="3"/>
              <a:endCxn id="8" idx="1"/>
            </p:cNvCxnSpPr>
            <p:nvPr/>
          </p:nvCxnSpPr>
          <p:spPr>
            <a:xfrm flipV="1">
              <a:off x="2915816" y="917605"/>
              <a:ext cx="993073" cy="2431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1584106" y="3287316"/>
              <a:ext cx="1612701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loadDataFromDisk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还原数据库状态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3908889" y="2079946"/>
              <a:ext cx="3615439" cy="3797396"/>
              <a:chOff x="3260816" y="2079946"/>
              <a:chExt cx="3615439" cy="3797396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3260816" y="2079946"/>
                <a:ext cx="3615439" cy="30772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260816" y="5192296"/>
                <a:ext cx="1671224" cy="6850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376828" y="2192526"/>
                <a:ext cx="1483204" cy="300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aeCreateEventLoop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376828" y="2649911"/>
                <a:ext cx="1483204" cy="300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aeCreateTimeEvent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376828" y="3242811"/>
                <a:ext cx="1483204" cy="300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aeCreateFileEvent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471285" y="2698583"/>
                <a:ext cx="1332148" cy="2030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serverCron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472100" y="3101619"/>
                <a:ext cx="1332148" cy="2030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acceptTcpHandler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72100" y="3441999"/>
                <a:ext cx="1332148" cy="2030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acceptUnixHandler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376801" y="3598394"/>
                <a:ext cx="1483204" cy="2574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clusterInit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详</a:t>
                </a:r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见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70</a:t>
                </a:r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页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376828" y="3925216"/>
                <a:ext cx="1483204" cy="2238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replicationScriptCacheInit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376828" y="4238585"/>
                <a:ext cx="1483204" cy="2238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scriptingInit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376828" y="4551954"/>
                <a:ext cx="1483204" cy="2238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slowlogInit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376828" y="4865323"/>
                <a:ext cx="1483204" cy="2238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bioInit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5" name="直接箭头连接符 34"/>
              <p:cNvCxnSpPr>
                <a:stCxn id="14" idx="3"/>
                <a:endCxn id="17" idx="1"/>
              </p:cNvCxnSpPr>
              <p:nvPr/>
            </p:nvCxnSpPr>
            <p:spPr>
              <a:xfrm>
                <a:off x="4860032" y="2800096"/>
                <a:ext cx="6112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肘形连接符 38"/>
              <p:cNvCxnSpPr>
                <a:stCxn id="16" idx="3"/>
                <a:endCxn id="18" idx="1"/>
              </p:cNvCxnSpPr>
              <p:nvPr/>
            </p:nvCxnSpPr>
            <p:spPr>
              <a:xfrm flipV="1">
                <a:off x="4860032" y="3203132"/>
                <a:ext cx="612068" cy="18986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肘形连接符 40"/>
              <p:cNvCxnSpPr>
                <a:stCxn id="16" idx="3"/>
                <a:endCxn id="19" idx="1"/>
              </p:cNvCxnSpPr>
              <p:nvPr/>
            </p:nvCxnSpPr>
            <p:spPr>
              <a:xfrm>
                <a:off x="4860032" y="3392996"/>
                <a:ext cx="612068" cy="15051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3376828" y="5258705"/>
                <a:ext cx="1483204" cy="2238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loadAppendOnlyFile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376828" y="5584082"/>
                <a:ext cx="1483204" cy="2238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rdbLoad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7" name="肘形连接符 56"/>
            <p:cNvCxnSpPr>
              <a:stCxn id="53" idx="3"/>
              <a:endCxn id="54" idx="1"/>
            </p:cNvCxnSpPr>
            <p:nvPr/>
          </p:nvCxnSpPr>
          <p:spPr>
            <a:xfrm>
              <a:off x="3196807" y="3467336"/>
              <a:ext cx="828094" cy="1903301"/>
            </a:xfrm>
            <a:prstGeom prst="bentConnector3">
              <a:avLst>
                <a:gd name="adj1" fmla="val 1770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肘形连接符 59"/>
            <p:cNvCxnSpPr>
              <a:stCxn id="53" idx="3"/>
              <a:endCxn id="55" idx="1"/>
            </p:cNvCxnSpPr>
            <p:nvPr/>
          </p:nvCxnSpPr>
          <p:spPr>
            <a:xfrm>
              <a:off x="3196807" y="3467336"/>
              <a:ext cx="828094" cy="2228678"/>
            </a:xfrm>
            <a:prstGeom prst="bentConnector3">
              <a:avLst>
                <a:gd name="adj1" fmla="val 1770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583667" y="3808539"/>
              <a:ext cx="1613141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verifyClusterConfigWithData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启动集群前检查配置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肘形连接符 30"/>
            <p:cNvCxnSpPr>
              <a:stCxn id="12" idx="3"/>
              <a:endCxn id="14" idx="1"/>
            </p:cNvCxnSpPr>
            <p:nvPr/>
          </p:nvCxnSpPr>
          <p:spPr>
            <a:xfrm flipV="1">
              <a:off x="2915816" y="2800096"/>
              <a:ext cx="1109085" cy="180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12" idx="3"/>
              <a:endCxn id="13" idx="1"/>
            </p:cNvCxnSpPr>
            <p:nvPr/>
          </p:nvCxnSpPr>
          <p:spPr>
            <a:xfrm flipV="1">
              <a:off x="2915816" y="2342711"/>
              <a:ext cx="1109085" cy="6374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12" idx="3"/>
              <a:endCxn id="16" idx="1"/>
            </p:cNvCxnSpPr>
            <p:nvPr/>
          </p:nvCxnSpPr>
          <p:spPr>
            <a:xfrm>
              <a:off x="2915816" y="2980116"/>
              <a:ext cx="1109085" cy="4128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12" idx="3"/>
              <a:endCxn id="20" idx="1"/>
            </p:cNvCxnSpPr>
            <p:nvPr/>
          </p:nvCxnSpPr>
          <p:spPr>
            <a:xfrm>
              <a:off x="2915816" y="2980116"/>
              <a:ext cx="1109058" cy="7469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>
              <a:stCxn id="12" idx="3"/>
              <a:endCxn id="21" idx="1"/>
            </p:cNvCxnSpPr>
            <p:nvPr/>
          </p:nvCxnSpPr>
          <p:spPr>
            <a:xfrm>
              <a:off x="2915816" y="2980116"/>
              <a:ext cx="1109085" cy="10570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12" idx="3"/>
              <a:endCxn id="22" idx="1"/>
            </p:cNvCxnSpPr>
            <p:nvPr/>
          </p:nvCxnSpPr>
          <p:spPr>
            <a:xfrm>
              <a:off x="2915816" y="2980116"/>
              <a:ext cx="1109085" cy="13704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12" idx="3"/>
              <a:endCxn id="23" idx="1"/>
            </p:cNvCxnSpPr>
            <p:nvPr/>
          </p:nvCxnSpPr>
          <p:spPr>
            <a:xfrm>
              <a:off x="2915816" y="2980116"/>
              <a:ext cx="1109085" cy="16837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12" idx="3"/>
              <a:endCxn id="24" idx="1"/>
            </p:cNvCxnSpPr>
            <p:nvPr/>
          </p:nvCxnSpPr>
          <p:spPr>
            <a:xfrm>
              <a:off x="2915816" y="2980116"/>
              <a:ext cx="1109085" cy="19971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1583665" y="4331680"/>
              <a:ext cx="1613141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sentinelIsRunning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哨兵模式启动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586764" y="4819488"/>
              <a:ext cx="1613141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aeSetBeforeSleepProc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设置处理事件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</a:t>
              </a: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被执行的函数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024874" y="5978855"/>
              <a:ext cx="1483204" cy="2238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beforeSleep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5" name="肘形连接符 84"/>
            <p:cNvCxnSpPr>
              <a:stCxn id="82" idx="3"/>
              <a:endCxn id="83" idx="1"/>
            </p:cNvCxnSpPr>
            <p:nvPr/>
          </p:nvCxnSpPr>
          <p:spPr>
            <a:xfrm>
              <a:off x="3199905" y="4999508"/>
              <a:ext cx="824969" cy="1091279"/>
            </a:xfrm>
            <a:prstGeom prst="bentConnector3">
              <a:avLst>
                <a:gd name="adj1" fmla="val 71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1583665" y="5342041"/>
              <a:ext cx="1613141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aeMain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执行事件循环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583664" y="5823782"/>
              <a:ext cx="1613141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aeDeleteEventLoop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停止事件循环（如果需要）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肘形连接符 89"/>
            <p:cNvCxnSpPr>
              <a:stCxn id="5" idx="3"/>
              <a:endCxn id="6" idx="1"/>
            </p:cNvCxnSpPr>
            <p:nvPr/>
          </p:nvCxnSpPr>
          <p:spPr>
            <a:xfrm flipV="1">
              <a:off x="1116251" y="1160748"/>
              <a:ext cx="467417" cy="20918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肘形连接符 91"/>
            <p:cNvCxnSpPr>
              <a:stCxn id="5" idx="3"/>
              <a:endCxn id="9" idx="1"/>
            </p:cNvCxnSpPr>
            <p:nvPr/>
          </p:nvCxnSpPr>
          <p:spPr>
            <a:xfrm flipV="1">
              <a:off x="1116251" y="1767204"/>
              <a:ext cx="467417" cy="14854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肘形连接符 93"/>
            <p:cNvCxnSpPr>
              <a:stCxn id="5" idx="3"/>
              <a:endCxn id="11" idx="1"/>
            </p:cNvCxnSpPr>
            <p:nvPr/>
          </p:nvCxnSpPr>
          <p:spPr>
            <a:xfrm flipV="1">
              <a:off x="1116251" y="2373660"/>
              <a:ext cx="467417" cy="8789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肘形连接符 95"/>
            <p:cNvCxnSpPr>
              <a:stCxn id="5" idx="3"/>
              <a:endCxn id="12" idx="1"/>
            </p:cNvCxnSpPr>
            <p:nvPr/>
          </p:nvCxnSpPr>
          <p:spPr>
            <a:xfrm flipV="1">
              <a:off x="1116251" y="2980116"/>
              <a:ext cx="467417" cy="2725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肘形连接符 97"/>
            <p:cNvCxnSpPr>
              <a:stCxn id="5" idx="3"/>
              <a:endCxn id="53" idx="1"/>
            </p:cNvCxnSpPr>
            <p:nvPr/>
          </p:nvCxnSpPr>
          <p:spPr>
            <a:xfrm>
              <a:off x="1116251" y="3252632"/>
              <a:ext cx="467855" cy="2147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肘形连接符 104"/>
            <p:cNvCxnSpPr>
              <a:stCxn id="5" idx="3"/>
              <a:endCxn id="63" idx="1"/>
            </p:cNvCxnSpPr>
            <p:nvPr/>
          </p:nvCxnSpPr>
          <p:spPr>
            <a:xfrm>
              <a:off x="1116251" y="3252632"/>
              <a:ext cx="467416" cy="7359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肘形连接符 106"/>
            <p:cNvCxnSpPr>
              <a:stCxn id="5" idx="3"/>
              <a:endCxn id="81" idx="1"/>
            </p:cNvCxnSpPr>
            <p:nvPr/>
          </p:nvCxnSpPr>
          <p:spPr>
            <a:xfrm>
              <a:off x="1116251" y="3252632"/>
              <a:ext cx="467414" cy="12590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肘形连接符 108"/>
            <p:cNvCxnSpPr>
              <a:stCxn id="5" idx="3"/>
              <a:endCxn id="82" idx="1"/>
            </p:cNvCxnSpPr>
            <p:nvPr/>
          </p:nvCxnSpPr>
          <p:spPr>
            <a:xfrm>
              <a:off x="1116251" y="3252632"/>
              <a:ext cx="470513" cy="17468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肘形连接符 110"/>
            <p:cNvCxnSpPr>
              <a:stCxn id="5" idx="3"/>
              <a:endCxn id="87" idx="1"/>
            </p:cNvCxnSpPr>
            <p:nvPr/>
          </p:nvCxnSpPr>
          <p:spPr>
            <a:xfrm>
              <a:off x="1116251" y="3252632"/>
              <a:ext cx="467414" cy="22694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肘形连接符 112"/>
            <p:cNvCxnSpPr>
              <a:stCxn id="5" idx="3"/>
              <a:endCxn id="88" idx="1"/>
            </p:cNvCxnSpPr>
            <p:nvPr/>
          </p:nvCxnSpPr>
          <p:spPr>
            <a:xfrm>
              <a:off x="1116251" y="3252632"/>
              <a:ext cx="467413" cy="27511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379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1560" y="4509120"/>
            <a:ext cx="43204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机数据库的实现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1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96" y="81906"/>
            <a:ext cx="483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(replication)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000" y="692696"/>
            <a:ext cx="3535912" cy="5101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struct</a:t>
            </a:r>
            <a:r>
              <a:rPr lang="en-US" altLang="zh-CN" sz="1050" dirty="0" smtClean="0"/>
              <a:t> </a:t>
            </a:r>
            <a:r>
              <a:rPr lang="en-US" altLang="zh-CN" sz="1050" b="1" dirty="0" err="1" smtClean="0"/>
              <a:t>redisServer</a:t>
            </a:r>
            <a:r>
              <a:rPr lang="en-US" altLang="zh-CN" sz="1050" dirty="0" smtClean="0"/>
              <a:t> {</a:t>
            </a:r>
            <a:endParaRPr lang="en-US" altLang="zh-CN" sz="1050" dirty="0"/>
          </a:p>
          <a:p>
            <a:r>
              <a:rPr lang="en-US" altLang="zh-CN" sz="1050" dirty="0" smtClean="0"/>
              <a:t>    // …</a:t>
            </a:r>
          </a:p>
          <a:p>
            <a:r>
              <a:rPr lang="en-US" altLang="zh-CN" sz="1050" dirty="0" smtClean="0"/>
              <a:t>    </a:t>
            </a:r>
            <a:r>
              <a:rPr lang="en-US" altLang="zh-CN" sz="1050" b="1" dirty="0" smtClean="0"/>
              <a:t>// </a:t>
            </a:r>
            <a:r>
              <a:rPr lang="zh-CN" altLang="en-US" sz="1050" b="1" dirty="0" smtClean="0"/>
              <a:t>复制</a:t>
            </a:r>
            <a:r>
              <a:rPr lang="en-US" altLang="zh-CN" sz="1050" b="1" dirty="0" smtClean="0"/>
              <a:t>(</a:t>
            </a:r>
            <a:r>
              <a:rPr lang="zh-CN" altLang="en-US" sz="1050" b="1" dirty="0" smtClean="0"/>
              <a:t>主服务器</a:t>
            </a:r>
            <a:r>
              <a:rPr lang="en-US" altLang="zh-CN" sz="1050" b="1" dirty="0" smtClean="0"/>
              <a:t>)</a:t>
            </a:r>
            <a:endParaRPr lang="en-US" altLang="zh-CN" sz="1050" b="1" dirty="0"/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slaveseldb</a:t>
            </a:r>
            <a:r>
              <a:rPr lang="en-US" altLang="zh-CN" sz="1050" dirty="0"/>
              <a:t>; </a:t>
            </a:r>
            <a:endParaRPr lang="en-US" altLang="zh-CN" sz="1050" dirty="0" smtClean="0"/>
          </a:p>
          <a:p>
            <a:r>
              <a:rPr lang="en-US" altLang="zh-CN" sz="1050" dirty="0" smtClean="0"/>
              <a:t>    // </a:t>
            </a:r>
            <a:r>
              <a:rPr lang="zh-CN" altLang="en-US" sz="1050" dirty="0" smtClean="0"/>
              <a:t>全局复制偏移量（一个累计值）</a:t>
            </a:r>
          </a:p>
          <a:p>
            <a:r>
              <a:rPr lang="zh-CN" altLang="en-US" sz="1050" dirty="0" smtClean="0"/>
              <a:t>    </a:t>
            </a:r>
            <a:r>
              <a:rPr lang="en-US" altLang="zh-CN" sz="1050" dirty="0"/>
              <a:t>long </a:t>
            </a:r>
            <a:r>
              <a:rPr lang="en-US" altLang="zh-CN" sz="1050" dirty="0" err="1"/>
              <a:t>long</a:t>
            </a:r>
            <a:r>
              <a:rPr lang="en-US" altLang="zh-CN" sz="1050" dirty="0"/>
              <a:t> </a:t>
            </a:r>
            <a:r>
              <a:rPr lang="en-US" altLang="zh-CN" sz="1050" dirty="0" err="1"/>
              <a:t>master_repl_offset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主服务器发送 </a:t>
            </a:r>
            <a:r>
              <a:rPr lang="en-US" altLang="zh-CN" sz="1050" dirty="0"/>
              <a:t>PING </a:t>
            </a:r>
            <a:r>
              <a:rPr lang="zh-CN" altLang="en-US" sz="1050" dirty="0"/>
              <a:t>的频率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repl_ping_slave_period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en-US" altLang="zh-CN" sz="1050" dirty="0"/>
              <a:t>    // backlog </a:t>
            </a:r>
            <a:r>
              <a:rPr lang="zh-CN" altLang="en-US" sz="1050" dirty="0"/>
              <a:t>本身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char *</a:t>
            </a:r>
            <a:r>
              <a:rPr lang="en-US" altLang="zh-CN" sz="1050" dirty="0" err="1"/>
              <a:t>repl_backlog</a:t>
            </a:r>
            <a:r>
              <a:rPr lang="en-US" altLang="zh-CN" sz="1050" dirty="0"/>
              <a:t>; </a:t>
            </a:r>
          </a:p>
          <a:p>
            <a:r>
              <a:rPr lang="en-US" altLang="zh-CN" sz="1050" dirty="0"/>
              <a:t>    // backlog </a:t>
            </a:r>
            <a:r>
              <a:rPr lang="zh-CN" altLang="en-US" sz="1050" dirty="0"/>
              <a:t>的长度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long </a:t>
            </a:r>
            <a:r>
              <a:rPr lang="en-US" altLang="zh-CN" sz="1050" dirty="0" err="1"/>
              <a:t>long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repl_backlog_size</a:t>
            </a:r>
            <a:r>
              <a:rPr lang="en-US" altLang="zh-CN" sz="1050" dirty="0"/>
              <a:t>; </a:t>
            </a:r>
          </a:p>
          <a:p>
            <a:r>
              <a:rPr lang="en-US" altLang="zh-CN" sz="1050" dirty="0"/>
              <a:t>    // backlog </a:t>
            </a:r>
            <a:r>
              <a:rPr lang="zh-CN" altLang="en-US" sz="1050" dirty="0"/>
              <a:t>中数据的长度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long </a:t>
            </a:r>
            <a:r>
              <a:rPr lang="en-US" altLang="zh-CN" sz="1050" dirty="0" err="1"/>
              <a:t>long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repl_backlog_histlen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r>
              <a:rPr lang="en-US" altLang="zh-CN" sz="1050" dirty="0"/>
              <a:t>    // backlog </a:t>
            </a:r>
            <a:r>
              <a:rPr lang="zh-CN" altLang="en-US" sz="1050" dirty="0"/>
              <a:t>的当前索引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long </a:t>
            </a:r>
            <a:r>
              <a:rPr lang="en-US" altLang="zh-CN" sz="1050" dirty="0" err="1"/>
              <a:t>long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repl_backlog_idx</a:t>
            </a:r>
            <a:r>
              <a:rPr lang="en-US" altLang="zh-CN" sz="1050" dirty="0"/>
              <a:t>; </a:t>
            </a:r>
            <a:endParaRPr lang="en-US" altLang="zh-CN" sz="1050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// </a:t>
            </a:r>
            <a:r>
              <a:rPr lang="en-US" altLang="zh-CN" sz="1050" dirty="0"/>
              <a:t>backlog </a:t>
            </a:r>
            <a:r>
              <a:rPr lang="zh-CN" altLang="en-US" sz="1050" dirty="0"/>
              <a:t>中可以被还原的第一个字节的偏移量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long </a:t>
            </a:r>
            <a:r>
              <a:rPr lang="en-US" altLang="zh-CN" sz="1050" dirty="0" err="1"/>
              <a:t>long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repl_backlog_off</a:t>
            </a:r>
            <a:r>
              <a:rPr lang="en-US" altLang="zh-CN" sz="1050" dirty="0"/>
              <a:t>; </a:t>
            </a:r>
            <a:endParaRPr lang="en-US" altLang="zh-CN" sz="1050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// backlog </a:t>
            </a:r>
            <a:r>
              <a:rPr lang="zh-CN" altLang="en-US" sz="1050" dirty="0" smtClean="0"/>
              <a:t>的过期时间</a:t>
            </a:r>
          </a:p>
          <a:p>
            <a:r>
              <a:rPr lang="zh-CN" altLang="en-US" sz="1050" dirty="0" smtClean="0"/>
              <a:t>    </a:t>
            </a:r>
            <a:r>
              <a:rPr lang="en-US" altLang="zh-CN" sz="1050" dirty="0" err="1"/>
              <a:t>time_t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repl_backlog_time_limit</a:t>
            </a:r>
            <a:r>
              <a:rPr lang="en-US" altLang="zh-CN" sz="1050" dirty="0"/>
              <a:t>;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距离上一次有从服务器的时间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time_t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repl_no_slaves_since</a:t>
            </a:r>
            <a:r>
              <a:rPr lang="en-US" altLang="zh-CN" sz="1050" dirty="0"/>
              <a:t>;   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是否开启最小数量从服务器写入功能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repl_min_slaves_to_write</a:t>
            </a:r>
            <a:r>
              <a:rPr lang="en-US" altLang="zh-CN" sz="1050" dirty="0"/>
              <a:t>; </a:t>
            </a:r>
            <a:endParaRPr lang="en-US" altLang="zh-CN" sz="1050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// </a:t>
            </a:r>
            <a:r>
              <a:rPr lang="zh-CN" altLang="en-US" sz="1050" dirty="0"/>
              <a:t>定义最小数量从服务器的最大延迟值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repl_min_slaves_max_lag</a:t>
            </a:r>
            <a:r>
              <a:rPr lang="en-US" altLang="zh-CN" sz="1050" dirty="0"/>
              <a:t>;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延迟良好的从服务器的数量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repl_good_slaves_count</a:t>
            </a:r>
            <a:r>
              <a:rPr lang="en-US" altLang="zh-CN" sz="1050" dirty="0"/>
              <a:t>; </a:t>
            </a:r>
            <a:endParaRPr lang="en-US" altLang="zh-CN" sz="1050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// …</a:t>
            </a:r>
          </a:p>
          <a:p>
            <a:r>
              <a:rPr lang="en-US" altLang="zh-CN" sz="1050" dirty="0" smtClean="0"/>
              <a:t>} 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25558" y="84085"/>
            <a:ext cx="4788024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/>
              <a:t>struct</a:t>
            </a:r>
            <a:r>
              <a:rPr lang="en-US" altLang="zh-CN" sz="900" dirty="0" smtClean="0"/>
              <a:t> </a:t>
            </a:r>
            <a:r>
              <a:rPr lang="en-US" altLang="zh-CN" sz="900" b="1" dirty="0" err="1" smtClean="0"/>
              <a:t>redisServer</a:t>
            </a:r>
            <a:r>
              <a:rPr lang="en-US" altLang="zh-CN" sz="900" dirty="0" smtClean="0"/>
              <a:t> {</a:t>
            </a:r>
            <a:endParaRPr lang="en-US" altLang="zh-CN" sz="900" dirty="0"/>
          </a:p>
          <a:p>
            <a:r>
              <a:rPr lang="en-US" altLang="zh-CN" sz="900" dirty="0" smtClean="0"/>
              <a:t>    // …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// </a:t>
            </a:r>
          </a:p>
          <a:p>
            <a:r>
              <a:rPr lang="en-US" altLang="zh-CN" sz="900" dirty="0" smtClean="0"/>
              <a:t>    // </a:t>
            </a:r>
            <a:r>
              <a:rPr lang="zh-CN" altLang="en-US" sz="900" dirty="0"/>
              <a:t>主服务器的验证密码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char *</a:t>
            </a:r>
            <a:r>
              <a:rPr lang="en-US" altLang="zh-CN" sz="900" dirty="0" err="1"/>
              <a:t>masterauth</a:t>
            </a:r>
            <a:r>
              <a:rPr lang="en-US" altLang="zh-CN" sz="900" dirty="0"/>
              <a:t>; 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// </a:t>
            </a:r>
            <a:r>
              <a:rPr lang="zh-CN" altLang="en-US" sz="900" dirty="0"/>
              <a:t>主服务器的地址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char *</a:t>
            </a:r>
            <a:r>
              <a:rPr lang="en-US" altLang="zh-CN" sz="900" dirty="0" err="1"/>
              <a:t>masterhost</a:t>
            </a:r>
            <a:r>
              <a:rPr lang="en-US" altLang="zh-CN" sz="900" dirty="0" smtClean="0"/>
              <a:t>;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主服务器的端口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/>
              <a:t>masterport</a:t>
            </a:r>
            <a:r>
              <a:rPr lang="en-US" altLang="zh-CN" sz="900" dirty="0"/>
              <a:t>; </a:t>
            </a:r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超时时间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/>
              <a:t>repl_timeout</a:t>
            </a:r>
            <a:r>
              <a:rPr lang="en-US" altLang="zh-CN" sz="900" dirty="0"/>
              <a:t>; 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// </a:t>
            </a:r>
            <a:r>
              <a:rPr lang="zh-CN" altLang="en-US" sz="900" dirty="0"/>
              <a:t>主服务器所对应的客户端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redisClient</a:t>
            </a:r>
            <a:r>
              <a:rPr lang="en-US" altLang="zh-CN" sz="900" dirty="0"/>
              <a:t> *master; </a:t>
            </a:r>
            <a:endParaRPr lang="en-US" altLang="zh-CN" sz="900" dirty="0" smtClean="0"/>
          </a:p>
          <a:p>
            <a:r>
              <a:rPr lang="en-US" altLang="zh-CN" sz="900" dirty="0" smtClean="0"/>
              <a:t>    // </a:t>
            </a:r>
            <a:r>
              <a:rPr lang="zh-CN" altLang="en-US" sz="900" dirty="0" smtClean="0"/>
              <a:t>被缓存的主服务器，</a:t>
            </a:r>
            <a:r>
              <a:rPr lang="en-US" altLang="zh-CN" sz="900" dirty="0" smtClean="0"/>
              <a:t>PSYNC </a:t>
            </a:r>
            <a:r>
              <a:rPr lang="zh-CN" altLang="en-US" sz="900" dirty="0" smtClean="0"/>
              <a:t>时使用</a:t>
            </a:r>
          </a:p>
          <a:p>
            <a:r>
              <a:rPr lang="zh-CN" altLang="en-US" sz="900" dirty="0" smtClean="0"/>
              <a:t>    </a:t>
            </a:r>
            <a:r>
              <a:rPr lang="en-US" altLang="zh-CN" sz="900" dirty="0" err="1"/>
              <a:t>redisClient</a:t>
            </a:r>
            <a:r>
              <a:rPr lang="en-US" altLang="zh-CN" sz="900" dirty="0"/>
              <a:t> *</a:t>
            </a:r>
            <a:r>
              <a:rPr lang="en-US" altLang="zh-CN" sz="900" dirty="0" err="1"/>
              <a:t>cached_master</a:t>
            </a:r>
            <a:r>
              <a:rPr lang="en-US" altLang="zh-CN" sz="900" dirty="0"/>
              <a:t>; 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</a:t>
            </a:r>
            <a:r>
              <a:rPr lang="en-US" altLang="zh-CN" sz="900" dirty="0" err="1" smtClean="0"/>
              <a:t>int</a:t>
            </a:r>
            <a:r>
              <a:rPr lang="en-US" altLang="zh-CN" sz="900" dirty="0" smtClean="0"/>
              <a:t> </a:t>
            </a:r>
            <a:r>
              <a:rPr lang="en-US" altLang="zh-CN" sz="900" dirty="0" err="1" smtClean="0"/>
              <a:t>repl_syncio_timeout</a:t>
            </a:r>
            <a:r>
              <a:rPr lang="en-US" altLang="zh-CN" sz="900" dirty="0" smtClean="0"/>
              <a:t>; 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// </a:t>
            </a:r>
            <a:r>
              <a:rPr lang="zh-CN" altLang="en-US" sz="900" dirty="0"/>
              <a:t>复制的状态（服务器是从服务器时使用）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/>
              <a:t>repl_state</a:t>
            </a:r>
            <a:r>
              <a:rPr lang="en-US" altLang="zh-CN" sz="900" dirty="0" smtClean="0"/>
              <a:t>;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// </a:t>
            </a:r>
            <a:r>
              <a:rPr lang="en-US" altLang="zh-CN" sz="900" dirty="0"/>
              <a:t>RDB </a:t>
            </a:r>
            <a:r>
              <a:rPr lang="zh-CN" altLang="en-US" sz="900" dirty="0"/>
              <a:t>文件的大小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off_t</a:t>
            </a:r>
            <a:r>
              <a:rPr lang="en-US" altLang="zh-CN" sz="900" dirty="0"/>
              <a:t> </a:t>
            </a:r>
            <a:r>
              <a:rPr lang="en-US" altLang="zh-CN" sz="900" dirty="0" err="1"/>
              <a:t>repl_transfer_size</a:t>
            </a:r>
            <a:r>
              <a:rPr lang="en-US" altLang="zh-CN" sz="900" dirty="0"/>
              <a:t>; 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// </a:t>
            </a:r>
            <a:r>
              <a:rPr lang="zh-CN" altLang="en-US" sz="900" dirty="0"/>
              <a:t>已读 </a:t>
            </a:r>
            <a:r>
              <a:rPr lang="en-US" altLang="zh-CN" sz="900" dirty="0"/>
              <a:t>RDB </a:t>
            </a:r>
            <a:r>
              <a:rPr lang="zh-CN" altLang="en-US" sz="900" dirty="0"/>
              <a:t>文件内容的字节数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off_t</a:t>
            </a:r>
            <a:r>
              <a:rPr lang="en-US" altLang="zh-CN" sz="900" dirty="0"/>
              <a:t> </a:t>
            </a:r>
            <a:r>
              <a:rPr lang="en-US" altLang="zh-CN" sz="900" dirty="0" err="1"/>
              <a:t>repl_transfer_read</a:t>
            </a:r>
            <a:r>
              <a:rPr lang="en-US" altLang="zh-CN" sz="900" dirty="0"/>
              <a:t>; 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// </a:t>
            </a:r>
            <a:r>
              <a:rPr lang="zh-CN" altLang="en-US" sz="900" dirty="0"/>
              <a:t>最近一次执行 </a:t>
            </a:r>
            <a:r>
              <a:rPr lang="en-US" altLang="zh-CN" sz="900" dirty="0" err="1"/>
              <a:t>fsync</a:t>
            </a:r>
            <a:r>
              <a:rPr lang="en-US" altLang="zh-CN" sz="900" dirty="0"/>
              <a:t> </a:t>
            </a:r>
            <a:r>
              <a:rPr lang="zh-CN" altLang="en-US" sz="900" dirty="0"/>
              <a:t>时的偏移量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// </a:t>
            </a:r>
            <a:r>
              <a:rPr lang="zh-CN" altLang="en-US" sz="900" dirty="0"/>
              <a:t>用于 </a:t>
            </a:r>
            <a:r>
              <a:rPr lang="en-US" altLang="zh-CN" sz="900" dirty="0" err="1"/>
              <a:t>sync_file_range</a:t>
            </a:r>
            <a:r>
              <a:rPr lang="en-US" altLang="zh-CN" sz="900" dirty="0"/>
              <a:t> </a:t>
            </a:r>
            <a:r>
              <a:rPr lang="zh-CN" altLang="en-US" sz="900" dirty="0"/>
              <a:t>函数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off_t</a:t>
            </a:r>
            <a:r>
              <a:rPr lang="en-US" altLang="zh-CN" sz="900" dirty="0"/>
              <a:t> </a:t>
            </a:r>
            <a:r>
              <a:rPr lang="en-US" altLang="zh-CN" sz="900" dirty="0" err="1"/>
              <a:t>repl_transfer_last_fsync_off</a:t>
            </a:r>
            <a:r>
              <a:rPr lang="en-US" altLang="zh-CN" sz="900" dirty="0"/>
              <a:t>; 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// </a:t>
            </a:r>
            <a:r>
              <a:rPr lang="zh-CN" altLang="en-US" sz="900" dirty="0"/>
              <a:t>主服务器的套接字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/>
              <a:t>repl_transfer_s</a:t>
            </a:r>
            <a:r>
              <a:rPr lang="en-US" altLang="zh-CN" sz="900" dirty="0"/>
              <a:t>; 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// </a:t>
            </a:r>
            <a:r>
              <a:rPr lang="zh-CN" altLang="en-US" sz="900" dirty="0"/>
              <a:t>保存 </a:t>
            </a:r>
            <a:r>
              <a:rPr lang="en-US" altLang="zh-CN" sz="900" dirty="0"/>
              <a:t>RDB </a:t>
            </a:r>
            <a:r>
              <a:rPr lang="zh-CN" altLang="en-US" sz="900" dirty="0"/>
              <a:t>文件的临时文件的描述符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/>
              <a:t>repl_transfer_fd</a:t>
            </a:r>
            <a:r>
              <a:rPr lang="en-US" altLang="zh-CN" sz="900" dirty="0"/>
              <a:t>; 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// </a:t>
            </a:r>
            <a:r>
              <a:rPr lang="zh-CN" altLang="en-US" sz="900" dirty="0"/>
              <a:t>保存 </a:t>
            </a:r>
            <a:r>
              <a:rPr lang="en-US" altLang="zh-CN" sz="900" dirty="0"/>
              <a:t>RDB </a:t>
            </a:r>
            <a:r>
              <a:rPr lang="zh-CN" altLang="en-US" sz="900" dirty="0"/>
              <a:t>文件的临时文件名字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char *</a:t>
            </a:r>
            <a:r>
              <a:rPr lang="en-US" altLang="zh-CN" sz="900" dirty="0" err="1"/>
              <a:t>repl_transfer_tmpfile</a:t>
            </a:r>
            <a:r>
              <a:rPr lang="en-US" altLang="zh-CN" sz="900" dirty="0"/>
              <a:t>; </a:t>
            </a:r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最近一次读入 </a:t>
            </a:r>
            <a:r>
              <a:rPr lang="en-US" altLang="zh-CN" sz="900" dirty="0"/>
              <a:t>RDB </a:t>
            </a:r>
            <a:r>
              <a:rPr lang="zh-CN" altLang="en-US" sz="900" dirty="0"/>
              <a:t>内容的时间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time_t</a:t>
            </a:r>
            <a:r>
              <a:rPr lang="en-US" altLang="zh-CN" sz="900" dirty="0"/>
              <a:t> </a:t>
            </a:r>
            <a:r>
              <a:rPr lang="en-US" altLang="zh-CN" sz="900" dirty="0" err="1"/>
              <a:t>repl_transfer_lastio</a:t>
            </a:r>
            <a:r>
              <a:rPr lang="en-US" altLang="zh-CN" sz="900" dirty="0"/>
              <a:t>; 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</a:t>
            </a:r>
            <a:r>
              <a:rPr lang="en-US" altLang="zh-CN" sz="900" dirty="0" err="1" smtClean="0"/>
              <a:t>int</a:t>
            </a:r>
            <a:r>
              <a:rPr lang="en-US" altLang="zh-CN" sz="900" dirty="0" smtClean="0"/>
              <a:t> </a:t>
            </a:r>
            <a:r>
              <a:rPr lang="en-US" altLang="zh-CN" sz="900" dirty="0" err="1"/>
              <a:t>repl_serve_stale_data</a:t>
            </a:r>
            <a:r>
              <a:rPr lang="en-US" altLang="zh-CN" sz="900" dirty="0"/>
              <a:t>; 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// </a:t>
            </a:r>
            <a:r>
              <a:rPr lang="zh-CN" altLang="en-US" sz="900" dirty="0"/>
              <a:t>是否只读从服务器？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 smtClean="0"/>
              <a:t>repl_slave_ro</a:t>
            </a:r>
            <a:r>
              <a:rPr lang="en-US" altLang="zh-CN" sz="900" dirty="0" smtClean="0"/>
              <a:t>; 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// </a:t>
            </a:r>
            <a:r>
              <a:rPr lang="zh-CN" altLang="en-US" sz="900" dirty="0" smtClean="0"/>
              <a:t>连接断开的时长</a:t>
            </a:r>
          </a:p>
          <a:p>
            <a:r>
              <a:rPr lang="zh-CN" altLang="en-US" sz="900" dirty="0" smtClean="0"/>
              <a:t>    </a:t>
            </a:r>
            <a:r>
              <a:rPr lang="en-US" altLang="zh-CN" sz="900" dirty="0" err="1"/>
              <a:t>time_t</a:t>
            </a:r>
            <a:r>
              <a:rPr lang="en-US" altLang="zh-CN" sz="900" dirty="0"/>
              <a:t> </a:t>
            </a:r>
            <a:r>
              <a:rPr lang="en-US" altLang="zh-CN" sz="900" dirty="0" err="1"/>
              <a:t>repl_down_since</a:t>
            </a:r>
            <a:r>
              <a:rPr lang="en-US" altLang="zh-CN" sz="900" dirty="0"/>
              <a:t>; 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// </a:t>
            </a:r>
            <a:r>
              <a:rPr lang="zh-CN" altLang="en-US" sz="900" dirty="0"/>
              <a:t>是否要在 </a:t>
            </a:r>
            <a:r>
              <a:rPr lang="en-US" altLang="zh-CN" sz="900" dirty="0"/>
              <a:t>SYNC </a:t>
            </a:r>
            <a:r>
              <a:rPr lang="zh-CN" altLang="en-US" sz="900" dirty="0"/>
              <a:t>之后关闭 </a:t>
            </a:r>
            <a:r>
              <a:rPr lang="en-US" altLang="zh-CN" sz="900" dirty="0"/>
              <a:t>NODELAY </a:t>
            </a:r>
            <a:r>
              <a:rPr lang="zh-CN" altLang="en-US" sz="900" dirty="0"/>
              <a:t>？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/>
              <a:t>repl_disable_tcp_nodelay</a:t>
            </a:r>
            <a:r>
              <a:rPr lang="en-US" altLang="zh-CN" sz="900" dirty="0"/>
              <a:t>;  </a:t>
            </a:r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从服务器优先级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/>
              <a:t>slave_priority</a:t>
            </a:r>
            <a:r>
              <a:rPr lang="en-US" altLang="zh-CN" sz="900" dirty="0"/>
              <a:t>; 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// </a:t>
            </a:r>
            <a:r>
              <a:rPr lang="zh-CN" altLang="en-US" sz="900" dirty="0"/>
              <a:t>本服务器（从服务器）当前主服务器的 </a:t>
            </a:r>
            <a:r>
              <a:rPr lang="en-US" altLang="zh-CN" sz="900" dirty="0"/>
              <a:t>RUN ID</a:t>
            </a:r>
          </a:p>
          <a:p>
            <a:r>
              <a:rPr lang="en-US" altLang="zh-CN" sz="900" dirty="0"/>
              <a:t>    char </a:t>
            </a:r>
            <a:r>
              <a:rPr lang="en-US" altLang="zh-CN" sz="900" dirty="0" err="1"/>
              <a:t>repl_master_runid</a:t>
            </a:r>
            <a:r>
              <a:rPr lang="en-US" altLang="zh-CN" sz="900" dirty="0"/>
              <a:t>[REDIS_RUN_ID_SIZE+1];  </a:t>
            </a:r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初始化偏移量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long </a:t>
            </a:r>
            <a:r>
              <a:rPr lang="en-US" altLang="zh-CN" sz="900" dirty="0" err="1"/>
              <a:t>long</a:t>
            </a:r>
            <a:r>
              <a:rPr lang="en-US" altLang="zh-CN" sz="900" dirty="0"/>
              <a:t> </a:t>
            </a:r>
            <a:r>
              <a:rPr lang="en-US" altLang="zh-CN" sz="900" dirty="0" err="1"/>
              <a:t>repl_master_initial_offset</a:t>
            </a:r>
            <a:r>
              <a:rPr lang="en-US" altLang="zh-CN" sz="900" dirty="0"/>
              <a:t>; 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// …</a:t>
            </a:r>
          </a:p>
          <a:p>
            <a:r>
              <a:rPr lang="en-US" altLang="zh-CN" sz="900" dirty="0" smtClean="0"/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3727456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96" y="81906"/>
            <a:ext cx="483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(slave)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532571"/>
            <a:ext cx="133214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主服务器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6136" y="1532571"/>
            <a:ext cx="133214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肘形连接符 7"/>
          <p:cNvCxnSpPr>
            <a:stCxn id="5" idx="0"/>
            <a:endCxn id="6" idx="0"/>
          </p:cNvCxnSpPr>
          <p:nvPr/>
        </p:nvCxnSpPr>
        <p:spPr>
          <a:xfrm rot="5400000" flipH="1" flipV="1">
            <a:off x="3905926" y="-1023713"/>
            <a:ext cx="12700" cy="51125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2"/>
            <a:endCxn id="5" idx="2"/>
          </p:cNvCxnSpPr>
          <p:nvPr/>
        </p:nvCxnSpPr>
        <p:spPr>
          <a:xfrm rot="5400000">
            <a:off x="3905926" y="-663673"/>
            <a:ext cx="12700" cy="51125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07904" y="788674"/>
            <a:ext cx="1478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命令传播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07904" y="2229319"/>
            <a:ext cx="1478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51841" y="2805897"/>
            <a:ext cx="353591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从服务器视角：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没有开主从复制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 ——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待连接主服务器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Connecting ——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连接主服务器中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ReceivePong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——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命令的回复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Transfer ——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等待接收主服务器的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Connected ——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已经连接上主服务器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2498" y="2805896"/>
            <a:ext cx="4157494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服务器视角：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WaitBgsaveStart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需要生成新的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WaitBgsaveEnd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——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等待新的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文件生成完毕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SendBulk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——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正在传输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文件给从服务器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Online ——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文件传输完毕，连接上了从服务器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045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96" y="81906"/>
            <a:ext cx="483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replicationCron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核心流程：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79512" y="761417"/>
            <a:ext cx="8964488" cy="5245935"/>
            <a:chOff x="179512" y="761417"/>
            <a:chExt cx="8964488" cy="5245935"/>
          </a:xfrm>
        </p:grpSpPr>
        <p:sp>
          <p:nvSpPr>
            <p:cNvPr id="7" name="矩形 6"/>
            <p:cNvSpPr/>
            <p:nvPr/>
          </p:nvSpPr>
          <p:spPr>
            <a:xfrm>
              <a:off x="179512" y="3212976"/>
              <a:ext cx="108012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replicationCron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复制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cron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911464" y="3573016"/>
              <a:ext cx="6265663" cy="2434336"/>
              <a:chOff x="1911464" y="3573016"/>
              <a:chExt cx="6265663" cy="2434336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11464" y="4293096"/>
                <a:ext cx="932344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</a:t>
                </a:r>
                <a:r>
                  <a:rPr lang="zh-CN" altLang="en-US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服务器视角</a:t>
                </a:r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995936" y="3573016"/>
                <a:ext cx="1728192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undoConnectWithMaster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与主服务器断开连接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" name="肘形连接符 2"/>
              <p:cNvCxnSpPr>
                <a:stCxn id="9" idx="3"/>
                <a:endCxn id="10" idx="1"/>
              </p:cNvCxnSpPr>
              <p:nvPr/>
            </p:nvCxnSpPr>
            <p:spPr>
              <a:xfrm flipV="1">
                <a:off x="2843808" y="3753036"/>
                <a:ext cx="1152128" cy="72008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5889936" y="3594502"/>
                <a:ext cx="2160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1.CONNECTING || </a:t>
                </a:r>
                <a:r>
                  <a:rPr lang="en-US" altLang="zh-CN" sz="8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ReceivePong</a:t>
                </a:r>
                <a:endPara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当前时间离上次读</a:t>
                </a:r>
                <a:r>
                  <a:rPr lang="en-US" altLang="zh-CN" sz="8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rdb</a:t>
                </a:r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文件已超时（</a:t>
                </a:r>
                <a:r>
                  <a:rPr lang="en-US" altLang="zh-CN" sz="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server.repl_timeout</a:t>
                </a:r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995936" y="4091590"/>
                <a:ext cx="1728192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replicationAbortSyncTransfer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停止传送</a:t>
                </a:r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rdb</a:t>
                </a:r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文件，删除临时文件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肘形连接符 14"/>
              <p:cNvCxnSpPr>
                <a:stCxn id="9" idx="3"/>
                <a:endCxn id="12" idx="1"/>
              </p:cNvCxnSpPr>
              <p:nvPr/>
            </p:nvCxnSpPr>
            <p:spPr>
              <a:xfrm flipV="1">
                <a:off x="2843808" y="4271610"/>
                <a:ext cx="1152128" cy="20150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5868144" y="4091590"/>
                <a:ext cx="21602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1.Transfer</a:t>
                </a:r>
              </a:p>
              <a:p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当前时间离上次读</a:t>
                </a:r>
                <a:r>
                  <a:rPr lang="en-US" altLang="zh-CN" sz="8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rdb</a:t>
                </a:r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文件已超时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995936" y="4610164"/>
                <a:ext cx="1728192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freeClient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server.master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释放主服务器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889936" y="4605036"/>
                <a:ext cx="2282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1.Connected</a:t>
                </a:r>
              </a:p>
              <a:p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</a:t>
                </a:r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时间离上次和主服务器互动已超时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0" name="肘形连接符 19"/>
              <p:cNvCxnSpPr>
                <a:stCxn id="9" idx="3"/>
                <a:endCxn id="17" idx="1"/>
              </p:cNvCxnSpPr>
              <p:nvPr/>
            </p:nvCxnSpPr>
            <p:spPr>
              <a:xfrm>
                <a:off x="2843808" y="4473116"/>
                <a:ext cx="1152128" cy="3170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4007559" y="5128738"/>
                <a:ext cx="1728192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connectWithMaster</a:t>
                </a:r>
                <a:endParaRPr lang="en-US" altLang="zh-CN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连接</a:t>
                </a:r>
                <a:r>
                  <a:rPr lang="zh-CN" altLang="en-US" sz="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主服务器（详见下一页）</a:t>
                </a:r>
                <a:endParaRPr lang="en-US" altLang="zh-CN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894663" y="5118482"/>
                <a:ext cx="22824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1.Connect</a:t>
                </a:r>
              </a:p>
            </p:txBody>
          </p:sp>
          <p:cxnSp>
            <p:nvCxnSpPr>
              <p:cNvPr id="24" name="肘形连接符 23"/>
              <p:cNvCxnSpPr>
                <a:stCxn id="9" idx="3"/>
                <a:endCxn id="21" idx="1"/>
              </p:cNvCxnSpPr>
              <p:nvPr/>
            </p:nvCxnSpPr>
            <p:spPr>
              <a:xfrm>
                <a:off x="2843808" y="4473116"/>
                <a:ext cx="1163751" cy="83564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矩形 24"/>
              <p:cNvSpPr/>
              <p:nvPr/>
            </p:nvSpPr>
            <p:spPr>
              <a:xfrm>
                <a:off x="3995936" y="5647312"/>
                <a:ext cx="1728192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replicationSendAck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心跳检测，定期发送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ACK</a:t>
                </a:r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给主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7" name="肘形连接符 26"/>
              <p:cNvCxnSpPr>
                <a:stCxn id="9" idx="3"/>
                <a:endCxn id="25" idx="1"/>
              </p:cNvCxnSpPr>
              <p:nvPr/>
            </p:nvCxnSpPr>
            <p:spPr>
              <a:xfrm>
                <a:off x="2843808" y="4473116"/>
                <a:ext cx="1152128" cy="135421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1911464" y="761417"/>
              <a:ext cx="7232536" cy="2136447"/>
              <a:chOff x="1911464" y="761417"/>
              <a:chExt cx="7232536" cy="2136447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911464" y="1338213"/>
                <a:ext cx="932344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主服务器视角</a:t>
                </a:r>
                <a:endParaRPr lang="en-US" altLang="zh-CN" sz="9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995936" y="761417"/>
                <a:ext cx="2160240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replicationFeedSlaves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(PING)</a:t>
                </a: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</a:t>
                </a:r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所有已连接的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slave</a:t>
                </a:r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PING</a:t>
                </a:r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命令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995936" y="1209336"/>
                <a:ext cx="2160240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write(\n)</a:t>
                </a:r>
              </a:p>
              <a:p>
                <a:pPr algn="ctr"/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</a:t>
                </a:r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WaitBgsaveStart</a:t>
                </a:r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WaitBgsaveEnd</a:t>
                </a:r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发送换行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300192" y="1296719"/>
                <a:ext cx="28438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防止主服务器因为长期不发送信息而被从服务器误判为超时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995936" y="1646877"/>
                <a:ext cx="2160240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freeClient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(slave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algn="ctr"/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释放超时客户端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300192" y="1687055"/>
                <a:ext cx="26642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1.Online</a:t>
                </a:r>
              </a:p>
              <a:p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当前时间距离上次从服务器发送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ACK</a:t>
                </a:r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已超时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994030" y="2089905"/>
                <a:ext cx="2160240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freeReplicationBacklog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释放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backlog</a:t>
                </a: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300192" y="2162203"/>
                <a:ext cx="28438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在没有任何从服务器的一段时间后，释放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backlog</a:t>
                </a:r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但不关闭复制功能</a:t>
                </a:r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94030" y="2537824"/>
                <a:ext cx="2160240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refreshGoodSlavesCount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更新符合给定延迟值的从服务器的数量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肘形连接符 37"/>
              <p:cNvCxnSpPr>
                <a:stCxn id="8" idx="3"/>
                <a:endCxn id="28" idx="1"/>
              </p:cNvCxnSpPr>
              <p:nvPr/>
            </p:nvCxnSpPr>
            <p:spPr>
              <a:xfrm flipV="1">
                <a:off x="2843808" y="941437"/>
                <a:ext cx="1152128" cy="5767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39"/>
              <p:cNvCxnSpPr>
                <a:stCxn id="8" idx="3"/>
                <a:endCxn id="29" idx="1"/>
              </p:cNvCxnSpPr>
              <p:nvPr/>
            </p:nvCxnSpPr>
            <p:spPr>
              <a:xfrm flipV="1">
                <a:off x="2843808" y="1389356"/>
                <a:ext cx="1152128" cy="12887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肘形连接符 41"/>
              <p:cNvCxnSpPr>
                <a:stCxn id="8" idx="3"/>
                <a:endCxn id="31" idx="1"/>
              </p:cNvCxnSpPr>
              <p:nvPr/>
            </p:nvCxnSpPr>
            <p:spPr>
              <a:xfrm>
                <a:off x="2843808" y="1518233"/>
                <a:ext cx="1152128" cy="30866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肘形连接符 43"/>
              <p:cNvCxnSpPr>
                <a:stCxn id="8" idx="3"/>
                <a:endCxn id="34" idx="1"/>
              </p:cNvCxnSpPr>
              <p:nvPr/>
            </p:nvCxnSpPr>
            <p:spPr>
              <a:xfrm>
                <a:off x="2843808" y="1518233"/>
                <a:ext cx="1150222" cy="7516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肘形连接符 45"/>
              <p:cNvCxnSpPr>
                <a:stCxn id="8" idx="3"/>
                <a:endCxn id="36" idx="1"/>
              </p:cNvCxnSpPr>
              <p:nvPr/>
            </p:nvCxnSpPr>
            <p:spPr>
              <a:xfrm>
                <a:off x="2843808" y="1518233"/>
                <a:ext cx="1150222" cy="119961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肘形连接符 48"/>
            <p:cNvCxnSpPr>
              <a:stCxn id="7" idx="3"/>
              <a:endCxn id="8" idx="1"/>
            </p:cNvCxnSpPr>
            <p:nvPr/>
          </p:nvCxnSpPr>
          <p:spPr>
            <a:xfrm flipV="1">
              <a:off x="1259632" y="1518233"/>
              <a:ext cx="651832" cy="18747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7" idx="3"/>
              <a:endCxn id="9" idx="1"/>
            </p:cNvCxnSpPr>
            <p:nvPr/>
          </p:nvCxnSpPr>
          <p:spPr>
            <a:xfrm>
              <a:off x="1259632" y="3392996"/>
              <a:ext cx="651832" cy="10801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9083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96" y="81906"/>
            <a:ext cx="4832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 OF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）的实现（从服务器）：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184226" y="26438"/>
            <a:ext cx="8959773" cy="6691814"/>
            <a:chOff x="184226" y="26438"/>
            <a:chExt cx="8959773" cy="6691814"/>
          </a:xfrm>
        </p:grpSpPr>
        <p:sp>
          <p:nvSpPr>
            <p:cNvPr id="141" name="矩形 140"/>
            <p:cNvSpPr/>
            <p:nvPr/>
          </p:nvSpPr>
          <p:spPr>
            <a:xfrm>
              <a:off x="5580112" y="3132025"/>
              <a:ext cx="3549938" cy="10010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788024" y="1307884"/>
              <a:ext cx="4355975" cy="10409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6684" y="892670"/>
              <a:ext cx="108012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slaveofCommand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 of 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命令实现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451524" y="620688"/>
              <a:ext cx="19044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replicationUnsetMaster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取消复制，将服务器设置成主服务器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肘形连接符 7"/>
            <p:cNvCxnSpPr>
              <a:stCxn id="5" idx="3"/>
              <a:endCxn id="6" idx="1"/>
            </p:cNvCxnSpPr>
            <p:nvPr/>
          </p:nvCxnSpPr>
          <p:spPr>
            <a:xfrm flipV="1">
              <a:off x="1266804" y="800708"/>
              <a:ext cx="1184720" cy="2719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44110" y="546705"/>
              <a:ext cx="28438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SLAVEOF NO ONE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972654" y="26438"/>
              <a:ext cx="4171345" cy="954290"/>
              <a:chOff x="4972654" y="26438"/>
              <a:chExt cx="4171345" cy="95429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972654" y="26438"/>
                <a:ext cx="4171345" cy="9542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767677" y="78088"/>
                <a:ext cx="1368152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freeClient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server.master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释放原主服务器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148064" y="81906"/>
                <a:ext cx="1368152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freeReplicationBacklog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释放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backlog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48064" y="543571"/>
                <a:ext cx="1800200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replicationDiscardCachedMaster</a:t>
                </a:r>
              </a:p>
              <a:p>
                <a:pPr algn="ctr"/>
                <a:r>
                  <a:rPr lang="zh-CN" altLang="en-US" sz="80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清空</a:t>
                </a:r>
                <a:r>
                  <a:rPr lang="en-US" altLang="zh-CN" sz="80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master</a:t>
                </a:r>
                <a:r>
                  <a:rPr lang="zh-CN" altLang="en-US" sz="80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缓存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108310" y="543571"/>
                <a:ext cx="1928186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cancelReplicationHandshake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取消非阻塞操作，取消正在进行的连接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223946" y="97294"/>
                <a:ext cx="8125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清理工作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肘形连接符 16"/>
            <p:cNvCxnSpPr>
              <a:stCxn id="6" idx="3"/>
              <a:endCxn id="14" idx="1"/>
            </p:cNvCxnSpPr>
            <p:nvPr/>
          </p:nvCxnSpPr>
          <p:spPr>
            <a:xfrm flipV="1">
              <a:off x="4355976" y="503583"/>
              <a:ext cx="616678" cy="2971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580112" y="1036584"/>
              <a:ext cx="28803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server.repl_state</a:t>
              </a:r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REDIS_REPL_NONE;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51524" y="1142756"/>
              <a:ext cx="1904452" cy="4550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replicationSetMaster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将服务器设为指定地址的从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：设置主服务器的地址和端口</a:t>
              </a:r>
              <a:endPara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肘形连接符 21"/>
            <p:cNvCxnSpPr>
              <a:stCxn id="5" idx="3"/>
              <a:endCxn id="20" idx="1"/>
            </p:cNvCxnSpPr>
            <p:nvPr/>
          </p:nvCxnSpPr>
          <p:spPr>
            <a:xfrm>
              <a:off x="1266804" y="1072690"/>
              <a:ext cx="1184720" cy="2975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437260" y="1382320"/>
              <a:ext cx="28438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SLAVEOF &lt;</a:t>
              </a:r>
              <a:r>
                <a:rPr lang="en-US" altLang="zh-CN" sz="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master_ip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&lt;</a:t>
              </a:r>
              <a:r>
                <a:rPr lang="en-US" altLang="zh-CN" sz="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master_port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848433" y="1497720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freeClient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server.master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释放之前的主服务器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264188" y="1490042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disconnectSlaves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断开之前从服务器的连接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076056" y="1908076"/>
              <a:ext cx="180020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replicationDiscardCachedMaster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清空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679943" y="1490042"/>
              <a:ext cx="1356553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freeReplicationBacklog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释放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backlog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7121037" y="1908076"/>
              <a:ext cx="192818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cancelReplicationHandshake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取消非阻塞操作，取消正在进行的连接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35829" y="1282276"/>
              <a:ext cx="8125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清理工作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肘形连接符 33"/>
            <p:cNvCxnSpPr>
              <a:stCxn id="20" idx="3"/>
              <a:endCxn id="31" idx="1"/>
            </p:cNvCxnSpPr>
            <p:nvPr/>
          </p:nvCxnSpPr>
          <p:spPr>
            <a:xfrm>
              <a:off x="4355976" y="1370260"/>
              <a:ext cx="432048" cy="4581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5580112" y="2386012"/>
              <a:ext cx="28803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server.repl_state</a:t>
              </a:r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REDIS_REPL_CONNECT;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6684" y="2852936"/>
              <a:ext cx="1649012" cy="251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eventloop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肘形连接符 37"/>
            <p:cNvCxnSpPr>
              <a:stCxn id="35" idx="2"/>
              <a:endCxn id="36" idx="0"/>
            </p:cNvCxnSpPr>
            <p:nvPr/>
          </p:nvCxnSpPr>
          <p:spPr>
            <a:xfrm rot="5400000">
              <a:off x="3889991" y="-277345"/>
              <a:ext cx="251480" cy="6009082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186684" y="3229873"/>
              <a:ext cx="1649012" cy="251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serverCron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86684" y="3605149"/>
              <a:ext cx="1649012" cy="251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replicationCron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箭头连接符 43"/>
            <p:cNvCxnSpPr>
              <a:stCxn id="36" idx="2"/>
              <a:endCxn id="41" idx="0"/>
            </p:cNvCxnSpPr>
            <p:nvPr/>
          </p:nvCxnSpPr>
          <p:spPr>
            <a:xfrm>
              <a:off x="1011190" y="3104416"/>
              <a:ext cx="0" cy="12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2"/>
              <a:endCxn id="42" idx="0"/>
            </p:cNvCxnSpPr>
            <p:nvPr/>
          </p:nvCxnSpPr>
          <p:spPr>
            <a:xfrm>
              <a:off x="1011190" y="3481353"/>
              <a:ext cx="0" cy="123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186684" y="3980424"/>
              <a:ext cx="1649012" cy="4082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connectWithMaster</a:t>
              </a:r>
              <a:endPara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server.repl_state</a:t>
              </a:r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REDIS_REPL_CONNECTING;</a:t>
              </a:r>
              <a:endParaRPr lang="en-US" altLang="zh-CN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4" name="直接箭头连接符 53"/>
            <p:cNvCxnSpPr>
              <a:stCxn id="42" idx="2"/>
              <a:endCxn id="47" idx="0"/>
            </p:cNvCxnSpPr>
            <p:nvPr/>
          </p:nvCxnSpPr>
          <p:spPr>
            <a:xfrm>
              <a:off x="1011190" y="3856629"/>
              <a:ext cx="0" cy="12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186684" y="4578902"/>
              <a:ext cx="1649012" cy="434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anetTcpNonBlockConnect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与主服务建立非阻塞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：建立套接字连接</a:t>
              </a:r>
              <a:endPara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1" name="直接箭头连接符 70"/>
            <p:cNvCxnSpPr>
              <a:stCxn id="47" idx="2"/>
              <a:endCxn id="55" idx="0"/>
            </p:cNvCxnSpPr>
            <p:nvPr/>
          </p:nvCxnSpPr>
          <p:spPr>
            <a:xfrm>
              <a:off x="1011190" y="4388691"/>
              <a:ext cx="0" cy="190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肘形连接符 72"/>
            <p:cNvCxnSpPr>
              <a:stCxn id="55" idx="3"/>
              <a:endCxn id="36" idx="3"/>
            </p:cNvCxnSpPr>
            <p:nvPr/>
          </p:nvCxnSpPr>
          <p:spPr>
            <a:xfrm flipV="1">
              <a:off x="1835696" y="2978676"/>
              <a:ext cx="12700" cy="1817363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184226" y="5140905"/>
              <a:ext cx="1649012" cy="434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syncWithMaster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从服务器同步主服务器回调函数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肘形连接符 75"/>
            <p:cNvCxnSpPr>
              <a:stCxn id="36" idx="1"/>
              <a:endCxn id="74" idx="1"/>
            </p:cNvCxnSpPr>
            <p:nvPr/>
          </p:nvCxnSpPr>
          <p:spPr>
            <a:xfrm rot="10800000" flipV="1">
              <a:off x="184226" y="2978676"/>
              <a:ext cx="2458" cy="2379366"/>
            </a:xfrm>
            <a:prstGeom prst="bentConnector3">
              <a:avLst>
                <a:gd name="adj1" fmla="val 5539788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2922988" y="2978676"/>
              <a:ext cx="1649012" cy="434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syncWrite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(PING)</a:t>
              </a: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PING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，等待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PONG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：发送</a:t>
              </a:r>
              <a:r>
                <a:rPr lang="en-US" altLang="zh-CN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PING</a:t>
              </a: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  <a:endPara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3" name="肘形连接符 82"/>
            <p:cNvCxnSpPr>
              <a:stCxn id="74" idx="3"/>
              <a:endCxn id="81" idx="1"/>
            </p:cNvCxnSpPr>
            <p:nvPr/>
          </p:nvCxnSpPr>
          <p:spPr>
            <a:xfrm flipV="1">
              <a:off x="1833238" y="3195813"/>
              <a:ext cx="1089750" cy="21622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2100127" y="2910914"/>
              <a:ext cx="978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CONNECTING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664315" y="2911665"/>
              <a:ext cx="28803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server.repl_state</a:t>
              </a:r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REDIS_REPL_RECEIVE_PONG</a:t>
              </a:r>
              <a:r>
                <a:rPr lang="en-US" altLang="zh-CN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2920529" y="3546151"/>
              <a:ext cx="1649012" cy="434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syncReadLine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(PONG)</a:t>
              </a: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在限定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时间内读取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PONG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，读取不到报错返回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4" name="肘形连接符 93"/>
            <p:cNvCxnSpPr>
              <a:stCxn id="74" idx="3"/>
              <a:endCxn id="87" idx="1"/>
            </p:cNvCxnSpPr>
            <p:nvPr/>
          </p:nvCxnSpPr>
          <p:spPr>
            <a:xfrm flipV="1">
              <a:off x="1833238" y="3763288"/>
              <a:ext cx="1087291" cy="15947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070082" y="3492000"/>
              <a:ext cx="978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ReceivePong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928792" y="4061281"/>
              <a:ext cx="2043862" cy="434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sendSynchronousCommand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(AUTH)</a:t>
              </a:r>
            </a:p>
            <a:p>
              <a:pPr algn="ctr"/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：身份验证</a:t>
              </a:r>
              <a:endPara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9" name="肘形连接符 98"/>
            <p:cNvCxnSpPr>
              <a:stCxn id="74" idx="3"/>
              <a:endCxn id="97" idx="1"/>
            </p:cNvCxnSpPr>
            <p:nvPr/>
          </p:nvCxnSpPr>
          <p:spPr>
            <a:xfrm flipV="1">
              <a:off x="1833238" y="4278418"/>
              <a:ext cx="1095554" cy="10796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矩形 99"/>
            <p:cNvSpPr/>
            <p:nvPr/>
          </p:nvSpPr>
          <p:spPr>
            <a:xfrm>
              <a:off x="2936326" y="4586260"/>
              <a:ext cx="2283745" cy="434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sendSynchronousCommand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(REPLCONF)</a:t>
              </a:r>
            </a:p>
            <a:p>
              <a:pPr algn="ctr"/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：向主服务器发送端口信息</a:t>
              </a:r>
              <a:endPara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2" name="肘形连接符 101"/>
            <p:cNvCxnSpPr>
              <a:stCxn id="74" idx="3"/>
              <a:endCxn id="100" idx="1"/>
            </p:cNvCxnSpPr>
            <p:nvPr/>
          </p:nvCxnSpPr>
          <p:spPr>
            <a:xfrm flipV="1">
              <a:off x="1833238" y="4803397"/>
              <a:ext cx="1103088" cy="5546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矩形 102"/>
            <p:cNvSpPr/>
            <p:nvPr/>
          </p:nvSpPr>
          <p:spPr>
            <a:xfrm>
              <a:off x="2920529" y="5245029"/>
              <a:ext cx="2283745" cy="434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slaveTryPartialResynchronization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：尝试同步主服务器</a:t>
              </a:r>
              <a:endPara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856351" y="5025222"/>
              <a:ext cx="28803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收到</a:t>
              </a:r>
              <a:r>
                <a:rPr lang="en-US" altLang="zh-CN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+CONTINUE</a:t>
              </a:r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响应，可以执行部分同步，直接返回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7" name="肘形连接符 106"/>
            <p:cNvCxnSpPr>
              <a:stCxn id="74" idx="3"/>
              <a:endCxn id="103" idx="1"/>
            </p:cNvCxnSpPr>
            <p:nvPr/>
          </p:nvCxnSpPr>
          <p:spPr>
            <a:xfrm>
              <a:off x="1833238" y="5358042"/>
              <a:ext cx="1087291" cy="1041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矩形 109"/>
            <p:cNvSpPr/>
            <p:nvPr/>
          </p:nvSpPr>
          <p:spPr>
            <a:xfrm>
              <a:off x="2936325" y="5834472"/>
              <a:ext cx="1203627" cy="4455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aeCreateFileEvent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474242" y="5834472"/>
              <a:ext cx="1393902" cy="4455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readSyncBulkPayload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（异步读取主服务器同步过来的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RDB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文件）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3" name="肘形连接符 112"/>
            <p:cNvCxnSpPr>
              <a:stCxn id="74" idx="3"/>
              <a:endCxn id="110" idx="1"/>
            </p:cNvCxnSpPr>
            <p:nvPr/>
          </p:nvCxnSpPr>
          <p:spPr>
            <a:xfrm>
              <a:off x="1833238" y="5358042"/>
              <a:ext cx="1103087" cy="6992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10" idx="3"/>
              <a:endCxn id="111" idx="1"/>
            </p:cNvCxnSpPr>
            <p:nvPr/>
          </p:nvCxnSpPr>
          <p:spPr>
            <a:xfrm>
              <a:off x="4139952" y="6057251"/>
              <a:ext cx="33429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文本框 115"/>
            <p:cNvSpPr txBox="1"/>
            <p:nvPr/>
          </p:nvSpPr>
          <p:spPr>
            <a:xfrm>
              <a:off x="5449664" y="6311413"/>
              <a:ext cx="28803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server.repl_state</a:t>
              </a:r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REDIS_REPL_TRANSFER;</a:t>
              </a:r>
              <a:endParaRPr lang="en-US" altLang="zh-CN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2882632" y="6502808"/>
              <a:ext cx="28803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后续：步骤</a:t>
              </a:r>
              <a:r>
                <a:rPr lang="en-US" altLang="zh-CN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：命令传播</a:t>
              </a:r>
              <a:r>
                <a:rPr lang="en-US" altLang="zh-CN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5736670" y="3520201"/>
              <a:ext cx="2111931" cy="434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PSYNC &lt;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master_run_id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&lt;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repl_offset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  <a:p>
              <a:pPr algn="ctr"/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（详见下一页）</a:t>
              </a:r>
              <a:endPara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8072403" y="3176520"/>
              <a:ext cx="964093" cy="3667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FULLRESYNC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全同步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8072403" y="3707444"/>
              <a:ext cx="964093" cy="3667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CONTINUE</a:t>
              </a: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4" name="肘形连接符 123"/>
            <p:cNvCxnSpPr>
              <a:stCxn id="118" idx="3"/>
              <a:endCxn id="121" idx="1"/>
            </p:cNvCxnSpPr>
            <p:nvPr/>
          </p:nvCxnSpPr>
          <p:spPr>
            <a:xfrm flipV="1">
              <a:off x="7848601" y="3359886"/>
              <a:ext cx="223802" cy="3774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肘形连接符 125"/>
            <p:cNvCxnSpPr>
              <a:stCxn id="118" idx="3"/>
              <a:endCxn id="122" idx="1"/>
            </p:cNvCxnSpPr>
            <p:nvPr/>
          </p:nvCxnSpPr>
          <p:spPr>
            <a:xfrm>
              <a:off x="7848601" y="3737338"/>
              <a:ext cx="223802" cy="1534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肘形连接符 130"/>
            <p:cNvCxnSpPr>
              <a:stCxn id="103" idx="3"/>
              <a:endCxn id="118" idx="1"/>
            </p:cNvCxnSpPr>
            <p:nvPr/>
          </p:nvCxnSpPr>
          <p:spPr>
            <a:xfrm flipV="1">
              <a:off x="5204274" y="3737338"/>
              <a:ext cx="532396" cy="17248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6371403" y="4521222"/>
              <a:ext cx="2576976" cy="1717276"/>
              <a:chOff x="6295222" y="4304012"/>
              <a:chExt cx="2576976" cy="1717276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6295222" y="4304012"/>
                <a:ext cx="2576976" cy="17172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6371403" y="4395536"/>
                <a:ext cx="1477198" cy="3667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rdb_fsync_range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定期</a:t>
                </a:r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落</a:t>
                </a:r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盘，防止撑爆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</a:t>
                </a: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6369711" y="4837168"/>
                <a:ext cx="1477198" cy="3667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rename</a:t>
                </a:r>
              </a:p>
              <a:p>
                <a:pPr algn="ctr"/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传输完毕，保存</a:t>
                </a:r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rdb</a:t>
                </a:r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6376300" y="5278800"/>
                <a:ext cx="1477198" cy="22458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rdbLoad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6374205" y="5595351"/>
                <a:ext cx="1078115" cy="3126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stopAppendOnly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</a:t>
                </a:r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启</a:t>
                </a:r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aof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7594182" y="5595351"/>
                <a:ext cx="1154282" cy="3114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startAppendOnly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强制生成新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AOF</a:t>
                </a:r>
                <a:r>
                  <a:rPr lang="zh-CN" altLang="en-US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4" name="肘形连接符 153"/>
            <p:cNvCxnSpPr>
              <a:stCxn id="111" idx="3"/>
              <a:endCxn id="151" idx="1"/>
            </p:cNvCxnSpPr>
            <p:nvPr/>
          </p:nvCxnSpPr>
          <p:spPr>
            <a:xfrm flipV="1">
              <a:off x="5868144" y="5379860"/>
              <a:ext cx="503259" cy="6773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266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96" y="81906"/>
            <a:ext cx="483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PSYNC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命令的实现（主服务器）：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107504" y="659312"/>
            <a:ext cx="8568951" cy="5338585"/>
            <a:chOff x="107504" y="659312"/>
            <a:chExt cx="8568951" cy="5338585"/>
          </a:xfrm>
        </p:grpSpPr>
        <p:sp>
          <p:nvSpPr>
            <p:cNvPr id="3" name="矩形 2"/>
            <p:cNvSpPr/>
            <p:nvPr/>
          </p:nvSpPr>
          <p:spPr>
            <a:xfrm>
              <a:off x="107504" y="3032956"/>
              <a:ext cx="108012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syncCommand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PSYNC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命令实现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27290" y="2132856"/>
              <a:ext cx="19044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masterTryPartialResynchronization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服务器尝试进行部分同步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963692" y="712078"/>
              <a:ext cx="1296144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核对从服务器传来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run_id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和自身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runid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是否一致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963692" y="1311585"/>
              <a:ext cx="1296144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服务器传来的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psync_offset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和主服务器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backlog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的差距，看能否部分进行部分同步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11664" y="2132856"/>
              <a:ext cx="180020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addReplyReplicationBacklog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backlog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的内容给从服务器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11664" y="2672916"/>
              <a:ext cx="180020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refreshGoodSlavesCount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刷新低延迟从服务器的数量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588224" y="1677945"/>
              <a:ext cx="1296144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需要全同步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肘形连接符 14"/>
            <p:cNvCxnSpPr>
              <a:stCxn id="5" idx="3"/>
              <a:endCxn id="6" idx="1"/>
            </p:cNvCxnSpPr>
            <p:nvPr/>
          </p:nvCxnSpPr>
          <p:spPr>
            <a:xfrm flipV="1">
              <a:off x="3331742" y="892098"/>
              <a:ext cx="631950" cy="142077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6" idx="3"/>
              <a:endCxn id="13" idx="1"/>
            </p:cNvCxnSpPr>
            <p:nvPr/>
          </p:nvCxnSpPr>
          <p:spPr>
            <a:xfrm>
              <a:off x="5259836" y="892098"/>
              <a:ext cx="1328388" cy="9658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285438" y="659312"/>
              <a:ext cx="5343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不一致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>
              <a:stCxn id="6" idx="2"/>
              <a:endCxn id="7" idx="0"/>
            </p:cNvCxnSpPr>
            <p:nvPr/>
          </p:nvCxnSpPr>
          <p:spPr>
            <a:xfrm>
              <a:off x="4611764" y="1072118"/>
              <a:ext cx="0" cy="239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4665717" y="1096141"/>
              <a:ext cx="5343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一致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肘形连接符 25"/>
            <p:cNvCxnSpPr>
              <a:stCxn id="7" idx="3"/>
              <a:endCxn id="13" idx="1"/>
            </p:cNvCxnSpPr>
            <p:nvPr/>
          </p:nvCxnSpPr>
          <p:spPr>
            <a:xfrm>
              <a:off x="5259836" y="1599617"/>
              <a:ext cx="1328388" cy="2583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285438" y="1375502"/>
              <a:ext cx="5343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接箭头连接符 37"/>
            <p:cNvCxnSpPr>
              <a:stCxn id="7" idx="2"/>
              <a:endCxn id="11" idx="0"/>
            </p:cNvCxnSpPr>
            <p:nvPr/>
          </p:nvCxnSpPr>
          <p:spPr>
            <a:xfrm>
              <a:off x="4611764" y="1887649"/>
              <a:ext cx="0" cy="245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773862" y="1911382"/>
              <a:ext cx="5343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箭头连接符 40"/>
            <p:cNvCxnSpPr>
              <a:stCxn id="11" idx="2"/>
              <a:endCxn id="12" idx="0"/>
            </p:cNvCxnSpPr>
            <p:nvPr/>
          </p:nvCxnSpPr>
          <p:spPr>
            <a:xfrm>
              <a:off x="4611764" y="2492896"/>
              <a:ext cx="0" cy="18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588224" y="3017717"/>
              <a:ext cx="1296144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+CONTINUE</a:t>
              </a: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部分同步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6" name="肘形连接符 45"/>
            <p:cNvCxnSpPr>
              <a:stCxn id="12" idx="3"/>
              <a:endCxn id="44" idx="1"/>
            </p:cNvCxnSpPr>
            <p:nvPr/>
          </p:nvCxnSpPr>
          <p:spPr>
            <a:xfrm>
              <a:off x="5511864" y="2852936"/>
              <a:ext cx="1076360" cy="3448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1427290" y="4917335"/>
              <a:ext cx="1409284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检查是否有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BGSAVE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在进行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711664" y="3553634"/>
              <a:ext cx="19404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copyClientOutputBuffer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将别的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buffer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复制到当前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</a:p>
          </p:txBody>
        </p:sp>
        <p:cxnSp>
          <p:nvCxnSpPr>
            <p:cNvPr id="56" name="肘形连接符 55"/>
            <p:cNvCxnSpPr>
              <a:stCxn id="48" idx="3"/>
              <a:endCxn id="54" idx="1"/>
            </p:cNvCxnSpPr>
            <p:nvPr/>
          </p:nvCxnSpPr>
          <p:spPr>
            <a:xfrm flipV="1">
              <a:off x="2836574" y="3733654"/>
              <a:ext cx="875090" cy="1363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724128" y="3625932"/>
              <a:ext cx="28803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c-&gt;</a:t>
              </a:r>
              <a:r>
                <a:rPr lang="en-US" altLang="zh-CN" sz="8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replstate</a:t>
              </a:r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REDIS_REPL_WAIT_BGSAVE_END</a:t>
              </a:r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727684" y="3254287"/>
              <a:ext cx="216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BGSAVE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在进行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：刚好有别的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en-US" altLang="zh-CN" sz="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WaitBgsaveEnd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711664" y="4007392"/>
              <a:ext cx="19404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等待下个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BGSAVE</a:t>
              </a:r>
            </a:p>
          </p:txBody>
        </p:sp>
        <p:cxnSp>
          <p:nvCxnSpPr>
            <p:cNvPr id="62" name="肘形连接符 61"/>
            <p:cNvCxnSpPr>
              <a:stCxn id="48" idx="3"/>
              <a:endCxn id="60" idx="1"/>
            </p:cNvCxnSpPr>
            <p:nvPr/>
          </p:nvCxnSpPr>
          <p:spPr>
            <a:xfrm flipV="1">
              <a:off x="2836574" y="4187412"/>
              <a:ext cx="875090" cy="9099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1453228" y="3855811"/>
              <a:ext cx="216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BGSAVE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在进行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：没有别的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en-US" altLang="zh-CN" sz="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WaitBgsaveEnd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796136" y="4089551"/>
              <a:ext cx="28803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c-&gt;</a:t>
              </a:r>
              <a:r>
                <a:rPr lang="en-US" altLang="zh-CN" sz="8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replstate</a:t>
              </a:r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REDIS_REPL_WAIT_BGSAVE_START;</a:t>
              </a:r>
              <a:endParaRPr lang="en-US" altLang="zh-CN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711664" y="4493007"/>
              <a:ext cx="19404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rdbSaveBackground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BGSAVE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肘形连接符 71"/>
            <p:cNvCxnSpPr>
              <a:stCxn id="48" idx="3"/>
              <a:endCxn id="68" idx="1"/>
            </p:cNvCxnSpPr>
            <p:nvPr/>
          </p:nvCxnSpPr>
          <p:spPr>
            <a:xfrm flipV="1">
              <a:off x="2836574" y="4673027"/>
              <a:ext cx="875090" cy="4243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5796135" y="4570240"/>
              <a:ext cx="28803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c-&gt;</a:t>
              </a:r>
              <a:r>
                <a:rPr lang="en-US" altLang="zh-CN" sz="8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replstate</a:t>
              </a:r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REDIS_REPL_WAIT_BGSAVE_END</a:t>
              </a:r>
              <a:r>
                <a:rPr lang="en-US" altLang="zh-CN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3711664" y="5097355"/>
              <a:ext cx="19404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listAddNodeTail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server.slaves,c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将该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加入到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server.slaves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里面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695489" y="5637857"/>
              <a:ext cx="19404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createReplicationBacklog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如果第一个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，初始化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backlog</a:t>
              </a:r>
            </a:p>
          </p:txBody>
        </p:sp>
        <p:cxnSp>
          <p:nvCxnSpPr>
            <p:cNvPr id="77" name="肘形连接符 76"/>
            <p:cNvCxnSpPr>
              <a:stCxn id="48" idx="3"/>
              <a:endCxn id="74" idx="1"/>
            </p:cNvCxnSpPr>
            <p:nvPr/>
          </p:nvCxnSpPr>
          <p:spPr>
            <a:xfrm>
              <a:off x="2836574" y="5097355"/>
              <a:ext cx="875090" cy="180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肘形连接符 78"/>
            <p:cNvCxnSpPr>
              <a:stCxn id="48" idx="3"/>
              <a:endCxn id="75" idx="1"/>
            </p:cNvCxnSpPr>
            <p:nvPr/>
          </p:nvCxnSpPr>
          <p:spPr>
            <a:xfrm>
              <a:off x="2836574" y="5097355"/>
              <a:ext cx="858915" cy="7205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6588224" y="5637857"/>
              <a:ext cx="1296144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FULLRESYNC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全同步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肘形连接符 81"/>
            <p:cNvCxnSpPr>
              <a:stCxn id="3" idx="3"/>
              <a:endCxn id="5" idx="1"/>
            </p:cNvCxnSpPr>
            <p:nvPr/>
          </p:nvCxnSpPr>
          <p:spPr>
            <a:xfrm flipV="1">
              <a:off x="1187624" y="2312876"/>
              <a:ext cx="239666" cy="9001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肘形连接符 90"/>
            <p:cNvCxnSpPr>
              <a:stCxn id="3" idx="3"/>
              <a:endCxn id="48" idx="1"/>
            </p:cNvCxnSpPr>
            <p:nvPr/>
          </p:nvCxnSpPr>
          <p:spPr>
            <a:xfrm>
              <a:off x="1187624" y="3212976"/>
              <a:ext cx="239666" cy="18843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5" idx="3"/>
              <a:endCxn id="80" idx="1"/>
            </p:cNvCxnSpPr>
            <p:nvPr/>
          </p:nvCxnSpPr>
          <p:spPr>
            <a:xfrm>
              <a:off x="5635945" y="5817877"/>
              <a:ext cx="9522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34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11663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291" y="578297"/>
            <a:ext cx="252028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// </a:t>
            </a:r>
            <a:r>
              <a:rPr lang="zh-CN" altLang="en-US" sz="1050" dirty="0" smtClean="0"/>
              <a:t>哈希表节点</a:t>
            </a:r>
            <a:endParaRPr lang="en-US" altLang="zh-CN" sz="1050" dirty="0" smtClean="0"/>
          </a:p>
          <a:p>
            <a:r>
              <a:rPr lang="en-US" altLang="zh-CN" sz="1050" dirty="0" err="1" smtClean="0"/>
              <a:t>typedef</a:t>
            </a:r>
            <a:r>
              <a:rPr lang="en-US" altLang="zh-CN" sz="1050" dirty="0" smtClean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dictEntry</a:t>
            </a:r>
            <a:r>
              <a:rPr lang="en-US" altLang="zh-CN" sz="1050" dirty="0"/>
              <a:t> </a:t>
            </a:r>
            <a:r>
              <a:rPr lang="en-US" altLang="zh-CN" sz="1050" dirty="0" smtClean="0"/>
              <a:t>{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键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void *key;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值</a:t>
            </a:r>
          </a:p>
          <a:p>
            <a:r>
              <a:rPr lang="zh-CN" altLang="en-US" sz="1050" dirty="0"/>
              <a:t>    </a:t>
            </a:r>
            <a:r>
              <a:rPr lang="en-US" altLang="zh-CN" sz="1050" b="1" dirty="0">
                <a:solidFill>
                  <a:srgbClr val="FF0000"/>
                </a:solidFill>
              </a:rPr>
              <a:t>union</a:t>
            </a:r>
            <a:r>
              <a:rPr lang="en-US" altLang="zh-CN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/>
              <a:t>{</a:t>
            </a:r>
          </a:p>
          <a:p>
            <a:r>
              <a:rPr lang="en-US" altLang="zh-CN" sz="1050" dirty="0"/>
              <a:t>        void *</a:t>
            </a:r>
            <a:r>
              <a:rPr lang="en-US" altLang="zh-CN" sz="1050" dirty="0" err="1"/>
              <a:t>val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        uint64_t u64;</a:t>
            </a:r>
          </a:p>
          <a:p>
            <a:r>
              <a:rPr lang="en-US" altLang="zh-CN" sz="1050" dirty="0"/>
              <a:t>        int64_t s64;</a:t>
            </a:r>
          </a:p>
          <a:p>
            <a:r>
              <a:rPr lang="en-US" altLang="zh-CN" sz="1050" dirty="0"/>
              <a:t>    } v;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指向下个哈希表节点，形成链表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dictEntry</a:t>
            </a:r>
            <a:r>
              <a:rPr lang="en-US" altLang="zh-CN" sz="1050" dirty="0"/>
              <a:t> *next;</a:t>
            </a:r>
          </a:p>
          <a:p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dictEntry</a:t>
            </a:r>
            <a:r>
              <a:rPr lang="en-US" altLang="zh-CN" sz="1050" dirty="0"/>
              <a:t>;</a:t>
            </a:r>
            <a:endParaRPr lang="zh-CN" altLang="en-US" sz="1050" dirty="0"/>
          </a:p>
        </p:txBody>
      </p:sp>
      <p:sp>
        <p:nvSpPr>
          <p:cNvPr id="6" name="文本框 5"/>
          <p:cNvSpPr txBox="1"/>
          <p:nvPr/>
        </p:nvSpPr>
        <p:spPr>
          <a:xfrm>
            <a:off x="2842287" y="578297"/>
            <a:ext cx="338437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// </a:t>
            </a:r>
            <a:r>
              <a:rPr lang="zh-CN" altLang="en-US" sz="1050" dirty="0" smtClean="0"/>
              <a:t>哈希表</a:t>
            </a:r>
            <a:endParaRPr lang="en-US" altLang="zh-CN" sz="1050" dirty="0" smtClean="0"/>
          </a:p>
          <a:p>
            <a:r>
              <a:rPr lang="en-US" altLang="zh-CN" sz="1050" dirty="0" smtClean="0"/>
              <a:t>//</a:t>
            </a:r>
            <a:r>
              <a:rPr lang="zh-CN" altLang="en-US" sz="1050" dirty="0"/>
              <a:t>每个字典都使用两个哈希表，从而实现渐进式 </a:t>
            </a:r>
            <a:r>
              <a:rPr lang="en-US" altLang="zh-CN" sz="1050" dirty="0"/>
              <a:t>rehash</a:t>
            </a:r>
          </a:p>
          <a:p>
            <a:r>
              <a:rPr lang="en-US" altLang="zh-CN" sz="1050" dirty="0" err="1" smtClean="0"/>
              <a:t>typedef</a:t>
            </a:r>
            <a:r>
              <a:rPr lang="en-US" altLang="zh-CN" sz="1050" dirty="0" smtClean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dictht</a:t>
            </a:r>
            <a:r>
              <a:rPr lang="en-US" altLang="zh-CN" sz="1050" dirty="0"/>
              <a:t> </a:t>
            </a:r>
            <a:r>
              <a:rPr lang="en-US" altLang="zh-CN" sz="1050" dirty="0" smtClean="0"/>
              <a:t>{    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哈希表数组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dictEntry</a:t>
            </a:r>
            <a:r>
              <a:rPr lang="en-US" altLang="zh-CN" sz="1050" dirty="0"/>
              <a:t> **table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哈希表大小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unsigned long size;</a:t>
            </a:r>
          </a:p>
          <a:p>
            <a:r>
              <a:rPr lang="en-US" altLang="zh-CN" sz="1050" dirty="0"/>
              <a:t>   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哈希表大小掩码，用于计算索引值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总是等于 </a:t>
            </a:r>
            <a:r>
              <a:rPr lang="en-US" altLang="zh-CN" sz="1050" dirty="0"/>
              <a:t>size - 1</a:t>
            </a:r>
          </a:p>
          <a:p>
            <a:r>
              <a:rPr lang="en-US" altLang="zh-CN" sz="1050" dirty="0"/>
              <a:t>    unsigned long </a:t>
            </a:r>
            <a:r>
              <a:rPr lang="en-US" altLang="zh-CN" sz="1050" dirty="0" err="1"/>
              <a:t>sizemask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该哈希表已有节点的数量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smtClean="0"/>
              <a:t>unsigned </a:t>
            </a:r>
            <a:r>
              <a:rPr lang="en-US" altLang="zh-CN" sz="1050" dirty="0"/>
              <a:t>long used;</a:t>
            </a:r>
          </a:p>
          <a:p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dictht</a:t>
            </a:r>
            <a:r>
              <a:rPr lang="en-US" altLang="zh-CN" sz="1050" dirty="0"/>
              <a:t>;</a:t>
            </a:r>
            <a:endParaRPr lang="zh-CN" altLang="en-US" sz="1050" dirty="0"/>
          </a:p>
        </p:txBody>
      </p:sp>
      <p:sp>
        <p:nvSpPr>
          <p:cNvPr id="7" name="文本框 6"/>
          <p:cNvSpPr txBox="1"/>
          <p:nvPr/>
        </p:nvSpPr>
        <p:spPr>
          <a:xfrm>
            <a:off x="6300379" y="578297"/>
            <a:ext cx="252028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// </a:t>
            </a:r>
            <a:r>
              <a:rPr lang="zh-CN" altLang="en-US" sz="1050" dirty="0" smtClean="0"/>
              <a:t>字典</a:t>
            </a:r>
            <a:endParaRPr lang="en-US" altLang="zh-CN" sz="1050" dirty="0" smtClean="0"/>
          </a:p>
          <a:p>
            <a:r>
              <a:rPr lang="en-US" altLang="zh-CN" sz="1050" dirty="0" err="1" smtClean="0"/>
              <a:t>typedef</a:t>
            </a:r>
            <a:r>
              <a:rPr lang="en-US" altLang="zh-CN" sz="1050" dirty="0" smtClean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dict</a:t>
            </a:r>
            <a:r>
              <a:rPr lang="en-US" altLang="zh-CN" sz="1050" dirty="0"/>
              <a:t> </a:t>
            </a:r>
            <a:r>
              <a:rPr lang="en-US" altLang="zh-CN" sz="1050" dirty="0" smtClean="0"/>
              <a:t>{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类型特定函数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dictType</a:t>
            </a:r>
            <a:r>
              <a:rPr lang="en-US" altLang="zh-CN" sz="1050" dirty="0"/>
              <a:t> *type;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私有数据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void *</a:t>
            </a:r>
            <a:r>
              <a:rPr lang="en-US" altLang="zh-CN" sz="1050" dirty="0" err="1"/>
              <a:t>privdata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哈希表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dictht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ht</a:t>
            </a:r>
            <a:r>
              <a:rPr lang="en-US" altLang="zh-CN" sz="1050" dirty="0"/>
              <a:t>[2</a:t>
            </a:r>
            <a:r>
              <a:rPr lang="en-US" altLang="zh-CN" sz="1050" dirty="0" smtClean="0"/>
              <a:t>];</a:t>
            </a:r>
            <a:endParaRPr lang="en-US" altLang="zh-CN" sz="1050" dirty="0"/>
          </a:p>
          <a:p>
            <a:r>
              <a:rPr lang="en-US" altLang="zh-CN" sz="1050" dirty="0"/>
              <a:t>    // rehash </a:t>
            </a:r>
            <a:r>
              <a:rPr lang="zh-CN" altLang="en-US" sz="1050" dirty="0"/>
              <a:t>索引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当 </a:t>
            </a:r>
            <a:r>
              <a:rPr lang="en-US" altLang="zh-CN" sz="1050" dirty="0"/>
              <a:t>rehash </a:t>
            </a:r>
            <a:r>
              <a:rPr lang="zh-CN" altLang="en-US" sz="1050" dirty="0"/>
              <a:t>不在进行时，值为 </a:t>
            </a:r>
            <a:r>
              <a:rPr lang="en-US" altLang="zh-CN" sz="1050" dirty="0"/>
              <a:t>-1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rehashidx</a:t>
            </a:r>
            <a:r>
              <a:rPr lang="en-US" altLang="zh-CN" sz="1050" dirty="0"/>
              <a:t>; </a:t>
            </a:r>
            <a:endParaRPr lang="en-US" altLang="zh-CN" sz="1050" dirty="0" smtClean="0"/>
          </a:p>
          <a:p>
            <a:endParaRPr lang="en-US" altLang="zh-CN" sz="1050" dirty="0" smtClean="0"/>
          </a:p>
          <a:p>
            <a:r>
              <a:rPr lang="en-US" altLang="zh-CN" sz="1050" dirty="0" smtClean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目前正在运行的安全迭代器的数量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iterators; </a:t>
            </a:r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dict</a:t>
            </a:r>
            <a:r>
              <a:rPr lang="en-US" altLang="zh-CN" sz="1050" dirty="0"/>
              <a:t>;</a:t>
            </a:r>
            <a:endParaRPr lang="zh-CN" altLang="en-US" sz="1050" dirty="0"/>
          </a:p>
        </p:txBody>
      </p:sp>
      <p:sp>
        <p:nvSpPr>
          <p:cNvPr id="8" name="文本框 7"/>
          <p:cNvSpPr txBox="1"/>
          <p:nvPr/>
        </p:nvSpPr>
        <p:spPr>
          <a:xfrm>
            <a:off x="248291" y="3336584"/>
            <a:ext cx="4968552" cy="3485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dictType</a:t>
            </a:r>
            <a:r>
              <a:rPr lang="en-US" altLang="zh-CN" sz="1050" dirty="0"/>
              <a:t> 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计算哈希值的函数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unsigned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(*</a:t>
            </a:r>
            <a:r>
              <a:rPr lang="en-US" altLang="zh-CN" sz="1050" dirty="0" err="1"/>
              <a:t>hashFunction</a:t>
            </a:r>
            <a:r>
              <a:rPr lang="en-US" altLang="zh-CN" sz="1050" dirty="0"/>
              <a:t>)(</a:t>
            </a:r>
            <a:r>
              <a:rPr lang="en-US" altLang="zh-CN" sz="1050" dirty="0" err="1"/>
              <a:t>const</a:t>
            </a:r>
            <a:r>
              <a:rPr lang="en-US" altLang="zh-CN" sz="1050" dirty="0"/>
              <a:t> void *key);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复制键的函数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void *(*</a:t>
            </a:r>
            <a:r>
              <a:rPr lang="en-US" altLang="zh-CN" sz="1050" dirty="0" err="1"/>
              <a:t>keyDup</a:t>
            </a:r>
            <a:r>
              <a:rPr lang="en-US" altLang="zh-CN" sz="1050" dirty="0"/>
              <a:t>)(void *</a:t>
            </a:r>
            <a:r>
              <a:rPr lang="en-US" altLang="zh-CN" sz="1050" dirty="0" err="1"/>
              <a:t>privdata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const</a:t>
            </a:r>
            <a:r>
              <a:rPr lang="en-US" altLang="zh-CN" sz="1050" dirty="0"/>
              <a:t> void *key);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复制值的函数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void *(*</a:t>
            </a:r>
            <a:r>
              <a:rPr lang="en-US" altLang="zh-CN" sz="1050" dirty="0" err="1"/>
              <a:t>valDup</a:t>
            </a:r>
            <a:r>
              <a:rPr lang="en-US" altLang="zh-CN" sz="1050" dirty="0"/>
              <a:t>)(void *</a:t>
            </a:r>
            <a:r>
              <a:rPr lang="en-US" altLang="zh-CN" sz="1050" dirty="0" err="1"/>
              <a:t>privdata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const</a:t>
            </a:r>
            <a:r>
              <a:rPr lang="en-US" altLang="zh-CN" sz="1050" dirty="0"/>
              <a:t> void *</a:t>
            </a:r>
            <a:r>
              <a:rPr lang="en-US" altLang="zh-CN" sz="1050" dirty="0" err="1"/>
              <a:t>obj</a:t>
            </a:r>
            <a:r>
              <a:rPr lang="en-US" altLang="zh-CN" sz="1050" dirty="0"/>
              <a:t>);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对比键的函数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(*</a:t>
            </a:r>
            <a:r>
              <a:rPr lang="en-US" altLang="zh-CN" sz="1050" dirty="0" err="1"/>
              <a:t>keyCompare</a:t>
            </a:r>
            <a:r>
              <a:rPr lang="en-US" altLang="zh-CN" sz="1050" dirty="0"/>
              <a:t>)(void *</a:t>
            </a:r>
            <a:r>
              <a:rPr lang="en-US" altLang="zh-CN" sz="1050" dirty="0" err="1"/>
              <a:t>privdata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const</a:t>
            </a:r>
            <a:r>
              <a:rPr lang="en-US" altLang="zh-CN" sz="1050" dirty="0"/>
              <a:t> void *key1, </a:t>
            </a:r>
            <a:r>
              <a:rPr lang="en-US" altLang="zh-CN" sz="1050" dirty="0" err="1"/>
              <a:t>const</a:t>
            </a:r>
            <a:r>
              <a:rPr lang="en-US" altLang="zh-CN" sz="1050" dirty="0"/>
              <a:t> void *key2);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销毁键的函数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void (*</a:t>
            </a:r>
            <a:r>
              <a:rPr lang="en-US" altLang="zh-CN" sz="1050" dirty="0" err="1"/>
              <a:t>keyDestructor</a:t>
            </a:r>
            <a:r>
              <a:rPr lang="en-US" altLang="zh-CN" sz="1050" dirty="0"/>
              <a:t>)(void *</a:t>
            </a:r>
            <a:r>
              <a:rPr lang="en-US" altLang="zh-CN" sz="1050" dirty="0" err="1"/>
              <a:t>privdata</a:t>
            </a:r>
            <a:r>
              <a:rPr lang="en-US" altLang="zh-CN" sz="1050" dirty="0"/>
              <a:t>, void *key);</a:t>
            </a:r>
          </a:p>
          <a:p>
            <a:r>
              <a:rPr lang="en-US" altLang="zh-CN" sz="1050" dirty="0"/>
              <a:t>   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销毁值的函数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void (*</a:t>
            </a:r>
            <a:r>
              <a:rPr lang="en-US" altLang="zh-CN" sz="1050" dirty="0" err="1"/>
              <a:t>valDestructor</a:t>
            </a:r>
            <a:r>
              <a:rPr lang="en-US" altLang="zh-CN" sz="1050" dirty="0"/>
              <a:t>)(void *</a:t>
            </a:r>
            <a:r>
              <a:rPr lang="en-US" altLang="zh-CN" sz="1050" dirty="0" err="1"/>
              <a:t>privdata</a:t>
            </a:r>
            <a:r>
              <a:rPr lang="en-US" altLang="zh-CN" sz="1050" dirty="0"/>
              <a:t>, void *</a:t>
            </a:r>
            <a:r>
              <a:rPr lang="en-US" altLang="zh-CN" sz="1050" dirty="0" err="1"/>
              <a:t>obj</a:t>
            </a:r>
            <a:r>
              <a:rPr lang="en-US" altLang="zh-CN" sz="1050" dirty="0"/>
              <a:t>);</a:t>
            </a:r>
          </a:p>
          <a:p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dictType</a:t>
            </a:r>
            <a:r>
              <a:rPr lang="en-US" altLang="zh-CN" sz="1050" dirty="0"/>
              <a:t>;</a:t>
            </a:r>
            <a:endParaRPr lang="zh-CN" altLang="en-US" sz="1050" dirty="0"/>
          </a:p>
        </p:txBody>
      </p:sp>
      <p:sp>
        <p:nvSpPr>
          <p:cNvPr id="10" name="文本框 9"/>
          <p:cNvSpPr txBox="1"/>
          <p:nvPr/>
        </p:nvSpPr>
        <p:spPr>
          <a:xfrm>
            <a:off x="5292080" y="3336584"/>
            <a:ext cx="3851920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dictIterator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   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被迭代的字典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dict</a:t>
            </a:r>
            <a:r>
              <a:rPr lang="en-US" altLang="zh-CN" sz="1050" dirty="0"/>
              <a:t> *d;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table </a:t>
            </a:r>
            <a:r>
              <a:rPr lang="zh-CN" altLang="en-US" sz="1050" dirty="0"/>
              <a:t>：正在被迭代的哈希表号码，值可以是 </a:t>
            </a:r>
            <a:r>
              <a:rPr lang="en-US" altLang="zh-CN" sz="1050" dirty="0"/>
              <a:t>0 </a:t>
            </a:r>
            <a:r>
              <a:rPr lang="zh-CN" altLang="en-US" sz="1050" dirty="0"/>
              <a:t>或 </a:t>
            </a:r>
            <a:r>
              <a:rPr lang="en-US" altLang="zh-CN" sz="1050" dirty="0"/>
              <a:t>1 </a:t>
            </a:r>
            <a:r>
              <a:rPr lang="zh-CN" altLang="en-US" sz="1050" dirty="0"/>
              <a:t>。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index </a:t>
            </a:r>
            <a:r>
              <a:rPr lang="zh-CN" altLang="en-US" sz="1050" dirty="0"/>
              <a:t>：迭代器当前所指向的哈希表索引位置。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safe </a:t>
            </a:r>
            <a:r>
              <a:rPr lang="zh-CN" altLang="en-US" sz="1050" dirty="0"/>
              <a:t>：标识这个迭代器是否安全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table, index, safe;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entry </a:t>
            </a:r>
            <a:r>
              <a:rPr lang="zh-CN" altLang="en-US" sz="1050" dirty="0"/>
              <a:t>：当前迭代到的节点的指针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en-US" altLang="zh-CN" sz="1050" dirty="0" err="1"/>
              <a:t>nextEntry</a:t>
            </a:r>
            <a:r>
              <a:rPr lang="en-US" altLang="zh-CN" sz="1050" dirty="0"/>
              <a:t> </a:t>
            </a:r>
            <a:r>
              <a:rPr lang="zh-CN" altLang="en-US" sz="1050" dirty="0"/>
              <a:t>：当前迭代节点的下一个节点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            </a:t>
            </a:r>
            <a:r>
              <a:rPr lang="zh-CN" altLang="en-US" sz="1050" dirty="0"/>
              <a:t>因为在安全迭代器运作时， </a:t>
            </a:r>
            <a:r>
              <a:rPr lang="en-US" altLang="zh-CN" sz="1050" dirty="0"/>
              <a:t>entry </a:t>
            </a:r>
            <a:r>
              <a:rPr lang="zh-CN" altLang="en-US" sz="1050" dirty="0"/>
              <a:t>所指向的节点可能会被修改，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            </a:t>
            </a:r>
            <a:r>
              <a:rPr lang="zh-CN" altLang="en-US" sz="1050" dirty="0"/>
              <a:t>所以需要一个额外的指针来保存下一节点的位置，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            </a:t>
            </a:r>
            <a:r>
              <a:rPr lang="zh-CN" altLang="en-US" sz="1050" dirty="0"/>
              <a:t>从而防止指针丢失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dictEntry</a:t>
            </a:r>
            <a:r>
              <a:rPr lang="en-US" altLang="zh-CN" sz="1050" dirty="0"/>
              <a:t> *entry, *</a:t>
            </a:r>
            <a:r>
              <a:rPr lang="en-US" altLang="zh-CN" sz="1050" dirty="0" err="1"/>
              <a:t>nextEntry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long </a:t>
            </a:r>
            <a:r>
              <a:rPr lang="en-US" altLang="zh-CN" sz="1050" dirty="0" err="1"/>
              <a:t>long</a:t>
            </a:r>
            <a:r>
              <a:rPr lang="en-US" altLang="zh-CN" sz="1050" dirty="0"/>
              <a:t> fingerprint</a:t>
            </a:r>
            <a:r>
              <a:rPr lang="en-US" altLang="zh-CN" sz="1050" dirty="0" smtClean="0"/>
              <a:t>;  // </a:t>
            </a:r>
            <a:r>
              <a:rPr lang="zh-CN" altLang="en-US" sz="1050" dirty="0" smtClean="0"/>
              <a:t>不安全迭代器用到的指纹验证</a:t>
            </a:r>
            <a:endParaRPr lang="en-US" altLang="zh-CN" sz="1050" dirty="0" smtClean="0"/>
          </a:p>
          <a:p>
            <a:r>
              <a:rPr lang="en-US" altLang="zh-CN" sz="1050" dirty="0" smtClean="0"/>
              <a:t>} </a:t>
            </a:r>
            <a:r>
              <a:rPr lang="en-US" altLang="zh-CN" sz="1050" dirty="0" err="1" smtClean="0"/>
              <a:t>dictIterator</a:t>
            </a:r>
            <a:r>
              <a:rPr lang="en-US" altLang="zh-CN" sz="1050" dirty="0" smtClean="0"/>
              <a:t>;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31583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96" y="8190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updateSlavesWaitingBgsave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27584" y="1124744"/>
            <a:ext cx="6994579" cy="4444105"/>
            <a:chOff x="107504" y="1073667"/>
            <a:chExt cx="6994579" cy="4444105"/>
          </a:xfrm>
        </p:grpSpPr>
        <p:sp>
          <p:nvSpPr>
            <p:cNvPr id="5" name="矩形 4"/>
            <p:cNvSpPr/>
            <p:nvPr/>
          </p:nvSpPr>
          <p:spPr>
            <a:xfrm>
              <a:off x="107504" y="1772816"/>
              <a:ext cx="1656184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backgroundSaveDoneHandler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BGSAVE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完成后的处理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7504" y="2492896"/>
              <a:ext cx="1656184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updateSlavesWaitingBgsave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rdb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文件给从服务器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7504" y="3212976"/>
              <a:ext cx="1656184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遍历所有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</a:p>
          </p:txBody>
        </p:sp>
        <p:cxnSp>
          <p:nvCxnSpPr>
            <p:cNvPr id="9" name="直接箭头连接符 8"/>
            <p:cNvCxnSpPr>
              <a:stCxn id="5" idx="2"/>
              <a:endCxn id="6" idx="0"/>
            </p:cNvCxnSpPr>
            <p:nvPr/>
          </p:nvCxnSpPr>
          <p:spPr>
            <a:xfrm>
              <a:off x="935596" y="2132856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2"/>
              <a:endCxn id="7" idx="0"/>
            </p:cNvCxnSpPr>
            <p:nvPr/>
          </p:nvCxnSpPr>
          <p:spPr>
            <a:xfrm>
              <a:off x="935596" y="2852936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699792" y="1158193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rdbSaveBackground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开启新一轮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BGSAVE</a:t>
              </a:r>
            </a:p>
          </p:txBody>
        </p:sp>
        <p:cxnSp>
          <p:nvCxnSpPr>
            <p:cNvPr id="17" name="肘形连接符 16"/>
            <p:cNvCxnSpPr>
              <a:stCxn id="7" idx="3"/>
              <a:endCxn id="15" idx="1"/>
            </p:cNvCxnSpPr>
            <p:nvPr/>
          </p:nvCxnSpPr>
          <p:spPr>
            <a:xfrm flipV="1">
              <a:off x="1763688" y="1338213"/>
              <a:ext cx="936104" cy="20547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59036" y="1073667"/>
              <a:ext cx="21602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lave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en-US" altLang="zh-CN" sz="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WaitBgsaveStart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21764" y="1244084"/>
              <a:ext cx="28803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slave-&gt;</a:t>
              </a:r>
              <a:r>
                <a:rPr lang="en-US" altLang="zh-CN" sz="8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replstate</a:t>
              </a:r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REDIS_REPL_WAIT_BGSAVE_END</a:t>
              </a:r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792" y="1866452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rdb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21764" y="1944597"/>
              <a:ext cx="28803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slave-&gt;</a:t>
              </a:r>
              <a:r>
                <a:rPr lang="en-US" altLang="zh-CN" sz="8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replstate</a:t>
              </a:r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REDIS_REPL_SEND_BULK;</a:t>
              </a:r>
              <a:endParaRPr lang="en-US" altLang="zh-CN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99792" y="2574711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aeCreateFileEvent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699792" y="3628419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sendBulkToSlave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对主服务器发来的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rdb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文件写处理器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52841" y="3052626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rdb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552841" y="3571966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写入到传递给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fd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552841" y="4091306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整个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rdb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文件写入完成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21764" y="4502924"/>
              <a:ext cx="28803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slave-&gt;</a:t>
              </a:r>
              <a:r>
                <a:rPr lang="en-US" altLang="zh-CN" sz="8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replstate</a:t>
              </a:r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REDIS_REPL_ONLINE;</a:t>
              </a:r>
              <a:endParaRPr lang="en-US" altLang="zh-CN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99792" y="5157732"/>
              <a:ext cx="252028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sendReplyToClient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将保存并发送 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RDB </a:t>
              </a: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期间的回复全部发送给从服务器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箭头连接符 33"/>
            <p:cNvCxnSpPr>
              <a:stCxn id="20" idx="2"/>
              <a:endCxn id="22" idx="0"/>
            </p:cNvCxnSpPr>
            <p:nvPr/>
          </p:nvCxnSpPr>
          <p:spPr>
            <a:xfrm>
              <a:off x="3383868" y="2226492"/>
              <a:ext cx="0" cy="348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2" idx="2"/>
              <a:endCxn id="25" idx="0"/>
            </p:cNvCxnSpPr>
            <p:nvPr/>
          </p:nvCxnSpPr>
          <p:spPr>
            <a:xfrm>
              <a:off x="3383868" y="2934751"/>
              <a:ext cx="0" cy="69366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stCxn id="25" idx="3"/>
              <a:endCxn id="26" idx="1"/>
            </p:cNvCxnSpPr>
            <p:nvPr/>
          </p:nvCxnSpPr>
          <p:spPr>
            <a:xfrm flipV="1">
              <a:off x="4067944" y="3232646"/>
              <a:ext cx="484897" cy="5757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>
              <a:stCxn id="25" idx="3"/>
              <a:endCxn id="27" idx="1"/>
            </p:cNvCxnSpPr>
            <p:nvPr/>
          </p:nvCxnSpPr>
          <p:spPr>
            <a:xfrm flipV="1">
              <a:off x="4067944" y="3751986"/>
              <a:ext cx="484897" cy="564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25" idx="3"/>
              <a:endCxn id="28" idx="1"/>
            </p:cNvCxnSpPr>
            <p:nvPr/>
          </p:nvCxnSpPr>
          <p:spPr>
            <a:xfrm>
              <a:off x="4067944" y="3808439"/>
              <a:ext cx="484897" cy="4628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28" idx="3"/>
              <a:endCxn id="22" idx="3"/>
            </p:cNvCxnSpPr>
            <p:nvPr/>
          </p:nvCxnSpPr>
          <p:spPr>
            <a:xfrm flipH="1" flipV="1">
              <a:off x="4067944" y="2754731"/>
              <a:ext cx="1853049" cy="1516595"/>
            </a:xfrm>
            <a:prstGeom prst="bentConnector3">
              <a:avLst>
                <a:gd name="adj1" fmla="val -1233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22" idx="1"/>
              <a:endCxn id="30" idx="1"/>
            </p:cNvCxnSpPr>
            <p:nvPr/>
          </p:nvCxnSpPr>
          <p:spPr>
            <a:xfrm rot="10800000" flipV="1">
              <a:off x="2699792" y="2754730"/>
              <a:ext cx="12700" cy="2583021"/>
            </a:xfrm>
            <a:prstGeom prst="bentConnector3">
              <a:avLst>
                <a:gd name="adj1" fmla="val 180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肘形连接符 50"/>
          <p:cNvCxnSpPr>
            <a:stCxn id="7" idx="3"/>
            <a:endCxn id="20" idx="1"/>
          </p:cNvCxnSpPr>
          <p:nvPr/>
        </p:nvCxnSpPr>
        <p:spPr>
          <a:xfrm flipV="1">
            <a:off x="2483768" y="2097549"/>
            <a:ext cx="936104" cy="1346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938892" y="1612201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lave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WaitBgsaveEnd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308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96" y="8190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服务器日常命令传播给从服务器：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15284" y="980728"/>
            <a:ext cx="8928716" cy="3447605"/>
            <a:chOff x="179512" y="512812"/>
            <a:chExt cx="8928716" cy="3447605"/>
          </a:xfrm>
        </p:grpSpPr>
        <p:sp>
          <p:nvSpPr>
            <p:cNvPr id="70" name="矩形 69"/>
            <p:cNvSpPr/>
            <p:nvPr/>
          </p:nvSpPr>
          <p:spPr>
            <a:xfrm>
              <a:off x="2112963" y="1784223"/>
              <a:ext cx="1599479" cy="19519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79512" y="1412776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readQueryFromClient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读取客户端缓冲区内容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248034" y="875862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查询缓存区超出上限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肘形连接符 47"/>
            <p:cNvCxnSpPr>
              <a:stCxn id="42" idx="3"/>
              <a:endCxn id="44" idx="1"/>
            </p:cNvCxnSpPr>
            <p:nvPr/>
          </p:nvCxnSpPr>
          <p:spPr>
            <a:xfrm flipV="1">
              <a:off x="1547664" y="1055882"/>
              <a:ext cx="700370" cy="53691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940630" y="649378"/>
              <a:ext cx="216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相当于从服务器一直没执行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服务器同步过来的命令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067944" y="880251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freeClient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释放与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的连接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箭头连接符 51"/>
            <p:cNvCxnSpPr>
              <a:stCxn id="44" idx="3"/>
              <a:endCxn id="50" idx="1"/>
            </p:cNvCxnSpPr>
            <p:nvPr/>
          </p:nvCxnSpPr>
          <p:spPr>
            <a:xfrm>
              <a:off x="3616186" y="1055882"/>
              <a:ext cx="451758" cy="4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6048164" y="875862"/>
              <a:ext cx="2196244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replicationHandleMasterDisconnection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释放与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的连接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箭头连接符 54"/>
            <p:cNvCxnSpPr>
              <a:stCxn id="50" idx="3"/>
              <a:endCxn id="53" idx="1"/>
            </p:cNvCxnSpPr>
            <p:nvPr/>
          </p:nvCxnSpPr>
          <p:spPr>
            <a:xfrm flipV="1">
              <a:off x="5436096" y="1055882"/>
              <a:ext cx="612068" cy="4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227909" y="512812"/>
              <a:ext cx="28803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server.repl_state</a:t>
              </a:r>
              <a:r>
                <a:rPr lang="en-US" altLang="zh-CN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REDIS_REPL_CONNECT</a:t>
              </a:r>
              <a:r>
                <a:rPr lang="en-US" altLang="zh-CN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等待下个周期重连</a:t>
              </a:r>
              <a:endPara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248034" y="1904786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processInputBuffer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248034" y="2359892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processCommand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248034" y="2814998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call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2248034" y="3268467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propagate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063405" y="2814998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feedAppendOnlyFile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传播到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AOF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4063405" y="3376175"/>
              <a:ext cx="136815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replicationFeedSlaves</a:t>
              </a:r>
              <a:endPara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传播到其他的</a:t>
              </a:r>
              <a:r>
                <a:rPr lang="en-US" altLang="zh-CN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6228184" y="3016135"/>
              <a:ext cx="180020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server.repl_backlog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228184" y="3600377"/>
              <a:ext cx="180020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逐个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肘形连接符 68"/>
            <p:cNvCxnSpPr>
              <a:stCxn id="61" idx="3"/>
              <a:endCxn id="64" idx="1"/>
            </p:cNvCxnSpPr>
            <p:nvPr/>
          </p:nvCxnSpPr>
          <p:spPr>
            <a:xfrm flipV="1">
              <a:off x="3616186" y="2995018"/>
              <a:ext cx="447219" cy="4534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>
              <a:endCxn id="65" idx="1"/>
            </p:cNvCxnSpPr>
            <p:nvPr/>
          </p:nvCxnSpPr>
          <p:spPr>
            <a:xfrm>
              <a:off x="3616186" y="3448487"/>
              <a:ext cx="447219" cy="1077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>
              <a:stCxn id="42" idx="3"/>
              <a:endCxn id="70" idx="1"/>
            </p:cNvCxnSpPr>
            <p:nvPr/>
          </p:nvCxnSpPr>
          <p:spPr>
            <a:xfrm>
              <a:off x="1547664" y="1592796"/>
              <a:ext cx="565299" cy="11674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1164168" y="2068785"/>
              <a:ext cx="6480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正常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761477" y="1460104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侧：根据缓存区大小主动断开连接；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侧：根据上次交互时间是否超时而决定断开连接。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0" name="肘形连接符 79"/>
            <p:cNvCxnSpPr>
              <a:stCxn id="65" idx="3"/>
              <a:endCxn id="66" idx="1"/>
            </p:cNvCxnSpPr>
            <p:nvPr/>
          </p:nvCxnSpPr>
          <p:spPr>
            <a:xfrm flipV="1">
              <a:off x="5431557" y="3196155"/>
              <a:ext cx="796627" cy="3600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65" idx="3"/>
              <a:endCxn id="67" idx="1"/>
            </p:cNvCxnSpPr>
            <p:nvPr/>
          </p:nvCxnSpPr>
          <p:spPr>
            <a:xfrm>
              <a:off x="5431557" y="3556195"/>
              <a:ext cx="796627" cy="2242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文本框 83"/>
          <p:cNvSpPr txBox="1"/>
          <p:nvPr/>
        </p:nvSpPr>
        <p:spPr>
          <a:xfrm>
            <a:off x="395536" y="5122595"/>
            <a:ext cx="61803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主服务器视角：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主服务器执行客户端发过来的命令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服务器视角：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从服务器执行主服务器发过来的命令，从服务器把主服务器视作它的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090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哨兵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(Sentinel)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836712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7544" y="1484784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server1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1520" y="2780928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server2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75656" y="2780928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server3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99792" y="2780928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server4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曲线连接符 19"/>
          <p:cNvCxnSpPr>
            <a:stCxn id="8" idx="4"/>
            <a:endCxn id="9" idx="1"/>
          </p:cNvCxnSpPr>
          <p:nvPr/>
        </p:nvCxnSpPr>
        <p:spPr>
          <a:xfrm rot="5400000">
            <a:off x="251521" y="2310317"/>
            <a:ext cx="681517" cy="47061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8" idx="5"/>
            <a:endCxn id="10" idx="1"/>
          </p:cNvCxnSpPr>
          <p:nvPr/>
        </p:nvCxnSpPr>
        <p:spPr>
          <a:xfrm rot="16200000" flipH="1">
            <a:off x="938155" y="2243427"/>
            <a:ext cx="786970" cy="498938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8" idx="6"/>
            <a:endCxn id="11" idx="0"/>
          </p:cNvCxnSpPr>
          <p:nvPr/>
        </p:nvCxnSpPr>
        <p:spPr>
          <a:xfrm>
            <a:off x="1187624" y="1844824"/>
            <a:ext cx="1872208" cy="93610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5" idx="2"/>
            <a:endCxn id="8" idx="0"/>
          </p:cNvCxnSpPr>
          <p:nvPr/>
        </p:nvCxnSpPr>
        <p:spPr>
          <a:xfrm rot="5400000">
            <a:off x="1151620" y="800708"/>
            <a:ext cx="360040" cy="100811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5" idx="2"/>
            <a:endCxn id="9" idx="6"/>
          </p:cNvCxnSpPr>
          <p:nvPr/>
        </p:nvCxnSpPr>
        <p:spPr>
          <a:xfrm rot="5400000">
            <a:off x="395536" y="1700808"/>
            <a:ext cx="2016224" cy="86409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5" idx="2"/>
            <a:endCxn id="10" idx="7"/>
          </p:cNvCxnSpPr>
          <p:nvPr/>
        </p:nvCxnSpPr>
        <p:spPr>
          <a:xfrm rot="16200000" flipH="1">
            <a:off x="1082171" y="1878268"/>
            <a:ext cx="1761637" cy="25458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5" idx="2"/>
            <a:endCxn id="11" idx="6"/>
          </p:cNvCxnSpPr>
          <p:nvPr/>
        </p:nvCxnSpPr>
        <p:spPr>
          <a:xfrm rot="16200000" flipH="1">
            <a:off x="1619672" y="1340768"/>
            <a:ext cx="2016224" cy="1584176"/>
          </a:xfrm>
          <a:prstGeom prst="curvedConnector4">
            <a:avLst>
              <a:gd name="adj1" fmla="val 41071"/>
              <a:gd name="adj2" fmla="val 1189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17013" y="116584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监视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261743" y="146893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监视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924199" y="173408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24100" y="185093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监视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12623" y="23277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237792" y="22911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984503" y="239107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</a:p>
        </p:txBody>
      </p:sp>
      <p:sp>
        <p:nvSpPr>
          <p:cNvPr id="40" name="矩形 39"/>
          <p:cNvSpPr/>
          <p:nvPr/>
        </p:nvSpPr>
        <p:spPr>
          <a:xfrm>
            <a:off x="4644008" y="836712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932040" y="1484784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server1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716016" y="2780928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server2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940152" y="2780928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server3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164288" y="2780928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server4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45" name="曲线连接符 44"/>
          <p:cNvCxnSpPr>
            <a:stCxn id="41" idx="4"/>
            <a:endCxn id="42" idx="1"/>
          </p:cNvCxnSpPr>
          <p:nvPr/>
        </p:nvCxnSpPr>
        <p:spPr>
          <a:xfrm rot="5400000">
            <a:off x="4716017" y="2310317"/>
            <a:ext cx="681517" cy="470611"/>
          </a:xfrm>
          <a:prstGeom prst="curvedConnector3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41" idx="5"/>
            <a:endCxn id="43" idx="1"/>
          </p:cNvCxnSpPr>
          <p:nvPr/>
        </p:nvCxnSpPr>
        <p:spPr>
          <a:xfrm rot="16200000" flipH="1">
            <a:off x="5402651" y="2243427"/>
            <a:ext cx="786970" cy="498938"/>
          </a:xfrm>
          <a:prstGeom prst="curvedConnector3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41" idx="6"/>
            <a:endCxn id="44" idx="0"/>
          </p:cNvCxnSpPr>
          <p:nvPr/>
        </p:nvCxnSpPr>
        <p:spPr>
          <a:xfrm>
            <a:off x="5652120" y="1844824"/>
            <a:ext cx="1872208" cy="936104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40" idx="2"/>
            <a:endCxn id="41" idx="0"/>
          </p:cNvCxnSpPr>
          <p:nvPr/>
        </p:nvCxnSpPr>
        <p:spPr>
          <a:xfrm rot="5400000">
            <a:off x="5616116" y="800708"/>
            <a:ext cx="360040" cy="1008112"/>
          </a:xfrm>
          <a:prstGeom prst="curvedConnector3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40" idx="2"/>
            <a:endCxn id="42" idx="6"/>
          </p:cNvCxnSpPr>
          <p:nvPr/>
        </p:nvCxnSpPr>
        <p:spPr>
          <a:xfrm rot="5400000">
            <a:off x="4860032" y="1700808"/>
            <a:ext cx="2016224" cy="86409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40" idx="2"/>
            <a:endCxn id="43" idx="7"/>
          </p:cNvCxnSpPr>
          <p:nvPr/>
        </p:nvCxnSpPr>
        <p:spPr>
          <a:xfrm rot="16200000" flipH="1">
            <a:off x="5546667" y="1878268"/>
            <a:ext cx="1761637" cy="25458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40" idx="2"/>
            <a:endCxn id="44" idx="6"/>
          </p:cNvCxnSpPr>
          <p:nvPr/>
        </p:nvCxnSpPr>
        <p:spPr>
          <a:xfrm rot="16200000" flipH="1">
            <a:off x="6084168" y="1340768"/>
            <a:ext cx="2016224" cy="1584176"/>
          </a:xfrm>
          <a:prstGeom prst="curvedConnector4">
            <a:avLst>
              <a:gd name="adj1" fmla="val 41071"/>
              <a:gd name="adj2" fmla="val 1189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192678" y="1181769"/>
            <a:ext cx="1428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察觉主服务器已下线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726239" y="146893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监视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388695" y="173408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监视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488596" y="185093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监视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577119" y="232772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复制中止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702288" y="22911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复制中止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448999" y="239107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复制中止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4100" y="3822484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722132" y="4470556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server1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26021" y="5290172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server2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718193" y="5830231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server3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2980891" y="6010252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server4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曲线连接符 66"/>
          <p:cNvCxnSpPr>
            <a:stCxn id="59" idx="2"/>
            <a:endCxn id="60" idx="0"/>
          </p:cNvCxnSpPr>
          <p:nvPr/>
        </p:nvCxnSpPr>
        <p:spPr>
          <a:xfrm rot="5400000">
            <a:off x="1406208" y="3786480"/>
            <a:ext cx="360040" cy="1008112"/>
          </a:xfrm>
          <a:prstGeom prst="curvedConnector3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43644" y="4174887"/>
            <a:ext cx="1428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等待再次上线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516331" y="445470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升级为新的服务器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145464" y="514086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server2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的从服务器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曲线连接符 83"/>
          <p:cNvCxnSpPr>
            <a:stCxn id="61" idx="5"/>
            <a:endCxn id="62" idx="2"/>
          </p:cNvCxnSpPr>
          <p:nvPr/>
        </p:nvCxnSpPr>
        <p:spPr>
          <a:xfrm rot="16200000" flipH="1">
            <a:off x="1336684" y="5808762"/>
            <a:ext cx="285472" cy="47754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233109" y="5091281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server2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的从服务器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曲线连接符 86"/>
          <p:cNvCxnSpPr>
            <a:stCxn id="59" idx="2"/>
            <a:endCxn id="61" idx="6"/>
          </p:cNvCxnSpPr>
          <p:nvPr/>
        </p:nvCxnSpPr>
        <p:spPr>
          <a:xfrm rot="5400000">
            <a:off x="948345" y="4508273"/>
            <a:ext cx="1539696" cy="7441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59" idx="2"/>
            <a:endCxn id="62" idx="0"/>
          </p:cNvCxnSpPr>
          <p:nvPr/>
        </p:nvCxnSpPr>
        <p:spPr>
          <a:xfrm rot="5400000">
            <a:off x="1224402" y="4964348"/>
            <a:ext cx="1719715" cy="120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曲线连接符 90"/>
          <p:cNvCxnSpPr>
            <a:stCxn id="59" idx="2"/>
            <a:endCxn id="63" idx="0"/>
          </p:cNvCxnSpPr>
          <p:nvPr/>
        </p:nvCxnSpPr>
        <p:spPr>
          <a:xfrm rot="16200000" flipH="1">
            <a:off x="1765739" y="4435060"/>
            <a:ext cx="1899736" cy="12506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曲线连接符 94"/>
          <p:cNvCxnSpPr>
            <a:stCxn id="61" idx="4"/>
            <a:endCxn id="63" idx="3"/>
          </p:cNvCxnSpPr>
          <p:nvPr/>
        </p:nvCxnSpPr>
        <p:spPr>
          <a:xfrm rot="16200000" flipH="1">
            <a:off x="1728889" y="5267423"/>
            <a:ext cx="614627" cy="2100283"/>
          </a:xfrm>
          <a:prstGeom prst="curvedConnector3">
            <a:avLst>
              <a:gd name="adj1" fmla="val 1150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346101" y="587883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60039" y="638515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</a:p>
        </p:txBody>
      </p:sp>
      <p:sp>
        <p:nvSpPr>
          <p:cNvPr id="121" name="矩形 120"/>
          <p:cNvSpPr/>
          <p:nvPr/>
        </p:nvSpPr>
        <p:spPr>
          <a:xfrm>
            <a:off x="4577119" y="3828351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4865151" y="4476423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server2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4649127" y="5772567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server1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5873263" y="5772567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server3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7097399" y="5772567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server4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126" name="曲线连接符 125"/>
          <p:cNvCxnSpPr>
            <a:stCxn id="122" idx="4"/>
            <a:endCxn id="123" idx="1"/>
          </p:cNvCxnSpPr>
          <p:nvPr/>
        </p:nvCxnSpPr>
        <p:spPr>
          <a:xfrm rot="5400000">
            <a:off x="4649128" y="5301956"/>
            <a:ext cx="681517" cy="47061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122" idx="5"/>
            <a:endCxn id="124" idx="1"/>
          </p:cNvCxnSpPr>
          <p:nvPr/>
        </p:nvCxnSpPr>
        <p:spPr>
          <a:xfrm rot="16200000" flipH="1">
            <a:off x="5335762" y="5235066"/>
            <a:ext cx="786970" cy="498938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122" idx="6"/>
            <a:endCxn id="125" idx="0"/>
          </p:cNvCxnSpPr>
          <p:nvPr/>
        </p:nvCxnSpPr>
        <p:spPr>
          <a:xfrm>
            <a:off x="5585231" y="4836463"/>
            <a:ext cx="1872208" cy="93610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121" idx="2"/>
            <a:endCxn id="122" idx="0"/>
          </p:cNvCxnSpPr>
          <p:nvPr/>
        </p:nvCxnSpPr>
        <p:spPr>
          <a:xfrm rot="5400000">
            <a:off x="5549227" y="3792347"/>
            <a:ext cx="360040" cy="100811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121" idx="2"/>
            <a:endCxn id="123" idx="6"/>
          </p:cNvCxnSpPr>
          <p:nvPr/>
        </p:nvCxnSpPr>
        <p:spPr>
          <a:xfrm rot="5400000">
            <a:off x="4793143" y="4692447"/>
            <a:ext cx="2016224" cy="86409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121" idx="2"/>
            <a:endCxn id="124" idx="7"/>
          </p:cNvCxnSpPr>
          <p:nvPr/>
        </p:nvCxnSpPr>
        <p:spPr>
          <a:xfrm rot="16200000" flipH="1">
            <a:off x="5479778" y="4869907"/>
            <a:ext cx="1761637" cy="254587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121" idx="2"/>
            <a:endCxn id="125" idx="6"/>
          </p:cNvCxnSpPr>
          <p:nvPr/>
        </p:nvCxnSpPr>
        <p:spPr>
          <a:xfrm rot="16200000" flipH="1">
            <a:off x="6017279" y="4332407"/>
            <a:ext cx="2016224" cy="1584176"/>
          </a:xfrm>
          <a:prstGeom prst="curvedConnector4">
            <a:avLst>
              <a:gd name="adj1" fmla="val 41071"/>
              <a:gd name="adj2" fmla="val 1189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5114620" y="415748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监视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5668182" y="436715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降级为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server2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的从服务器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7321806" y="47257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监视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6421707" y="484257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监视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4510230" y="531936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5635399" y="52828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7382110" y="538270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</a:p>
        </p:txBody>
      </p:sp>
    </p:spTree>
    <p:extLst>
      <p:ext uri="{BB962C8B-B14F-4D97-AF65-F5344CB8AC3E}">
        <p14:creationId xmlns:p14="http://schemas.microsoft.com/office/powerpoint/2010/main" val="34175779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哨兵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(Sentinel)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139" y="598133"/>
            <a:ext cx="3535912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/* Sentinel </a:t>
            </a:r>
            <a:r>
              <a:rPr lang="zh-CN" altLang="en-US" sz="1050" dirty="0"/>
              <a:t>的状态结构 *</a:t>
            </a:r>
            <a:r>
              <a:rPr lang="en-US" altLang="zh-CN" sz="1050" dirty="0"/>
              <a:t>/</a:t>
            </a:r>
          </a:p>
          <a:p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sentinelState</a:t>
            </a:r>
            <a:r>
              <a:rPr lang="en-US" altLang="zh-CN" sz="1050" dirty="0"/>
              <a:t> 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当前纪元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uint64_t </a:t>
            </a:r>
            <a:r>
              <a:rPr lang="en-US" altLang="zh-CN" sz="1050" dirty="0" err="1"/>
              <a:t>current_epoch</a:t>
            </a:r>
            <a:r>
              <a:rPr lang="en-US" altLang="zh-CN" sz="1050" dirty="0"/>
              <a:t>;     /* Current epoch.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保存了所有被这个 </a:t>
            </a:r>
            <a:r>
              <a:rPr lang="en-US" altLang="zh-CN" sz="1050" dirty="0"/>
              <a:t>sentinel </a:t>
            </a:r>
            <a:r>
              <a:rPr lang="zh-CN" altLang="en-US" sz="1050" dirty="0"/>
              <a:t>监视的主服务器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字典的键是主服务器的名字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字典的值则是一个指向 </a:t>
            </a:r>
            <a:r>
              <a:rPr lang="en-US" altLang="zh-CN" sz="1050" dirty="0" err="1"/>
              <a:t>sentinelRedisInstance</a:t>
            </a:r>
            <a:r>
              <a:rPr lang="en-US" altLang="zh-CN" sz="1050" dirty="0"/>
              <a:t> </a:t>
            </a:r>
            <a:r>
              <a:rPr lang="zh-CN" altLang="en-US" sz="1050" dirty="0"/>
              <a:t>结构的指针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dict</a:t>
            </a:r>
            <a:r>
              <a:rPr lang="en-US" altLang="zh-CN" sz="1050" dirty="0"/>
              <a:t> *</a:t>
            </a:r>
            <a:r>
              <a:rPr lang="en-US" altLang="zh-CN" sz="1050" dirty="0" smtClean="0"/>
              <a:t>masters;   // </a:t>
            </a:r>
            <a:r>
              <a:rPr lang="zh-CN" altLang="en-US" sz="1050" b="1" dirty="0" smtClean="0"/>
              <a:t>对应</a:t>
            </a:r>
            <a:r>
              <a:rPr lang="en-US" altLang="zh-CN" sz="1050" b="1" dirty="0" err="1" smtClean="0"/>
              <a:t>sentinelRedisInstance</a:t>
            </a:r>
            <a:r>
              <a:rPr lang="zh-CN" altLang="en-US" sz="1050" b="1" dirty="0" smtClean="0"/>
              <a:t>结构</a:t>
            </a:r>
            <a:endParaRPr lang="en-US" altLang="zh-CN" sz="1050" b="1" dirty="0" smtClean="0"/>
          </a:p>
          <a:p>
            <a:endParaRPr lang="en-US" altLang="zh-CN" sz="1050" dirty="0" smtClean="0"/>
          </a:p>
          <a:p>
            <a:r>
              <a:rPr lang="en-US" altLang="zh-CN" sz="1050" dirty="0" smtClean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是否进入了 </a:t>
            </a:r>
            <a:r>
              <a:rPr lang="en-US" altLang="zh-CN" sz="1050" dirty="0"/>
              <a:t>TILT </a:t>
            </a:r>
            <a:r>
              <a:rPr lang="zh-CN" altLang="en-US" sz="1050" dirty="0"/>
              <a:t>模式？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哨兵的运行，非常依赖于系统时间，但是当系统时间被调整，或者哨兵中的流程因为某种原因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</a:t>
            </a:r>
            <a:r>
              <a:rPr lang="zh-CN" altLang="en-US" sz="1050" dirty="0"/>
              <a:t>（比如负载较高、</a:t>
            </a:r>
            <a:r>
              <a:rPr lang="en-US" altLang="zh-CN" sz="1050" dirty="0"/>
              <a:t>IO</a:t>
            </a:r>
            <a:r>
              <a:rPr lang="zh-CN" altLang="en-US" sz="1050" dirty="0"/>
              <a:t>发生阻塞、进程被信号停止等）而被阻塞时，哨兵的行为就会变得不可预知了。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所谓</a:t>
            </a:r>
            <a:r>
              <a:rPr lang="en-US" altLang="zh-CN" sz="1050" dirty="0"/>
              <a:t>TILT</a:t>
            </a:r>
            <a:r>
              <a:rPr lang="zh-CN" altLang="en-US" sz="1050" dirty="0"/>
              <a:t>模式，就是一种特殊的保护模式。进入</a:t>
            </a:r>
            <a:r>
              <a:rPr lang="en-US" altLang="zh-CN" sz="1050" dirty="0"/>
              <a:t>TILT</a:t>
            </a:r>
            <a:r>
              <a:rPr lang="zh-CN" altLang="en-US" sz="1050" dirty="0"/>
              <a:t>模式后，哨兵只定期发送命令用于收集信息，而不采取实质性的动作，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比如不会进行故障转移流程。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tilt;           /* Are we in TILT mode?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目前正在执行的脚本的数量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running_scripts</a:t>
            </a:r>
            <a:r>
              <a:rPr lang="en-US" altLang="zh-CN" sz="1050" dirty="0"/>
              <a:t>;   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进入 </a:t>
            </a:r>
            <a:r>
              <a:rPr lang="en-US" altLang="zh-CN" sz="1050" dirty="0"/>
              <a:t>TILT </a:t>
            </a:r>
            <a:r>
              <a:rPr lang="zh-CN" altLang="en-US" sz="1050" dirty="0"/>
              <a:t>模式的时间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mstime_t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tilt_start_time</a:t>
            </a:r>
            <a:r>
              <a:rPr lang="en-US" altLang="zh-CN" sz="1050" dirty="0"/>
              <a:t>;   /* When TITL started.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最后一次执行时间处理器的时间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mstime_t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previous_time</a:t>
            </a:r>
            <a:r>
              <a:rPr lang="en-US" altLang="zh-CN" sz="1050" dirty="0"/>
              <a:t>; 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一个 </a:t>
            </a:r>
            <a:r>
              <a:rPr lang="en-US" altLang="zh-CN" sz="1050" dirty="0"/>
              <a:t>FIFO </a:t>
            </a:r>
            <a:r>
              <a:rPr lang="zh-CN" altLang="en-US" sz="1050" dirty="0"/>
              <a:t>队列，包含了所有需要执行的用户脚本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list *</a:t>
            </a:r>
            <a:r>
              <a:rPr lang="en-US" altLang="zh-CN" sz="1050" dirty="0" err="1"/>
              <a:t>scripts_queue</a:t>
            </a:r>
            <a:r>
              <a:rPr lang="en-US" altLang="zh-CN" sz="1050" dirty="0"/>
              <a:t>;  </a:t>
            </a:r>
          </a:p>
          <a:p>
            <a:endParaRPr lang="en-US" altLang="zh-CN" sz="1050" dirty="0"/>
          </a:p>
          <a:p>
            <a:r>
              <a:rPr lang="en-US" altLang="zh-CN" sz="1050" dirty="0"/>
              <a:t>} sentinel;</a:t>
            </a:r>
            <a:endParaRPr lang="en-US" altLang="zh-CN" sz="105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427984" y="260648"/>
            <a:ext cx="3535912" cy="3647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sentinelRedisInstance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标识值，记录了实例的类型，以及该实例的当前状态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flags;      /* See SRI_... defines */</a:t>
            </a:r>
          </a:p>
          <a:p>
            <a:r>
              <a:rPr lang="en-US" altLang="zh-CN" sz="1050" dirty="0"/>
              <a:t>   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实例的名字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主服务器的名字由用户在配置文件中设置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从服务器以及 </a:t>
            </a:r>
            <a:r>
              <a:rPr lang="en-US" altLang="zh-CN" sz="1050" dirty="0"/>
              <a:t>Sentinel </a:t>
            </a:r>
            <a:r>
              <a:rPr lang="zh-CN" altLang="en-US" sz="1050" dirty="0"/>
              <a:t>的名字由 </a:t>
            </a:r>
            <a:r>
              <a:rPr lang="en-US" altLang="zh-CN" sz="1050" dirty="0"/>
              <a:t>Sentinel </a:t>
            </a:r>
            <a:r>
              <a:rPr lang="zh-CN" altLang="en-US" sz="1050" dirty="0"/>
              <a:t>自动设置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格式为 </a:t>
            </a:r>
            <a:r>
              <a:rPr lang="en-US" altLang="zh-CN" sz="1050" dirty="0" err="1"/>
              <a:t>ip:port</a:t>
            </a:r>
            <a:r>
              <a:rPr lang="en-US" altLang="zh-CN" sz="1050" dirty="0"/>
              <a:t> </a:t>
            </a:r>
            <a:r>
              <a:rPr lang="zh-CN" altLang="en-US" sz="1050" dirty="0"/>
              <a:t>，例如 </a:t>
            </a:r>
            <a:r>
              <a:rPr lang="en-US" altLang="zh-CN" sz="1050" dirty="0"/>
              <a:t>"127.0.0.1:26379"</a:t>
            </a:r>
          </a:p>
          <a:p>
            <a:r>
              <a:rPr lang="en-US" altLang="zh-CN" sz="1050" dirty="0"/>
              <a:t>    char *name;     /* Master name from the point of view of this sentinel.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实例的运行 </a:t>
            </a:r>
            <a:r>
              <a:rPr lang="en-US" altLang="zh-CN" sz="1050" dirty="0"/>
              <a:t>ID</a:t>
            </a:r>
          </a:p>
          <a:p>
            <a:r>
              <a:rPr lang="en-US" altLang="zh-CN" sz="1050" dirty="0"/>
              <a:t>    char *</a:t>
            </a:r>
            <a:r>
              <a:rPr lang="en-US" altLang="zh-CN" sz="1050" dirty="0" err="1"/>
              <a:t>runid</a:t>
            </a:r>
            <a:r>
              <a:rPr lang="en-US" altLang="zh-CN" sz="1050" dirty="0"/>
              <a:t>;    /* run ID of this instance.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配置纪元，用于实现故障转移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uint64_t </a:t>
            </a:r>
            <a:r>
              <a:rPr lang="en-US" altLang="zh-CN" sz="1050" dirty="0" err="1"/>
              <a:t>config_epoch</a:t>
            </a:r>
            <a:r>
              <a:rPr lang="en-US" altLang="zh-CN" sz="1050" dirty="0"/>
              <a:t>;  /* Configuration epoch.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实例的地址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sentinelAddr</a:t>
            </a:r>
            <a:r>
              <a:rPr lang="en-US" altLang="zh-CN" sz="1050" dirty="0"/>
              <a:t> *</a:t>
            </a:r>
            <a:r>
              <a:rPr lang="en-US" altLang="zh-CN" sz="1050" dirty="0" err="1"/>
              <a:t>addr</a:t>
            </a:r>
            <a:r>
              <a:rPr lang="en-US" altLang="zh-CN" sz="1050" dirty="0"/>
              <a:t>; /* Master host. </a:t>
            </a:r>
            <a:r>
              <a:rPr lang="en-US" altLang="zh-CN" sz="1050" dirty="0" smtClean="0"/>
              <a:t>*/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…</a:t>
            </a:r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sentinelRedisInstance</a:t>
            </a:r>
            <a:r>
              <a:rPr lang="en-US" altLang="zh-CN" sz="1050" dirty="0"/>
              <a:t>;</a:t>
            </a:r>
            <a:endParaRPr lang="en-US" altLang="zh-CN" sz="105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427984" y="3986043"/>
            <a:ext cx="353591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sentinelAddr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char *</a:t>
            </a:r>
            <a:r>
              <a:rPr lang="en-US" altLang="zh-CN" sz="1050" dirty="0" err="1"/>
              <a:t>ip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port;</a:t>
            </a:r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sentinelAddr</a:t>
            </a:r>
            <a:r>
              <a:rPr lang="en-US" altLang="zh-CN" sz="1050" dirty="0"/>
              <a:t>;</a:t>
            </a:r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23261588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95536" y="1628800"/>
            <a:ext cx="1009291" cy="864096"/>
            <a:chOff x="395536" y="1628800"/>
            <a:chExt cx="1009291" cy="864096"/>
          </a:xfrm>
        </p:grpSpPr>
        <p:sp>
          <p:nvSpPr>
            <p:cNvPr id="4" name="矩形 3"/>
            <p:cNvSpPr/>
            <p:nvPr/>
          </p:nvSpPr>
          <p:spPr>
            <a:xfrm>
              <a:off x="396715" y="1628800"/>
              <a:ext cx="100811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sentinelState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6715" y="1916832"/>
              <a:ext cx="100811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masters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95536" y="2204864"/>
              <a:ext cx="100811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2052899" y="1916832"/>
            <a:ext cx="100811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2899" y="2204864"/>
            <a:ext cx="100811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“master1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1720" y="2492896"/>
            <a:ext cx="100811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“master2”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922743" y="1124744"/>
            <a:ext cx="1433819" cy="1008112"/>
            <a:chOff x="7458660" y="5013176"/>
            <a:chExt cx="1433819" cy="1008112"/>
          </a:xfrm>
        </p:grpSpPr>
        <p:sp>
          <p:nvSpPr>
            <p:cNvPr id="11" name="矩形 10"/>
            <p:cNvSpPr/>
            <p:nvPr/>
          </p:nvSpPr>
          <p:spPr>
            <a:xfrm>
              <a:off x="7458660" y="5013176"/>
              <a:ext cx="1433819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sentinelRedisInstance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58661" y="5301208"/>
              <a:ext cx="1433818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458661" y="5517232"/>
              <a:ext cx="143381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ame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“master1”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458661" y="5805264"/>
              <a:ext cx="1433818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32036" y="2204864"/>
            <a:ext cx="1433819" cy="1008112"/>
            <a:chOff x="7611060" y="5165576"/>
            <a:chExt cx="1433819" cy="1008112"/>
          </a:xfrm>
        </p:grpSpPr>
        <p:sp>
          <p:nvSpPr>
            <p:cNvPr id="16" name="矩形 15"/>
            <p:cNvSpPr/>
            <p:nvPr/>
          </p:nvSpPr>
          <p:spPr>
            <a:xfrm>
              <a:off x="7611060" y="5165576"/>
              <a:ext cx="1433819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sentinelRedisInstance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611061" y="5453608"/>
              <a:ext cx="1433818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611061" y="5669632"/>
              <a:ext cx="143381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ame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“master2”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7611061" y="5957664"/>
              <a:ext cx="1433818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cxnSp>
        <p:nvCxnSpPr>
          <p:cNvPr id="20" name="直接箭头连接符 19"/>
          <p:cNvCxnSpPr>
            <a:stCxn id="5" idx="3"/>
            <a:endCxn id="7" idx="1"/>
          </p:cNvCxnSpPr>
          <p:nvPr/>
        </p:nvCxnSpPr>
        <p:spPr>
          <a:xfrm>
            <a:off x="1404827" y="206084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8" idx="3"/>
            <a:endCxn id="11" idx="1"/>
          </p:cNvCxnSpPr>
          <p:nvPr/>
        </p:nvCxnSpPr>
        <p:spPr>
          <a:xfrm flipV="1">
            <a:off x="3061011" y="1268760"/>
            <a:ext cx="861732" cy="10801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9" idx="3"/>
            <a:endCxn id="16" idx="1"/>
          </p:cNvCxnSpPr>
          <p:nvPr/>
        </p:nvCxnSpPr>
        <p:spPr>
          <a:xfrm flipV="1">
            <a:off x="3059832" y="2348880"/>
            <a:ext cx="872204" cy="2880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9512" y="11663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哨兵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(Sentinel)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95535" y="4581128"/>
            <a:ext cx="1368153" cy="864096"/>
            <a:chOff x="395535" y="1628800"/>
            <a:chExt cx="1368153" cy="864096"/>
          </a:xfrm>
        </p:grpSpPr>
        <p:sp>
          <p:nvSpPr>
            <p:cNvPr id="27" name="矩形 26"/>
            <p:cNvSpPr/>
            <p:nvPr/>
          </p:nvSpPr>
          <p:spPr>
            <a:xfrm>
              <a:off x="396714" y="1628800"/>
              <a:ext cx="1366974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sentinelRedisInstance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96714" y="1916832"/>
              <a:ext cx="1366973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slaves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95535" y="2204864"/>
              <a:ext cx="136815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sentinels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2843808" y="3717032"/>
            <a:ext cx="100811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43808" y="4005064"/>
            <a:ext cx="100811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“slaves1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43808" y="4293096"/>
            <a:ext cx="100811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“slaves2”</a:t>
            </a:r>
          </a:p>
        </p:txBody>
      </p:sp>
      <p:sp>
        <p:nvSpPr>
          <p:cNvPr id="33" name="矩形 32"/>
          <p:cNvSpPr/>
          <p:nvPr/>
        </p:nvSpPr>
        <p:spPr>
          <a:xfrm>
            <a:off x="2843808" y="5229200"/>
            <a:ext cx="100811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43808" y="5517232"/>
            <a:ext cx="100811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“sentinels1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43808" y="5805264"/>
            <a:ext cx="100811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“sentinels2”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227585" y="4014945"/>
            <a:ext cx="1433819" cy="1008112"/>
            <a:chOff x="7458660" y="5013176"/>
            <a:chExt cx="1433819" cy="1008112"/>
          </a:xfrm>
        </p:grpSpPr>
        <p:sp>
          <p:nvSpPr>
            <p:cNvPr id="37" name="矩形 36"/>
            <p:cNvSpPr/>
            <p:nvPr/>
          </p:nvSpPr>
          <p:spPr>
            <a:xfrm>
              <a:off x="7458660" y="5013176"/>
              <a:ext cx="1433819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sentinelRedisInstance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458661" y="5301208"/>
              <a:ext cx="1433818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7458661" y="5517232"/>
              <a:ext cx="143381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ame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“sentinels1”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7458661" y="5805264"/>
              <a:ext cx="1433818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227587" y="1594407"/>
            <a:ext cx="1433819" cy="1008112"/>
            <a:chOff x="7458660" y="5013176"/>
            <a:chExt cx="1433819" cy="1008112"/>
          </a:xfrm>
        </p:grpSpPr>
        <p:sp>
          <p:nvSpPr>
            <p:cNvPr id="42" name="矩形 41"/>
            <p:cNvSpPr/>
            <p:nvPr/>
          </p:nvSpPr>
          <p:spPr>
            <a:xfrm>
              <a:off x="7458660" y="5013176"/>
              <a:ext cx="1433819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sentinelRedisInstance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458661" y="5301208"/>
              <a:ext cx="1433818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7458661" y="5517232"/>
              <a:ext cx="143381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ame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“slaves1”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7458661" y="5805264"/>
              <a:ext cx="1433818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227586" y="2804676"/>
            <a:ext cx="1433819" cy="1008112"/>
            <a:chOff x="7458660" y="5013176"/>
            <a:chExt cx="1433819" cy="1008112"/>
          </a:xfrm>
        </p:grpSpPr>
        <p:sp>
          <p:nvSpPr>
            <p:cNvPr id="47" name="矩形 46"/>
            <p:cNvSpPr/>
            <p:nvPr/>
          </p:nvSpPr>
          <p:spPr>
            <a:xfrm>
              <a:off x="7458660" y="5013176"/>
              <a:ext cx="1433819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sentinelRedisInstance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458661" y="5301208"/>
              <a:ext cx="1433818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7458661" y="5517232"/>
              <a:ext cx="143381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ame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“slaves2”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7458661" y="5805264"/>
              <a:ext cx="1433818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227584" y="5225214"/>
            <a:ext cx="1433819" cy="1008112"/>
            <a:chOff x="7458660" y="5013176"/>
            <a:chExt cx="1433819" cy="1008112"/>
          </a:xfrm>
        </p:grpSpPr>
        <p:sp>
          <p:nvSpPr>
            <p:cNvPr id="52" name="矩形 51"/>
            <p:cNvSpPr/>
            <p:nvPr/>
          </p:nvSpPr>
          <p:spPr>
            <a:xfrm>
              <a:off x="7458660" y="5013176"/>
              <a:ext cx="1433819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sentinelRedisInstance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458661" y="5301208"/>
              <a:ext cx="1433818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7458661" y="5517232"/>
              <a:ext cx="143381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ame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“sentinels2”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7458661" y="5805264"/>
              <a:ext cx="1433818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cxnSp>
        <p:nvCxnSpPr>
          <p:cNvPr id="57" name="曲线连接符 56"/>
          <p:cNvCxnSpPr>
            <a:stCxn id="31" idx="3"/>
            <a:endCxn id="42" idx="1"/>
          </p:cNvCxnSpPr>
          <p:nvPr/>
        </p:nvCxnSpPr>
        <p:spPr>
          <a:xfrm flipV="1">
            <a:off x="3851920" y="1738423"/>
            <a:ext cx="2375667" cy="2410657"/>
          </a:xfrm>
          <a:prstGeom prst="curvedConnector3">
            <a:avLst>
              <a:gd name="adj1" fmla="val 779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32" idx="3"/>
            <a:endCxn id="47" idx="1"/>
          </p:cNvCxnSpPr>
          <p:nvPr/>
        </p:nvCxnSpPr>
        <p:spPr>
          <a:xfrm flipV="1">
            <a:off x="3851920" y="2948692"/>
            <a:ext cx="2375666" cy="1488420"/>
          </a:xfrm>
          <a:prstGeom prst="curvedConnector3">
            <a:avLst>
              <a:gd name="adj1" fmla="val 837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34" idx="3"/>
            <a:endCxn id="37" idx="1"/>
          </p:cNvCxnSpPr>
          <p:nvPr/>
        </p:nvCxnSpPr>
        <p:spPr>
          <a:xfrm flipV="1">
            <a:off x="3851920" y="4158961"/>
            <a:ext cx="2375665" cy="15022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35" idx="3"/>
            <a:endCxn id="52" idx="1"/>
          </p:cNvCxnSpPr>
          <p:nvPr/>
        </p:nvCxnSpPr>
        <p:spPr>
          <a:xfrm flipV="1">
            <a:off x="3851920" y="5369230"/>
            <a:ext cx="2375664" cy="580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28" idx="3"/>
            <a:endCxn id="30" idx="1"/>
          </p:cNvCxnSpPr>
          <p:nvPr/>
        </p:nvCxnSpPr>
        <p:spPr>
          <a:xfrm flipV="1">
            <a:off x="1763687" y="3861048"/>
            <a:ext cx="1080121" cy="11521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29" idx="3"/>
            <a:endCxn id="33" idx="1"/>
          </p:cNvCxnSpPr>
          <p:nvPr/>
        </p:nvCxnSpPr>
        <p:spPr>
          <a:xfrm>
            <a:off x="1763687" y="5301208"/>
            <a:ext cx="1080121" cy="720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186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哨兵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(Sentinel)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的网络连接：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908720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9552" y="1916832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Master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15816" y="1916832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Slave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endCxn id="6" idx="1"/>
          </p:cNvCxnSpPr>
          <p:nvPr/>
        </p:nvCxnSpPr>
        <p:spPr>
          <a:xfrm flipH="1">
            <a:off x="645005" y="1196752"/>
            <a:ext cx="326595" cy="82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9923" y="1557372"/>
            <a:ext cx="645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通过命令连接发送信息到频道。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75222" y="1557372"/>
            <a:ext cx="645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通过订阅连接从频道中接收信息。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endCxn id="7" idx="7"/>
          </p:cNvCxnSpPr>
          <p:nvPr/>
        </p:nvCxnSpPr>
        <p:spPr>
          <a:xfrm>
            <a:off x="3059832" y="1196752"/>
            <a:ext cx="470611" cy="82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1187624" y="1196752"/>
            <a:ext cx="288032" cy="82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7" idx="1"/>
          </p:cNvCxnSpPr>
          <p:nvPr/>
        </p:nvCxnSpPr>
        <p:spPr>
          <a:xfrm>
            <a:off x="2483768" y="1196752"/>
            <a:ext cx="537501" cy="82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569006" y="1560565"/>
            <a:ext cx="645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命令连接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073043" y="1557372"/>
            <a:ext cx="645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订阅连接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461429" y="908720"/>
            <a:ext cx="4074088" cy="1728192"/>
            <a:chOff x="139923" y="908720"/>
            <a:chExt cx="4074088" cy="1728192"/>
          </a:xfrm>
        </p:grpSpPr>
        <p:sp>
          <p:nvSpPr>
            <p:cNvPr id="33" name="矩形 32"/>
            <p:cNvSpPr/>
            <p:nvPr/>
          </p:nvSpPr>
          <p:spPr>
            <a:xfrm>
              <a:off x="395536" y="908720"/>
              <a:ext cx="331236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39552" y="1916832"/>
              <a:ext cx="720080" cy="7200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</a:rPr>
                <a:t>Master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915816" y="1916832"/>
              <a:ext cx="720080" cy="7200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</a:rPr>
                <a:t>Slave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接箭头连接符 35"/>
            <p:cNvCxnSpPr>
              <a:endCxn id="34" idx="1"/>
            </p:cNvCxnSpPr>
            <p:nvPr/>
          </p:nvCxnSpPr>
          <p:spPr>
            <a:xfrm flipH="1">
              <a:off x="645005" y="1196752"/>
              <a:ext cx="326595" cy="825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139923" y="1557372"/>
              <a:ext cx="6450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命令连接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375222" y="1557372"/>
              <a:ext cx="6450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订阅连接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箭头连接符 38"/>
            <p:cNvCxnSpPr>
              <a:endCxn id="35" idx="7"/>
            </p:cNvCxnSpPr>
            <p:nvPr/>
          </p:nvCxnSpPr>
          <p:spPr>
            <a:xfrm>
              <a:off x="3059832" y="1196752"/>
              <a:ext cx="470611" cy="825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>
              <a:off x="1187624" y="1196752"/>
              <a:ext cx="288032" cy="825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endCxn id="35" idx="1"/>
            </p:cNvCxnSpPr>
            <p:nvPr/>
          </p:nvCxnSpPr>
          <p:spPr>
            <a:xfrm>
              <a:off x="2483768" y="1196752"/>
              <a:ext cx="537501" cy="825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3569006" y="1560565"/>
              <a:ext cx="6450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命令连接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073043" y="1557372"/>
              <a:ext cx="6450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订阅连接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5" name="直接箭头连接符 44"/>
          <p:cNvCxnSpPr>
            <a:stCxn id="5" idx="3"/>
            <a:endCxn id="33" idx="1"/>
          </p:cNvCxnSpPr>
          <p:nvPr/>
        </p:nvCxnSpPr>
        <p:spPr>
          <a:xfrm>
            <a:off x="3707904" y="1052736"/>
            <a:ext cx="1009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889970" y="747861"/>
            <a:ext cx="827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命令连接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9512" y="2996372"/>
            <a:ext cx="18935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SDOWN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主观下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线状态。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ODOWN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客观下线状态。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57953" y="3540497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故障转移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10320" y="4005472"/>
            <a:ext cx="90010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SENTINEL_FAILOVER_STATE_NONE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在执行故障迁移；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SENTINEL_FAILOVER_STATE_WAIT_START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正在等待开始故障迁移；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SENTINEL_FAILOVER_STATE_SELECT_SLAVE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：正在挑选作为新主服务器的从服务器；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SENTINEL_FAILOVER_STATE_SEND_SLAVEOF_NOONE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：向被选中的从服务器发送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SLAVEOF NO ONE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SENTINEL_FAILOVER_STATE_WAIT_PROMOTION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：等待从服务器转变为主服务器；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SENTINEL_FAILOVER_STATE_RECONF_SLAVES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：向已下线主服务器的其他从服务器发送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SLAVEOF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命令，让它们复制新的主服务器；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SENTINEL_FAILOVER_STATE_UPDATE_CONFIG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：监视被升级的从服务器。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9899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sentinelTimer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核心流程：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96" y="2852936"/>
            <a:ext cx="115212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sentinelTimer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哨兵运行的核心函数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764704"/>
            <a:ext cx="187220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sentinelCheckTiltCondition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判断本次运行是否需要进入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TILT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6371" y="652336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哨兵的运行，非常依赖于系统时间，但是当系统时间被调整，或者哨兵中的流程因为某种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原因（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比如负载较高、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发生阻塞、进程被信号停止等）而被阻塞时，哨兵的行为就会变得不可预知了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</a:t>
            </a:r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TILT</a:t>
            </a:r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，就是一种特殊的保护模式。进入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TILT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模式后，哨兵只定期发送命令用于收集信息，而不采取实质性的动作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，比如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不会进行故障转移流程。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691680" y="4544834"/>
            <a:ext cx="2236700" cy="1958781"/>
            <a:chOff x="1619671" y="3918490"/>
            <a:chExt cx="2236700" cy="1958781"/>
          </a:xfrm>
        </p:grpSpPr>
        <p:sp>
          <p:nvSpPr>
            <p:cNvPr id="24" name="矩形 23"/>
            <p:cNvSpPr/>
            <p:nvPr/>
          </p:nvSpPr>
          <p:spPr>
            <a:xfrm>
              <a:off x="1619671" y="3918490"/>
              <a:ext cx="2236700" cy="19587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脚本清理操作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18010" y="4143728"/>
              <a:ext cx="2016225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sentinelRunPendingScripts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运行等待执行的脚本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18010" y="4729006"/>
              <a:ext cx="201622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sentinelCollectTerminatedScripts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清理</a:t>
              </a: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已执行完毕的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脚本，重试出错脚本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18010" y="5382257"/>
              <a:ext cx="201622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sentinelKillTimedoutScripts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杀死运行超时的脚本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395984" y="4554628"/>
            <a:ext cx="828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脚本运行操作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691680" y="2290151"/>
            <a:ext cx="6761580" cy="2659941"/>
            <a:chOff x="1691680" y="1772816"/>
            <a:chExt cx="6761580" cy="2659941"/>
          </a:xfrm>
        </p:grpSpPr>
        <p:sp>
          <p:nvSpPr>
            <p:cNvPr id="8" name="矩形 7"/>
            <p:cNvSpPr/>
            <p:nvPr/>
          </p:nvSpPr>
          <p:spPr>
            <a:xfrm>
              <a:off x="1691680" y="2852936"/>
              <a:ext cx="2952329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sentinelHandleDictOfRedisInstances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sentinel.masters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执行哨兵的定期操作（仅操作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服务器）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500931" y="1772816"/>
              <a:ext cx="1807373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sentinelHandleRedisInstance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执行本实例的调度操作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</a:t>
              </a: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见下一页</a:t>
              </a:r>
              <a:endPara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500931" y="2564904"/>
              <a:ext cx="2952329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sentinelHandleDictOfRedisInstances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ri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-&gt;slaves)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递归执行哨兵的定期操作（该实例的所有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500930" y="3356992"/>
              <a:ext cx="2952329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sentinelHandleDictOfRedisInstances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ri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-&gt;sentinels)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递归执行哨兵的定期操作（该实例的所有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500929" y="4072717"/>
              <a:ext cx="2952329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sentinelFailoverSwitchToPromotedSlave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如果本实例属于从服务器升级成新主服务器，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替换哨兵认为的主服务器（主从关系重新设置）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肘形连接符 16"/>
            <p:cNvCxnSpPr>
              <a:stCxn id="8" idx="3"/>
              <a:endCxn id="12" idx="1"/>
            </p:cNvCxnSpPr>
            <p:nvPr/>
          </p:nvCxnSpPr>
          <p:spPr>
            <a:xfrm flipV="1">
              <a:off x="4644009" y="1952836"/>
              <a:ext cx="856922" cy="10801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8" idx="3"/>
              <a:endCxn id="13" idx="1"/>
            </p:cNvCxnSpPr>
            <p:nvPr/>
          </p:nvCxnSpPr>
          <p:spPr>
            <a:xfrm flipV="1">
              <a:off x="4644009" y="2744924"/>
              <a:ext cx="856922" cy="2880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8" idx="3"/>
              <a:endCxn id="14" idx="1"/>
            </p:cNvCxnSpPr>
            <p:nvPr/>
          </p:nvCxnSpPr>
          <p:spPr>
            <a:xfrm>
              <a:off x="4644009" y="3032956"/>
              <a:ext cx="856921" cy="5040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8" idx="3"/>
              <a:endCxn id="15" idx="1"/>
            </p:cNvCxnSpPr>
            <p:nvPr/>
          </p:nvCxnSpPr>
          <p:spPr>
            <a:xfrm>
              <a:off x="4644009" y="3032956"/>
              <a:ext cx="856920" cy="12197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740321" y="2241158"/>
              <a:ext cx="1332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遍历所有的实例列表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肘形连接符 28"/>
          <p:cNvCxnSpPr>
            <a:stCxn id="5" idx="3"/>
            <a:endCxn id="6" idx="1"/>
          </p:cNvCxnSpPr>
          <p:nvPr/>
        </p:nvCxnSpPr>
        <p:spPr>
          <a:xfrm flipV="1">
            <a:off x="1187624" y="944724"/>
            <a:ext cx="504056" cy="2088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5" idx="3"/>
            <a:endCxn id="8" idx="1"/>
          </p:cNvCxnSpPr>
          <p:nvPr/>
        </p:nvCxnSpPr>
        <p:spPr>
          <a:xfrm>
            <a:off x="1187624" y="3032956"/>
            <a:ext cx="504056" cy="517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5" idx="3"/>
            <a:endCxn id="24" idx="1"/>
          </p:cNvCxnSpPr>
          <p:nvPr/>
        </p:nvCxnSpPr>
        <p:spPr>
          <a:xfrm>
            <a:off x="1187624" y="3032956"/>
            <a:ext cx="504056" cy="2491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00028" y="5287407"/>
            <a:ext cx="2952329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sentinelResetMasterAndChangeAddress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用新主服务器的信息代替原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的信息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64088" y="5815485"/>
            <a:ext cx="460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failover_state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SENTINEL_FAILOVER_STATE_NONE;</a:t>
            </a:r>
          </a:p>
        </p:txBody>
      </p:sp>
      <p:cxnSp>
        <p:nvCxnSpPr>
          <p:cNvPr id="38" name="直接箭头连接符 37"/>
          <p:cNvCxnSpPr>
            <a:stCxn id="15" idx="2"/>
            <a:endCxn id="35" idx="0"/>
          </p:cNvCxnSpPr>
          <p:nvPr/>
        </p:nvCxnSpPr>
        <p:spPr>
          <a:xfrm flipH="1">
            <a:off x="6976193" y="4950092"/>
            <a:ext cx="901" cy="33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781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sentinelHandleRedisInstance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3068960"/>
            <a:ext cx="194421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sentinelHandleRedisInstance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sentinelRedisInstance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本实例调度操作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99792" y="980728"/>
            <a:ext cx="194421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sentinelReconnectInstance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有需要的话，建立哨兵对该实例的连接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88024" y="991471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从服务器实例：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连接和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连接；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哨兵实例：只有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15608" y="2271320"/>
            <a:ext cx="3528392" cy="2545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redisAsyncCommand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(PING)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实例是主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从，哨兵服务器，超过了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的命令间隔，那么发送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97974" y="2915625"/>
            <a:ext cx="21602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判断时间是否到了，到了则退出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TILT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699792" y="1392616"/>
            <a:ext cx="6052646" cy="1554340"/>
            <a:chOff x="2699792" y="1392616"/>
            <a:chExt cx="6052646" cy="1554340"/>
          </a:xfrm>
        </p:grpSpPr>
        <p:sp>
          <p:nvSpPr>
            <p:cNvPr id="10" name="矩形 9"/>
            <p:cNvSpPr/>
            <p:nvPr/>
          </p:nvSpPr>
          <p:spPr>
            <a:xfrm>
              <a:off x="2699792" y="2415456"/>
              <a:ext cx="2592288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sentinelSendPeriodicCommands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根据情况向实例发送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PING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PUBLISH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15608" y="1392616"/>
              <a:ext cx="144016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超过最大命令积压数，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不再向其发送命令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615608" y="1869907"/>
              <a:ext cx="3136830" cy="334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redisAsyncCommand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(INFO)</a:t>
              </a: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如果实例不是哨兵，超过了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的命令间隔，那么发送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615608" y="2624004"/>
              <a:ext cx="2309246" cy="3229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sentinelSendHello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向主，从，哨兵服务器组成的频道发布信息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肘形连接符 16"/>
            <p:cNvCxnSpPr>
              <a:stCxn id="10" idx="3"/>
              <a:endCxn id="11" idx="1"/>
            </p:cNvCxnSpPr>
            <p:nvPr/>
          </p:nvCxnSpPr>
          <p:spPr>
            <a:xfrm flipV="1">
              <a:off x="5292080" y="1572636"/>
              <a:ext cx="323528" cy="10228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0" idx="3"/>
              <a:endCxn id="12" idx="1"/>
            </p:cNvCxnSpPr>
            <p:nvPr/>
          </p:nvCxnSpPr>
          <p:spPr>
            <a:xfrm flipV="1">
              <a:off x="5292080" y="2037076"/>
              <a:ext cx="323528" cy="5584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0" idx="3"/>
              <a:endCxn id="13" idx="1"/>
            </p:cNvCxnSpPr>
            <p:nvPr/>
          </p:nvCxnSpPr>
          <p:spPr>
            <a:xfrm flipV="1">
              <a:off x="5292080" y="2398601"/>
              <a:ext cx="323528" cy="1968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0" idx="3"/>
              <a:endCxn id="14" idx="1"/>
            </p:cNvCxnSpPr>
            <p:nvPr/>
          </p:nvCxnSpPr>
          <p:spPr>
            <a:xfrm>
              <a:off x="5292080" y="2595476"/>
              <a:ext cx="323528" cy="1900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697974" y="3045079"/>
            <a:ext cx="6446026" cy="1873542"/>
            <a:chOff x="2697974" y="3456471"/>
            <a:chExt cx="6446026" cy="1873542"/>
          </a:xfrm>
        </p:grpSpPr>
        <p:sp>
          <p:nvSpPr>
            <p:cNvPr id="25" name="矩形 24"/>
            <p:cNvSpPr/>
            <p:nvPr/>
          </p:nvSpPr>
          <p:spPr>
            <a:xfrm>
              <a:off x="2697974" y="3860927"/>
              <a:ext cx="21602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sentinelCheckSubjectivelyDown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检查给定实例是否进入了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SDOWN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615608" y="3456471"/>
              <a:ext cx="3528392" cy="3236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sentinelKillLink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ri,ri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-&gt;cc)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如果该实例上次接收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PING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命令的时间已超时，主动断开与该实例的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615608" y="3878283"/>
              <a:ext cx="3528392" cy="3222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sentinelKillLink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ri,ri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-&gt;pc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如果该实例上次接收响应的时间已超时，主动断开与该实例的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15608" y="4330200"/>
              <a:ext cx="2160240" cy="321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哨兵给本实例增加或者去掉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SDOWN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656164" y="4745238"/>
              <a:ext cx="34563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加上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SDOWN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标识的条件：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长时间没收到该实例的回复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  </a:t>
              </a:r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哨兵认为该实例是</a:t>
              </a:r>
              <a:r>
                <a:rPr lang="en-US" altLang="zh-CN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，但该实例报告的时候还说自己是</a:t>
              </a:r>
              <a:r>
                <a:rPr lang="en-US" altLang="zh-CN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，且</a:t>
              </a:r>
              <a:endPara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</a:t>
              </a:r>
              <a:r>
                <a:rPr lang="zh-CN" altLang="en-US" sz="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时间还是这样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（证明升做新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还没完成身份转变）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肘形连接符 30"/>
            <p:cNvCxnSpPr>
              <a:stCxn id="25" idx="3"/>
              <a:endCxn id="26" idx="1"/>
            </p:cNvCxnSpPr>
            <p:nvPr/>
          </p:nvCxnSpPr>
          <p:spPr>
            <a:xfrm flipV="1">
              <a:off x="4858214" y="3618316"/>
              <a:ext cx="757394" cy="4226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25" idx="3"/>
              <a:endCxn id="27" idx="1"/>
            </p:cNvCxnSpPr>
            <p:nvPr/>
          </p:nvCxnSpPr>
          <p:spPr>
            <a:xfrm flipV="1">
              <a:off x="4858214" y="4039391"/>
              <a:ext cx="757394" cy="15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2697974" y="4281249"/>
            <a:ext cx="6297979" cy="2127793"/>
            <a:chOff x="2591780" y="4253534"/>
            <a:chExt cx="6297979" cy="2127793"/>
          </a:xfrm>
        </p:grpSpPr>
        <p:sp>
          <p:nvSpPr>
            <p:cNvPr id="58" name="矩形 57"/>
            <p:cNvSpPr/>
            <p:nvPr/>
          </p:nvSpPr>
          <p:spPr>
            <a:xfrm>
              <a:off x="2591780" y="4253534"/>
              <a:ext cx="2412268" cy="21277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697974" y="4534764"/>
              <a:ext cx="21602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sentinelCheckObjectivelyDown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 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 </a:t>
              </a: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是否进入 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ODOWN </a:t>
              </a: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612887" y="4971460"/>
              <a:ext cx="2736812" cy="3222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如果当前哨兵认为该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实例为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SDOWN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状态，询问其他哨兵，获取同认为该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SDOWN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状态的票数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612887" y="5426281"/>
              <a:ext cx="2736812" cy="2980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如果票数满足条件，给该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置为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ODWON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5612887" y="5885430"/>
              <a:ext cx="3276872" cy="3222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如果票数不够，并且当前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ODOWN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，则去掉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ODWON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697974" y="4996013"/>
              <a:ext cx="21602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sentinelStartFailoverIfNeeded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判断该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是否需要进行故障转移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697974" y="5457262"/>
              <a:ext cx="21602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sentinelFailoverStateMachine</a:t>
              </a:r>
              <a:endPara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故障转移核心实现</a:t>
              </a:r>
              <a:endPara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97974" y="5918511"/>
              <a:ext cx="21602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sentinelAskMasterStateToOtherSentinels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刷新其他 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 </a:t>
              </a: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关于主服务器的状态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0" name="肘形连接符 49"/>
            <p:cNvCxnSpPr>
              <a:stCxn id="40" idx="3"/>
              <a:endCxn id="41" idx="1"/>
            </p:cNvCxnSpPr>
            <p:nvPr/>
          </p:nvCxnSpPr>
          <p:spPr>
            <a:xfrm>
              <a:off x="4858214" y="4714784"/>
              <a:ext cx="754673" cy="4177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0" idx="3"/>
              <a:endCxn id="42" idx="1"/>
            </p:cNvCxnSpPr>
            <p:nvPr/>
          </p:nvCxnSpPr>
          <p:spPr>
            <a:xfrm>
              <a:off x="4858214" y="4714784"/>
              <a:ext cx="754673" cy="860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40" idx="3"/>
              <a:endCxn id="43" idx="1"/>
            </p:cNvCxnSpPr>
            <p:nvPr/>
          </p:nvCxnSpPr>
          <p:spPr>
            <a:xfrm>
              <a:off x="4858214" y="4714784"/>
              <a:ext cx="754673" cy="13317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3370465" y="4331807"/>
            <a:ext cx="1461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主服务器实例逻辑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肘形连接符 61"/>
          <p:cNvCxnSpPr>
            <a:stCxn id="6" idx="3"/>
            <a:endCxn id="7" idx="1"/>
          </p:cNvCxnSpPr>
          <p:nvPr/>
        </p:nvCxnSpPr>
        <p:spPr>
          <a:xfrm flipV="1">
            <a:off x="2123728" y="1160748"/>
            <a:ext cx="576064" cy="2088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6" idx="3"/>
            <a:endCxn id="10" idx="1"/>
          </p:cNvCxnSpPr>
          <p:nvPr/>
        </p:nvCxnSpPr>
        <p:spPr>
          <a:xfrm flipV="1">
            <a:off x="2123728" y="2595476"/>
            <a:ext cx="576064" cy="653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" idx="3"/>
            <a:endCxn id="15" idx="1"/>
          </p:cNvCxnSpPr>
          <p:nvPr/>
        </p:nvCxnSpPr>
        <p:spPr>
          <a:xfrm flipV="1">
            <a:off x="2123728" y="3095645"/>
            <a:ext cx="574246" cy="153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6" idx="3"/>
            <a:endCxn id="25" idx="1"/>
          </p:cNvCxnSpPr>
          <p:nvPr/>
        </p:nvCxnSpPr>
        <p:spPr>
          <a:xfrm>
            <a:off x="2123728" y="3248980"/>
            <a:ext cx="574246" cy="380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" idx="3"/>
            <a:endCxn id="58" idx="1"/>
          </p:cNvCxnSpPr>
          <p:nvPr/>
        </p:nvCxnSpPr>
        <p:spPr>
          <a:xfrm>
            <a:off x="2123728" y="3248980"/>
            <a:ext cx="574246" cy="2096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25" idx="3"/>
            <a:endCxn id="28" idx="1"/>
          </p:cNvCxnSpPr>
          <p:nvPr/>
        </p:nvCxnSpPr>
        <p:spPr>
          <a:xfrm>
            <a:off x="4858214" y="3629555"/>
            <a:ext cx="757394" cy="450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659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发起故障转移：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9512" y="3153742"/>
            <a:ext cx="194421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sentinelStartFailoverIfNeeded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判断是否有必要发起故障转移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27784" y="1556792"/>
            <a:ext cx="144016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ODOWN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不发起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27784" y="2355267"/>
            <a:ext cx="144016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已经在进行故障转移了，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不发起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7784" y="3153742"/>
            <a:ext cx="144016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sentinelStartFailover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发起故障转移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355976" y="3153742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master-&gt;</a:t>
            </a:r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failover_state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SENTINEL_FAILOVER_STATE_WAIT_START;</a:t>
            </a:r>
          </a:p>
          <a:p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master-&gt;flags |= SRI_FAILOVER_IN_PROGRESS;</a:t>
            </a:r>
            <a:endParaRPr lang="en-US" altLang="zh-CN" sz="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27784" y="3952216"/>
            <a:ext cx="2232248" cy="4976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sentinelAskMasterStateToOtherSentinels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向监视相同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的其他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 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is-master-down-by-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2040" y="4031773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可以通过向另一个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 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is-master-down-by-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命令来询问对方是否认为给定的服务器已下线。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肘形连接符 40"/>
          <p:cNvCxnSpPr>
            <a:stCxn id="31" idx="3"/>
            <a:endCxn id="32" idx="1"/>
          </p:cNvCxnSpPr>
          <p:nvPr/>
        </p:nvCxnSpPr>
        <p:spPr>
          <a:xfrm flipV="1">
            <a:off x="2123728" y="1736812"/>
            <a:ext cx="504056" cy="1596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1" idx="3"/>
            <a:endCxn id="33" idx="1"/>
          </p:cNvCxnSpPr>
          <p:nvPr/>
        </p:nvCxnSpPr>
        <p:spPr>
          <a:xfrm flipV="1">
            <a:off x="2123728" y="2535287"/>
            <a:ext cx="504056" cy="798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1" idx="3"/>
            <a:endCxn id="34" idx="1"/>
          </p:cNvCxnSpPr>
          <p:nvPr/>
        </p:nvCxnSpPr>
        <p:spPr>
          <a:xfrm>
            <a:off x="2123728" y="3333762"/>
            <a:ext cx="5040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1" idx="3"/>
            <a:endCxn id="37" idx="1"/>
          </p:cNvCxnSpPr>
          <p:nvPr/>
        </p:nvCxnSpPr>
        <p:spPr>
          <a:xfrm>
            <a:off x="2123728" y="3333762"/>
            <a:ext cx="504056" cy="867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627784" y="4660972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判断是否需要拉票：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(master-&gt;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failover_state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 SENTINEL_FAILOVER_STATE_NONE)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server.runid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"*"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214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故障转移核心流程：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3153742"/>
            <a:ext cx="172819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sentinelFailoverStateMachine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故障转移核心函数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504" y="3645024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根据故障转移的状态机进行不同操作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5776" y="657571"/>
            <a:ext cx="172819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sentinelFailoverWaitStart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等待故障转移开始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040" y="167444"/>
            <a:ext cx="172819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sentinelGetLeader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查找本纪元的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哨兵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2040" y="657571"/>
            <a:ext cx="187220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如果本哨兵不是领头哨兵，且本次故障转移不是强制下发的，不做处理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4288" y="657571"/>
            <a:ext cx="187220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sentinelAbortFailover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直至超时，取消故障转移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28184" y="470574"/>
            <a:ext cx="460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failover_state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SENTINEL_FAILOVER_STATE_NONE;</a:t>
            </a:r>
            <a:endParaRPr lang="en-US" altLang="zh-CN" sz="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48478" y="1107990"/>
            <a:ext cx="187220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本哨兵执行故障转义，扭转状态机走到下一步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24128" y="1502103"/>
            <a:ext cx="460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failover_state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SENTINEL_FAILOVER_STATE_SELECT_SLAVE;</a:t>
            </a:r>
            <a:endParaRPr lang="en-US" altLang="zh-CN" sz="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9" idx="3"/>
            <a:endCxn id="10" idx="1"/>
          </p:cNvCxnSpPr>
          <p:nvPr/>
        </p:nvCxnSpPr>
        <p:spPr>
          <a:xfrm flipV="1">
            <a:off x="4283968" y="347464"/>
            <a:ext cx="648072" cy="490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3"/>
            <a:endCxn id="12" idx="1"/>
          </p:cNvCxnSpPr>
          <p:nvPr/>
        </p:nvCxnSpPr>
        <p:spPr>
          <a:xfrm>
            <a:off x="4283968" y="837591"/>
            <a:ext cx="64807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9" idx="3"/>
            <a:endCxn id="15" idx="1"/>
          </p:cNvCxnSpPr>
          <p:nvPr/>
        </p:nvCxnSpPr>
        <p:spPr>
          <a:xfrm>
            <a:off x="4283968" y="837591"/>
            <a:ext cx="664510" cy="450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  <a:endCxn id="13" idx="1"/>
          </p:cNvCxnSpPr>
          <p:nvPr/>
        </p:nvCxnSpPr>
        <p:spPr>
          <a:xfrm>
            <a:off x="6804248" y="83759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555776" y="1931640"/>
            <a:ext cx="172819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sentinelFailoverSelectSlave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选择新的主服务器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32040" y="1931640"/>
            <a:ext cx="188864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sentinelSelectSlave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slaves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挑选合适的作为新的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220072" y="2291679"/>
            <a:ext cx="460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failover_state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SENTINEL_FAILOVER_STATE_SEND_SLAVEOF_NOONE;</a:t>
            </a:r>
            <a:endParaRPr lang="en-US" altLang="zh-CN" sz="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53865" y="3115330"/>
            <a:ext cx="223224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sentinelFailoverSendSlaveOfNoOne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向被选中的从服务器发送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slaveof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 one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36096" y="2755290"/>
            <a:ext cx="266429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sentinelAbortFailover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一段时间内连接不是选中的从服务器，取消故障转移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41028" y="3115259"/>
            <a:ext cx="460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failover_state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SENTINEL_FAILOVER_STATE_NONE;</a:t>
            </a:r>
            <a:endParaRPr lang="en-US" altLang="zh-CN" sz="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36096" y="3500428"/>
            <a:ext cx="266429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sentinelSendSlaveOf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向被选中的从服务器发送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slaveof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 one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84980" y="3903880"/>
            <a:ext cx="460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failover_state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SENTINEL_FAILOVER_STATE_WAIT_PROMOTION;</a:t>
            </a:r>
            <a:endParaRPr lang="en-US" altLang="zh-CN" sz="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25" idx="3"/>
            <a:endCxn id="26" idx="1"/>
          </p:cNvCxnSpPr>
          <p:nvPr/>
        </p:nvCxnSpPr>
        <p:spPr>
          <a:xfrm>
            <a:off x="4283968" y="211166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9" idx="3"/>
            <a:endCxn id="31" idx="1"/>
          </p:cNvCxnSpPr>
          <p:nvPr/>
        </p:nvCxnSpPr>
        <p:spPr>
          <a:xfrm flipV="1">
            <a:off x="4786113" y="2935310"/>
            <a:ext cx="649983" cy="360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9" idx="3"/>
            <a:endCxn id="33" idx="1"/>
          </p:cNvCxnSpPr>
          <p:nvPr/>
        </p:nvCxnSpPr>
        <p:spPr>
          <a:xfrm>
            <a:off x="4786113" y="3295350"/>
            <a:ext cx="649983" cy="385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553865" y="4411920"/>
            <a:ext cx="2232248" cy="4865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sentinelFailoverWaitPromotion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等待升级生效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88538" y="4162190"/>
            <a:ext cx="2664296" cy="490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sentinelAbortFailover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会通过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命令的回复检查从服务器是否已经转变为主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服务器。这里只检查是否超时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88538" y="4880685"/>
            <a:ext cx="1675750" cy="3485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sentinelRefreshInstanceInfo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更新实例信息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17228" y="4880685"/>
            <a:ext cx="1305927" cy="3485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命令的回复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44" idx="1"/>
            <a:endCxn id="43" idx="3"/>
          </p:cNvCxnSpPr>
          <p:nvPr/>
        </p:nvCxnSpPr>
        <p:spPr>
          <a:xfrm flipH="1">
            <a:off x="7164288" y="5054943"/>
            <a:ext cx="552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1" idx="3"/>
            <a:endCxn id="42" idx="1"/>
          </p:cNvCxnSpPr>
          <p:nvPr/>
        </p:nvCxnSpPr>
        <p:spPr>
          <a:xfrm flipV="1">
            <a:off x="4786113" y="4407663"/>
            <a:ext cx="702425" cy="2475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436096" y="5272628"/>
            <a:ext cx="460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failover_state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SENTINEL_FAILOVER_STATE_RECONF_SLAVES;</a:t>
            </a:r>
            <a:endParaRPr lang="en-US" altLang="zh-CN" sz="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553865" y="5769151"/>
            <a:ext cx="2232248" cy="4681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sentinelFailoverReconfNextSlave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向所有尚未同步新主服务器的从服务器发送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SLAVEOF &lt;new-master-address&gt;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484980" y="5530650"/>
            <a:ext cx="2232248" cy="4681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sentinelSendSlaveOf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向所有尚未同步新主服务器的从服务器发送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SLAVEOF &lt;new-master-address&gt;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84980" y="6066667"/>
            <a:ext cx="2232248" cy="281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sentinelFailoverDetectEnd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触发检查是否所有从服务器的同步都已经完成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肘形连接符 53"/>
          <p:cNvCxnSpPr>
            <a:stCxn id="50" idx="3"/>
            <a:endCxn id="51" idx="1"/>
          </p:cNvCxnSpPr>
          <p:nvPr/>
        </p:nvCxnSpPr>
        <p:spPr>
          <a:xfrm flipV="1">
            <a:off x="4786113" y="5764731"/>
            <a:ext cx="698867" cy="238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>
            <a:off x="4786113" y="6003232"/>
            <a:ext cx="698867" cy="204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484980" y="6375407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failover_state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SENTINEL_FAILOVER_STATE_UPDATE_CONFIG</a:t>
            </a:r>
            <a:r>
              <a:rPr lang="en-US" altLang="zh-CN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这一状态将告知 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，所有从服务器都已经同步到新主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</a:t>
            </a:r>
            <a:endParaRPr lang="en-US" altLang="zh-CN" sz="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下一步状态转移见</a:t>
            </a:r>
            <a:r>
              <a:rPr lang="en-US" altLang="zh-CN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en-US" altLang="zh-CN" sz="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sentinelFailoverSwitchToPromotedSlave</a:t>
            </a:r>
            <a:endParaRPr lang="en-US" altLang="zh-CN" sz="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肘形连接符 62"/>
          <p:cNvCxnSpPr>
            <a:stCxn id="7" idx="3"/>
            <a:endCxn id="9" idx="1"/>
          </p:cNvCxnSpPr>
          <p:nvPr/>
        </p:nvCxnSpPr>
        <p:spPr>
          <a:xfrm flipV="1">
            <a:off x="1907704" y="837591"/>
            <a:ext cx="648072" cy="2496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7" idx="3"/>
            <a:endCxn id="25" idx="1"/>
          </p:cNvCxnSpPr>
          <p:nvPr/>
        </p:nvCxnSpPr>
        <p:spPr>
          <a:xfrm flipV="1">
            <a:off x="1907704" y="2111660"/>
            <a:ext cx="648072" cy="1222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7" idx="3"/>
            <a:endCxn id="29" idx="1"/>
          </p:cNvCxnSpPr>
          <p:nvPr/>
        </p:nvCxnSpPr>
        <p:spPr>
          <a:xfrm flipV="1">
            <a:off x="1907704" y="3295350"/>
            <a:ext cx="646161" cy="38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7" idx="3"/>
            <a:endCxn id="41" idx="1"/>
          </p:cNvCxnSpPr>
          <p:nvPr/>
        </p:nvCxnSpPr>
        <p:spPr>
          <a:xfrm>
            <a:off x="1907704" y="3333762"/>
            <a:ext cx="646161" cy="1321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7" idx="3"/>
            <a:endCxn id="50" idx="1"/>
          </p:cNvCxnSpPr>
          <p:nvPr/>
        </p:nvCxnSpPr>
        <p:spPr>
          <a:xfrm>
            <a:off x="1907704" y="3333762"/>
            <a:ext cx="646161" cy="2669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1312" y="598627"/>
            <a:ext cx="460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SENTINEL_FAILOVER_STATE_WAIT_START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711" y="1862330"/>
            <a:ext cx="460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SENTINEL_FAILOVER_STATE_SELECT_SLAVE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7604" y="2868512"/>
            <a:ext cx="460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SENTINEL_FAILOVER_STATE_SEND_SLAVEOF_NOONE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4563" y="4245254"/>
            <a:ext cx="460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SENTINEL_FAILOVER_STATE_WAIT_PROMOTION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1312" y="5551497"/>
            <a:ext cx="460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SENTINEL_FAILOVER_STATE_RECONF_SLAVES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71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7" y="25756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21627" y="1124744"/>
            <a:ext cx="8642861" cy="3976409"/>
            <a:chOff x="257527" y="316687"/>
            <a:chExt cx="8826171" cy="3976409"/>
          </a:xfrm>
        </p:grpSpPr>
        <p:grpSp>
          <p:nvGrpSpPr>
            <p:cNvPr id="11" name="组合 10"/>
            <p:cNvGrpSpPr/>
            <p:nvPr/>
          </p:nvGrpSpPr>
          <p:grpSpPr>
            <a:xfrm>
              <a:off x="1957775" y="620688"/>
              <a:ext cx="814025" cy="1656184"/>
              <a:chOff x="1957775" y="620688"/>
              <a:chExt cx="814025" cy="165618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957776" y="620688"/>
                <a:ext cx="814022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dictht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957775" y="908720"/>
                <a:ext cx="814023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table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958446" y="1196752"/>
                <a:ext cx="813353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size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957776" y="1556792"/>
                <a:ext cx="814024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sizemask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957775" y="1916832"/>
                <a:ext cx="814024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used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943708" y="2636912"/>
              <a:ext cx="814025" cy="1656184"/>
              <a:chOff x="1957775" y="620688"/>
              <a:chExt cx="814025" cy="165618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57776" y="620688"/>
                <a:ext cx="814022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dictht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957775" y="908720"/>
                <a:ext cx="814023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table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958446" y="1196752"/>
                <a:ext cx="813353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size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957776" y="1556792"/>
                <a:ext cx="814024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sizemask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957775" y="1916832"/>
                <a:ext cx="814024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used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3779912" y="764704"/>
              <a:ext cx="1224136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dictEntry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* [4]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79912" y="1052736"/>
              <a:ext cx="122413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779912" y="1268760"/>
              <a:ext cx="122413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779912" y="1484784"/>
              <a:ext cx="122413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779912" y="1700808"/>
              <a:ext cx="122413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652120" y="764704"/>
              <a:ext cx="100811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dictEntry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52120" y="1057181"/>
              <a:ext cx="1008112" cy="1395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key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652120" y="1196752"/>
              <a:ext cx="1008112" cy="1448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v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020272" y="759024"/>
              <a:ext cx="100811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dictEntry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20272" y="1051501"/>
              <a:ext cx="1008112" cy="1395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key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20272" y="1191072"/>
              <a:ext cx="1008112" cy="1448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v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236296" y="316687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599270" y="772235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5652120" y="1700808"/>
              <a:ext cx="100811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dictEntry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52120" y="1993285"/>
              <a:ext cx="1008112" cy="1395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key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652120" y="2132856"/>
              <a:ext cx="1008112" cy="1448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v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57527" y="1752466"/>
              <a:ext cx="814025" cy="1656184"/>
              <a:chOff x="1957775" y="620688"/>
              <a:chExt cx="814025" cy="1656184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957776" y="620688"/>
                <a:ext cx="814022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dict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957775" y="908720"/>
                <a:ext cx="814023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type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958446" y="1196752"/>
                <a:ext cx="813353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privdata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957776" y="1556792"/>
                <a:ext cx="814024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ht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957775" y="1916832"/>
                <a:ext cx="814024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</a:rPr>
                  <a:t>r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ehashidx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-1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5" name="直接箭头连接符 44"/>
            <p:cNvCxnSpPr>
              <a:stCxn id="40" idx="3"/>
              <a:endCxn id="8" idx="1"/>
            </p:cNvCxnSpPr>
            <p:nvPr/>
          </p:nvCxnSpPr>
          <p:spPr>
            <a:xfrm flipV="1">
              <a:off x="1071552" y="1376772"/>
              <a:ext cx="886894" cy="1491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3"/>
              <a:endCxn id="15" idx="1"/>
            </p:cNvCxnSpPr>
            <p:nvPr/>
          </p:nvCxnSpPr>
          <p:spPr>
            <a:xfrm>
              <a:off x="1071552" y="2868590"/>
              <a:ext cx="872827" cy="524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1170497" y="1396244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/>
                <a:t>h</a:t>
              </a:r>
              <a:r>
                <a:rPr lang="en-US" altLang="zh-CN" sz="1100" dirty="0" err="1" smtClean="0"/>
                <a:t>t</a:t>
              </a:r>
              <a:r>
                <a:rPr lang="en-US" altLang="zh-CN" sz="1100" dirty="0" smtClean="0"/>
                <a:t>[0]</a:t>
              </a:r>
              <a:endParaRPr lang="en-US" altLang="zh-CN" dirty="0" smtClean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170497" y="3277845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 smtClean="0"/>
                <a:t>ht</a:t>
              </a:r>
              <a:r>
                <a:rPr lang="en-US" altLang="zh-CN" sz="1100" dirty="0" smtClean="0"/>
                <a:t>[1]</a:t>
              </a:r>
              <a:endParaRPr lang="en-US" altLang="zh-CN" dirty="0" smtClean="0"/>
            </a:p>
          </p:txBody>
        </p:sp>
        <p:cxnSp>
          <p:nvCxnSpPr>
            <p:cNvPr id="51" name="直接箭头连接符 50"/>
            <p:cNvCxnSpPr>
              <a:stCxn id="7" idx="3"/>
              <a:endCxn id="18" idx="1"/>
            </p:cNvCxnSpPr>
            <p:nvPr/>
          </p:nvCxnSpPr>
          <p:spPr>
            <a:xfrm flipV="1">
              <a:off x="2771798" y="908720"/>
              <a:ext cx="1008114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4" idx="3"/>
              <a:endCxn id="27" idx="1"/>
            </p:cNvCxnSpPr>
            <p:nvPr/>
          </p:nvCxnSpPr>
          <p:spPr>
            <a:xfrm flipV="1">
              <a:off x="6660232" y="903040"/>
              <a:ext cx="360040" cy="5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27" idx="3"/>
            </p:cNvCxnSpPr>
            <p:nvPr/>
          </p:nvCxnSpPr>
          <p:spPr>
            <a:xfrm>
              <a:off x="8028384" y="903040"/>
              <a:ext cx="5708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曲线连接符 58"/>
            <p:cNvCxnSpPr>
              <a:stCxn id="19" idx="3"/>
              <a:endCxn id="31" idx="1"/>
            </p:cNvCxnSpPr>
            <p:nvPr/>
          </p:nvCxnSpPr>
          <p:spPr>
            <a:xfrm flipV="1">
              <a:off x="5004048" y="447492"/>
              <a:ext cx="2232248" cy="713256"/>
            </a:xfrm>
            <a:prstGeom prst="curvedConnector3">
              <a:avLst>
                <a:gd name="adj1" fmla="val 1715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20" idx="3"/>
              <a:endCxn id="24" idx="1"/>
            </p:cNvCxnSpPr>
            <p:nvPr/>
          </p:nvCxnSpPr>
          <p:spPr>
            <a:xfrm flipV="1">
              <a:off x="5004048" y="908720"/>
              <a:ext cx="648072" cy="468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5877958" y="1407985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cxnSp>
          <p:nvCxnSpPr>
            <p:cNvPr id="65" name="直接箭头连接符 64"/>
            <p:cNvCxnSpPr>
              <a:stCxn id="21" idx="3"/>
              <a:endCxn id="63" idx="1"/>
            </p:cNvCxnSpPr>
            <p:nvPr/>
          </p:nvCxnSpPr>
          <p:spPr>
            <a:xfrm flipV="1">
              <a:off x="5004048" y="1538790"/>
              <a:ext cx="873910" cy="54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22" idx="3"/>
              <a:endCxn id="33" idx="1"/>
            </p:cNvCxnSpPr>
            <p:nvPr/>
          </p:nvCxnSpPr>
          <p:spPr>
            <a:xfrm>
              <a:off x="5004048" y="1808820"/>
              <a:ext cx="648072" cy="36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7282508" y="1716826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cxnSp>
          <p:nvCxnSpPr>
            <p:cNvPr id="70" name="直接箭头连接符 69"/>
            <p:cNvCxnSpPr>
              <a:stCxn id="33" idx="3"/>
              <a:endCxn id="68" idx="1"/>
            </p:cNvCxnSpPr>
            <p:nvPr/>
          </p:nvCxnSpPr>
          <p:spPr>
            <a:xfrm>
              <a:off x="6660232" y="1844824"/>
              <a:ext cx="622276" cy="2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6598038" y="587424"/>
              <a:ext cx="4844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next</a:t>
              </a:r>
              <a:endParaRPr lang="en-US" altLang="zh-CN" dirty="0" smtClean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149766" y="2938155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cxnSp>
          <p:nvCxnSpPr>
            <p:cNvPr id="75" name="直接箭头连接符 74"/>
            <p:cNvCxnSpPr>
              <a:stCxn id="14" idx="3"/>
              <a:endCxn id="72" idx="1"/>
            </p:cNvCxnSpPr>
            <p:nvPr/>
          </p:nvCxnSpPr>
          <p:spPr>
            <a:xfrm>
              <a:off x="2757731" y="3068960"/>
              <a:ext cx="1392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文本框 76"/>
          <p:cNvSpPr txBox="1"/>
          <p:nvPr/>
        </p:nvSpPr>
        <p:spPr>
          <a:xfrm>
            <a:off x="3532481" y="2783385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 smtClean="0"/>
              <a:t>计算</a:t>
            </a:r>
            <a:r>
              <a:rPr lang="en-US" altLang="zh-CN" sz="1000" i="1" dirty="0" smtClean="0"/>
              <a:t>key</a:t>
            </a:r>
            <a:r>
              <a:rPr lang="zh-CN" altLang="en-US" sz="1000" i="1" dirty="0" smtClean="0"/>
              <a:t>的</a:t>
            </a:r>
            <a:r>
              <a:rPr lang="en-US" altLang="zh-CN" sz="1000" i="1" dirty="0" smtClean="0"/>
              <a:t>hash</a:t>
            </a:r>
            <a:r>
              <a:rPr lang="zh-CN" altLang="en-US" sz="1000" i="1" dirty="0" smtClean="0"/>
              <a:t>值</a:t>
            </a:r>
            <a:r>
              <a:rPr lang="en-US" altLang="zh-CN" sz="1000" i="1" dirty="0" smtClean="0"/>
              <a:t>&amp;</a:t>
            </a:r>
            <a:r>
              <a:rPr lang="en-US" altLang="zh-CN" sz="1000" i="1" dirty="0" err="1" smtClean="0"/>
              <a:t>sizemask</a:t>
            </a:r>
            <a:endParaRPr lang="en-US" altLang="zh-CN" sz="1000" i="1" dirty="0" smtClean="0"/>
          </a:p>
          <a:p>
            <a:r>
              <a:rPr lang="en-US" altLang="zh-CN" sz="1000" i="1" dirty="0"/>
              <a:t>(</a:t>
            </a:r>
            <a:r>
              <a:rPr lang="en-US" altLang="zh-CN" sz="1000" i="1" dirty="0" smtClean="0"/>
              <a:t>MurmurHash2</a:t>
            </a:r>
            <a:r>
              <a:rPr lang="zh-CN" altLang="en-US" sz="1000" i="1" dirty="0" smtClean="0"/>
              <a:t>算法</a:t>
            </a:r>
            <a:r>
              <a:rPr lang="en-US" altLang="zh-CN" sz="1000" i="1" dirty="0" smtClean="0"/>
              <a:t>)</a:t>
            </a:r>
            <a:endParaRPr lang="en-US" altLang="zh-CN" sz="1400" i="1" dirty="0" smtClean="0"/>
          </a:p>
        </p:txBody>
      </p:sp>
      <p:sp>
        <p:nvSpPr>
          <p:cNvPr id="78" name="文本框 77"/>
          <p:cNvSpPr txBox="1"/>
          <p:nvPr/>
        </p:nvSpPr>
        <p:spPr>
          <a:xfrm>
            <a:off x="5476317" y="778714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 smtClean="0"/>
              <a:t>开链法，每次插入从链表头部插入</a:t>
            </a:r>
            <a:endParaRPr lang="en-US" altLang="zh-CN" sz="1000" i="1" dirty="0" smtClean="0"/>
          </a:p>
        </p:txBody>
      </p:sp>
      <p:sp>
        <p:nvSpPr>
          <p:cNvPr id="79" name="文本框 78"/>
          <p:cNvSpPr txBox="1"/>
          <p:nvPr/>
        </p:nvSpPr>
        <p:spPr>
          <a:xfrm>
            <a:off x="54170" y="5446887"/>
            <a:ext cx="4259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 err="1"/>
              <a:t>p</a:t>
            </a:r>
            <a:r>
              <a:rPr lang="en-US" altLang="zh-CN" sz="1000" i="1" dirty="0" err="1" smtClean="0"/>
              <a:t>rivdata</a:t>
            </a:r>
            <a:r>
              <a:rPr lang="zh-CN" altLang="en-US" sz="1000" i="1" dirty="0" smtClean="0"/>
              <a:t>在字典遍历的时候</a:t>
            </a:r>
            <a:r>
              <a:rPr lang="en-US" altLang="zh-CN" sz="1000" i="1" dirty="0" smtClean="0"/>
              <a:t>(</a:t>
            </a:r>
            <a:r>
              <a:rPr lang="en-US" altLang="zh-CN" sz="1000" i="1" dirty="0" err="1" smtClean="0"/>
              <a:t>dictScan</a:t>
            </a:r>
            <a:r>
              <a:rPr lang="en-US" altLang="zh-CN" sz="1000" i="1" dirty="0" smtClean="0"/>
              <a:t>)</a:t>
            </a:r>
            <a:r>
              <a:rPr lang="zh-CN" altLang="en-US" sz="1000" i="1" dirty="0" smtClean="0"/>
              <a:t>会使用到，传入</a:t>
            </a:r>
            <a:r>
              <a:rPr lang="en-US" altLang="zh-CN" sz="1000" i="1" dirty="0" err="1"/>
              <a:t>dictScanFunction</a:t>
            </a:r>
            <a:r>
              <a:rPr lang="en-US" altLang="zh-CN" sz="1000" i="1" dirty="0"/>
              <a:t> *</a:t>
            </a:r>
            <a:r>
              <a:rPr lang="en-US" altLang="zh-CN" sz="1000" i="1" dirty="0" err="1" smtClean="0"/>
              <a:t>fn</a:t>
            </a:r>
            <a:r>
              <a:rPr lang="zh-CN" altLang="en-US" sz="1000" i="1" dirty="0" smtClean="0"/>
              <a:t>，</a:t>
            </a:r>
            <a:endParaRPr lang="en-US" altLang="zh-CN" sz="1000" i="1" dirty="0" smtClean="0"/>
          </a:p>
          <a:p>
            <a:r>
              <a:rPr lang="zh-CN" altLang="en-US" sz="1000" i="1" dirty="0" smtClean="0"/>
              <a:t>然后对遍历到的每个节点执行</a:t>
            </a:r>
            <a:r>
              <a:rPr lang="en-US" altLang="zh-CN" sz="1000" i="1" dirty="0" err="1" smtClean="0"/>
              <a:t>fn</a:t>
            </a:r>
            <a:r>
              <a:rPr lang="en-US" altLang="zh-CN" sz="1000" i="1" dirty="0" smtClean="0"/>
              <a:t>(</a:t>
            </a:r>
            <a:r>
              <a:rPr lang="en-US" altLang="zh-CN" sz="1000" i="1" dirty="0" err="1" smtClean="0"/>
              <a:t>privdata</a:t>
            </a:r>
            <a:r>
              <a:rPr lang="en-US" altLang="zh-CN" sz="1000" i="1" dirty="0" smtClean="0"/>
              <a:t>, de);</a:t>
            </a:r>
          </a:p>
        </p:txBody>
      </p:sp>
    </p:spTree>
    <p:extLst>
      <p:ext uri="{BB962C8B-B14F-4D97-AF65-F5344CB8AC3E}">
        <p14:creationId xmlns:p14="http://schemas.microsoft.com/office/powerpoint/2010/main" val="1670161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512" y="11663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sentinelSelectSlave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挑选步骤：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512" y="764704"/>
            <a:ext cx="84249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忽略所以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SDOWN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ODWN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保证列表中剩余的从服务器都是正常在线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info_validity_time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时间内没有回复过领头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Sentinelde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的命令的从服务器，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保证列表中剩余的从服务器都是最近成功进行过通信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所有与已下线主服务器连接断开超过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down-after-milliseconds * 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毫秒的服务器，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保证列表中剩余的从服务器都没有过早地与主服务器断开连接，换句话说，列表中剩余的从服务器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都是比较新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对剩下的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进行优先级排序，优先级排序如下：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slave_priority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比较小的（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优先级高的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slave_priority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相等的情况下，选取复制偏移位移大的（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主备同步率高的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位移相等的情况下，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选出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runid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字典序较小的，没有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runid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的当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324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命令的实现（上）：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2996952"/>
            <a:ext cx="158417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sentinelCommand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命令实现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3768" y="764704"/>
            <a:ext cx="172819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asters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列出所有被监视的主服务器及状态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8064" y="759024"/>
            <a:ext cx="2736304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addReplyDictOfRedisInstances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c,sentinel.masters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2479317" y="1224837"/>
            <a:ext cx="172819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aster &lt;name&gt;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列出特定被监视的主服务器及状态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8064" y="1224837"/>
            <a:ext cx="2736304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addReplySentinelRedisInstance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c,ri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2479316" y="1684970"/>
            <a:ext cx="216469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laves &lt;master-name&gt;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列出给定主服务器的所有从服务器及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48064" y="1684970"/>
            <a:ext cx="2736304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addReplyDictOfRedisInstances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c,ri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-&gt;slaves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2479315" y="2145103"/>
            <a:ext cx="216469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sentinels &lt;master-name&gt;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列出给定主服务器的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所有哨兵服务器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48064" y="2145103"/>
            <a:ext cx="2736304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addReplyDictOfRedisInstances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c,ri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-&gt;sentinels)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81541" y="3161134"/>
            <a:ext cx="2162465" cy="3917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is-master-down-by-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&lt;port&gt; &lt;current-epoch&gt; &lt;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runid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19" name="矩形 18"/>
          <p:cNvSpPr/>
          <p:nvPr/>
        </p:nvSpPr>
        <p:spPr>
          <a:xfrm>
            <a:off x="5148064" y="2725670"/>
            <a:ext cx="3528392" cy="435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getSentinelRedisInstanceByAddrAndRunID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sentinel.masters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c-&gt;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[2]-&gt;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ptr,port,NULL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masters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列表查找该实例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79314" y="3661387"/>
            <a:ext cx="216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可以通过向另一个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Sentinel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 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is-master-down-by-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命令来询问对方是否认为给定的服务器已下线。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48064" y="3335119"/>
            <a:ext cx="3528392" cy="310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判断该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是否主观下线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53606" y="3819923"/>
            <a:ext cx="3522850" cy="310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sentinelVoteLeader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如果这是一条拉票的命令且符合条件，为该请求过来的哨兵值投上一票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肘形连接符 23"/>
          <p:cNvCxnSpPr>
            <a:stCxn id="17" idx="3"/>
            <a:endCxn id="19" idx="1"/>
          </p:cNvCxnSpPr>
          <p:nvPr/>
        </p:nvCxnSpPr>
        <p:spPr>
          <a:xfrm flipV="1">
            <a:off x="4644006" y="2943402"/>
            <a:ext cx="504058" cy="413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79314" y="4627161"/>
            <a:ext cx="2668750" cy="3917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eset &lt;pattern&gt;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重置所有名字和给定模式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相匹配的主服务器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68144" y="4627161"/>
            <a:ext cx="2668750" cy="3917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sentinelResetMastersByPattern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77132" y="5234562"/>
            <a:ext cx="2668750" cy="3917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get-master-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-by-name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&lt;master-name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返回给定名字的主服务器的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地址和端口号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68144" y="5124434"/>
            <a:ext cx="2668750" cy="3207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sentinelGetMasterByName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根据名字查找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68144" y="5590100"/>
            <a:ext cx="2668750" cy="3207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sentinelGetMasterByName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再查找实例的地址信息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77132" y="6093188"/>
            <a:ext cx="2166873" cy="3917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&lt;master-name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强制开始一次自动故障迁移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8144" y="6052456"/>
            <a:ext cx="2668750" cy="3207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sentinelSelectSlave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挑选一个适合的从服务器作为新的主服务器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8144" y="6484904"/>
            <a:ext cx="2668750" cy="3207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sentinelStartFailover</a:t>
            </a:r>
            <a:endParaRPr lang="en-US" altLang="zh-CN" sz="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发起强制的故障迁移（详见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en-US" altLang="zh-CN" sz="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6" idx="3"/>
            <a:endCxn id="7" idx="1"/>
          </p:cNvCxnSpPr>
          <p:nvPr/>
        </p:nvCxnSpPr>
        <p:spPr>
          <a:xfrm flipV="1">
            <a:off x="4211960" y="903040"/>
            <a:ext cx="936104" cy="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8" idx="3"/>
            <a:endCxn id="9" idx="1"/>
          </p:cNvCxnSpPr>
          <p:nvPr/>
        </p:nvCxnSpPr>
        <p:spPr>
          <a:xfrm>
            <a:off x="4207509" y="1368853"/>
            <a:ext cx="940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0" idx="3"/>
            <a:endCxn id="11" idx="1"/>
          </p:cNvCxnSpPr>
          <p:nvPr/>
        </p:nvCxnSpPr>
        <p:spPr>
          <a:xfrm>
            <a:off x="4644007" y="1828986"/>
            <a:ext cx="50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2" idx="3"/>
            <a:endCxn id="16" idx="1"/>
          </p:cNvCxnSpPr>
          <p:nvPr/>
        </p:nvCxnSpPr>
        <p:spPr>
          <a:xfrm>
            <a:off x="4644006" y="2289119"/>
            <a:ext cx="504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7" idx="3"/>
            <a:endCxn id="21" idx="1"/>
          </p:cNvCxnSpPr>
          <p:nvPr/>
        </p:nvCxnSpPr>
        <p:spPr>
          <a:xfrm>
            <a:off x="4644006" y="3356992"/>
            <a:ext cx="504058" cy="133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7" idx="3"/>
            <a:endCxn id="22" idx="1"/>
          </p:cNvCxnSpPr>
          <p:nvPr/>
        </p:nvCxnSpPr>
        <p:spPr>
          <a:xfrm>
            <a:off x="4644006" y="3356992"/>
            <a:ext cx="509600" cy="618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5" idx="3"/>
            <a:endCxn id="26" idx="1"/>
          </p:cNvCxnSpPr>
          <p:nvPr/>
        </p:nvCxnSpPr>
        <p:spPr>
          <a:xfrm>
            <a:off x="5148064" y="4823019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7" idx="3"/>
            <a:endCxn id="28" idx="1"/>
          </p:cNvCxnSpPr>
          <p:nvPr/>
        </p:nvCxnSpPr>
        <p:spPr>
          <a:xfrm flipV="1">
            <a:off x="5145882" y="5284829"/>
            <a:ext cx="722262" cy="145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27" idx="3"/>
            <a:endCxn id="29" idx="1"/>
          </p:cNvCxnSpPr>
          <p:nvPr/>
        </p:nvCxnSpPr>
        <p:spPr>
          <a:xfrm>
            <a:off x="5145882" y="5430420"/>
            <a:ext cx="722262" cy="320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0" idx="3"/>
            <a:endCxn id="31" idx="1"/>
          </p:cNvCxnSpPr>
          <p:nvPr/>
        </p:nvCxnSpPr>
        <p:spPr>
          <a:xfrm flipV="1">
            <a:off x="4644005" y="6212851"/>
            <a:ext cx="1224139" cy="76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0" idx="3"/>
            <a:endCxn id="32" idx="1"/>
          </p:cNvCxnSpPr>
          <p:nvPr/>
        </p:nvCxnSpPr>
        <p:spPr>
          <a:xfrm>
            <a:off x="4644005" y="6289046"/>
            <a:ext cx="1224139" cy="356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" idx="3"/>
            <a:endCxn id="6" idx="1"/>
          </p:cNvCxnSpPr>
          <p:nvPr/>
        </p:nvCxnSpPr>
        <p:spPr>
          <a:xfrm flipV="1">
            <a:off x="1763688" y="908720"/>
            <a:ext cx="720080" cy="2268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" idx="3"/>
            <a:endCxn id="8" idx="1"/>
          </p:cNvCxnSpPr>
          <p:nvPr/>
        </p:nvCxnSpPr>
        <p:spPr>
          <a:xfrm flipV="1">
            <a:off x="1763688" y="1368853"/>
            <a:ext cx="715629" cy="1808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" idx="3"/>
            <a:endCxn id="10" idx="1"/>
          </p:cNvCxnSpPr>
          <p:nvPr/>
        </p:nvCxnSpPr>
        <p:spPr>
          <a:xfrm flipV="1">
            <a:off x="1763688" y="1828986"/>
            <a:ext cx="715628" cy="1347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5" idx="3"/>
            <a:endCxn id="12" idx="1"/>
          </p:cNvCxnSpPr>
          <p:nvPr/>
        </p:nvCxnSpPr>
        <p:spPr>
          <a:xfrm flipV="1">
            <a:off x="1763688" y="2289119"/>
            <a:ext cx="715627" cy="887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" idx="3"/>
            <a:endCxn id="17" idx="1"/>
          </p:cNvCxnSpPr>
          <p:nvPr/>
        </p:nvCxnSpPr>
        <p:spPr>
          <a:xfrm>
            <a:off x="1763688" y="3176972"/>
            <a:ext cx="717853" cy="180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5" idx="3"/>
            <a:endCxn id="25" idx="1"/>
          </p:cNvCxnSpPr>
          <p:nvPr/>
        </p:nvCxnSpPr>
        <p:spPr>
          <a:xfrm>
            <a:off x="1763688" y="3176972"/>
            <a:ext cx="715626" cy="1646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" idx="3"/>
            <a:endCxn id="27" idx="1"/>
          </p:cNvCxnSpPr>
          <p:nvPr/>
        </p:nvCxnSpPr>
        <p:spPr>
          <a:xfrm>
            <a:off x="1763688" y="3176972"/>
            <a:ext cx="713444" cy="22534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5" idx="3"/>
            <a:endCxn id="30" idx="1"/>
          </p:cNvCxnSpPr>
          <p:nvPr/>
        </p:nvCxnSpPr>
        <p:spPr>
          <a:xfrm>
            <a:off x="1763688" y="3176972"/>
            <a:ext cx="713444" cy="3112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10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命令的实现（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23528" y="1916832"/>
            <a:ext cx="8208912" cy="1469776"/>
            <a:chOff x="251520" y="764704"/>
            <a:chExt cx="8208912" cy="1469776"/>
          </a:xfrm>
        </p:grpSpPr>
        <p:sp>
          <p:nvSpPr>
            <p:cNvPr id="5" name="矩形 4"/>
            <p:cNvSpPr/>
            <p:nvPr/>
          </p:nvSpPr>
          <p:spPr>
            <a:xfrm>
              <a:off x="251520" y="1355576"/>
              <a:ext cx="158417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sentinelCommand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命令实现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483768" y="764704"/>
              <a:ext cx="172819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pending-scripts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执行脚本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483768" y="1355576"/>
              <a:ext cx="244827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monitor</a:t>
              </a:r>
              <a:r>
                <a:rPr lang="nl-NL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nl-NL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&lt;name&gt; &lt;ip&gt; &lt;</a:t>
              </a:r>
              <a:r>
                <a:rPr lang="nl-NL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port</a:t>
              </a:r>
              <a:r>
                <a:rPr lang="nl-NL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&lt;quorum</a:t>
              </a:r>
              <a:r>
                <a:rPr lang="nl-NL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监视一个这样的主服务器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012160" y="1355576"/>
              <a:ext cx="244827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createSentinelRedisInstance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创建这样的一个哨兵实例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768" y="1946448"/>
              <a:ext cx="244827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emove &lt;master-name&gt;</a:t>
              </a: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sentinel.masters</a:t>
              </a: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移除特定的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</a:t>
              </a: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主服务器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012160" y="1940693"/>
              <a:ext cx="244827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dictDelete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sentinel.masters,c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argv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[2]-&gt;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ptr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</p:txBody>
        </p:sp>
        <p:cxnSp>
          <p:nvCxnSpPr>
            <p:cNvPr id="12" name="肘形连接符 11"/>
            <p:cNvCxnSpPr>
              <a:stCxn id="5" idx="3"/>
              <a:endCxn id="6" idx="1"/>
            </p:cNvCxnSpPr>
            <p:nvPr/>
          </p:nvCxnSpPr>
          <p:spPr>
            <a:xfrm flipV="1">
              <a:off x="1835696" y="908720"/>
              <a:ext cx="648072" cy="6268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5" idx="3"/>
              <a:endCxn id="9" idx="1"/>
            </p:cNvCxnSpPr>
            <p:nvPr/>
          </p:nvCxnSpPr>
          <p:spPr>
            <a:xfrm>
              <a:off x="1835696" y="1535596"/>
              <a:ext cx="648072" cy="5548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5" idx="3"/>
              <a:endCxn id="7" idx="1"/>
            </p:cNvCxnSpPr>
            <p:nvPr/>
          </p:nvCxnSpPr>
          <p:spPr>
            <a:xfrm flipV="1">
              <a:off x="1835696" y="1499592"/>
              <a:ext cx="648072" cy="360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7" idx="3"/>
              <a:endCxn id="8" idx="1"/>
            </p:cNvCxnSpPr>
            <p:nvPr/>
          </p:nvCxnSpPr>
          <p:spPr>
            <a:xfrm>
              <a:off x="4932040" y="1499592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3"/>
              <a:endCxn id="10" idx="1"/>
            </p:cNvCxnSpPr>
            <p:nvPr/>
          </p:nvCxnSpPr>
          <p:spPr>
            <a:xfrm flipV="1">
              <a:off x="4932040" y="2084709"/>
              <a:ext cx="1080120" cy="5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97685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692696"/>
            <a:ext cx="72008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</a:p>
        </p:txBody>
      </p:sp>
      <p:sp>
        <p:nvSpPr>
          <p:cNvPr id="22" name="矩形 21"/>
          <p:cNvSpPr/>
          <p:nvPr/>
        </p:nvSpPr>
        <p:spPr>
          <a:xfrm>
            <a:off x="1547664" y="693009"/>
            <a:ext cx="144016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sentinelInfoReplyCallback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29470" y="692696"/>
            <a:ext cx="169060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sentinelRefreshInstanceInfo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刷新哨兵对该实例的信息</a:t>
            </a:r>
          </a:p>
        </p:txBody>
      </p:sp>
      <p:cxnSp>
        <p:nvCxnSpPr>
          <p:cNvPr id="24" name="直接箭头连接符 23"/>
          <p:cNvCxnSpPr>
            <a:stCxn id="21" idx="3"/>
            <a:endCxn id="22" idx="1"/>
          </p:cNvCxnSpPr>
          <p:nvPr/>
        </p:nvCxnSpPr>
        <p:spPr>
          <a:xfrm>
            <a:off x="971600" y="836712"/>
            <a:ext cx="576064" cy="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3" idx="1"/>
          </p:cNvCxnSpPr>
          <p:nvPr/>
        </p:nvCxnSpPr>
        <p:spPr>
          <a:xfrm flipV="1">
            <a:off x="2987824" y="836712"/>
            <a:ext cx="541646" cy="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51520" y="1298299"/>
            <a:ext cx="5400600" cy="288032"/>
            <a:chOff x="179512" y="1830140"/>
            <a:chExt cx="5400600" cy="288032"/>
          </a:xfrm>
        </p:grpSpPr>
        <p:sp>
          <p:nvSpPr>
            <p:cNvPr id="27" name="矩形 26"/>
            <p:cNvSpPr/>
            <p:nvPr/>
          </p:nvSpPr>
          <p:spPr>
            <a:xfrm>
              <a:off x="179512" y="1830140"/>
              <a:ext cx="72008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PING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475656" y="1830140"/>
              <a:ext cx="151216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sentinelPingReplyCallback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457462" y="1830140"/>
              <a:ext cx="212265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更新实例最后一次回复 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PING </a:t>
              </a: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命令的时间</a:t>
              </a:r>
              <a:endPara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箭头连接符 29"/>
            <p:cNvCxnSpPr>
              <a:stCxn id="27" idx="3"/>
              <a:endCxn id="28" idx="1"/>
            </p:cNvCxnSpPr>
            <p:nvPr/>
          </p:nvCxnSpPr>
          <p:spPr>
            <a:xfrm>
              <a:off x="899592" y="1974156"/>
              <a:ext cx="57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8" idx="3"/>
              <a:endCxn id="29" idx="1"/>
            </p:cNvCxnSpPr>
            <p:nvPr/>
          </p:nvCxnSpPr>
          <p:spPr>
            <a:xfrm>
              <a:off x="2987824" y="1974156"/>
              <a:ext cx="469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251520" y="1900376"/>
            <a:ext cx="5544616" cy="288032"/>
            <a:chOff x="179512" y="2470548"/>
            <a:chExt cx="5544616" cy="288032"/>
          </a:xfrm>
        </p:grpSpPr>
        <p:sp>
          <p:nvSpPr>
            <p:cNvPr id="33" name="矩形 32"/>
            <p:cNvSpPr/>
            <p:nvPr/>
          </p:nvSpPr>
          <p:spPr>
            <a:xfrm>
              <a:off x="179512" y="2470548"/>
              <a:ext cx="72008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PUBLISH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475656" y="2470548"/>
              <a:ext cx="1656184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sentinelPublishReplyCallback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457462" y="2470548"/>
              <a:ext cx="2266666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更新实例最后一次回复 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PUBLISH </a:t>
              </a: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命令的时间</a:t>
              </a:r>
              <a:endPara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箭头连接符 35"/>
            <p:cNvCxnSpPr>
              <a:stCxn id="33" idx="3"/>
              <a:endCxn id="34" idx="1"/>
            </p:cNvCxnSpPr>
            <p:nvPr/>
          </p:nvCxnSpPr>
          <p:spPr>
            <a:xfrm>
              <a:off x="899592" y="2614564"/>
              <a:ext cx="57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4" idx="3"/>
              <a:endCxn id="35" idx="1"/>
            </p:cNvCxnSpPr>
            <p:nvPr/>
          </p:nvCxnSpPr>
          <p:spPr>
            <a:xfrm>
              <a:off x="3131840" y="2614564"/>
              <a:ext cx="3256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107504" y="87015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哨兵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(Sentinel)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命令与处理回复函数：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1520" y="2467879"/>
            <a:ext cx="2376264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 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is-master-down-by-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master_ip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master_port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&lt;epoch&gt;</a:t>
            </a:r>
          </a:p>
        </p:txBody>
      </p:sp>
      <p:sp>
        <p:nvSpPr>
          <p:cNvPr id="40" name="矩形 39"/>
          <p:cNvSpPr/>
          <p:nvPr/>
        </p:nvSpPr>
        <p:spPr>
          <a:xfrm>
            <a:off x="3258647" y="2467879"/>
            <a:ext cx="2016224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sentinelReceiveIsMasterDownReply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1453" y="2819938"/>
            <a:ext cx="460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拉票命令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84168" y="2467879"/>
            <a:ext cx="212265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设置该实例的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leader_epoch</a:t>
            </a:r>
            <a:endParaRPr lang="zh-CN" altLang="en-US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stCxn id="39" idx="3"/>
            <a:endCxn id="40" idx="1"/>
          </p:cNvCxnSpPr>
          <p:nvPr/>
        </p:nvCxnSpPr>
        <p:spPr>
          <a:xfrm>
            <a:off x="2627784" y="2611895"/>
            <a:ext cx="630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0" idx="3"/>
            <a:endCxn id="48" idx="1"/>
          </p:cNvCxnSpPr>
          <p:nvPr/>
        </p:nvCxnSpPr>
        <p:spPr>
          <a:xfrm>
            <a:off x="5274871" y="2611895"/>
            <a:ext cx="809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51520" y="3140968"/>
            <a:ext cx="108012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laveof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 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71800" y="3140968"/>
            <a:ext cx="2016224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sentinelDiscardReplyCallback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对回复不做任何的处理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>
            <a:stCxn id="53" idx="3"/>
            <a:endCxn id="54" idx="1"/>
          </p:cNvCxnSpPr>
          <p:nvPr/>
        </p:nvCxnSpPr>
        <p:spPr>
          <a:xfrm>
            <a:off x="1331640" y="3284984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072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(Cluster)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573" y="578541"/>
            <a:ext cx="4086388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节点状态</a:t>
            </a:r>
          </a:p>
          <a:p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clusterNode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创建节点的时间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mstime_t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ctime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/* Node object creation time.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节点的名字，由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个十六进制字符组成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68eef66df23420a5862208ef5b1a7005b806f2ff</a:t>
            </a: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char name[REDIS_CLUSTER_NAMELEN]; </a:t>
            </a: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节点标识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使用各种不同的标识值记录节点的角色（比如主节点或者从节点），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以及节点目前所处的状态（比如在线或者下线）。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flags;      /* REDIS_NODE_...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节点当前的配置纪元，用于实现故障转移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uint64_t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configEpoch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由这个节点负责处理的槽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一共有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REDIS_CLUSTER_SLOTS / 8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个字节长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每个字节的每个位记录了一个槽的保存状态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位的值为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表示槽正由本节点处理，值为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则表示槽并非本节点处理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slots[0]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的第一个位保存了槽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的保存情况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slots[0]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的第二个位保存了槽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的保存情况，以此类推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char slots[REDIS_CLUSTER_SLOTS/8]; </a:t>
            </a: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该节点负责处理的槽数量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numslots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如果本节点是主节点，那么用这个属性记录从节点的数量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numslaves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指针数组，指向各个从节点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clusterNode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**slaves; /* pointers to slave nodes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如果这是一个从节点，那么指向主节点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clusterNode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slaveof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最后一次发送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PING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命令的时间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mstime_t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ping_sent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 /* Unix time we sent latest ping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一次接收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PONG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回复的时间戳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mstime_t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pong_received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/* Unix time we received the pong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最后一次被设置为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FAIL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状态的时间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mstime_t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fail_time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 /* Unix time when FAIL flag was set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最后一次给某个从节点投票的时间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mstime_t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voted_time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/* Last time we voted for a slave of this master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最后一次从这个节点接收到复制偏移量的时间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mstime_t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repl_offset_time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/* Unix time we received offset for this node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这个节点的复制偏移量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repl_offset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 /* Last known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offset for this node.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[REDIS_IP_STR_LEN];  /* Latest known IP address of this node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节点的端口号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port;                   /* Latest known port of this node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保存连接节点所需的有关信息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clusterLink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*link;          /* TCP/IP link with this node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一个链表，记录了所有其他节点对该节点的下线报告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 *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fail_reports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    /* List of nodes signaling this as failing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clusterNode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clusterNode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5976" y="53260"/>
            <a:ext cx="4680520" cy="7232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dirty="0" err="1"/>
              <a:t>typedef</a:t>
            </a:r>
            <a:r>
              <a:rPr lang="en-US" altLang="zh-CN" sz="800" dirty="0"/>
              <a:t> </a:t>
            </a:r>
            <a:r>
              <a:rPr lang="en-US" altLang="zh-CN" sz="800" dirty="0" err="1"/>
              <a:t>struct</a:t>
            </a:r>
            <a:r>
              <a:rPr lang="en-US" altLang="zh-CN" sz="800" dirty="0"/>
              <a:t> </a:t>
            </a:r>
            <a:r>
              <a:rPr lang="en-US" altLang="zh-CN" sz="800" dirty="0" err="1"/>
              <a:t>clusterState</a:t>
            </a:r>
            <a:r>
              <a:rPr lang="en-US" altLang="zh-CN" sz="800" dirty="0"/>
              <a:t> </a:t>
            </a:r>
            <a:r>
              <a:rPr lang="en-US" altLang="zh-CN" sz="800" dirty="0" smtClean="0"/>
              <a:t>{</a:t>
            </a:r>
            <a:endParaRPr lang="en-US" altLang="zh-CN" sz="800" dirty="0"/>
          </a:p>
          <a:p>
            <a:r>
              <a:rPr lang="en-US" altLang="zh-CN" sz="800" dirty="0"/>
              <a:t>    // </a:t>
            </a:r>
            <a:r>
              <a:rPr lang="zh-CN" altLang="en-US" sz="800" dirty="0"/>
              <a:t>指向当前节点的指针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 err="1"/>
              <a:t>clusterNode</a:t>
            </a:r>
            <a:r>
              <a:rPr lang="en-US" altLang="zh-CN" sz="800" dirty="0"/>
              <a:t> *myself;  /* This node </a:t>
            </a:r>
            <a:r>
              <a:rPr lang="en-US" altLang="zh-CN" sz="800" dirty="0" smtClean="0"/>
              <a:t>*/</a:t>
            </a:r>
            <a:endParaRPr lang="en-US" altLang="zh-CN" sz="800" dirty="0"/>
          </a:p>
          <a:p>
            <a:r>
              <a:rPr lang="en-US" altLang="zh-CN" sz="800" dirty="0"/>
              <a:t>    // </a:t>
            </a:r>
            <a:r>
              <a:rPr lang="zh-CN" altLang="en-US" sz="800" dirty="0"/>
              <a:t>集群当前的配置纪元，用于实现故障转移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uint64_t </a:t>
            </a:r>
            <a:r>
              <a:rPr lang="en-US" altLang="zh-CN" sz="800" dirty="0" err="1"/>
              <a:t>currentEpoch</a:t>
            </a:r>
            <a:r>
              <a:rPr lang="en-US" altLang="zh-CN" sz="800" dirty="0" smtClean="0"/>
              <a:t>;</a:t>
            </a:r>
            <a:endParaRPr lang="en-US" altLang="zh-CN" sz="800" dirty="0"/>
          </a:p>
          <a:p>
            <a:r>
              <a:rPr lang="en-US" altLang="zh-CN" sz="800" dirty="0"/>
              <a:t>    // </a:t>
            </a:r>
            <a:r>
              <a:rPr lang="zh-CN" altLang="en-US" sz="800" dirty="0"/>
              <a:t>集群当前的状态：是在线还是下线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 err="1"/>
              <a:t>int</a:t>
            </a:r>
            <a:r>
              <a:rPr lang="en-US" altLang="zh-CN" sz="800" dirty="0"/>
              <a:t> state;            /* REDIS_CLUSTER_OK, REDIS_CLUSTER_FAIL, ... </a:t>
            </a:r>
            <a:r>
              <a:rPr lang="en-US" altLang="zh-CN" sz="800" dirty="0" smtClean="0"/>
              <a:t>*/</a:t>
            </a:r>
            <a:endParaRPr lang="en-US" altLang="zh-CN" sz="800" dirty="0"/>
          </a:p>
          <a:p>
            <a:r>
              <a:rPr lang="en-US" altLang="zh-CN" sz="800" dirty="0"/>
              <a:t>    // </a:t>
            </a:r>
            <a:r>
              <a:rPr lang="zh-CN" altLang="en-US" sz="800" dirty="0"/>
              <a:t>集群中至少处理着一个槽的节点的数量。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 err="1"/>
              <a:t>int</a:t>
            </a:r>
            <a:r>
              <a:rPr lang="en-US" altLang="zh-CN" sz="800" dirty="0"/>
              <a:t> size;             /* </a:t>
            </a:r>
            <a:r>
              <a:rPr lang="en-US" altLang="zh-CN" sz="800" dirty="0" err="1"/>
              <a:t>Num</a:t>
            </a:r>
            <a:r>
              <a:rPr lang="en-US" altLang="zh-CN" sz="800" dirty="0"/>
              <a:t> of master nodes with at least one slot </a:t>
            </a:r>
            <a:r>
              <a:rPr lang="en-US" altLang="zh-CN" sz="800" dirty="0" smtClean="0"/>
              <a:t>*/</a:t>
            </a:r>
            <a:endParaRPr lang="en-US" altLang="zh-CN" sz="800" dirty="0"/>
          </a:p>
          <a:p>
            <a:r>
              <a:rPr lang="en-US" altLang="zh-CN" sz="800" dirty="0"/>
              <a:t>    // </a:t>
            </a:r>
            <a:r>
              <a:rPr lang="zh-CN" altLang="en-US" sz="800" dirty="0"/>
              <a:t>集群节点名单（包括 </a:t>
            </a:r>
            <a:r>
              <a:rPr lang="en-US" altLang="zh-CN" sz="800" dirty="0"/>
              <a:t>myself </a:t>
            </a:r>
            <a:r>
              <a:rPr lang="zh-CN" altLang="en-US" sz="800" dirty="0"/>
              <a:t>节点）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// </a:t>
            </a:r>
            <a:r>
              <a:rPr lang="zh-CN" altLang="en-US" sz="800" dirty="0"/>
              <a:t>字典的键为节点的名字，字典的值为 </a:t>
            </a:r>
            <a:r>
              <a:rPr lang="en-US" altLang="zh-CN" sz="800" dirty="0" err="1"/>
              <a:t>clusterNode</a:t>
            </a:r>
            <a:r>
              <a:rPr lang="en-US" altLang="zh-CN" sz="800" dirty="0"/>
              <a:t> </a:t>
            </a:r>
            <a:r>
              <a:rPr lang="zh-CN" altLang="en-US" sz="800" dirty="0"/>
              <a:t>结构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 err="1"/>
              <a:t>dict</a:t>
            </a:r>
            <a:r>
              <a:rPr lang="en-US" altLang="zh-CN" sz="800" dirty="0"/>
              <a:t> *nodes;          /* Hash table of name -&gt; </a:t>
            </a:r>
            <a:r>
              <a:rPr lang="en-US" altLang="zh-CN" sz="800" dirty="0" err="1"/>
              <a:t>clusterNode</a:t>
            </a:r>
            <a:r>
              <a:rPr lang="en-US" altLang="zh-CN" sz="800" dirty="0"/>
              <a:t> structures </a:t>
            </a:r>
            <a:r>
              <a:rPr lang="en-US" altLang="zh-CN" sz="800" dirty="0" smtClean="0"/>
              <a:t>*/</a:t>
            </a:r>
            <a:endParaRPr lang="en-US" altLang="zh-CN" sz="800" dirty="0"/>
          </a:p>
          <a:p>
            <a:r>
              <a:rPr lang="en-US" altLang="zh-CN" sz="800" dirty="0"/>
              <a:t>    // </a:t>
            </a:r>
            <a:r>
              <a:rPr lang="zh-CN" altLang="en-US" sz="800" dirty="0"/>
              <a:t>节点黑名单，用于 </a:t>
            </a:r>
            <a:r>
              <a:rPr lang="en-US" altLang="zh-CN" sz="800" dirty="0"/>
              <a:t>CLUSTER FORGET </a:t>
            </a:r>
            <a:r>
              <a:rPr lang="zh-CN" altLang="en-US" sz="800" dirty="0"/>
              <a:t>命令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// </a:t>
            </a:r>
            <a:r>
              <a:rPr lang="zh-CN" altLang="en-US" sz="800" dirty="0"/>
              <a:t>防止被 </a:t>
            </a:r>
            <a:r>
              <a:rPr lang="en-US" altLang="zh-CN" sz="800" dirty="0"/>
              <a:t>FORGET </a:t>
            </a:r>
            <a:r>
              <a:rPr lang="zh-CN" altLang="en-US" sz="800" dirty="0"/>
              <a:t>的命令重新被添加到集群里面</a:t>
            </a:r>
          </a:p>
          <a:p>
            <a:r>
              <a:rPr lang="en-US" altLang="zh-CN" sz="800" dirty="0" smtClean="0"/>
              <a:t>    </a:t>
            </a:r>
            <a:r>
              <a:rPr lang="en-US" altLang="zh-CN" sz="800" dirty="0" err="1" smtClean="0"/>
              <a:t>dict</a:t>
            </a:r>
            <a:r>
              <a:rPr lang="en-US" altLang="zh-CN" sz="800" dirty="0" smtClean="0"/>
              <a:t> </a:t>
            </a:r>
            <a:r>
              <a:rPr lang="en-US" altLang="zh-CN" sz="800" dirty="0"/>
              <a:t>*</a:t>
            </a:r>
            <a:r>
              <a:rPr lang="en-US" altLang="zh-CN" sz="800" dirty="0" err="1"/>
              <a:t>nodes_black_list</a:t>
            </a:r>
            <a:r>
              <a:rPr lang="en-US" altLang="zh-CN" sz="800" dirty="0"/>
              <a:t>; /* Nodes we don't re-add for a few seconds. </a:t>
            </a:r>
            <a:r>
              <a:rPr lang="en-US" altLang="zh-CN" sz="800" dirty="0" smtClean="0"/>
              <a:t>*/</a:t>
            </a:r>
            <a:endParaRPr lang="en-US" altLang="zh-CN" sz="800" dirty="0"/>
          </a:p>
          <a:p>
            <a:r>
              <a:rPr lang="en-US" altLang="zh-CN" sz="800" dirty="0"/>
              <a:t>    // </a:t>
            </a:r>
            <a:r>
              <a:rPr lang="zh-CN" altLang="en-US" sz="800" dirty="0"/>
              <a:t>记录要从当前节点迁移到目标节点的槽，以及迁移的目标节点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// </a:t>
            </a:r>
            <a:r>
              <a:rPr lang="en-US" altLang="zh-CN" sz="800" dirty="0" err="1"/>
              <a:t>migrating_slots_to</a:t>
            </a:r>
            <a:r>
              <a:rPr lang="en-US" altLang="zh-CN" sz="800" dirty="0"/>
              <a:t>[</a:t>
            </a:r>
            <a:r>
              <a:rPr lang="en-US" altLang="zh-CN" sz="800" dirty="0" err="1"/>
              <a:t>i</a:t>
            </a:r>
            <a:r>
              <a:rPr lang="en-US" altLang="zh-CN" sz="800" dirty="0"/>
              <a:t>] = NULL </a:t>
            </a:r>
            <a:r>
              <a:rPr lang="zh-CN" altLang="en-US" sz="800" dirty="0"/>
              <a:t>表示槽 </a:t>
            </a:r>
            <a:r>
              <a:rPr lang="en-US" altLang="zh-CN" sz="800" dirty="0" err="1"/>
              <a:t>i</a:t>
            </a:r>
            <a:r>
              <a:rPr lang="en-US" altLang="zh-CN" sz="800" dirty="0"/>
              <a:t> </a:t>
            </a:r>
            <a:r>
              <a:rPr lang="zh-CN" altLang="en-US" sz="800" dirty="0"/>
              <a:t>未被迁移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// </a:t>
            </a:r>
            <a:r>
              <a:rPr lang="en-US" altLang="zh-CN" sz="800" dirty="0" err="1"/>
              <a:t>migrating_slots_to</a:t>
            </a:r>
            <a:r>
              <a:rPr lang="en-US" altLang="zh-CN" sz="800" dirty="0"/>
              <a:t>[</a:t>
            </a:r>
            <a:r>
              <a:rPr lang="en-US" altLang="zh-CN" sz="800" dirty="0" err="1"/>
              <a:t>i</a:t>
            </a:r>
            <a:r>
              <a:rPr lang="en-US" altLang="zh-CN" sz="800" dirty="0"/>
              <a:t>] = </a:t>
            </a:r>
            <a:r>
              <a:rPr lang="en-US" altLang="zh-CN" sz="800" dirty="0" err="1"/>
              <a:t>clusterNode_A</a:t>
            </a:r>
            <a:r>
              <a:rPr lang="en-US" altLang="zh-CN" sz="800" dirty="0"/>
              <a:t> </a:t>
            </a:r>
            <a:r>
              <a:rPr lang="zh-CN" altLang="en-US" sz="800" dirty="0"/>
              <a:t>表示槽 </a:t>
            </a:r>
            <a:r>
              <a:rPr lang="en-US" altLang="zh-CN" sz="800" dirty="0" err="1"/>
              <a:t>i</a:t>
            </a:r>
            <a:r>
              <a:rPr lang="en-US" altLang="zh-CN" sz="800" dirty="0"/>
              <a:t> </a:t>
            </a:r>
            <a:r>
              <a:rPr lang="zh-CN" altLang="en-US" sz="800" dirty="0"/>
              <a:t>要从本节点迁移至节点 </a:t>
            </a:r>
            <a:r>
              <a:rPr lang="en-US" altLang="zh-CN" sz="800" dirty="0"/>
              <a:t>A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clusterNode</a:t>
            </a:r>
            <a:r>
              <a:rPr lang="en-US" altLang="zh-CN" sz="800" dirty="0"/>
              <a:t> *</a:t>
            </a:r>
            <a:r>
              <a:rPr lang="en-US" altLang="zh-CN" sz="800" dirty="0" err="1"/>
              <a:t>migrating_slots_to</a:t>
            </a:r>
            <a:r>
              <a:rPr lang="en-US" altLang="zh-CN" sz="800" dirty="0"/>
              <a:t>[REDIS_CLUSTER_SLOTS</a:t>
            </a:r>
            <a:r>
              <a:rPr lang="en-US" altLang="zh-CN" sz="800" dirty="0" smtClean="0"/>
              <a:t>];</a:t>
            </a:r>
            <a:endParaRPr lang="en-US" altLang="zh-CN" sz="800" dirty="0"/>
          </a:p>
          <a:p>
            <a:r>
              <a:rPr lang="en-US" altLang="zh-CN" sz="800" dirty="0"/>
              <a:t>    // </a:t>
            </a:r>
            <a:r>
              <a:rPr lang="zh-CN" altLang="en-US" sz="800" dirty="0"/>
              <a:t>记录要从源节点迁移到本节点的槽，以及进行迁移的源节点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// </a:t>
            </a:r>
            <a:r>
              <a:rPr lang="en-US" altLang="zh-CN" sz="800" dirty="0" err="1"/>
              <a:t>importing_slots_from</a:t>
            </a:r>
            <a:r>
              <a:rPr lang="en-US" altLang="zh-CN" sz="800" dirty="0"/>
              <a:t>[</a:t>
            </a:r>
            <a:r>
              <a:rPr lang="en-US" altLang="zh-CN" sz="800" dirty="0" err="1"/>
              <a:t>i</a:t>
            </a:r>
            <a:r>
              <a:rPr lang="en-US" altLang="zh-CN" sz="800" dirty="0"/>
              <a:t>] = NULL </a:t>
            </a:r>
            <a:r>
              <a:rPr lang="zh-CN" altLang="en-US" sz="800" dirty="0"/>
              <a:t>表示槽 </a:t>
            </a:r>
            <a:r>
              <a:rPr lang="en-US" altLang="zh-CN" sz="800" dirty="0" err="1"/>
              <a:t>i</a:t>
            </a:r>
            <a:r>
              <a:rPr lang="en-US" altLang="zh-CN" sz="800" dirty="0"/>
              <a:t> </a:t>
            </a:r>
            <a:r>
              <a:rPr lang="zh-CN" altLang="en-US" sz="800" dirty="0"/>
              <a:t>未进行导入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// </a:t>
            </a:r>
            <a:r>
              <a:rPr lang="en-US" altLang="zh-CN" sz="800" dirty="0" err="1"/>
              <a:t>importing_slots_from</a:t>
            </a:r>
            <a:r>
              <a:rPr lang="en-US" altLang="zh-CN" sz="800" dirty="0"/>
              <a:t>[</a:t>
            </a:r>
            <a:r>
              <a:rPr lang="en-US" altLang="zh-CN" sz="800" dirty="0" err="1"/>
              <a:t>i</a:t>
            </a:r>
            <a:r>
              <a:rPr lang="en-US" altLang="zh-CN" sz="800" dirty="0"/>
              <a:t>] = </a:t>
            </a:r>
            <a:r>
              <a:rPr lang="en-US" altLang="zh-CN" sz="800" dirty="0" err="1"/>
              <a:t>clusterNode_A</a:t>
            </a:r>
            <a:r>
              <a:rPr lang="en-US" altLang="zh-CN" sz="800" dirty="0"/>
              <a:t> </a:t>
            </a:r>
            <a:r>
              <a:rPr lang="zh-CN" altLang="en-US" sz="800" dirty="0"/>
              <a:t>表示正从节点 </a:t>
            </a:r>
            <a:r>
              <a:rPr lang="en-US" altLang="zh-CN" sz="800" dirty="0"/>
              <a:t>A </a:t>
            </a:r>
            <a:r>
              <a:rPr lang="zh-CN" altLang="en-US" sz="800" dirty="0"/>
              <a:t>中导入槽 </a:t>
            </a:r>
            <a:r>
              <a:rPr lang="en-US" altLang="zh-CN" sz="800" dirty="0" err="1"/>
              <a:t>i</a:t>
            </a:r>
            <a:endParaRPr lang="en-US" altLang="zh-CN" sz="800" dirty="0"/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clusterNode</a:t>
            </a:r>
            <a:r>
              <a:rPr lang="en-US" altLang="zh-CN" sz="800" dirty="0"/>
              <a:t> *</a:t>
            </a:r>
            <a:r>
              <a:rPr lang="en-US" altLang="zh-CN" sz="800" dirty="0" err="1"/>
              <a:t>importing_slots_from</a:t>
            </a:r>
            <a:r>
              <a:rPr lang="en-US" altLang="zh-CN" sz="800" dirty="0"/>
              <a:t>[REDIS_CLUSTER_SLOTS</a:t>
            </a:r>
            <a:r>
              <a:rPr lang="en-US" altLang="zh-CN" sz="800" dirty="0" smtClean="0"/>
              <a:t>];</a:t>
            </a:r>
            <a:endParaRPr lang="en-US" altLang="zh-CN" sz="800" dirty="0"/>
          </a:p>
          <a:p>
            <a:r>
              <a:rPr lang="en-US" altLang="zh-CN" sz="800" dirty="0"/>
              <a:t>    // </a:t>
            </a:r>
            <a:r>
              <a:rPr lang="zh-CN" altLang="en-US" sz="800" dirty="0"/>
              <a:t>负责处理各个槽的节点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// </a:t>
            </a:r>
            <a:r>
              <a:rPr lang="zh-CN" altLang="en-US" sz="800" dirty="0"/>
              <a:t>例如 </a:t>
            </a:r>
            <a:r>
              <a:rPr lang="en-US" altLang="zh-CN" sz="800" dirty="0"/>
              <a:t>slots[</a:t>
            </a:r>
            <a:r>
              <a:rPr lang="en-US" altLang="zh-CN" sz="800" dirty="0" err="1"/>
              <a:t>i</a:t>
            </a:r>
            <a:r>
              <a:rPr lang="en-US" altLang="zh-CN" sz="800" dirty="0"/>
              <a:t>] = </a:t>
            </a:r>
            <a:r>
              <a:rPr lang="en-US" altLang="zh-CN" sz="800" dirty="0" err="1"/>
              <a:t>clusterNode_A</a:t>
            </a:r>
            <a:r>
              <a:rPr lang="en-US" altLang="zh-CN" sz="800" dirty="0"/>
              <a:t> </a:t>
            </a:r>
            <a:r>
              <a:rPr lang="zh-CN" altLang="en-US" sz="800" dirty="0"/>
              <a:t>表示槽 </a:t>
            </a:r>
            <a:r>
              <a:rPr lang="en-US" altLang="zh-CN" sz="800" dirty="0" err="1"/>
              <a:t>i</a:t>
            </a:r>
            <a:r>
              <a:rPr lang="en-US" altLang="zh-CN" sz="800" dirty="0"/>
              <a:t> </a:t>
            </a:r>
            <a:r>
              <a:rPr lang="zh-CN" altLang="en-US" sz="800" dirty="0"/>
              <a:t>由节点 </a:t>
            </a:r>
            <a:r>
              <a:rPr lang="en-US" altLang="zh-CN" sz="800" dirty="0"/>
              <a:t>A </a:t>
            </a:r>
            <a:r>
              <a:rPr lang="zh-CN" altLang="en-US" sz="800" dirty="0"/>
              <a:t>处理</a:t>
            </a:r>
          </a:p>
          <a:p>
            <a:r>
              <a:rPr lang="zh-CN" altLang="en-US" sz="800" dirty="0"/>
              <a:t>    </a:t>
            </a:r>
            <a:r>
              <a:rPr lang="en-US" altLang="zh-CN" sz="800" b="1" dirty="0" err="1"/>
              <a:t>clusterNode</a:t>
            </a:r>
            <a:r>
              <a:rPr lang="en-US" altLang="zh-CN" sz="800" b="1" dirty="0"/>
              <a:t> </a:t>
            </a:r>
            <a:r>
              <a:rPr lang="en-US" altLang="zh-CN" sz="800" b="1" dirty="0" smtClean="0"/>
              <a:t>*slots[REDIS_CLUSTER_SLOTS];</a:t>
            </a:r>
            <a:endParaRPr lang="en-US" altLang="zh-CN" sz="800" b="1" dirty="0"/>
          </a:p>
          <a:p>
            <a:r>
              <a:rPr lang="en-US" altLang="zh-CN" sz="800" dirty="0"/>
              <a:t>    // </a:t>
            </a:r>
            <a:r>
              <a:rPr lang="zh-CN" altLang="en-US" sz="800" dirty="0"/>
              <a:t>跳跃表，表中以</a:t>
            </a:r>
            <a:r>
              <a:rPr lang="zh-CN" altLang="en-US" sz="800" dirty="0" smtClean="0"/>
              <a:t>槽作为</a:t>
            </a:r>
            <a:r>
              <a:rPr lang="zh-CN" altLang="en-US" sz="800" dirty="0"/>
              <a:t>分值，键作为成员，对槽进行有序排序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// </a:t>
            </a:r>
            <a:r>
              <a:rPr lang="zh-CN" altLang="en-US" sz="800" dirty="0"/>
              <a:t>当需要对某些槽进行区间（</a:t>
            </a:r>
            <a:r>
              <a:rPr lang="en-US" altLang="zh-CN" sz="800" dirty="0"/>
              <a:t>range</a:t>
            </a:r>
            <a:r>
              <a:rPr lang="zh-CN" altLang="en-US" sz="800" dirty="0"/>
              <a:t>）操作时，这个跳跃表可以提供</a:t>
            </a:r>
            <a:r>
              <a:rPr lang="zh-CN" altLang="en-US" sz="800" dirty="0" smtClean="0"/>
              <a:t>方便</a:t>
            </a:r>
            <a:r>
              <a:rPr lang="en-US" altLang="zh-CN" sz="800" dirty="0" smtClean="0"/>
              <a:t>.</a:t>
            </a:r>
            <a:r>
              <a:rPr lang="zh-CN" altLang="en-US" sz="800" dirty="0" smtClean="0"/>
              <a:t>具体操作定义在 </a:t>
            </a:r>
            <a:r>
              <a:rPr lang="en-US" altLang="zh-CN" sz="800" dirty="0" err="1" smtClean="0"/>
              <a:t>db.c</a:t>
            </a:r>
            <a:r>
              <a:rPr lang="en-US" altLang="zh-CN" sz="800" dirty="0" smtClean="0"/>
              <a:t> </a:t>
            </a:r>
            <a:r>
              <a:rPr lang="zh-CN" altLang="en-US" sz="800" dirty="0" smtClean="0"/>
              <a:t>里面</a:t>
            </a:r>
          </a:p>
          <a:p>
            <a:r>
              <a:rPr lang="zh-CN" altLang="en-US" sz="800" dirty="0" smtClean="0"/>
              <a:t>    </a:t>
            </a:r>
            <a:r>
              <a:rPr lang="en-US" altLang="zh-CN" sz="800" b="1" dirty="0" err="1"/>
              <a:t>zskiplist</a:t>
            </a:r>
            <a:r>
              <a:rPr lang="en-US" altLang="zh-CN" sz="800" b="1" dirty="0"/>
              <a:t> *</a:t>
            </a:r>
            <a:r>
              <a:rPr lang="en-US" altLang="zh-CN" sz="800" b="1" dirty="0" err="1"/>
              <a:t>slots_to_keys</a:t>
            </a:r>
            <a:r>
              <a:rPr lang="en-US" altLang="zh-CN" sz="800" b="1" dirty="0" smtClean="0"/>
              <a:t>;</a:t>
            </a:r>
            <a:endParaRPr lang="en-US" altLang="zh-CN" sz="800" b="1" dirty="0"/>
          </a:p>
          <a:p>
            <a:r>
              <a:rPr lang="en-US" altLang="zh-CN" sz="800" dirty="0" smtClean="0"/>
              <a:t>    // </a:t>
            </a:r>
            <a:r>
              <a:rPr lang="zh-CN" altLang="en-US" sz="800" dirty="0"/>
              <a:t>以下这些域被用于进行故障转移</a:t>
            </a:r>
            <a:r>
              <a:rPr lang="zh-CN" altLang="en-US" sz="800" dirty="0" smtClean="0"/>
              <a:t>选举</a:t>
            </a:r>
            <a:endParaRPr lang="zh-CN" altLang="en-US" sz="800" dirty="0"/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// </a:t>
            </a:r>
            <a:r>
              <a:rPr lang="zh-CN" altLang="en-US" sz="800" dirty="0"/>
              <a:t>上次执行选举或者下次执行选举的时间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 err="1"/>
              <a:t>mstime_t</a:t>
            </a:r>
            <a:r>
              <a:rPr lang="en-US" altLang="zh-CN" sz="800" dirty="0"/>
              <a:t> </a:t>
            </a:r>
            <a:r>
              <a:rPr lang="en-US" altLang="zh-CN" sz="800" dirty="0" err="1"/>
              <a:t>failover_auth_time</a:t>
            </a:r>
            <a:r>
              <a:rPr lang="en-US" altLang="zh-CN" sz="800" dirty="0"/>
              <a:t>; /* Time of previous or next election. </a:t>
            </a:r>
            <a:r>
              <a:rPr lang="en-US" altLang="zh-CN" sz="800" dirty="0" smtClean="0"/>
              <a:t>*/</a:t>
            </a:r>
            <a:endParaRPr lang="en-US" altLang="zh-CN" sz="800" dirty="0"/>
          </a:p>
          <a:p>
            <a:r>
              <a:rPr lang="en-US" altLang="zh-CN" sz="800" dirty="0"/>
              <a:t>    // </a:t>
            </a:r>
            <a:r>
              <a:rPr lang="zh-CN" altLang="en-US" sz="800" dirty="0"/>
              <a:t>节点获得的投票数量</a:t>
            </a:r>
          </a:p>
          <a:p>
            <a:r>
              <a:rPr lang="zh-CN" altLang="en-US" sz="800" dirty="0" smtClean="0"/>
              <a:t>    </a:t>
            </a:r>
            <a:r>
              <a:rPr lang="en-US" altLang="zh-CN" sz="800" dirty="0" err="1" smtClean="0"/>
              <a:t>int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failover_auth_count</a:t>
            </a:r>
            <a:r>
              <a:rPr lang="en-US" altLang="zh-CN" sz="800" dirty="0" smtClean="0"/>
              <a:t>;    /* Number of votes received so far. */</a:t>
            </a:r>
          </a:p>
          <a:p>
            <a:r>
              <a:rPr lang="en-US" altLang="zh-CN" sz="800" dirty="0" smtClean="0"/>
              <a:t>    </a:t>
            </a:r>
            <a:r>
              <a:rPr lang="en-US" altLang="zh-CN" sz="800" dirty="0" err="1" smtClean="0"/>
              <a:t>int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failover_auth_sent</a:t>
            </a:r>
            <a:r>
              <a:rPr lang="en-US" altLang="zh-CN" sz="800" dirty="0" smtClean="0"/>
              <a:t>;     // </a:t>
            </a:r>
            <a:r>
              <a:rPr lang="zh-CN" altLang="en-US" sz="800" dirty="0"/>
              <a:t>如果值为 </a:t>
            </a:r>
            <a:r>
              <a:rPr lang="en-US" altLang="zh-CN" sz="800" dirty="0"/>
              <a:t>1 </a:t>
            </a:r>
            <a:r>
              <a:rPr lang="zh-CN" altLang="en-US" sz="800" dirty="0"/>
              <a:t>，表示本节点已经向其他节点发送了投票请求</a:t>
            </a:r>
          </a:p>
          <a:p>
            <a:r>
              <a:rPr lang="en-US" altLang="zh-CN" sz="800" dirty="0" smtClean="0"/>
              <a:t>    </a:t>
            </a:r>
            <a:r>
              <a:rPr lang="en-US" altLang="zh-CN" sz="800" dirty="0" err="1" smtClean="0"/>
              <a:t>int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failover_auth_rank</a:t>
            </a:r>
            <a:r>
              <a:rPr lang="en-US" altLang="zh-CN" sz="800" dirty="0" smtClean="0"/>
              <a:t>;     /* This slave rank for current </a:t>
            </a:r>
            <a:r>
              <a:rPr lang="en-US" altLang="zh-CN" sz="800" dirty="0" err="1" smtClean="0"/>
              <a:t>auth</a:t>
            </a:r>
            <a:r>
              <a:rPr lang="en-US" altLang="zh-CN" sz="800" dirty="0" smtClean="0"/>
              <a:t> request. */</a:t>
            </a:r>
          </a:p>
          <a:p>
            <a:r>
              <a:rPr lang="en-US" altLang="zh-CN" sz="800" dirty="0" smtClean="0"/>
              <a:t>    </a:t>
            </a:r>
            <a:r>
              <a:rPr lang="en-US" altLang="zh-CN" sz="800" dirty="0"/>
              <a:t>uint64_t </a:t>
            </a:r>
            <a:r>
              <a:rPr lang="en-US" altLang="zh-CN" sz="800" dirty="0" err="1"/>
              <a:t>failover_auth_epoch</a:t>
            </a:r>
            <a:r>
              <a:rPr lang="en-US" altLang="zh-CN" sz="800" dirty="0"/>
              <a:t>; /* Epoch of the current election. </a:t>
            </a:r>
            <a:r>
              <a:rPr lang="en-US" altLang="zh-CN" sz="800" dirty="0" smtClean="0"/>
              <a:t>*/</a:t>
            </a:r>
            <a:endParaRPr lang="en-US" altLang="zh-CN" sz="800" dirty="0"/>
          </a:p>
          <a:p>
            <a:r>
              <a:rPr lang="en-US" altLang="zh-CN" sz="800" dirty="0" smtClean="0"/>
              <a:t>     /* </a:t>
            </a:r>
            <a:r>
              <a:rPr lang="zh-CN" altLang="en-US" sz="800" dirty="0"/>
              <a:t>共用的手动故障转移状态 *</a:t>
            </a:r>
            <a:r>
              <a:rPr lang="en-US" altLang="zh-CN" sz="800" dirty="0" smtClean="0"/>
              <a:t>/</a:t>
            </a:r>
            <a:endParaRPr lang="en-US" altLang="zh-CN" sz="800" dirty="0"/>
          </a:p>
          <a:p>
            <a:r>
              <a:rPr lang="en-US" altLang="zh-CN" sz="800" dirty="0"/>
              <a:t>    // </a:t>
            </a:r>
            <a:r>
              <a:rPr lang="zh-CN" altLang="en-US" sz="800" dirty="0"/>
              <a:t>手动故障转移执行的时间限制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 err="1"/>
              <a:t>mstime_t</a:t>
            </a:r>
            <a:r>
              <a:rPr lang="en-US" altLang="zh-CN" sz="800" dirty="0"/>
              <a:t> </a:t>
            </a:r>
            <a:r>
              <a:rPr lang="en-US" altLang="zh-CN" sz="800" dirty="0" err="1"/>
              <a:t>mf_end</a:t>
            </a:r>
            <a:r>
              <a:rPr lang="en-US" altLang="zh-CN" sz="800" dirty="0"/>
              <a:t>; </a:t>
            </a:r>
            <a:endParaRPr lang="en-US" altLang="zh-CN" sz="800" dirty="0" smtClean="0"/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   /* </a:t>
            </a:r>
            <a:r>
              <a:rPr lang="zh-CN" altLang="en-US" sz="800" dirty="0"/>
              <a:t>主服务器的手动故障转移状态 *</a:t>
            </a:r>
            <a:r>
              <a:rPr lang="en-US" altLang="zh-CN" sz="800" dirty="0"/>
              <a:t>/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clusterNode</a:t>
            </a:r>
            <a:r>
              <a:rPr lang="en-US" altLang="zh-CN" sz="800" dirty="0"/>
              <a:t> *</a:t>
            </a:r>
            <a:r>
              <a:rPr lang="en-US" altLang="zh-CN" sz="800" dirty="0" err="1"/>
              <a:t>mf_slave</a:t>
            </a:r>
            <a:r>
              <a:rPr lang="en-US" altLang="zh-CN" sz="800" dirty="0"/>
              <a:t>;      /* Slave performing the manual failover. */</a:t>
            </a:r>
          </a:p>
          <a:p>
            <a:r>
              <a:rPr lang="en-US" altLang="zh-CN" sz="800" dirty="0" smtClean="0"/>
              <a:t>    /* </a:t>
            </a:r>
            <a:r>
              <a:rPr lang="zh-CN" altLang="en-US" sz="800" dirty="0"/>
              <a:t>从服务器的手动故障转移状态 *</a:t>
            </a:r>
            <a:r>
              <a:rPr lang="en-US" altLang="zh-CN" sz="800" dirty="0"/>
              <a:t>/</a:t>
            </a:r>
          </a:p>
          <a:p>
            <a:r>
              <a:rPr lang="en-US" altLang="zh-CN" sz="800" dirty="0"/>
              <a:t>    long </a:t>
            </a:r>
            <a:r>
              <a:rPr lang="en-US" altLang="zh-CN" sz="800" dirty="0" err="1"/>
              <a:t>long</a:t>
            </a:r>
            <a:r>
              <a:rPr lang="en-US" altLang="zh-CN" sz="800" dirty="0"/>
              <a:t> </a:t>
            </a:r>
            <a:r>
              <a:rPr lang="en-US" altLang="zh-CN" sz="800" dirty="0" err="1"/>
              <a:t>mf_master_offset</a:t>
            </a:r>
            <a:r>
              <a:rPr lang="en-US" altLang="zh-CN" sz="800" dirty="0"/>
              <a:t>; </a:t>
            </a:r>
            <a:endParaRPr lang="en-US" altLang="zh-CN" sz="800" dirty="0" smtClean="0"/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   // </a:t>
            </a:r>
            <a:r>
              <a:rPr lang="zh-CN" altLang="en-US" sz="800" dirty="0"/>
              <a:t>指示手动故障转移是否可以开始的标志值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// </a:t>
            </a:r>
            <a:r>
              <a:rPr lang="zh-CN" altLang="en-US" sz="800" dirty="0"/>
              <a:t>值为非 </a:t>
            </a:r>
            <a:r>
              <a:rPr lang="en-US" altLang="zh-CN" sz="800" dirty="0"/>
              <a:t>0 </a:t>
            </a:r>
            <a:r>
              <a:rPr lang="zh-CN" altLang="en-US" sz="800" dirty="0"/>
              <a:t>时表示各个主服务器可以开始投票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 err="1"/>
              <a:t>int</a:t>
            </a:r>
            <a:r>
              <a:rPr lang="en-US" altLang="zh-CN" sz="800" dirty="0"/>
              <a:t> </a:t>
            </a:r>
            <a:r>
              <a:rPr lang="en-US" altLang="zh-CN" sz="800" dirty="0" err="1"/>
              <a:t>mf_can_start</a:t>
            </a:r>
            <a:r>
              <a:rPr lang="en-US" altLang="zh-CN" sz="800" dirty="0"/>
              <a:t>;       </a:t>
            </a:r>
          </a:p>
          <a:p>
            <a:r>
              <a:rPr lang="en-US" altLang="zh-CN" sz="800" dirty="0" smtClean="0"/>
              <a:t>    /* </a:t>
            </a:r>
            <a:r>
              <a:rPr lang="zh-CN" altLang="en-US" sz="800" dirty="0"/>
              <a:t>以下这些域由主服务器使用，用于记录选举时的状态 *</a:t>
            </a:r>
            <a:r>
              <a:rPr lang="en-US" altLang="zh-CN" sz="800" dirty="0" smtClean="0"/>
              <a:t>/</a:t>
            </a:r>
            <a:endParaRPr lang="en-US" altLang="zh-CN" sz="800" dirty="0"/>
          </a:p>
          <a:p>
            <a:r>
              <a:rPr lang="en-US" altLang="zh-CN" sz="800" dirty="0"/>
              <a:t>    // </a:t>
            </a:r>
            <a:r>
              <a:rPr lang="zh-CN" altLang="en-US" sz="800" dirty="0"/>
              <a:t>集群最后一次进行投票的纪元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uint64_t </a:t>
            </a:r>
            <a:r>
              <a:rPr lang="en-US" altLang="zh-CN" sz="800" dirty="0" err="1"/>
              <a:t>lastVoteEpoch</a:t>
            </a:r>
            <a:r>
              <a:rPr lang="en-US" altLang="zh-CN" sz="800" dirty="0"/>
              <a:t>;     /* Epoch of the last vote granted. </a:t>
            </a:r>
            <a:r>
              <a:rPr lang="en-US" altLang="zh-CN" sz="800" dirty="0" smtClean="0"/>
              <a:t>*/</a:t>
            </a:r>
            <a:endParaRPr lang="en-US" altLang="zh-CN" sz="800" dirty="0"/>
          </a:p>
          <a:p>
            <a:r>
              <a:rPr lang="en-US" altLang="zh-CN" sz="800" dirty="0"/>
              <a:t>    // </a:t>
            </a:r>
            <a:r>
              <a:rPr lang="zh-CN" altLang="en-US" sz="800" dirty="0"/>
              <a:t>在进入下个事件循环之前要做的事情，以各个 </a:t>
            </a:r>
            <a:r>
              <a:rPr lang="en-US" altLang="zh-CN" sz="800" dirty="0"/>
              <a:t>flag </a:t>
            </a:r>
            <a:r>
              <a:rPr lang="zh-CN" altLang="en-US" sz="800" dirty="0"/>
              <a:t>来记录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 err="1"/>
              <a:t>int</a:t>
            </a:r>
            <a:r>
              <a:rPr lang="en-US" altLang="zh-CN" sz="800" dirty="0"/>
              <a:t> </a:t>
            </a:r>
            <a:r>
              <a:rPr lang="en-US" altLang="zh-CN" sz="800" dirty="0" err="1"/>
              <a:t>todo_before_sleep</a:t>
            </a:r>
            <a:r>
              <a:rPr lang="en-US" altLang="zh-CN" sz="800" dirty="0"/>
              <a:t>; /* Things to do in </a:t>
            </a:r>
            <a:r>
              <a:rPr lang="en-US" altLang="zh-CN" sz="800" dirty="0" err="1"/>
              <a:t>clusterBeforeSleep</a:t>
            </a:r>
            <a:r>
              <a:rPr lang="en-US" altLang="zh-CN" sz="800" dirty="0"/>
              <a:t>(). </a:t>
            </a:r>
            <a:r>
              <a:rPr lang="en-US" altLang="zh-CN" sz="800" dirty="0" smtClean="0"/>
              <a:t>*/</a:t>
            </a:r>
            <a:endParaRPr lang="en-US" altLang="zh-CN" sz="800" dirty="0"/>
          </a:p>
          <a:p>
            <a:r>
              <a:rPr lang="en-US" altLang="zh-CN" sz="800" dirty="0"/>
              <a:t>    // </a:t>
            </a:r>
            <a:r>
              <a:rPr lang="zh-CN" altLang="en-US" sz="800" dirty="0"/>
              <a:t>通过 </a:t>
            </a:r>
            <a:r>
              <a:rPr lang="en-US" altLang="zh-CN" sz="800" dirty="0"/>
              <a:t>cluster </a:t>
            </a:r>
            <a:r>
              <a:rPr lang="zh-CN" altLang="en-US" sz="800" dirty="0"/>
              <a:t>连接发送的消息数量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long </a:t>
            </a:r>
            <a:r>
              <a:rPr lang="en-US" altLang="zh-CN" sz="800" dirty="0" err="1"/>
              <a:t>long</a:t>
            </a:r>
            <a:r>
              <a:rPr lang="en-US" altLang="zh-CN" sz="800" dirty="0"/>
              <a:t> </a:t>
            </a:r>
            <a:r>
              <a:rPr lang="en-US" altLang="zh-CN" sz="800" dirty="0" err="1"/>
              <a:t>stats_bus_messages_sent</a:t>
            </a:r>
            <a:r>
              <a:rPr lang="en-US" altLang="zh-CN" sz="800" dirty="0"/>
              <a:t>;  /* </a:t>
            </a:r>
            <a:r>
              <a:rPr lang="en-US" altLang="zh-CN" sz="800" dirty="0" err="1"/>
              <a:t>Num</a:t>
            </a:r>
            <a:r>
              <a:rPr lang="en-US" altLang="zh-CN" sz="800" dirty="0"/>
              <a:t> of </a:t>
            </a:r>
            <a:r>
              <a:rPr lang="en-US" altLang="zh-CN" sz="800" dirty="0" err="1"/>
              <a:t>msg</a:t>
            </a:r>
            <a:r>
              <a:rPr lang="en-US" altLang="zh-CN" sz="800" dirty="0"/>
              <a:t> sent via cluster bus. </a:t>
            </a:r>
            <a:r>
              <a:rPr lang="en-US" altLang="zh-CN" sz="800" dirty="0" smtClean="0"/>
              <a:t>*/</a:t>
            </a:r>
            <a:endParaRPr lang="en-US" altLang="zh-CN" sz="800" dirty="0"/>
          </a:p>
          <a:p>
            <a:r>
              <a:rPr lang="en-US" altLang="zh-CN" sz="800" dirty="0"/>
              <a:t>    // </a:t>
            </a:r>
            <a:r>
              <a:rPr lang="zh-CN" altLang="en-US" sz="800" dirty="0"/>
              <a:t>通过 </a:t>
            </a:r>
            <a:r>
              <a:rPr lang="en-US" altLang="zh-CN" sz="800" dirty="0"/>
              <a:t>cluster </a:t>
            </a:r>
            <a:r>
              <a:rPr lang="zh-CN" altLang="en-US" sz="800" dirty="0"/>
              <a:t>接收到的消息数量</a:t>
            </a:r>
          </a:p>
          <a:p>
            <a:r>
              <a:rPr lang="zh-CN" altLang="en-US" sz="800" dirty="0"/>
              <a:t>    </a:t>
            </a:r>
            <a:r>
              <a:rPr lang="en-US" altLang="zh-CN" sz="800" dirty="0"/>
              <a:t>long </a:t>
            </a:r>
            <a:r>
              <a:rPr lang="en-US" altLang="zh-CN" sz="800" dirty="0" err="1"/>
              <a:t>long</a:t>
            </a:r>
            <a:r>
              <a:rPr lang="en-US" altLang="zh-CN" sz="800" dirty="0"/>
              <a:t> </a:t>
            </a:r>
            <a:r>
              <a:rPr lang="en-US" altLang="zh-CN" sz="800" dirty="0" err="1"/>
              <a:t>stats_bus_messages_received</a:t>
            </a:r>
            <a:r>
              <a:rPr lang="en-US" altLang="zh-CN" sz="800" dirty="0"/>
              <a:t>; /* </a:t>
            </a:r>
            <a:r>
              <a:rPr lang="en-US" altLang="zh-CN" sz="800" dirty="0" err="1"/>
              <a:t>Num</a:t>
            </a:r>
            <a:r>
              <a:rPr lang="en-US" altLang="zh-CN" sz="800" dirty="0"/>
              <a:t> of </a:t>
            </a:r>
            <a:r>
              <a:rPr lang="en-US" altLang="zh-CN" sz="800" dirty="0" err="1"/>
              <a:t>msg</a:t>
            </a:r>
            <a:r>
              <a:rPr lang="en-US" altLang="zh-CN" sz="800" dirty="0"/>
              <a:t> rcvd via cluster bus</a:t>
            </a:r>
            <a:r>
              <a:rPr lang="en-US" altLang="zh-CN" sz="800" dirty="0" smtClean="0"/>
              <a:t>.*/</a:t>
            </a:r>
            <a:endParaRPr lang="en-US" altLang="zh-CN" sz="800" dirty="0"/>
          </a:p>
          <a:p>
            <a:r>
              <a:rPr lang="en-US" altLang="zh-CN" sz="800" dirty="0"/>
              <a:t>} </a:t>
            </a:r>
            <a:r>
              <a:rPr lang="en-US" altLang="zh-CN" sz="800" dirty="0" err="1"/>
              <a:t>clusterState</a:t>
            </a:r>
            <a:r>
              <a:rPr lang="en-US" altLang="zh-CN" sz="800" dirty="0"/>
              <a:t>;</a:t>
            </a:r>
            <a:endParaRPr lang="en-US" altLang="zh-CN" sz="800" dirty="0" smtClean="0"/>
          </a:p>
        </p:txBody>
      </p:sp>
    </p:spTree>
    <p:extLst>
      <p:ext uri="{BB962C8B-B14F-4D97-AF65-F5344CB8AC3E}">
        <p14:creationId xmlns:p14="http://schemas.microsoft.com/office/powerpoint/2010/main" val="27589273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(Cluster)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879812" y="2418434"/>
            <a:ext cx="1080120" cy="864096"/>
            <a:chOff x="2843808" y="3140968"/>
            <a:chExt cx="1080120" cy="864096"/>
          </a:xfrm>
        </p:grpSpPr>
        <p:sp>
          <p:nvSpPr>
            <p:cNvPr id="13" name="矩形 12"/>
            <p:cNvSpPr/>
            <p:nvPr/>
          </p:nvSpPr>
          <p:spPr>
            <a:xfrm>
              <a:off x="2843808" y="3140968"/>
              <a:ext cx="108012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nodes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843808" y="3356992"/>
              <a:ext cx="108012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“5154…2939”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843808" y="3573016"/>
              <a:ext cx="108012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“68ee…f2ff”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843808" y="3789040"/>
              <a:ext cx="108012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“9dfb..5c26”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187146" y="8620"/>
            <a:ext cx="1584176" cy="2232248"/>
            <a:chOff x="6156176" y="548680"/>
            <a:chExt cx="1584176" cy="2232248"/>
          </a:xfrm>
        </p:grpSpPr>
        <p:sp>
          <p:nvSpPr>
            <p:cNvPr id="26" name="矩形 25"/>
            <p:cNvSpPr/>
            <p:nvPr/>
          </p:nvSpPr>
          <p:spPr>
            <a:xfrm>
              <a:off x="6156176" y="548680"/>
              <a:ext cx="158417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clusterNode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156176" y="764704"/>
              <a:ext cx="158417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ame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“5154…2939”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156176" y="1124744"/>
              <a:ext cx="158417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flags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REDIS_NODE_MASTER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158270" y="1484784"/>
              <a:ext cx="158208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configEpoch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156176" y="1844824"/>
              <a:ext cx="158417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“127.0.0.1”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6156176" y="2204864"/>
              <a:ext cx="158417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port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7000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156176" y="2564904"/>
              <a:ext cx="158417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slots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87146" y="2346426"/>
            <a:ext cx="1584176" cy="2232248"/>
            <a:chOff x="6156176" y="548680"/>
            <a:chExt cx="1584176" cy="2232248"/>
          </a:xfrm>
        </p:grpSpPr>
        <p:sp>
          <p:nvSpPr>
            <p:cNvPr id="35" name="矩形 34"/>
            <p:cNvSpPr/>
            <p:nvPr/>
          </p:nvSpPr>
          <p:spPr>
            <a:xfrm>
              <a:off x="6156176" y="548680"/>
              <a:ext cx="158417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clusterNode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56176" y="764704"/>
              <a:ext cx="158417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ame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“5154…2939”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6156176" y="1124744"/>
              <a:ext cx="158417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flags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REDIS_NODE_MASTER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6158270" y="1484784"/>
              <a:ext cx="158208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configEpoch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156176" y="1844824"/>
              <a:ext cx="158417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“127.0.0.1”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6156176" y="2204864"/>
              <a:ext cx="158417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port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7000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6156176" y="2564904"/>
              <a:ext cx="158417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87146" y="4625752"/>
            <a:ext cx="1584176" cy="2232248"/>
            <a:chOff x="6156176" y="548680"/>
            <a:chExt cx="1584176" cy="2232248"/>
          </a:xfrm>
        </p:grpSpPr>
        <p:sp>
          <p:nvSpPr>
            <p:cNvPr id="43" name="矩形 42"/>
            <p:cNvSpPr/>
            <p:nvPr/>
          </p:nvSpPr>
          <p:spPr>
            <a:xfrm>
              <a:off x="6156176" y="548680"/>
              <a:ext cx="158417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clusterNode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56176" y="764704"/>
              <a:ext cx="158417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ame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“5154…2939”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6156176" y="1124744"/>
              <a:ext cx="158417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flags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REDIS_NODE_MASTER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6158270" y="1484784"/>
              <a:ext cx="158208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configEpoch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6156176" y="1844824"/>
              <a:ext cx="158417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“127.0.0.1”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6156176" y="2204864"/>
              <a:ext cx="158417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port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7000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6156176" y="2564904"/>
              <a:ext cx="158417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cxnSp>
        <p:nvCxnSpPr>
          <p:cNvPr id="51" name="曲线连接符 50"/>
          <p:cNvCxnSpPr>
            <a:stCxn id="5" idx="3"/>
            <a:endCxn id="26" idx="1"/>
          </p:cNvCxnSpPr>
          <p:nvPr/>
        </p:nvCxnSpPr>
        <p:spPr>
          <a:xfrm flipV="1">
            <a:off x="1835696" y="116632"/>
            <a:ext cx="4351450" cy="23402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10" idx="3"/>
            <a:endCxn id="13" idx="1"/>
          </p:cNvCxnSpPr>
          <p:nvPr/>
        </p:nvCxnSpPr>
        <p:spPr>
          <a:xfrm flipV="1">
            <a:off x="1835696" y="2526446"/>
            <a:ext cx="1044116" cy="14426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14" idx="3"/>
            <a:endCxn id="26" idx="1"/>
          </p:cNvCxnSpPr>
          <p:nvPr/>
        </p:nvCxnSpPr>
        <p:spPr>
          <a:xfrm flipV="1">
            <a:off x="3959932" y="116632"/>
            <a:ext cx="2227214" cy="26258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3"/>
            <a:endCxn id="35" idx="1"/>
          </p:cNvCxnSpPr>
          <p:nvPr/>
        </p:nvCxnSpPr>
        <p:spPr>
          <a:xfrm flipV="1">
            <a:off x="3959932" y="2454438"/>
            <a:ext cx="2227214" cy="504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16" idx="3"/>
            <a:endCxn id="43" idx="1"/>
          </p:cNvCxnSpPr>
          <p:nvPr/>
        </p:nvCxnSpPr>
        <p:spPr>
          <a:xfrm>
            <a:off x="3959932" y="3174518"/>
            <a:ext cx="2227214" cy="1559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251520" y="2348880"/>
            <a:ext cx="1584176" cy="2160240"/>
            <a:chOff x="251520" y="2348880"/>
            <a:chExt cx="1584176" cy="2160240"/>
          </a:xfrm>
        </p:grpSpPr>
        <p:grpSp>
          <p:nvGrpSpPr>
            <p:cNvPr id="12" name="组合 11"/>
            <p:cNvGrpSpPr/>
            <p:nvPr/>
          </p:nvGrpSpPr>
          <p:grpSpPr>
            <a:xfrm>
              <a:off x="251520" y="2348880"/>
              <a:ext cx="1584176" cy="1944216"/>
              <a:chOff x="251520" y="2348880"/>
              <a:chExt cx="1584176" cy="194421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51520" y="2348880"/>
                <a:ext cx="1584176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clusterState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51520" y="2564904"/>
                <a:ext cx="1584176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myself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51520" y="2780928"/>
                <a:ext cx="1584176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currentEpoch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51520" y="3140968"/>
                <a:ext cx="1584176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state</a:t>
                </a:r>
              </a:p>
              <a:p>
                <a:pPr algn="ctr"/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REDIS_CLUSTER_FAIL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51520" y="3501008"/>
                <a:ext cx="1584176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</a:t>
                </a:r>
              </a:p>
              <a:p>
                <a:pPr algn="ctr"/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1520" y="3861048"/>
                <a:ext cx="1584176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nodes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51520" y="4077072"/>
                <a:ext cx="1584176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slots</a:t>
                </a: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251520" y="4293096"/>
              <a:ext cx="158417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682837" y="3602795"/>
            <a:ext cx="1474070" cy="2831097"/>
            <a:chOff x="2483768" y="3591018"/>
            <a:chExt cx="1474070" cy="2831097"/>
          </a:xfrm>
        </p:grpSpPr>
        <p:grpSp>
          <p:nvGrpSpPr>
            <p:cNvPr id="70" name="组合 69"/>
            <p:cNvGrpSpPr/>
            <p:nvPr/>
          </p:nvGrpSpPr>
          <p:grpSpPr>
            <a:xfrm>
              <a:off x="2483768" y="3591018"/>
              <a:ext cx="1474070" cy="648072"/>
              <a:chOff x="2843808" y="3140968"/>
              <a:chExt cx="1474070" cy="648072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2843808" y="3140968"/>
                <a:ext cx="1474070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clusterNode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*[16384]</a:t>
                </a: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843808" y="3356992"/>
                <a:ext cx="1474070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843808" y="3573016"/>
                <a:ext cx="1474070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2483768" y="4239090"/>
              <a:ext cx="147407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2483768" y="4455114"/>
              <a:ext cx="147407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5000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2483768" y="4671138"/>
              <a:ext cx="147407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5001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2483768" y="4888776"/>
              <a:ext cx="147407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5002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2483768" y="5111806"/>
              <a:ext cx="147407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2483768" y="5341995"/>
              <a:ext cx="147407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2483768" y="5558019"/>
              <a:ext cx="147407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10001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2483768" y="5774043"/>
              <a:ext cx="147407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10002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2483768" y="5993904"/>
              <a:ext cx="147407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2483768" y="6206091"/>
              <a:ext cx="147407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16383</a:t>
              </a:r>
            </a:p>
          </p:txBody>
        </p:sp>
      </p:grpSp>
      <p:cxnSp>
        <p:nvCxnSpPr>
          <p:cNvPr id="87" name="曲线连接符 86"/>
          <p:cNvCxnSpPr>
            <a:stCxn id="11" idx="3"/>
            <a:endCxn id="71" idx="1"/>
          </p:cNvCxnSpPr>
          <p:nvPr/>
        </p:nvCxnSpPr>
        <p:spPr>
          <a:xfrm flipV="1">
            <a:off x="1835696" y="3710807"/>
            <a:ext cx="847141" cy="4742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72" idx="3"/>
            <a:endCxn id="26" idx="1"/>
          </p:cNvCxnSpPr>
          <p:nvPr/>
        </p:nvCxnSpPr>
        <p:spPr>
          <a:xfrm flipV="1">
            <a:off x="4156907" y="116632"/>
            <a:ext cx="2030239" cy="38101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曲线连接符 90"/>
          <p:cNvCxnSpPr>
            <a:stCxn id="73" idx="3"/>
            <a:endCxn id="26" idx="1"/>
          </p:cNvCxnSpPr>
          <p:nvPr/>
        </p:nvCxnSpPr>
        <p:spPr>
          <a:xfrm flipV="1">
            <a:off x="4156907" y="116632"/>
            <a:ext cx="2030239" cy="4026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曲线连接符 92"/>
          <p:cNvCxnSpPr>
            <a:stCxn id="75" idx="3"/>
            <a:endCxn id="26" idx="1"/>
          </p:cNvCxnSpPr>
          <p:nvPr/>
        </p:nvCxnSpPr>
        <p:spPr>
          <a:xfrm flipV="1">
            <a:off x="4156907" y="116632"/>
            <a:ext cx="2030239" cy="4242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曲线连接符 94"/>
          <p:cNvCxnSpPr>
            <a:stCxn id="76" idx="3"/>
            <a:endCxn id="26" idx="1"/>
          </p:cNvCxnSpPr>
          <p:nvPr/>
        </p:nvCxnSpPr>
        <p:spPr>
          <a:xfrm flipV="1">
            <a:off x="4156907" y="116632"/>
            <a:ext cx="2030239" cy="44582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曲线连接符 96"/>
          <p:cNvCxnSpPr>
            <a:stCxn id="77" idx="3"/>
            <a:endCxn id="35" idx="1"/>
          </p:cNvCxnSpPr>
          <p:nvPr/>
        </p:nvCxnSpPr>
        <p:spPr>
          <a:xfrm flipV="1">
            <a:off x="4156907" y="2454438"/>
            <a:ext cx="2030239" cy="233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曲线连接符 98"/>
          <p:cNvCxnSpPr>
            <a:stCxn id="78" idx="3"/>
            <a:endCxn id="35" idx="1"/>
          </p:cNvCxnSpPr>
          <p:nvPr/>
        </p:nvCxnSpPr>
        <p:spPr>
          <a:xfrm flipV="1">
            <a:off x="4156907" y="2454438"/>
            <a:ext cx="2030239" cy="25541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曲线连接符 100"/>
          <p:cNvCxnSpPr>
            <a:stCxn id="79" idx="3"/>
            <a:endCxn id="35" idx="1"/>
          </p:cNvCxnSpPr>
          <p:nvPr/>
        </p:nvCxnSpPr>
        <p:spPr>
          <a:xfrm flipV="1">
            <a:off x="4156907" y="2454438"/>
            <a:ext cx="2030239" cy="27771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曲线连接符 102"/>
          <p:cNvCxnSpPr>
            <a:stCxn id="80" idx="3"/>
            <a:endCxn id="35" idx="1"/>
          </p:cNvCxnSpPr>
          <p:nvPr/>
        </p:nvCxnSpPr>
        <p:spPr>
          <a:xfrm flipV="1">
            <a:off x="4156907" y="2454438"/>
            <a:ext cx="2030239" cy="30073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曲线连接符 104"/>
          <p:cNvCxnSpPr>
            <a:stCxn id="81" idx="3"/>
            <a:endCxn id="43" idx="1"/>
          </p:cNvCxnSpPr>
          <p:nvPr/>
        </p:nvCxnSpPr>
        <p:spPr>
          <a:xfrm flipV="1">
            <a:off x="4156907" y="4733764"/>
            <a:ext cx="2030239" cy="9440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曲线连接符 106"/>
          <p:cNvCxnSpPr>
            <a:stCxn id="82" idx="3"/>
            <a:endCxn id="43" idx="1"/>
          </p:cNvCxnSpPr>
          <p:nvPr/>
        </p:nvCxnSpPr>
        <p:spPr>
          <a:xfrm flipV="1">
            <a:off x="4156907" y="4733764"/>
            <a:ext cx="2030239" cy="11600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曲线连接符 108"/>
          <p:cNvCxnSpPr>
            <a:stCxn id="83" idx="3"/>
            <a:endCxn id="43" idx="1"/>
          </p:cNvCxnSpPr>
          <p:nvPr/>
        </p:nvCxnSpPr>
        <p:spPr>
          <a:xfrm flipV="1">
            <a:off x="4156907" y="4733764"/>
            <a:ext cx="2030239" cy="13799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曲线连接符 110"/>
          <p:cNvCxnSpPr>
            <a:stCxn id="84" idx="3"/>
            <a:endCxn id="43" idx="1"/>
          </p:cNvCxnSpPr>
          <p:nvPr/>
        </p:nvCxnSpPr>
        <p:spPr>
          <a:xfrm flipV="1">
            <a:off x="4156907" y="4733764"/>
            <a:ext cx="2030239" cy="15921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8311382" y="2024844"/>
            <a:ext cx="79208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位图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" name="直接箭头连接符 113"/>
          <p:cNvCxnSpPr>
            <a:stCxn id="32" idx="3"/>
            <a:endCxn id="112" idx="1"/>
          </p:cNvCxnSpPr>
          <p:nvPr/>
        </p:nvCxnSpPr>
        <p:spPr>
          <a:xfrm>
            <a:off x="7771322" y="2132856"/>
            <a:ext cx="54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1599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(Cluster)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139" y="598133"/>
            <a:ext cx="3535912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// </a:t>
            </a:r>
            <a:r>
              <a:rPr lang="zh-CN" altLang="en-US" sz="900" dirty="0"/>
              <a:t>每个 </a:t>
            </a:r>
            <a:r>
              <a:rPr lang="en-US" altLang="zh-CN" sz="900" dirty="0" err="1"/>
              <a:t>clusterNodeFailReport</a:t>
            </a:r>
            <a:r>
              <a:rPr lang="en-US" altLang="zh-CN" sz="900" dirty="0"/>
              <a:t> </a:t>
            </a:r>
            <a:r>
              <a:rPr lang="zh-CN" altLang="en-US" sz="900" dirty="0"/>
              <a:t>结构保存了一条其他节点对目标节点的下线报告</a:t>
            </a:r>
          </a:p>
          <a:p>
            <a:r>
              <a:rPr lang="en-US" altLang="zh-CN" sz="900" dirty="0"/>
              <a:t>// </a:t>
            </a:r>
            <a:r>
              <a:rPr lang="zh-CN" altLang="en-US" sz="900" dirty="0"/>
              <a:t>（认为目标节点已经下线）</a:t>
            </a:r>
          </a:p>
          <a:p>
            <a:r>
              <a:rPr lang="en-US" altLang="zh-CN" sz="900" dirty="0" err="1"/>
              <a:t>struct</a:t>
            </a:r>
            <a:r>
              <a:rPr lang="en-US" altLang="zh-CN" sz="900" dirty="0"/>
              <a:t> </a:t>
            </a:r>
            <a:r>
              <a:rPr lang="en-US" altLang="zh-CN" sz="900" dirty="0" err="1"/>
              <a:t>clusterNodeFailReport</a:t>
            </a:r>
            <a:r>
              <a:rPr lang="en-US" altLang="zh-CN" sz="900" dirty="0"/>
              <a:t> {</a:t>
            </a:r>
          </a:p>
          <a:p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报告目标节点已经下线的节点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struct</a:t>
            </a:r>
            <a:r>
              <a:rPr lang="en-US" altLang="zh-CN" sz="900" dirty="0"/>
              <a:t> </a:t>
            </a:r>
            <a:r>
              <a:rPr lang="en-US" altLang="zh-CN" sz="900" dirty="0" err="1"/>
              <a:t>clusterNode</a:t>
            </a:r>
            <a:r>
              <a:rPr lang="en-US" altLang="zh-CN" sz="900" dirty="0"/>
              <a:t> *node;  </a:t>
            </a:r>
            <a:endParaRPr lang="en-US" altLang="zh-CN" sz="900" dirty="0" smtClean="0"/>
          </a:p>
          <a:p>
            <a:r>
              <a:rPr lang="en-US" altLang="zh-CN" sz="900" dirty="0" smtClean="0"/>
              <a:t>    </a:t>
            </a:r>
            <a:r>
              <a:rPr lang="en-US" altLang="zh-CN" sz="900" dirty="0"/>
              <a:t>// </a:t>
            </a:r>
            <a:r>
              <a:rPr lang="zh-CN" altLang="en-US" sz="900" dirty="0"/>
              <a:t>最后一次从 </a:t>
            </a:r>
            <a:r>
              <a:rPr lang="en-US" altLang="zh-CN" sz="900" dirty="0"/>
              <a:t>node </a:t>
            </a:r>
            <a:r>
              <a:rPr lang="zh-CN" altLang="en-US" sz="900" dirty="0"/>
              <a:t>节点收到下线报告的时间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// </a:t>
            </a:r>
            <a:r>
              <a:rPr lang="zh-CN" altLang="en-US" sz="900" dirty="0"/>
              <a:t>程序使用这个时间戳来检查下线报告是否过期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mstime_t</a:t>
            </a:r>
            <a:r>
              <a:rPr lang="en-US" altLang="zh-CN" sz="900" dirty="0"/>
              <a:t> time; </a:t>
            </a:r>
          </a:p>
          <a:p>
            <a:r>
              <a:rPr lang="en-US" altLang="zh-CN" sz="900" dirty="0"/>
              <a:t>} </a:t>
            </a:r>
            <a:r>
              <a:rPr lang="en-US" altLang="zh-CN" sz="900" dirty="0" err="1"/>
              <a:t>typedef</a:t>
            </a:r>
            <a:r>
              <a:rPr lang="en-US" altLang="zh-CN" sz="900" dirty="0"/>
              <a:t> </a:t>
            </a:r>
            <a:r>
              <a:rPr lang="en-US" altLang="zh-CN" sz="900" dirty="0" err="1"/>
              <a:t>clusterNodeFailReport</a:t>
            </a:r>
            <a:r>
              <a:rPr lang="en-US" altLang="zh-CN" sz="900" dirty="0"/>
              <a:t>;</a:t>
            </a:r>
            <a:endParaRPr lang="en-US" altLang="zh-CN" sz="9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74873" y="2265119"/>
            <a:ext cx="353591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typedef</a:t>
            </a:r>
            <a:r>
              <a:rPr lang="en-US" altLang="zh-CN" sz="900" dirty="0"/>
              <a:t> </a:t>
            </a:r>
            <a:r>
              <a:rPr lang="en-US" altLang="zh-CN" sz="900" dirty="0" err="1"/>
              <a:t>struct</a:t>
            </a:r>
            <a:r>
              <a:rPr lang="en-US" altLang="zh-CN" sz="900" dirty="0"/>
              <a:t> </a:t>
            </a:r>
            <a:r>
              <a:rPr lang="en-US" altLang="zh-CN" sz="900" dirty="0" err="1"/>
              <a:t>clusterLink</a:t>
            </a:r>
            <a:r>
              <a:rPr lang="en-US" altLang="zh-CN" sz="900" dirty="0"/>
              <a:t> </a:t>
            </a:r>
            <a:r>
              <a:rPr lang="en-US" altLang="zh-CN" sz="900" dirty="0" smtClean="0"/>
              <a:t>{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连接的创建时间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mstime_t</a:t>
            </a:r>
            <a:r>
              <a:rPr lang="en-US" altLang="zh-CN" sz="900" dirty="0"/>
              <a:t> </a:t>
            </a:r>
            <a:r>
              <a:rPr lang="en-US" altLang="zh-CN" sz="900" dirty="0" err="1"/>
              <a:t>ctime</a:t>
            </a:r>
            <a:r>
              <a:rPr lang="en-US" altLang="zh-CN" sz="900" dirty="0"/>
              <a:t>;             /* Link creation time </a:t>
            </a:r>
            <a:r>
              <a:rPr lang="en-US" altLang="zh-CN" sz="900" dirty="0" smtClean="0"/>
              <a:t>*/</a:t>
            </a:r>
            <a:endParaRPr lang="en-US" altLang="zh-CN" sz="900" dirty="0"/>
          </a:p>
          <a:p>
            <a:r>
              <a:rPr lang="en-US" altLang="zh-CN" sz="900" dirty="0"/>
              <a:t>    // TCP </a:t>
            </a:r>
            <a:r>
              <a:rPr lang="zh-CN" altLang="en-US" sz="900" dirty="0"/>
              <a:t>套接字描述符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/>
              <a:t>fd</a:t>
            </a:r>
            <a:r>
              <a:rPr lang="en-US" altLang="zh-CN" sz="900" dirty="0"/>
              <a:t>;                     /* TCP socket file descriptor </a:t>
            </a:r>
            <a:r>
              <a:rPr lang="en-US" altLang="zh-CN" sz="900" dirty="0" smtClean="0"/>
              <a:t>*/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输出缓冲区，保存着等待发送给其他节点的</a:t>
            </a:r>
            <a:r>
              <a:rPr lang="zh-CN" altLang="en-US" sz="900" dirty="0" smtClean="0"/>
              <a:t>消息</a:t>
            </a:r>
            <a:endParaRPr lang="en-US" altLang="zh-CN" sz="900" dirty="0" smtClean="0"/>
          </a:p>
          <a:p>
            <a:r>
              <a:rPr lang="zh-CN" altLang="en-US" sz="900" dirty="0" smtClean="0"/>
              <a:t>    </a:t>
            </a:r>
            <a:r>
              <a:rPr lang="en-US" altLang="zh-CN" sz="900" dirty="0" err="1"/>
              <a:t>sds</a:t>
            </a:r>
            <a:r>
              <a:rPr lang="en-US" altLang="zh-CN" sz="900" dirty="0"/>
              <a:t> </a:t>
            </a:r>
            <a:r>
              <a:rPr lang="en-US" altLang="zh-CN" sz="900" dirty="0" err="1"/>
              <a:t>sndbuf</a:t>
            </a:r>
            <a:r>
              <a:rPr lang="en-US" altLang="zh-CN" sz="900" dirty="0"/>
              <a:t>;                 /* Packet send buffer </a:t>
            </a:r>
            <a:r>
              <a:rPr lang="en-US" altLang="zh-CN" sz="900" dirty="0" smtClean="0"/>
              <a:t>*/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输入缓冲区，保存着从其他节点接收到的消息。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sds</a:t>
            </a:r>
            <a:r>
              <a:rPr lang="en-US" altLang="zh-CN" sz="900" dirty="0"/>
              <a:t> </a:t>
            </a:r>
            <a:r>
              <a:rPr lang="en-US" altLang="zh-CN" sz="900" dirty="0" err="1"/>
              <a:t>rcvbuf</a:t>
            </a:r>
            <a:r>
              <a:rPr lang="en-US" altLang="zh-CN" sz="900" dirty="0"/>
              <a:t>;                 /* Packet reception buffer </a:t>
            </a:r>
            <a:r>
              <a:rPr lang="en-US" altLang="zh-CN" sz="900" dirty="0" smtClean="0"/>
              <a:t>*/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与这个连接相关联的节点，如果没有的话就为 </a:t>
            </a:r>
            <a:r>
              <a:rPr lang="en-US" altLang="zh-CN" sz="900" dirty="0"/>
              <a:t>NULL</a:t>
            </a:r>
          </a:p>
          <a:p>
            <a:r>
              <a:rPr lang="en-US" altLang="zh-CN" sz="900" dirty="0"/>
              <a:t>    </a:t>
            </a:r>
            <a:r>
              <a:rPr lang="en-US" altLang="zh-CN" sz="900" dirty="0" err="1"/>
              <a:t>struct</a:t>
            </a:r>
            <a:r>
              <a:rPr lang="en-US" altLang="zh-CN" sz="900" dirty="0"/>
              <a:t> </a:t>
            </a:r>
            <a:r>
              <a:rPr lang="en-US" altLang="zh-CN" sz="900" dirty="0" err="1"/>
              <a:t>clusterNode</a:t>
            </a:r>
            <a:r>
              <a:rPr lang="en-US" altLang="zh-CN" sz="900" dirty="0"/>
              <a:t> *node;   </a:t>
            </a:r>
          </a:p>
          <a:p>
            <a:r>
              <a:rPr lang="en-US" altLang="zh-CN" sz="900" dirty="0"/>
              <a:t>} </a:t>
            </a:r>
            <a:r>
              <a:rPr lang="en-US" altLang="zh-CN" sz="900" dirty="0" err="1"/>
              <a:t>clusterLink</a:t>
            </a:r>
            <a:r>
              <a:rPr lang="en-US" altLang="zh-CN" sz="900" dirty="0"/>
              <a:t>;</a:t>
            </a:r>
            <a:endParaRPr lang="en-US" altLang="zh-CN" sz="9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74873" y="4088358"/>
            <a:ext cx="3535912" cy="2723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typedef</a:t>
            </a:r>
            <a:r>
              <a:rPr lang="en-US" altLang="zh-CN" sz="900" dirty="0"/>
              <a:t> </a:t>
            </a:r>
            <a:r>
              <a:rPr lang="en-US" altLang="zh-CN" sz="900" dirty="0" err="1"/>
              <a:t>struct</a:t>
            </a:r>
            <a:r>
              <a:rPr lang="en-US" altLang="zh-CN" sz="900" dirty="0"/>
              <a:t> </a:t>
            </a:r>
            <a:r>
              <a:rPr lang="en-US" altLang="zh-CN" sz="900" dirty="0" smtClean="0"/>
              <a:t>{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节点的名字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// </a:t>
            </a:r>
            <a:r>
              <a:rPr lang="zh-CN" altLang="en-US" sz="900" dirty="0"/>
              <a:t>在刚开始的时候，节点的名字会是随机的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// </a:t>
            </a:r>
            <a:r>
              <a:rPr lang="zh-CN" altLang="en-US" sz="900" dirty="0"/>
              <a:t>当 </a:t>
            </a:r>
            <a:r>
              <a:rPr lang="en-US" altLang="zh-CN" sz="900" dirty="0"/>
              <a:t>MEET </a:t>
            </a:r>
            <a:r>
              <a:rPr lang="zh-CN" altLang="en-US" sz="900" dirty="0"/>
              <a:t>信息发送并得到回复之后，集群就会为节点设置正式的名字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char </a:t>
            </a:r>
            <a:r>
              <a:rPr lang="en-US" altLang="zh-CN" sz="900" dirty="0" err="1"/>
              <a:t>nodename</a:t>
            </a:r>
            <a:r>
              <a:rPr lang="en-US" altLang="zh-CN" sz="900" dirty="0"/>
              <a:t>[REDIS_CLUSTER_NAMELEN</a:t>
            </a:r>
            <a:r>
              <a:rPr lang="en-US" altLang="zh-CN" sz="900" dirty="0" smtClean="0"/>
              <a:t>];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最后一次向该节点发送 </a:t>
            </a:r>
            <a:r>
              <a:rPr lang="en-US" altLang="zh-CN" sz="900" dirty="0"/>
              <a:t>PING </a:t>
            </a:r>
            <a:r>
              <a:rPr lang="zh-CN" altLang="en-US" sz="900" dirty="0"/>
              <a:t>消息的时间戳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uint32_t </a:t>
            </a:r>
            <a:r>
              <a:rPr lang="en-US" altLang="zh-CN" sz="900" dirty="0" err="1"/>
              <a:t>ping_sent</a:t>
            </a:r>
            <a:r>
              <a:rPr lang="en-US" altLang="zh-CN" sz="900" dirty="0" smtClean="0"/>
              <a:t>;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最后一次从该节点接收到 </a:t>
            </a:r>
            <a:r>
              <a:rPr lang="en-US" altLang="zh-CN" sz="900" dirty="0"/>
              <a:t>PONG </a:t>
            </a:r>
            <a:r>
              <a:rPr lang="zh-CN" altLang="en-US" sz="900" dirty="0"/>
              <a:t>消息的时间戳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uint32_t </a:t>
            </a:r>
            <a:r>
              <a:rPr lang="en-US" altLang="zh-CN" sz="900" dirty="0" err="1"/>
              <a:t>pong_received</a:t>
            </a:r>
            <a:r>
              <a:rPr lang="en-US" altLang="zh-CN" sz="900" dirty="0" smtClean="0"/>
              <a:t>;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节点的 </a:t>
            </a:r>
            <a:r>
              <a:rPr lang="en-US" altLang="zh-CN" sz="900" dirty="0"/>
              <a:t>IP </a:t>
            </a:r>
            <a:r>
              <a:rPr lang="zh-CN" altLang="en-US" sz="900" dirty="0"/>
              <a:t>地址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char </a:t>
            </a:r>
            <a:r>
              <a:rPr lang="en-US" altLang="zh-CN" sz="900" dirty="0" err="1"/>
              <a:t>ip</a:t>
            </a:r>
            <a:r>
              <a:rPr lang="en-US" altLang="zh-CN" sz="900" dirty="0"/>
              <a:t>[REDIS_IP_STR_LEN];    </a:t>
            </a:r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节点的端口号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uint16_t port;  /* port last time it was seen </a:t>
            </a:r>
            <a:r>
              <a:rPr lang="en-US" altLang="zh-CN" sz="900" dirty="0" smtClean="0"/>
              <a:t>*/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节点的标识值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uint16_t flags</a:t>
            </a:r>
            <a:r>
              <a:rPr lang="en-US" altLang="zh-CN" sz="900" dirty="0" smtClean="0"/>
              <a:t>;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对齐字节，不使用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uint32_t </a:t>
            </a:r>
            <a:r>
              <a:rPr lang="en-US" altLang="zh-CN" sz="900" dirty="0" err="1"/>
              <a:t>notused</a:t>
            </a:r>
            <a:r>
              <a:rPr lang="en-US" altLang="zh-CN" sz="900" dirty="0"/>
              <a:t>; /* for 64 bit alignment </a:t>
            </a:r>
            <a:r>
              <a:rPr lang="en-US" altLang="zh-CN" sz="900" dirty="0" smtClean="0"/>
              <a:t>*/</a:t>
            </a:r>
            <a:endParaRPr lang="en-US" altLang="zh-CN" sz="900" dirty="0"/>
          </a:p>
          <a:p>
            <a:r>
              <a:rPr lang="en-US" altLang="zh-CN" sz="900" dirty="0"/>
              <a:t>} </a:t>
            </a:r>
            <a:r>
              <a:rPr lang="en-US" altLang="zh-CN" sz="900" dirty="0" err="1"/>
              <a:t>clusterMsgDataGossip</a:t>
            </a:r>
            <a:r>
              <a:rPr lang="en-US" altLang="zh-CN" sz="900" dirty="0"/>
              <a:t>;</a:t>
            </a:r>
            <a:endParaRPr lang="en-US" altLang="zh-CN" sz="9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3923928" y="764704"/>
            <a:ext cx="5148064" cy="5493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// </a:t>
            </a:r>
            <a:r>
              <a:rPr lang="zh-CN" altLang="en-US" sz="900" dirty="0"/>
              <a:t>用来表示集群消息的结构（消息头，</a:t>
            </a:r>
            <a:r>
              <a:rPr lang="en-US" altLang="zh-CN" sz="900" dirty="0"/>
              <a:t>header</a:t>
            </a:r>
            <a:r>
              <a:rPr lang="zh-CN" altLang="en-US" sz="900" dirty="0"/>
              <a:t>）</a:t>
            </a:r>
          </a:p>
          <a:p>
            <a:r>
              <a:rPr lang="en-US" altLang="zh-CN" sz="900" dirty="0" err="1"/>
              <a:t>typedef</a:t>
            </a:r>
            <a:r>
              <a:rPr lang="en-US" altLang="zh-CN" sz="900" dirty="0"/>
              <a:t> </a:t>
            </a:r>
            <a:r>
              <a:rPr lang="en-US" altLang="zh-CN" sz="900" dirty="0" err="1"/>
              <a:t>struct</a:t>
            </a:r>
            <a:r>
              <a:rPr lang="en-US" altLang="zh-CN" sz="900" dirty="0"/>
              <a:t> {</a:t>
            </a:r>
          </a:p>
          <a:p>
            <a:r>
              <a:rPr lang="en-US" altLang="zh-CN" sz="900" dirty="0"/>
              <a:t>    char sig[4];        /* </a:t>
            </a:r>
            <a:r>
              <a:rPr lang="en-US" altLang="zh-CN" sz="900" dirty="0" err="1"/>
              <a:t>Siganture</a:t>
            </a:r>
            <a:r>
              <a:rPr lang="en-US" altLang="zh-CN" sz="900" dirty="0"/>
              <a:t> "</a:t>
            </a:r>
            <a:r>
              <a:rPr lang="en-US" altLang="zh-CN" sz="900" dirty="0" err="1"/>
              <a:t>RCmb</a:t>
            </a:r>
            <a:r>
              <a:rPr lang="en-US" altLang="zh-CN" sz="900" dirty="0"/>
              <a:t>" (</a:t>
            </a:r>
            <a:r>
              <a:rPr lang="en-US" altLang="zh-CN" sz="900" dirty="0" err="1"/>
              <a:t>Redis</a:t>
            </a:r>
            <a:r>
              <a:rPr lang="en-US" altLang="zh-CN" sz="900" dirty="0"/>
              <a:t> Cluster message bus). */</a:t>
            </a:r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消息的长度（包括这个消息头的长度和消息正文的长度）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uint32_t </a:t>
            </a:r>
            <a:r>
              <a:rPr lang="en-US" altLang="zh-CN" sz="900" dirty="0" err="1"/>
              <a:t>totlen</a:t>
            </a:r>
            <a:r>
              <a:rPr lang="en-US" altLang="zh-CN" sz="900" dirty="0"/>
              <a:t>;    /* Total length of this message */</a:t>
            </a:r>
          </a:p>
          <a:p>
            <a:r>
              <a:rPr lang="en-US" altLang="zh-CN" sz="900" dirty="0"/>
              <a:t>    uint16_t </a:t>
            </a:r>
            <a:r>
              <a:rPr lang="en-US" altLang="zh-CN" sz="900" dirty="0" err="1"/>
              <a:t>ver</a:t>
            </a:r>
            <a:r>
              <a:rPr lang="en-US" altLang="zh-CN" sz="900" dirty="0"/>
              <a:t>;       /* Protocol version, currently set to 0. */</a:t>
            </a:r>
          </a:p>
          <a:p>
            <a:r>
              <a:rPr lang="en-US" altLang="zh-CN" sz="900" dirty="0"/>
              <a:t>    uint16_t notused0;  /* 2 bytes not used. </a:t>
            </a:r>
            <a:r>
              <a:rPr lang="en-US" altLang="zh-CN" sz="900" dirty="0" smtClean="0"/>
              <a:t>*/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消息的类型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uint16_t type;      /* Message type </a:t>
            </a:r>
            <a:r>
              <a:rPr lang="en-US" altLang="zh-CN" sz="900" dirty="0" smtClean="0"/>
              <a:t>*/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消息正文包含的节点信息数量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// </a:t>
            </a:r>
            <a:r>
              <a:rPr lang="zh-CN" altLang="en-US" sz="900" dirty="0"/>
              <a:t>只在发送 </a:t>
            </a:r>
            <a:r>
              <a:rPr lang="en-US" altLang="zh-CN" sz="900" dirty="0"/>
              <a:t>MEET </a:t>
            </a:r>
            <a:r>
              <a:rPr lang="zh-CN" altLang="en-US" sz="900" dirty="0"/>
              <a:t>、 </a:t>
            </a:r>
            <a:r>
              <a:rPr lang="en-US" altLang="zh-CN" sz="900" dirty="0"/>
              <a:t>PING </a:t>
            </a:r>
            <a:r>
              <a:rPr lang="zh-CN" altLang="en-US" sz="900" dirty="0"/>
              <a:t>和 </a:t>
            </a:r>
            <a:r>
              <a:rPr lang="en-US" altLang="zh-CN" sz="900" dirty="0"/>
              <a:t>PONG </a:t>
            </a:r>
            <a:r>
              <a:rPr lang="zh-CN" altLang="en-US" sz="900" dirty="0"/>
              <a:t>这三种 </a:t>
            </a:r>
            <a:r>
              <a:rPr lang="en-US" altLang="zh-CN" sz="900" dirty="0"/>
              <a:t>Gossip </a:t>
            </a:r>
            <a:r>
              <a:rPr lang="zh-CN" altLang="en-US" sz="900" dirty="0"/>
              <a:t>协议消息时使用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uint16_t count;     /* Only used for some kind of messages. */  // </a:t>
            </a:r>
            <a:r>
              <a:rPr lang="zh-CN" altLang="en-US" sz="900" dirty="0"/>
              <a:t>有两个吧</a:t>
            </a:r>
            <a:r>
              <a:rPr lang="zh-CN" altLang="en-US" sz="900" dirty="0" smtClean="0"/>
              <a:t>？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// </a:t>
            </a:r>
            <a:r>
              <a:rPr lang="zh-CN" altLang="en-US" sz="900" dirty="0"/>
              <a:t>消息发送者的配置纪元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uint64_t </a:t>
            </a:r>
            <a:r>
              <a:rPr lang="en-US" altLang="zh-CN" sz="900" dirty="0" err="1"/>
              <a:t>currentEpoch</a:t>
            </a:r>
            <a:r>
              <a:rPr lang="en-US" altLang="zh-CN" sz="900" dirty="0"/>
              <a:t>;  /* The epoch accordingly to the sending node. </a:t>
            </a:r>
            <a:r>
              <a:rPr lang="en-US" altLang="zh-CN" sz="900" dirty="0" smtClean="0"/>
              <a:t>*/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如果消息发送者是一个主节点，那么这里记录的是消息发送者的配置纪元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// </a:t>
            </a:r>
            <a:r>
              <a:rPr lang="zh-CN" altLang="en-US" sz="900" dirty="0"/>
              <a:t>如果消息发送者是一个从节点，那么这里记录的是消息发送者正在复制的主节点的配置纪元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uint64_t </a:t>
            </a:r>
            <a:r>
              <a:rPr lang="en-US" altLang="zh-CN" sz="900" dirty="0" err="1"/>
              <a:t>configEpoch</a:t>
            </a:r>
            <a:r>
              <a:rPr lang="en-US" altLang="zh-CN" sz="900" dirty="0"/>
              <a:t>;   </a:t>
            </a:r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节点的复制偏移量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uint64_t offset;    </a:t>
            </a:r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消息发送者的名字（</a:t>
            </a:r>
            <a:r>
              <a:rPr lang="en-US" altLang="zh-CN" sz="900" dirty="0"/>
              <a:t>ID</a:t>
            </a:r>
            <a:r>
              <a:rPr lang="zh-CN" altLang="en-US" sz="900" dirty="0"/>
              <a:t>）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char sender[REDIS_CLUSTER_NAMELEN]; /* Name of the sender node </a:t>
            </a:r>
            <a:r>
              <a:rPr lang="en-US" altLang="zh-CN" sz="900" dirty="0" smtClean="0"/>
              <a:t>*/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消息发送者目前的槽指派信息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unsigned char </a:t>
            </a:r>
            <a:r>
              <a:rPr lang="en-US" altLang="zh-CN" sz="900" dirty="0" err="1"/>
              <a:t>myslots</a:t>
            </a:r>
            <a:r>
              <a:rPr lang="en-US" altLang="zh-CN" sz="900" dirty="0"/>
              <a:t>[REDIS_CLUSTER_SLOTS/8</a:t>
            </a:r>
            <a:r>
              <a:rPr lang="en-US" altLang="zh-CN" sz="900" dirty="0" smtClean="0"/>
              <a:t>];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如果消息发送者是一个从节点，那么这里记录的是消息发送者正在复制的主节点的名字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// </a:t>
            </a:r>
            <a:r>
              <a:rPr lang="zh-CN" altLang="en-US" sz="900" dirty="0"/>
              <a:t>如果消息发送者是一个主节点，那么这里记录的是 </a:t>
            </a:r>
            <a:r>
              <a:rPr lang="en-US" altLang="zh-CN" sz="900" dirty="0"/>
              <a:t>REDIS_NODE_NULL_NAME</a:t>
            </a:r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（一个 </a:t>
            </a:r>
            <a:r>
              <a:rPr lang="en-US" altLang="zh-CN" sz="900" dirty="0"/>
              <a:t>40 </a:t>
            </a:r>
            <a:r>
              <a:rPr lang="zh-CN" altLang="en-US" sz="900" dirty="0"/>
              <a:t>字节长，值全为 </a:t>
            </a:r>
            <a:r>
              <a:rPr lang="en-US" altLang="zh-CN" sz="900" dirty="0"/>
              <a:t>0 </a:t>
            </a:r>
            <a:r>
              <a:rPr lang="zh-CN" altLang="en-US" sz="900" dirty="0"/>
              <a:t>的字节数组）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char </a:t>
            </a:r>
            <a:r>
              <a:rPr lang="en-US" altLang="zh-CN" sz="900" dirty="0" err="1"/>
              <a:t>slaveof</a:t>
            </a:r>
            <a:r>
              <a:rPr lang="en-US" altLang="zh-CN" sz="900" dirty="0"/>
              <a:t>[REDIS_CLUSTER_NAMELEN</a:t>
            </a:r>
            <a:r>
              <a:rPr lang="en-US" altLang="zh-CN" sz="900" dirty="0" smtClean="0"/>
              <a:t>];</a:t>
            </a:r>
            <a:endParaRPr lang="en-US" altLang="zh-CN" sz="900" dirty="0"/>
          </a:p>
          <a:p>
            <a:r>
              <a:rPr lang="en-US" altLang="zh-CN" sz="900" dirty="0"/>
              <a:t>    char notused1[32];  /* 32 bytes reserved for future usage. </a:t>
            </a:r>
            <a:r>
              <a:rPr lang="en-US" altLang="zh-CN" sz="900" dirty="0" smtClean="0"/>
              <a:t>*/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消息发送者的端口号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uint16_t port;      /* Sender TCP base port </a:t>
            </a:r>
            <a:r>
              <a:rPr lang="en-US" altLang="zh-CN" sz="900" dirty="0" smtClean="0"/>
              <a:t>*/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消息发送者的标识值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uint16_t flags;     /* Sender node flags </a:t>
            </a:r>
            <a:r>
              <a:rPr lang="en-US" altLang="zh-CN" sz="900" dirty="0" smtClean="0"/>
              <a:t>*/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消息发送者所处集群的状态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unsigned char state; /* Cluster state from the POV of the sender </a:t>
            </a:r>
            <a:r>
              <a:rPr lang="en-US" altLang="zh-CN" sz="900" dirty="0" smtClean="0"/>
              <a:t>*/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消息标志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unsigned char </a:t>
            </a:r>
            <a:r>
              <a:rPr lang="en-US" altLang="zh-CN" sz="900" dirty="0" err="1"/>
              <a:t>mflags</a:t>
            </a:r>
            <a:r>
              <a:rPr lang="en-US" altLang="zh-CN" sz="900" dirty="0"/>
              <a:t>[3]; /* Message flags: CLUSTERMSG_FLAG[012]_... </a:t>
            </a:r>
            <a:r>
              <a:rPr lang="en-US" altLang="zh-CN" sz="900" dirty="0" smtClean="0"/>
              <a:t>*/</a:t>
            </a:r>
            <a:endParaRPr lang="en-US" altLang="zh-CN" sz="900" dirty="0"/>
          </a:p>
          <a:p>
            <a:r>
              <a:rPr lang="en-US" altLang="zh-CN" sz="900" dirty="0"/>
              <a:t>    // </a:t>
            </a:r>
            <a:r>
              <a:rPr lang="zh-CN" altLang="en-US" sz="900" dirty="0"/>
              <a:t>消息的正文（或者说，内容）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 smtClean="0"/>
              <a:t>union </a:t>
            </a:r>
            <a:r>
              <a:rPr lang="en-US" altLang="zh-CN" sz="900" dirty="0" err="1"/>
              <a:t>clusterMsgData</a:t>
            </a:r>
            <a:r>
              <a:rPr lang="en-US" altLang="zh-CN" sz="900" dirty="0"/>
              <a:t> data</a:t>
            </a:r>
            <a:r>
              <a:rPr lang="en-US" altLang="zh-CN" sz="900" dirty="0" smtClean="0"/>
              <a:t>;</a:t>
            </a:r>
            <a:endParaRPr lang="en-US" altLang="zh-CN" sz="900" dirty="0"/>
          </a:p>
          <a:p>
            <a:r>
              <a:rPr lang="en-US" altLang="zh-CN" sz="900" dirty="0"/>
              <a:t>} </a:t>
            </a:r>
            <a:r>
              <a:rPr lang="en-US" altLang="zh-CN" sz="900" dirty="0" err="1"/>
              <a:t>clusterMsg</a:t>
            </a:r>
            <a:r>
              <a:rPr lang="en-US" altLang="zh-CN" sz="900" dirty="0"/>
              <a:t>;</a:t>
            </a:r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29495090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(Cluster)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消息体数据结构：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836712"/>
            <a:ext cx="353591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union </a:t>
            </a:r>
            <a:r>
              <a:rPr lang="en-US" altLang="zh-CN" sz="1050" dirty="0" err="1"/>
              <a:t>clusterMsgData</a:t>
            </a:r>
            <a:r>
              <a:rPr lang="en-US" altLang="zh-CN" sz="1050" dirty="0"/>
              <a:t> 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/* PING, MEET and PONG */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    /* Array of N </a:t>
            </a:r>
            <a:r>
              <a:rPr lang="en-US" altLang="zh-CN" sz="1050" dirty="0" err="1"/>
              <a:t>clusterMsgDataGossip</a:t>
            </a:r>
            <a:r>
              <a:rPr lang="en-US" altLang="zh-CN" sz="1050" dirty="0"/>
              <a:t> structures */</a:t>
            </a:r>
          </a:p>
          <a:p>
            <a:r>
              <a:rPr lang="en-US" altLang="zh-CN" sz="1050" dirty="0"/>
              <a:t>        // </a:t>
            </a:r>
            <a:r>
              <a:rPr lang="zh-CN" altLang="en-US" sz="1050" dirty="0"/>
              <a:t>每条</a:t>
            </a:r>
            <a:r>
              <a:rPr lang="en-US" altLang="zh-CN" sz="1050" dirty="0"/>
              <a:t>MEET,PING,PONG</a:t>
            </a:r>
            <a:r>
              <a:rPr lang="zh-CN" altLang="en-US" sz="1050" dirty="0"/>
              <a:t>消息都包含两个</a:t>
            </a:r>
            <a:r>
              <a:rPr lang="en-US" altLang="zh-CN" sz="1050" dirty="0" err="1"/>
              <a:t>clusterMsgDataGossip</a:t>
            </a:r>
            <a:r>
              <a:rPr lang="zh-CN" altLang="en-US" sz="1050" dirty="0"/>
              <a:t>结构</a:t>
            </a:r>
          </a:p>
          <a:p>
            <a:endParaRPr lang="zh-CN" altLang="en-US" sz="1050" dirty="0"/>
          </a:p>
          <a:p>
            <a:r>
              <a:rPr lang="zh-CN" altLang="en-US" sz="1050" dirty="0"/>
              <a:t>        </a:t>
            </a:r>
            <a:r>
              <a:rPr lang="en-US" altLang="zh-CN" sz="1050" dirty="0"/>
              <a:t>// </a:t>
            </a:r>
            <a:r>
              <a:rPr lang="zh-CN" altLang="en-US" sz="1050" dirty="0"/>
              <a:t>每次发送</a:t>
            </a:r>
            <a:r>
              <a:rPr lang="en-US" altLang="zh-CN" sz="1050" dirty="0"/>
              <a:t>MEET,PING,PONG</a:t>
            </a:r>
            <a:r>
              <a:rPr lang="zh-CN" altLang="en-US" sz="1050" dirty="0"/>
              <a:t>消息时，发送者都从自己的已知节点列表中随机选出两个节点（可以是主节点或者从节点）</a:t>
            </a:r>
          </a:p>
          <a:p>
            <a:r>
              <a:rPr lang="zh-CN" altLang="en-US" sz="1050" dirty="0"/>
              <a:t>        </a:t>
            </a:r>
            <a:r>
              <a:rPr lang="en-US" altLang="zh-CN" sz="1050" dirty="0"/>
              <a:t>// </a:t>
            </a:r>
            <a:r>
              <a:rPr lang="zh-CN" altLang="en-US" sz="1050" dirty="0"/>
              <a:t>并将这两个被选中节点的信息分别保存到两个</a:t>
            </a:r>
            <a:r>
              <a:rPr lang="en-US" altLang="zh-CN" sz="1050" dirty="0" err="1"/>
              <a:t>clusterMsgDataGossip</a:t>
            </a:r>
            <a:r>
              <a:rPr lang="zh-CN" altLang="en-US" sz="1050" dirty="0"/>
              <a:t>结构里面。</a:t>
            </a:r>
          </a:p>
          <a:p>
            <a:r>
              <a:rPr lang="zh-CN" altLang="en-US" sz="1050" dirty="0"/>
              <a:t>        </a:t>
            </a:r>
            <a:r>
              <a:rPr lang="en-US" altLang="zh-CN" sz="1050" dirty="0" err="1"/>
              <a:t>clusterMsgDataGossip</a:t>
            </a:r>
            <a:r>
              <a:rPr lang="en-US" altLang="zh-CN" sz="1050" dirty="0"/>
              <a:t> gossip[1];</a:t>
            </a:r>
          </a:p>
          <a:p>
            <a:r>
              <a:rPr lang="en-US" altLang="zh-CN" sz="1050" dirty="0"/>
              <a:t>    } ping;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/* FAIL */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clusterMsgDataFail</a:t>
            </a:r>
            <a:r>
              <a:rPr lang="en-US" altLang="zh-CN" sz="1050" dirty="0"/>
              <a:t> about;</a:t>
            </a:r>
          </a:p>
          <a:p>
            <a:r>
              <a:rPr lang="en-US" altLang="zh-CN" sz="1050" dirty="0"/>
              <a:t>    } fail;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/* PUBLISH */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clusterMsgDataPublish</a:t>
            </a:r>
            <a:r>
              <a:rPr lang="en-US" altLang="zh-CN" sz="1050" dirty="0"/>
              <a:t> </a:t>
            </a:r>
            <a:r>
              <a:rPr lang="en-US" altLang="zh-CN" sz="1050" dirty="0" err="1"/>
              <a:t>msg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    } publish;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/* UPDATE */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clusterMsgDataUpdate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nodecfg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    } update;</a:t>
            </a:r>
          </a:p>
          <a:p>
            <a:endParaRPr lang="en-US" altLang="zh-CN" sz="1050" dirty="0"/>
          </a:p>
          <a:p>
            <a:r>
              <a:rPr lang="en-US" altLang="zh-CN" sz="1050" dirty="0"/>
              <a:t>};</a:t>
            </a:r>
            <a:endParaRPr lang="en-US" altLang="zh-CN" sz="105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644008" y="114750"/>
            <a:ext cx="3535912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下线节点的名字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char </a:t>
            </a:r>
            <a:r>
              <a:rPr lang="en-US" altLang="zh-CN" sz="1050" dirty="0" err="1"/>
              <a:t>nodename</a:t>
            </a:r>
            <a:r>
              <a:rPr lang="en-US" altLang="zh-CN" sz="1050" dirty="0"/>
              <a:t>[REDIS_CLUSTER_NAMELEN];</a:t>
            </a:r>
          </a:p>
          <a:p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clusterMsgDataFail</a:t>
            </a:r>
            <a:r>
              <a:rPr lang="en-US" altLang="zh-CN" sz="1050" dirty="0"/>
              <a:t>;</a:t>
            </a:r>
            <a:endParaRPr lang="en-US" altLang="zh-CN" sz="105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644008" y="1340768"/>
            <a:ext cx="353591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频道名长度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uint32_t </a:t>
            </a:r>
            <a:r>
              <a:rPr lang="en-US" altLang="zh-CN" sz="1050" dirty="0" err="1"/>
              <a:t>channel_len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消息长度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uint32_t </a:t>
            </a:r>
            <a:r>
              <a:rPr lang="en-US" altLang="zh-CN" sz="1050" dirty="0" err="1"/>
              <a:t>message_len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消息内容，格式为 频道名</a:t>
            </a:r>
            <a:r>
              <a:rPr lang="en-US" altLang="zh-CN" sz="1050" dirty="0"/>
              <a:t>+</a:t>
            </a:r>
            <a:r>
              <a:rPr lang="zh-CN" altLang="en-US" sz="1050" dirty="0"/>
              <a:t>消息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en-US" altLang="zh-CN" sz="1050" dirty="0" err="1"/>
              <a:t>bulk_data</a:t>
            </a:r>
            <a:r>
              <a:rPr lang="en-US" altLang="zh-CN" sz="1050" dirty="0"/>
              <a:t>[0:channel_len-1] </a:t>
            </a:r>
            <a:r>
              <a:rPr lang="zh-CN" altLang="en-US" sz="1050" dirty="0"/>
              <a:t>为频道名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en-US" altLang="zh-CN" sz="1050" dirty="0" err="1"/>
              <a:t>bulk_data</a:t>
            </a:r>
            <a:r>
              <a:rPr lang="en-US" altLang="zh-CN" sz="1050" dirty="0"/>
              <a:t>[channel_len:channel_len+message_len-1] </a:t>
            </a:r>
            <a:r>
              <a:rPr lang="zh-CN" altLang="en-US" sz="1050" dirty="0"/>
              <a:t>为消息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unsigned char </a:t>
            </a:r>
            <a:r>
              <a:rPr lang="en-US" altLang="zh-CN" sz="1050" dirty="0" err="1"/>
              <a:t>bulk_data</a:t>
            </a:r>
            <a:r>
              <a:rPr lang="en-US" altLang="zh-CN" sz="1050" dirty="0"/>
              <a:t>[8]; /* defined as 8 just for alignment concerns.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clusterMsgDataPublish</a:t>
            </a:r>
            <a:r>
              <a:rPr lang="en-US" altLang="zh-CN" sz="1050" dirty="0"/>
              <a:t>;</a:t>
            </a:r>
            <a:endParaRPr lang="en-US" altLang="zh-CN" sz="105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644008" y="4182613"/>
            <a:ext cx="3535912" cy="2516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节点的配置纪元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uint64_t </a:t>
            </a:r>
            <a:r>
              <a:rPr lang="en-US" altLang="zh-CN" sz="1050" dirty="0" err="1"/>
              <a:t>configEpoch</a:t>
            </a:r>
            <a:r>
              <a:rPr lang="en-US" altLang="zh-CN" sz="1050" dirty="0"/>
              <a:t>; /* </a:t>
            </a:r>
            <a:r>
              <a:rPr lang="en-US" altLang="zh-CN" sz="1050" dirty="0" err="1"/>
              <a:t>Config</a:t>
            </a:r>
            <a:r>
              <a:rPr lang="en-US" altLang="zh-CN" sz="1050" dirty="0"/>
              <a:t> epoch of the specified instance.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节点的名字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char </a:t>
            </a:r>
            <a:r>
              <a:rPr lang="en-US" altLang="zh-CN" sz="1050" dirty="0" err="1"/>
              <a:t>nodename</a:t>
            </a:r>
            <a:r>
              <a:rPr lang="en-US" altLang="zh-CN" sz="1050" dirty="0"/>
              <a:t>[REDIS_CLUSTER_NAMELEN]; /* Name of the slots owner.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节点的槽布局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unsigned char slots[REDIS_CLUSTER_SLOTS/8]; /* Slots bitmap. */</a:t>
            </a:r>
          </a:p>
          <a:p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clusterMsgDataUpdate</a:t>
            </a:r>
            <a:r>
              <a:rPr lang="en-US" altLang="zh-CN" sz="1050" dirty="0"/>
              <a:t>;</a:t>
            </a:r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13739603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lots_to_keys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764704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节点和单机服务器在数据库方面的一个区别是：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节点只能使用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号数据库，而单机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服务器则没有这一限制。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271136" y="1440598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NULL</a:t>
            </a:r>
            <a:endParaRPr lang="en-US" altLang="zh-CN" dirty="0" smtClean="0"/>
          </a:p>
        </p:txBody>
      </p:sp>
      <p:grpSp>
        <p:nvGrpSpPr>
          <p:cNvPr id="95" name="组合 94"/>
          <p:cNvGrpSpPr/>
          <p:nvPr/>
        </p:nvGrpSpPr>
        <p:grpSpPr>
          <a:xfrm>
            <a:off x="535635" y="2060848"/>
            <a:ext cx="8076261" cy="2865708"/>
            <a:chOff x="467544" y="1571403"/>
            <a:chExt cx="8076261" cy="2865708"/>
          </a:xfrm>
        </p:grpSpPr>
        <p:sp>
          <p:nvSpPr>
            <p:cNvPr id="7" name="矩形 6"/>
            <p:cNvSpPr/>
            <p:nvPr/>
          </p:nvSpPr>
          <p:spPr>
            <a:xfrm>
              <a:off x="467544" y="2688476"/>
              <a:ext cx="79711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h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eader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7544" y="2904500"/>
              <a:ext cx="79711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tail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2066" y="2341647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 smtClean="0"/>
                <a:t>zskiplist</a:t>
              </a:r>
              <a:endParaRPr lang="en-US" altLang="zh-CN" dirty="0" smtClean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67544" y="3120524"/>
              <a:ext cx="79711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level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7544" y="3480564"/>
              <a:ext cx="79711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length</a:t>
              </a: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1914961" y="1750169"/>
              <a:ext cx="531662" cy="1512168"/>
              <a:chOff x="2024114" y="2256428"/>
              <a:chExt cx="531662" cy="151216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024114" y="2256428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L32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024114" y="2472452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024114" y="2688476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L5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024114" y="2904500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L4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024114" y="3120524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024114" y="3336548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24114" y="3552572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927861" y="2603257"/>
              <a:ext cx="1092531" cy="1729642"/>
              <a:chOff x="3257202" y="2603257"/>
              <a:chExt cx="533530" cy="1729642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257202" y="2603257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L4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257202" y="2819281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257202" y="3035305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57202" y="3251329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257202" y="3480564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BW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257202" y="3695911"/>
                <a:ext cx="533530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1337.0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257202" y="3919570"/>
                <a:ext cx="531662" cy="4133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StringObject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“book”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552054" y="3179023"/>
              <a:ext cx="1107650" cy="1258088"/>
              <a:chOff x="4552054" y="3035305"/>
              <a:chExt cx="531662" cy="125808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552054" y="3035305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552054" y="3251329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552054" y="3480564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BW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553922" y="3695911"/>
                <a:ext cx="52979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2022.0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552054" y="3919570"/>
                <a:ext cx="531662" cy="3738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StringObject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“date”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361131" y="2198906"/>
              <a:ext cx="1018295" cy="2094189"/>
              <a:chOff x="6012160" y="2210961"/>
              <a:chExt cx="531662" cy="209418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6012160" y="2426646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L4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12160" y="2642670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012160" y="2858694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012160" y="3074718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012160" y="3294991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BW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012160" y="3523116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3347.0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12160" y="3742959"/>
                <a:ext cx="531662" cy="5621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StringObject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“</a:t>
                </a:r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lst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”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012160" y="2210961"/>
                <a:ext cx="53166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L5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0" name="直接箭头连接符 39"/>
            <p:cNvCxnSpPr>
              <a:stCxn id="12" idx="3"/>
              <a:endCxn id="39" idx="1"/>
            </p:cNvCxnSpPr>
            <p:nvPr/>
          </p:nvCxnSpPr>
          <p:spPr>
            <a:xfrm flipV="1">
              <a:off x="2446623" y="1571403"/>
              <a:ext cx="824513" cy="286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曲线连接符 41"/>
            <p:cNvCxnSpPr>
              <a:stCxn id="14" idx="3"/>
              <a:endCxn id="38" idx="1"/>
            </p:cNvCxnSpPr>
            <p:nvPr/>
          </p:nvCxnSpPr>
          <p:spPr>
            <a:xfrm>
              <a:off x="2446623" y="2290229"/>
              <a:ext cx="3914508" cy="1668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>
              <a:stCxn id="7" idx="3"/>
              <a:endCxn id="18" idx="1"/>
            </p:cNvCxnSpPr>
            <p:nvPr/>
          </p:nvCxnSpPr>
          <p:spPr>
            <a:xfrm>
              <a:off x="1264660" y="2796488"/>
              <a:ext cx="650301" cy="35783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5" idx="3"/>
              <a:endCxn id="19" idx="1"/>
            </p:cNvCxnSpPr>
            <p:nvPr/>
          </p:nvCxnSpPr>
          <p:spPr>
            <a:xfrm>
              <a:off x="2446623" y="2506253"/>
              <a:ext cx="481238" cy="20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6" idx="3"/>
              <a:endCxn id="20" idx="1"/>
            </p:cNvCxnSpPr>
            <p:nvPr/>
          </p:nvCxnSpPr>
          <p:spPr>
            <a:xfrm>
              <a:off x="2446623" y="2722277"/>
              <a:ext cx="481238" cy="20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7" idx="3"/>
              <a:endCxn id="21" idx="1"/>
            </p:cNvCxnSpPr>
            <p:nvPr/>
          </p:nvCxnSpPr>
          <p:spPr>
            <a:xfrm>
              <a:off x="2446623" y="2938301"/>
              <a:ext cx="481238" cy="20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8" idx="3"/>
              <a:endCxn id="22" idx="1"/>
            </p:cNvCxnSpPr>
            <p:nvPr/>
          </p:nvCxnSpPr>
          <p:spPr>
            <a:xfrm>
              <a:off x="2446623" y="3154325"/>
              <a:ext cx="481238" cy="20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20" idx="3"/>
              <a:endCxn id="32" idx="1"/>
            </p:cNvCxnSpPr>
            <p:nvPr/>
          </p:nvCxnSpPr>
          <p:spPr>
            <a:xfrm flipV="1">
              <a:off x="4016567" y="2738627"/>
              <a:ext cx="2344564" cy="18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9" idx="3"/>
              <a:endCxn id="31" idx="1"/>
            </p:cNvCxnSpPr>
            <p:nvPr/>
          </p:nvCxnSpPr>
          <p:spPr>
            <a:xfrm flipV="1">
              <a:off x="4016567" y="2522603"/>
              <a:ext cx="2344564" cy="18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21" idx="3"/>
              <a:endCxn id="26" idx="1"/>
            </p:cNvCxnSpPr>
            <p:nvPr/>
          </p:nvCxnSpPr>
          <p:spPr>
            <a:xfrm>
              <a:off x="4016567" y="3143317"/>
              <a:ext cx="535487" cy="143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6" idx="3"/>
              <a:endCxn id="33" idx="1"/>
            </p:cNvCxnSpPr>
            <p:nvPr/>
          </p:nvCxnSpPr>
          <p:spPr>
            <a:xfrm flipV="1">
              <a:off x="5659704" y="2954651"/>
              <a:ext cx="701427" cy="33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2" idx="3"/>
              <a:endCxn id="27" idx="1"/>
            </p:cNvCxnSpPr>
            <p:nvPr/>
          </p:nvCxnSpPr>
          <p:spPr>
            <a:xfrm>
              <a:off x="4016567" y="3359341"/>
              <a:ext cx="535487" cy="143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27" idx="3"/>
              <a:endCxn id="34" idx="1"/>
            </p:cNvCxnSpPr>
            <p:nvPr/>
          </p:nvCxnSpPr>
          <p:spPr>
            <a:xfrm flipV="1">
              <a:off x="5659704" y="3170675"/>
              <a:ext cx="701427" cy="33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35" idx="1"/>
              <a:endCxn id="28" idx="3"/>
            </p:cNvCxnSpPr>
            <p:nvPr/>
          </p:nvCxnSpPr>
          <p:spPr>
            <a:xfrm flipH="1">
              <a:off x="5659704" y="3390948"/>
              <a:ext cx="701427" cy="341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28" idx="1"/>
              <a:endCxn id="23" idx="3"/>
            </p:cNvCxnSpPr>
            <p:nvPr/>
          </p:nvCxnSpPr>
          <p:spPr>
            <a:xfrm flipH="1" flipV="1">
              <a:off x="4016567" y="3588576"/>
              <a:ext cx="535487" cy="143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2061776" y="3541564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cxnSp>
          <p:nvCxnSpPr>
            <p:cNvPr id="63" name="曲线连接符 62"/>
            <p:cNvCxnSpPr>
              <a:stCxn id="23" idx="1"/>
              <a:endCxn id="62" idx="3"/>
            </p:cNvCxnSpPr>
            <p:nvPr/>
          </p:nvCxnSpPr>
          <p:spPr>
            <a:xfrm rot="10800000" flipV="1">
              <a:off x="2546205" y="3588575"/>
              <a:ext cx="381657" cy="8379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8028384" y="1787273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059377" y="2131881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059377" y="2495584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059377" y="2889641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8024332" y="3299996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cxnSp>
          <p:nvCxnSpPr>
            <p:cNvPr id="69" name="直接箭头连接符 68"/>
            <p:cNvCxnSpPr>
              <a:stCxn id="38" idx="3"/>
              <a:endCxn id="64" idx="1"/>
            </p:cNvCxnSpPr>
            <p:nvPr/>
          </p:nvCxnSpPr>
          <p:spPr>
            <a:xfrm flipV="1">
              <a:off x="7379428" y="1918078"/>
              <a:ext cx="648956" cy="388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31" idx="3"/>
              <a:endCxn id="65" idx="1"/>
            </p:cNvCxnSpPr>
            <p:nvPr/>
          </p:nvCxnSpPr>
          <p:spPr>
            <a:xfrm flipV="1">
              <a:off x="7379428" y="2262686"/>
              <a:ext cx="679949" cy="259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32" idx="3"/>
              <a:endCxn id="66" idx="1"/>
            </p:cNvCxnSpPr>
            <p:nvPr/>
          </p:nvCxnSpPr>
          <p:spPr>
            <a:xfrm flipV="1">
              <a:off x="7379428" y="2626389"/>
              <a:ext cx="679949" cy="112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33" idx="3"/>
              <a:endCxn id="67" idx="1"/>
            </p:cNvCxnSpPr>
            <p:nvPr/>
          </p:nvCxnSpPr>
          <p:spPr>
            <a:xfrm>
              <a:off x="7379428" y="2954651"/>
              <a:ext cx="679949" cy="65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34" idx="3"/>
              <a:endCxn id="68" idx="1"/>
            </p:cNvCxnSpPr>
            <p:nvPr/>
          </p:nvCxnSpPr>
          <p:spPr>
            <a:xfrm>
              <a:off x="7379428" y="3170675"/>
              <a:ext cx="644904" cy="260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曲线连接符 91"/>
            <p:cNvCxnSpPr>
              <a:stCxn id="8" idx="3"/>
              <a:endCxn id="37" idx="2"/>
            </p:cNvCxnSpPr>
            <p:nvPr/>
          </p:nvCxnSpPr>
          <p:spPr>
            <a:xfrm>
              <a:off x="1264660" y="3012512"/>
              <a:ext cx="5605619" cy="1280583"/>
            </a:xfrm>
            <a:prstGeom prst="curvedConnector4">
              <a:avLst>
                <a:gd name="adj1" fmla="val 9757"/>
                <a:gd name="adj2" fmla="val 1178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文本框 95"/>
          <p:cNvSpPr txBox="1"/>
          <p:nvPr/>
        </p:nvSpPr>
        <p:spPr>
          <a:xfrm>
            <a:off x="535635" y="5241217"/>
            <a:ext cx="842493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键“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”所在的槽为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1337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键“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”所在的槽为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键“</a:t>
            </a:r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”所在的槽为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3347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5989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MOVED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76470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MOVED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错误：当节点发现键所在的槽并非由自己负责处理的时候，节点就会向客户端返回一个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错误，指引客户端转向至正在负责槽的节点。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19427" y="1476095"/>
            <a:ext cx="8015333" cy="1181768"/>
            <a:chOff x="319427" y="1476095"/>
            <a:chExt cx="8015333" cy="1181768"/>
          </a:xfrm>
        </p:grpSpPr>
        <p:sp>
          <p:nvSpPr>
            <p:cNvPr id="6" name="矩形 5"/>
            <p:cNvSpPr/>
            <p:nvPr/>
          </p:nvSpPr>
          <p:spPr>
            <a:xfrm>
              <a:off x="3923928" y="1845573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70664" y="1511519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7000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19427" y="2205613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7001</a:t>
              </a:r>
            </a:p>
          </p:txBody>
        </p:sp>
        <p:cxnSp>
          <p:nvCxnSpPr>
            <p:cNvPr id="10" name="肘形连接符 9"/>
            <p:cNvCxnSpPr>
              <a:stCxn id="6" idx="0"/>
              <a:endCxn id="7" idx="1"/>
            </p:cNvCxnSpPr>
            <p:nvPr/>
          </p:nvCxnSpPr>
          <p:spPr>
            <a:xfrm rot="5400000" flipH="1" flipV="1">
              <a:off x="5836303" y="211212"/>
              <a:ext cx="154034" cy="3114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7" idx="2"/>
              <a:endCxn id="6" idx="3"/>
            </p:cNvCxnSpPr>
            <p:nvPr/>
          </p:nvCxnSpPr>
          <p:spPr>
            <a:xfrm rot="5400000">
              <a:off x="6268351" y="391232"/>
              <a:ext cx="154034" cy="3114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1"/>
              <a:endCxn id="8" idx="0"/>
            </p:cNvCxnSpPr>
            <p:nvPr/>
          </p:nvCxnSpPr>
          <p:spPr>
            <a:xfrm rot="10800000" flipV="1">
              <a:off x="751476" y="2025593"/>
              <a:ext cx="3172453" cy="1800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8" idx="3"/>
              <a:endCxn id="6" idx="2"/>
            </p:cNvCxnSpPr>
            <p:nvPr/>
          </p:nvCxnSpPr>
          <p:spPr>
            <a:xfrm flipV="1">
              <a:off x="1183523" y="2205613"/>
              <a:ext cx="3172453" cy="1800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301528" y="1476095"/>
              <a:ext cx="1675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SET </a:t>
              </a:r>
              <a:r>
                <a:rPr lang="en-US" altLang="zh-CN" sz="8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msg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“happy new year!”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301528" y="2115603"/>
              <a:ext cx="1675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MOVED 6257 127.0.0.1:7001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52973" y="1720139"/>
              <a:ext cx="24612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转向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7001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SET </a:t>
              </a:r>
              <a:r>
                <a:rPr lang="en-US" altLang="zh-CN" sz="8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msg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“happy new year!”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52973" y="2442419"/>
              <a:ext cx="24612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OK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79512" y="3037065"/>
            <a:ext cx="842493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ASK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错误：在进行重新分片期间，源节点向目标节点迁移一个槽的过程，可能会出现这样一种情况：属于被迁移的一部分键值对保存在源节点里面，而另一部分键值对则保存在目标节点里面。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如果源节点没能在自己的数据库里面找到指定的键，那么这个键有可能已经被迁移到了目标节点，源节点将向客户端返回一个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错误，指引客户端转向正在导入槽的目标节点，并再次发送之前想要执行的命令。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19427" y="5018095"/>
            <a:ext cx="8015333" cy="1193309"/>
            <a:chOff x="319427" y="1464554"/>
            <a:chExt cx="8015333" cy="1193309"/>
          </a:xfrm>
        </p:grpSpPr>
        <p:sp>
          <p:nvSpPr>
            <p:cNvPr id="36" name="矩形 35"/>
            <p:cNvSpPr/>
            <p:nvPr/>
          </p:nvSpPr>
          <p:spPr>
            <a:xfrm>
              <a:off x="3923928" y="1845573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470664" y="1511519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7002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19427" y="2205613"/>
              <a:ext cx="86409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7003</a:t>
              </a:r>
            </a:p>
          </p:txBody>
        </p:sp>
        <p:cxnSp>
          <p:nvCxnSpPr>
            <p:cNvPr id="39" name="肘形连接符 38"/>
            <p:cNvCxnSpPr>
              <a:stCxn id="36" idx="0"/>
              <a:endCxn id="37" idx="1"/>
            </p:cNvCxnSpPr>
            <p:nvPr/>
          </p:nvCxnSpPr>
          <p:spPr>
            <a:xfrm rot="5400000" flipH="1" flipV="1">
              <a:off x="5836303" y="211212"/>
              <a:ext cx="154034" cy="3114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>
              <a:stCxn id="37" idx="2"/>
              <a:endCxn id="36" idx="3"/>
            </p:cNvCxnSpPr>
            <p:nvPr/>
          </p:nvCxnSpPr>
          <p:spPr>
            <a:xfrm rot="5400000">
              <a:off x="6268351" y="391232"/>
              <a:ext cx="154034" cy="3114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36" idx="1"/>
              <a:endCxn id="38" idx="0"/>
            </p:cNvCxnSpPr>
            <p:nvPr/>
          </p:nvCxnSpPr>
          <p:spPr>
            <a:xfrm rot="10800000" flipV="1">
              <a:off x="751476" y="2025593"/>
              <a:ext cx="3172453" cy="1800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38" idx="3"/>
              <a:endCxn id="36" idx="2"/>
            </p:cNvCxnSpPr>
            <p:nvPr/>
          </p:nvCxnSpPr>
          <p:spPr>
            <a:xfrm flipV="1">
              <a:off x="1183523" y="2205613"/>
              <a:ext cx="3172453" cy="1800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301528" y="1476095"/>
              <a:ext cx="1675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GET “love”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301528" y="2115603"/>
              <a:ext cx="1675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ASK 16198 127.0.0.1:7003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362998" y="1464554"/>
              <a:ext cx="2461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转向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ASKING</a:t>
              </a:r>
            </a:p>
            <a:p>
              <a:pPr algn="ctr"/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GET “love”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352973" y="2442419"/>
              <a:ext cx="24612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“you get the key ‘love’”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49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403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（字典）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rehash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626" y="1196752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1.dictResize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：计算当前使用了多少个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dictEntry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，新的字典的容量是使用量的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（除非使用量少于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DICT_HT_INITIAL_SIZE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，最少分配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DICT_HT_INITIAL_SIZE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2.dictExpand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：计算新哈希表的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值大小（第一个大于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2^n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创建空间，将该段空间分配给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，同时打开渐进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rehashidx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随后在之后的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dictAddRaw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dictGenericDelete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dictFind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dictGetRandomKey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每一次的增删改查，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都会触发一次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dictRehashStep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，负责将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dictEntry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迁移到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dictRehashStep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中，会检查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是否为空，如果为空，证明渐进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已经完成，将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的地址交换，关闭渐进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开关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rehashidx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8755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集群初始化（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clusterInit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068960"/>
            <a:ext cx="115212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clusterInit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集群初始化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5736" y="980728"/>
            <a:ext cx="273630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server.cluster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zmalloc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clusterState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</a:p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clusterState</a:t>
            </a:r>
            <a:endParaRPr lang="en-US" altLang="zh-CN" sz="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736" y="1659488"/>
            <a:ext cx="273630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clusterLoadConfig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server.cluster_configfile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载入集群相关的配置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2012" y="2338248"/>
            <a:ext cx="569235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server.cluster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-&gt;myself 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createClusterNode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(NULL,REDIS_NODE_MYSELF|REDIS_NODE_MASTER);</a:t>
            </a:r>
          </a:p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clusterNode</a:t>
            </a:r>
            <a:endParaRPr lang="en-US" altLang="zh-CN" sz="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2012" y="3017008"/>
            <a:ext cx="158790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aeCreateFileEvent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初始化文件事件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5976" y="3017008"/>
            <a:ext cx="158790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clusterAcceptHandler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48264" y="2836988"/>
            <a:ext cx="158790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createClusterLink</a:t>
            </a:r>
            <a:endParaRPr lang="en-US" altLang="zh-CN" sz="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clusterLink</a:t>
            </a:r>
            <a:endParaRPr lang="en-US" altLang="zh-CN" sz="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48264" y="3429000"/>
            <a:ext cx="158790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aeCreateFileEvent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初始化文件事件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53355" y="4021012"/>
            <a:ext cx="158790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clusterReadHandler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clusterLink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读处理器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48264" y="4658930"/>
            <a:ext cx="158790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clusterProcessPacket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如果读入整条信息，处理消息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2012" y="3933056"/>
            <a:ext cx="245199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server.cluster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slots_to_keys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zslCreate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slots_to_keys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跳表</a:t>
            </a:r>
            <a:endParaRPr lang="en-US" altLang="zh-CN" sz="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92012" y="4669084"/>
            <a:ext cx="187593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resetManualFailover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重置手动故障转移相关的状态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10" idx="3"/>
            <a:endCxn id="11" idx="1"/>
          </p:cNvCxnSpPr>
          <p:nvPr/>
        </p:nvCxnSpPr>
        <p:spPr>
          <a:xfrm flipV="1">
            <a:off x="5943876" y="3017008"/>
            <a:ext cx="1004388" cy="180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0" idx="3"/>
            <a:endCxn id="12" idx="1"/>
          </p:cNvCxnSpPr>
          <p:nvPr/>
        </p:nvCxnSpPr>
        <p:spPr>
          <a:xfrm>
            <a:off x="5943876" y="3197028"/>
            <a:ext cx="1004388" cy="411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2"/>
            <a:endCxn id="13" idx="0"/>
          </p:cNvCxnSpPr>
          <p:nvPr/>
        </p:nvCxnSpPr>
        <p:spPr>
          <a:xfrm>
            <a:off x="7742214" y="3789040"/>
            <a:ext cx="5091" cy="2319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2"/>
            <a:endCxn id="14" idx="0"/>
          </p:cNvCxnSpPr>
          <p:nvPr/>
        </p:nvCxnSpPr>
        <p:spPr>
          <a:xfrm flipH="1">
            <a:off x="7742214" y="4381052"/>
            <a:ext cx="5091" cy="27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5" idx="3"/>
            <a:endCxn id="6" idx="1"/>
          </p:cNvCxnSpPr>
          <p:nvPr/>
        </p:nvCxnSpPr>
        <p:spPr>
          <a:xfrm flipV="1">
            <a:off x="1259632" y="1160748"/>
            <a:ext cx="936104" cy="2088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5" idx="3"/>
            <a:endCxn id="7" idx="1"/>
          </p:cNvCxnSpPr>
          <p:nvPr/>
        </p:nvCxnSpPr>
        <p:spPr>
          <a:xfrm flipV="1">
            <a:off x="1259632" y="1839508"/>
            <a:ext cx="936104" cy="1409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5" idx="3"/>
            <a:endCxn id="8" idx="1"/>
          </p:cNvCxnSpPr>
          <p:nvPr/>
        </p:nvCxnSpPr>
        <p:spPr>
          <a:xfrm flipV="1">
            <a:off x="1259632" y="2518268"/>
            <a:ext cx="932380" cy="730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5" idx="3"/>
            <a:endCxn id="9" idx="1"/>
          </p:cNvCxnSpPr>
          <p:nvPr/>
        </p:nvCxnSpPr>
        <p:spPr>
          <a:xfrm flipV="1">
            <a:off x="1259632" y="3197028"/>
            <a:ext cx="932380" cy="519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3"/>
            <a:endCxn id="10" idx="1"/>
          </p:cNvCxnSpPr>
          <p:nvPr/>
        </p:nvCxnSpPr>
        <p:spPr>
          <a:xfrm>
            <a:off x="3779912" y="3197028"/>
            <a:ext cx="5760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5" idx="3"/>
            <a:endCxn id="15" idx="1"/>
          </p:cNvCxnSpPr>
          <p:nvPr/>
        </p:nvCxnSpPr>
        <p:spPr>
          <a:xfrm>
            <a:off x="1259632" y="3248980"/>
            <a:ext cx="932380" cy="864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5" idx="3"/>
            <a:endCxn id="16" idx="1"/>
          </p:cNvCxnSpPr>
          <p:nvPr/>
        </p:nvCxnSpPr>
        <p:spPr>
          <a:xfrm>
            <a:off x="1259632" y="3248980"/>
            <a:ext cx="932380" cy="1600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07504" y="5822077"/>
            <a:ext cx="151216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clusterSendMessage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ClusterLink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发送信息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173734" y="5822077"/>
            <a:ext cx="137187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aeCreateFileEvent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初始化文件事件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00224" y="5822077"/>
            <a:ext cx="141160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clusterWriteHandler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clusterLink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写处理器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231908" y="5822077"/>
            <a:ext cx="230425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write(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link-&gt;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sndbuf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sdslen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(link-&gt;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sndbuf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>
            <a:stCxn id="39" idx="3"/>
            <a:endCxn id="40" idx="1"/>
          </p:cNvCxnSpPr>
          <p:nvPr/>
        </p:nvCxnSpPr>
        <p:spPr>
          <a:xfrm>
            <a:off x="1619672" y="6002097"/>
            <a:ext cx="554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  <a:endCxn id="41" idx="1"/>
          </p:cNvCxnSpPr>
          <p:nvPr/>
        </p:nvCxnSpPr>
        <p:spPr>
          <a:xfrm>
            <a:off x="3545610" y="6002097"/>
            <a:ext cx="5546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1" idx="3"/>
            <a:endCxn id="42" idx="1"/>
          </p:cNvCxnSpPr>
          <p:nvPr/>
        </p:nvCxnSpPr>
        <p:spPr>
          <a:xfrm>
            <a:off x="5511828" y="6002097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794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3935187" y="2229246"/>
            <a:ext cx="4525245" cy="406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504" y="870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处理集群内消息（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clusterProcessPacket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）逻辑（上）：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772816"/>
            <a:ext cx="129614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clusterProcessPacket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处理消息的主逻辑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2358096"/>
            <a:ext cx="129614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消息体合法检查，取出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</a:p>
        </p:txBody>
      </p:sp>
      <p:sp>
        <p:nvSpPr>
          <p:cNvPr id="7" name="矩形 6"/>
          <p:cNvSpPr/>
          <p:nvPr/>
        </p:nvSpPr>
        <p:spPr>
          <a:xfrm>
            <a:off x="179512" y="2924944"/>
            <a:ext cx="129614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如果查找不到发送者，更新本集群节点对发送的配置纪元信息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>
            <a:off x="827584" y="2132856"/>
            <a:ext cx="0" cy="22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>
            <a:off x="827584" y="2718136"/>
            <a:ext cx="0" cy="20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79512" y="3563800"/>
            <a:ext cx="129614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根据消息的类型，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处理节点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11760" y="915685"/>
            <a:ext cx="79208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</a:p>
        </p:txBody>
      </p:sp>
      <p:sp>
        <p:nvSpPr>
          <p:cNvPr id="21" name="矩形 20"/>
          <p:cNvSpPr/>
          <p:nvPr/>
        </p:nvSpPr>
        <p:spPr>
          <a:xfrm>
            <a:off x="2411760" y="1528721"/>
            <a:ext cx="79208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935187" y="1243645"/>
            <a:ext cx="2952328" cy="432048"/>
            <a:chOff x="3923929" y="1700808"/>
            <a:chExt cx="2952328" cy="432048"/>
          </a:xfrm>
        </p:grpSpPr>
        <p:sp>
          <p:nvSpPr>
            <p:cNvPr id="25" name="矩形 24"/>
            <p:cNvSpPr/>
            <p:nvPr/>
          </p:nvSpPr>
          <p:spPr>
            <a:xfrm>
              <a:off x="3923929" y="1700808"/>
              <a:ext cx="295232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995936" y="1772816"/>
              <a:ext cx="1224136" cy="2566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createClusterNode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580112" y="1772816"/>
              <a:ext cx="1224136" cy="2566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clusterAddNode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935187" y="602730"/>
            <a:ext cx="5110750" cy="425083"/>
            <a:chOff x="3781730" y="1275724"/>
            <a:chExt cx="5110750" cy="425083"/>
          </a:xfrm>
        </p:grpSpPr>
        <p:sp>
          <p:nvSpPr>
            <p:cNvPr id="33" name="矩形 32"/>
            <p:cNvSpPr/>
            <p:nvPr/>
          </p:nvSpPr>
          <p:spPr>
            <a:xfrm>
              <a:off x="3781730" y="1275724"/>
              <a:ext cx="5110750" cy="4250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853736" y="1351858"/>
              <a:ext cx="2086416" cy="2769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clusterProcessGossipSection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分析并取出消息中的 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gossip </a:t>
              </a: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节点信息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120172" y="1351858"/>
              <a:ext cx="2664296" cy="2769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clusterSendPing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link,CLUSTERMSG_TYPE_PONG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向目标节点返回一个 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PONG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3" name="肘形连接符 42"/>
          <p:cNvCxnSpPr>
            <a:stCxn id="20" idx="3"/>
            <a:endCxn id="33" idx="1"/>
          </p:cNvCxnSpPr>
          <p:nvPr/>
        </p:nvCxnSpPr>
        <p:spPr>
          <a:xfrm flipV="1">
            <a:off x="3203848" y="815272"/>
            <a:ext cx="731339" cy="280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1" idx="3"/>
            <a:endCxn id="25" idx="1"/>
          </p:cNvCxnSpPr>
          <p:nvPr/>
        </p:nvCxnSpPr>
        <p:spPr>
          <a:xfrm flipV="1">
            <a:off x="3203848" y="1459669"/>
            <a:ext cx="731339" cy="249072"/>
          </a:xfrm>
          <a:prstGeom prst="bentConnector3">
            <a:avLst>
              <a:gd name="adj1" fmla="val 700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1" idx="3"/>
            <a:endCxn id="33" idx="1"/>
          </p:cNvCxnSpPr>
          <p:nvPr/>
        </p:nvCxnSpPr>
        <p:spPr>
          <a:xfrm flipV="1">
            <a:off x="3203848" y="815272"/>
            <a:ext cx="731339" cy="893469"/>
          </a:xfrm>
          <a:prstGeom prst="bentConnector3">
            <a:avLst>
              <a:gd name="adj1" fmla="val 700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683157" y="102781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MEET1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683157" y="40303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MEET2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131840" y="61557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PING1</a:t>
            </a:r>
          </a:p>
        </p:txBody>
      </p:sp>
      <p:sp>
        <p:nvSpPr>
          <p:cNvPr id="55" name="矩形 54"/>
          <p:cNvSpPr/>
          <p:nvPr/>
        </p:nvSpPr>
        <p:spPr>
          <a:xfrm>
            <a:off x="2411760" y="4140104"/>
            <a:ext cx="792088" cy="576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</a:p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</a:p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PONG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公共逻辑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07193" y="1927922"/>
            <a:ext cx="1224136" cy="256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ClusterNode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007193" y="2308469"/>
            <a:ext cx="2821473" cy="256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clusterRenameNode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用节点的真名替换在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HANDSHAKE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时创建的随机名字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020273" y="2303981"/>
            <a:ext cx="1368152" cy="256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HANDSHAKE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007193" y="2786092"/>
            <a:ext cx="1224136" cy="256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freeClusterLink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关闭连接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007193" y="3188905"/>
            <a:ext cx="2086416" cy="256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nodeUpdateAddressIfNeeded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更新发送者信息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007193" y="3605296"/>
            <a:ext cx="2086416" cy="256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PFAIL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011141" y="4040394"/>
            <a:ext cx="2086416" cy="256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clusterSetNodeAsMaster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007193" y="4443140"/>
            <a:ext cx="2086416" cy="256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clusterDelNodeSlots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(sender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删除本集群节点里面，老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负责的槽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007193" y="4834564"/>
            <a:ext cx="2086416" cy="256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clusterNodeAddSlave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master,sender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在新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里面添加从节点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</a:p>
        </p:txBody>
      </p:sp>
      <p:sp>
        <p:nvSpPr>
          <p:cNvPr id="87" name="矩形 86"/>
          <p:cNvSpPr/>
          <p:nvPr/>
        </p:nvSpPr>
        <p:spPr>
          <a:xfrm>
            <a:off x="4007192" y="5280984"/>
            <a:ext cx="4021191" cy="256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clusterUpdateSlotsConfigWith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sender,senderConfigEpoch,hdr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myslots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的槽布局设置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007193" y="5782972"/>
            <a:ext cx="1356896" cy="256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解决选举引起的脑裂问题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682798" y="5580219"/>
            <a:ext cx="24612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在正常情况下，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应该向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PING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消息，告知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，自己（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）已经接替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了槽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，并且带有更高的配置纪元，但因为网络分裂的缘故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，节点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没办法通知节点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通知节点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它带有的槽布局已经更新的工作就交给其他知道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带有更高配置纪元的节点来做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接到其他节点关于节点 </a:t>
            </a:r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的消息时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，节点 </a:t>
            </a:r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就会停止自己的主节点工作，又或者重新进行故障转移。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007192" y="6153748"/>
            <a:ext cx="2509024" cy="256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clusterHandleConfigEpochCollision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提升本地的配置纪元，让发送者更新那边的信息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007192" y="6507564"/>
            <a:ext cx="2509024" cy="256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clusterProcessGossipSection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分析并提取出消息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gossip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协议部分的信息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肘形连接符 92"/>
          <p:cNvCxnSpPr>
            <a:stCxn id="19" idx="3"/>
            <a:endCxn id="20" idx="1"/>
          </p:cNvCxnSpPr>
          <p:nvPr/>
        </p:nvCxnSpPr>
        <p:spPr>
          <a:xfrm flipV="1">
            <a:off x="1475656" y="1095705"/>
            <a:ext cx="936104" cy="268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" idx="2"/>
            <a:endCxn id="19" idx="0"/>
          </p:cNvCxnSpPr>
          <p:nvPr/>
        </p:nvCxnSpPr>
        <p:spPr>
          <a:xfrm>
            <a:off x="827584" y="3356992"/>
            <a:ext cx="0" cy="20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19" idx="3"/>
            <a:endCxn id="21" idx="1"/>
          </p:cNvCxnSpPr>
          <p:nvPr/>
        </p:nvCxnSpPr>
        <p:spPr>
          <a:xfrm flipV="1">
            <a:off x="1475656" y="1708741"/>
            <a:ext cx="936104" cy="2071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19" idx="3"/>
            <a:endCxn id="55" idx="1"/>
          </p:cNvCxnSpPr>
          <p:nvPr/>
        </p:nvCxnSpPr>
        <p:spPr>
          <a:xfrm>
            <a:off x="1475656" y="3779824"/>
            <a:ext cx="936104" cy="648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stCxn id="55" idx="3"/>
            <a:endCxn id="77" idx="1"/>
          </p:cNvCxnSpPr>
          <p:nvPr/>
        </p:nvCxnSpPr>
        <p:spPr>
          <a:xfrm flipV="1">
            <a:off x="3203848" y="2056240"/>
            <a:ext cx="803345" cy="2372054"/>
          </a:xfrm>
          <a:prstGeom prst="bentConnector3">
            <a:avLst>
              <a:gd name="adj1" fmla="val 510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2279001" y="2132922"/>
            <a:ext cx="2461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新的节点早就建立好了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肘形连接符 105"/>
          <p:cNvCxnSpPr>
            <a:stCxn id="55" idx="3"/>
            <a:endCxn id="80" idx="1"/>
          </p:cNvCxnSpPr>
          <p:nvPr/>
        </p:nvCxnSpPr>
        <p:spPr>
          <a:xfrm flipV="1">
            <a:off x="3203848" y="2432299"/>
            <a:ext cx="731339" cy="1995995"/>
          </a:xfrm>
          <a:prstGeom prst="bentConnector3">
            <a:avLst>
              <a:gd name="adj1" fmla="val 547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170156" y="1767747"/>
            <a:ext cx="3274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还处于握手状态，选用新的节点信息，释放旧的节点信息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" name="肘形连接符 113"/>
          <p:cNvCxnSpPr>
            <a:stCxn id="55" idx="3"/>
            <a:endCxn id="81" idx="1"/>
          </p:cNvCxnSpPr>
          <p:nvPr/>
        </p:nvCxnSpPr>
        <p:spPr>
          <a:xfrm flipV="1">
            <a:off x="3203848" y="2914410"/>
            <a:ext cx="803345" cy="1513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2336734" y="2612352"/>
            <a:ext cx="3254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节点已经存在，但当前的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runid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和当前节点保存的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runid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不一致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肘形连接符 119"/>
          <p:cNvCxnSpPr>
            <a:stCxn id="55" idx="3"/>
            <a:endCxn id="82" idx="1"/>
          </p:cNvCxnSpPr>
          <p:nvPr/>
        </p:nvCxnSpPr>
        <p:spPr>
          <a:xfrm flipV="1">
            <a:off x="3203848" y="3317223"/>
            <a:ext cx="803345" cy="11110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55" idx="3"/>
            <a:endCxn id="83" idx="1"/>
          </p:cNvCxnSpPr>
          <p:nvPr/>
        </p:nvCxnSpPr>
        <p:spPr>
          <a:xfrm flipV="1">
            <a:off x="3203848" y="3733614"/>
            <a:ext cx="803345" cy="694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2168769" y="3421918"/>
            <a:ext cx="6579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集群节点认为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的连接状态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PFAIL/FAIL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发送者发送过来的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，证明连接已经恢复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，尝试去掉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PFAIL/FAIL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5" name="肘形连接符 124"/>
          <p:cNvCxnSpPr>
            <a:stCxn id="55" idx="3"/>
            <a:endCxn id="84" idx="1"/>
          </p:cNvCxnSpPr>
          <p:nvPr/>
        </p:nvCxnSpPr>
        <p:spPr>
          <a:xfrm flipV="1">
            <a:off x="3203848" y="4168712"/>
            <a:ext cx="807293" cy="259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2427600" y="3808134"/>
            <a:ext cx="3254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是个主节点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8" name="肘形连接符 127"/>
          <p:cNvCxnSpPr>
            <a:stCxn id="55" idx="3"/>
            <a:endCxn id="85" idx="1"/>
          </p:cNvCxnSpPr>
          <p:nvPr/>
        </p:nvCxnSpPr>
        <p:spPr>
          <a:xfrm>
            <a:off x="3203848" y="4428294"/>
            <a:ext cx="803345" cy="143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6273629" y="429212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集群节点认为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是个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发过来是个从节点，证明之前的主节点故障转移后的重新上线，删除原来的负责的槽。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肘形连接符 130"/>
          <p:cNvCxnSpPr>
            <a:stCxn id="55" idx="3"/>
            <a:endCxn id="86" idx="1"/>
          </p:cNvCxnSpPr>
          <p:nvPr/>
        </p:nvCxnSpPr>
        <p:spPr>
          <a:xfrm>
            <a:off x="3203848" y="4428294"/>
            <a:ext cx="803345" cy="5345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stCxn id="55" idx="3"/>
            <a:endCxn id="87" idx="1"/>
          </p:cNvCxnSpPr>
          <p:nvPr/>
        </p:nvCxnSpPr>
        <p:spPr>
          <a:xfrm>
            <a:off x="3203848" y="4428294"/>
            <a:ext cx="803344" cy="981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55" idx="3"/>
            <a:endCxn id="88" idx="1"/>
          </p:cNvCxnSpPr>
          <p:nvPr/>
        </p:nvCxnSpPr>
        <p:spPr>
          <a:xfrm>
            <a:off x="3203848" y="4428294"/>
            <a:ext cx="803345" cy="1482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55" idx="3"/>
            <a:endCxn id="90" idx="1"/>
          </p:cNvCxnSpPr>
          <p:nvPr/>
        </p:nvCxnSpPr>
        <p:spPr>
          <a:xfrm>
            <a:off x="3203848" y="4428294"/>
            <a:ext cx="803344" cy="1853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55" idx="3"/>
            <a:endCxn id="91" idx="1"/>
          </p:cNvCxnSpPr>
          <p:nvPr/>
        </p:nvCxnSpPr>
        <p:spPr>
          <a:xfrm>
            <a:off x="3203848" y="4428294"/>
            <a:ext cx="803344" cy="22075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097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处理集群内消息（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clusterProcessPacket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）逻辑（下）：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772816"/>
            <a:ext cx="129614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clusterProcessPacket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处理消息的主逻辑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2358096"/>
            <a:ext cx="129614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消息体合法检查，取出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</a:p>
        </p:txBody>
      </p:sp>
      <p:sp>
        <p:nvSpPr>
          <p:cNvPr id="7" name="矩形 6"/>
          <p:cNvSpPr/>
          <p:nvPr/>
        </p:nvSpPr>
        <p:spPr>
          <a:xfrm>
            <a:off x="179512" y="2924944"/>
            <a:ext cx="129614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如果查找不到发送者，更新本集群节点对发送的配置纪元信息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>
            <a:off x="827584" y="2132856"/>
            <a:ext cx="0" cy="22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>
            <a:off x="827584" y="2718136"/>
            <a:ext cx="0" cy="20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79512" y="3563800"/>
            <a:ext cx="129614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根据消息的类型，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处理节点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11760" y="1113654"/>
            <a:ext cx="79208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</a:p>
        </p:txBody>
      </p:sp>
      <p:cxnSp>
        <p:nvCxnSpPr>
          <p:cNvPr id="95" name="直接箭头连接符 94"/>
          <p:cNvCxnSpPr>
            <a:stCxn id="7" idx="2"/>
            <a:endCxn id="19" idx="0"/>
          </p:cNvCxnSpPr>
          <p:nvPr/>
        </p:nvCxnSpPr>
        <p:spPr>
          <a:xfrm>
            <a:off x="827584" y="3356992"/>
            <a:ext cx="0" cy="20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139952" y="764704"/>
            <a:ext cx="1224136" cy="348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clusterLookupNode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获取下线节点的信息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139952" y="1409317"/>
            <a:ext cx="4320480" cy="348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failing-&gt;flags |= REDIS_NODE_FAIL; failing-&gt;flags &amp;= ~REDIS_NODE_PFAIL;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打开客观下线标志，关闭主观下线标志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肘形连接符 2"/>
          <p:cNvCxnSpPr>
            <a:stCxn id="20" idx="3"/>
            <a:endCxn id="63" idx="1"/>
          </p:cNvCxnSpPr>
          <p:nvPr/>
        </p:nvCxnSpPr>
        <p:spPr>
          <a:xfrm flipV="1">
            <a:off x="3203848" y="939179"/>
            <a:ext cx="936104" cy="354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0" idx="3"/>
            <a:endCxn id="64" idx="1"/>
          </p:cNvCxnSpPr>
          <p:nvPr/>
        </p:nvCxnSpPr>
        <p:spPr>
          <a:xfrm>
            <a:off x="3203848" y="1293674"/>
            <a:ext cx="936104" cy="290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411760" y="1908735"/>
            <a:ext cx="79208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</a:t>
            </a:r>
          </a:p>
        </p:txBody>
      </p:sp>
      <p:sp>
        <p:nvSpPr>
          <p:cNvPr id="73" name="矩形 72"/>
          <p:cNvSpPr/>
          <p:nvPr/>
        </p:nvSpPr>
        <p:spPr>
          <a:xfrm>
            <a:off x="4139952" y="1908735"/>
            <a:ext cx="144016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pubsubPublishMessage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940152" y="184482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接收到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PUBLISH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命令的节点不仅会向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频道发送消息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，它还会向集群广播一条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PUBLISH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消息，所有接收到这条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PUBLISH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消息的节点都会向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频道发送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71" idx="3"/>
            <a:endCxn id="73" idx="1"/>
          </p:cNvCxnSpPr>
          <p:nvPr/>
        </p:nvCxnSpPr>
        <p:spPr>
          <a:xfrm>
            <a:off x="3203848" y="2088755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2411760" y="2891121"/>
            <a:ext cx="151216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FAILOVER_AUTH_REQUEST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175956" y="2571595"/>
            <a:ext cx="280831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clusterSendFailoverAuthIfNeeded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如果条件允许的话，向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sender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投票，支持它进行故障转移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018962" y="2492896"/>
            <a:ext cx="2017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条件：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不能是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且不能是不负责任何槽的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（没有投票权）；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拉票的配置纪元必须大于当前节点的配置纪元；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没有投过票；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拉票的节点如果是个从节点，必须要它的主节点挂了，保证是故障转移流程；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遍历当前节点的槽，如果存在某个槽的负责节点配置纪元比发送者纪元要高，相当于发送者配置纪元不算最新，不投上一票；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411760" y="3717032"/>
            <a:ext cx="151216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FAILOVER_AUTH_ACK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171780" y="3168053"/>
            <a:ext cx="280831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clusterSendFailoverAuth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sender 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FAILOVER_AUTH_ACK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，支持其一票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肘形连接符 16"/>
          <p:cNvCxnSpPr>
            <a:stCxn id="92" idx="3"/>
            <a:endCxn id="94" idx="1"/>
          </p:cNvCxnSpPr>
          <p:nvPr/>
        </p:nvCxnSpPr>
        <p:spPr>
          <a:xfrm flipV="1">
            <a:off x="3923928" y="2751615"/>
            <a:ext cx="252028" cy="319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92" idx="3"/>
            <a:endCxn id="100" idx="1"/>
          </p:cNvCxnSpPr>
          <p:nvPr/>
        </p:nvCxnSpPr>
        <p:spPr>
          <a:xfrm>
            <a:off x="3923928" y="3071141"/>
            <a:ext cx="247852" cy="276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4171780" y="3717032"/>
            <a:ext cx="280831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server.cluster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failover_auth_count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必须是个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，验证票是否有效，累加一票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98" idx="3"/>
            <a:endCxn id="101" idx="1"/>
          </p:cNvCxnSpPr>
          <p:nvPr/>
        </p:nvCxnSpPr>
        <p:spPr>
          <a:xfrm>
            <a:off x="3923928" y="3897052"/>
            <a:ext cx="247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2411760" y="4404782"/>
            <a:ext cx="79208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MFSTART</a:t>
            </a:r>
          </a:p>
        </p:txBody>
      </p:sp>
      <p:sp>
        <p:nvSpPr>
          <p:cNvPr id="105" name="矩形 104"/>
          <p:cNvSpPr/>
          <p:nvPr/>
        </p:nvSpPr>
        <p:spPr>
          <a:xfrm>
            <a:off x="4171780" y="4221088"/>
            <a:ext cx="119230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resetManualFailover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手动故障转移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171780" y="4734532"/>
            <a:ext cx="349656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pauseClients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暂停客户端，让服务器在指定的时间内不再接受被暂停客户端发来的命令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肘形连接符 29"/>
          <p:cNvCxnSpPr>
            <a:stCxn id="103" idx="3"/>
            <a:endCxn id="105" idx="1"/>
          </p:cNvCxnSpPr>
          <p:nvPr/>
        </p:nvCxnSpPr>
        <p:spPr>
          <a:xfrm flipV="1">
            <a:off x="3203848" y="4401108"/>
            <a:ext cx="967932" cy="183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03" idx="3"/>
            <a:endCxn id="107" idx="1"/>
          </p:cNvCxnSpPr>
          <p:nvPr/>
        </p:nvCxnSpPr>
        <p:spPr>
          <a:xfrm>
            <a:off x="3203848" y="4584802"/>
            <a:ext cx="967932" cy="329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411760" y="5589240"/>
            <a:ext cx="79208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</a:p>
        </p:txBody>
      </p:sp>
      <p:sp>
        <p:nvSpPr>
          <p:cNvPr id="110" name="矩形 109"/>
          <p:cNvSpPr/>
          <p:nvPr/>
        </p:nvSpPr>
        <p:spPr>
          <a:xfrm>
            <a:off x="4175228" y="5586528"/>
            <a:ext cx="205295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clusterUpdateSlotsConfigWith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的槽布局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108" idx="3"/>
            <a:endCxn id="110" idx="1"/>
          </p:cNvCxnSpPr>
          <p:nvPr/>
        </p:nvCxnSpPr>
        <p:spPr>
          <a:xfrm flipV="1">
            <a:off x="3203848" y="5766548"/>
            <a:ext cx="971380" cy="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9" idx="3"/>
            <a:endCxn id="20" idx="1"/>
          </p:cNvCxnSpPr>
          <p:nvPr/>
        </p:nvCxnSpPr>
        <p:spPr>
          <a:xfrm flipV="1">
            <a:off x="1475656" y="1293674"/>
            <a:ext cx="936104" cy="2486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9" idx="3"/>
            <a:endCxn id="71" idx="1"/>
          </p:cNvCxnSpPr>
          <p:nvPr/>
        </p:nvCxnSpPr>
        <p:spPr>
          <a:xfrm flipV="1">
            <a:off x="1475656" y="2088755"/>
            <a:ext cx="936104" cy="1691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9" idx="3"/>
            <a:endCxn id="92" idx="1"/>
          </p:cNvCxnSpPr>
          <p:nvPr/>
        </p:nvCxnSpPr>
        <p:spPr>
          <a:xfrm flipV="1">
            <a:off x="1475656" y="3071141"/>
            <a:ext cx="936104" cy="708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9" idx="3"/>
            <a:endCxn id="98" idx="1"/>
          </p:cNvCxnSpPr>
          <p:nvPr/>
        </p:nvCxnSpPr>
        <p:spPr>
          <a:xfrm>
            <a:off x="1475656" y="3779824"/>
            <a:ext cx="936104" cy="117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9" idx="3"/>
            <a:endCxn id="103" idx="1"/>
          </p:cNvCxnSpPr>
          <p:nvPr/>
        </p:nvCxnSpPr>
        <p:spPr>
          <a:xfrm>
            <a:off x="1475656" y="3779824"/>
            <a:ext cx="936104" cy="804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9" idx="3"/>
            <a:endCxn id="108" idx="1"/>
          </p:cNvCxnSpPr>
          <p:nvPr/>
        </p:nvCxnSpPr>
        <p:spPr>
          <a:xfrm>
            <a:off x="1475656" y="3779824"/>
            <a:ext cx="936104" cy="19894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73531" y="849050"/>
            <a:ext cx="2736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sender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告知当前节点，某个节点已经进入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FAIL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68804" y="1518343"/>
            <a:ext cx="2736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PUBLISH &lt;channel&gt; &lt;message&gt;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1340455" y="2629766"/>
            <a:ext cx="3004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sender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请求当前节点为它进行故障转移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投票（投票给人家）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305353" y="3371263"/>
            <a:ext cx="3004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sender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支持当前节点执行故障转移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接收别人的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投票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1951331" y="4205503"/>
            <a:ext cx="3004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手动故障转移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1951331" y="5340650"/>
            <a:ext cx="3004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更新集群节点槽布局（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只可能是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7903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2564904"/>
            <a:ext cx="122413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clusterSendPing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512" y="321297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：当前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节点还未与该节点进行过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接触，则发送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：当前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节点与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节点接触过，则发送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PONG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的恢复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71800" y="793806"/>
            <a:ext cx="2664296" cy="330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freshnodes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dictSize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server.cluster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-&gt;nodes)-2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81272" y="845740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排除两个节点（自身节点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发送信息过来的节点），其他都是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gossip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信息的传播范围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71800" y="1427327"/>
            <a:ext cx="2664296" cy="330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clusterBuildMessageHdr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组装信息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708" y="2152599"/>
            <a:ext cx="2979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ClusterLink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MEET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PING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PONG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1800" y="2551688"/>
            <a:ext cx="2664296" cy="330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gossipcount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3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次传播至多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个节点的有效信息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81272" y="2609435"/>
            <a:ext cx="2979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一条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PING|MEET|PONG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命令，携带至多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个有效节点的信息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800" y="3971962"/>
            <a:ext cx="2664296" cy="7531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以下节点不能作为被选中节点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节点本身；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处于握手状态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NOADDR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因为不处理任何槽而被断开连接的节点 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71800" y="5039492"/>
            <a:ext cx="2664296" cy="333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clusterSendMessage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link,buf,totlen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5" idx="3"/>
            <a:endCxn id="8" idx="1"/>
          </p:cNvCxnSpPr>
          <p:nvPr/>
        </p:nvCxnSpPr>
        <p:spPr>
          <a:xfrm flipV="1">
            <a:off x="1331640" y="959275"/>
            <a:ext cx="1440160" cy="18216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3"/>
            <a:endCxn id="10" idx="1"/>
          </p:cNvCxnSpPr>
          <p:nvPr/>
        </p:nvCxnSpPr>
        <p:spPr>
          <a:xfrm flipV="1">
            <a:off x="1331640" y="1592796"/>
            <a:ext cx="1440160" cy="1188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3"/>
            <a:endCxn id="12" idx="1"/>
          </p:cNvCxnSpPr>
          <p:nvPr/>
        </p:nvCxnSpPr>
        <p:spPr>
          <a:xfrm flipV="1">
            <a:off x="1331640" y="2717157"/>
            <a:ext cx="1440160" cy="63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3"/>
            <a:endCxn id="15" idx="1"/>
          </p:cNvCxnSpPr>
          <p:nvPr/>
        </p:nvCxnSpPr>
        <p:spPr>
          <a:xfrm>
            <a:off x="1331640" y="2780928"/>
            <a:ext cx="1440160" cy="1567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5" idx="3"/>
            <a:endCxn id="16" idx="1"/>
          </p:cNvCxnSpPr>
          <p:nvPr/>
        </p:nvCxnSpPr>
        <p:spPr>
          <a:xfrm>
            <a:off x="1331640" y="2780928"/>
            <a:ext cx="1440160" cy="24254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681272" y="4240831"/>
            <a:ext cx="2979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遍历节点集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258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MEET,PING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消息中和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gossip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有关的信息：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2564904"/>
            <a:ext cx="158417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clusterProcessGossipSection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808" y="908720"/>
            <a:ext cx="165618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clusterLookupNode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查找该节点，进行信息更新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1611861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clusterNodeAddFailureReport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node,sender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的下线报告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3808" y="2315002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markNodeAsFailingIfNeeded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(node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判断能否将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标记为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（客观下线）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50753" y="1954962"/>
            <a:ext cx="2448272" cy="393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clusterNodeFailureReportsCount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统计将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标记为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PFAIL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的节点数量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必须要有集群一半以上的选票才能标记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</a:p>
        </p:txBody>
      </p:sp>
      <p:sp>
        <p:nvSpPr>
          <p:cNvPr id="11" name="矩形 10"/>
          <p:cNvSpPr/>
          <p:nvPr/>
        </p:nvSpPr>
        <p:spPr>
          <a:xfrm>
            <a:off x="6050753" y="2581842"/>
            <a:ext cx="2448272" cy="41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failing-&gt;flags |= 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REDIS_NODE_FAIL;</a:t>
            </a:r>
          </a:p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failing-&gt;flags &amp;= ~REDIS_NODE_PFAIL;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打开客观下线标志，关闭主观下线标志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52758" y="3229913"/>
            <a:ext cx="2623697" cy="41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clusterSendFail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如果当前节点是主节点的话，那么向其他节点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发送报告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信息让其他节点也将 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标记为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</a:p>
        </p:txBody>
      </p:sp>
      <p:cxnSp>
        <p:nvCxnSpPr>
          <p:cNvPr id="14" name="肘形连接符 13"/>
          <p:cNvCxnSpPr>
            <a:stCxn id="8" idx="3"/>
            <a:endCxn id="9" idx="1"/>
          </p:cNvCxnSpPr>
          <p:nvPr/>
        </p:nvCxnSpPr>
        <p:spPr>
          <a:xfrm flipV="1">
            <a:off x="5292080" y="2151921"/>
            <a:ext cx="758673" cy="3431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3"/>
            <a:endCxn id="11" idx="1"/>
          </p:cNvCxnSpPr>
          <p:nvPr/>
        </p:nvCxnSpPr>
        <p:spPr>
          <a:xfrm>
            <a:off x="5292080" y="2495022"/>
            <a:ext cx="758673" cy="294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3"/>
            <a:endCxn id="12" idx="1"/>
          </p:cNvCxnSpPr>
          <p:nvPr/>
        </p:nvCxnSpPr>
        <p:spPr>
          <a:xfrm>
            <a:off x="5292080" y="2495022"/>
            <a:ext cx="760678" cy="942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843808" y="3113921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clusterNodeDelFailureReport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node,sender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判断能否将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标记为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（客观下线）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43808" y="4128528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clusterStartHandshake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重新握手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肘形连接符 21"/>
          <p:cNvCxnSpPr>
            <a:stCxn id="5" idx="3"/>
            <a:endCxn id="6" idx="1"/>
          </p:cNvCxnSpPr>
          <p:nvPr/>
        </p:nvCxnSpPr>
        <p:spPr>
          <a:xfrm flipV="1">
            <a:off x="1691680" y="1088740"/>
            <a:ext cx="1152128" cy="1692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3"/>
            <a:endCxn id="7" idx="1"/>
          </p:cNvCxnSpPr>
          <p:nvPr/>
        </p:nvCxnSpPr>
        <p:spPr>
          <a:xfrm flipV="1">
            <a:off x="1691680" y="1791881"/>
            <a:ext cx="1152128" cy="989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5" idx="3"/>
            <a:endCxn id="8" idx="1"/>
          </p:cNvCxnSpPr>
          <p:nvPr/>
        </p:nvCxnSpPr>
        <p:spPr>
          <a:xfrm flipV="1">
            <a:off x="1691680" y="2495022"/>
            <a:ext cx="1152128" cy="285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5" idx="3"/>
            <a:endCxn id="19" idx="1"/>
          </p:cNvCxnSpPr>
          <p:nvPr/>
        </p:nvCxnSpPr>
        <p:spPr>
          <a:xfrm>
            <a:off x="1691680" y="2780928"/>
            <a:ext cx="1152128" cy="5130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5" idx="3"/>
            <a:endCxn id="20" idx="1"/>
          </p:cNvCxnSpPr>
          <p:nvPr/>
        </p:nvCxnSpPr>
        <p:spPr>
          <a:xfrm>
            <a:off x="1691680" y="2780928"/>
            <a:ext cx="1152128" cy="152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11560" y="837348"/>
            <a:ext cx="2736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遍历消息体中所有的节点信息，查找节点信息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6983" y="1473258"/>
            <a:ext cx="2736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ode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的状态为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PFAIL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16983" y="2146058"/>
            <a:ext cx="2736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ode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的状态为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PFAIL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14978" y="3129982"/>
            <a:ext cx="2736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ode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的状态为正常状态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4978" y="3657710"/>
            <a:ext cx="4001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1.node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的状态为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PFAIL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发生改变，需要重新握手；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当前节点是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集群内的节点，且当前节点不认识消息体中的节点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7851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391936" y="2123538"/>
            <a:ext cx="3140392" cy="23855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504" y="870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集群模式的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beforeSleep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316" y="3278323"/>
            <a:ext cx="129614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clusterBeforeSleep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集群模式的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beforeSleep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3728" y="1823080"/>
            <a:ext cx="151216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clusterHandleSlaveFailover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执行故障转移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122939"/>
            <a:ext cx="1008112" cy="353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前置条件校验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12160" y="25459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条件：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本节点是个主节点（无法故障转移自身），退出；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节点超时的时间没超过限制，退出；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640474"/>
            <a:ext cx="3240360" cy="353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看是否需要重设故障转移参数，并同步给集群的所有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slaves</a:t>
            </a:r>
          </a:p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clusterBroadcastPong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(CLUSTER_BROADCAST_LOCAL_SLAVES)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1141502"/>
            <a:ext cx="1728192" cy="353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如果故障转移的时间未到，先返回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1642530"/>
            <a:ext cx="2664296" cy="41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clusterRequestFailoverAuth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向其他所有节点发送信息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它们是否支持由本节点来对下线主节点进行故障转移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68344" y="217803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信息会被发送给所有节点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主节点和从节点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只有主节点会回复这条信息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1912" y="2178038"/>
            <a:ext cx="2088320" cy="3868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clusterSetNodeAsMaster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将当前节点的身份由从节点改为主节点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1912" y="2679066"/>
            <a:ext cx="2304344" cy="3868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replicationUnsetMaster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让该从节点取消复制，因为要成为新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  <p:sp>
        <p:nvSpPr>
          <p:cNvPr id="15" name="矩形 14"/>
          <p:cNvSpPr/>
          <p:nvPr/>
        </p:nvSpPr>
        <p:spPr>
          <a:xfrm>
            <a:off x="4571912" y="3180094"/>
            <a:ext cx="2304344" cy="248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接收原来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负责的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slots</a:t>
            </a:r>
          </a:p>
        </p:txBody>
      </p:sp>
      <p:sp>
        <p:nvSpPr>
          <p:cNvPr id="16" name="矩形 15"/>
          <p:cNvSpPr/>
          <p:nvPr/>
        </p:nvSpPr>
        <p:spPr>
          <a:xfrm>
            <a:off x="4571912" y="3559696"/>
            <a:ext cx="1584264" cy="3013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clusterUpdateState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更新节点的状态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1912" y="3991743"/>
            <a:ext cx="2808400" cy="3868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当前节点已经升级成新的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，广播给所有的节点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clusterBroadcastPong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(CLUSTER_BROADCAST_ALL)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6" idx="3"/>
            <a:endCxn id="7" idx="1"/>
          </p:cNvCxnSpPr>
          <p:nvPr/>
        </p:nvCxnSpPr>
        <p:spPr>
          <a:xfrm flipV="1">
            <a:off x="3635896" y="299806"/>
            <a:ext cx="936104" cy="1739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3"/>
            <a:endCxn id="9" idx="1"/>
          </p:cNvCxnSpPr>
          <p:nvPr/>
        </p:nvCxnSpPr>
        <p:spPr>
          <a:xfrm flipV="1">
            <a:off x="3635896" y="817341"/>
            <a:ext cx="936104" cy="1221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3"/>
            <a:endCxn id="10" idx="1"/>
          </p:cNvCxnSpPr>
          <p:nvPr/>
        </p:nvCxnSpPr>
        <p:spPr>
          <a:xfrm flipV="1">
            <a:off x="3635896" y="1318369"/>
            <a:ext cx="936104" cy="7207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3"/>
            <a:endCxn id="11" idx="1"/>
          </p:cNvCxnSpPr>
          <p:nvPr/>
        </p:nvCxnSpPr>
        <p:spPr>
          <a:xfrm flipV="1">
            <a:off x="3635896" y="1851689"/>
            <a:ext cx="936104" cy="187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3"/>
            <a:endCxn id="13" idx="1"/>
          </p:cNvCxnSpPr>
          <p:nvPr/>
        </p:nvCxnSpPr>
        <p:spPr>
          <a:xfrm>
            <a:off x="3635896" y="2039104"/>
            <a:ext cx="936016" cy="332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3"/>
            <a:endCxn id="14" idx="1"/>
          </p:cNvCxnSpPr>
          <p:nvPr/>
        </p:nvCxnSpPr>
        <p:spPr>
          <a:xfrm>
            <a:off x="3635896" y="2039104"/>
            <a:ext cx="936016" cy="833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3"/>
            <a:endCxn id="15" idx="1"/>
          </p:cNvCxnSpPr>
          <p:nvPr/>
        </p:nvCxnSpPr>
        <p:spPr>
          <a:xfrm>
            <a:off x="3635896" y="2039104"/>
            <a:ext cx="936016" cy="1265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" idx="3"/>
            <a:endCxn id="16" idx="1"/>
          </p:cNvCxnSpPr>
          <p:nvPr/>
        </p:nvCxnSpPr>
        <p:spPr>
          <a:xfrm>
            <a:off x="3635896" y="2039104"/>
            <a:ext cx="936016" cy="1671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6" idx="3"/>
            <a:endCxn id="17" idx="1"/>
          </p:cNvCxnSpPr>
          <p:nvPr/>
        </p:nvCxnSpPr>
        <p:spPr>
          <a:xfrm>
            <a:off x="3635896" y="2039104"/>
            <a:ext cx="936016" cy="2146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532328" y="1642530"/>
            <a:ext cx="1611672" cy="41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FAILOVER_AUTH_REQUEST</a:t>
            </a:r>
            <a:endParaRPr lang="en-US" altLang="zh-CN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stCxn id="11" idx="3"/>
            <a:endCxn id="39" idx="1"/>
          </p:cNvCxnSpPr>
          <p:nvPr/>
        </p:nvCxnSpPr>
        <p:spPr>
          <a:xfrm>
            <a:off x="7236296" y="1851689"/>
            <a:ext cx="296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509647" y="142822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如果没发送过拉票命令的话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551964" y="289669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本节点获得足够多的票数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123728" y="4707344"/>
            <a:ext cx="151216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clusterUpdateState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更新节点的状态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23728" y="5696013"/>
            <a:ext cx="2160240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clusterSaveConfigOrDie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保存集群的配置文件，是否落盘有配置决定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肘形连接符 47"/>
          <p:cNvCxnSpPr>
            <a:stCxn id="5" idx="3"/>
            <a:endCxn id="6" idx="1"/>
          </p:cNvCxnSpPr>
          <p:nvPr/>
        </p:nvCxnSpPr>
        <p:spPr>
          <a:xfrm flipV="1">
            <a:off x="1403460" y="2039104"/>
            <a:ext cx="720268" cy="1455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5" idx="3"/>
            <a:endCxn id="45" idx="1"/>
          </p:cNvCxnSpPr>
          <p:nvPr/>
        </p:nvCxnSpPr>
        <p:spPr>
          <a:xfrm>
            <a:off x="1403460" y="3494347"/>
            <a:ext cx="720268" cy="1429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" idx="3"/>
            <a:endCxn id="46" idx="1"/>
          </p:cNvCxnSpPr>
          <p:nvPr/>
        </p:nvCxnSpPr>
        <p:spPr>
          <a:xfrm>
            <a:off x="1403460" y="3494347"/>
            <a:ext cx="720268" cy="2417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584039" y="3991743"/>
            <a:ext cx="1559961" cy="3868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clusterSendPing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(PONG)</a:t>
            </a:r>
          </a:p>
        </p:txBody>
      </p:sp>
      <p:sp>
        <p:nvSpPr>
          <p:cNvPr id="59" name="矩形 58"/>
          <p:cNvSpPr/>
          <p:nvPr/>
        </p:nvSpPr>
        <p:spPr>
          <a:xfrm>
            <a:off x="7956377" y="641839"/>
            <a:ext cx="1187624" cy="352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clusterSendPing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(PONG)</a:t>
            </a:r>
          </a:p>
        </p:txBody>
      </p:sp>
    </p:spTree>
    <p:extLst>
      <p:ext uri="{BB962C8B-B14F-4D97-AF65-F5344CB8AC3E}">
        <p14:creationId xmlns:p14="http://schemas.microsoft.com/office/powerpoint/2010/main" val="24682977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2210443" y="5541768"/>
            <a:ext cx="6177981" cy="4795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98457" y="3135645"/>
            <a:ext cx="5397879" cy="1373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95736" y="1321534"/>
            <a:ext cx="5544616" cy="6840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7744" y="1411544"/>
            <a:ext cx="1287430" cy="505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createClusterLink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5896" y="1429546"/>
            <a:ext cx="1027722" cy="487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clusterSendPing</a:t>
            </a:r>
            <a:endParaRPr lang="en-US" altLang="zh-CN" sz="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(MEET|PING)</a:t>
            </a:r>
          </a:p>
        </p:txBody>
      </p:sp>
      <p:sp>
        <p:nvSpPr>
          <p:cNvPr id="11" name="矩形 10"/>
          <p:cNvSpPr/>
          <p:nvPr/>
        </p:nvSpPr>
        <p:spPr>
          <a:xfrm>
            <a:off x="4735626" y="1411544"/>
            <a:ext cx="2932718" cy="505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node-&gt;flags &amp;= ~REDIS_NODE_MEET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仅在两个节点之前没有接触过的时候使用，接触过了，就可以把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MEET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标识去掉了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504" y="870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clusterCron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核心流程：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3212976"/>
            <a:ext cx="100811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clusterCron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集群模式主流程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5736" y="620688"/>
            <a:ext cx="187220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跳过当前节点和没有地址的节点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736" y="980728"/>
            <a:ext cx="135943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freeClusterNode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35896" y="980728"/>
            <a:ext cx="201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处于握手的节点已经超时，释放该节点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12"/>
          <p:cNvCxnSpPr>
            <a:stCxn id="5" idx="3"/>
            <a:endCxn id="6" idx="1"/>
          </p:cNvCxnSpPr>
          <p:nvPr/>
        </p:nvCxnSpPr>
        <p:spPr>
          <a:xfrm flipV="1">
            <a:off x="1259632" y="728700"/>
            <a:ext cx="936104" cy="2664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3"/>
            <a:endCxn id="7" idx="1"/>
          </p:cNvCxnSpPr>
          <p:nvPr/>
        </p:nvCxnSpPr>
        <p:spPr>
          <a:xfrm flipV="1">
            <a:off x="1259632" y="1088740"/>
            <a:ext cx="936104" cy="23042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" idx="3"/>
            <a:endCxn id="16" idx="1"/>
          </p:cNvCxnSpPr>
          <p:nvPr/>
        </p:nvCxnSpPr>
        <p:spPr>
          <a:xfrm flipV="1">
            <a:off x="1259632" y="1663572"/>
            <a:ext cx="936104" cy="1729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47349" y="1663572"/>
            <a:ext cx="201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为未创建连接的节点创建连接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195736" y="2060848"/>
            <a:ext cx="4248472" cy="1008112"/>
            <a:chOff x="2195736" y="2996952"/>
            <a:chExt cx="1818479" cy="1008112"/>
          </a:xfrm>
        </p:grpSpPr>
        <p:sp>
          <p:nvSpPr>
            <p:cNvPr id="24" name="矩形 23"/>
            <p:cNvSpPr/>
            <p:nvPr/>
          </p:nvSpPr>
          <p:spPr>
            <a:xfrm>
              <a:off x="2195736" y="2996952"/>
              <a:ext cx="1818479" cy="1008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7744" y="3104964"/>
              <a:ext cx="975929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dictGetRandomKey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server.cluster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-&gt;nodes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随机挑选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个节点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301378" y="3104964"/>
              <a:ext cx="667712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PING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连接断开的节点，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也不要最近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PING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过的节点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266150" y="3547074"/>
              <a:ext cx="975929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选出接收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PONG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回复距离现在最久的节点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（好久没互动过的节点）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01378" y="3547074"/>
              <a:ext cx="667712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clusterSendPing</a:t>
              </a:r>
              <a:r>
                <a:rPr lang="en-US" altLang="zh-CN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(PING)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804248" y="2334071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clusterCron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每执行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次（至少间隔一秒钟），就向一个随机节点发送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gossip 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肘形连接符 31"/>
          <p:cNvCxnSpPr>
            <a:stCxn id="5" idx="3"/>
            <a:endCxn id="24" idx="1"/>
          </p:cNvCxnSpPr>
          <p:nvPr/>
        </p:nvCxnSpPr>
        <p:spPr>
          <a:xfrm flipV="1">
            <a:off x="1259632" y="2564904"/>
            <a:ext cx="936104" cy="828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360243" y="3242723"/>
            <a:ext cx="2280041" cy="330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跳过节点本身，无地址节点和握手状态节点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1232" y="3242722"/>
            <a:ext cx="2723095" cy="3302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freeClusterLink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PONG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的回复已经超过了限制，证明连接半死不活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60243" y="3675270"/>
            <a:ext cx="3579909" cy="3302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clusterSendPing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(PING)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如果节点本身是个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，并且有个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slaves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请求进行手动故障迁移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60242" y="4107818"/>
            <a:ext cx="3579909" cy="3302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node-&gt;flags |= REDIS_NODE_PFAIL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长时间没收到节点返回的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PONG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回复，手动置为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PFAIL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628397" y="3609584"/>
            <a:ext cx="1480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遍历所有节点，检查是否需要将某个节点标记为下线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95736" y="4713628"/>
            <a:ext cx="2952327" cy="3302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replicationSetMaster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如果从节点没有在复制主节点，那么对从节点进行设置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10443" y="5172114"/>
            <a:ext cx="2952327" cy="3302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manualFailoverCheckTimeout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如果手动故障转移处理已经超时，停止它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67744" y="5617027"/>
            <a:ext cx="2952327" cy="3302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clusterHandleManualFailover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判断手动故障转移是否可以开始了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77372" y="5631831"/>
            <a:ext cx="2952327" cy="3302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clusterHandleSlaveFailover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执行故障转移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10442" y="6069772"/>
            <a:ext cx="2952327" cy="3302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clusterHandleSlaveMigration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273428" y="6065642"/>
            <a:ext cx="3619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如果存在没有任何存活节点的主节点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最多存活从节点的主节点那里转移一部分的从节点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过去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条件：本节点是个</a:t>
            </a:r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，而且它的</a:t>
            </a:r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拥有最多的</a:t>
            </a:r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，且存在没有</a:t>
            </a:r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，把本节点的</a:t>
            </a:r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设置为原本没有任何</a:t>
            </a:r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en-US" altLang="zh-CN" sz="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195736" y="6485270"/>
            <a:ext cx="2952327" cy="3302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clusterUpdateState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更新集群信息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肘形连接符 54"/>
          <p:cNvCxnSpPr>
            <a:stCxn id="5" idx="3"/>
            <a:endCxn id="44" idx="1"/>
          </p:cNvCxnSpPr>
          <p:nvPr/>
        </p:nvCxnSpPr>
        <p:spPr>
          <a:xfrm>
            <a:off x="1259632" y="3392996"/>
            <a:ext cx="938825" cy="429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" idx="3"/>
            <a:endCxn id="46" idx="1"/>
          </p:cNvCxnSpPr>
          <p:nvPr/>
        </p:nvCxnSpPr>
        <p:spPr>
          <a:xfrm>
            <a:off x="1259632" y="3392996"/>
            <a:ext cx="936104" cy="1485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" idx="3"/>
            <a:endCxn id="47" idx="1"/>
          </p:cNvCxnSpPr>
          <p:nvPr/>
        </p:nvCxnSpPr>
        <p:spPr>
          <a:xfrm>
            <a:off x="1259632" y="3392996"/>
            <a:ext cx="950811" cy="1944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" idx="3"/>
            <a:endCxn id="50" idx="1"/>
          </p:cNvCxnSpPr>
          <p:nvPr/>
        </p:nvCxnSpPr>
        <p:spPr>
          <a:xfrm>
            <a:off x="1259632" y="3392996"/>
            <a:ext cx="950811" cy="2388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" idx="3"/>
            <a:endCxn id="51" idx="1"/>
          </p:cNvCxnSpPr>
          <p:nvPr/>
        </p:nvCxnSpPr>
        <p:spPr>
          <a:xfrm>
            <a:off x="1259632" y="3392996"/>
            <a:ext cx="950810" cy="2841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" idx="3"/>
            <a:endCxn id="53" idx="1"/>
          </p:cNvCxnSpPr>
          <p:nvPr/>
        </p:nvCxnSpPr>
        <p:spPr>
          <a:xfrm>
            <a:off x="1259632" y="3392996"/>
            <a:ext cx="936104" cy="3257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933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命令的实现（上）：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3212976"/>
            <a:ext cx="108012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clusterCommand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命令的实现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9712" y="692696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eet &lt;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&lt;port&gt;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将给定地址的节点添加到当前节点所处的集群里面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0072" y="692696"/>
            <a:ext cx="172819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clusterStartHandshake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尝试与给定地址的节点进行连接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9712" y="1196752"/>
            <a:ext cx="136815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nodes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列出集群所有节点的信息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0072" y="1194432"/>
            <a:ext cx="172819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clusterGenNodesDescription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9712" y="1700808"/>
            <a:ext cx="237626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flushslots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当前节点的所有槽，让它变为不处理任何槽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20072" y="1696168"/>
            <a:ext cx="237626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clusterDelNodeSlots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必须要在数据库为空的情况下才能进行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9712" y="2197904"/>
            <a:ext cx="201622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addslots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&lt;slot&gt; [slot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一个或多个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添加到当前节点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20072" y="2197904"/>
            <a:ext cx="201622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clusterAddSlot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79712" y="2695000"/>
            <a:ext cx="201622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elslots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slot&gt; [slot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从当前节点中删除一个或多个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0072" y="2695000"/>
            <a:ext cx="201622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clusterDelSlot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79712" y="3192096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setslot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migrating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将本节点的槽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迁移至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id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所指定的节点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20072" y="3192096"/>
            <a:ext cx="237626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server.cluster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migrating_slots_to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[slot] = n;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79712" y="3681882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setslot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importing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从节点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id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中导入槽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到本节点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20072" y="3681882"/>
            <a:ext cx="259228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server.cluster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importing_slots_from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[slot] = n;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79712" y="4171668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setslot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stable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取消对槽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的迁移或者导入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20072" y="4171668"/>
            <a:ext cx="280831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server.cluster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importing_slots_from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[slot] = NULL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server.cluster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migrating_slots_to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[slot] = NULL;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79712" y="4661454"/>
            <a:ext cx="2448272" cy="4237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setslot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&lt;slot&gt; node &lt;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node_id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将未指派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指派给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id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指定的节点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8247" y="4661454"/>
            <a:ext cx="2808312" cy="4237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server.cluster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importing_slots_from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[slot] = NULL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clusterDelSlot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clusterAddSlot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82796" y="5194400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打印出集群的当前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79712" y="5663656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saveconfig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保存集群配置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28247" y="5663656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clusterSaveConfig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强制落盘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79712" y="6132912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eyslot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&lt;key&gt;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应该被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到那个槽上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28247" y="6132912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keyHashSlot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7" idx="3"/>
            <a:endCxn id="8" idx="1"/>
          </p:cNvCxnSpPr>
          <p:nvPr/>
        </p:nvCxnSpPr>
        <p:spPr>
          <a:xfrm>
            <a:off x="4427984" y="87271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3"/>
            <a:endCxn id="10" idx="1"/>
          </p:cNvCxnSpPr>
          <p:nvPr/>
        </p:nvCxnSpPr>
        <p:spPr>
          <a:xfrm flipV="1">
            <a:off x="3347864" y="1374452"/>
            <a:ext cx="1872208" cy="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12" idx="1"/>
          </p:cNvCxnSpPr>
          <p:nvPr/>
        </p:nvCxnSpPr>
        <p:spPr>
          <a:xfrm flipV="1">
            <a:off x="4355976" y="1876188"/>
            <a:ext cx="864096" cy="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3" idx="3"/>
            <a:endCxn id="14" idx="1"/>
          </p:cNvCxnSpPr>
          <p:nvPr/>
        </p:nvCxnSpPr>
        <p:spPr>
          <a:xfrm>
            <a:off x="3995936" y="2377924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3"/>
            <a:endCxn id="16" idx="1"/>
          </p:cNvCxnSpPr>
          <p:nvPr/>
        </p:nvCxnSpPr>
        <p:spPr>
          <a:xfrm>
            <a:off x="3995936" y="2875020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3"/>
            <a:endCxn id="18" idx="1"/>
          </p:cNvCxnSpPr>
          <p:nvPr/>
        </p:nvCxnSpPr>
        <p:spPr>
          <a:xfrm>
            <a:off x="4427984" y="337211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3"/>
            <a:endCxn id="20" idx="1"/>
          </p:cNvCxnSpPr>
          <p:nvPr/>
        </p:nvCxnSpPr>
        <p:spPr>
          <a:xfrm>
            <a:off x="4427984" y="386190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1" idx="3"/>
            <a:endCxn id="22" idx="1"/>
          </p:cNvCxnSpPr>
          <p:nvPr/>
        </p:nvCxnSpPr>
        <p:spPr>
          <a:xfrm>
            <a:off x="4427984" y="435168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3" idx="3"/>
            <a:endCxn id="24" idx="1"/>
          </p:cNvCxnSpPr>
          <p:nvPr/>
        </p:nvCxnSpPr>
        <p:spPr>
          <a:xfrm>
            <a:off x="4427984" y="4873319"/>
            <a:ext cx="80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6" idx="3"/>
            <a:endCxn id="27" idx="1"/>
          </p:cNvCxnSpPr>
          <p:nvPr/>
        </p:nvCxnSpPr>
        <p:spPr>
          <a:xfrm>
            <a:off x="4427984" y="5843676"/>
            <a:ext cx="80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8" idx="3"/>
            <a:endCxn id="29" idx="1"/>
          </p:cNvCxnSpPr>
          <p:nvPr/>
        </p:nvCxnSpPr>
        <p:spPr>
          <a:xfrm>
            <a:off x="4427984" y="6312932"/>
            <a:ext cx="80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" idx="3"/>
            <a:endCxn id="7" idx="1"/>
          </p:cNvCxnSpPr>
          <p:nvPr/>
        </p:nvCxnSpPr>
        <p:spPr>
          <a:xfrm flipV="1">
            <a:off x="1187624" y="872716"/>
            <a:ext cx="792088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6" idx="3"/>
            <a:endCxn id="9" idx="1"/>
          </p:cNvCxnSpPr>
          <p:nvPr/>
        </p:nvCxnSpPr>
        <p:spPr>
          <a:xfrm flipV="1">
            <a:off x="1187624" y="1376772"/>
            <a:ext cx="792088" cy="2016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6" idx="3"/>
            <a:endCxn id="11" idx="1"/>
          </p:cNvCxnSpPr>
          <p:nvPr/>
        </p:nvCxnSpPr>
        <p:spPr>
          <a:xfrm flipV="1">
            <a:off x="1187624" y="1880828"/>
            <a:ext cx="792088" cy="1512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" idx="3"/>
            <a:endCxn id="13" idx="1"/>
          </p:cNvCxnSpPr>
          <p:nvPr/>
        </p:nvCxnSpPr>
        <p:spPr>
          <a:xfrm flipV="1">
            <a:off x="1187624" y="2377924"/>
            <a:ext cx="792088" cy="1015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6" idx="3"/>
            <a:endCxn id="15" idx="1"/>
          </p:cNvCxnSpPr>
          <p:nvPr/>
        </p:nvCxnSpPr>
        <p:spPr>
          <a:xfrm flipV="1">
            <a:off x="1187624" y="2875020"/>
            <a:ext cx="792088" cy="5179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6" idx="3"/>
            <a:endCxn id="17" idx="1"/>
          </p:cNvCxnSpPr>
          <p:nvPr/>
        </p:nvCxnSpPr>
        <p:spPr>
          <a:xfrm flipV="1">
            <a:off x="1187624" y="3372116"/>
            <a:ext cx="792088" cy="20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6" idx="3"/>
            <a:endCxn id="19" idx="1"/>
          </p:cNvCxnSpPr>
          <p:nvPr/>
        </p:nvCxnSpPr>
        <p:spPr>
          <a:xfrm>
            <a:off x="1187624" y="3392996"/>
            <a:ext cx="792088" cy="468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6" idx="3"/>
            <a:endCxn id="21" idx="1"/>
          </p:cNvCxnSpPr>
          <p:nvPr/>
        </p:nvCxnSpPr>
        <p:spPr>
          <a:xfrm>
            <a:off x="1187624" y="3392996"/>
            <a:ext cx="792088" cy="958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6" idx="3"/>
            <a:endCxn id="23" idx="1"/>
          </p:cNvCxnSpPr>
          <p:nvPr/>
        </p:nvCxnSpPr>
        <p:spPr>
          <a:xfrm>
            <a:off x="1187624" y="3392996"/>
            <a:ext cx="792088" cy="1480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" idx="3"/>
            <a:endCxn id="25" idx="1"/>
          </p:cNvCxnSpPr>
          <p:nvPr/>
        </p:nvCxnSpPr>
        <p:spPr>
          <a:xfrm>
            <a:off x="1187624" y="3392996"/>
            <a:ext cx="795172" cy="1981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6" idx="3"/>
            <a:endCxn id="26" idx="1"/>
          </p:cNvCxnSpPr>
          <p:nvPr/>
        </p:nvCxnSpPr>
        <p:spPr>
          <a:xfrm>
            <a:off x="1187624" y="3392996"/>
            <a:ext cx="792088" cy="2450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" idx="3"/>
            <a:endCxn id="28" idx="1"/>
          </p:cNvCxnSpPr>
          <p:nvPr/>
        </p:nvCxnSpPr>
        <p:spPr>
          <a:xfrm>
            <a:off x="1187624" y="3392996"/>
            <a:ext cx="792088" cy="2919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637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命令的实现（下）：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3910468"/>
            <a:ext cx="108012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clusterCommand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命令的实现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9712" y="1390188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countkeysinslot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&lt;slot&gt;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计算指定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上的键数量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0072" y="1390188"/>
            <a:ext cx="172819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countKeysInSlot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9712" y="1894244"/>
            <a:ext cx="21602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orget &lt;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node_id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从集群中删除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NODE_ID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指定的节点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0072" y="1891924"/>
            <a:ext cx="172819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clusterLookupNode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clusterDelNode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9712" y="2398300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eplicate &lt;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node_id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将当前节点设置为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NODE_ID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指定的节点的从节点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20072" y="2393660"/>
            <a:ext cx="237626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clusterSetMaster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9712" y="2895396"/>
            <a:ext cx="201622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slaves &lt;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node_id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打印给定主节点的所有从节点的信息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20072" y="2895396"/>
            <a:ext cx="201622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clusterGenNodeDescription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79712" y="3392492"/>
            <a:ext cx="201622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ailover 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执行手动故障转移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0072" y="3392492"/>
            <a:ext cx="201622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resetManualFailover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clusterSendMFStart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79712" y="3889588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setslot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migrating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将本节点的槽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迁移至 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id 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所指定的节点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20072" y="3889588"/>
            <a:ext cx="237626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server.cluster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migrating_slots_to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[slot] = n;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79712" y="4379374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set-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-epoch &lt;epoch&gt;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设置本机的配置纪元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20072" y="4379374"/>
            <a:ext cx="2592288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myself-&gt;</a:t>
            </a:r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configEpoch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epoch;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79712" y="4869160"/>
            <a:ext cx="24482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reset [</a:t>
            </a:r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soft|hard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将当前节点在集群中进行软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硬重启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20072" y="4869160"/>
            <a:ext cx="280831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clusterReset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7" idx="3"/>
            <a:endCxn id="8" idx="1"/>
          </p:cNvCxnSpPr>
          <p:nvPr/>
        </p:nvCxnSpPr>
        <p:spPr>
          <a:xfrm>
            <a:off x="4427984" y="157020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3"/>
            <a:endCxn id="10" idx="1"/>
          </p:cNvCxnSpPr>
          <p:nvPr/>
        </p:nvCxnSpPr>
        <p:spPr>
          <a:xfrm flipV="1">
            <a:off x="4139952" y="2071944"/>
            <a:ext cx="1080120" cy="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12" idx="1"/>
          </p:cNvCxnSpPr>
          <p:nvPr/>
        </p:nvCxnSpPr>
        <p:spPr>
          <a:xfrm flipV="1">
            <a:off x="4427984" y="2573680"/>
            <a:ext cx="792088" cy="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3" idx="3"/>
            <a:endCxn id="14" idx="1"/>
          </p:cNvCxnSpPr>
          <p:nvPr/>
        </p:nvCxnSpPr>
        <p:spPr>
          <a:xfrm>
            <a:off x="3995936" y="3075416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3"/>
            <a:endCxn id="16" idx="1"/>
          </p:cNvCxnSpPr>
          <p:nvPr/>
        </p:nvCxnSpPr>
        <p:spPr>
          <a:xfrm>
            <a:off x="3995936" y="357251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3"/>
            <a:endCxn id="18" idx="1"/>
          </p:cNvCxnSpPr>
          <p:nvPr/>
        </p:nvCxnSpPr>
        <p:spPr>
          <a:xfrm>
            <a:off x="4427984" y="406960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3"/>
            <a:endCxn id="20" idx="1"/>
          </p:cNvCxnSpPr>
          <p:nvPr/>
        </p:nvCxnSpPr>
        <p:spPr>
          <a:xfrm>
            <a:off x="4427984" y="455939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1" idx="3"/>
            <a:endCxn id="22" idx="1"/>
          </p:cNvCxnSpPr>
          <p:nvPr/>
        </p:nvCxnSpPr>
        <p:spPr>
          <a:xfrm>
            <a:off x="4427984" y="504918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" idx="3"/>
            <a:endCxn id="7" idx="1"/>
          </p:cNvCxnSpPr>
          <p:nvPr/>
        </p:nvCxnSpPr>
        <p:spPr>
          <a:xfrm flipV="1">
            <a:off x="1187624" y="1570208"/>
            <a:ext cx="792088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6" idx="3"/>
            <a:endCxn id="9" idx="1"/>
          </p:cNvCxnSpPr>
          <p:nvPr/>
        </p:nvCxnSpPr>
        <p:spPr>
          <a:xfrm flipV="1">
            <a:off x="1187624" y="2074264"/>
            <a:ext cx="792088" cy="2016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6" idx="3"/>
            <a:endCxn id="11" idx="1"/>
          </p:cNvCxnSpPr>
          <p:nvPr/>
        </p:nvCxnSpPr>
        <p:spPr>
          <a:xfrm flipV="1">
            <a:off x="1187624" y="2578320"/>
            <a:ext cx="792088" cy="1512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" idx="3"/>
            <a:endCxn id="13" idx="1"/>
          </p:cNvCxnSpPr>
          <p:nvPr/>
        </p:nvCxnSpPr>
        <p:spPr>
          <a:xfrm flipV="1">
            <a:off x="1187624" y="3075416"/>
            <a:ext cx="792088" cy="1015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6" idx="3"/>
            <a:endCxn id="15" idx="1"/>
          </p:cNvCxnSpPr>
          <p:nvPr/>
        </p:nvCxnSpPr>
        <p:spPr>
          <a:xfrm flipV="1">
            <a:off x="1187624" y="3572512"/>
            <a:ext cx="792088" cy="5179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6" idx="3"/>
            <a:endCxn id="17" idx="1"/>
          </p:cNvCxnSpPr>
          <p:nvPr/>
        </p:nvCxnSpPr>
        <p:spPr>
          <a:xfrm flipV="1">
            <a:off x="1187624" y="4069608"/>
            <a:ext cx="792088" cy="20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6" idx="3"/>
            <a:endCxn id="19" idx="1"/>
          </p:cNvCxnSpPr>
          <p:nvPr/>
        </p:nvCxnSpPr>
        <p:spPr>
          <a:xfrm>
            <a:off x="1187624" y="4090488"/>
            <a:ext cx="792088" cy="468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6" idx="3"/>
            <a:endCxn id="21" idx="1"/>
          </p:cNvCxnSpPr>
          <p:nvPr/>
        </p:nvCxnSpPr>
        <p:spPr>
          <a:xfrm>
            <a:off x="1187624" y="4090488"/>
            <a:ext cx="792088" cy="958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6501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slots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的映射：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196752"/>
            <a:ext cx="108012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dbAdd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3768" y="1196752"/>
            <a:ext cx="108012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slotToKeyAdd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132856"/>
            <a:ext cx="108012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dbDelete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2132856"/>
            <a:ext cx="108012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slotToKeyDel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83768" y="3461688"/>
            <a:ext cx="108012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slotToKeyFlush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3160716"/>
            <a:ext cx="108012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emptyDb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4008556"/>
            <a:ext cx="108012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flushdbCommand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11" idx="3"/>
            <a:endCxn id="10" idx="1"/>
          </p:cNvCxnSpPr>
          <p:nvPr/>
        </p:nvCxnSpPr>
        <p:spPr>
          <a:xfrm>
            <a:off x="1331640" y="3340736"/>
            <a:ext cx="1152128" cy="30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3"/>
            <a:endCxn id="10" idx="1"/>
          </p:cNvCxnSpPr>
          <p:nvPr/>
        </p:nvCxnSpPr>
        <p:spPr>
          <a:xfrm flipV="1">
            <a:off x="1331640" y="3641708"/>
            <a:ext cx="1152128" cy="5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3"/>
            <a:endCxn id="6" idx="1"/>
          </p:cNvCxnSpPr>
          <p:nvPr/>
        </p:nvCxnSpPr>
        <p:spPr>
          <a:xfrm>
            <a:off x="1331640" y="137677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  <a:endCxn id="9" idx="1"/>
          </p:cNvCxnSpPr>
          <p:nvPr/>
        </p:nvCxnSpPr>
        <p:spPr>
          <a:xfrm>
            <a:off x="1331640" y="2312876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3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403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（字典）迭代器：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068" y="980728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1.DICT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的迭代器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dictIterator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的迭代顺序为：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-&gt;d-&gt;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[0]-&gt;table[0,1,…,N]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（单位：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dictEntry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-&gt;d-&gt;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[1]-&gt;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table[0,1,…,N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（如果在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，否则直接结束）；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遍历每个字典的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dictEntry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数组，如果遍历完毕，跨越写一个字典；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迭代器分两种：安全型（可共享，每次使用累加一次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-&gt;d-&gt;iterators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）和不安全型（只能独占使用，使用的时候计算一次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-&gt;fingerprint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，相当于上锁）（类比智能指针和原生指针）；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遍历过程中，如果当前节点不为空，那么也记录下该节点的下个节点，因为安全迭代器有可能会将迭代器返回的当前节点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删除。（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-&gt;entry,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nextEntry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5108129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395536" y="1722395"/>
            <a:ext cx="8064896" cy="29307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504" y="870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主从，哨兵，集群之间的关系：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268761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27584" y="2276873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Master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03848" y="2276873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Slave1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6" idx="1"/>
          </p:cNvCxnSpPr>
          <p:nvPr/>
        </p:nvCxnSpPr>
        <p:spPr>
          <a:xfrm flipH="1">
            <a:off x="933037" y="1556793"/>
            <a:ext cx="326595" cy="82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7955" y="1917413"/>
            <a:ext cx="645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通过命令连接发送信息到频道。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63254" y="1917413"/>
            <a:ext cx="645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通过订阅连接从频道中接收信息。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endCxn id="7" idx="7"/>
          </p:cNvCxnSpPr>
          <p:nvPr/>
        </p:nvCxnSpPr>
        <p:spPr>
          <a:xfrm>
            <a:off x="3347864" y="1556793"/>
            <a:ext cx="470611" cy="82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475656" y="1556793"/>
            <a:ext cx="288032" cy="82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1"/>
          </p:cNvCxnSpPr>
          <p:nvPr/>
        </p:nvCxnSpPr>
        <p:spPr>
          <a:xfrm>
            <a:off x="2771800" y="1556793"/>
            <a:ext cx="537501" cy="82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361075" y="1917413"/>
            <a:ext cx="645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订阅连接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6" idx="6"/>
            <a:endCxn id="7" idx="2"/>
          </p:cNvCxnSpPr>
          <p:nvPr/>
        </p:nvCxnSpPr>
        <p:spPr>
          <a:xfrm>
            <a:off x="1547664" y="2636913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27584" y="3861049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Slave2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53253" y="2695186"/>
            <a:ext cx="645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命令传播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6" idx="4"/>
            <a:endCxn id="17" idx="0"/>
          </p:cNvCxnSpPr>
          <p:nvPr/>
        </p:nvCxnSpPr>
        <p:spPr>
          <a:xfrm>
            <a:off x="1187624" y="2996953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219733" y="3305618"/>
            <a:ext cx="645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命令传播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曲线连接符 22"/>
          <p:cNvCxnSpPr>
            <a:stCxn id="7" idx="3"/>
            <a:endCxn id="6" idx="5"/>
          </p:cNvCxnSpPr>
          <p:nvPr/>
        </p:nvCxnSpPr>
        <p:spPr>
          <a:xfrm rot="5400000">
            <a:off x="2375756" y="1957955"/>
            <a:ext cx="12700" cy="1867090"/>
          </a:xfrm>
          <a:prstGeom prst="curvedConnector3">
            <a:avLst>
              <a:gd name="adj1" fmla="val 263033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059281" y="3322758"/>
            <a:ext cx="645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曲线连接符 27"/>
          <p:cNvCxnSpPr>
            <a:stCxn id="17" idx="2"/>
            <a:endCxn id="6" idx="2"/>
          </p:cNvCxnSpPr>
          <p:nvPr/>
        </p:nvCxnSpPr>
        <p:spPr>
          <a:xfrm rot="10800000">
            <a:off x="827584" y="2636913"/>
            <a:ext cx="12700" cy="1584176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4063" y="3316583"/>
            <a:ext cx="645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220072" y="2276873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Master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96336" y="2276873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Slave1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34" name="肘形连接符 33"/>
          <p:cNvCxnSpPr>
            <a:stCxn id="6" idx="0"/>
            <a:endCxn id="30" idx="0"/>
          </p:cNvCxnSpPr>
          <p:nvPr/>
        </p:nvCxnSpPr>
        <p:spPr>
          <a:xfrm rot="5400000" flipH="1" flipV="1">
            <a:off x="3383868" y="80629"/>
            <a:ext cx="12700" cy="4392488"/>
          </a:xfrm>
          <a:prstGeom prst="bentConnector3">
            <a:avLst>
              <a:gd name="adj1" fmla="val 275094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7"/>
            <a:endCxn id="7" idx="1"/>
          </p:cNvCxnSpPr>
          <p:nvPr/>
        </p:nvCxnSpPr>
        <p:spPr>
          <a:xfrm>
            <a:off x="1442211" y="2382326"/>
            <a:ext cx="186709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" idx="3"/>
            <a:endCxn id="17" idx="7"/>
          </p:cNvCxnSpPr>
          <p:nvPr/>
        </p:nvCxnSpPr>
        <p:spPr>
          <a:xfrm flipH="1">
            <a:off x="1442211" y="2891500"/>
            <a:ext cx="1867090" cy="10750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6" idx="3"/>
            <a:endCxn id="17" idx="1"/>
          </p:cNvCxnSpPr>
          <p:nvPr/>
        </p:nvCxnSpPr>
        <p:spPr>
          <a:xfrm>
            <a:off x="933037" y="2891500"/>
            <a:ext cx="0" cy="10750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0" idx="2"/>
            <a:endCxn id="7" idx="6"/>
          </p:cNvCxnSpPr>
          <p:nvPr/>
        </p:nvCxnSpPr>
        <p:spPr>
          <a:xfrm flipH="1">
            <a:off x="3923928" y="2636913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2"/>
            <a:endCxn id="17" idx="7"/>
          </p:cNvCxnSpPr>
          <p:nvPr/>
        </p:nvCxnSpPr>
        <p:spPr>
          <a:xfrm flipH="1">
            <a:off x="1442211" y="2636913"/>
            <a:ext cx="3777861" cy="13295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0" idx="2"/>
            <a:endCxn id="6" idx="7"/>
          </p:cNvCxnSpPr>
          <p:nvPr/>
        </p:nvCxnSpPr>
        <p:spPr>
          <a:xfrm flipH="1" flipV="1">
            <a:off x="1442211" y="2382326"/>
            <a:ext cx="3777861" cy="2545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1" idx="2"/>
            <a:endCxn id="30" idx="6"/>
          </p:cNvCxnSpPr>
          <p:nvPr/>
        </p:nvCxnSpPr>
        <p:spPr>
          <a:xfrm flipH="1">
            <a:off x="5940152" y="2636913"/>
            <a:ext cx="165618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1" idx="0"/>
            <a:endCxn id="6" idx="0"/>
          </p:cNvCxnSpPr>
          <p:nvPr/>
        </p:nvCxnSpPr>
        <p:spPr>
          <a:xfrm rot="16200000" flipV="1">
            <a:off x="4572000" y="-1107503"/>
            <a:ext cx="12700" cy="676875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1" idx="1"/>
            <a:endCxn id="7" idx="7"/>
          </p:cNvCxnSpPr>
          <p:nvPr/>
        </p:nvCxnSpPr>
        <p:spPr>
          <a:xfrm flipH="1">
            <a:off x="3818475" y="2382326"/>
            <a:ext cx="388331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1" idx="3"/>
            <a:endCxn id="17" idx="6"/>
          </p:cNvCxnSpPr>
          <p:nvPr/>
        </p:nvCxnSpPr>
        <p:spPr>
          <a:xfrm flipH="1">
            <a:off x="1547664" y="2891500"/>
            <a:ext cx="6154125" cy="13295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868144" y="1719923"/>
            <a:ext cx="11952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clusterLink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063367" y="4293387"/>
            <a:ext cx="645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68242" y="5116400"/>
            <a:ext cx="437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注意：哨兵和集群不能同时使用！！！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8683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1560" y="4509120"/>
            <a:ext cx="43204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独立功能的实现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6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发布，订阅数据结构：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340768"/>
            <a:ext cx="194421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news.lt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频道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5896" y="1340768"/>
            <a:ext cx="194421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news.et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频道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492896"/>
            <a:ext cx="72008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" name="矩形 7"/>
          <p:cNvSpPr/>
          <p:nvPr/>
        </p:nvSpPr>
        <p:spPr>
          <a:xfrm>
            <a:off x="2123728" y="2492896"/>
            <a:ext cx="194421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news.[le]t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99634" y="2492896"/>
            <a:ext cx="72008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3356992"/>
            <a:ext cx="72008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矩形 10"/>
          <p:cNvSpPr/>
          <p:nvPr/>
        </p:nvSpPr>
        <p:spPr>
          <a:xfrm>
            <a:off x="4283968" y="3356992"/>
            <a:ext cx="72008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1600" y="94501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PUBLISH 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news.it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”hello”</a:t>
            </a:r>
          </a:p>
        </p:txBody>
      </p:sp>
      <p:cxnSp>
        <p:nvCxnSpPr>
          <p:cNvPr id="14" name="直接箭头连接符 13"/>
          <p:cNvCxnSpPr>
            <a:stCxn id="5" idx="2"/>
            <a:endCxn id="7" idx="0"/>
          </p:cNvCxnSpPr>
          <p:nvPr/>
        </p:nvCxnSpPr>
        <p:spPr>
          <a:xfrm flipH="1">
            <a:off x="611560" y="1628800"/>
            <a:ext cx="756084" cy="8640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>
            <a:off x="1367644" y="1628800"/>
            <a:ext cx="1728192" cy="8640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1520" y="2002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“hello”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62923" y="3006748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“hello”</a:t>
            </a:r>
          </a:p>
        </p:txBody>
      </p:sp>
      <p:cxnSp>
        <p:nvCxnSpPr>
          <p:cNvPr id="20" name="直接箭头连接符 19"/>
          <p:cNvCxnSpPr>
            <a:stCxn id="8" idx="2"/>
            <a:endCxn id="10" idx="0"/>
          </p:cNvCxnSpPr>
          <p:nvPr/>
        </p:nvCxnSpPr>
        <p:spPr>
          <a:xfrm flipH="1">
            <a:off x="971600" y="2780928"/>
            <a:ext cx="2124236" cy="5760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1" idx="0"/>
          </p:cNvCxnSpPr>
          <p:nvPr/>
        </p:nvCxnSpPr>
        <p:spPr>
          <a:xfrm>
            <a:off x="3095836" y="2780928"/>
            <a:ext cx="1548172" cy="5760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83968" y="299753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“hello”</a:t>
            </a:r>
          </a:p>
        </p:txBody>
      </p:sp>
      <p:cxnSp>
        <p:nvCxnSpPr>
          <p:cNvPr id="25" name="直接箭头连接符 24"/>
          <p:cNvCxnSpPr>
            <a:stCxn id="9" idx="0"/>
            <a:endCxn id="6" idx="2"/>
          </p:cNvCxnSpPr>
          <p:nvPr/>
        </p:nvCxnSpPr>
        <p:spPr>
          <a:xfrm flipH="1" flipV="1">
            <a:off x="4608004" y="1628800"/>
            <a:ext cx="95167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2"/>
            <a:endCxn id="8" idx="0"/>
          </p:cNvCxnSpPr>
          <p:nvPr/>
        </p:nvCxnSpPr>
        <p:spPr>
          <a:xfrm flipH="1">
            <a:off x="3095836" y="1628800"/>
            <a:ext cx="151216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13967" y="1977275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98143" y="2005257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64088" y="200949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订阅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42643" y="3865022"/>
            <a:ext cx="3242090" cy="2839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redisServer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 smtClean="0"/>
              <a:t>     /* </a:t>
            </a:r>
            <a:r>
              <a:rPr lang="en-US" altLang="zh-CN" sz="1050" dirty="0" err="1"/>
              <a:t>Pubsub</a:t>
            </a:r>
            <a:r>
              <a:rPr lang="en-US" altLang="zh-CN" sz="1050" dirty="0"/>
              <a:t> */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字典，键为频道，值为链表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链表中保存了所有订阅某个频道的客户端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新客户端总是被添加到链表的表尾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dict</a:t>
            </a:r>
            <a:r>
              <a:rPr lang="en-US" altLang="zh-CN" sz="1050" dirty="0"/>
              <a:t> *</a:t>
            </a:r>
            <a:r>
              <a:rPr lang="en-US" altLang="zh-CN" sz="1050" dirty="0" err="1"/>
              <a:t>pubsub_channels</a:t>
            </a:r>
            <a:r>
              <a:rPr lang="en-US" altLang="zh-CN" sz="1050" dirty="0"/>
              <a:t>;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这个链表记录了客户端订阅的所有模式的名字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list *</a:t>
            </a:r>
            <a:r>
              <a:rPr lang="en-US" altLang="zh-CN" sz="1050" dirty="0" err="1"/>
              <a:t>pubsub_patterns</a:t>
            </a:r>
            <a:r>
              <a:rPr lang="en-US" altLang="zh-CN" sz="1050" dirty="0"/>
              <a:t>;  /* A list of </a:t>
            </a:r>
            <a:r>
              <a:rPr lang="en-US" altLang="zh-CN" sz="1050" dirty="0" err="1"/>
              <a:t>pubsub_patterns</a:t>
            </a:r>
            <a:r>
              <a:rPr lang="en-US" altLang="zh-CN" sz="1050" dirty="0"/>
              <a:t> </a:t>
            </a:r>
            <a:r>
              <a:rPr lang="en-US" altLang="zh-CN" sz="1050" dirty="0" smtClean="0"/>
              <a:t>*/</a:t>
            </a:r>
            <a:endParaRPr lang="en-US" altLang="zh-CN" sz="1050" dirty="0"/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notify_keyspace_events</a:t>
            </a:r>
            <a:r>
              <a:rPr lang="en-US" altLang="zh-CN" sz="1050" dirty="0"/>
              <a:t>; </a:t>
            </a:r>
          </a:p>
          <a:p>
            <a:r>
              <a:rPr lang="en-US" altLang="zh-CN" sz="1050" dirty="0" smtClean="0"/>
              <a:t>};</a:t>
            </a:r>
          </a:p>
          <a:p>
            <a:endParaRPr lang="en-US" altLang="zh-CN" sz="1050" dirty="0" smtClean="0"/>
          </a:p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pubsubPattern</a:t>
            </a:r>
            <a:r>
              <a:rPr lang="en-US" altLang="zh-CN" sz="1050" dirty="0"/>
              <a:t> </a:t>
            </a:r>
            <a:r>
              <a:rPr lang="en-US" altLang="zh-CN" sz="1050" dirty="0" smtClean="0"/>
              <a:t>{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订阅模式的客户端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redisClient</a:t>
            </a:r>
            <a:r>
              <a:rPr lang="en-US" altLang="zh-CN" sz="1050" dirty="0"/>
              <a:t> *client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被订阅的模式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robj</a:t>
            </a:r>
            <a:r>
              <a:rPr lang="en-US" altLang="zh-CN" sz="1050" dirty="0"/>
              <a:t> *pattern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pubsubPattern</a:t>
            </a:r>
            <a:r>
              <a:rPr lang="en-US" altLang="zh-CN" sz="1050" dirty="0"/>
              <a:t>;</a:t>
            </a:r>
            <a:endParaRPr lang="en-US" altLang="zh-CN" sz="1050" dirty="0" smtClean="0"/>
          </a:p>
        </p:txBody>
      </p:sp>
      <p:grpSp>
        <p:nvGrpSpPr>
          <p:cNvPr id="68" name="组合 67"/>
          <p:cNvGrpSpPr/>
          <p:nvPr/>
        </p:nvGrpSpPr>
        <p:grpSpPr>
          <a:xfrm>
            <a:off x="3898143" y="4033809"/>
            <a:ext cx="4897050" cy="2491535"/>
            <a:chOff x="3898143" y="4033809"/>
            <a:chExt cx="4897050" cy="2491535"/>
          </a:xfrm>
        </p:grpSpPr>
        <p:sp>
          <p:nvSpPr>
            <p:cNvPr id="32" name="矩形 31"/>
            <p:cNvSpPr/>
            <p:nvPr/>
          </p:nvSpPr>
          <p:spPr>
            <a:xfrm>
              <a:off x="3900951" y="4609873"/>
              <a:ext cx="108012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redisServer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98143" y="4909302"/>
              <a:ext cx="1080120" cy="204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3898143" y="5125326"/>
              <a:ext cx="1080120" cy="204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pubsub_channels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98143" y="5329953"/>
              <a:ext cx="1080120" cy="204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pubsub_pattern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98143" y="5534580"/>
              <a:ext cx="1080120" cy="204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5868144" y="4033809"/>
              <a:ext cx="108012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ubsub_channels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865336" y="4333238"/>
              <a:ext cx="1080120" cy="204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“news.it”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5865336" y="4549262"/>
              <a:ext cx="1080120" cy="204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news.sport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5865336" y="4753889"/>
              <a:ext cx="1080120" cy="204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new.business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5865336" y="5597914"/>
              <a:ext cx="108012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pubsubPattern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862528" y="5897343"/>
              <a:ext cx="1080120" cy="318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lient</a:t>
              </a:r>
            </a:p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lient-7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5862528" y="6215680"/>
              <a:ext cx="1080120" cy="309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attern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“music.*”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7289661" y="5595191"/>
              <a:ext cx="108012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pubsubPattern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286853" y="5894620"/>
              <a:ext cx="1080120" cy="318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lient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client-8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7286853" y="6212957"/>
              <a:ext cx="1080120" cy="309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attern</a:t>
              </a:r>
            </a:p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“books.*”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7286853" y="4321068"/>
              <a:ext cx="669523" cy="1994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lient-1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8125670" y="4321067"/>
              <a:ext cx="669523" cy="1994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client-2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7286853" y="4753889"/>
              <a:ext cx="669523" cy="1994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client-3</a:t>
              </a:r>
            </a:p>
          </p:txBody>
        </p:sp>
        <p:cxnSp>
          <p:nvCxnSpPr>
            <p:cNvPr id="57" name="直接箭头连接符 56"/>
            <p:cNvCxnSpPr>
              <a:stCxn id="38" idx="3"/>
            </p:cNvCxnSpPr>
            <p:nvPr/>
          </p:nvCxnSpPr>
          <p:spPr>
            <a:xfrm>
              <a:off x="6945456" y="4435552"/>
              <a:ext cx="341397" cy="13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7956376" y="4449537"/>
              <a:ext cx="1692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0" idx="3"/>
              <a:endCxn id="54" idx="1"/>
            </p:cNvCxnSpPr>
            <p:nvPr/>
          </p:nvCxnSpPr>
          <p:spPr>
            <a:xfrm flipV="1">
              <a:off x="6945456" y="4853614"/>
              <a:ext cx="341397" cy="2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42" idx="3"/>
              <a:endCxn id="46" idx="1"/>
            </p:cNvCxnSpPr>
            <p:nvPr/>
          </p:nvCxnSpPr>
          <p:spPr>
            <a:xfrm flipV="1">
              <a:off x="6945456" y="5739207"/>
              <a:ext cx="344205" cy="2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34" idx="3"/>
              <a:endCxn id="37" idx="1"/>
            </p:cNvCxnSpPr>
            <p:nvPr/>
          </p:nvCxnSpPr>
          <p:spPr>
            <a:xfrm flipV="1">
              <a:off x="4978263" y="4177825"/>
              <a:ext cx="889881" cy="1049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35" idx="3"/>
              <a:endCxn id="42" idx="1"/>
            </p:cNvCxnSpPr>
            <p:nvPr/>
          </p:nvCxnSpPr>
          <p:spPr>
            <a:xfrm>
              <a:off x="4978263" y="5432267"/>
              <a:ext cx="887073" cy="30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7290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836712"/>
            <a:ext cx="3242090" cy="429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redisServer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 // </a:t>
            </a:r>
            <a:r>
              <a:rPr lang="zh-CN" altLang="en-US" sz="1050" dirty="0"/>
              <a:t>事务状态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multiState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mstate</a:t>
            </a:r>
            <a:r>
              <a:rPr lang="en-US" altLang="zh-CN" sz="1050" dirty="0"/>
              <a:t>;      /* MULTI/EXEC state </a:t>
            </a:r>
            <a:r>
              <a:rPr lang="en-US" altLang="zh-CN" sz="1050" dirty="0" smtClean="0"/>
              <a:t>*/</a:t>
            </a:r>
          </a:p>
          <a:p>
            <a:r>
              <a:rPr lang="en-US" altLang="zh-CN" sz="1050" dirty="0" smtClean="0"/>
              <a:t>};</a:t>
            </a:r>
          </a:p>
          <a:p>
            <a:endParaRPr lang="en-US" altLang="zh-CN" sz="1050" dirty="0" smtClean="0"/>
          </a:p>
          <a:p>
            <a:endParaRPr lang="en-US" altLang="zh-CN" sz="1050" dirty="0" smtClean="0"/>
          </a:p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multiState</a:t>
            </a:r>
            <a:r>
              <a:rPr lang="en-US" altLang="zh-CN" sz="1050" dirty="0"/>
              <a:t> 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事务队列，</a:t>
            </a:r>
            <a:r>
              <a:rPr lang="en-US" altLang="zh-CN" sz="1050" dirty="0"/>
              <a:t>FIFO </a:t>
            </a:r>
            <a:r>
              <a:rPr lang="zh-CN" altLang="en-US" sz="1050" dirty="0"/>
              <a:t>顺序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multiCmd</a:t>
            </a:r>
            <a:r>
              <a:rPr lang="en-US" altLang="zh-CN" sz="1050" dirty="0"/>
              <a:t> *commands;    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已入队命令计数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smtClean="0"/>
              <a:t>count;</a:t>
            </a:r>
          </a:p>
          <a:p>
            <a:r>
              <a:rPr lang="en-US" altLang="zh-CN" sz="1050" dirty="0" smtClean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minreplicas</a:t>
            </a:r>
            <a:r>
              <a:rPr lang="en-US" altLang="zh-CN" sz="1050" dirty="0"/>
              <a:t>; </a:t>
            </a:r>
            <a:endParaRPr lang="en-US" altLang="zh-CN" sz="1050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</a:t>
            </a:r>
            <a:r>
              <a:rPr lang="en-US" altLang="zh-CN" sz="1050" dirty="0" err="1" smtClean="0"/>
              <a:t>time_t</a:t>
            </a:r>
            <a:r>
              <a:rPr lang="en-US" altLang="zh-CN" sz="1050" dirty="0" smtClean="0"/>
              <a:t> </a:t>
            </a:r>
            <a:r>
              <a:rPr lang="en-US" altLang="zh-CN" sz="1050" dirty="0" err="1"/>
              <a:t>minreplicas_timeout</a:t>
            </a:r>
            <a:r>
              <a:rPr lang="en-US" altLang="zh-CN" sz="1050" dirty="0" smtClean="0"/>
              <a:t>;</a:t>
            </a:r>
          </a:p>
          <a:p>
            <a:r>
              <a:rPr lang="en-US" altLang="zh-CN" sz="1050" dirty="0" smtClean="0"/>
              <a:t>} </a:t>
            </a:r>
            <a:r>
              <a:rPr lang="en-US" altLang="zh-CN" sz="1050" dirty="0" err="1"/>
              <a:t>multiState</a:t>
            </a:r>
            <a:r>
              <a:rPr lang="en-US" altLang="zh-CN" sz="1050" dirty="0" smtClean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multiCmd</a:t>
            </a:r>
            <a:r>
              <a:rPr lang="en-US" altLang="zh-CN" sz="1050" dirty="0"/>
              <a:t> </a:t>
            </a:r>
            <a:r>
              <a:rPr lang="en-US" altLang="zh-CN" sz="1050" dirty="0" smtClean="0"/>
              <a:t>{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参数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robj</a:t>
            </a:r>
            <a:r>
              <a:rPr lang="en-US" altLang="zh-CN" sz="1050" dirty="0"/>
              <a:t> **</a:t>
            </a:r>
            <a:r>
              <a:rPr lang="en-US" altLang="zh-CN" sz="1050" dirty="0" err="1"/>
              <a:t>argv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参数数量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argc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命令指针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redisCommand</a:t>
            </a:r>
            <a:r>
              <a:rPr lang="en-US" altLang="zh-CN" sz="1050" dirty="0"/>
              <a:t> *</a:t>
            </a:r>
            <a:r>
              <a:rPr lang="en-US" altLang="zh-CN" sz="1050" dirty="0" err="1"/>
              <a:t>cmd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multiCmd</a:t>
            </a:r>
            <a:r>
              <a:rPr lang="en-US" altLang="zh-CN" sz="1050" dirty="0"/>
              <a:t>;</a:t>
            </a:r>
            <a:endParaRPr lang="en-US" altLang="zh-CN" sz="105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211960" y="836711"/>
            <a:ext cx="324209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个事务从开始到结束通常会经历以下三个阶段：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事务开始，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命令入队，执行若干命令。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事务执行，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916832"/>
            <a:ext cx="4828037" cy="293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091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乐观锁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7647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命令是一个乐观锁，它可以在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命令执行之前，监视任意数量的数据库键，并在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命令执行时，检查被监视的键是否至少有一个已经被修改过了，如果是的话，服务器将拒绝执行事务，并向客户端返回代表事务执行失败的空回复。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实现：如果位于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db.watched_keys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被修改了，会打上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REDIS_DIRTY_CAS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标识，在事务执行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的时候，返回报错。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520" y="2996952"/>
            <a:ext cx="216024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redisDb</a:t>
            </a:r>
            <a:r>
              <a:rPr lang="en-US" altLang="zh-CN" sz="1050" dirty="0" smtClean="0"/>
              <a:t> {</a:t>
            </a:r>
            <a:endParaRPr lang="en-US" altLang="zh-CN" sz="1050" dirty="0"/>
          </a:p>
          <a:p>
            <a:r>
              <a:rPr lang="en-US" altLang="zh-CN" sz="1050" dirty="0"/>
              <a:t>     // </a:t>
            </a:r>
            <a:r>
              <a:rPr lang="zh-CN" altLang="en-US" sz="1050" dirty="0"/>
              <a:t>正在被 </a:t>
            </a:r>
            <a:r>
              <a:rPr lang="en-US" altLang="zh-CN" sz="1050" dirty="0"/>
              <a:t>WATCH </a:t>
            </a:r>
            <a:r>
              <a:rPr lang="zh-CN" altLang="en-US" sz="1050" dirty="0"/>
              <a:t>命令监视的键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dict</a:t>
            </a:r>
            <a:r>
              <a:rPr lang="en-US" altLang="zh-CN" sz="1050" dirty="0"/>
              <a:t> *</a:t>
            </a:r>
            <a:r>
              <a:rPr lang="en-US" altLang="zh-CN" sz="1050" dirty="0" err="1"/>
              <a:t>watched_keys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redisDb</a:t>
            </a:r>
            <a:r>
              <a:rPr lang="en-US" altLang="zh-CN" sz="1050" dirty="0"/>
              <a:t>;</a:t>
            </a:r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6594048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BITCOUNT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命令实现：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7647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统计某个位图中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的个数：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bitset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字节的，使用汉明重量计算法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累加；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字节的时候，使用查表法，计算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的个数。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1722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慢查询日志（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slowlog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2204864"/>
            <a:ext cx="2952328" cy="3808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slowlogEntry</a:t>
            </a:r>
            <a:r>
              <a:rPr lang="en-US" altLang="zh-CN" sz="1050" dirty="0"/>
              <a:t> 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命令与命令参数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robj</a:t>
            </a:r>
            <a:r>
              <a:rPr lang="en-US" altLang="zh-CN" sz="1050" dirty="0"/>
              <a:t> **</a:t>
            </a:r>
            <a:r>
              <a:rPr lang="en-US" altLang="zh-CN" sz="1050" dirty="0" err="1"/>
              <a:t>argv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命令与命令参数的数量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argc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唯一标识符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long </a:t>
            </a:r>
            <a:r>
              <a:rPr lang="en-US" altLang="zh-CN" sz="1050" dirty="0" err="1"/>
              <a:t>long</a:t>
            </a:r>
            <a:r>
              <a:rPr lang="en-US" altLang="zh-CN" sz="1050" dirty="0"/>
              <a:t> id; 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执行命令消耗的时间，以微秒为单位</a:t>
            </a:r>
          </a:p>
          <a:p>
            <a:r>
              <a:rPr lang="en-US" altLang="zh-CN" sz="1050" dirty="0" smtClean="0"/>
              <a:t>    long </a:t>
            </a:r>
            <a:r>
              <a:rPr lang="en-US" altLang="zh-CN" sz="1050" dirty="0" err="1"/>
              <a:t>long</a:t>
            </a:r>
            <a:r>
              <a:rPr lang="en-US" altLang="zh-CN" sz="1050" dirty="0"/>
              <a:t> duration; </a:t>
            </a:r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命令执行时的时间，格式为 </a:t>
            </a:r>
            <a:r>
              <a:rPr lang="en-US" altLang="zh-CN" sz="1050" dirty="0"/>
              <a:t>UNIX </a:t>
            </a:r>
            <a:r>
              <a:rPr lang="zh-CN" altLang="en-US" sz="1050" dirty="0"/>
              <a:t>时间戳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time_t</a:t>
            </a:r>
            <a:r>
              <a:rPr lang="en-US" altLang="zh-CN" sz="1050" dirty="0"/>
              <a:t> time;        </a:t>
            </a:r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slowlogEntry</a:t>
            </a:r>
            <a:r>
              <a:rPr lang="en-US" altLang="zh-CN" sz="1050" dirty="0" smtClean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redisServer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 </a:t>
            </a:r>
            <a:r>
              <a:rPr lang="en-US" altLang="zh-CN" sz="1050" dirty="0" smtClean="0"/>
              <a:t>//</a:t>
            </a:r>
            <a:r>
              <a:rPr lang="zh-CN" altLang="en-US" sz="1050" dirty="0"/>
              <a:t>保存了所有慢查询日志的</a:t>
            </a:r>
            <a:r>
              <a:rPr lang="zh-CN" altLang="en-US" sz="1050" dirty="0" smtClean="0"/>
              <a:t>链表</a:t>
            </a:r>
            <a:endParaRPr lang="en-US" altLang="zh-CN" sz="1050" dirty="0" smtClean="0"/>
          </a:p>
          <a:p>
            <a:r>
              <a:rPr lang="en-US" altLang="zh-CN" sz="1050" dirty="0"/>
              <a:t>     list *</a:t>
            </a:r>
            <a:r>
              <a:rPr lang="en-US" altLang="zh-CN" sz="1050" dirty="0" err="1"/>
              <a:t>slowlog</a:t>
            </a:r>
            <a:r>
              <a:rPr lang="en-US" altLang="zh-CN" sz="1050" dirty="0" smtClean="0"/>
              <a:t>;</a:t>
            </a:r>
          </a:p>
          <a:p>
            <a:r>
              <a:rPr lang="en-US" altLang="zh-CN" sz="1050" dirty="0" smtClean="0"/>
              <a:t>};</a:t>
            </a:r>
            <a:endParaRPr lang="en-US" altLang="zh-CN" sz="1050" dirty="0"/>
          </a:p>
          <a:p>
            <a:endParaRPr lang="en-US" altLang="zh-CN" sz="1050" dirty="0" smtClean="0"/>
          </a:p>
          <a:p>
            <a:endParaRPr lang="en-US" altLang="zh-CN" sz="1050" dirty="0" smtClean="0"/>
          </a:p>
        </p:txBody>
      </p:sp>
      <p:sp>
        <p:nvSpPr>
          <p:cNvPr id="6" name="矩形 5"/>
          <p:cNvSpPr/>
          <p:nvPr/>
        </p:nvSpPr>
        <p:spPr>
          <a:xfrm>
            <a:off x="3818869" y="6241625"/>
            <a:ext cx="64807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</a:p>
        </p:txBody>
      </p:sp>
      <p:sp>
        <p:nvSpPr>
          <p:cNvPr id="7" name="矩形 6"/>
          <p:cNvSpPr/>
          <p:nvPr/>
        </p:nvSpPr>
        <p:spPr>
          <a:xfrm>
            <a:off x="5331037" y="6237312"/>
            <a:ext cx="15121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slowlogPushEntryIfNeeded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4466941" y="6381328"/>
            <a:ext cx="864096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916832"/>
            <a:ext cx="3943350" cy="2019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4024138"/>
            <a:ext cx="5019675" cy="2009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2651" y="98399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的慢查询日志功能用于记录执行时间超过给定时长的命令请求，用户可以通过这个功能产生的日志来监视和优化查询速度。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8741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70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监视器（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504" y="764704"/>
            <a:ext cx="84249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通过执行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命令，客户端可以将自己变为一个监视器，实时地接收并打印出服务器当前处理的命令请求的相关信息：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 MONITOR</a:t>
            </a:r>
          </a:p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</a:p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1378822099.421623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[0 127.0.0.1:56604] "PING"</a:t>
            </a:r>
          </a:p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1378822105.089572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[0 127.0.0.1:56604] "SET" "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"hello world"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2204864"/>
            <a:ext cx="64807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</a:p>
        </p:txBody>
      </p:sp>
      <p:sp>
        <p:nvSpPr>
          <p:cNvPr id="7" name="矩形 6"/>
          <p:cNvSpPr/>
          <p:nvPr/>
        </p:nvSpPr>
        <p:spPr>
          <a:xfrm>
            <a:off x="2123728" y="2204864"/>
            <a:ext cx="15121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replicationFeedMonitors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971600" y="234888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79512" y="2799411"/>
            <a:ext cx="194421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struct</a:t>
            </a:r>
            <a:r>
              <a:rPr lang="en-US" altLang="zh-CN" sz="1050" dirty="0" smtClean="0"/>
              <a:t> </a:t>
            </a:r>
            <a:r>
              <a:rPr lang="en-US" altLang="zh-CN" sz="1050" dirty="0" err="1"/>
              <a:t>redisServer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 // </a:t>
            </a:r>
            <a:r>
              <a:rPr lang="zh-CN" altLang="en-US" sz="1050" dirty="0"/>
              <a:t>链表，</a:t>
            </a:r>
            <a:r>
              <a:rPr lang="zh-CN" altLang="en-US" sz="1050" dirty="0" smtClean="0"/>
              <a:t>保存了所有</a:t>
            </a:r>
            <a:r>
              <a:rPr lang="zh-CN" altLang="en-US" sz="1050" dirty="0"/>
              <a:t>监视器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list </a:t>
            </a:r>
            <a:r>
              <a:rPr lang="en-US" altLang="zh-CN" sz="1050" dirty="0" smtClean="0"/>
              <a:t> </a:t>
            </a:r>
            <a:r>
              <a:rPr lang="en-US" altLang="zh-CN" sz="1050" dirty="0"/>
              <a:t>*monitors</a:t>
            </a:r>
            <a:r>
              <a:rPr lang="en-US" altLang="zh-CN" sz="1050" dirty="0" smtClean="0"/>
              <a:t>;</a:t>
            </a:r>
          </a:p>
          <a:p>
            <a:r>
              <a:rPr lang="en-US" altLang="zh-CN" sz="1050" dirty="0" smtClean="0"/>
              <a:t>};</a:t>
            </a:r>
            <a:endParaRPr lang="en-US" altLang="zh-CN" sz="1050" dirty="0"/>
          </a:p>
        </p:txBody>
      </p:sp>
      <p:sp>
        <p:nvSpPr>
          <p:cNvPr id="11" name="椭圆 10"/>
          <p:cNvSpPr/>
          <p:nvPr/>
        </p:nvSpPr>
        <p:spPr>
          <a:xfrm>
            <a:off x="405836" y="4653136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12" name="矩形 11"/>
          <p:cNvSpPr/>
          <p:nvPr/>
        </p:nvSpPr>
        <p:spPr>
          <a:xfrm>
            <a:off x="1979712" y="4621401"/>
            <a:ext cx="288032" cy="795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75856" y="3645024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监视器</a:t>
            </a:r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75856" y="4656998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监视器</a:t>
            </a:r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69558" y="5668972"/>
            <a:ext cx="720080" cy="720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监视器</a:t>
            </a:r>
            <a:r>
              <a:rPr lang="en-US" altLang="zh-CN" sz="800" dirty="0" smtClean="0">
                <a:solidFill>
                  <a:schemeClr val="tx1"/>
                </a:solidFill>
              </a:rPr>
              <a:t>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1" idx="6"/>
            <a:endCxn id="12" idx="1"/>
          </p:cNvCxnSpPr>
          <p:nvPr/>
        </p:nvCxnSpPr>
        <p:spPr>
          <a:xfrm>
            <a:off x="1125916" y="5013176"/>
            <a:ext cx="853796" cy="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2"/>
          </p:cNvCxnSpPr>
          <p:nvPr/>
        </p:nvCxnSpPr>
        <p:spPr>
          <a:xfrm flipV="1">
            <a:off x="2267744" y="4005064"/>
            <a:ext cx="1008112" cy="101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14" idx="2"/>
          </p:cNvCxnSpPr>
          <p:nvPr/>
        </p:nvCxnSpPr>
        <p:spPr>
          <a:xfrm flipV="1">
            <a:off x="2267744" y="5017038"/>
            <a:ext cx="1008112" cy="1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3"/>
            <a:endCxn id="15" idx="2"/>
          </p:cNvCxnSpPr>
          <p:nvPr/>
        </p:nvCxnSpPr>
        <p:spPr>
          <a:xfrm>
            <a:off x="2267744" y="5018997"/>
            <a:ext cx="1001814" cy="101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70582" y="464809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发送命令信息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87724" y="421425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发送命令信息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22031" y="478251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发送命令信息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45422" y="5647655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发送命令信息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99992" y="3645024"/>
            <a:ext cx="100811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redisServer</a:t>
            </a: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99992" y="3933056"/>
            <a:ext cx="100811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0" name="矩形 29"/>
          <p:cNvSpPr/>
          <p:nvPr/>
        </p:nvSpPr>
        <p:spPr>
          <a:xfrm>
            <a:off x="4499992" y="4221088"/>
            <a:ext cx="100811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monitors</a:t>
            </a:r>
          </a:p>
        </p:txBody>
      </p:sp>
      <p:sp>
        <p:nvSpPr>
          <p:cNvPr id="31" name="矩形 30"/>
          <p:cNvSpPr/>
          <p:nvPr/>
        </p:nvSpPr>
        <p:spPr>
          <a:xfrm>
            <a:off x="4499992" y="4504080"/>
            <a:ext cx="100811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2" name="矩形 31"/>
          <p:cNvSpPr/>
          <p:nvPr/>
        </p:nvSpPr>
        <p:spPr>
          <a:xfrm>
            <a:off x="6084168" y="4214251"/>
            <a:ext cx="100811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</a:t>
            </a:r>
          </a:p>
        </p:txBody>
      </p:sp>
      <p:sp>
        <p:nvSpPr>
          <p:cNvPr id="33" name="矩形 32"/>
          <p:cNvSpPr/>
          <p:nvPr/>
        </p:nvSpPr>
        <p:spPr>
          <a:xfrm>
            <a:off x="7524328" y="4221088"/>
            <a:ext cx="100811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client2</a:t>
            </a:r>
          </a:p>
        </p:txBody>
      </p:sp>
      <p:cxnSp>
        <p:nvCxnSpPr>
          <p:cNvPr id="35" name="直接箭头连接符 34"/>
          <p:cNvCxnSpPr>
            <a:stCxn id="30" idx="3"/>
            <a:endCxn id="32" idx="1"/>
          </p:cNvCxnSpPr>
          <p:nvPr/>
        </p:nvCxnSpPr>
        <p:spPr>
          <a:xfrm flipV="1">
            <a:off x="5508104" y="4358267"/>
            <a:ext cx="576064" cy="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2" idx="3"/>
            <a:endCxn id="33" idx="1"/>
          </p:cNvCxnSpPr>
          <p:nvPr/>
        </p:nvCxnSpPr>
        <p:spPr>
          <a:xfrm>
            <a:off x="7092280" y="4358267"/>
            <a:ext cx="432048" cy="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76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626" y="257566"/>
            <a:ext cx="403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SKIPLIST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626" y="753323"/>
            <a:ext cx="2520280" cy="3162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// </a:t>
            </a:r>
            <a:r>
              <a:rPr lang="zh-CN" altLang="en-US" sz="1050" dirty="0" smtClean="0"/>
              <a:t>跳跃表节点</a:t>
            </a:r>
            <a:endParaRPr lang="en-US" altLang="zh-CN" sz="1050" dirty="0" smtClean="0"/>
          </a:p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zskiplistNode</a:t>
            </a:r>
            <a:r>
              <a:rPr lang="en-US" altLang="zh-CN" sz="1050" dirty="0"/>
              <a:t> </a:t>
            </a:r>
            <a:r>
              <a:rPr lang="en-US" altLang="zh-CN" sz="1050" dirty="0" smtClean="0"/>
              <a:t>{</a:t>
            </a:r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成员对象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robj</a:t>
            </a:r>
            <a:r>
              <a:rPr lang="en-US" altLang="zh-CN" sz="1050" dirty="0"/>
              <a:t> *</a:t>
            </a:r>
            <a:r>
              <a:rPr lang="en-US" altLang="zh-CN" sz="1050" dirty="0" err="1"/>
              <a:t>obj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分值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double score;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后退指针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zskiplistNode</a:t>
            </a:r>
            <a:r>
              <a:rPr lang="en-US" altLang="zh-CN" sz="1050" dirty="0"/>
              <a:t> *backward;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层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zskiplistLevel</a:t>
            </a:r>
            <a:r>
              <a:rPr lang="en-US" altLang="zh-CN" sz="1050" dirty="0"/>
              <a:t> </a:t>
            </a:r>
            <a:r>
              <a:rPr lang="en-US" altLang="zh-CN" sz="1050" dirty="0" smtClean="0"/>
              <a:t>{</a:t>
            </a:r>
            <a:endParaRPr lang="en-US" altLang="zh-CN" sz="1050" dirty="0"/>
          </a:p>
          <a:p>
            <a:r>
              <a:rPr lang="en-US" altLang="zh-CN" sz="1050" dirty="0"/>
              <a:t>        // </a:t>
            </a:r>
            <a:r>
              <a:rPr lang="zh-CN" altLang="en-US" sz="1050" dirty="0"/>
              <a:t>前进指针</a:t>
            </a:r>
          </a:p>
          <a:p>
            <a:r>
              <a:rPr lang="zh-CN" altLang="en-US" sz="1050" dirty="0"/>
              <a:t>       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zskiplistNode</a:t>
            </a:r>
            <a:r>
              <a:rPr lang="en-US" altLang="zh-CN" sz="1050" dirty="0"/>
              <a:t> *forward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r>
              <a:rPr lang="en-US" altLang="zh-CN" sz="1050" dirty="0"/>
              <a:t>        // </a:t>
            </a:r>
            <a:r>
              <a:rPr lang="zh-CN" altLang="en-US" sz="1050" dirty="0"/>
              <a:t>跨度</a:t>
            </a:r>
          </a:p>
          <a:p>
            <a:r>
              <a:rPr lang="zh-CN" altLang="en-US" sz="1050" dirty="0"/>
              <a:t>        </a:t>
            </a:r>
            <a:r>
              <a:rPr lang="en-US" altLang="zh-CN" sz="1050" dirty="0"/>
              <a:t>unsigned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span</a:t>
            </a:r>
            <a:r>
              <a:rPr lang="en-US" altLang="zh-CN" sz="1050" dirty="0" smtClean="0"/>
              <a:t>;</a:t>
            </a:r>
            <a:endParaRPr lang="en-US" altLang="zh-CN" sz="1050" dirty="0"/>
          </a:p>
          <a:p>
            <a:r>
              <a:rPr lang="en-US" altLang="zh-CN" sz="1050" dirty="0"/>
              <a:t>    } level</a:t>
            </a:r>
            <a:r>
              <a:rPr lang="en-US" altLang="zh-CN" sz="1050" dirty="0" smtClean="0"/>
              <a:t>[];</a:t>
            </a:r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zskiplistNode</a:t>
            </a:r>
            <a:r>
              <a:rPr lang="en-US" altLang="zh-CN" sz="1050" dirty="0"/>
              <a:t>;</a:t>
            </a:r>
            <a:endParaRPr lang="zh-CN" altLang="en-US" sz="1050" dirty="0"/>
          </a:p>
        </p:txBody>
      </p:sp>
      <p:sp>
        <p:nvSpPr>
          <p:cNvPr id="7" name="文本框 6"/>
          <p:cNvSpPr txBox="1"/>
          <p:nvPr/>
        </p:nvSpPr>
        <p:spPr>
          <a:xfrm>
            <a:off x="2956919" y="749972"/>
            <a:ext cx="2520280" cy="2192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// </a:t>
            </a:r>
            <a:r>
              <a:rPr lang="zh-CN" altLang="en-US" sz="1050" dirty="0" smtClean="0"/>
              <a:t>跳跃表</a:t>
            </a:r>
            <a:endParaRPr lang="en-US" altLang="zh-CN" sz="1050" dirty="0" smtClean="0"/>
          </a:p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zskiplist</a:t>
            </a:r>
            <a:r>
              <a:rPr lang="en-US" altLang="zh-CN" sz="1050" dirty="0"/>
              <a:t> 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表头节点和表尾节点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zskiplistNode</a:t>
            </a:r>
            <a:r>
              <a:rPr lang="en-US" altLang="zh-CN" sz="1050" dirty="0"/>
              <a:t> *header, *tail;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表中节点的数量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unsigned long length;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表中层数最大的节点的层数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level;</a:t>
            </a:r>
          </a:p>
          <a:p>
            <a:endParaRPr lang="en-US" altLang="zh-CN" sz="1050" dirty="0"/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zskiplist</a:t>
            </a:r>
            <a:r>
              <a:rPr lang="en-US" altLang="zh-CN" sz="1050" dirty="0"/>
              <a:t>;</a:t>
            </a:r>
            <a:endParaRPr lang="zh-CN" altLang="en-US" sz="1050" dirty="0"/>
          </a:p>
        </p:txBody>
      </p:sp>
      <p:grpSp>
        <p:nvGrpSpPr>
          <p:cNvPr id="101" name="组合 100"/>
          <p:cNvGrpSpPr/>
          <p:nvPr/>
        </p:nvGrpSpPr>
        <p:grpSpPr>
          <a:xfrm>
            <a:off x="677257" y="4077072"/>
            <a:ext cx="7357436" cy="2178227"/>
            <a:chOff x="467544" y="4025508"/>
            <a:chExt cx="7357436" cy="2178227"/>
          </a:xfrm>
        </p:grpSpPr>
        <p:sp>
          <p:nvSpPr>
            <p:cNvPr id="8" name="矩形 7"/>
            <p:cNvSpPr/>
            <p:nvPr/>
          </p:nvSpPr>
          <p:spPr>
            <a:xfrm>
              <a:off x="467544" y="4653136"/>
              <a:ext cx="79711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h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eader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67544" y="4869160"/>
              <a:ext cx="79711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tail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2066" y="4306307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 smtClean="0"/>
                <a:t>zskiplist</a:t>
              </a:r>
              <a:endParaRPr lang="en-US" altLang="zh-CN" dirty="0" smtClean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7544" y="5085184"/>
              <a:ext cx="79711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level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7544" y="5445224"/>
              <a:ext cx="79711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length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24114" y="4221088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L32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24114" y="4437112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024114" y="4653136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24114" y="4869160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24114" y="5085184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24114" y="5301208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24114" y="5517232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257202" y="4567917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57202" y="4783941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57202" y="4999965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257202" y="5215989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257202" y="5445224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BW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59070" y="5660571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18.0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257202" y="5884231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o1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552054" y="4999965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552054" y="5215989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552054" y="5445224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BW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553922" y="5660571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18.0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52054" y="5884231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o2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012160" y="4391306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12160" y="4607330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012160" y="4823354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12160" y="5039378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12160" y="5268613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BW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14028" y="5483960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2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8.0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012160" y="5707620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o3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12160" y="4175621"/>
              <a:ext cx="53166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L5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47538" y="4198634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cxnSp>
          <p:nvCxnSpPr>
            <p:cNvPr id="3" name="直接箭头连接符 2"/>
            <p:cNvCxnSpPr>
              <a:stCxn id="13" idx="3"/>
              <a:endCxn id="40" idx="1"/>
            </p:cNvCxnSpPr>
            <p:nvPr/>
          </p:nvCxnSpPr>
          <p:spPr>
            <a:xfrm>
              <a:off x="2555776" y="4329100"/>
              <a:ext cx="591762" cy="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2710058" y="409028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0</a:t>
              </a:r>
              <a:endParaRPr lang="en-US" altLang="zh-CN" dirty="0" smtClean="0"/>
            </a:p>
          </p:txBody>
        </p:sp>
        <p:cxnSp>
          <p:nvCxnSpPr>
            <p:cNvPr id="43" name="曲线连接符 42"/>
            <p:cNvCxnSpPr>
              <a:stCxn id="15" idx="3"/>
              <a:endCxn id="39" idx="1"/>
            </p:cNvCxnSpPr>
            <p:nvPr/>
          </p:nvCxnSpPr>
          <p:spPr>
            <a:xfrm flipV="1">
              <a:off x="2555776" y="4283633"/>
              <a:ext cx="3456384" cy="477515"/>
            </a:xfrm>
            <a:prstGeom prst="curvedConnector3">
              <a:avLst>
                <a:gd name="adj1" fmla="val 160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4295252" y="406169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</a:t>
              </a:r>
              <a:endParaRPr lang="en-US" altLang="zh-CN" dirty="0" smtClean="0"/>
            </a:p>
          </p:txBody>
        </p:sp>
        <p:cxnSp>
          <p:nvCxnSpPr>
            <p:cNvPr id="47" name="曲线连接符 46"/>
            <p:cNvCxnSpPr>
              <a:stCxn id="8" idx="3"/>
              <a:endCxn id="19" idx="1"/>
            </p:cNvCxnSpPr>
            <p:nvPr/>
          </p:nvCxnSpPr>
          <p:spPr>
            <a:xfrm>
              <a:off x="1264660" y="4761148"/>
              <a:ext cx="759454" cy="86409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6" idx="3"/>
              <a:endCxn id="20" idx="1"/>
            </p:cNvCxnSpPr>
            <p:nvPr/>
          </p:nvCxnSpPr>
          <p:spPr>
            <a:xfrm flipV="1">
              <a:off x="2555776" y="4675929"/>
              <a:ext cx="701426" cy="301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17" idx="3"/>
              <a:endCxn id="21" idx="1"/>
            </p:cNvCxnSpPr>
            <p:nvPr/>
          </p:nvCxnSpPr>
          <p:spPr>
            <a:xfrm flipV="1">
              <a:off x="2555776" y="4891953"/>
              <a:ext cx="701426" cy="301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8" idx="3"/>
              <a:endCxn id="22" idx="1"/>
            </p:cNvCxnSpPr>
            <p:nvPr/>
          </p:nvCxnSpPr>
          <p:spPr>
            <a:xfrm flipV="1">
              <a:off x="2555776" y="5107977"/>
              <a:ext cx="701426" cy="301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9" idx="3"/>
              <a:endCxn id="23" idx="1"/>
            </p:cNvCxnSpPr>
            <p:nvPr/>
          </p:nvCxnSpPr>
          <p:spPr>
            <a:xfrm flipV="1">
              <a:off x="2555776" y="5324001"/>
              <a:ext cx="701426" cy="301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2747206" y="503757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en-US" altLang="zh-CN" dirty="0" smtClean="0"/>
            </a:p>
          </p:txBody>
        </p:sp>
        <p:cxnSp>
          <p:nvCxnSpPr>
            <p:cNvPr id="62" name="直接箭头连接符 61"/>
            <p:cNvCxnSpPr>
              <a:stCxn id="21" idx="3"/>
              <a:endCxn id="33" idx="1"/>
            </p:cNvCxnSpPr>
            <p:nvPr/>
          </p:nvCxnSpPr>
          <p:spPr>
            <a:xfrm flipV="1">
              <a:off x="3788864" y="4715342"/>
              <a:ext cx="2223296" cy="176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20" idx="3"/>
              <a:endCxn id="32" idx="1"/>
            </p:cNvCxnSpPr>
            <p:nvPr/>
          </p:nvCxnSpPr>
          <p:spPr>
            <a:xfrm flipV="1">
              <a:off x="3788864" y="4499318"/>
              <a:ext cx="2223296" cy="176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4295252" y="435404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2</a:t>
              </a:r>
              <a:endParaRPr lang="en-US" altLang="zh-CN" dirty="0" smtClean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297127" y="462329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2</a:t>
              </a:r>
              <a:endParaRPr lang="en-US" altLang="zh-CN" dirty="0" smtClean="0"/>
            </a:p>
          </p:txBody>
        </p:sp>
        <p:cxnSp>
          <p:nvCxnSpPr>
            <p:cNvPr id="68" name="直接箭头连接符 67"/>
            <p:cNvCxnSpPr>
              <a:stCxn id="22" idx="3"/>
              <a:endCxn id="27" idx="1"/>
            </p:cNvCxnSpPr>
            <p:nvPr/>
          </p:nvCxnSpPr>
          <p:spPr>
            <a:xfrm>
              <a:off x="3788864" y="5107977"/>
              <a:ext cx="763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27" idx="3"/>
              <a:endCxn id="34" idx="1"/>
            </p:cNvCxnSpPr>
            <p:nvPr/>
          </p:nvCxnSpPr>
          <p:spPr>
            <a:xfrm flipV="1">
              <a:off x="5083716" y="4931366"/>
              <a:ext cx="928444" cy="176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23" idx="3"/>
              <a:endCxn id="28" idx="1"/>
            </p:cNvCxnSpPr>
            <p:nvPr/>
          </p:nvCxnSpPr>
          <p:spPr>
            <a:xfrm>
              <a:off x="3788864" y="5324001"/>
              <a:ext cx="763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28" idx="3"/>
              <a:endCxn id="35" idx="1"/>
            </p:cNvCxnSpPr>
            <p:nvPr/>
          </p:nvCxnSpPr>
          <p:spPr>
            <a:xfrm flipV="1">
              <a:off x="5083716" y="5147390"/>
              <a:ext cx="928444" cy="176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3990608" y="511501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en-US" altLang="zh-CN" dirty="0" smtClean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352097" y="501156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en-US" altLang="zh-CN" dirty="0" smtClean="0"/>
            </a:p>
          </p:txBody>
        </p:sp>
        <p:cxnSp>
          <p:nvCxnSpPr>
            <p:cNvPr id="79" name="直接箭头连接符 78"/>
            <p:cNvCxnSpPr>
              <a:stCxn id="36" idx="1"/>
              <a:endCxn id="29" idx="3"/>
            </p:cNvCxnSpPr>
            <p:nvPr/>
          </p:nvCxnSpPr>
          <p:spPr>
            <a:xfrm flipH="1">
              <a:off x="5083716" y="5376625"/>
              <a:ext cx="928444" cy="176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29" idx="1"/>
              <a:endCxn id="24" idx="3"/>
            </p:cNvCxnSpPr>
            <p:nvPr/>
          </p:nvCxnSpPr>
          <p:spPr>
            <a:xfrm flipH="1">
              <a:off x="3788864" y="5553236"/>
              <a:ext cx="763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2328397" y="5942125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cxnSp>
          <p:nvCxnSpPr>
            <p:cNvPr id="84" name="曲线连接符 83"/>
            <p:cNvCxnSpPr>
              <a:stCxn id="24" idx="1"/>
              <a:endCxn id="82" idx="3"/>
            </p:cNvCxnSpPr>
            <p:nvPr/>
          </p:nvCxnSpPr>
          <p:spPr>
            <a:xfrm rot="10800000" flipV="1">
              <a:off x="2812826" y="5553236"/>
              <a:ext cx="444377" cy="51969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7340552" y="4152828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7340552" y="4404332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340552" y="4615656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340552" y="4816241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7338965" y="5062391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NULL</a:t>
              </a:r>
              <a:endParaRPr lang="en-US" altLang="zh-CN" dirty="0" smtClean="0"/>
            </a:p>
          </p:txBody>
        </p:sp>
        <p:cxnSp>
          <p:nvCxnSpPr>
            <p:cNvPr id="91" name="直接箭头连接符 90"/>
            <p:cNvCxnSpPr>
              <a:stCxn id="39" idx="3"/>
              <a:endCxn id="85" idx="1"/>
            </p:cNvCxnSpPr>
            <p:nvPr/>
          </p:nvCxnSpPr>
          <p:spPr>
            <a:xfrm>
              <a:off x="6543822" y="4283633"/>
              <a:ext cx="7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32" idx="3"/>
              <a:endCxn id="86" idx="1"/>
            </p:cNvCxnSpPr>
            <p:nvPr/>
          </p:nvCxnSpPr>
          <p:spPr>
            <a:xfrm>
              <a:off x="6543822" y="4499318"/>
              <a:ext cx="796730" cy="35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33" idx="3"/>
              <a:endCxn id="87" idx="1"/>
            </p:cNvCxnSpPr>
            <p:nvPr/>
          </p:nvCxnSpPr>
          <p:spPr>
            <a:xfrm>
              <a:off x="6543822" y="4715342"/>
              <a:ext cx="796730" cy="31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34" idx="3"/>
              <a:endCxn id="88" idx="1"/>
            </p:cNvCxnSpPr>
            <p:nvPr/>
          </p:nvCxnSpPr>
          <p:spPr>
            <a:xfrm>
              <a:off x="6543822" y="4931366"/>
              <a:ext cx="796730" cy="15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35" idx="3"/>
              <a:endCxn id="89" idx="1"/>
            </p:cNvCxnSpPr>
            <p:nvPr/>
          </p:nvCxnSpPr>
          <p:spPr>
            <a:xfrm>
              <a:off x="6543822" y="5147390"/>
              <a:ext cx="795143" cy="45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/>
            <p:cNvSpPr txBox="1"/>
            <p:nvPr/>
          </p:nvSpPr>
          <p:spPr>
            <a:xfrm>
              <a:off x="6800050" y="402550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0</a:t>
              </a:r>
              <a:endParaRPr lang="en-US" altLang="zh-CN" dirty="0" smtClean="0"/>
            </a:p>
          </p:txBody>
        </p:sp>
      </p:grpSp>
      <p:sp>
        <p:nvSpPr>
          <p:cNvPr id="171" name="文本框 170"/>
          <p:cNvSpPr txBox="1"/>
          <p:nvPr/>
        </p:nvSpPr>
        <p:spPr>
          <a:xfrm>
            <a:off x="5592212" y="758757"/>
            <a:ext cx="2520280" cy="2192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// </a:t>
            </a:r>
            <a:r>
              <a:rPr lang="zh-CN" altLang="en-US" sz="1050" dirty="0"/>
              <a:t>表示开区间</a:t>
            </a:r>
            <a:r>
              <a:rPr lang="en-US" altLang="zh-CN" sz="1050" dirty="0"/>
              <a:t>/</a:t>
            </a:r>
            <a:r>
              <a:rPr lang="zh-CN" altLang="en-US" sz="1050" dirty="0"/>
              <a:t>闭区间范围的结构</a:t>
            </a:r>
          </a:p>
          <a:p>
            <a:r>
              <a:rPr lang="en-US" altLang="zh-CN" sz="1050" dirty="0" err="1"/>
              <a:t>typedef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struct</a:t>
            </a:r>
            <a:r>
              <a:rPr lang="en-US" altLang="zh-CN" sz="1050" dirty="0"/>
              <a:t> {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最小值和最大值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double min, max;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// </a:t>
            </a:r>
            <a:r>
              <a:rPr lang="zh-CN" altLang="en-US" sz="1050" dirty="0"/>
              <a:t>指示最小值和最大值是否*不*包含在范围之内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/>
              <a:t>// </a:t>
            </a:r>
            <a:r>
              <a:rPr lang="zh-CN" altLang="en-US" sz="1050" dirty="0"/>
              <a:t>值为 </a:t>
            </a:r>
            <a:r>
              <a:rPr lang="en-US" altLang="zh-CN" sz="1050" dirty="0"/>
              <a:t>1 </a:t>
            </a:r>
            <a:r>
              <a:rPr lang="zh-CN" altLang="en-US" sz="1050" dirty="0"/>
              <a:t>表示不包含，值为 </a:t>
            </a:r>
            <a:r>
              <a:rPr lang="en-US" altLang="zh-CN" sz="1050" dirty="0"/>
              <a:t>0 </a:t>
            </a:r>
            <a:r>
              <a:rPr lang="zh-CN" altLang="en-US" sz="1050" dirty="0"/>
              <a:t>表示包含</a:t>
            </a:r>
          </a:p>
          <a:p>
            <a:r>
              <a:rPr lang="zh-CN" altLang="en-US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minex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maxex</a:t>
            </a:r>
            <a:r>
              <a:rPr lang="en-US" altLang="zh-CN" sz="1050" dirty="0"/>
              <a:t>; /* are min or max exclusive? */</a:t>
            </a:r>
          </a:p>
          <a:p>
            <a:r>
              <a:rPr lang="en-US" altLang="zh-CN" sz="1050" dirty="0"/>
              <a:t>} </a:t>
            </a:r>
            <a:r>
              <a:rPr lang="en-US" altLang="zh-CN" sz="1050" dirty="0" err="1"/>
              <a:t>zrangespec</a:t>
            </a:r>
            <a:r>
              <a:rPr lang="en-US" altLang="zh-CN" sz="1050" dirty="0"/>
              <a:t>;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7814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11936</TotalTime>
  <Words>17533</Words>
  <Application>Microsoft Office PowerPoint</Application>
  <PresentationFormat>全屏显示(4:3)</PresentationFormat>
  <Paragraphs>3158</Paragraphs>
  <Slides>87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2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mikedeng(邓卓文)</dc:creator>
  <cp:lastModifiedBy>mikedeng(邓卓文)</cp:lastModifiedBy>
  <cp:revision>2540</cp:revision>
  <dcterms:created xsi:type="dcterms:W3CDTF">2019-02-19T02:29:16Z</dcterms:created>
  <dcterms:modified xsi:type="dcterms:W3CDTF">2019-03-30T10:16:25Z</dcterms:modified>
</cp:coreProperties>
</file>