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365" r:id="rId4"/>
    <p:sldId id="404" r:id="rId5"/>
    <p:sldId id="407" r:id="rId6"/>
    <p:sldId id="408" r:id="rId7"/>
    <p:sldId id="429" r:id="rId8"/>
    <p:sldId id="430" r:id="rId9"/>
    <p:sldId id="399" r:id="rId10"/>
    <p:sldId id="355" r:id="rId11"/>
  </p:sldIdLst>
  <p:sldSz cx="9144000" cy="6858000" type="screen4x3"/>
  <p:notesSz cx="6858000" cy="9144000"/>
  <p:embeddedFontLst>
    <p:embeddedFont>
      <p:font typeface="CDRMGL+Î¢ÈíÑÅºÚ,Bold" panose="02010600030101010101" charset="-122"/>
      <p:regular r:id="rId13"/>
    </p:embeddedFont>
    <p:embeddedFont>
      <p:font typeface="FLMFWU+Î¢ÈíÑÅºÚ" panose="02010600030101010101" charset="-122"/>
      <p:regular r:id="rId14"/>
    </p:embeddedFont>
    <p:embeddedFont>
      <p:font typeface="HVMQNJ+Î¢ÈíÑÅºÚ,Bold" panose="02010600030101010101" charset="-122"/>
      <p:regular r:id="rId15"/>
    </p:embeddedFont>
    <p:embeddedFont>
      <p:font typeface="NCPJGJ+Î¢ÈíÑÅºÚ" panose="02010600030101010101" charset="-122"/>
      <p:regular r:id="rId16"/>
    </p:embeddedFont>
    <p:embeddedFont>
      <p:font typeface="VJUNKP+Arial Unicode MS" panose="02010600030101010101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微软雅黑" panose="020B0503020204020204" pitchFamily="34" charset="-122"/>
      <p:regular r:id="rId25"/>
      <p:bold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0"/>
    <p:restoredTop sz="0"/>
  </p:normalViewPr>
  <p:slideViewPr>
    <p:cSldViewPr>
      <p:cViewPr varScale="1">
        <p:scale>
          <a:sx n="90" d="100"/>
          <a:sy n="9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15AD1-1B86-4669-B43C-9B1553B7A79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925A-3D3A-4D85-885A-2985709B1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0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50DB9E-92A9-44D0-8F46-91B1EE56A5B2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9FD544-25CD-4C89-905F-6F9AF8C14F8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1ADFCE-CA57-4916-A176-502A9273F28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22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6F538E-2D3F-416F-AF3C-59E592BA45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116AF-4CA5-4604-A3F6-B4AEA23B3F5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F9D54C-AEFC-46F9-97D6-B6838FD51AE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F146106-A6AD-4E86-8592-73528EE1484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7A72A91-470C-44D7-8C5B-4BD595C02C2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B200262-FA85-4BFB-8A12-F3B4CD61E17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7A1355-418D-4F5C-8204-F6B66FB049A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93853D-FE54-4E00-AAD4-071D6A537E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9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96A50C4-22BB-4128-A99A-04C1E6A5D9C5}"/>
              </a:ext>
            </a:extLst>
          </p:cNvPr>
          <p:cNvGrpSpPr/>
          <p:nvPr/>
        </p:nvGrpSpPr>
        <p:grpSpPr>
          <a:xfrm>
            <a:off x="-5718" y="-44622"/>
            <a:ext cx="9144000" cy="6857998"/>
            <a:chOff x="-5718" y="-26067"/>
            <a:chExt cx="9144000" cy="6857998"/>
          </a:xfrm>
        </p:grpSpPr>
        <p:sp>
          <p:nvSpPr>
            <p:cNvPr id="6" name="object 1"/>
            <p:cNvSpPr/>
            <p:nvPr/>
          </p:nvSpPr>
          <p:spPr>
            <a:xfrm>
              <a:off x="-5718" y="-26067"/>
              <a:ext cx="9144000" cy="685799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230878" y="6243606"/>
              <a:ext cx="894912" cy="1778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457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>
                  <a:solidFill>
                    <a:srgbClr val="2F62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VMQNJ+Î¢ÈíÑÅºÚ,Bold"/>
                </a:rPr>
                <a:t>2020.10</a:t>
              </a:r>
              <a:endParaRPr sz="1100" b="1" dirty="0">
                <a:solidFill>
                  <a:srgbClr val="2F62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VMQNJ+Î¢ÈíÑÅºÚ,Bold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CF6A4D5-DA05-45AD-910A-F12CA7C8C774}"/>
                </a:ext>
              </a:extLst>
            </p:cNvPr>
            <p:cNvSpPr/>
            <p:nvPr/>
          </p:nvSpPr>
          <p:spPr>
            <a:xfrm>
              <a:off x="1403648" y="1052736"/>
              <a:ext cx="6408712" cy="4248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2D3EFDD2-F409-4239-BB26-393B691EA7EB}"/>
              </a:ext>
            </a:extLst>
          </p:cNvPr>
          <p:cNvSpPr txBox="1"/>
          <p:nvPr/>
        </p:nvSpPr>
        <p:spPr>
          <a:xfrm>
            <a:off x="548640" y="6517030"/>
            <a:ext cx="2579826" cy="1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Jiashu</a:t>
            </a:r>
            <a:r>
              <a:rPr lang="en-US" altLang="zh-CN" sz="11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 Huang, Jun Tan, Ning Bi</a:t>
            </a:r>
            <a:endParaRPr sz="11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JUNKP+Arial Unicode MS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6B6DD9F-BDDF-4621-BB0D-FFFA47DE9935}"/>
              </a:ext>
            </a:extLst>
          </p:cNvPr>
          <p:cNvSpPr txBox="1"/>
          <p:nvPr/>
        </p:nvSpPr>
        <p:spPr>
          <a:xfrm>
            <a:off x="8532440" y="6508378"/>
            <a:ext cx="317971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LMFWU+Î¢ÈíÑÅºÚ"/>
              </a:rPr>
              <a:t>1</a:t>
            </a:r>
            <a:endParaRPr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LMFWU+Î¢ÈíÑÅºÚ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B5AD86-7D93-4C53-BF65-1912BA9F72AC}"/>
              </a:ext>
            </a:extLst>
          </p:cNvPr>
          <p:cNvSpPr/>
          <p:nvPr/>
        </p:nvSpPr>
        <p:spPr>
          <a:xfrm>
            <a:off x="732110" y="3501008"/>
            <a:ext cx="7668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Overview of Mathematical Expression Recognition</a:t>
            </a:r>
          </a:p>
          <a:p>
            <a:pPr algn="ctr"/>
            <a:r>
              <a:rPr lang="en-US" altLang="zh-CN" sz="2000" dirty="0"/>
              <a:t>(ICPRAI 2020)</a:t>
            </a:r>
            <a:endParaRPr lang="en-US" altLang="zh-CN" sz="4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CAFF5F-C225-4C53-8ADB-9539CA4C5A07}"/>
              </a:ext>
            </a:extLst>
          </p:cNvPr>
          <p:cNvSpPr/>
          <p:nvPr/>
        </p:nvSpPr>
        <p:spPr>
          <a:xfrm>
            <a:off x="1469938" y="4678989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Jiashu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Huang</a:t>
            </a:r>
          </a:p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Jun Tan</a:t>
            </a:r>
          </a:p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Ning Bi</a:t>
            </a:r>
          </a:p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(Sun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Yat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-Sen University)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998A49-9DBF-42FF-B9AD-AE7C733B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394" y="1073871"/>
            <a:ext cx="4295775" cy="2143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8640" y="6517030"/>
            <a:ext cx="2579826" cy="1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Jiashu</a:t>
            </a:r>
            <a:r>
              <a:rPr lang="en-US" altLang="zh-CN" sz="11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 Huang, Jun Tan, Ning Bi</a:t>
            </a:r>
            <a:endParaRPr sz="11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JUNKP+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5528" y="6508378"/>
            <a:ext cx="407887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CPJGJ+Î¢ÈíÑÅºÚ"/>
              </a:rPr>
              <a:t>10</a:t>
            </a:r>
            <a:endParaRPr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CPJGJ+Î¢ÈíÑÅºÚ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742188"/>
            <a:ext cx="1982723" cy="381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DRMGL+Î¢ÈíÑÅºÚ,Bold"/>
              </a:rPr>
              <a:t>Outline</a:t>
            </a:r>
            <a:endParaRPr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DRMGL+Î¢ÈíÑÅºÚ,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5443" y="6508378"/>
            <a:ext cx="317971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LMFWU+Î¢ÈíÑÅºÚ"/>
              </a:rPr>
              <a:t>2</a:t>
            </a:r>
            <a:endParaRPr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LMFWU+Î¢ÈíÑÅºÚ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841BABB-64C7-49FF-B88E-F56CE8FF78AC}"/>
              </a:ext>
            </a:extLst>
          </p:cNvPr>
          <p:cNvSpPr txBox="1"/>
          <p:nvPr/>
        </p:nvSpPr>
        <p:spPr>
          <a:xfrm>
            <a:off x="4230878" y="6243606"/>
            <a:ext cx="894912" cy="177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2F62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VMQNJ+Î¢ÈíÑÅºÚ,Bold"/>
              </a:rPr>
              <a:t>2020.10</a:t>
            </a:r>
            <a:endParaRPr sz="1100" b="1" dirty="0">
              <a:solidFill>
                <a:srgbClr val="2F62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VMQNJ+Î¢ÈíÑÅºÚ,Bold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A64E3A8-B896-44DC-A6B0-19139D3713AA}"/>
              </a:ext>
            </a:extLst>
          </p:cNvPr>
          <p:cNvSpPr txBox="1"/>
          <p:nvPr/>
        </p:nvSpPr>
        <p:spPr>
          <a:xfrm>
            <a:off x="548640" y="6517030"/>
            <a:ext cx="2579826" cy="1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Jiashu</a:t>
            </a:r>
            <a:r>
              <a:rPr lang="en-US" altLang="zh-CN" sz="11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 Huang, Jun Tan, Ning Bi</a:t>
            </a:r>
            <a:endParaRPr sz="11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JUNKP+Arial Unicode M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B35C1F-9910-4478-8625-60EC2C618DB5}"/>
              </a:ext>
            </a:extLst>
          </p:cNvPr>
          <p:cNvSpPr txBox="1"/>
          <p:nvPr/>
        </p:nvSpPr>
        <p:spPr>
          <a:xfrm>
            <a:off x="548640" y="1556792"/>
            <a:ext cx="7956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 Mathematical Expression (ME for short)  Recognition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Ⅰ Major Problems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Ⅱ Research Status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Ⅲ Future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742188"/>
            <a:ext cx="2799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Ⅰ Major Problems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05443" y="6508378"/>
            <a:ext cx="317971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LMFWU+Î¢ÈíÑÅºÚ"/>
              </a:rPr>
              <a:t>3</a:t>
            </a:r>
            <a:endParaRPr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LMFWU+Î¢ÈíÑÅºÚ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841BABB-64C7-49FF-B88E-F56CE8FF78AC}"/>
              </a:ext>
            </a:extLst>
          </p:cNvPr>
          <p:cNvSpPr txBox="1"/>
          <p:nvPr/>
        </p:nvSpPr>
        <p:spPr>
          <a:xfrm>
            <a:off x="4230878" y="6243606"/>
            <a:ext cx="894912" cy="177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2F62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VMQNJ+Î¢ÈíÑÅºÚ,Bold"/>
              </a:rPr>
              <a:t>2020.10</a:t>
            </a:r>
            <a:endParaRPr sz="1100" b="1" dirty="0">
              <a:solidFill>
                <a:srgbClr val="2F62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VMQNJ+Î¢ÈíÑÅºÚ,Bold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A64E3A8-B896-44DC-A6B0-19139D3713AA}"/>
              </a:ext>
            </a:extLst>
          </p:cNvPr>
          <p:cNvSpPr txBox="1"/>
          <p:nvPr/>
        </p:nvSpPr>
        <p:spPr>
          <a:xfrm>
            <a:off x="548640" y="6517030"/>
            <a:ext cx="2579826" cy="1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Jiashu</a:t>
            </a:r>
            <a:r>
              <a:rPr lang="en-US" altLang="zh-CN" sz="11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 Huang, Jun Tan, Ning Bi</a:t>
            </a:r>
            <a:endParaRPr sz="11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JUNKP+Arial Unicode M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B35C1F-9910-4478-8625-60EC2C618DB5}"/>
              </a:ext>
            </a:extLst>
          </p:cNvPr>
          <p:cNvSpPr txBox="1"/>
          <p:nvPr/>
        </p:nvSpPr>
        <p:spPr>
          <a:xfrm>
            <a:off x="548640" y="1556792"/>
            <a:ext cx="7956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Symbol segmentation</a:t>
            </a:r>
          </a:p>
          <a:p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329482-E6CB-4C4B-80F3-0F33D7E611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24" y="2058085"/>
            <a:ext cx="5006234" cy="42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859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-18640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742188"/>
            <a:ext cx="2799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Ⅰ Major Problems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05443" y="6508378"/>
            <a:ext cx="317971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LMFWU+Î¢ÈíÑÅºÚ"/>
              </a:rPr>
              <a:t>4</a:t>
            </a:r>
            <a:endParaRPr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LMFWU+Î¢ÈíÑÅºÚ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841BABB-64C7-49FF-B88E-F56CE8FF78AC}"/>
              </a:ext>
            </a:extLst>
          </p:cNvPr>
          <p:cNvSpPr txBox="1"/>
          <p:nvPr/>
        </p:nvSpPr>
        <p:spPr>
          <a:xfrm>
            <a:off x="4230878" y="6243606"/>
            <a:ext cx="894912" cy="177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2F62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VMQNJ+Î¢ÈíÑÅºÚ,Bold"/>
              </a:rPr>
              <a:t>2020.10</a:t>
            </a:r>
            <a:endParaRPr sz="1100" b="1" dirty="0">
              <a:solidFill>
                <a:srgbClr val="2F62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VMQNJ+Î¢ÈíÑÅºÚ,Bold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A64E3A8-B896-44DC-A6B0-19139D3713AA}"/>
              </a:ext>
            </a:extLst>
          </p:cNvPr>
          <p:cNvSpPr txBox="1"/>
          <p:nvPr/>
        </p:nvSpPr>
        <p:spPr>
          <a:xfrm>
            <a:off x="548640" y="6517030"/>
            <a:ext cx="2579826" cy="1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Jiashu</a:t>
            </a:r>
            <a:r>
              <a:rPr lang="en-US" altLang="zh-CN" sz="11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 Huang, Jun Tan, Ning Bi</a:t>
            </a:r>
            <a:endParaRPr sz="11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JUNKP+Arial Unicode M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B35C1F-9910-4478-8625-60EC2C618DB5}"/>
              </a:ext>
            </a:extLst>
          </p:cNvPr>
          <p:cNvSpPr txBox="1"/>
          <p:nvPr/>
        </p:nvSpPr>
        <p:spPr>
          <a:xfrm>
            <a:off x="548640" y="1556792"/>
            <a:ext cx="7956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Symbol recognition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8CC00D-562A-4779-8C8B-DC946E7522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04" y="1972290"/>
            <a:ext cx="3899591" cy="16360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7EEF4C7-38B5-4DE7-8463-2F8A6287CD04}"/>
                  </a:ext>
                </a:extLst>
              </p:cNvPr>
              <p:cNvSpPr/>
              <p:nvPr/>
            </p:nvSpPr>
            <p:spPr>
              <a:xfrm>
                <a:off x="323528" y="3429000"/>
                <a:ext cx="9029163" cy="621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hangingPunct="0">
                  <a:lnSpc>
                    <a:spcPts val="11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Fig. 2.</a:t>
                </a:r>
                <a:r>
                  <a:rPr lang="en-US" altLang="zh-C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Some examples of the local ambiguity of mathematical expression. The mathematical</a:t>
                </a:r>
              </a:p>
              <a:p>
                <a:pPr hangingPunct="0">
                  <a:lnSpc>
                    <a:spcPts val="11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expressions are: </a:t>
                </a:r>
                <a:r>
                  <a:rPr lang="en-US" altLang="zh-CN" dirty="0">
                    <a:latin typeface="宋体" panose="02010600030101010101" pitchFamily="2" charset="-122"/>
                    <a:ea typeface="Times New Roman" panose="02020603050405020304" pitchFamily="18" charset="0"/>
                    <a:cs typeface="宋体" panose="02010600030101010101" pitchFamily="2" charset="-122"/>
                  </a:rPr>
                  <a:t>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r>
                  <a:rPr lang="en-US" altLang="zh-CN" dirty="0">
                    <a:latin typeface="宋体" panose="02010600030101010101" pitchFamily="2" charset="-122"/>
                    <a:ea typeface="Times New Roman" panose="02020603050405020304" pitchFamily="18" charset="0"/>
                    <a:cs typeface="宋体" panose="02010600030101010101" pitchFamily="2" charset="-122"/>
                  </a:rPr>
                  <a:t>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+1.23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r>
                  <a:rPr lang="en-US" altLang="zh-CN" dirty="0">
                    <a:latin typeface="宋体" panose="02010600030101010101" pitchFamily="2" charset="-122"/>
                    <a:ea typeface="Times New Roman" panose="02020603050405020304" pitchFamily="18" charset="0"/>
                    <a:cs typeface="宋体" panose="02010600030101010101" pitchFamily="2" charset="-122"/>
                  </a:rPr>
                  <a:t>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×6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r>
                  <a:rPr lang="en-US" altLang="zh-CN" dirty="0">
                    <a:latin typeface="宋体" panose="02010600030101010101" pitchFamily="2" charset="-122"/>
                    <a:ea typeface="Times New Roman" panose="02020603050405020304" pitchFamily="18" charset="0"/>
                    <a:cs typeface="宋体" panose="02010600030101010101" pitchFamily="2" charset="-122"/>
                  </a:rPr>
                  <a:t>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B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13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zh-CN" altLang="zh-C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7EEF4C7-38B5-4DE7-8463-2F8A6287C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9029163" cy="621324"/>
              </a:xfrm>
              <a:prstGeom prst="rect">
                <a:avLst/>
              </a:prstGeom>
              <a:blipFill>
                <a:blip r:embed="rId4"/>
                <a:stretch>
                  <a:fillRect l="-540" t="-24752" b="-15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331F9F39-4253-4560-B768-952F0D62F6B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94" y="4083723"/>
            <a:ext cx="3645411" cy="15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45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742188"/>
            <a:ext cx="2799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Ⅰ Major Problems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05443" y="6508378"/>
            <a:ext cx="317971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LMFWU+Î¢ÈíÑÅºÚ"/>
              </a:rPr>
              <a:t>5</a:t>
            </a:r>
            <a:endParaRPr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LMFWU+Î¢ÈíÑÅºÚ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841BABB-64C7-49FF-B88E-F56CE8FF78AC}"/>
              </a:ext>
            </a:extLst>
          </p:cNvPr>
          <p:cNvSpPr txBox="1"/>
          <p:nvPr/>
        </p:nvSpPr>
        <p:spPr>
          <a:xfrm>
            <a:off x="4230878" y="6243606"/>
            <a:ext cx="894912" cy="177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2F62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VMQNJ+Î¢ÈíÑÅºÚ,Bold"/>
              </a:rPr>
              <a:t>2020.10</a:t>
            </a:r>
            <a:endParaRPr sz="1100" b="1" dirty="0">
              <a:solidFill>
                <a:srgbClr val="2F62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VMQNJ+Î¢ÈíÑÅºÚ,Bold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A64E3A8-B896-44DC-A6B0-19139D3713AA}"/>
              </a:ext>
            </a:extLst>
          </p:cNvPr>
          <p:cNvSpPr txBox="1"/>
          <p:nvPr/>
        </p:nvSpPr>
        <p:spPr>
          <a:xfrm>
            <a:off x="548640" y="6517030"/>
            <a:ext cx="2579826" cy="1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Jiashu</a:t>
            </a:r>
            <a:r>
              <a:rPr lang="en-US" altLang="zh-CN" sz="11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 Huang, Jun Tan, Ning Bi</a:t>
            </a:r>
            <a:endParaRPr sz="11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JUNKP+Arial Unicode M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B35C1F-9910-4478-8625-60EC2C618DB5}"/>
              </a:ext>
            </a:extLst>
          </p:cNvPr>
          <p:cNvSpPr txBox="1"/>
          <p:nvPr/>
        </p:nvSpPr>
        <p:spPr>
          <a:xfrm>
            <a:off x="548640" y="1556792"/>
            <a:ext cx="7956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Structure analysis</a:t>
            </a:r>
          </a:p>
          <a:p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B9B099-C582-46A0-8EA3-A118AA1176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21" y="2377188"/>
            <a:ext cx="4710440" cy="22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985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742188"/>
            <a:ext cx="62556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Ⅱ R</a:t>
            </a:r>
            <a:r>
              <a:rPr lang="en-US" altLang="zh-CN" dirty="0"/>
              <a:t>esearch Status</a:t>
            </a:r>
            <a:endParaRPr lang="en-US" altLang="zh-CN"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8505443" y="6508378"/>
            <a:ext cx="317971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LMFWU+Î¢ÈíÑÅºÚ"/>
              </a:rPr>
              <a:t>6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841BABB-64C7-49FF-B88E-F56CE8FF78AC}"/>
              </a:ext>
            </a:extLst>
          </p:cNvPr>
          <p:cNvSpPr txBox="1"/>
          <p:nvPr/>
        </p:nvSpPr>
        <p:spPr>
          <a:xfrm>
            <a:off x="4230878" y="6243606"/>
            <a:ext cx="894912" cy="177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2F62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VMQNJ+Î¢ÈíÑÅºÚ,Bold"/>
              </a:rPr>
              <a:t>2020.10</a:t>
            </a:r>
            <a:endParaRPr sz="1100" b="1" dirty="0">
              <a:solidFill>
                <a:srgbClr val="2F62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VMQNJ+Î¢ÈíÑÅºÚ,Bold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A64E3A8-B896-44DC-A6B0-19139D3713AA}"/>
              </a:ext>
            </a:extLst>
          </p:cNvPr>
          <p:cNvSpPr txBox="1"/>
          <p:nvPr/>
        </p:nvSpPr>
        <p:spPr>
          <a:xfrm>
            <a:off x="548640" y="6517030"/>
            <a:ext cx="2579826" cy="1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Jiashu</a:t>
            </a:r>
            <a:r>
              <a:rPr lang="en-US" altLang="zh-CN" sz="11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 Huang, Jun Tan, Ning Bi</a:t>
            </a:r>
            <a:endParaRPr sz="11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JUNKP+Arial Unicode M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CFBC5F-6DA2-49F2-BB7A-81E126B46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47788"/>
              </p:ext>
            </p:extLst>
          </p:nvPr>
        </p:nvGraphicFramePr>
        <p:xfrm>
          <a:off x="1175792" y="2097648"/>
          <a:ext cx="6792416" cy="2123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65122">
                  <a:extLst>
                    <a:ext uri="{9D8B030D-6E8A-4147-A177-3AD203B41FA5}">
                      <a16:colId xmlns:a16="http://schemas.microsoft.com/office/drawing/2014/main" val="1527645677"/>
                    </a:ext>
                  </a:extLst>
                </a:gridCol>
                <a:gridCol w="4927294">
                  <a:extLst>
                    <a:ext uri="{9D8B030D-6E8A-4147-A177-3AD203B41FA5}">
                      <a16:colId xmlns:a16="http://schemas.microsoft.com/office/drawing/2014/main" val="369205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Author</a:t>
                      </a:r>
                      <a:endParaRPr lang="zh-CN" altLang="en-US" dirty="0"/>
                    </a:p>
                  </a:txBody>
                  <a:tcPr>
                    <a:solidFill>
                      <a:srgbClr val="1564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Main Contribution or Method</a:t>
                      </a:r>
                      <a:endParaRPr lang="zh-CN" altLang="en-US" dirty="0"/>
                    </a:p>
                  </a:txBody>
                  <a:tcPr>
                    <a:solidFill>
                      <a:srgbClr val="156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 et al. [5]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recursive X-Y cut segmentation method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 et al. [6]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rule-based approach, connected components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Kim et al. [7]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modified recursive projection profile cutting method, depth first search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6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Murru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[8]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ANN, backpropagation algorithm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352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909228B-E8F3-4D4A-BC19-1C743FC06649}"/>
              </a:ext>
            </a:extLst>
          </p:cNvPr>
          <p:cNvSpPr txBox="1"/>
          <p:nvPr/>
        </p:nvSpPr>
        <p:spPr>
          <a:xfrm>
            <a:off x="548640" y="1556792"/>
            <a:ext cx="795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Document ME recognition research status</a:t>
            </a:r>
          </a:p>
        </p:txBody>
      </p:sp>
    </p:spTree>
    <p:extLst>
      <p:ext uri="{BB962C8B-B14F-4D97-AF65-F5344CB8AC3E}">
        <p14:creationId xmlns:p14="http://schemas.microsoft.com/office/powerpoint/2010/main" val="13339056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742188"/>
            <a:ext cx="62556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Ⅱ R</a:t>
            </a:r>
            <a:r>
              <a:rPr lang="en-US" altLang="zh-CN" dirty="0"/>
              <a:t>esearch Status</a:t>
            </a:r>
            <a:endParaRPr lang="en-US" altLang="zh-CN"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8505443" y="6508378"/>
            <a:ext cx="317971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LMFWU+Î¢ÈíÑÅºÚ"/>
              </a:rPr>
              <a:t>7</a:t>
            </a:r>
            <a:endParaRPr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LMFWU+Î¢ÈíÑÅºÚ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841BABB-64C7-49FF-B88E-F56CE8FF78AC}"/>
              </a:ext>
            </a:extLst>
          </p:cNvPr>
          <p:cNvSpPr txBox="1"/>
          <p:nvPr/>
        </p:nvSpPr>
        <p:spPr>
          <a:xfrm>
            <a:off x="4230878" y="6243606"/>
            <a:ext cx="894912" cy="177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2F62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VMQNJ+Î¢ÈíÑÅºÚ,Bold"/>
              </a:rPr>
              <a:t>2020.10</a:t>
            </a:r>
            <a:endParaRPr sz="1100" b="1" dirty="0">
              <a:solidFill>
                <a:srgbClr val="2F62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VMQNJ+Î¢ÈíÑÅºÚ,Bold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A64E3A8-B896-44DC-A6B0-19139D3713AA}"/>
              </a:ext>
            </a:extLst>
          </p:cNvPr>
          <p:cNvSpPr txBox="1"/>
          <p:nvPr/>
        </p:nvSpPr>
        <p:spPr>
          <a:xfrm>
            <a:off x="548640" y="6517030"/>
            <a:ext cx="2579826" cy="1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Jiashu</a:t>
            </a:r>
            <a:r>
              <a:rPr lang="en-US" altLang="zh-CN" sz="11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 Huang, Jun Tan, Ning Bi</a:t>
            </a:r>
            <a:endParaRPr sz="11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JUNKP+Arial Unicode M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CFBC5F-6DA2-49F2-BB7A-81E126B46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29000"/>
              </p:ext>
            </p:extLst>
          </p:nvPr>
        </p:nvGraphicFramePr>
        <p:xfrm>
          <a:off x="1175792" y="2074128"/>
          <a:ext cx="6792416" cy="3947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65122">
                  <a:extLst>
                    <a:ext uri="{9D8B030D-6E8A-4147-A177-3AD203B41FA5}">
                      <a16:colId xmlns:a16="http://schemas.microsoft.com/office/drawing/2014/main" val="1527645677"/>
                    </a:ext>
                  </a:extLst>
                </a:gridCol>
                <a:gridCol w="4927294">
                  <a:extLst>
                    <a:ext uri="{9D8B030D-6E8A-4147-A177-3AD203B41FA5}">
                      <a16:colId xmlns:a16="http://schemas.microsoft.com/office/drawing/2014/main" val="369205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Author</a:t>
                      </a:r>
                      <a:endParaRPr lang="zh-CN" altLang="en-US" dirty="0"/>
                    </a:p>
                  </a:txBody>
                  <a:tcPr>
                    <a:solidFill>
                      <a:srgbClr val="1564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Main Contribution or Method</a:t>
                      </a:r>
                      <a:endParaRPr lang="zh-CN" altLang="en-US" dirty="0"/>
                    </a:p>
                  </a:txBody>
                  <a:tcPr>
                    <a:solidFill>
                      <a:srgbClr val="156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Hirata et al. [9]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Formulated matching as a graph matching problem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MacLean et al. [10][11]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grammars and fuzzy sets.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 networks for parse tree selection.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Simistira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[12]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Symbolize the elastic template matching distance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6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Álvaro et al. [13]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Two-dimensional stochastic context-free grammar and hidden Markov models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Awal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[14]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simultaneous optimization under the restriction of a ME grammar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 et al. [15]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Dynamic programming, a Gaussian Mixture Model learnt through Expectation-Maximization algorithm, and a ternary tree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299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909228B-E8F3-4D4A-BC19-1C743FC06649}"/>
              </a:ext>
            </a:extLst>
          </p:cNvPr>
          <p:cNvSpPr txBox="1"/>
          <p:nvPr/>
        </p:nvSpPr>
        <p:spPr>
          <a:xfrm>
            <a:off x="548640" y="1556792"/>
            <a:ext cx="795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Handwritten ME recognition research status</a:t>
            </a:r>
          </a:p>
        </p:txBody>
      </p:sp>
    </p:spTree>
    <p:extLst>
      <p:ext uri="{BB962C8B-B14F-4D97-AF65-F5344CB8AC3E}">
        <p14:creationId xmlns:p14="http://schemas.microsoft.com/office/powerpoint/2010/main" val="36471661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742188"/>
            <a:ext cx="62556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Ⅱ R</a:t>
            </a:r>
            <a:r>
              <a:rPr lang="en-US" altLang="zh-CN" dirty="0"/>
              <a:t>esearch Status</a:t>
            </a:r>
            <a:endParaRPr lang="en-US" altLang="zh-CN"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8505443" y="6508378"/>
            <a:ext cx="317971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LMFWU+Î¢ÈíÑÅºÚ"/>
              </a:rPr>
              <a:t>8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841BABB-64C7-49FF-B88E-F56CE8FF78AC}"/>
              </a:ext>
            </a:extLst>
          </p:cNvPr>
          <p:cNvSpPr txBox="1"/>
          <p:nvPr/>
        </p:nvSpPr>
        <p:spPr>
          <a:xfrm>
            <a:off x="4230878" y="6243606"/>
            <a:ext cx="894912" cy="177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2F62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VMQNJ+Î¢ÈíÑÅºÚ,Bold"/>
              </a:rPr>
              <a:t>2020.10</a:t>
            </a:r>
            <a:endParaRPr sz="1100" b="1" dirty="0">
              <a:solidFill>
                <a:srgbClr val="2F62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VMQNJ+Î¢ÈíÑÅºÚ,Bold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A64E3A8-B896-44DC-A6B0-19139D3713AA}"/>
              </a:ext>
            </a:extLst>
          </p:cNvPr>
          <p:cNvSpPr txBox="1"/>
          <p:nvPr/>
        </p:nvSpPr>
        <p:spPr>
          <a:xfrm>
            <a:off x="548640" y="6517030"/>
            <a:ext cx="2579826" cy="1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Jiashu</a:t>
            </a:r>
            <a:r>
              <a:rPr lang="en-US" altLang="zh-CN" sz="11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 Huang, Jun Tan, Ning Bi</a:t>
            </a:r>
            <a:endParaRPr sz="11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JUNKP+Arial Unicode M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CFBC5F-6DA2-49F2-BB7A-81E126B46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08042"/>
              </p:ext>
            </p:extLst>
          </p:nvPr>
        </p:nvGraphicFramePr>
        <p:xfrm>
          <a:off x="1175792" y="2060848"/>
          <a:ext cx="6792416" cy="3937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65122">
                  <a:extLst>
                    <a:ext uri="{9D8B030D-6E8A-4147-A177-3AD203B41FA5}">
                      <a16:colId xmlns:a16="http://schemas.microsoft.com/office/drawing/2014/main" val="1527645677"/>
                    </a:ext>
                  </a:extLst>
                </a:gridCol>
                <a:gridCol w="4927294">
                  <a:extLst>
                    <a:ext uri="{9D8B030D-6E8A-4147-A177-3AD203B41FA5}">
                      <a16:colId xmlns:a16="http://schemas.microsoft.com/office/drawing/2014/main" val="369205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Author</a:t>
                      </a:r>
                      <a:endParaRPr lang="zh-CN" altLang="en-US" dirty="0"/>
                    </a:p>
                  </a:txBody>
                  <a:tcPr>
                    <a:solidFill>
                      <a:srgbClr val="1564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Main Contribution or Method</a:t>
                      </a:r>
                      <a:endParaRPr lang="zh-CN" altLang="en-US" dirty="0"/>
                    </a:p>
                  </a:txBody>
                  <a:tcPr>
                    <a:solidFill>
                      <a:srgbClr val="156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5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et al. [16][17]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CNN for feature extraction, a bidirectional LSTM for encoding extracted features, an LSTM and an attention model for generating target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LaTex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Modifies the recursive X–Y cut method.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 Zhang et al. [18]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 the chain-structured BLSTM to tree structure topology.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Addresses the recognition task as a graph building problem.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Jianshu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Zhang et al. [19][20]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Track, Attend and Parse(TAP), an end-to-end approach. 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architecture of TAP consists of a tracker and a parser.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6268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909228B-E8F3-4D4A-BC19-1C743FC06649}"/>
              </a:ext>
            </a:extLst>
          </p:cNvPr>
          <p:cNvSpPr txBox="1"/>
          <p:nvPr/>
        </p:nvSpPr>
        <p:spPr>
          <a:xfrm>
            <a:off x="548640" y="1556792"/>
            <a:ext cx="80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Handwritten ME recognition research status(neural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14226507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742188"/>
            <a:ext cx="2799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Ⅲ Future</a:t>
            </a:r>
            <a:endParaRPr lang="zh-CN" altLang="en-US"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8505443" y="6508378"/>
            <a:ext cx="317971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LMFWU+Î¢ÈíÑÅºÚ"/>
              </a:rPr>
              <a:t>9</a:t>
            </a:r>
            <a:endParaRPr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LMFWU+Î¢ÈíÑÅºÚ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841BABB-64C7-49FF-B88E-F56CE8FF78AC}"/>
              </a:ext>
            </a:extLst>
          </p:cNvPr>
          <p:cNvSpPr txBox="1"/>
          <p:nvPr/>
        </p:nvSpPr>
        <p:spPr>
          <a:xfrm>
            <a:off x="4230878" y="6243606"/>
            <a:ext cx="894912" cy="177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2F62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VMQNJ+Î¢ÈíÑÅºÚ,Bold"/>
              </a:rPr>
              <a:t>2020.10</a:t>
            </a:r>
            <a:endParaRPr sz="1100" b="1" dirty="0">
              <a:solidFill>
                <a:srgbClr val="2F623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VMQNJ+Î¢ÈíÑÅºÚ,Bold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A64E3A8-B896-44DC-A6B0-19139D3713AA}"/>
              </a:ext>
            </a:extLst>
          </p:cNvPr>
          <p:cNvSpPr txBox="1"/>
          <p:nvPr/>
        </p:nvSpPr>
        <p:spPr>
          <a:xfrm>
            <a:off x="548640" y="6517030"/>
            <a:ext cx="2579826" cy="1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Jiashu</a:t>
            </a:r>
            <a:r>
              <a:rPr lang="en-US" altLang="zh-CN" sz="11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JUNKP+Arial Unicode MS"/>
              </a:rPr>
              <a:t> Huang, Jun Tan, Ning Bi</a:t>
            </a:r>
            <a:endParaRPr sz="11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JUNKP+Arial Unicode M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B35C1F-9910-4478-8625-60EC2C618DB5}"/>
              </a:ext>
            </a:extLst>
          </p:cNvPr>
          <p:cNvSpPr txBox="1"/>
          <p:nvPr/>
        </p:nvSpPr>
        <p:spPr>
          <a:xfrm>
            <a:off x="548640" y="1556792"/>
            <a:ext cx="79568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With the development of computing power and algorithms, more and more research attempts to solve problems from a global perspective.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 the future, depending on the full development of computing power, the application of deep learning for research may have good prospects.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00695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9.04.15"/>
  <p:tag name="AS_TITLE" val="Aspose.Slides for .NET 4.0 Client Profile"/>
  <p:tag name="AS_VERSION" val="1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556</Words>
  <Application>Microsoft Office PowerPoint</Application>
  <PresentationFormat>全屏显示(4:3)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CDRMGL+Î¢ÈíÑÅºÚ,Bold</vt:lpstr>
      <vt:lpstr>Wingdings</vt:lpstr>
      <vt:lpstr>Times New Roman</vt:lpstr>
      <vt:lpstr>Arial</vt:lpstr>
      <vt:lpstr>FLMFWU+Î¢ÈíÑÅºÚ</vt:lpstr>
      <vt:lpstr>Cambria Math</vt:lpstr>
      <vt:lpstr>HVMQNJ+Î¢ÈíÑÅºÚ,Bold</vt:lpstr>
      <vt:lpstr>微软雅黑</vt:lpstr>
      <vt:lpstr>Calibri</vt:lpstr>
      <vt:lpstr>NCPJGJ+Î¢ÈíÑÅºÚ</vt:lpstr>
      <vt:lpstr>VJUNKP+Arial Unicode MS</vt:lpstr>
      <vt:lpstr>宋体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Joshua</dc:creator>
  <cp:lastModifiedBy>黄 嘉树</cp:lastModifiedBy>
  <cp:revision>153</cp:revision>
  <cp:lastPrinted>2019-10-10T19:11:56Z</cp:lastPrinted>
  <dcterms:created xsi:type="dcterms:W3CDTF">2019-10-10T11:11:56Z</dcterms:created>
  <dcterms:modified xsi:type="dcterms:W3CDTF">2020-10-04T07:41:20Z</dcterms:modified>
</cp:coreProperties>
</file>