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77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78" r:id="rId12"/>
    <p:sldId id="275" r:id="rId13"/>
    <p:sldId id="276" r:id="rId1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4" d="100"/>
          <a:sy n="64" d="100"/>
        </p:scale>
        <p:origin x="267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0AF22-D9A2-4229-BC54-340ABDA3E1B1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E8BD3-7FA9-4A67-81BC-F4DFD383A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9237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30E85-4A12-2740-BF88-7211D45E7749}" type="datetimeFigureOut">
              <a:rPr kumimoji="1" lang="zh-CN" altLang="en-US" smtClean="0"/>
              <a:t>2016/9/12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BCEA7-8AEC-7343-AA14-1B714AD704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20329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CEA7-8AEC-7343-AA14-1B714AD70434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5094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CEA7-8AEC-7343-AA14-1B714AD70434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5094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CEA7-8AEC-7343-AA14-1B714AD70434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9840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CEA7-8AEC-7343-AA14-1B714AD70434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6309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CEA7-8AEC-7343-AA14-1B714AD70434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6309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CEA7-8AEC-7343-AA14-1B714AD70434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6309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CEA7-8AEC-7343-AA14-1B714AD70434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6309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CEA7-8AEC-7343-AA14-1B714AD70434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630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762C-D6B6-4F48-87C4-1C3F690165CF}" type="datetime1">
              <a:rPr kumimoji="1" lang="zh-CN" altLang="en-US" smtClean="0"/>
              <a:t>2016/9/12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实验一：文本数据集的读写和简单处理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39" y="92076"/>
            <a:ext cx="1057275" cy="971550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7281333" y="2781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人工智能导论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3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FF75-F984-48AB-9E3C-745B98A20932}" type="datetime1">
              <a:rPr kumimoji="1" lang="zh-CN" altLang="en-US" smtClean="0"/>
              <a:t>2016/9/12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实验一：文本数据集的读写和简单处理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61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F94C-095A-4C61-BB8B-2AF3B555E06D}" type="datetime1">
              <a:rPr kumimoji="1" lang="zh-CN" altLang="en-US" smtClean="0"/>
              <a:t>2016/9/12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实验一：文本数据集的读写和简单处理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32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27B3-F0F6-4A1C-AF7A-B23637D7A90A}" type="datetime1">
              <a:rPr kumimoji="1" lang="zh-CN" altLang="en-US" smtClean="0"/>
              <a:t>2016/9/12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实验一：文本数据集的读写和简单处理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39" y="46921"/>
            <a:ext cx="10572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8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3D97-DD86-4387-A492-2E6CC6F4AC80}" type="datetime1">
              <a:rPr kumimoji="1" lang="zh-CN" altLang="en-US" smtClean="0"/>
              <a:t>2016/9/12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实验一：文本数据集的读写和简单处理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845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709B-61CC-4441-B832-3AA0AD3B2A22}" type="datetime1">
              <a:rPr kumimoji="1" lang="zh-CN" altLang="en-US" smtClean="0"/>
              <a:t>2016/9/12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实验一：文本数据集的读写和简单处理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813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9A1B-1701-4534-960A-EF3ED3ADD87D}" type="datetime1">
              <a:rPr kumimoji="1" lang="zh-CN" altLang="en-US" smtClean="0"/>
              <a:t>2016/9/12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实验一：文本数据集的读写和简单处理</a:t>
            </a:r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363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3732-14C1-42D0-AB16-03D940C45E80}" type="datetime1">
              <a:rPr kumimoji="1" lang="zh-CN" altLang="en-US" smtClean="0"/>
              <a:t>2016/9/12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实验一：文本数据集的读写和简单处理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872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FC4DC-EF98-483B-8DAF-AA5EF1A4F62C}" type="datetime1">
              <a:rPr kumimoji="1" lang="zh-CN" altLang="en-US" smtClean="0"/>
              <a:t>2016/9/12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实验一：文本数据集的读写和简单处理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075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A4B3-890C-4BBD-9680-577C86443D66}" type="datetime1">
              <a:rPr kumimoji="1" lang="zh-CN" altLang="en-US" smtClean="0"/>
              <a:t>2016/9/12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实验一：文本数据集的读写和简单处理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25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F0F9-C993-4B25-AA4D-567DCA3CA444}" type="datetime1">
              <a:rPr kumimoji="1" lang="zh-CN" altLang="en-US" smtClean="0"/>
              <a:t>2016/9/12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实验一：文本数据集的读写和简单处理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63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432F5-092E-43B4-90B4-AC018D61F2A4}" type="datetime1">
              <a:rPr kumimoji="1" lang="zh-CN" altLang="en-US" smtClean="0"/>
              <a:t>2016/9/12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zh-CN" altLang="en-US" smtClean="0"/>
              <a:t>实验一：文本数据集的读写和简单处理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38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kingstar158/article/details/6859379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nblogs.com/allenblogs/archive/2010/09/13/1824842.html" TargetMode="External"/><Relationship Id="rId4" Type="http://schemas.openxmlformats.org/officeDocument/2006/relationships/hyperlink" Target="http://blog.csdn.net/jiangxinyu/article/details/7885518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glt3953/article/details/1111548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.sina.com.cn/s/blog_81e6c30b01019wro.html" TargetMode="External"/><Relationship Id="rId4" Type="http://schemas.openxmlformats.org/officeDocument/2006/relationships/hyperlink" Target="http://blog.sina.com.cn/s/blog_b7c09bc00101d3my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实验一：文本数据集的读写和简单处理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999018" y="4364182"/>
            <a:ext cx="2911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PPT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制作：罗茂权，杨覃娟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出题人 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：庞健辉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，李祥圣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184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1107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矩阵加法运算（选做）</a:t>
            </a:r>
            <a:endParaRPr kumimoji="1"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616" y="2885586"/>
            <a:ext cx="1598953" cy="2303254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实验一：文本数据集的读写和简单处理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167" y="1979991"/>
            <a:ext cx="1171832" cy="320884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51284" y="54581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540732" y="542587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471" y="2053222"/>
            <a:ext cx="1083845" cy="332284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050793" y="549687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167408" y="549687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906069" y="548867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74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1107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词汇表顺序要求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1639"/>
            <a:ext cx="8229600" cy="566521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2800" dirty="0" smtClean="0"/>
              <a:t>数据集</a:t>
            </a:r>
            <a:endParaRPr kumimoji="1" lang="en-US" altLang="zh-CN" sz="2800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sz="2800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zh-CN" altLang="en-US" sz="2800" dirty="0" smtClean="0"/>
              <a:t>不重复词</a:t>
            </a:r>
            <a:r>
              <a:rPr kumimoji="1" lang="zh-CN" altLang="en-US" sz="2800" dirty="0"/>
              <a:t>向量</a:t>
            </a:r>
            <a:r>
              <a:rPr kumimoji="1" lang="en-US" altLang="zh-CN" sz="2800" dirty="0"/>
              <a:t>/</a:t>
            </a:r>
            <a:r>
              <a:rPr kumimoji="1" lang="zh-CN" altLang="en-US" sz="2800" dirty="0" smtClean="0"/>
              <a:t>词汇表：按词在数据集中出现的顺序排列</a:t>
            </a:r>
            <a:endParaRPr kumimoji="1" lang="zh-CN" altLang="en-US" sz="2800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11</a:t>
            </a:fld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19" y="1777010"/>
            <a:ext cx="8149281" cy="1244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19" y="4946617"/>
            <a:ext cx="8149282" cy="32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2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1107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实验任务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6789"/>
            <a:ext cx="8229600" cy="526413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2800" dirty="0" smtClean="0"/>
              <a:t>1、将</a:t>
            </a:r>
            <a:r>
              <a:rPr kumimoji="1" lang="zh-TW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数据集的数据表示成</a:t>
            </a:r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one-hot</a:t>
            </a:r>
            <a:r>
              <a:rPr kumimoji="1" lang="zh-TW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矩阵，</a:t>
            </a:r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TF</a:t>
            </a:r>
            <a:r>
              <a:rPr kumimoji="1" lang="zh-TW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矩阵，</a:t>
            </a:r>
            <a:r>
              <a:rPr kumimoji="1" lang="en-US" altLang="zh-CN" sz="2800" dirty="0">
                <a:latin typeface="+mn-ea"/>
              </a:rPr>
              <a:t>TF-IDF</a:t>
            </a:r>
            <a:r>
              <a:rPr kumimoji="1" lang="zh-TW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矩阵，并分别保存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kumimoji="1" lang="zh-TW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kumimoji="1" lang="en-US" altLang="zh-CN" sz="2800" dirty="0" err="1">
                <a:ea typeface="宋体" panose="02010600030101010101" pitchFamily="2" charset="-122"/>
              </a:rPr>
              <a:t>onehot</a:t>
            </a:r>
            <a:r>
              <a:rPr kumimoji="1" lang="zh-CN" altLang="zh-TW" sz="28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TW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，“</a:t>
            </a:r>
            <a:r>
              <a:rPr kumimoji="1" lang="en-US" altLang="zh-TW" sz="2800" dirty="0">
                <a:ea typeface="宋体" panose="02010600030101010101" pitchFamily="2" charset="-122"/>
              </a:rPr>
              <a:t>TF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TW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，“</a:t>
            </a:r>
            <a:r>
              <a:rPr kumimoji="1" lang="en-US" altLang="zh-TW" sz="2800" dirty="0">
                <a:ea typeface="宋体" panose="02010600030101010101" pitchFamily="2" charset="-122"/>
              </a:rPr>
              <a:t>TFIDF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TW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三个文件 。</a:t>
            </a:r>
            <a:endParaRPr kumimoji="1" lang="en-US" altLang="zh-TW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TW" sz="2800" dirty="0" smtClean="0"/>
          </a:p>
          <a:p>
            <a:pPr marL="0" indent="0">
              <a:buNone/>
            </a:pPr>
            <a:r>
              <a:rPr kumimoji="1" lang="zh-CN" altLang="zh-TW" sz="2800" dirty="0" smtClean="0"/>
              <a:t>2</a:t>
            </a:r>
            <a:r>
              <a:rPr kumimoji="1" lang="zh-CN" altLang="en-US" sz="2800" dirty="0" smtClean="0"/>
              <a:t>、将数据集的</a:t>
            </a:r>
            <a:r>
              <a:rPr kumimoji="1" lang="en-US" altLang="zh-CN" sz="2800" dirty="0" smtClean="0"/>
              <a:t>one-hot</a:t>
            </a:r>
            <a:r>
              <a:rPr kumimoji="1" lang="zh-CN" altLang="en-US" sz="2800" dirty="0" smtClean="0"/>
              <a:t>矩阵表示成三元组矩阵，保存为“</a:t>
            </a:r>
            <a:r>
              <a:rPr kumimoji="1" lang="en-US" altLang="zh-CN" sz="2800" dirty="0" err="1" smtClean="0"/>
              <a:t>smatrix</a:t>
            </a:r>
            <a:r>
              <a:rPr kumimoji="1" lang="zh-CN" altLang="en-US" sz="2800" dirty="0" smtClean="0"/>
              <a:t>”文件。</a:t>
            </a:r>
            <a:endParaRPr kumimoji="1" lang="en-US" altLang="zh-CN" sz="2800" dirty="0" smtClean="0"/>
          </a:p>
          <a:p>
            <a:pPr marL="0" indent="0">
              <a:buNone/>
            </a:pP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zh-CN" altLang="zh-CN" sz="2800" dirty="0" smtClean="0"/>
              <a:t>3</a:t>
            </a:r>
            <a:r>
              <a:rPr kumimoji="1" lang="zh-CN" altLang="en-US" sz="2800" dirty="0" smtClean="0"/>
              <a:t>、（选做）实现系数矩阵加法运算，保存为“</a:t>
            </a:r>
            <a:r>
              <a:rPr kumimoji="1" lang="en-US" altLang="zh-CN" sz="2800" dirty="0" err="1" smtClean="0"/>
              <a:t>AplusB</a:t>
            </a:r>
            <a:r>
              <a:rPr kumimoji="1" lang="zh-CN" altLang="en-US" sz="2800" dirty="0" smtClean="0"/>
              <a:t>”文件。</a:t>
            </a:r>
            <a:endParaRPr kumimoji="1" lang="en-US" altLang="zh-CN" sz="2800" dirty="0" smtClean="0"/>
          </a:p>
          <a:p>
            <a:pPr marL="0" indent="0">
              <a:buNone/>
            </a:pP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zh-CN" altLang="en-US" sz="2400" dirty="0" smtClean="0"/>
              <a:t>如果对此次实验题目有疑问，请联系庞健辉和李祥圣。</a:t>
            </a:r>
            <a:endParaRPr kumimoji="1" lang="en-US" altLang="zh-CN" sz="2400" dirty="0" smtClean="0"/>
          </a:p>
          <a:p>
            <a:pPr marL="0" indent="0">
              <a:buNone/>
            </a:pPr>
            <a:endParaRPr kumimoji="1" lang="en-US" altLang="zh-TW" sz="2800" dirty="0"/>
          </a:p>
          <a:p>
            <a:pPr marL="0" indent="0">
              <a:buNone/>
            </a:pPr>
            <a:endParaRPr kumimoji="1" lang="en-US" altLang="zh-TW" sz="2800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实验一：文本数据集的读写和简单处理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70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1107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注意事项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6789"/>
            <a:ext cx="8229600" cy="5264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sz="2800" dirty="0" smtClean="0"/>
              <a:t>1</a:t>
            </a:r>
            <a:r>
              <a:rPr kumimoji="1" lang="zh-CN" altLang="en-US" sz="2800" dirty="0" smtClean="0"/>
              <a:t>、作业提交地址</a:t>
            </a: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sz="2000" dirty="0" smtClean="0"/>
              <a:t>发生了一些奇怪的事情所以</a:t>
            </a:r>
            <a:r>
              <a:rPr kumimoji="1" lang="en-US" altLang="zh-CN" sz="2000" dirty="0" smtClean="0"/>
              <a:t>~</a:t>
            </a:r>
            <a:r>
              <a:rPr kumimoji="1" lang="zh-CN" altLang="en-US" sz="2000" dirty="0" smtClean="0"/>
              <a:t>稍后通知大家</a:t>
            </a:r>
            <a:r>
              <a:rPr kumimoji="1" lang="en-US" altLang="zh-CN" sz="2000" dirty="0" smtClean="0"/>
              <a:t> FTP</a:t>
            </a:r>
            <a:r>
              <a:rPr kumimoji="1" lang="zh-CN" altLang="en-US" sz="2000" dirty="0" smtClean="0"/>
              <a:t>地址</a:t>
            </a:r>
            <a:r>
              <a:rPr kumimoji="1" lang="en-US" altLang="zh-CN" sz="2000" dirty="0" smtClean="0"/>
              <a:t>   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sz="2800" dirty="0" smtClean="0"/>
              <a:t>2</a:t>
            </a:r>
            <a:r>
              <a:rPr kumimoji="1" lang="zh-CN" altLang="en-US" sz="2800" dirty="0" smtClean="0"/>
              <a:t>、命名方式</a:t>
            </a:r>
            <a:endParaRPr kumimoji="1" lang="en-US" altLang="zh-CN" sz="2800" dirty="0"/>
          </a:p>
          <a:p>
            <a:pPr lvl="0"/>
            <a:r>
              <a:rPr kumimoji="1" lang="zh-CN" altLang="zh-CN" sz="2000" dirty="0"/>
              <a:t>实验报告：请按照模板写，提交为：</a:t>
            </a:r>
            <a:r>
              <a:rPr kumimoji="1" lang="zh-CN" altLang="zh-CN" sz="2000" dirty="0">
                <a:solidFill>
                  <a:srgbClr val="FF0000"/>
                </a:solidFill>
              </a:rPr>
              <a:t>学号</a:t>
            </a:r>
            <a:r>
              <a:rPr kumimoji="1" lang="en-US" altLang="zh-CN" sz="2000" dirty="0">
                <a:solidFill>
                  <a:srgbClr val="FF0000"/>
                </a:solidFill>
              </a:rPr>
              <a:t>_</a:t>
            </a:r>
            <a:r>
              <a:rPr kumimoji="1" lang="zh-CN" altLang="zh-CN" sz="2000" dirty="0">
                <a:solidFill>
                  <a:srgbClr val="FF0000"/>
                </a:solidFill>
              </a:rPr>
              <a:t>拼音名字</a:t>
            </a:r>
            <a:r>
              <a:rPr kumimoji="1" lang="en-US" altLang="zh-CN" sz="2000" dirty="0">
                <a:solidFill>
                  <a:srgbClr val="FF0000"/>
                </a:solidFill>
              </a:rPr>
              <a:t>.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pdf</a:t>
            </a:r>
            <a:r>
              <a:rPr kumimoji="1" lang="zh-CN" altLang="en-US" sz="2000" dirty="0" smtClean="0"/>
              <a:t>。</a:t>
            </a:r>
            <a:endParaRPr kumimoji="1" lang="en-US" altLang="zh-CN" sz="2000" dirty="0" smtClean="0"/>
          </a:p>
          <a:p>
            <a:pPr lvl="0"/>
            <a:r>
              <a:rPr kumimoji="1" lang="zh-CN" altLang="zh-CN" sz="2000" dirty="0" smtClean="0"/>
              <a:t>实验</a:t>
            </a:r>
            <a:r>
              <a:rPr kumimoji="1" lang="zh-CN" altLang="zh-CN" sz="2000" dirty="0"/>
              <a:t>代码：同一个算法请尽量写成一份代码，提交为：</a:t>
            </a:r>
            <a:r>
              <a:rPr kumimoji="1" lang="zh-CN" altLang="zh-CN" sz="2000" dirty="0">
                <a:solidFill>
                  <a:srgbClr val="FF0000"/>
                </a:solidFill>
              </a:rPr>
              <a:t>学号</a:t>
            </a:r>
            <a:r>
              <a:rPr kumimoji="1" lang="en-US" altLang="zh-CN" sz="2000" dirty="0">
                <a:solidFill>
                  <a:srgbClr val="FF0000"/>
                </a:solidFill>
              </a:rPr>
              <a:t>_</a:t>
            </a:r>
            <a:r>
              <a:rPr kumimoji="1" lang="zh-CN" altLang="zh-CN" sz="2000" dirty="0">
                <a:solidFill>
                  <a:srgbClr val="FF0000"/>
                </a:solidFill>
              </a:rPr>
              <a:t>拼音名字</a:t>
            </a:r>
            <a:r>
              <a:rPr kumimoji="1" lang="en-US" altLang="zh-CN" sz="2000" dirty="0">
                <a:solidFill>
                  <a:srgbClr val="FF0000"/>
                </a:solidFill>
              </a:rPr>
              <a:t>.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xxx</a:t>
            </a:r>
            <a:r>
              <a:rPr kumimoji="1" lang="zh-CN" altLang="en-US" sz="2000" dirty="0" smtClean="0"/>
              <a:t>，后缀视使用语言而定。</a:t>
            </a:r>
            <a:endParaRPr kumimoji="1" lang="en-US" altLang="zh-CN" sz="2000" dirty="0" smtClean="0"/>
          </a:p>
          <a:p>
            <a:pPr lvl="0"/>
            <a:r>
              <a:rPr kumimoji="1" lang="zh-CN" altLang="zh-CN" sz="2000" dirty="0" smtClean="0"/>
              <a:t>实验</a:t>
            </a:r>
            <a:r>
              <a:rPr kumimoji="1" lang="zh-CN" altLang="zh-CN" sz="2000" dirty="0"/>
              <a:t>结果： 统一保存为</a:t>
            </a:r>
            <a:r>
              <a:rPr kumimoji="1" lang="en-US" altLang="zh-CN" sz="2000" dirty="0">
                <a:solidFill>
                  <a:srgbClr val="FF0000"/>
                </a:solidFill>
              </a:rPr>
              <a:t>txt</a:t>
            </a:r>
            <a:r>
              <a:rPr kumimoji="1" lang="zh-CN" altLang="zh-CN" sz="2000" dirty="0"/>
              <a:t>格式，将所有实验结果进行压缩，提交为：</a:t>
            </a:r>
            <a:r>
              <a:rPr kumimoji="1" lang="zh-CN" altLang="zh-CN" sz="2000" dirty="0">
                <a:solidFill>
                  <a:srgbClr val="FF0000"/>
                </a:solidFill>
              </a:rPr>
              <a:t>学号</a:t>
            </a:r>
            <a:r>
              <a:rPr kumimoji="1" lang="en-US" altLang="zh-CN" sz="2000" dirty="0">
                <a:solidFill>
                  <a:srgbClr val="FF0000"/>
                </a:solidFill>
              </a:rPr>
              <a:t>_</a:t>
            </a:r>
            <a:r>
              <a:rPr kumimoji="1" lang="zh-CN" altLang="zh-CN" sz="2000" dirty="0">
                <a:solidFill>
                  <a:srgbClr val="FF0000"/>
                </a:solidFill>
              </a:rPr>
              <a:t>拼音名字</a:t>
            </a:r>
            <a:r>
              <a:rPr kumimoji="1" lang="en-US" altLang="zh-CN" sz="2000" dirty="0">
                <a:solidFill>
                  <a:srgbClr val="FF0000"/>
                </a:solidFill>
              </a:rPr>
              <a:t>.zip</a:t>
            </a:r>
            <a:r>
              <a:rPr kumimoji="1" lang="zh-CN" altLang="zh-CN" sz="2000" dirty="0"/>
              <a:t>。</a:t>
            </a:r>
          </a:p>
          <a:p>
            <a:pPr marL="0" indent="0">
              <a:buNone/>
            </a:pPr>
            <a:r>
              <a:rPr kumimoji="1" lang="en-US" altLang="zh-CN" sz="2800" dirty="0" smtClean="0"/>
              <a:t>3</a:t>
            </a:r>
            <a:r>
              <a:rPr kumimoji="1" lang="zh-CN" altLang="en-US" sz="2800" dirty="0" smtClean="0"/>
              <a:t>、</a:t>
            </a:r>
            <a:r>
              <a:rPr kumimoji="1" lang="zh-CN" altLang="hu-HU" sz="2800" dirty="0"/>
              <a:t>编程语言可用</a:t>
            </a:r>
            <a:r>
              <a:rPr kumimoji="1" lang="hu-HU" altLang="zh-CN" sz="2800" dirty="0"/>
              <a:t>c++, python, matlab, java</a:t>
            </a:r>
            <a:r>
              <a:rPr kumimoji="1" lang="zh-CN" altLang="hu-HU" sz="2800" dirty="0"/>
              <a:t>，</a:t>
            </a:r>
            <a:r>
              <a:rPr kumimoji="1" lang="zh-CN" altLang="hu-HU" sz="2800" dirty="0">
                <a:solidFill>
                  <a:srgbClr val="FF0000"/>
                </a:solidFill>
              </a:rPr>
              <a:t>不能使用现成</a:t>
            </a:r>
            <a:r>
              <a:rPr kumimoji="1" lang="zh-CN" altLang="hu-HU" sz="2800" dirty="0" smtClean="0">
                <a:solidFill>
                  <a:srgbClr val="FF0000"/>
                </a:solidFill>
              </a:rPr>
              <a:t>库</a:t>
            </a:r>
            <a:r>
              <a:rPr kumimoji="1" lang="zh-CN" altLang="en-US" sz="2800" dirty="0" smtClean="0"/>
              <a:t>，否则扣分</a:t>
            </a: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en-US" altLang="zh-CN" sz="2800" dirty="0" smtClean="0"/>
              <a:t>4</a:t>
            </a:r>
            <a:r>
              <a:rPr kumimoji="1" lang="zh-CN" altLang="en-US" sz="2800" dirty="0" smtClean="0"/>
              <a:t>、 提交截止时间</a:t>
            </a:r>
            <a:r>
              <a:rPr kumimoji="1" lang="zh-CN" altLang="hu-HU" sz="2800" dirty="0" smtClean="0"/>
              <a:t> </a:t>
            </a: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en-US" altLang="zh-CN" sz="2800" dirty="0"/>
              <a:t>	</a:t>
            </a:r>
            <a:r>
              <a:rPr kumimoji="1" lang="en-US" altLang="zh-CN" sz="2000" dirty="0" smtClean="0"/>
              <a:t>2016</a:t>
            </a:r>
            <a:r>
              <a:rPr kumimoji="1" lang="zh-CN" altLang="en-US" sz="2000" dirty="0" smtClean="0"/>
              <a:t>年</a:t>
            </a:r>
            <a:r>
              <a:rPr kumimoji="1" lang="en-US" altLang="zh-CN" sz="2000" dirty="0" smtClean="0"/>
              <a:t>09</a:t>
            </a:r>
            <a:r>
              <a:rPr kumimoji="1" lang="zh-CN" altLang="en-US" sz="2000" dirty="0" smtClean="0"/>
              <a:t>月</a:t>
            </a:r>
            <a:r>
              <a:rPr kumimoji="1" lang="en-US" altLang="zh-CN" sz="2000" dirty="0" smtClean="0"/>
              <a:t>18</a:t>
            </a:r>
            <a:r>
              <a:rPr kumimoji="1" lang="zh-CN" altLang="en-US" sz="2000" dirty="0" smtClean="0"/>
              <a:t>日</a:t>
            </a:r>
            <a:r>
              <a:rPr kumimoji="1" lang="en-US" altLang="zh-CN" sz="2000" dirty="0" smtClean="0"/>
              <a:t>23</a:t>
            </a:r>
            <a:r>
              <a:rPr kumimoji="1" lang="zh-CN" altLang="en-US" sz="2000" dirty="0" smtClean="0"/>
              <a:t>：</a:t>
            </a:r>
            <a:r>
              <a:rPr kumimoji="1" lang="en-US" altLang="zh-CN" sz="2000" dirty="0" smtClean="0"/>
              <a:t>59</a:t>
            </a:r>
            <a:r>
              <a:rPr kumimoji="1" lang="zh-CN" altLang="en-US" sz="2000" dirty="0" smtClean="0"/>
              <a:t>：</a:t>
            </a:r>
            <a:r>
              <a:rPr kumimoji="1" lang="en-US" altLang="zh-CN" sz="2000" dirty="0" smtClean="0"/>
              <a:t>59</a:t>
            </a:r>
            <a:r>
              <a:rPr kumimoji="1" lang="zh-CN" altLang="en-US" sz="2000" dirty="0" smtClean="0"/>
              <a:t>前提交至</a:t>
            </a:r>
            <a:r>
              <a:rPr kumimoji="1" lang="en-US" altLang="zh-CN" sz="2000" dirty="0" smtClean="0"/>
              <a:t>FTP</a:t>
            </a:r>
            <a:r>
              <a:rPr kumimoji="1" lang="zh-CN" altLang="en-US" sz="2000" dirty="0" smtClean="0"/>
              <a:t>对应文件夹，否则视为迟交</a:t>
            </a:r>
            <a:endParaRPr kumimoji="1" lang="hu-HU" altLang="zh-CN" sz="2000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实验一：文本数据集的读写和简单处理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07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9080"/>
            <a:ext cx="8229600" cy="881251"/>
          </a:xfrm>
        </p:spPr>
        <p:txBody>
          <a:bodyPr/>
          <a:lstStyle/>
          <a:p>
            <a:r>
              <a:rPr kumimoji="1" lang="zh-CN" altLang="en-US" dirty="0" smtClean="0"/>
              <a:t>文件读写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30331"/>
            <a:ext cx="8229600" cy="4623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400" dirty="0" smtClean="0"/>
              <a:t>C++</a:t>
            </a:r>
            <a:r>
              <a:rPr kumimoji="1" lang="zh-CN" altLang="en-US" sz="2400" dirty="0" smtClean="0"/>
              <a:t>：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 smtClean="0">
                <a:hlinkClick r:id="rId3"/>
              </a:rPr>
              <a:t>http://blog.csdn.net/kingstar158/article/details/6859379/</a:t>
            </a:r>
            <a:endParaRPr kumimoji="1" lang="en-US" altLang="zh-CN" sz="2400" dirty="0" smtClean="0"/>
          </a:p>
          <a:p>
            <a:pPr marL="0" indent="0">
              <a:buNone/>
            </a:pP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 smtClean="0"/>
              <a:t>Java</a:t>
            </a:r>
            <a:r>
              <a:rPr kumimoji="1" lang="zh-CN" altLang="en-US" sz="2400" dirty="0" smtClean="0"/>
              <a:t>：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>
                <a:hlinkClick r:id="rId4"/>
              </a:rPr>
              <a:t>http://blog.csdn.net/jiangxinyu/article/details/7885518</a:t>
            </a:r>
            <a:r>
              <a:rPr kumimoji="1" lang="en-US" altLang="zh-CN" sz="2400" dirty="0" smtClean="0">
                <a:hlinkClick r:id="rId4"/>
              </a:rPr>
              <a:t>/</a:t>
            </a:r>
            <a:r>
              <a:rPr kumimoji="1" lang="zh-CN" altLang="en-US" sz="2400" dirty="0" smtClean="0"/>
              <a:t> </a:t>
            </a:r>
            <a:endParaRPr kumimoji="1" lang="en-US" altLang="zh-CN" sz="2400" dirty="0" smtClean="0"/>
          </a:p>
          <a:p>
            <a:pPr marL="0" indent="0">
              <a:buNone/>
            </a:pP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 smtClean="0"/>
              <a:t>Python</a:t>
            </a:r>
            <a:r>
              <a:rPr kumimoji="1" lang="zh-CN" altLang="en-US" sz="2400" dirty="0" smtClean="0"/>
              <a:t>：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>
                <a:hlinkClick r:id="rId5"/>
              </a:rPr>
              <a:t>http://www.cnblogs.com/allenblogs/archive/2010/09/13/1824842.</a:t>
            </a:r>
            <a:r>
              <a:rPr kumimoji="1" lang="en-US" altLang="zh-CN" sz="2400" dirty="0" smtClean="0">
                <a:hlinkClick r:id="rId5"/>
              </a:rPr>
              <a:t>html</a:t>
            </a:r>
            <a:endParaRPr kumimoji="1" lang="en-US" altLang="zh-CN" sz="2400" dirty="0" smtClean="0"/>
          </a:p>
          <a:p>
            <a:pPr marL="0" indent="0">
              <a:buNone/>
            </a:pPr>
            <a:endParaRPr kumimoji="1"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实验一：文本数据集的读写和简单处理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44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9080"/>
            <a:ext cx="8229600" cy="881251"/>
          </a:xfrm>
        </p:spPr>
        <p:txBody>
          <a:bodyPr/>
          <a:lstStyle/>
          <a:p>
            <a:r>
              <a:rPr kumimoji="1" lang="zh-CN" altLang="en-US" dirty="0" smtClean="0"/>
              <a:t>字符串分割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30331"/>
            <a:ext cx="8229600" cy="4623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400" dirty="0" smtClean="0"/>
              <a:t>C++</a:t>
            </a:r>
            <a:r>
              <a:rPr kumimoji="1" lang="zh-CN" altLang="en-US" sz="2400" dirty="0" smtClean="0"/>
              <a:t>：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>
                <a:hlinkClick r:id="rId3"/>
              </a:rPr>
              <a:t>http://blog.csdn.net/glt3953/article/details/</a:t>
            </a:r>
            <a:r>
              <a:rPr kumimoji="1" lang="en-US" altLang="zh-CN" sz="2400" dirty="0" smtClean="0">
                <a:hlinkClick r:id="rId3"/>
              </a:rPr>
              <a:t>11115485</a:t>
            </a:r>
            <a:endParaRPr kumimoji="1" lang="en-US" altLang="zh-CN" sz="2400" dirty="0" smtClean="0"/>
          </a:p>
          <a:p>
            <a:pPr marL="0" indent="0">
              <a:buNone/>
            </a:pP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 smtClean="0"/>
              <a:t>Java</a:t>
            </a:r>
            <a:r>
              <a:rPr kumimoji="1" lang="zh-CN" altLang="en-US" sz="2400" dirty="0" smtClean="0"/>
              <a:t>：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>
                <a:hlinkClick r:id="rId4"/>
              </a:rPr>
              <a:t>http://blog.sina.com.cn/s/</a:t>
            </a:r>
            <a:r>
              <a:rPr kumimoji="1" lang="en-US" altLang="zh-CN" sz="2400" dirty="0" smtClean="0">
                <a:hlinkClick r:id="rId4"/>
              </a:rPr>
              <a:t>blog_b7c09bc00101d3my.html</a:t>
            </a:r>
            <a:endParaRPr kumimoji="1" lang="en-US" altLang="zh-CN" sz="2400" dirty="0" smtClean="0"/>
          </a:p>
          <a:p>
            <a:pPr marL="0" indent="0">
              <a:buNone/>
            </a:pP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 smtClean="0"/>
              <a:t>Python</a:t>
            </a:r>
            <a:r>
              <a:rPr kumimoji="1" lang="zh-CN" altLang="en-US" sz="2400" dirty="0" smtClean="0"/>
              <a:t>：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>
                <a:hlinkClick r:id="rId5"/>
              </a:rPr>
              <a:t>http://blog.sina.com.cn/s/</a:t>
            </a:r>
            <a:r>
              <a:rPr kumimoji="1" lang="en-US" altLang="zh-CN" sz="2400" dirty="0" smtClean="0">
                <a:hlinkClick r:id="rId5"/>
              </a:rPr>
              <a:t>blog_81e6c30b01019wro.html</a:t>
            </a:r>
            <a:endParaRPr kumimoji="1" lang="en-US" altLang="zh-CN" sz="2400" dirty="0" smtClean="0"/>
          </a:p>
          <a:p>
            <a:pPr marL="0" indent="0">
              <a:buNone/>
            </a:pPr>
            <a:endParaRPr kumimoji="1"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实验一：文本数据集的读写和简单处理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1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187680"/>
            <a:ext cx="8494295" cy="5670320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2800" dirty="0" smtClean="0"/>
              <a:t>数据集</a:t>
            </a:r>
            <a:endParaRPr kumimoji="1" lang="en-US" altLang="zh-CN" sz="2800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zh-CN" altLang="en-US" sz="2800" dirty="0" smtClean="0"/>
              <a:t>不重复词向量</a:t>
            </a:r>
            <a:r>
              <a:rPr kumimoji="1" lang="en-US" altLang="zh-CN" sz="2800" dirty="0" smtClean="0"/>
              <a:t>/</a:t>
            </a:r>
            <a:r>
              <a:rPr kumimoji="1" lang="zh-CN" altLang="en-US" sz="2800" dirty="0" smtClean="0"/>
              <a:t>词汇表 </a:t>
            </a:r>
            <a:endParaRPr kumimoji="1" lang="en-US" altLang="zh-CN" sz="2800" dirty="0" smtClean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19" y="1777010"/>
            <a:ext cx="8149281" cy="1244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59" y="4600026"/>
            <a:ext cx="8149281" cy="389744"/>
          </a:xfrm>
          <a:prstGeom prst="rect">
            <a:avLst/>
          </a:prstGeom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实验一：文本数据集的读写和简单处理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28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58" y="260031"/>
            <a:ext cx="8229600" cy="794901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one-hot</a:t>
            </a:r>
            <a:r>
              <a:rPr kumimoji="1" lang="zh-CN" altLang="en-US" dirty="0" smtClean="0"/>
              <a:t>矩阵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8758" y="2142456"/>
            <a:ext cx="8229600" cy="5280847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2400" dirty="0" smtClean="0"/>
              <a:t>数据集</a:t>
            </a:r>
            <a:endParaRPr kumimoji="1" lang="en-US" altLang="zh-CN" sz="2400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sz="2800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77" y="2586898"/>
            <a:ext cx="8149281" cy="1244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77" y="4782880"/>
            <a:ext cx="8149281" cy="1122744"/>
          </a:xfrm>
          <a:prstGeom prst="rect">
            <a:avLst/>
          </a:prstGeom>
        </p:spPr>
      </p:pic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实验一：文本数据集的读写和简单处理</a:t>
            </a:r>
            <a:endParaRPr kumimoji="1"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02031" y="1264908"/>
            <a:ext cx="79768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One-hot</a:t>
            </a:r>
            <a:r>
              <a:rPr lang="zh-CN" altLang="en-US" sz="2000" dirty="0" smtClean="0"/>
              <a:t>：使用一个向量表示一篇文章，向量的长度为词汇表的大小。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        </a:t>
            </a:r>
            <a:r>
              <a:rPr lang="zh-CN" altLang="en-US" sz="2000" dirty="0" smtClean="0"/>
              <a:t>向量中的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表示存在对应的单词，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表示不存在。</a:t>
            </a:r>
            <a:endParaRPr lang="en-US" altLang="zh-CN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369077" y="4256580"/>
            <a:ext cx="1798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one-hot</a:t>
            </a:r>
            <a:r>
              <a:rPr kumimoji="1" lang="zh-CN" altLang="en-US" sz="2400" dirty="0" smtClean="0"/>
              <a:t>矩阵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7432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94901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TF</a:t>
            </a:r>
            <a:r>
              <a:rPr kumimoji="1" lang="zh-CN" altLang="en-US" dirty="0" smtClean="0"/>
              <a:t>矩阵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4334" y="3344779"/>
            <a:ext cx="8229600" cy="3690719"/>
          </a:xfrm>
        </p:spPr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sz="2000" dirty="0" smtClean="0"/>
              <a:t>输出</a:t>
            </a:r>
            <a:endParaRPr kumimoji="1" lang="en-US" altLang="zh-CN" sz="2000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17" y="3076515"/>
            <a:ext cx="8149282" cy="11328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69" y="4847446"/>
            <a:ext cx="8149282" cy="870857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实验一：文本数据集的读写和简单处理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92823" y="1168524"/>
            <a:ext cx="7803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TF</a:t>
            </a:r>
            <a:r>
              <a:rPr lang="zh-CN" altLang="en-US" sz="2000" dirty="0" smtClean="0"/>
              <a:t>（</a:t>
            </a:r>
            <a:r>
              <a:rPr lang="en-US" altLang="zh-CN" sz="2000" dirty="0"/>
              <a:t> term frequency </a:t>
            </a:r>
            <a:r>
              <a:rPr lang="zh-CN" altLang="en-US" sz="2000" dirty="0" smtClean="0"/>
              <a:t>）：向量</a:t>
            </a:r>
            <a:r>
              <a:rPr lang="zh-CN" altLang="en-US" sz="2000" dirty="0"/>
              <a:t>的每一个值标志对应的词语出现</a:t>
            </a:r>
            <a:r>
              <a:rPr lang="zh-CN" altLang="en-US" sz="2000" dirty="0" smtClean="0"/>
              <a:t>的次数</a:t>
            </a:r>
            <a:endParaRPr lang="en-US" altLang="zh-CN" sz="2000" dirty="0" smtClean="0"/>
          </a:p>
          <a:p>
            <a:r>
              <a:rPr lang="zh-CN" altLang="en-US" sz="2000" dirty="0" smtClean="0"/>
              <a:t>归一化后的频率。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200811" y="2614850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TF</a:t>
            </a:r>
            <a:r>
              <a:rPr kumimoji="1" lang="zh-CN" altLang="en-US" sz="2400" dirty="0" smtClean="0"/>
              <a:t>矩阵</a:t>
            </a:r>
            <a:endParaRPr kumimoji="1" lang="en-US" altLang="zh-CN" sz="2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779" y="1779202"/>
            <a:ext cx="2044354" cy="83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94901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TF-IDF</a:t>
            </a:r>
            <a:r>
              <a:rPr kumimoji="1" lang="zh-CN" altLang="en-US" dirty="0" smtClean="0"/>
              <a:t>矩阵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886" y="2224410"/>
            <a:ext cx="8229600" cy="6422429"/>
          </a:xfrm>
        </p:spPr>
        <p:txBody>
          <a:bodyPr/>
          <a:lstStyle/>
          <a:p>
            <a:pPr marL="0" indent="0">
              <a:buNone/>
            </a:pP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 smtClean="0"/>
              <a:t>TF</a:t>
            </a:r>
            <a:r>
              <a:rPr kumimoji="1" lang="zh-CN" altLang="en-US" sz="2400" dirty="0" smtClean="0"/>
              <a:t>矩阵</a:t>
            </a:r>
            <a:endParaRPr kumimoji="1" lang="en-US" altLang="zh-CN" sz="2400" dirty="0" smtClean="0"/>
          </a:p>
          <a:p>
            <a:pPr marL="0" indent="0">
              <a:buNone/>
            </a:pPr>
            <a:endParaRPr kumimoji="1" lang="en-US" altLang="zh-CN" sz="2800" dirty="0" smtClean="0"/>
          </a:p>
          <a:p>
            <a:pPr marL="0" indent="0">
              <a:buNone/>
            </a:pPr>
            <a:endParaRPr kumimoji="1" lang="en-US" altLang="zh-CN" sz="2800" dirty="0"/>
          </a:p>
          <a:p>
            <a:pPr marL="0" indent="0">
              <a:buNone/>
            </a:pPr>
            <a:endParaRPr kumimoji="1" lang="en-US" altLang="zh-CN" sz="2800" dirty="0"/>
          </a:p>
          <a:p>
            <a:pPr marL="0" indent="0">
              <a:buNone/>
            </a:pPr>
            <a:r>
              <a:rPr kumimoji="1" lang="en-US" altLang="zh-CN" sz="2400" dirty="0" smtClean="0"/>
              <a:t>IDF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sz="2800" dirty="0" smtClean="0"/>
          </a:p>
          <a:p>
            <a:pPr marL="0" indent="0">
              <a:buNone/>
            </a:pPr>
            <a:endParaRPr kumimoji="1" lang="en-US" altLang="zh-CN" sz="2800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66" y="5201320"/>
            <a:ext cx="8149280" cy="660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66" y="3247485"/>
            <a:ext cx="8149282" cy="1132885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实验一：文本数据集的读写和简单处理</a:t>
            </a:r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894" y="1852283"/>
            <a:ext cx="2290011" cy="74425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5526" y="1795878"/>
            <a:ext cx="2498057" cy="80065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5066" y="1334213"/>
            <a:ext cx="3055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IDF</a:t>
            </a:r>
            <a:r>
              <a:rPr kumimoji="1" lang="zh-CN" altLang="en-US" sz="2400" dirty="0" smtClean="0"/>
              <a:t>：逆向文件频率：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123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94901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TF-IDF</a:t>
            </a:r>
            <a:r>
              <a:rPr kumimoji="1" lang="zh-CN" altLang="en-US" dirty="0" smtClean="0"/>
              <a:t>矩阵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582" y="2336340"/>
            <a:ext cx="8229600" cy="404407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800" dirty="0" smtClean="0"/>
              <a:t>TF-IDF</a:t>
            </a:r>
            <a:r>
              <a:rPr kumimoji="1" lang="zh-CN" altLang="en-US" sz="2800" dirty="0" smtClean="0"/>
              <a:t>矩阵</a:t>
            </a:r>
            <a:endParaRPr kumimoji="1" lang="en-US" altLang="zh-CN" sz="2800" dirty="0" smtClean="0"/>
          </a:p>
          <a:p>
            <a:pPr marL="0" indent="0">
              <a:buNone/>
            </a:pPr>
            <a:endParaRPr kumimoji="1" lang="en-US" altLang="zh-CN" sz="2800" dirty="0" smtClean="0"/>
          </a:p>
          <a:p>
            <a:pPr marL="0" indent="0">
              <a:buNone/>
            </a:pPr>
            <a:endParaRPr kumimoji="1" lang="en-US" altLang="zh-CN" sz="2800" dirty="0"/>
          </a:p>
          <a:p>
            <a:pPr marL="0" indent="0">
              <a:buNone/>
            </a:pP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zh-CN" altLang="en-US" sz="2800" dirty="0" smtClean="0"/>
              <a:t>输出</a:t>
            </a:r>
            <a:endParaRPr kumimoji="1" lang="en-US" altLang="zh-CN" sz="2800" dirty="0"/>
          </a:p>
          <a:p>
            <a:pPr marL="0" indent="0">
              <a:buNone/>
            </a:pPr>
            <a:endParaRPr kumimoji="1"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41" y="4979746"/>
            <a:ext cx="8149282" cy="75500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859504"/>
            <a:ext cx="8149282" cy="85344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实验一：文本数据集的读写和简单处理</a:t>
            </a:r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8</a:t>
            </a:fld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29" y="1290151"/>
            <a:ext cx="26193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4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1107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稀疏矩阵三元顺序表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1639"/>
            <a:ext cx="8229600" cy="566521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800" dirty="0" smtClean="0"/>
              <a:t>one-hot</a:t>
            </a:r>
            <a:r>
              <a:rPr kumimoji="1" lang="zh-CN" altLang="en-US" sz="2800" dirty="0" smtClean="0"/>
              <a:t>矩阵</a:t>
            </a:r>
            <a:endParaRPr kumimoji="1" lang="en-US" altLang="zh-CN" sz="2800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sz="2800" dirty="0"/>
          </a:p>
          <a:p>
            <a:pPr marL="0" indent="0">
              <a:buNone/>
            </a:pPr>
            <a:r>
              <a:rPr kumimoji="1" lang="zh-CN" altLang="en-US" sz="2400" dirty="0" smtClean="0"/>
              <a:t>三</a:t>
            </a:r>
            <a:r>
              <a:rPr kumimoji="1" lang="zh-CN" altLang="en-US" sz="2400" dirty="0"/>
              <a:t>元顺序表</a:t>
            </a:r>
            <a:endParaRPr kumimoji="1" lang="en-US" altLang="zh-CN" sz="2400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19" y="1635147"/>
            <a:ext cx="8149281" cy="11227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13514"/>
            <a:ext cx="3250856" cy="3107961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1757" y="3508002"/>
            <a:ext cx="1171832" cy="320884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585380" y="342884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/>
              <a:t>输出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691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427</Words>
  <Application>Microsoft Office PowerPoint</Application>
  <PresentationFormat>全屏显示(4:3)</PresentationFormat>
  <Paragraphs>139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新細明體</vt:lpstr>
      <vt:lpstr>等线</vt:lpstr>
      <vt:lpstr>宋体</vt:lpstr>
      <vt:lpstr>Arial</vt:lpstr>
      <vt:lpstr>Calibri</vt:lpstr>
      <vt:lpstr>Office 主题</vt:lpstr>
      <vt:lpstr>实验一：文本数据集的读写和简单处理</vt:lpstr>
      <vt:lpstr>文件读写</vt:lpstr>
      <vt:lpstr>字符串分割</vt:lpstr>
      <vt:lpstr>PowerPoint 演示文稿</vt:lpstr>
      <vt:lpstr>one-hot矩阵</vt:lpstr>
      <vt:lpstr>TF矩阵</vt:lpstr>
      <vt:lpstr>TF-IDF矩阵</vt:lpstr>
      <vt:lpstr>TF-IDF矩阵</vt:lpstr>
      <vt:lpstr>稀疏矩阵三元顺序表</vt:lpstr>
      <vt:lpstr>矩阵加法运算（选做）</vt:lpstr>
      <vt:lpstr>词汇表顺序要求</vt:lpstr>
      <vt:lpstr>实验任务</vt:lpstr>
      <vt:lpstr>注意事项</vt:lpstr>
    </vt:vector>
  </TitlesOfParts>
  <Company>micro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实验一：文本数据集的读写和简单处理</dc:title>
  <dc:creator>MQ L</dc:creator>
  <cp:lastModifiedBy>Zhan Xue</cp:lastModifiedBy>
  <cp:revision>91</cp:revision>
  <dcterms:created xsi:type="dcterms:W3CDTF">2016-09-10T14:24:26Z</dcterms:created>
  <dcterms:modified xsi:type="dcterms:W3CDTF">2016-09-12T09:07:13Z</dcterms:modified>
</cp:coreProperties>
</file>