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660" r:id="rId4"/>
    <p:sldId id="705" r:id="rId5"/>
    <p:sldId id="695" r:id="rId6"/>
    <p:sldId id="697" r:id="rId7"/>
    <p:sldId id="702" r:id="rId8"/>
    <p:sldId id="704" r:id="rId9"/>
    <p:sldId id="666" r:id="rId10"/>
    <p:sldId id="692" r:id="rId11"/>
    <p:sldId id="701" r:id="rId12"/>
    <p:sldId id="698" r:id="rId13"/>
    <p:sldId id="703" r:id="rId14"/>
    <p:sldId id="6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702"/>
            <p14:sldId id="704"/>
            <p14:sldId id="692"/>
            <p14:sldId id="701"/>
            <p14:sldId id="698"/>
            <p14:sldId id="703"/>
            <p14:sldId id="660"/>
            <p14:sldId id="695"/>
            <p14:sldId id="666"/>
            <p14:sldId id="705"/>
            <p14:sldId id="697"/>
            <p14:sldId id="6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3399FF"/>
    <a:srgbClr val="EE0000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59854" autoAdjust="0"/>
  </p:normalViewPr>
  <p:slideViewPr>
    <p:cSldViewPr>
      <p:cViewPr varScale="1">
        <p:scale>
          <a:sx n="120" d="100"/>
          <a:sy n="120" d="100"/>
        </p:scale>
        <p:origin x="1098" y="10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jpeg"/><Relationship Id="rId13" Type="http://schemas.openxmlformats.org/officeDocument/2006/relationships/image" Target="../media/image3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  <a:endParaRPr lang="zh-CN" altLang="en-US" b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ingLiU" pitchFamily="49" charset="-120"/>
              <a:ea typeface="MingLiU" pitchFamily="49" charset="-120"/>
              <a:cs typeface="经典繁粗仿" pitchFamily="49" charset="-122"/>
            </a:endParaRP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</a:t>
            </a:r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47290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用</a:t>
            </a:r>
            <a:r>
              <a:rPr lang="en-US" altLang="zh-CN" dirty="0" err="1"/>
              <a:t>Pb</a:t>
            </a:r>
            <a:r>
              <a:rPr lang="zh-CN" altLang="en-US" dirty="0"/>
              <a:t>，</a:t>
            </a:r>
            <a:r>
              <a:rPr lang="en-US" altLang="zh-CN" dirty="0"/>
              <a:t>Pa</a:t>
            </a:r>
            <a:r>
              <a:rPr lang="zh-CN" altLang="en-US" dirty="0"/>
              <a:t>求出变换矩阵。为了方便计算，我们可以把原图像看作是输出图像变换而成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则输出图像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/>
              <a:t>)</a:t>
            </a:r>
            <a:r>
              <a:rPr lang="zh-CN" altLang="en-US" dirty="0" smtClean="0"/>
              <a:t>与原图像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的关系可以由以下形式表示：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)=T{(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j,i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)}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err="1"/>
              <a:t>d</a:t>
            </a:r>
            <a:r>
              <a:rPr lang="en-US" altLang="zh-CN" sz="2800" dirty="0" err="1" smtClean="0"/>
              <a:t>st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i,j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= 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y,x</a:t>
            </a:r>
            <a:r>
              <a:rPr lang="en-US" altLang="zh-CN" sz="2800" dirty="0"/>
              <a:t>)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双线性变换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5341" y="2292"/>
            <a:ext cx="457200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01" t="492" r="4638" b="45206"/>
          <a:stretch>
            <a:fillRect/>
          </a:stretch>
        </p:blipFill>
        <p:spPr>
          <a:xfrm>
            <a:off x="3926659" y="3356992"/>
            <a:ext cx="4937261" cy="2461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59" y="2292"/>
            <a:ext cx="4952381" cy="26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0012" y="288894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仿射变换的结果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6019800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双线性变换</a:t>
            </a:r>
            <a:r>
              <a:rPr lang="zh-CN" altLang="en-US" dirty="0">
                <a:solidFill>
                  <a:schemeClr val="tx1"/>
                </a:solidFill>
              </a:rPr>
              <a:t>的结果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  <a:endParaRPr lang="zh-CN" altLang="en-US" sz="4000" dirty="0">
              <a:solidFill>
                <a:schemeClr val="accent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08" y="2791028"/>
            <a:ext cx="6791775" cy="32249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1"/>
          <p:cNvSpPr txBox="1"/>
          <p:nvPr/>
        </p:nvSpPr>
        <p:spPr bwMode="auto">
          <a:xfrm>
            <a:off x="3239852" y="152636"/>
            <a:ext cx="7772400" cy="7780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9pPr>
          </a:lstStyle>
          <a:p>
            <a:r>
              <a:rPr lang="en-US" altLang="zh-CN" b="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hough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" y="930734"/>
            <a:ext cx="5530425" cy="3722402"/>
          </a:xfrm>
          <a:prstGeom prst="rect">
            <a:avLst/>
          </a:prstGeom>
        </p:spPr>
      </p:pic>
      <p:sp>
        <p:nvSpPr>
          <p:cNvPr id="9" name="内容占位符 11"/>
          <p:cNvSpPr txBox="1">
            <a:spLocks noGrp="1"/>
          </p:cNvSpPr>
          <p:nvPr>
            <p:ph sz="quarter" idx="1"/>
          </p:nvPr>
        </p:nvSpPr>
        <p:spPr bwMode="auto">
          <a:xfrm>
            <a:off x="4175956" y="6015981"/>
            <a:ext cx="2952328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确定对应点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075076"/>
          </a:xfrm>
        </p:spPr>
        <p:txBody>
          <a:bodyPr/>
          <a:lstStyle/>
          <a:p>
            <a:r>
              <a:rPr lang="zh-CN" altLang="en-US" dirty="0" smtClean="0"/>
              <a:t>以上次课的极坐标下的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变换为例。</a:t>
            </a:r>
            <a:endParaRPr lang="en-US" altLang="zh-CN" dirty="0" smtClean="0"/>
          </a:p>
          <a:p>
            <a:r>
              <a:rPr lang="zh-CN" altLang="en-US" dirty="0" smtClean="0"/>
              <a:t>把极坐标下的直线方程转换到直角坐标下。</a:t>
            </a:r>
            <a:endParaRPr lang="en-US" altLang="zh-CN" dirty="0" smtClean="0"/>
          </a:p>
          <a:p>
            <a:r>
              <a:rPr lang="en-US" altLang="zh-CN" dirty="0" smtClean="0"/>
              <a:t>Y=k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X+b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en-US" altLang="zh-CN" dirty="0" smtClean="0"/>
              <a:t>=-cot(theta)  b=rho/sin(theta)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条直线的方程求</a:t>
            </a:r>
            <a:r>
              <a:rPr lang="en-US" altLang="zh-CN" dirty="0" smtClean="0"/>
              <a:t>417</a:t>
            </a:r>
            <a:r>
              <a:rPr lang="zh-CN" altLang="en-US" dirty="0" smtClean="0"/>
              <a:t>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个顶点坐标，并用函数</a:t>
            </a:r>
            <a:r>
              <a:rPr lang="en-US" altLang="zh-CN" dirty="0" smtClean="0"/>
              <a:t>plot(</a:t>
            </a:r>
            <a:r>
              <a:rPr lang="en-US" altLang="zh-CN" dirty="0" err="1" smtClean="0"/>
              <a:t>x,y,‘Marker’,‘o’,‘Color’,‘red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在图上画出。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en-US" altLang="zh-CN" dirty="0" smtClean="0"/>
              <a:t>=(b2-b1)/(k1-k2</a:t>
            </a:r>
            <a:r>
              <a:rPr lang="en-US" altLang="zh-CN" smtClean="0"/>
              <a:t>)   y=K1*x+b1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-279412"/>
            <a:ext cx="6768752" cy="7470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84" y="89814"/>
            <a:ext cx="8838508" cy="2879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3685351" y="1229814"/>
            <a:ext cx="2805753" cy="18296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4931" y="879013"/>
            <a:ext cx="2461538" cy="6417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 rot="3270413">
            <a:off x="6017193" y="1135932"/>
            <a:ext cx="2397460" cy="65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914400" y="2600908"/>
            <a:ext cx="7772400" cy="341889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为了使得变换前后点</a:t>
            </a:r>
            <a:r>
              <a:rPr lang="en-US" altLang="zh-CN" dirty="0" err="1" smtClean="0"/>
              <a:t>Pa,Pb</a:t>
            </a:r>
            <a:r>
              <a:rPr lang="zh-CN" altLang="en-US" dirty="0" smtClean="0"/>
              <a:t>能一一对应，先根据点到原点的距离从小到大对</a:t>
            </a:r>
            <a:r>
              <a:rPr lang="en-US" altLang="zh-CN" dirty="0" smtClean="0"/>
              <a:t>Pa</a:t>
            </a:r>
            <a:r>
              <a:rPr lang="zh-CN" altLang="en-US" dirty="0" smtClean="0"/>
              <a:t>进行排序。计算</a:t>
            </a:r>
            <a:r>
              <a:rPr lang="en-US" altLang="zh-CN" dirty="0" smtClean="0"/>
              <a:t>L12=|Pa1 Pa2| L13=|Pa1 Pa3|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Pa2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Pa1</a:t>
            </a:r>
            <a:r>
              <a:rPr lang="zh-CN" altLang="en-US" dirty="0" smtClean="0"/>
              <a:t>的右边，</a:t>
            </a:r>
            <a:r>
              <a:rPr lang="zh-CN" altLang="en-US" dirty="0"/>
              <a:t>则</a:t>
            </a:r>
            <a:endParaRPr lang="en-US" altLang="zh-CN" dirty="0" smtClean="0"/>
          </a:p>
          <a:p>
            <a:r>
              <a:rPr lang="en-US" altLang="zh-CN" dirty="0" err="1" smtClean="0"/>
              <a:t>Pb</a:t>
            </a:r>
            <a:r>
              <a:rPr lang="en-US" altLang="zh-CN" dirty="0" smtClean="0"/>
              <a:t>=[50,50; 50,50+L12; 50+L13,50; 50+L13,50+L12]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 smtClean="0"/>
              <a:t>的下方，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en-US" altLang="zh-CN" dirty="0"/>
              <a:t>=[50,50</a:t>
            </a:r>
            <a:r>
              <a:rPr lang="en-US" altLang="zh-CN" dirty="0" smtClean="0"/>
              <a:t>; 50+L12,50; 50,50+L13; 50+L12,50+L13</a:t>
            </a:r>
            <a:r>
              <a:rPr lang="en-US" altLang="zh-CN" dirty="0"/>
              <a:t>]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6845622" y="101735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7717" y="2044752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6757" y="67895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2455" y="254694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69388" y="89814"/>
            <a:ext cx="6037305" cy="568077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69388" y="89814"/>
            <a:ext cx="6676234" cy="211976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9388" y="101735"/>
            <a:ext cx="7439722" cy="2499173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3" idx="1"/>
          </p:cNvCxnSpPr>
          <p:nvPr/>
        </p:nvCxnSpPr>
        <p:spPr>
          <a:xfrm>
            <a:off x="3074023" y="198282"/>
            <a:ext cx="5103694" cy="2046525"/>
          </a:xfrm>
          <a:prstGeom prst="line">
            <a:avLst/>
          </a:prstGeom>
          <a:ln>
            <a:solidFill>
              <a:srgbClr val="33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7886" y="1514162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Pb1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3187" y="546203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Pb2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4183" y="152943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Pb3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07309" y="557864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Pb4</a:t>
            </a:r>
            <a:endParaRPr lang="zh-CN" altLang="en-US" dirty="0">
              <a:solidFill>
                <a:srgbClr val="3333FF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331640" y="879013"/>
            <a:ext cx="0" cy="650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81415" y="928308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L12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05928" y="1351321"/>
            <a:ext cx="2480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90457" y="1074222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L13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/>
              <a:t>的</a:t>
            </a:r>
            <a:r>
              <a:rPr lang="zh-CN" altLang="en-US" dirty="0" smtClean="0"/>
              <a:t>右边 即</a:t>
            </a:r>
            <a:r>
              <a:rPr lang="en-US" altLang="zh-CN" dirty="0" smtClean="0"/>
              <a:t>|Pa2.y-Pa1.y|&lt; </a:t>
            </a:r>
            <a:r>
              <a:rPr lang="en-US" altLang="zh-CN" dirty="0"/>
              <a:t>|</a:t>
            </a:r>
            <a:r>
              <a:rPr lang="en-US" altLang="zh-CN" dirty="0" smtClean="0"/>
              <a:t>Pa2.x-Pa1.x|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L13&gt;L12 </a:t>
            </a:r>
            <a:r>
              <a:rPr lang="zh-CN" altLang="en-US" dirty="0" smtClean="0"/>
              <a:t>则 几何变换后的图像 需要在逆时针旋转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Pa2 </a:t>
            </a:r>
            <a:r>
              <a:rPr lang="zh-CN" altLang="en-US" dirty="0"/>
              <a:t>在</a:t>
            </a:r>
            <a:r>
              <a:rPr lang="en-US" altLang="zh-CN" dirty="0"/>
              <a:t>Pa1</a:t>
            </a:r>
            <a:r>
              <a:rPr lang="zh-CN" altLang="en-US" dirty="0" smtClean="0"/>
              <a:t>的</a:t>
            </a:r>
            <a:r>
              <a:rPr lang="zh-CN" altLang="en-US" dirty="0"/>
              <a:t>下方</a:t>
            </a:r>
            <a:r>
              <a:rPr lang="zh-CN" altLang="en-US" dirty="0" smtClean="0"/>
              <a:t> </a:t>
            </a:r>
            <a:r>
              <a:rPr lang="zh-CN" altLang="en-US" dirty="0"/>
              <a:t>即</a:t>
            </a:r>
            <a:r>
              <a:rPr lang="en-US" altLang="zh-CN" dirty="0"/>
              <a:t>|Pa2.y-Pa1.y</a:t>
            </a:r>
            <a:r>
              <a:rPr lang="en-US" altLang="zh-CN" dirty="0" smtClean="0"/>
              <a:t>|&gt; </a:t>
            </a:r>
            <a:r>
              <a:rPr lang="en-US" altLang="zh-CN" dirty="0"/>
              <a:t>|Pa2.x-Pa1.x|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smtClean="0"/>
              <a:t>L12&gt;L13 </a:t>
            </a:r>
            <a:r>
              <a:rPr lang="zh-CN" altLang="en-US" dirty="0"/>
              <a:t>则 几何变换后的图像 需要在逆时针旋转</a:t>
            </a:r>
            <a:r>
              <a:rPr lang="en-US" altLang="zh-CN" dirty="0"/>
              <a:t>90</a:t>
            </a:r>
            <a:r>
              <a:rPr lang="zh-CN" altLang="en-US" dirty="0"/>
              <a:t>度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仿射变换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8"/>
            <a:ext cx="8217222" cy="19963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假设一幅定义在（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）坐标系上的图像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经过几何变换后产生定义在（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）上的图像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。这个变换可以表示为：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)=T{(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)}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11"/>
              <p:cNvSpPr txBox="1">
                <a:spLocks/>
              </p:cNvSpPr>
              <p:nvPr/>
            </p:nvSpPr>
            <p:spPr bwMode="auto">
              <a:xfrm>
                <a:off x="603250" y="3501008"/>
                <a:ext cx="8217222" cy="2352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 2" pitchFamily="18" charset="2"/>
                  <a:buChar char="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6B1AB"/>
                  </a:buClr>
                  <a:buSzPct val="85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SzPct val="80000"/>
                  <a:buFont typeface="Wingdings 2" pitchFamily="18" charset="2"/>
                  <a:buChar char="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仿射变换是最常用的几何变换，他可以用以下矩阵形式表示：</a:t>
                </a:r>
                <a:r>
                  <a:rPr lang="en-US" altLang="zh-CN" sz="2400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[x,y,1]=[i,j,1]T=[i,j,1]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b="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Font typeface="Wingdings 2" pitchFamily="18" charset="2"/>
                  <a:buNone/>
                </a:pPr>
                <a:endParaRPr lang="en-US" altLang="zh-CN" sz="2400" b="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内容占位符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250" y="3501008"/>
                <a:ext cx="8217222" cy="2352831"/>
              </a:xfrm>
              <a:prstGeom prst="rect">
                <a:avLst/>
              </a:prstGeom>
              <a:blipFill rotWithShape="0">
                <a:blip r:embed="rId1"/>
                <a:stretch>
                  <a:fillRect l="-118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仿射变换</a:t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44724"/>
                <a:ext cx="7772400" cy="5075076"/>
              </a:xfrm>
            </p:spPr>
            <p:txBody>
              <a:bodyPr/>
              <a:lstStyle/>
              <a:p>
                <a:r>
                  <a:rPr lang="zh-CN" altLang="en-US" dirty="0" smtClean="0"/>
                  <a:t>根据矩阵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参数的不同，仿射变换能实现图像的缩放，旋转，剪切，平移等几何变换效果。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用于</m:t>
                    </m:r>
                  </m:oMath>
                </a14:m>
                <a:r>
                  <a:rPr lang="zh-CN" altLang="en-US" dirty="0" smtClean="0"/>
                  <a:t>实现线性变换，如缩放，旋转，剪切。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用于</m:t>
                    </m:r>
                  </m:oMath>
                </a14:m>
                <a:r>
                  <a:rPr lang="zh-CN" altLang="en-US" dirty="0" smtClean="0"/>
                  <a:t>实现水平平移。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在已知两幅图像中的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组对应坐标点位置的情况下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便能求出变换矩阵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44724"/>
                <a:ext cx="7772400" cy="5075076"/>
              </a:xfrm>
              <a:blipFill rotWithShape="0">
                <a:blip r:embed="rId1"/>
                <a:stretch>
                  <a:fillRect l="-784" t="-1321" r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双线性变换</a:t>
            </a:r>
            <a:endParaRPr lang="zh-CN" altLang="en-US" sz="4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148178"/>
                <a:ext cx="8217222" cy="199637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以下矩阵方程表示：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6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7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内容占位符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148178"/>
                <a:ext cx="8217222" cy="1996370"/>
              </a:xfrm>
              <a:blipFill rotWithShape="1">
                <a:blip r:embed="rId1"/>
                <a:stretch>
                  <a:fillRect l="-1187" b="-30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内容占位符 11"/>
          <p:cNvSpPr txBox="1"/>
          <p:nvPr/>
        </p:nvSpPr>
        <p:spPr bwMode="auto">
          <a:xfrm>
            <a:off x="603250" y="3789040"/>
            <a:ext cx="8217222" cy="20647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由于变换矩阵是个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的矩阵，需要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组对应点。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1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1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全屏显示(4:3)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MingLiU</vt:lpstr>
      <vt:lpstr>经典繁粗仿</vt:lpstr>
      <vt:lpstr>Times New Roman</vt:lpstr>
      <vt:lpstr>Franklin Gothic Book</vt:lpstr>
      <vt:lpstr>幼圆</vt:lpstr>
      <vt:lpstr>Wingdings 2</vt:lpstr>
      <vt:lpstr>楷体</vt:lpstr>
      <vt:lpstr>隶书</vt:lpstr>
      <vt:lpstr>微软雅黑</vt:lpstr>
      <vt:lpstr>Wingdings</vt:lpstr>
      <vt:lpstr>MingLiU-ExtB</vt:lpstr>
      <vt:lpstr>Segoe Print</vt:lpstr>
      <vt:lpstr>自定义设计方案</vt:lpstr>
      <vt:lpstr>平衡</vt:lpstr>
      <vt:lpstr>几何变换</vt:lpstr>
      <vt:lpstr>PowerPoint 演示文稿</vt:lpstr>
      <vt:lpstr>确定对应点</vt:lpstr>
      <vt:lpstr>PowerPoint 演示文稿</vt:lpstr>
      <vt:lpstr>PowerPoint 演示文稿</vt:lpstr>
      <vt:lpstr>PowerPoint 演示文稿</vt:lpstr>
      <vt:lpstr>PowerPoint 演示文稿</vt:lpstr>
      <vt:lpstr>仿射变换 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lwl</cp:lastModifiedBy>
  <cp:revision>2713</cp:revision>
  <dcterms:created xsi:type="dcterms:W3CDTF">2005-10-18T02:59:00Z</dcterms:created>
  <dcterms:modified xsi:type="dcterms:W3CDTF">2016-11-07T11:36:58Z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