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61" r:id="rId3"/>
    <p:sldId id="576" r:id="rId4"/>
    <p:sldId id="579" r:id="rId5"/>
    <p:sldId id="693" r:id="rId6"/>
    <p:sldId id="694" r:id="rId7"/>
    <p:sldId id="695" r:id="rId8"/>
    <p:sldId id="696" r:id="rId9"/>
    <p:sldId id="697" r:id="rId10"/>
    <p:sldId id="713" r:id="rId11"/>
    <p:sldId id="712" r:id="rId12"/>
    <p:sldId id="811" r:id="rId13"/>
    <p:sldId id="812" r:id="rId14"/>
    <p:sldId id="813" r:id="rId15"/>
    <p:sldId id="814" r:id="rId16"/>
    <p:sldId id="773" r:id="rId17"/>
    <p:sldId id="714" r:id="rId18"/>
    <p:sldId id="810" r:id="rId19"/>
    <p:sldId id="715" r:id="rId20"/>
    <p:sldId id="716" r:id="rId21"/>
    <p:sldId id="717" r:id="rId22"/>
    <p:sldId id="718" r:id="rId23"/>
    <p:sldId id="719" r:id="rId24"/>
    <p:sldId id="720" r:id="rId25"/>
    <p:sldId id="815" r:id="rId26"/>
    <p:sldId id="774" r:id="rId27"/>
    <p:sldId id="721" r:id="rId28"/>
    <p:sldId id="722" r:id="rId29"/>
    <p:sldId id="723" r:id="rId30"/>
    <p:sldId id="775" r:id="rId31"/>
    <p:sldId id="817" r:id="rId32"/>
    <p:sldId id="818" r:id="rId33"/>
    <p:sldId id="819" r:id="rId34"/>
    <p:sldId id="820" r:id="rId35"/>
    <p:sldId id="816" r:id="rId36"/>
    <p:sldId id="727" r:id="rId37"/>
    <p:sldId id="728" r:id="rId38"/>
    <p:sldId id="729" r:id="rId39"/>
    <p:sldId id="730" r:id="rId40"/>
    <p:sldId id="731" r:id="rId41"/>
    <p:sldId id="732" r:id="rId42"/>
    <p:sldId id="733" r:id="rId43"/>
    <p:sldId id="734" r:id="rId44"/>
    <p:sldId id="789" r:id="rId45"/>
    <p:sldId id="790" r:id="rId46"/>
    <p:sldId id="735" r:id="rId47"/>
    <p:sldId id="736" r:id="rId48"/>
    <p:sldId id="737" r:id="rId49"/>
    <p:sldId id="738" r:id="rId50"/>
    <p:sldId id="739" r:id="rId51"/>
    <p:sldId id="740" r:id="rId52"/>
    <p:sldId id="741" r:id="rId53"/>
    <p:sldId id="772" r:id="rId54"/>
    <p:sldId id="780" r:id="rId55"/>
    <p:sldId id="777" r:id="rId56"/>
    <p:sldId id="821" r:id="rId57"/>
    <p:sldId id="822" r:id="rId58"/>
    <p:sldId id="823" r:id="rId59"/>
    <p:sldId id="824" r:id="rId60"/>
    <p:sldId id="791" r:id="rId61"/>
    <p:sldId id="809" r:id="rId62"/>
    <p:sldId id="276"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9" autoAdjust="0"/>
    <p:restoredTop sz="94660"/>
  </p:normalViewPr>
  <p:slideViewPr>
    <p:cSldViewPr>
      <p:cViewPr varScale="1">
        <p:scale>
          <a:sx n="90" d="100"/>
          <a:sy n="90" d="100"/>
        </p:scale>
        <p:origin x="-8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6A7A1D-DB60-4E32-8D98-95F098732F57}" type="datetimeFigureOut">
              <a:rPr lang="zh-CN" altLang="en-US" smtClean="0"/>
              <a:pPr/>
              <a:t>2016/11/2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6C42B6-EABE-4591-97C7-953CA63A044E}" type="slidenum">
              <a:rPr lang="zh-CN" altLang="en-US" smtClean="0"/>
              <a:pPr/>
              <a:t>‹#›</a:t>
            </a:fld>
            <a:endParaRPr lang="zh-CN" altLang="en-US"/>
          </a:p>
        </p:txBody>
      </p:sp>
    </p:spTree>
    <p:extLst>
      <p:ext uri="{BB962C8B-B14F-4D97-AF65-F5344CB8AC3E}">
        <p14:creationId xmlns:p14="http://schemas.microsoft.com/office/powerpoint/2010/main" val="111248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2016/11/2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3.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20.wmf"/><Relationship Id="rId4" Type="http://schemas.openxmlformats.org/officeDocument/2006/relationships/oleObject" Target="../embeddings/oleObject9.bin"/><Relationship Id="rId9"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emf"/><Relationship Id="rId4" Type="http://schemas.openxmlformats.org/officeDocument/2006/relationships/package" Target="../embeddings/Microsoft_Excel____1.xlsx"/></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4.bin"/><Relationship Id="rId7" Type="http://schemas.openxmlformats.org/officeDocument/2006/relationships/package" Target="../embeddings/Microsoft_Excel____3.xls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27.emf"/><Relationship Id="rId4" Type="http://schemas.openxmlformats.org/officeDocument/2006/relationships/package" Target="../embeddings/Microsoft_Excel____2.xlsx"/></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9.bin"/><Relationship Id="rId14" Type="http://schemas.openxmlformats.org/officeDocument/2006/relationships/image" Target="../media/image3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7.jpeg"/><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24.bin"/><Relationship Id="rId7" Type="http://schemas.openxmlformats.org/officeDocument/2006/relationships/package" Target="../embeddings/Microsoft_Excel____5.xls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39.emf"/><Relationship Id="rId4" Type="http://schemas.openxmlformats.org/officeDocument/2006/relationships/package" Target="../embeddings/Microsoft_Excel____4.xlsx"/></Relationships>
</file>

<file path=ppt/slides/_rels/slide45.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6.bin"/><Relationship Id="rId7" Type="http://schemas.openxmlformats.org/officeDocument/2006/relationships/package" Target="../embeddings/Microsoft_Excel____7.xlsx"/><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image" Target="../media/image41.emf"/><Relationship Id="rId4" Type="http://schemas.openxmlformats.org/officeDocument/2006/relationships/package" Target="../embeddings/Microsoft_Excel____6.xlsx"/></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3.wmf"/></Relationships>
</file>

<file path=ppt/slides/_rels/slide47.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30.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32.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34.bin"/><Relationship Id="rId4" Type="http://schemas.openxmlformats.org/officeDocument/2006/relationships/image" Target="../media/image4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3.wmf"/><Relationship Id="rId5" Type="http://schemas.openxmlformats.org/officeDocument/2006/relationships/oleObject" Target="../embeddings/oleObject36.bin"/><Relationship Id="rId4" Type="http://schemas.openxmlformats.org/officeDocument/2006/relationships/image" Target="../media/image5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ctrTitle"/>
          </p:nvPr>
        </p:nvSpPr>
        <p:spPr>
          <a:xfrm>
            <a:off x="685800" y="1500174"/>
            <a:ext cx="7772400" cy="1470025"/>
          </a:xfrm>
        </p:spPr>
        <p:txBody>
          <a:bodyPr>
            <a:normAutofit/>
          </a:bodyPr>
          <a:lstStyle/>
          <a:p>
            <a:r>
              <a:rPr lang="zh-CN" altLang="en-US" sz="7200" dirty="0" smtClean="0"/>
              <a:t>物联网技术导论</a:t>
            </a:r>
            <a:endParaRPr lang="zh-CN" altLang="en-US" sz="7200" dirty="0"/>
          </a:p>
        </p:txBody>
      </p:sp>
      <p:sp>
        <p:nvSpPr>
          <p:cNvPr id="7" name="副标题 6"/>
          <p:cNvSpPr>
            <a:spLocks noGrp="1"/>
          </p:cNvSpPr>
          <p:nvPr>
            <p:ph type="subTitle" idx="1"/>
          </p:nvPr>
        </p:nvSpPr>
        <p:spPr/>
        <p:txBody>
          <a:bodyPr/>
          <a:lstStyle/>
          <a:p>
            <a:pPr eaLnBrk="0" hangingPunct="0">
              <a:lnSpc>
                <a:spcPct val="125000"/>
              </a:lnSpc>
              <a:spcBef>
                <a:spcPts val="575"/>
              </a:spcBef>
              <a:buClr>
                <a:schemeClr val="accent1"/>
              </a:buClr>
              <a:buSzPct val="85000"/>
            </a:pPr>
            <a:r>
              <a:rPr lang="zh-CN" altLang="en-US" dirty="0" smtClean="0">
                <a:solidFill>
                  <a:schemeClr val="tx1"/>
                </a:solidFill>
                <a:latin typeface="Times New Roman" pitchFamily="18" charset="0"/>
                <a:cs typeface="Times New Roman" pitchFamily="18" charset="0"/>
              </a:rPr>
              <a:t>授课教师：胡建国</a:t>
            </a:r>
            <a:endParaRPr lang="en-US" altLang="zh-CN" dirty="0" smtClean="0">
              <a:solidFill>
                <a:schemeClr val="tx1"/>
              </a:solidFill>
              <a:latin typeface="Times New Roman" pitchFamily="18" charset="0"/>
              <a:cs typeface="Times New Roman" pitchFamily="18" charset="0"/>
            </a:endParaRPr>
          </a:p>
          <a:p>
            <a:pPr eaLnBrk="0" hangingPunct="0">
              <a:lnSpc>
                <a:spcPct val="125000"/>
              </a:lnSpc>
              <a:spcBef>
                <a:spcPts val="575"/>
              </a:spcBef>
              <a:buClr>
                <a:schemeClr val="accent1"/>
              </a:buClr>
              <a:buSzPct val="85000"/>
            </a:pPr>
            <a:r>
              <a:rPr lang="en-US" altLang="zh-CN" dirty="0" smtClean="0">
                <a:solidFill>
                  <a:schemeClr val="tx1"/>
                </a:solidFill>
                <a:latin typeface="Times New Roman" pitchFamily="18" charset="0"/>
                <a:cs typeface="Times New Roman" pitchFamily="18" charset="0"/>
              </a:rPr>
              <a:t>hujguo@mail.sysu.edu.cn</a:t>
            </a:r>
          </a:p>
          <a:p>
            <a:pPr eaLnBrk="0" hangingPunct="0">
              <a:lnSpc>
                <a:spcPct val="125000"/>
              </a:lnSpc>
              <a:spcBef>
                <a:spcPts val="575"/>
              </a:spcBef>
              <a:buClr>
                <a:schemeClr val="accent1"/>
              </a:buClr>
              <a:buSzPct val="85000"/>
            </a:pPr>
            <a:endParaRPr lang="zh-CN" altLang="en-US" dirty="0" smtClean="0">
              <a:solidFill>
                <a:schemeClr val="tx1"/>
              </a:solidFill>
              <a:latin typeface="Times New Roman" pitchFamily="18" charset="0"/>
              <a:cs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3 </a:t>
            </a:r>
            <a:r>
              <a:rPr lang="zh-CN" altLang="en-US" dirty="0" smtClean="0">
                <a:latin typeface="+mj-ea"/>
              </a:rPr>
              <a:t>二维码</a:t>
            </a:r>
            <a:endParaRPr lang="zh-CN" altLang="en-US" dirty="0">
              <a:latin typeface="+mj-ea"/>
            </a:endParaRPr>
          </a:p>
        </p:txBody>
      </p:sp>
      <p:grpSp>
        <p:nvGrpSpPr>
          <p:cNvPr id="3" name="Group 31"/>
          <p:cNvGrpSpPr>
            <a:grpSpLocks/>
          </p:cNvGrpSpPr>
          <p:nvPr/>
        </p:nvGrpSpPr>
        <p:grpSpPr bwMode="auto">
          <a:xfrm>
            <a:off x="2609850" y="3714758"/>
            <a:ext cx="4033838" cy="685800"/>
            <a:chOff x="1296" y="1824"/>
            <a:chExt cx="2316" cy="432"/>
          </a:xfrm>
        </p:grpSpPr>
        <p:sp>
          <p:nvSpPr>
            <p:cNvPr id="16" name="AutoShape 32"/>
            <p:cNvSpPr>
              <a:spLocks noChangeArrowheads="1"/>
            </p:cNvSpPr>
            <p:nvPr/>
          </p:nvSpPr>
          <p:spPr bwMode="gray">
            <a:xfrm>
              <a:off x="1536" y="1899"/>
              <a:ext cx="2076" cy="288"/>
            </a:xfrm>
            <a:prstGeom prst="roundRect">
              <a:avLst>
                <a:gd name="adj" fmla="val 16667"/>
              </a:avLst>
            </a:prstGeom>
            <a:gradFill rotWithShape="1">
              <a:gsLst>
                <a:gs pos="0">
                  <a:srgbClr val="AD39DB"/>
                </a:gs>
                <a:gs pos="50000">
                  <a:schemeClr val="bg1">
                    <a:lumMod val="95000"/>
                  </a:schemeClr>
                </a:gs>
                <a:gs pos="100000">
                  <a:srgbClr val="9F2ED2"/>
                </a:gs>
              </a:gsLst>
              <a:lin ang="5400000" scaled="1"/>
            </a:gradFill>
            <a:ln w="12700" algn="ctr">
              <a:solidFill>
                <a:schemeClr val="bg1"/>
              </a:solidFill>
              <a:round/>
              <a:headEnd/>
              <a:tailEnd/>
            </a:ln>
            <a:effectLst/>
          </p:spPr>
          <p:txBody>
            <a:bodyPr wrap="none" anchor="ctr"/>
            <a:lstStyle/>
            <a:p>
              <a:pPr>
                <a:defRPr/>
              </a:pPr>
              <a:endParaRPr lang="zh-CN" altLang="en-US"/>
            </a:p>
          </p:txBody>
        </p:sp>
        <p:sp>
          <p:nvSpPr>
            <p:cNvPr id="17" name="AutoShape 33"/>
            <p:cNvSpPr>
              <a:spLocks noChangeArrowheads="1"/>
            </p:cNvSpPr>
            <p:nvPr/>
          </p:nvSpPr>
          <p:spPr bwMode="gray">
            <a:xfrm>
              <a:off x="1296" y="1824"/>
              <a:ext cx="432" cy="432"/>
            </a:xfrm>
            <a:prstGeom prst="diamond">
              <a:avLst/>
            </a:prstGeom>
            <a:solidFill>
              <a:srgbClr val="9A0FEF"/>
            </a:solidFill>
            <a:ln w="25400" algn="ctr">
              <a:solidFill>
                <a:schemeClr val="bg1"/>
              </a:solidFill>
              <a:miter lim="800000"/>
              <a:headEnd/>
              <a:tailEnd/>
            </a:ln>
          </p:spPr>
          <p:txBody>
            <a:bodyPr wrap="none" anchor="ctr"/>
            <a:lstStyle/>
            <a:p>
              <a:endParaRPr lang="zh-CN" altLang="en-US"/>
            </a:p>
          </p:txBody>
        </p:sp>
        <p:sp>
          <p:nvSpPr>
            <p:cNvPr id="18" name="Text Box 34"/>
            <p:cNvSpPr txBox="1">
              <a:spLocks noChangeArrowheads="1"/>
            </p:cNvSpPr>
            <p:nvPr/>
          </p:nvSpPr>
          <p:spPr bwMode="gray">
            <a:xfrm>
              <a:off x="1684" y="1879"/>
              <a:ext cx="1805" cy="291"/>
            </a:xfrm>
            <a:prstGeom prst="rect">
              <a:avLst/>
            </a:prstGeom>
            <a:noFill/>
            <a:ln w="9525" algn="ctr">
              <a:noFill/>
              <a:miter lim="800000"/>
              <a:headEnd/>
              <a:tailEnd/>
            </a:ln>
          </p:spPr>
          <p:txBody>
            <a:bodyPr wrap="square">
              <a:spAutoFit/>
            </a:bodyPr>
            <a:lstStyle/>
            <a:p>
              <a:pPr algn="l" eaLnBrk="0" hangingPunct="0"/>
              <a:r>
                <a:rPr lang="zh-CN" altLang="en-US" sz="2400" dirty="0" smtClean="0">
                  <a:solidFill>
                    <a:srgbClr val="000000"/>
                  </a:solidFill>
                  <a:latin typeface="+mn-ea"/>
                </a:rPr>
                <a:t>二维码解码方法</a:t>
              </a:r>
              <a:r>
                <a:rPr lang="en-US" altLang="zh-CN" sz="2000" dirty="0">
                  <a:solidFill>
                    <a:srgbClr val="000000"/>
                  </a:solidFill>
                  <a:latin typeface="黑体" pitchFamily="49" charset="-122"/>
                  <a:ea typeface="黑体" pitchFamily="49" charset="-122"/>
                </a:rPr>
                <a:t>	</a:t>
              </a:r>
              <a:endParaRPr lang="zh-CN" altLang="en-US" sz="2000" dirty="0">
                <a:solidFill>
                  <a:srgbClr val="000000"/>
                </a:solidFill>
                <a:latin typeface="黑体" pitchFamily="49" charset="-122"/>
                <a:ea typeface="黑体" pitchFamily="49" charset="-122"/>
              </a:endParaRPr>
            </a:p>
          </p:txBody>
        </p:sp>
        <p:sp>
          <p:nvSpPr>
            <p:cNvPr id="19" name="Text Box 35"/>
            <p:cNvSpPr txBox="1">
              <a:spLocks noChangeArrowheads="1"/>
            </p:cNvSpPr>
            <p:nvPr/>
          </p:nvSpPr>
          <p:spPr bwMode="gray">
            <a:xfrm>
              <a:off x="1407" y="1874"/>
              <a:ext cx="194" cy="291"/>
            </a:xfrm>
            <a:prstGeom prst="rect">
              <a:avLst/>
            </a:prstGeom>
            <a:noFill/>
            <a:ln w="9525" algn="ctr">
              <a:noFill/>
              <a:miter lim="800000"/>
              <a:headEnd/>
              <a:tailEnd/>
            </a:ln>
          </p:spPr>
          <p:txBody>
            <a:bodyPr wrap="none">
              <a:spAutoFit/>
            </a:bodyPr>
            <a:lstStyle/>
            <a:p>
              <a:pPr eaLnBrk="0" hangingPunct="0"/>
              <a:r>
                <a:rPr lang="en-US" altLang="zh-CN" sz="2400" dirty="0">
                  <a:solidFill>
                    <a:schemeClr val="bg1"/>
                  </a:solidFill>
                  <a:latin typeface="黑体" pitchFamily="49" charset="-122"/>
                  <a:ea typeface="黑体" pitchFamily="49" charset="-122"/>
                </a:rPr>
                <a:t>2</a:t>
              </a:r>
              <a:endParaRPr lang="en-US" altLang="zh-CN" sz="2400" b="0" dirty="0">
                <a:solidFill>
                  <a:schemeClr val="bg1"/>
                </a:solidFill>
                <a:latin typeface="黑体" pitchFamily="49" charset="-122"/>
                <a:ea typeface="黑体" pitchFamily="49" charset="-122"/>
              </a:endParaRPr>
            </a:p>
          </p:txBody>
        </p:sp>
      </p:grpSp>
      <p:grpSp>
        <p:nvGrpSpPr>
          <p:cNvPr id="4" name="Group 31"/>
          <p:cNvGrpSpPr>
            <a:grpSpLocks/>
          </p:cNvGrpSpPr>
          <p:nvPr/>
        </p:nvGrpSpPr>
        <p:grpSpPr bwMode="auto">
          <a:xfrm>
            <a:off x="2643174" y="2000240"/>
            <a:ext cx="4072156" cy="685800"/>
            <a:chOff x="1296" y="1824"/>
            <a:chExt cx="2338" cy="432"/>
          </a:xfrm>
        </p:grpSpPr>
        <p:sp>
          <p:nvSpPr>
            <p:cNvPr id="26" name="AutoShape 32"/>
            <p:cNvSpPr>
              <a:spLocks noChangeArrowheads="1"/>
            </p:cNvSpPr>
            <p:nvPr/>
          </p:nvSpPr>
          <p:spPr bwMode="gray">
            <a:xfrm>
              <a:off x="1536" y="1899"/>
              <a:ext cx="2076" cy="288"/>
            </a:xfrm>
            <a:prstGeom prst="roundRect">
              <a:avLst>
                <a:gd name="adj" fmla="val 16667"/>
              </a:avLst>
            </a:prstGeom>
            <a:gradFill rotWithShape="1">
              <a:gsLst>
                <a:gs pos="0">
                  <a:srgbClr val="0070C0"/>
                </a:gs>
                <a:gs pos="50000">
                  <a:schemeClr val="bg1">
                    <a:lumMod val="95000"/>
                  </a:schemeClr>
                </a:gs>
                <a:gs pos="100000">
                  <a:srgbClr val="0070C0"/>
                </a:gs>
              </a:gsLst>
              <a:lin ang="5400000" scaled="1"/>
            </a:gradFill>
            <a:ln w="12700" algn="ctr">
              <a:solidFill>
                <a:schemeClr val="bg1"/>
              </a:solidFill>
              <a:round/>
              <a:headEnd/>
              <a:tailEnd/>
            </a:ln>
            <a:effectLst/>
          </p:spPr>
          <p:txBody>
            <a:bodyPr wrap="none" anchor="ctr"/>
            <a:lstStyle/>
            <a:p>
              <a:pPr>
                <a:defRPr/>
              </a:pPr>
              <a:endParaRPr lang="zh-CN" altLang="en-US"/>
            </a:p>
          </p:txBody>
        </p:sp>
        <p:sp>
          <p:nvSpPr>
            <p:cNvPr id="27" name="AutoShape 33"/>
            <p:cNvSpPr>
              <a:spLocks noChangeArrowheads="1"/>
            </p:cNvSpPr>
            <p:nvPr/>
          </p:nvSpPr>
          <p:spPr bwMode="gray">
            <a:xfrm>
              <a:off x="1296" y="1824"/>
              <a:ext cx="432" cy="432"/>
            </a:xfrm>
            <a:prstGeom prst="diamond">
              <a:avLst/>
            </a:prstGeom>
            <a:solidFill>
              <a:srgbClr val="0070C0"/>
            </a:solidFill>
            <a:ln w="25400" algn="ctr">
              <a:solidFill>
                <a:schemeClr val="bg1"/>
              </a:solidFill>
              <a:miter lim="800000"/>
              <a:headEnd/>
              <a:tailEnd/>
            </a:ln>
          </p:spPr>
          <p:txBody>
            <a:bodyPr wrap="none" anchor="ctr"/>
            <a:lstStyle/>
            <a:p>
              <a:endParaRPr lang="zh-CN" altLang="en-US"/>
            </a:p>
          </p:txBody>
        </p:sp>
        <p:sp>
          <p:nvSpPr>
            <p:cNvPr id="28" name="Text Box 34"/>
            <p:cNvSpPr txBox="1">
              <a:spLocks noChangeArrowheads="1"/>
            </p:cNvSpPr>
            <p:nvPr/>
          </p:nvSpPr>
          <p:spPr bwMode="gray">
            <a:xfrm>
              <a:off x="1665" y="1879"/>
              <a:ext cx="1969" cy="291"/>
            </a:xfrm>
            <a:prstGeom prst="rect">
              <a:avLst/>
            </a:prstGeom>
            <a:noFill/>
            <a:ln w="9525" algn="ctr">
              <a:noFill/>
              <a:miter lim="800000"/>
              <a:headEnd/>
              <a:tailEnd/>
            </a:ln>
          </p:spPr>
          <p:txBody>
            <a:bodyPr wrap="square">
              <a:spAutoFit/>
            </a:bodyPr>
            <a:lstStyle/>
            <a:p>
              <a:pPr algn="l" eaLnBrk="0" hangingPunct="0"/>
              <a:r>
                <a:rPr lang="zh-CN" altLang="en-US" sz="2400" dirty="0" smtClean="0">
                  <a:solidFill>
                    <a:srgbClr val="000000"/>
                  </a:solidFill>
                  <a:latin typeface="+mn-ea"/>
                </a:rPr>
                <a:t>二维码概述</a:t>
              </a:r>
              <a:r>
                <a:rPr lang="en-US" altLang="zh-CN" sz="2000" dirty="0">
                  <a:solidFill>
                    <a:srgbClr val="000000"/>
                  </a:solidFill>
                  <a:latin typeface="黑体" pitchFamily="49" charset="-122"/>
                  <a:ea typeface="黑体" pitchFamily="49" charset="-122"/>
                </a:rPr>
                <a:t>	</a:t>
              </a:r>
              <a:endParaRPr lang="zh-CN" altLang="en-US" sz="2000" dirty="0">
                <a:solidFill>
                  <a:srgbClr val="000000"/>
                </a:solidFill>
                <a:latin typeface="黑体" pitchFamily="49" charset="-122"/>
                <a:ea typeface="黑体" pitchFamily="49" charset="-122"/>
              </a:endParaRPr>
            </a:p>
          </p:txBody>
        </p:sp>
        <p:sp>
          <p:nvSpPr>
            <p:cNvPr id="29" name="Text Box 35"/>
            <p:cNvSpPr txBox="1">
              <a:spLocks noChangeArrowheads="1"/>
            </p:cNvSpPr>
            <p:nvPr/>
          </p:nvSpPr>
          <p:spPr bwMode="gray">
            <a:xfrm>
              <a:off x="1407" y="1874"/>
              <a:ext cx="194" cy="291"/>
            </a:xfrm>
            <a:prstGeom prst="rect">
              <a:avLst/>
            </a:prstGeom>
            <a:noFill/>
            <a:ln w="9525" algn="ctr">
              <a:noFill/>
              <a:miter lim="800000"/>
              <a:headEnd/>
              <a:tailEnd/>
            </a:ln>
          </p:spPr>
          <p:txBody>
            <a:bodyPr wrap="none">
              <a:spAutoFit/>
            </a:bodyPr>
            <a:lstStyle/>
            <a:p>
              <a:pPr eaLnBrk="0" hangingPunct="0"/>
              <a:r>
                <a:rPr lang="en-US" altLang="zh-CN" sz="2400" dirty="0">
                  <a:solidFill>
                    <a:schemeClr val="bg1"/>
                  </a:solidFill>
                  <a:latin typeface="黑体" pitchFamily="49" charset="-122"/>
                  <a:ea typeface="黑体" pitchFamily="49" charset="-122"/>
                </a:rPr>
                <a:t>1</a:t>
              </a:r>
              <a:endParaRPr lang="en-US" altLang="zh-CN" sz="2400" b="0" dirty="0">
                <a:solidFill>
                  <a:schemeClr val="bg1"/>
                </a:solidFill>
                <a:latin typeface="黑体" pitchFamily="49" charset="-122"/>
                <a:ea typeface="黑体" pitchFamily="49" charset="-122"/>
              </a:endParaRPr>
            </a:p>
          </p:txBody>
        </p:sp>
      </p:grpSp>
      <p:sp>
        <p:nvSpPr>
          <p:cNvPr id="25" name="AutoShape 57"/>
          <p:cNvSpPr>
            <a:spLocks noChangeArrowheads="1"/>
          </p:cNvSpPr>
          <p:nvPr/>
        </p:nvSpPr>
        <p:spPr bwMode="auto">
          <a:xfrm>
            <a:off x="1514475" y="3709994"/>
            <a:ext cx="1008063"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28575" algn="ctr">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4000496" y="1857364"/>
            <a:ext cx="1178727" cy="369332"/>
          </a:xfrm>
          <a:prstGeom prst="rect">
            <a:avLst/>
          </a:prstGeom>
          <a:noFill/>
          <a:ln>
            <a:solidFill>
              <a:schemeClr val="tx1"/>
            </a:solidFill>
          </a:ln>
        </p:spPr>
        <p:txBody>
          <a:bodyPr wrap="square" rtlCol="0">
            <a:spAutoFit/>
          </a:bodyPr>
          <a:lstStyle/>
          <a:p>
            <a:r>
              <a:rPr lang="zh-CN" altLang="en-US" dirty="0" smtClean="0"/>
              <a:t>读取图像</a:t>
            </a:r>
            <a:endParaRPr lang="zh-CN" altLang="en-US" dirty="0"/>
          </a:p>
        </p:txBody>
      </p:sp>
      <p:sp>
        <p:nvSpPr>
          <p:cNvPr id="6" name="TextBox 5"/>
          <p:cNvSpPr txBox="1"/>
          <p:nvPr/>
        </p:nvSpPr>
        <p:spPr>
          <a:xfrm>
            <a:off x="2500298" y="2547931"/>
            <a:ext cx="4214842" cy="369332"/>
          </a:xfrm>
          <a:prstGeom prst="rect">
            <a:avLst/>
          </a:prstGeom>
          <a:noFill/>
          <a:ln>
            <a:solidFill>
              <a:schemeClr val="tx1"/>
            </a:solidFill>
          </a:ln>
        </p:spPr>
        <p:txBody>
          <a:bodyPr wrap="square" rtlCol="0">
            <a:spAutoFit/>
          </a:bodyPr>
          <a:lstStyle/>
          <a:p>
            <a:r>
              <a:rPr lang="zh-CN" altLang="en-US" dirty="0" smtClean="0"/>
              <a:t>将</a:t>
            </a:r>
            <a:r>
              <a:rPr lang="en-US" altLang="zh-CN" dirty="0" smtClean="0"/>
              <a:t>RGB</a:t>
            </a:r>
            <a:r>
              <a:rPr lang="zh-CN" altLang="en-US" dirty="0" smtClean="0"/>
              <a:t>图像转换为灰度图像（图像增强）</a:t>
            </a:r>
            <a:endParaRPr lang="zh-CN" altLang="en-US" dirty="0"/>
          </a:p>
        </p:txBody>
      </p:sp>
      <p:sp>
        <p:nvSpPr>
          <p:cNvPr id="7" name="TextBox 6"/>
          <p:cNvSpPr txBox="1"/>
          <p:nvPr/>
        </p:nvSpPr>
        <p:spPr>
          <a:xfrm>
            <a:off x="3107521" y="3929065"/>
            <a:ext cx="3000396" cy="369332"/>
          </a:xfrm>
          <a:prstGeom prst="rect">
            <a:avLst/>
          </a:prstGeom>
          <a:noFill/>
          <a:ln>
            <a:solidFill>
              <a:schemeClr val="tx1"/>
            </a:solidFill>
          </a:ln>
        </p:spPr>
        <p:txBody>
          <a:bodyPr wrap="square" rtlCol="0">
            <a:spAutoFit/>
          </a:bodyPr>
          <a:lstStyle/>
          <a:p>
            <a:r>
              <a:rPr lang="zh-CN" altLang="en-US" dirty="0" smtClean="0"/>
              <a:t>将灰度图像转换为二值图像</a:t>
            </a:r>
            <a:endParaRPr lang="zh-CN" altLang="en-US" dirty="0"/>
          </a:p>
        </p:txBody>
      </p:sp>
      <p:sp>
        <p:nvSpPr>
          <p:cNvPr id="9" name="TextBox 8"/>
          <p:cNvSpPr txBox="1"/>
          <p:nvPr/>
        </p:nvSpPr>
        <p:spPr>
          <a:xfrm>
            <a:off x="3857620" y="3238498"/>
            <a:ext cx="1500198" cy="369332"/>
          </a:xfrm>
          <a:prstGeom prst="rect">
            <a:avLst/>
          </a:prstGeom>
          <a:noFill/>
          <a:ln>
            <a:solidFill>
              <a:schemeClr val="tx1"/>
            </a:solidFill>
          </a:ln>
        </p:spPr>
        <p:txBody>
          <a:bodyPr wrap="square" rtlCol="0">
            <a:spAutoFit/>
          </a:bodyPr>
          <a:lstStyle/>
          <a:p>
            <a:r>
              <a:rPr lang="zh-CN" altLang="en-US" dirty="0" smtClean="0"/>
              <a:t>滤波（频域）</a:t>
            </a:r>
            <a:endParaRPr lang="zh-CN" altLang="en-US" dirty="0"/>
          </a:p>
        </p:txBody>
      </p:sp>
      <p:sp>
        <p:nvSpPr>
          <p:cNvPr id="10" name="TextBox 9"/>
          <p:cNvSpPr txBox="1"/>
          <p:nvPr/>
        </p:nvSpPr>
        <p:spPr>
          <a:xfrm>
            <a:off x="4214810" y="6000768"/>
            <a:ext cx="714380" cy="369332"/>
          </a:xfrm>
          <a:prstGeom prst="rect">
            <a:avLst/>
          </a:prstGeom>
          <a:noFill/>
          <a:ln>
            <a:solidFill>
              <a:schemeClr val="tx1"/>
            </a:solidFill>
          </a:ln>
        </p:spPr>
        <p:txBody>
          <a:bodyPr wrap="square" rtlCol="0">
            <a:spAutoFit/>
          </a:bodyPr>
          <a:lstStyle/>
          <a:p>
            <a:r>
              <a:rPr lang="zh-CN" altLang="en-US" dirty="0" smtClean="0"/>
              <a:t>译码</a:t>
            </a:r>
            <a:endParaRPr lang="zh-CN" altLang="en-US" dirty="0"/>
          </a:p>
        </p:txBody>
      </p:sp>
      <p:sp>
        <p:nvSpPr>
          <p:cNvPr id="11" name="TextBox 10"/>
          <p:cNvSpPr txBox="1"/>
          <p:nvPr/>
        </p:nvSpPr>
        <p:spPr>
          <a:xfrm>
            <a:off x="4036215" y="5310199"/>
            <a:ext cx="1143008" cy="369332"/>
          </a:xfrm>
          <a:prstGeom prst="rect">
            <a:avLst/>
          </a:prstGeom>
          <a:noFill/>
          <a:ln>
            <a:solidFill>
              <a:schemeClr val="tx1"/>
            </a:solidFill>
          </a:ln>
        </p:spPr>
        <p:txBody>
          <a:bodyPr wrap="square" rtlCol="0">
            <a:spAutoFit/>
          </a:bodyPr>
          <a:lstStyle/>
          <a:p>
            <a:r>
              <a:rPr lang="zh-CN" altLang="en-US" dirty="0" smtClean="0"/>
              <a:t>校正图像</a:t>
            </a:r>
            <a:endParaRPr lang="zh-CN" altLang="en-US" dirty="0"/>
          </a:p>
        </p:txBody>
      </p:sp>
      <p:sp>
        <p:nvSpPr>
          <p:cNvPr id="12" name="TextBox 11"/>
          <p:cNvSpPr txBox="1"/>
          <p:nvPr/>
        </p:nvSpPr>
        <p:spPr>
          <a:xfrm>
            <a:off x="3607587" y="4619632"/>
            <a:ext cx="2000264" cy="369332"/>
          </a:xfrm>
          <a:prstGeom prst="rect">
            <a:avLst/>
          </a:prstGeom>
          <a:noFill/>
          <a:ln>
            <a:solidFill>
              <a:schemeClr val="tx1"/>
            </a:solidFill>
          </a:ln>
        </p:spPr>
        <p:txBody>
          <a:bodyPr wrap="square" rtlCol="0">
            <a:spAutoFit/>
          </a:bodyPr>
          <a:lstStyle/>
          <a:p>
            <a:r>
              <a:rPr lang="zh-CN" altLang="en-US" dirty="0" smtClean="0"/>
              <a:t>定位二维码区域</a:t>
            </a:r>
            <a:endParaRPr lang="zh-CN" altLang="en-US" dirty="0"/>
          </a:p>
        </p:txBody>
      </p:sp>
      <p:cxnSp>
        <p:nvCxnSpPr>
          <p:cNvPr id="14" name="直接箭头连接符 13"/>
          <p:cNvCxnSpPr>
            <a:stCxn id="5" idx="2"/>
            <a:endCxn id="6" idx="0"/>
          </p:cNvCxnSpPr>
          <p:nvPr/>
        </p:nvCxnSpPr>
        <p:spPr>
          <a:xfrm rot="16200000" flipH="1">
            <a:off x="4438172" y="2378383"/>
            <a:ext cx="321235" cy="178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rot="5400000">
            <a:off x="4447102" y="30778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4412177" y="516046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12177" y="3767654"/>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412177" y="44460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412177" y="5839356"/>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4000496" y="1857364"/>
            <a:ext cx="1178727" cy="369332"/>
          </a:xfrm>
          <a:prstGeom prst="rect">
            <a:avLst/>
          </a:prstGeom>
          <a:blipFill>
            <a:blip r:embed="rId2"/>
            <a:tile tx="0" ty="0" sx="100000" sy="100000" flip="none" algn="tl"/>
          </a:blipFill>
          <a:ln>
            <a:solidFill>
              <a:schemeClr val="tx1"/>
            </a:solidFill>
          </a:ln>
        </p:spPr>
        <p:txBody>
          <a:bodyPr wrap="square" rtlCol="0">
            <a:spAutoFit/>
          </a:bodyPr>
          <a:lstStyle/>
          <a:p>
            <a:r>
              <a:rPr lang="zh-CN" altLang="en-US" dirty="0" smtClean="0"/>
              <a:t>读取图像</a:t>
            </a:r>
            <a:endParaRPr lang="zh-CN" altLang="en-US" dirty="0"/>
          </a:p>
        </p:txBody>
      </p:sp>
      <p:sp>
        <p:nvSpPr>
          <p:cNvPr id="6" name="TextBox 5"/>
          <p:cNvSpPr txBox="1"/>
          <p:nvPr/>
        </p:nvSpPr>
        <p:spPr>
          <a:xfrm>
            <a:off x="2500298" y="2547931"/>
            <a:ext cx="4214842" cy="369332"/>
          </a:xfrm>
          <a:prstGeom prst="rect">
            <a:avLst/>
          </a:prstGeom>
          <a:noFill/>
          <a:ln>
            <a:solidFill>
              <a:schemeClr val="tx1"/>
            </a:solidFill>
          </a:ln>
        </p:spPr>
        <p:txBody>
          <a:bodyPr wrap="square" rtlCol="0">
            <a:spAutoFit/>
          </a:bodyPr>
          <a:lstStyle/>
          <a:p>
            <a:r>
              <a:rPr lang="zh-CN" altLang="en-US" dirty="0" smtClean="0"/>
              <a:t>将</a:t>
            </a:r>
            <a:r>
              <a:rPr lang="en-US" altLang="zh-CN" dirty="0" smtClean="0"/>
              <a:t>RGB</a:t>
            </a:r>
            <a:r>
              <a:rPr lang="zh-CN" altLang="en-US" dirty="0" smtClean="0"/>
              <a:t>图像转换为灰度图像（图像增强）</a:t>
            </a:r>
            <a:endParaRPr lang="zh-CN" altLang="en-US" dirty="0"/>
          </a:p>
        </p:txBody>
      </p:sp>
      <p:sp>
        <p:nvSpPr>
          <p:cNvPr id="7" name="TextBox 6"/>
          <p:cNvSpPr txBox="1"/>
          <p:nvPr/>
        </p:nvSpPr>
        <p:spPr>
          <a:xfrm>
            <a:off x="3107521" y="3929065"/>
            <a:ext cx="3000396" cy="369332"/>
          </a:xfrm>
          <a:prstGeom prst="rect">
            <a:avLst/>
          </a:prstGeom>
          <a:noFill/>
          <a:ln>
            <a:solidFill>
              <a:schemeClr val="tx1"/>
            </a:solidFill>
          </a:ln>
        </p:spPr>
        <p:txBody>
          <a:bodyPr wrap="square" rtlCol="0">
            <a:spAutoFit/>
          </a:bodyPr>
          <a:lstStyle/>
          <a:p>
            <a:r>
              <a:rPr lang="zh-CN" altLang="en-US" dirty="0" smtClean="0"/>
              <a:t>将灰度图像转换为二值图像</a:t>
            </a:r>
            <a:endParaRPr lang="zh-CN" altLang="en-US" dirty="0"/>
          </a:p>
        </p:txBody>
      </p:sp>
      <p:sp>
        <p:nvSpPr>
          <p:cNvPr id="9" name="TextBox 8"/>
          <p:cNvSpPr txBox="1"/>
          <p:nvPr/>
        </p:nvSpPr>
        <p:spPr>
          <a:xfrm>
            <a:off x="3857620" y="3238498"/>
            <a:ext cx="1500198" cy="369332"/>
          </a:xfrm>
          <a:prstGeom prst="rect">
            <a:avLst/>
          </a:prstGeom>
          <a:noFill/>
          <a:ln>
            <a:solidFill>
              <a:schemeClr val="tx1"/>
            </a:solidFill>
          </a:ln>
        </p:spPr>
        <p:txBody>
          <a:bodyPr wrap="square" rtlCol="0">
            <a:spAutoFit/>
          </a:bodyPr>
          <a:lstStyle/>
          <a:p>
            <a:r>
              <a:rPr lang="zh-CN" altLang="en-US" dirty="0" smtClean="0"/>
              <a:t>滤波（频域）</a:t>
            </a:r>
            <a:endParaRPr lang="zh-CN" altLang="en-US" dirty="0"/>
          </a:p>
        </p:txBody>
      </p:sp>
      <p:sp>
        <p:nvSpPr>
          <p:cNvPr id="10" name="TextBox 9"/>
          <p:cNvSpPr txBox="1"/>
          <p:nvPr/>
        </p:nvSpPr>
        <p:spPr>
          <a:xfrm>
            <a:off x="4214810" y="6000768"/>
            <a:ext cx="714380" cy="369332"/>
          </a:xfrm>
          <a:prstGeom prst="rect">
            <a:avLst/>
          </a:prstGeom>
          <a:noFill/>
          <a:ln>
            <a:solidFill>
              <a:schemeClr val="tx1"/>
            </a:solidFill>
          </a:ln>
        </p:spPr>
        <p:txBody>
          <a:bodyPr wrap="square" rtlCol="0">
            <a:spAutoFit/>
          </a:bodyPr>
          <a:lstStyle/>
          <a:p>
            <a:r>
              <a:rPr lang="zh-CN" altLang="en-US" dirty="0" smtClean="0"/>
              <a:t>译码</a:t>
            </a:r>
            <a:endParaRPr lang="zh-CN" altLang="en-US" dirty="0"/>
          </a:p>
        </p:txBody>
      </p:sp>
      <p:sp>
        <p:nvSpPr>
          <p:cNvPr id="11" name="TextBox 10"/>
          <p:cNvSpPr txBox="1"/>
          <p:nvPr/>
        </p:nvSpPr>
        <p:spPr>
          <a:xfrm>
            <a:off x="4036215" y="5310199"/>
            <a:ext cx="1143008" cy="369332"/>
          </a:xfrm>
          <a:prstGeom prst="rect">
            <a:avLst/>
          </a:prstGeom>
          <a:noFill/>
          <a:ln>
            <a:solidFill>
              <a:schemeClr val="tx1"/>
            </a:solidFill>
          </a:ln>
        </p:spPr>
        <p:txBody>
          <a:bodyPr wrap="square" rtlCol="0">
            <a:spAutoFit/>
          </a:bodyPr>
          <a:lstStyle/>
          <a:p>
            <a:r>
              <a:rPr lang="zh-CN" altLang="en-US" dirty="0" smtClean="0"/>
              <a:t>校正图像</a:t>
            </a:r>
            <a:endParaRPr lang="zh-CN" altLang="en-US" dirty="0"/>
          </a:p>
        </p:txBody>
      </p:sp>
      <p:sp>
        <p:nvSpPr>
          <p:cNvPr id="12" name="TextBox 11"/>
          <p:cNvSpPr txBox="1"/>
          <p:nvPr/>
        </p:nvSpPr>
        <p:spPr>
          <a:xfrm>
            <a:off x="3607587" y="4619632"/>
            <a:ext cx="2000264" cy="369332"/>
          </a:xfrm>
          <a:prstGeom prst="rect">
            <a:avLst/>
          </a:prstGeom>
          <a:noFill/>
          <a:ln>
            <a:solidFill>
              <a:schemeClr val="tx1"/>
            </a:solidFill>
          </a:ln>
        </p:spPr>
        <p:txBody>
          <a:bodyPr wrap="square" rtlCol="0">
            <a:spAutoFit/>
          </a:bodyPr>
          <a:lstStyle/>
          <a:p>
            <a:r>
              <a:rPr lang="zh-CN" altLang="en-US" dirty="0" smtClean="0"/>
              <a:t>定位二维码区域</a:t>
            </a:r>
            <a:endParaRPr lang="zh-CN" altLang="en-US" dirty="0"/>
          </a:p>
        </p:txBody>
      </p:sp>
      <p:cxnSp>
        <p:nvCxnSpPr>
          <p:cNvPr id="14" name="直接箭头连接符 13"/>
          <p:cNvCxnSpPr>
            <a:stCxn id="5" idx="2"/>
            <a:endCxn id="6" idx="0"/>
          </p:cNvCxnSpPr>
          <p:nvPr/>
        </p:nvCxnSpPr>
        <p:spPr>
          <a:xfrm rot="16200000" flipH="1">
            <a:off x="4438172" y="2378383"/>
            <a:ext cx="321235" cy="178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rot="5400000">
            <a:off x="4447102" y="30778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4412177" y="516046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12177" y="3767654"/>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412177" y="44460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412177" y="5839356"/>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548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3226680"/>
          </a:xfrm>
        </p:spPr>
        <p:txBody>
          <a:bodyPr>
            <a:normAutofit/>
          </a:bodyPr>
          <a:lstStyle/>
          <a:p>
            <a:pPr marL="0" indent="720000">
              <a:lnSpc>
                <a:spcPct val="150000"/>
              </a:lnSpc>
              <a:spcBef>
                <a:spcPts val="0"/>
              </a:spcBef>
              <a:buNone/>
            </a:pPr>
            <a:r>
              <a:rPr lang="zh-CN" altLang="en-US" sz="2400" dirty="0">
                <a:ea typeface="宋体" charset="-122"/>
              </a:rPr>
              <a:t>数字图像的概念：一幅图像可以定义为一个</a:t>
            </a:r>
            <a:r>
              <a:rPr lang="zh-CN" altLang="en-US" sz="2400" dirty="0">
                <a:solidFill>
                  <a:srgbClr val="FF0000"/>
                </a:solidFill>
                <a:ea typeface="宋体" charset="-122"/>
              </a:rPr>
              <a:t>二维函数</a:t>
            </a:r>
            <a:r>
              <a:rPr lang="en-US" altLang="zh-CN" sz="2400" dirty="0">
                <a:solidFill>
                  <a:srgbClr val="FF0000"/>
                </a:solidFill>
                <a:ea typeface="宋体" charset="-122"/>
              </a:rPr>
              <a:t>f(</a:t>
            </a:r>
            <a:r>
              <a:rPr lang="en-US" altLang="zh-CN" sz="2400" dirty="0" err="1">
                <a:solidFill>
                  <a:srgbClr val="FF0000"/>
                </a:solidFill>
                <a:ea typeface="宋体" charset="-122"/>
              </a:rPr>
              <a:t>x,y</a:t>
            </a:r>
            <a:r>
              <a:rPr lang="en-US" altLang="zh-CN" sz="2400" dirty="0">
                <a:solidFill>
                  <a:srgbClr val="FF0000"/>
                </a:solidFill>
                <a:ea typeface="宋体" charset="-122"/>
              </a:rPr>
              <a:t>)</a:t>
            </a:r>
            <a:r>
              <a:rPr lang="zh-CN" altLang="en-US" sz="2400" dirty="0">
                <a:ea typeface="宋体" charset="-122"/>
              </a:rPr>
              <a:t>，其中</a:t>
            </a:r>
            <a:r>
              <a:rPr lang="en-US" altLang="zh-CN" sz="2400" dirty="0">
                <a:ea typeface="宋体" charset="-122"/>
              </a:rPr>
              <a:t>x</a:t>
            </a:r>
            <a:r>
              <a:rPr lang="zh-CN" altLang="en-US" sz="2400" dirty="0">
                <a:ea typeface="宋体" charset="-122"/>
              </a:rPr>
              <a:t>和</a:t>
            </a:r>
            <a:r>
              <a:rPr lang="en-US" altLang="zh-CN" sz="2400" dirty="0">
                <a:ea typeface="宋体" charset="-122"/>
              </a:rPr>
              <a:t>y</a:t>
            </a:r>
            <a:r>
              <a:rPr lang="zh-CN" altLang="en-US" sz="2400" dirty="0">
                <a:ea typeface="宋体" charset="-122"/>
              </a:rPr>
              <a:t>是</a:t>
            </a:r>
            <a:r>
              <a:rPr lang="zh-CN" altLang="en-US" sz="2400" dirty="0">
                <a:solidFill>
                  <a:srgbClr val="FF0000"/>
                </a:solidFill>
                <a:ea typeface="宋体" charset="-122"/>
              </a:rPr>
              <a:t>空间坐标</a:t>
            </a:r>
            <a:r>
              <a:rPr lang="zh-CN" altLang="en-US" sz="2400" dirty="0">
                <a:ea typeface="宋体" charset="-122"/>
              </a:rPr>
              <a:t>，</a:t>
            </a:r>
            <a:r>
              <a:rPr lang="en-US" altLang="zh-CN" sz="2400" dirty="0">
                <a:ea typeface="宋体" charset="-122"/>
              </a:rPr>
              <a:t>f</a:t>
            </a:r>
            <a:r>
              <a:rPr lang="zh-CN" altLang="en-US" sz="2400" dirty="0">
                <a:ea typeface="宋体" charset="-122"/>
              </a:rPr>
              <a:t>在任意一对坐标</a:t>
            </a:r>
            <a:r>
              <a:rPr lang="en-US" altLang="zh-CN" sz="2400" dirty="0">
                <a:ea typeface="宋体" charset="-122"/>
              </a:rPr>
              <a:t>(</a:t>
            </a:r>
            <a:r>
              <a:rPr lang="en-US" altLang="zh-CN" sz="2400" dirty="0" err="1">
                <a:ea typeface="宋体" charset="-122"/>
              </a:rPr>
              <a:t>x,y</a:t>
            </a:r>
            <a:r>
              <a:rPr lang="en-US" altLang="zh-CN" sz="2400" dirty="0">
                <a:ea typeface="宋体" charset="-122"/>
              </a:rPr>
              <a:t>)</a:t>
            </a:r>
            <a:r>
              <a:rPr lang="zh-CN" altLang="en-US" sz="2400" dirty="0">
                <a:ea typeface="宋体" charset="-122"/>
              </a:rPr>
              <a:t>处的</a:t>
            </a:r>
            <a:r>
              <a:rPr lang="zh-CN" altLang="en-US" sz="2400" dirty="0">
                <a:solidFill>
                  <a:srgbClr val="FF0000"/>
                </a:solidFill>
                <a:ea typeface="宋体" charset="-122"/>
              </a:rPr>
              <a:t>幅值</a:t>
            </a:r>
            <a:r>
              <a:rPr lang="zh-CN" altLang="en-US" sz="2400" dirty="0">
                <a:ea typeface="宋体" charset="-122"/>
              </a:rPr>
              <a:t>称为该点处图像的</a:t>
            </a:r>
            <a:r>
              <a:rPr lang="zh-CN" altLang="en-US" sz="2400" dirty="0">
                <a:solidFill>
                  <a:srgbClr val="FF0000"/>
                </a:solidFill>
                <a:ea typeface="宋体" charset="-122"/>
              </a:rPr>
              <a:t>亮度</a:t>
            </a:r>
            <a:r>
              <a:rPr lang="zh-CN" altLang="en-US" sz="2400" dirty="0">
                <a:ea typeface="宋体" charset="-122"/>
              </a:rPr>
              <a:t>或者灰度。当</a:t>
            </a:r>
            <a:r>
              <a:rPr lang="en-US" altLang="zh-CN" sz="2400" dirty="0">
                <a:ea typeface="宋体" charset="-122"/>
              </a:rPr>
              <a:t>x</a:t>
            </a:r>
            <a:r>
              <a:rPr lang="zh-CN" altLang="en-US" sz="2400" dirty="0">
                <a:ea typeface="宋体" charset="-122"/>
              </a:rPr>
              <a:t>，</a:t>
            </a:r>
            <a:r>
              <a:rPr lang="en-US" altLang="zh-CN" sz="2400" dirty="0">
                <a:ea typeface="宋体" charset="-122"/>
              </a:rPr>
              <a:t>y</a:t>
            </a:r>
            <a:r>
              <a:rPr lang="zh-CN" altLang="en-US" sz="2400" dirty="0">
                <a:ea typeface="宋体" charset="-122"/>
              </a:rPr>
              <a:t>和</a:t>
            </a:r>
            <a:r>
              <a:rPr lang="en-US" altLang="zh-CN" sz="2400" dirty="0">
                <a:ea typeface="宋体" charset="-122"/>
              </a:rPr>
              <a:t>f</a:t>
            </a:r>
            <a:r>
              <a:rPr lang="zh-CN" altLang="en-US" sz="2400" dirty="0">
                <a:ea typeface="宋体" charset="-122"/>
              </a:rPr>
              <a:t>的幅值都是有限的离散值时，该图像称为数字图像。</a:t>
            </a:r>
            <a:endParaRPr lang="zh-CN" altLang="en-US" sz="2400" dirty="0"/>
          </a:p>
        </p:txBody>
      </p:sp>
    </p:spTree>
    <p:extLst>
      <p:ext uri="{BB962C8B-B14F-4D97-AF65-F5344CB8AC3E}">
        <p14:creationId xmlns:p14="http://schemas.microsoft.com/office/powerpoint/2010/main" val="2011568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0">
              <a:lnSpc>
                <a:spcPct val="150000"/>
              </a:lnSpc>
              <a:spcBef>
                <a:spcPts val="0"/>
              </a:spcBef>
              <a:buNone/>
            </a:pPr>
            <a:r>
              <a:rPr lang="zh-CN" altLang="en-US" sz="2400" dirty="0">
                <a:ea typeface="宋体" charset="-122"/>
              </a:rPr>
              <a:t>图像类型：</a:t>
            </a:r>
            <a:endParaRPr lang="en-US" altLang="zh-CN" sz="2400" dirty="0">
              <a:ea typeface="宋体" charset="-122"/>
            </a:endParaRPr>
          </a:p>
          <a:p>
            <a:pPr marL="0" indent="0">
              <a:lnSpc>
                <a:spcPct val="150000"/>
              </a:lnSpc>
              <a:spcBef>
                <a:spcPts val="0"/>
              </a:spcBef>
              <a:buFont typeface="Wingdings" pitchFamily="2" charset="2"/>
              <a:buChar char="l"/>
            </a:pPr>
            <a:r>
              <a:rPr lang="zh-CN" altLang="en-US" sz="2400" dirty="0"/>
              <a:t>亮度图像。一幅亮度图像就是一个数据矩阵。若亮度图像的像素是</a:t>
            </a:r>
            <a:r>
              <a:rPr lang="en-US" altLang="zh-CN" sz="2400" dirty="0"/>
              <a:t>uint8</a:t>
            </a:r>
            <a:r>
              <a:rPr lang="zh-CN" altLang="en-US" sz="2400" dirty="0"/>
              <a:t>类，则取值范围是</a:t>
            </a:r>
            <a:r>
              <a:rPr lang="en-US" altLang="zh-CN" sz="2400" dirty="0"/>
              <a:t>[0,255]</a:t>
            </a:r>
            <a:r>
              <a:rPr lang="zh-CN" altLang="en-US" sz="2400" dirty="0"/>
              <a:t>。</a:t>
            </a:r>
            <a:endParaRPr lang="en-US" altLang="zh-CN" sz="2400" dirty="0"/>
          </a:p>
          <a:p>
            <a:pPr marL="0" indent="0">
              <a:lnSpc>
                <a:spcPct val="150000"/>
              </a:lnSpc>
              <a:spcBef>
                <a:spcPts val="0"/>
              </a:spcBef>
              <a:buFont typeface="Wingdings" pitchFamily="2" charset="2"/>
              <a:buChar char="l"/>
            </a:pPr>
            <a:r>
              <a:rPr lang="zh-CN" altLang="en-US" sz="2400" dirty="0"/>
              <a:t>二值图像。一幅二值图像是一个取值只有</a:t>
            </a:r>
            <a:r>
              <a:rPr lang="en-US" altLang="zh-CN" sz="2400" dirty="0"/>
              <a:t>0</a:t>
            </a:r>
            <a:r>
              <a:rPr lang="zh-CN" altLang="en-US" sz="2400" dirty="0"/>
              <a:t>和</a:t>
            </a:r>
            <a:r>
              <a:rPr lang="en-US" altLang="zh-CN" sz="2400" dirty="0"/>
              <a:t>1</a:t>
            </a:r>
            <a:r>
              <a:rPr lang="zh-CN" altLang="en-US" sz="2400" dirty="0"/>
              <a:t>的逻辑数组。一个取值只包含</a:t>
            </a:r>
            <a:r>
              <a:rPr lang="en-US" altLang="zh-CN" sz="2400" dirty="0"/>
              <a:t>0</a:t>
            </a:r>
            <a:r>
              <a:rPr lang="zh-CN" altLang="en-US" sz="2400" dirty="0"/>
              <a:t>和</a:t>
            </a:r>
            <a:r>
              <a:rPr lang="en-US" altLang="zh-CN" sz="2400" dirty="0"/>
              <a:t>1</a:t>
            </a:r>
            <a:r>
              <a:rPr lang="zh-CN" altLang="en-US" sz="2400" dirty="0"/>
              <a:t>的</a:t>
            </a:r>
            <a:r>
              <a:rPr lang="en-US" altLang="zh-CN" sz="2400" dirty="0"/>
              <a:t>uint8</a:t>
            </a:r>
            <a:r>
              <a:rPr lang="zh-CN" altLang="en-US" sz="2400" dirty="0"/>
              <a:t>类数组，不是逻辑数组。使用</a:t>
            </a:r>
            <a:r>
              <a:rPr lang="en-US" altLang="zh-CN" sz="2400" dirty="0"/>
              <a:t>logical</a:t>
            </a:r>
            <a:r>
              <a:rPr lang="zh-CN" altLang="en-US" sz="2400" dirty="0"/>
              <a:t>函数可以把数值数组转换为二值数组。</a:t>
            </a:r>
          </a:p>
        </p:txBody>
      </p:sp>
    </p:spTree>
    <p:extLst>
      <p:ext uri="{BB962C8B-B14F-4D97-AF65-F5344CB8AC3E}">
        <p14:creationId xmlns:p14="http://schemas.microsoft.com/office/powerpoint/2010/main" val="39126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484784"/>
            <a:ext cx="8786874" cy="2218568"/>
          </a:xfrm>
        </p:spPr>
        <p:txBody>
          <a:bodyPr>
            <a:normAutofit lnSpcReduction="10000"/>
          </a:bodyPr>
          <a:lstStyle/>
          <a:p>
            <a:pPr marL="0" indent="0">
              <a:lnSpc>
                <a:spcPct val="150000"/>
              </a:lnSpc>
              <a:spcBef>
                <a:spcPts val="0"/>
              </a:spcBef>
              <a:buFont typeface="Wingdings" pitchFamily="2" charset="2"/>
              <a:buChar char="l"/>
            </a:pPr>
            <a:r>
              <a:rPr lang="en-US" altLang="zh-CN" sz="2400" dirty="0"/>
              <a:t>RGB</a:t>
            </a:r>
            <a:r>
              <a:rPr lang="zh-CN" altLang="en-US" sz="2400" dirty="0"/>
              <a:t>图像：一幅</a:t>
            </a:r>
            <a:r>
              <a:rPr lang="en-US" altLang="zh-CN" sz="2400" dirty="0"/>
              <a:t>RGB</a:t>
            </a:r>
            <a:r>
              <a:rPr lang="zh-CN" altLang="en-US" sz="2400" dirty="0"/>
              <a:t>图像就是彩色像素的一个</a:t>
            </a:r>
            <a:r>
              <a:rPr lang="en-US" altLang="zh-CN" sz="2400" dirty="0"/>
              <a:t>M*N*3</a:t>
            </a:r>
            <a:r>
              <a:rPr lang="zh-CN" altLang="en-US" sz="2400" dirty="0"/>
              <a:t>数组，其中每一个彩色像素点都是在特定空间位置的彩色图像相对应的红、绿、蓝分量。</a:t>
            </a:r>
            <a:r>
              <a:rPr lang="en-US" altLang="zh-CN" sz="2400" dirty="0"/>
              <a:t>RGB</a:t>
            </a:r>
            <a:r>
              <a:rPr lang="zh-CN" altLang="en-US" sz="2400" dirty="0"/>
              <a:t>也可以看成是一个由三幅灰度图像堆出来的图像。</a:t>
            </a:r>
            <a:endParaRPr lang="en-US" altLang="zh-CN" sz="2400" dirty="0"/>
          </a:p>
        </p:txBody>
      </p:sp>
      <p:pic>
        <p:nvPicPr>
          <p:cNvPr id="4" name="Picture 1" descr="C:\Users\Administrator\Desktop\11111111.jpg"/>
          <p:cNvPicPr>
            <a:picLocks noChangeAspect="1" noChangeArrowheads="1"/>
          </p:cNvPicPr>
          <p:nvPr/>
        </p:nvPicPr>
        <p:blipFill>
          <a:blip r:embed="rId2"/>
          <a:srcRect/>
          <a:stretch>
            <a:fillRect/>
          </a:stretch>
        </p:blipFill>
        <p:spPr bwMode="auto">
          <a:xfrm>
            <a:off x="1720582" y="3717032"/>
            <a:ext cx="5254943" cy="2768918"/>
          </a:xfrm>
          <a:prstGeom prst="rect">
            <a:avLst/>
          </a:prstGeom>
          <a:noFill/>
        </p:spPr>
      </p:pic>
    </p:spTree>
    <p:extLst>
      <p:ext uri="{BB962C8B-B14F-4D97-AF65-F5344CB8AC3E}">
        <p14:creationId xmlns:p14="http://schemas.microsoft.com/office/powerpoint/2010/main" val="39126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4000496" y="1857364"/>
            <a:ext cx="1178727" cy="369332"/>
          </a:xfrm>
          <a:prstGeom prst="rect">
            <a:avLst/>
          </a:prstGeom>
          <a:noFill/>
          <a:ln>
            <a:solidFill>
              <a:schemeClr val="tx1"/>
            </a:solidFill>
          </a:ln>
        </p:spPr>
        <p:txBody>
          <a:bodyPr wrap="square" rtlCol="0">
            <a:spAutoFit/>
          </a:bodyPr>
          <a:lstStyle/>
          <a:p>
            <a:r>
              <a:rPr lang="zh-CN" altLang="en-US" dirty="0" smtClean="0"/>
              <a:t>读取图像</a:t>
            </a:r>
            <a:endParaRPr lang="zh-CN" altLang="en-US" dirty="0"/>
          </a:p>
        </p:txBody>
      </p:sp>
      <p:sp>
        <p:nvSpPr>
          <p:cNvPr id="6" name="TextBox 5"/>
          <p:cNvSpPr txBox="1"/>
          <p:nvPr/>
        </p:nvSpPr>
        <p:spPr>
          <a:xfrm>
            <a:off x="2500298" y="2547931"/>
            <a:ext cx="4214842" cy="369332"/>
          </a:xfrm>
          <a:prstGeom prst="rect">
            <a:avLst/>
          </a:prstGeom>
          <a:blipFill>
            <a:blip r:embed="rId2"/>
            <a:tile tx="0" ty="0" sx="100000" sy="100000" flip="none" algn="tl"/>
          </a:blipFill>
          <a:ln>
            <a:solidFill>
              <a:schemeClr val="tx1"/>
            </a:solidFill>
          </a:ln>
        </p:spPr>
        <p:txBody>
          <a:bodyPr wrap="square" rtlCol="0">
            <a:spAutoFit/>
          </a:bodyPr>
          <a:lstStyle/>
          <a:p>
            <a:r>
              <a:rPr lang="zh-CN" altLang="en-US" dirty="0" smtClean="0"/>
              <a:t>将</a:t>
            </a:r>
            <a:r>
              <a:rPr lang="en-US" altLang="zh-CN" dirty="0" smtClean="0"/>
              <a:t>RGB</a:t>
            </a:r>
            <a:r>
              <a:rPr lang="zh-CN" altLang="en-US" dirty="0" smtClean="0"/>
              <a:t>图像转换为灰度图像（图像增强）</a:t>
            </a:r>
            <a:endParaRPr lang="zh-CN" altLang="en-US" dirty="0"/>
          </a:p>
        </p:txBody>
      </p:sp>
      <p:sp>
        <p:nvSpPr>
          <p:cNvPr id="7" name="TextBox 6"/>
          <p:cNvSpPr txBox="1"/>
          <p:nvPr/>
        </p:nvSpPr>
        <p:spPr>
          <a:xfrm>
            <a:off x="3107521" y="3929065"/>
            <a:ext cx="3000396" cy="369332"/>
          </a:xfrm>
          <a:prstGeom prst="rect">
            <a:avLst/>
          </a:prstGeom>
          <a:noFill/>
          <a:ln>
            <a:solidFill>
              <a:schemeClr val="tx1"/>
            </a:solidFill>
          </a:ln>
        </p:spPr>
        <p:txBody>
          <a:bodyPr wrap="square" rtlCol="0">
            <a:spAutoFit/>
          </a:bodyPr>
          <a:lstStyle/>
          <a:p>
            <a:r>
              <a:rPr lang="zh-CN" altLang="en-US" dirty="0" smtClean="0"/>
              <a:t>将灰度图像转换为二值图像</a:t>
            </a:r>
            <a:endParaRPr lang="zh-CN" altLang="en-US" dirty="0"/>
          </a:p>
        </p:txBody>
      </p:sp>
      <p:sp>
        <p:nvSpPr>
          <p:cNvPr id="9" name="TextBox 8"/>
          <p:cNvSpPr txBox="1"/>
          <p:nvPr/>
        </p:nvSpPr>
        <p:spPr>
          <a:xfrm>
            <a:off x="3857620" y="3238498"/>
            <a:ext cx="1500198" cy="369332"/>
          </a:xfrm>
          <a:prstGeom prst="rect">
            <a:avLst/>
          </a:prstGeom>
          <a:noFill/>
          <a:ln>
            <a:solidFill>
              <a:schemeClr val="tx1"/>
            </a:solidFill>
          </a:ln>
        </p:spPr>
        <p:txBody>
          <a:bodyPr wrap="square" rtlCol="0">
            <a:spAutoFit/>
          </a:bodyPr>
          <a:lstStyle/>
          <a:p>
            <a:r>
              <a:rPr lang="zh-CN" altLang="en-US" dirty="0" smtClean="0"/>
              <a:t>滤波（频域）</a:t>
            </a:r>
            <a:endParaRPr lang="zh-CN" altLang="en-US" dirty="0"/>
          </a:p>
        </p:txBody>
      </p:sp>
      <p:sp>
        <p:nvSpPr>
          <p:cNvPr id="10" name="TextBox 9"/>
          <p:cNvSpPr txBox="1"/>
          <p:nvPr/>
        </p:nvSpPr>
        <p:spPr>
          <a:xfrm>
            <a:off x="4214810" y="6000768"/>
            <a:ext cx="714380" cy="369332"/>
          </a:xfrm>
          <a:prstGeom prst="rect">
            <a:avLst/>
          </a:prstGeom>
          <a:noFill/>
          <a:ln>
            <a:solidFill>
              <a:schemeClr val="tx1"/>
            </a:solidFill>
          </a:ln>
        </p:spPr>
        <p:txBody>
          <a:bodyPr wrap="square" rtlCol="0">
            <a:spAutoFit/>
          </a:bodyPr>
          <a:lstStyle/>
          <a:p>
            <a:r>
              <a:rPr lang="zh-CN" altLang="en-US" dirty="0" smtClean="0"/>
              <a:t>译码</a:t>
            </a:r>
            <a:endParaRPr lang="zh-CN" altLang="en-US" dirty="0"/>
          </a:p>
        </p:txBody>
      </p:sp>
      <p:sp>
        <p:nvSpPr>
          <p:cNvPr id="11" name="TextBox 10"/>
          <p:cNvSpPr txBox="1"/>
          <p:nvPr/>
        </p:nvSpPr>
        <p:spPr>
          <a:xfrm>
            <a:off x="4036215" y="5310199"/>
            <a:ext cx="1143008" cy="369332"/>
          </a:xfrm>
          <a:prstGeom prst="rect">
            <a:avLst/>
          </a:prstGeom>
          <a:noFill/>
          <a:ln>
            <a:solidFill>
              <a:schemeClr val="tx1"/>
            </a:solidFill>
          </a:ln>
        </p:spPr>
        <p:txBody>
          <a:bodyPr wrap="square" rtlCol="0">
            <a:spAutoFit/>
          </a:bodyPr>
          <a:lstStyle/>
          <a:p>
            <a:r>
              <a:rPr lang="zh-CN" altLang="en-US" dirty="0" smtClean="0"/>
              <a:t>校正图像</a:t>
            </a:r>
            <a:endParaRPr lang="zh-CN" altLang="en-US" dirty="0"/>
          </a:p>
        </p:txBody>
      </p:sp>
      <p:sp>
        <p:nvSpPr>
          <p:cNvPr id="12" name="TextBox 11"/>
          <p:cNvSpPr txBox="1"/>
          <p:nvPr/>
        </p:nvSpPr>
        <p:spPr>
          <a:xfrm>
            <a:off x="3607587" y="4619632"/>
            <a:ext cx="2000264" cy="369332"/>
          </a:xfrm>
          <a:prstGeom prst="rect">
            <a:avLst/>
          </a:prstGeom>
          <a:noFill/>
          <a:ln>
            <a:solidFill>
              <a:schemeClr val="tx1"/>
            </a:solidFill>
          </a:ln>
        </p:spPr>
        <p:txBody>
          <a:bodyPr wrap="square" rtlCol="0">
            <a:spAutoFit/>
          </a:bodyPr>
          <a:lstStyle/>
          <a:p>
            <a:r>
              <a:rPr lang="zh-CN" altLang="en-US" dirty="0" smtClean="0"/>
              <a:t>定位二维码区域</a:t>
            </a:r>
            <a:endParaRPr lang="zh-CN" altLang="en-US" dirty="0"/>
          </a:p>
        </p:txBody>
      </p:sp>
      <p:cxnSp>
        <p:nvCxnSpPr>
          <p:cNvPr id="14" name="直接箭头连接符 13"/>
          <p:cNvCxnSpPr>
            <a:stCxn id="5" idx="2"/>
            <a:endCxn id="6" idx="0"/>
          </p:cNvCxnSpPr>
          <p:nvPr/>
        </p:nvCxnSpPr>
        <p:spPr>
          <a:xfrm rot="16200000" flipH="1">
            <a:off x="4438172" y="2378383"/>
            <a:ext cx="321235" cy="178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rot="5400000">
            <a:off x="4447102" y="30778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4412177" y="516046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12177" y="3767654"/>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412177" y="44460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412177" y="5839356"/>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177614" y="2002520"/>
            <a:ext cx="8786874" cy="1210456"/>
          </a:xfrm>
        </p:spPr>
        <p:txBody>
          <a:bodyPr>
            <a:normAutofit/>
          </a:bodyPr>
          <a:lstStyle/>
          <a:p>
            <a:pPr marL="0" indent="720000">
              <a:lnSpc>
                <a:spcPct val="150000"/>
              </a:lnSpc>
              <a:spcBef>
                <a:spcPts val="0"/>
              </a:spcBef>
              <a:buNone/>
            </a:pPr>
            <a:r>
              <a:rPr lang="zh-CN" altLang="en-US" sz="2400" dirty="0">
                <a:ea typeface="宋体" charset="-122"/>
              </a:rPr>
              <a:t>按照人眼的视觉效果，将</a:t>
            </a:r>
            <a:r>
              <a:rPr lang="en-US" altLang="zh-CN" sz="2400" dirty="0">
                <a:ea typeface="宋体" charset="-122"/>
              </a:rPr>
              <a:t>RGB</a:t>
            </a:r>
            <a:r>
              <a:rPr lang="zh-CN" altLang="en-US" sz="2400" dirty="0">
                <a:ea typeface="宋体" charset="-122"/>
              </a:rPr>
              <a:t>图像转换为灰度图像，可以将</a:t>
            </a:r>
            <a:r>
              <a:rPr lang="en-US" altLang="zh-CN" sz="2400" dirty="0"/>
              <a:t>RGB</a:t>
            </a:r>
            <a:r>
              <a:rPr lang="zh-CN" altLang="en-US" sz="2400" dirty="0"/>
              <a:t>三分量进行加权平均能得到较合理的灰度图像。建议如下：</a:t>
            </a:r>
          </a:p>
        </p:txBody>
      </p:sp>
      <p:graphicFrame>
        <p:nvGraphicFramePr>
          <p:cNvPr id="4" name="对象 3"/>
          <p:cNvGraphicFramePr>
            <a:graphicFrameLocks noChangeAspect="1"/>
          </p:cNvGraphicFramePr>
          <p:nvPr>
            <p:extLst>
              <p:ext uri="{D42A27DB-BD31-4B8C-83A1-F6EECF244321}">
                <p14:modId xmlns:p14="http://schemas.microsoft.com/office/powerpoint/2010/main" val="2974208888"/>
              </p:ext>
            </p:extLst>
          </p:nvPr>
        </p:nvGraphicFramePr>
        <p:xfrm>
          <a:off x="251520" y="3921125"/>
          <a:ext cx="8504237" cy="508000"/>
        </p:xfrm>
        <a:graphic>
          <a:graphicData uri="http://schemas.openxmlformats.org/presentationml/2006/ole">
            <mc:AlternateContent xmlns:mc="http://schemas.openxmlformats.org/markup-compatibility/2006">
              <mc:Choice xmlns:v="urn:schemas-microsoft-com:vml" Requires="v">
                <p:oleObj spid="_x0000_s258084" name="公式" r:id="rId3" imgW="3403600" imgH="203200" progId="Equation.3">
                  <p:embed/>
                </p:oleObj>
              </mc:Choice>
              <mc:Fallback>
                <p:oleObj name="公式" r:id="rId3" imgW="3403600" imgH="2032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921125"/>
                        <a:ext cx="85042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457200">
              <a:lnSpc>
                <a:spcPct val="150000"/>
              </a:lnSpc>
              <a:spcBef>
                <a:spcPts val="0"/>
              </a:spcBef>
              <a:buNone/>
            </a:pPr>
            <a:r>
              <a:rPr lang="zh-CN" altLang="en-US" sz="2400" dirty="0" smtClean="0">
                <a:latin typeface="+mn-ea"/>
              </a:rPr>
              <a:t>从</a:t>
            </a:r>
            <a:r>
              <a:rPr lang="zh-CN" altLang="en-US" sz="2400" dirty="0" smtClean="0">
                <a:solidFill>
                  <a:srgbClr val="FF0000"/>
                </a:solidFill>
                <a:latin typeface="+mn-ea"/>
              </a:rPr>
              <a:t>图像直方图</a:t>
            </a:r>
            <a:r>
              <a:rPr lang="zh-CN" altLang="en-US" sz="2400" dirty="0" smtClean="0">
                <a:latin typeface="+mn-ea"/>
              </a:rPr>
              <a:t>中获取的信息，在图像增强方面有着重要的作用。</a:t>
            </a:r>
            <a:endParaRPr lang="en-US" altLang="zh-CN" sz="2400" dirty="0" smtClean="0">
              <a:latin typeface="+mn-ea"/>
            </a:endParaRPr>
          </a:p>
          <a:p>
            <a:pPr marL="0" indent="457200">
              <a:lnSpc>
                <a:spcPct val="150000"/>
              </a:lnSpc>
              <a:spcBef>
                <a:spcPts val="0"/>
              </a:spcBef>
              <a:buNone/>
            </a:pPr>
            <a:r>
              <a:rPr lang="zh-CN" altLang="en-US" sz="2400" dirty="0" smtClean="0"/>
              <a:t>灰度直方图反映了数字图像的灰度级与其出现频率的关系。通过修改直方图的方法可以增强图像</a:t>
            </a:r>
            <a:r>
              <a:rPr lang="en-US" sz="2400" dirty="0" smtClean="0"/>
              <a:t>,</a:t>
            </a:r>
            <a:r>
              <a:rPr lang="zh-CN" altLang="en-US" sz="2400" dirty="0" smtClean="0"/>
              <a:t>扩展图像的</a:t>
            </a:r>
            <a:r>
              <a:rPr lang="zh-CN" altLang="en-US" sz="2400" dirty="0" smtClean="0">
                <a:solidFill>
                  <a:srgbClr val="FF0000"/>
                </a:solidFill>
              </a:rPr>
              <a:t>动态范围</a:t>
            </a:r>
            <a:r>
              <a:rPr lang="zh-CN" altLang="en-US" sz="2400" dirty="0" smtClean="0"/>
              <a:t>，增强</a:t>
            </a:r>
            <a:r>
              <a:rPr lang="zh-CN" altLang="en-US" sz="2400" dirty="0" smtClean="0">
                <a:solidFill>
                  <a:srgbClr val="FF0000"/>
                </a:solidFill>
              </a:rPr>
              <a:t>对比度</a:t>
            </a:r>
            <a:r>
              <a:rPr lang="zh-CN" altLang="en-US" sz="2400" dirty="0" smtClean="0"/>
              <a:t>。</a:t>
            </a:r>
          </a:p>
          <a:p>
            <a:pPr marL="0" indent="0">
              <a:lnSpc>
                <a:spcPct val="150000"/>
              </a:lnSpc>
              <a:spcBef>
                <a:spcPts val="0"/>
              </a:spcBef>
              <a:buNone/>
            </a:pPr>
            <a:endParaRPr lang="zh-CN" altLang="en-US" sz="2800" dirty="0">
              <a:latin typeface="+mn-ea"/>
            </a:endParaRPr>
          </a:p>
        </p:txBody>
      </p:sp>
    </p:spTree>
    <p:extLst>
      <p:ext uri="{BB962C8B-B14F-4D97-AF65-F5344CB8AC3E}">
        <p14:creationId xmlns:p14="http://schemas.microsoft.com/office/powerpoint/2010/main" val="2056120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1428760"/>
          </a:xfrm>
        </p:spPr>
        <p:txBody>
          <a:bodyPr>
            <a:normAutofit/>
          </a:bodyPr>
          <a:lstStyle/>
          <a:p>
            <a:pPr marL="0" indent="457200">
              <a:lnSpc>
                <a:spcPct val="150000"/>
              </a:lnSpc>
              <a:spcBef>
                <a:spcPts val="0"/>
              </a:spcBef>
              <a:buNone/>
            </a:pPr>
            <a:r>
              <a:rPr lang="zh-CN" altLang="en-US" sz="2400" dirty="0" smtClean="0"/>
              <a:t>直方图均衡就是将原图通过某种变换，得到一幅灰度直方图为均匀分布的新图像。</a:t>
            </a:r>
            <a:endParaRPr lang="zh-CN" altLang="en-US" sz="2400" dirty="0">
              <a:latin typeface="+mn-ea"/>
            </a:endParaRPr>
          </a:p>
        </p:txBody>
      </p:sp>
      <p:grpSp>
        <p:nvGrpSpPr>
          <p:cNvPr id="4" name="Group 68"/>
          <p:cNvGrpSpPr>
            <a:grpSpLocks/>
          </p:cNvGrpSpPr>
          <p:nvPr/>
        </p:nvGrpSpPr>
        <p:grpSpPr bwMode="auto">
          <a:xfrm>
            <a:off x="800100" y="3595699"/>
            <a:ext cx="7543800" cy="1547813"/>
            <a:chOff x="672" y="3007"/>
            <a:chExt cx="4752" cy="975"/>
          </a:xfrm>
        </p:grpSpPr>
        <p:grpSp>
          <p:nvGrpSpPr>
            <p:cNvPr id="5" name="Group 67"/>
            <p:cNvGrpSpPr>
              <a:grpSpLocks/>
            </p:cNvGrpSpPr>
            <p:nvPr/>
          </p:nvGrpSpPr>
          <p:grpSpPr bwMode="auto">
            <a:xfrm>
              <a:off x="3168" y="3022"/>
              <a:ext cx="2256" cy="960"/>
              <a:chOff x="3168" y="3022"/>
              <a:chExt cx="2256" cy="960"/>
            </a:xfrm>
          </p:grpSpPr>
          <p:sp>
            <p:nvSpPr>
              <p:cNvPr id="12" name="Line 26"/>
              <p:cNvSpPr>
                <a:spLocks noChangeShapeType="1"/>
              </p:cNvSpPr>
              <p:nvPr/>
            </p:nvSpPr>
            <p:spPr bwMode="auto">
              <a:xfrm>
                <a:off x="3168" y="3892"/>
                <a:ext cx="2256" cy="0"/>
              </a:xfrm>
              <a:prstGeom prst="line">
                <a:avLst/>
              </a:prstGeom>
              <a:noFill/>
              <a:ln w="28575">
                <a:solidFill>
                  <a:schemeClr val="tx1"/>
                </a:solidFill>
                <a:round/>
                <a:headEnd/>
                <a:tailEnd type="triangle" w="med" len="me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13" name="Line 27"/>
              <p:cNvSpPr>
                <a:spLocks noChangeShapeType="1"/>
              </p:cNvSpPr>
              <p:nvPr/>
            </p:nvSpPr>
            <p:spPr bwMode="auto">
              <a:xfrm flipV="1">
                <a:off x="3353" y="3022"/>
                <a:ext cx="0" cy="960"/>
              </a:xfrm>
              <a:prstGeom prst="line">
                <a:avLst/>
              </a:prstGeom>
              <a:noFill/>
              <a:ln w="28575">
                <a:solidFill>
                  <a:schemeClr val="tx1"/>
                </a:solidFill>
                <a:round/>
                <a:headEnd/>
                <a:tailEnd type="triangle" w="med" len="me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14" name="Line 28"/>
              <p:cNvSpPr>
                <a:spLocks noChangeShapeType="1"/>
              </p:cNvSpPr>
              <p:nvPr/>
            </p:nvSpPr>
            <p:spPr bwMode="auto">
              <a:xfrm flipV="1">
                <a:off x="4651"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15" name="Line 29"/>
              <p:cNvSpPr>
                <a:spLocks noChangeShapeType="1"/>
              </p:cNvSpPr>
              <p:nvPr/>
            </p:nvSpPr>
            <p:spPr bwMode="auto">
              <a:xfrm>
                <a:off x="4342"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16" name="Line 30"/>
              <p:cNvSpPr>
                <a:spLocks noChangeShapeType="1"/>
              </p:cNvSpPr>
              <p:nvPr/>
            </p:nvSpPr>
            <p:spPr bwMode="auto">
              <a:xfrm>
                <a:off x="4157"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17" name="Line 31"/>
              <p:cNvSpPr>
                <a:spLocks noChangeShapeType="1"/>
              </p:cNvSpPr>
              <p:nvPr/>
            </p:nvSpPr>
            <p:spPr bwMode="auto">
              <a:xfrm>
                <a:off x="4528"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18" name="Line 32"/>
              <p:cNvSpPr>
                <a:spLocks noChangeShapeType="1"/>
              </p:cNvSpPr>
              <p:nvPr/>
            </p:nvSpPr>
            <p:spPr bwMode="auto">
              <a:xfrm flipV="1">
                <a:off x="4033"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19" name="Line 33"/>
              <p:cNvSpPr>
                <a:spLocks noChangeShapeType="1"/>
              </p:cNvSpPr>
              <p:nvPr/>
            </p:nvSpPr>
            <p:spPr bwMode="auto">
              <a:xfrm flipV="1">
                <a:off x="4713"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0" name="Line 34"/>
              <p:cNvSpPr>
                <a:spLocks noChangeShapeType="1"/>
              </p:cNvSpPr>
              <p:nvPr/>
            </p:nvSpPr>
            <p:spPr bwMode="auto">
              <a:xfrm flipV="1">
                <a:off x="4466"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1" name="Line 35"/>
              <p:cNvSpPr>
                <a:spLocks noChangeShapeType="1"/>
              </p:cNvSpPr>
              <p:nvPr/>
            </p:nvSpPr>
            <p:spPr bwMode="auto">
              <a:xfrm flipV="1">
                <a:off x="4095"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2" name="Line 36"/>
              <p:cNvSpPr>
                <a:spLocks noChangeShapeType="1"/>
              </p:cNvSpPr>
              <p:nvPr/>
            </p:nvSpPr>
            <p:spPr bwMode="auto">
              <a:xfrm flipV="1">
                <a:off x="4590"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3" name="Line 37"/>
              <p:cNvSpPr>
                <a:spLocks noChangeShapeType="1"/>
              </p:cNvSpPr>
              <p:nvPr/>
            </p:nvSpPr>
            <p:spPr bwMode="auto">
              <a:xfrm flipV="1">
                <a:off x="4281"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4" name="Line 38"/>
              <p:cNvSpPr>
                <a:spLocks noChangeShapeType="1"/>
              </p:cNvSpPr>
              <p:nvPr/>
            </p:nvSpPr>
            <p:spPr bwMode="auto">
              <a:xfrm>
                <a:off x="4219"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5" name="Line 39"/>
              <p:cNvSpPr>
                <a:spLocks noChangeShapeType="1"/>
              </p:cNvSpPr>
              <p:nvPr/>
            </p:nvSpPr>
            <p:spPr bwMode="auto">
              <a:xfrm flipV="1">
                <a:off x="3972"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6" name="Line 40"/>
              <p:cNvSpPr>
                <a:spLocks noChangeShapeType="1"/>
              </p:cNvSpPr>
              <p:nvPr/>
            </p:nvSpPr>
            <p:spPr bwMode="auto">
              <a:xfrm>
                <a:off x="5084"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7" name="Line 41"/>
              <p:cNvSpPr>
                <a:spLocks noChangeShapeType="1"/>
              </p:cNvSpPr>
              <p:nvPr/>
            </p:nvSpPr>
            <p:spPr bwMode="auto">
              <a:xfrm>
                <a:off x="4899"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8" name="Line 42"/>
              <p:cNvSpPr>
                <a:spLocks noChangeShapeType="1"/>
              </p:cNvSpPr>
              <p:nvPr/>
            </p:nvSpPr>
            <p:spPr bwMode="auto">
              <a:xfrm>
                <a:off x="3848"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29" name="Line 43"/>
              <p:cNvSpPr>
                <a:spLocks noChangeShapeType="1"/>
              </p:cNvSpPr>
              <p:nvPr/>
            </p:nvSpPr>
            <p:spPr bwMode="auto">
              <a:xfrm flipV="1">
                <a:off x="4775"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0" name="Line 44"/>
              <p:cNvSpPr>
                <a:spLocks noChangeShapeType="1"/>
              </p:cNvSpPr>
              <p:nvPr/>
            </p:nvSpPr>
            <p:spPr bwMode="auto">
              <a:xfrm flipV="1">
                <a:off x="4033"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1" name="Line 45"/>
              <p:cNvSpPr>
                <a:spLocks noChangeShapeType="1"/>
              </p:cNvSpPr>
              <p:nvPr/>
            </p:nvSpPr>
            <p:spPr bwMode="auto">
              <a:xfrm flipV="1">
                <a:off x="5146"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2" name="Line 46"/>
              <p:cNvSpPr>
                <a:spLocks noChangeShapeType="1"/>
              </p:cNvSpPr>
              <p:nvPr/>
            </p:nvSpPr>
            <p:spPr bwMode="auto">
              <a:xfrm flipV="1">
                <a:off x="4837"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3" name="Line 47"/>
              <p:cNvSpPr>
                <a:spLocks noChangeShapeType="1"/>
              </p:cNvSpPr>
              <p:nvPr/>
            </p:nvSpPr>
            <p:spPr bwMode="auto">
              <a:xfrm flipV="1">
                <a:off x="3910"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4" name="Line 48"/>
              <p:cNvSpPr>
                <a:spLocks noChangeShapeType="1"/>
              </p:cNvSpPr>
              <p:nvPr/>
            </p:nvSpPr>
            <p:spPr bwMode="auto">
              <a:xfrm flipV="1">
                <a:off x="5022"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5" name="Line 49"/>
              <p:cNvSpPr>
                <a:spLocks noChangeShapeType="1"/>
              </p:cNvSpPr>
              <p:nvPr/>
            </p:nvSpPr>
            <p:spPr bwMode="auto">
              <a:xfrm>
                <a:off x="4960"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6" name="Line 50"/>
              <p:cNvSpPr>
                <a:spLocks noChangeShapeType="1"/>
              </p:cNvSpPr>
              <p:nvPr/>
            </p:nvSpPr>
            <p:spPr bwMode="auto">
              <a:xfrm flipV="1">
                <a:off x="3724"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7" name="Line 51"/>
              <p:cNvSpPr>
                <a:spLocks noChangeShapeType="1"/>
              </p:cNvSpPr>
              <p:nvPr/>
            </p:nvSpPr>
            <p:spPr bwMode="auto">
              <a:xfrm>
                <a:off x="3477"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8" name="Line 52"/>
              <p:cNvSpPr>
                <a:spLocks noChangeShapeType="1"/>
              </p:cNvSpPr>
              <p:nvPr/>
            </p:nvSpPr>
            <p:spPr bwMode="auto">
              <a:xfrm>
                <a:off x="3601"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39" name="Line 53"/>
              <p:cNvSpPr>
                <a:spLocks noChangeShapeType="1"/>
              </p:cNvSpPr>
              <p:nvPr/>
            </p:nvSpPr>
            <p:spPr bwMode="auto">
              <a:xfrm flipV="1">
                <a:off x="3786"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40" name="Line 54"/>
              <p:cNvSpPr>
                <a:spLocks noChangeShapeType="1"/>
              </p:cNvSpPr>
              <p:nvPr/>
            </p:nvSpPr>
            <p:spPr bwMode="auto">
              <a:xfrm flipV="1">
                <a:off x="3539"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41" name="Line 55"/>
              <p:cNvSpPr>
                <a:spLocks noChangeShapeType="1"/>
              </p:cNvSpPr>
              <p:nvPr/>
            </p:nvSpPr>
            <p:spPr bwMode="auto">
              <a:xfrm flipV="1">
                <a:off x="3662"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42" name="Line 56"/>
              <p:cNvSpPr>
                <a:spLocks noChangeShapeType="1"/>
              </p:cNvSpPr>
              <p:nvPr/>
            </p:nvSpPr>
            <p:spPr bwMode="auto">
              <a:xfrm>
                <a:off x="4404"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43" name="Line 57"/>
              <p:cNvSpPr>
                <a:spLocks noChangeShapeType="1"/>
              </p:cNvSpPr>
              <p:nvPr/>
            </p:nvSpPr>
            <p:spPr bwMode="auto">
              <a:xfrm flipV="1">
                <a:off x="5208"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44" name="Line 58"/>
              <p:cNvSpPr>
                <a:spLocks noChangeShapeType="1"/>
              </p:cNvSpPr>
              <p:nvPr/>
            </p:nvSpPr>
            <p:spPr bwMode="auto">
              <a:xfrm flipV="1">
                <a:off x="5269"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45" name="Line 59"/>
              <p:cNvSpPr>
                <a:spLocks noChangeShapeType="1"/>
              </p:cNvSpPr>
              <p:nvPr/>
            </p:nvSpPr>
            <p:spPr bwMode="auto">
              <a:xfrm>
                <a:off x="3415" y="3412"/>
                <a:ext cx="0" cy="480"/>
              </a:xfrm>
              <a:prstGeom prst="line">
                <a:avLst/>
              </a:prstGeom>
              <a:noFill/>
              <a:ln w="28575">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grpSp>
        <p:grpSp>
          <p:nvGrpSpPr>
            <p:cNvPr id="6" name="Group 60"/>
            <p:cNvGrpSpPr>
              <a:grpSpLocks/>
            </p:cNvGrpSpPr>
            <p:nvPr/>
          </p:nvGrpSpPr>
          <p:grpSpPr bwMode="auto">
            <a:xfrm>
              <a:off x="672" y="3022"/>
              <a:ext cx="1968" cy="912"/>
              <a:chOff x="672" y="2640"/>
              <a:chExt cx="1968" cy="912"/>
            </a:xfrm>
          </p:grpSpPr>
          <p:sp>
            <p:nvSpPr>
              <p:cNvPr id="9" name="Line 61"/>
              <p:cNvSpPr>
                <a:spLocks noChangeShapeType="1"/>
              </p:cNvSpPr>
              <p:nvPr/>
            </p:nvSpPr>
            <p:spPr bwMode="auto">
              <a:xfrm>
                <a:off x="672" y="3552"/>
                <a:ext cx="1968" cy="0"/>
              </a:xfrm>
              <a:prstGeom prst="line">
                <a:avLst/>
              </a:prstGeom>
              <a:noFill/>
              <a:ln w="9525">
                <a:solidFill>
                  <a:schemeClr val="tx1"/>
                </a:solidFill>
                <a:round/>
                <a:headEnd/>
                <a:tailEnd type="triangle" w="med" len="me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10" name="Freeform 62"/>
              <p:cNvSpPr>
                <a:spLocks/>
              </p:cNvSpPr>
              <p:nvPr/>
            </p:nvSpPr>
            <p:spPr bwMode="auto">
              <a:xfrm>
                <a:off x="816" y="2848"/>
                <a:ext cx="1488" cy="704"/>
              </a:xfrm>
              <a:custGeom>
                <a:avLst/>
                <a:gdLst>
                  <a:gd name="T0" fmla="*/ 0 w 1584"/>
                  <a:gd name="T1" fmla="*/ 752 h 752"/>
                  <a:gd name="T2" fmla="*/ 384 w 1584"/>
                  <a:gd name="T3" fmla="*/ 80 h 752"/>
                  <a:gd name="T4" fmla="*/ 672 w 1584"/>
                  <a:gd name="T5" fmla="*/ 272 h 752"/>
                  <a:gd name="T6" fmla="*/ 960 w 1584"/>
                  <a:gd name="T7" fmla="*/ 176 h 752"/>
                  <a:gd name="T8" fmla="*/ 1200 w 1584"/>
                  <a:gd name="T9" fmla="*/ 320 h 752"/>
                  <a:gd name="T10" fmla="*/ 1440 w 1584"/>
                  <a:gd name="T11" fmla="*/ 464 h 752"/>
                  <a:gd name="T12" fmla="*/ 1584 w 1584"/>
                  <a:gd name="T13" fmla="*/ 752 h 752"/>
                  <a:gd name="T14" fmla="*/ 0 60000 65536"/>
                  <a:gd name="T15" fmla="*/ 0 60000 65536"/>
                  <a:gd name="T16" fmla="*/ 0 60000 65536"/>
                  <a:gd name="T17" fmla="*/ 0 60000 65536"/>
                  <a:gd name="T18" fmla="*/ 0 60000 65536"/>
                  <a:gd name="T19" fmla="*/ 0 60000 65536"/>
                  <a:gd name="T20" fmla="*/ 0 60000 65536"/>
                  <a:gd name="T21" fmla="*/ 0 w 1584"/>
                  <a:gd name="T22" fmla="*/ 0 h 752"/>
                  <a:gd name="T23" fmla="*/ 1584 w 1584"/>
                  <a:gd name="T24" fmla="*/ 752 h 7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4" h="752">
                    <a:moveTo>
                      <a:pt x="0" y="752"/>
                    </a:moveTo>
                    <a:cubicBezTo>
                      <a:pt x="136" y="456"/>
                      <a:pt x="272" y="160"/>
                      <a:pt x="384" y="80"/>
                    </a:cubicBezTo>
                    <a:cubicBezTo>
                      <a:pt x="496" y="0"/>
                      <a:pt x="576" y="256"/>
                      <a:pt x="672" y="272"/>
                    </a:cubicBezTo>
                    <a:cubicBezTo>
                      <a:pt x="768" y="288"/>
                      <a:pt x="872" y="168"/>
                      <a:pt x="960" y="176"/>
                    </a:cubicBezTo>
                    <a:cubicBezTo>
                      <a:pt x="1048" y="184"/>
                      <a:pt x="1120" y="272"/>
                      <a:pt x="1200" y="320"/>
                    </a:cubicBezTo>
                    <a:cubicBezTo>
                      <a:pt x="1280" y="368"/>
                      <a:pt x="1376" y="392"/>
                      <a:pt x="1440" y="464"/>
                    </a:cubicBezTo>
                    <a:cubicBezTo>
                      <a:pt x="1504" y="536"/>
                      <a:pt x="1544" y="644"/>
                      <a:pt x="1584" y="752"/>
                    </a:cubicBezTo>
                  </a:path>
                </a:pathLst>
              </a:custGeom>
              <a:noFill/>
              <a:ln w="28575">
                <a:solidFill>
                  <a:schemeClr val="tx1"/>
                </a:solidFill>
                <a:round/>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zh-CN" sz="2000" i="1">
                  <a:latin typeface="Times New Roman" pitchFamily="18" charset="0"/>
                </a:endParaRPr>
              </a:p>
            </p:txBody>
          </p:sp>
          <p:sp>
            <p:nvSpPr>
              <p:cNvPr id="11" name="Line 63"/>
              <p:cNvSpPr>
                <a:spLocks noChangeShapeType="1"/>
              </p:cNvSpPr>
              <p:nvPr/>
            </p:nvSpPr>
            <p:spPr bwMode="auto">
              <a:xfrm flipV="1">
                <a:off x="816" y="2640"/>
                <a:ext cx="0" cy="912"/>
              </a:xfrm>
              <a:prstGeom prst="line">
                <a:avLst/>
              </a:prstGeom>
              <a:noFill/>
              <a:ln w="9525">
                <a:solidFill>
                  <a:schemeClr val="tx1"/>
                </a:solidFill>
                <a:round/>
                <a:headEnd/>
                <a:tailEnd type="triangle" w="med" len="me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grpSp>
        <p:sp>
          <p:nvSpPr>
            <p:cNvPr id="7" name="AutoShape 64"/>
            <p:cNvSpPr>
              <a:spLocks noChangeArrowheads="1"/>
            </p:cNvSpPr>
            <p:nvPr/>
          </p:nvSpPr>
          <p:spPr bwMode="auto">
            <a:xfrm>
              <a:off x="2496" y="3358"/>
              <a:ext cx="576" cy="96"/>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zh-CN" sz="2000" i="1">
                <a:latin typeface="Times New Roman" pitchFamily="18" charset="0"/>
              </a:endParaRPr>
            </a:p>
          </p:txBody>
        </p:sp>
        <p:sp>
          <p:nvSpPr>
            <p:cNvPr id="8" name="Rectangle 65"/>
            <p:cNvSpPr>
              <a:spLocks noChangeArrowheads="1"/>
            </p:cNvSpPr>
            <p:nvPr/>
          </p:nvSpPr>
          <p:spPr bwMode="auto">
            <a:xfrm>
              <a:off x="2246" y="3007"/>
              <a:ext cx="1076" cy="250"/>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000" b="1">
                  <a:solidFill>
                    <a:schemeClr val="folHlink"/>
                  </a:solidFill>
                  <a:latin typeface="宋体" pitchFamily="2" charset="-122"/>
                </a:rPr>
                <a:t>直方图均衡化</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  图形标识技术</a:t>
            </a:r>
            <a:endParaRPr lang="zh-CN" altLang="en-US" dirty="0"/>
          </a:p>
        </p:txBody>
      </p:sp>
      <p:sp>
        <p:nvSpPr>
          <p:cNvPr id="3" name="内容占位符 2"/>
          <p:cNvSpPr>
            <a:spLocks noGrp="1"/>
          </p:cNvSpPr>
          <p:nvPr>
            <p:ph idx="1"/>
          </p:nvPr>
        </p:nvSpPr>
        <p:spPr>
          <a:xfrm>
            <a:off x="357158" y="1285860"/>
            <a:ext cx="8643998" cy="5572140"/>
          </a:xfrm>
        </p:spPr>
        <p:txBody>
          <a:bodyPr>
            <a:normAutofit fontScale="92500" lnSpcReduction="10000"/>
          </a:bodyPr>
          <a:lstStyle/>
          <a:p>
            <a:pPr marL="0">
              <a:lnSpc>
                <a:spcPct val="150000"/>
              </a:lnSpc>
              <a:spcBef>
                <a:spcPts val="0"/>
              </a:spcBef>
              <a:buNone/>
            </a:pPr>
            <a:r>
              <a:rPr lang="en-US" altLang="zh-CN" sz="3000" dirty="0" smtClean="0">
                <a:latin typeface="+mn-ea"/>
              </a:rPr>
              <a:t>1.</a:t>
            </a:r>
            <a:r>
              <a:rPr lang="zh-CN" altLang="en-US" sz="3000" dirty="0" smtClean="0">
                <a:latin typeface="+mn-ea"/>
              </a:rPr>
              <a:t>图形标识技术概述</a:t>
            </a:r>
          </a:p>
          <a:p>
            <a:pPr marL="0">
              <a:lnSpc>
                <a:spcPct val="150000"/>
              </a:lnSpc>
              <a:spcBef>
                <a:spcPts val="0"/>
              </a:spcBef>
              <a:buNone/>
            </a:pPr>
            <a:r>
              <a:rPr lang="en-US" altLang="zh-CN" sz="3000" dirty="0" smtClean="0">
                <a:latin typeface="+mn-ea"/>
              </a:rPr>
              <a:t>  1.1 </a:t>
            </a:r>
            <a:r>
              <a:rPr lang="zh-CN" altLang="en-US" sz="3000" dirty="0" smtClean="0">
                <a:latin typeface="+mn-ea"/>
              </a:rPr>
              <a:t>图形标识技术的特点</a:t>
            </a:r>
            <a:endParaRPr lang="en-US" altLang="zh-CN" sz="3000" dirty="0" smtClean="0">
              <a:latin typeface="+mn-ea"/>
            </a:endParaRPr>
          </a:p>
          <a:p>
            <a:pPr marL="0">
              <a:lnSpc>
                <a:spcPct val="150000"/>
              </a:lnSpc>
              <a:spcBef>
                <a:spcPts val="0"/>
              </a:spcBef>
              <a:buNone/>
            </a:pPr>
            <a:r>
              <a:rPr lang="en-US" altLang="zh-CN" sz="3000" dirty="0" smtClean="0">
                <a:latin typeface="+mn-ea"/>
              </a:rPr>
              <a:t>  1.2 </a:t>
            </a:r>
            <a:r>
              <a:rPr lang="zh-CN" altLang="en-US" sz="3000" dirty="0" smtClean="0">
                <a:latin typeface="+mn-ea"/>
              </a:rPr>
              <a:t>常见的图形标识技术</a:t>
            </a:r>
          </a:p>
          <a:p>
            <a:pPr marL="0">
              <a:lnSpc>
                <a:spcPct val="150000"/>
              </a:lnSpc>
              <a:spcBef>
                <a:spcPts val="0"/>
              </a:spcBef>
              <a:buNone/>
            </a:pPr>
            <a:r>
              <a:rPr lang="en-US" altLang="zh-CN" sz="3000" dirty="0" smtClean="0">
                <a:latin typeface="+mn-ea"/>
              </a:rPr>
              <a:t>2.</a:t>
            </a:r>
            <a:r>
              <a:rPr lang="zh-CN" altLang="en-US" sz="3000" dirty="0" smtClean="0">
                <a:latin typeface="+mn-ea"/>
              </a:rPr>
              <a:t>一维条码</a:t>
            </a:r>
          </a:p>
          <a:p>
            <a:pPr marL="0">
              <a:lnSpc>
                <a:spcPct val="150000"/>
              </a:lnSpc>
              <a:spcBef>
                <a:spcPts val="0"/>
              </a:spcBef>
              <a:buNone/>
            </a:pPr>
            <a:r>
              <a:rPr lang="en-US" altLang="zh-CN" sz="3000" dirty="0" smtClean="0">
                <a:latin typeface="+mn-ea"/>
              </a:rPr>
              <a:t>  2.1 </a:t>
            </a:r>
            <a:r>
              <a:rPr lang="zh-CN" altLang="en-US" sz="3000" dirty="0" smtClean="0">
                <a:latin typeface="+mn-ea"/>
              </a:rPr>
              <a:t>一维条码概述</a:t>
            </a:r>
            <a:endParaRPr lang="zh-CN" altLang="en-US" sz="3000" dirty="0" smtClean="0">
              <a:latin typeface="+mn-ea"/>
              <a:hlinkClick r:id="" action="ppaction://noaction"/>
            </a:endParaRPr>
          </a:p>
          <a:p>
            <a:pPr marL="0">
              <a:lnSpc>
                <a:spcPct val="150000"/>
              </a:lnSpc>
              <a:spcBef>
                <a:spcPts val="0"/>
              </a:spcBef>
              <a:buNone/>
            </a:pPr>
            <a:r>
              <a:rPr lang="zh-CN" altLang="en-US" sz="3000" dirty="0" smtClean="0">
                <a:latin typeface="+mn-ea"/>
              </a:rPr>
              <a:t>  </a:t>
            </a:r>
            <a:r>
              <a:rPr lang="en-US" altLang="zh-CN" sz="3000" dirty="0" smtClean="0">
                <a:latin typeface="+mn-ea"/>
              </a:rPr>
              <a:t>2.2 </a:t>
            </a:r>
            <a:r>
              <a:rPr lang="zh-CN" altLang="en-US" sz="3000" dirty="0" smtClean="0">
                <a:latin typeface="+mn-ea"/>
              </a:rPr>
              <a:t>一维条码解码方法</a:t>
            </a:r>
            <a:endParaRPr lang="en-US" altLang="zh-CN" sz="3000" dirty="0" smtClean="0">
              <a:latin typeface="+mn-ea"/>
            </a:endParaRPr>
          </a:p>
          <a:p>
            <a:pPr marL="0">
              <a:lnSpc>
                <a:spcPct val="150000"/>
              </a:lnSpc>
              <a:spcBef>
                <a:spcPts val="0"/>
              </a:spcBef>
              <a:buNone/>
            </a:pPr>
            <a:r>
              <a:rPr lang="en-US" altLang="zh-CN" sz="3000" dirty="0" smtClean="0">
                <a:latin typeface="+mn-ea"/>
              </a:rPr>
              <a:t>3.</a:t>
            </a:r>
            <a:r>
              <a:rPr lang="zh-CN" altLang="en-US" sz="3000" dirty="0" smtClean="0">
                <a:latin typeface="+mn-ea"/>
              </a:rPr>
              <a:t>二维码</a:t>
            </a:r>
          </a:p>
          <a:p>
            <a:pPr marL="0">
              <a:lnSpc>
                <a:spcPct val="150000"/>
              </a:lnSpc>
              <a:spcBef>
                <a:spcPts val="0"/>
              </a:spcBef>
              <a:buNone/>
            </a:pPr>
            <a:r>
              <a:rPr lang="en-US" altLang="zh-CN" sz="3000" dirty="0" smtClean="0">
                <a:latin typeface="+mn-ea"/>
              </a:rPr>
              <a:t>  3.1 </a:t>
            </a:r>
            <a:r>
              <a:rPr lang="zh-CN" altLang="en-US" sz="3000" dirty="0" smtClean="0">
                <a:latin typeface="+mn-ea"/>
              </a:rPr>
              <a:t>二维码概述</a:t>
            </a:r>
          </a:p>
          <a:p>
            <a:pPr marL="0">
              <a:lnSpc>
                <a:spcPct val="150000"/>
              </a:lnSpc>
              <a:spcBef>
                <a:spcPts val="0"/>
              </a:spcBef>
              <a:buNone/>
            </a:pPr>
            <a:r>
              <a:rPr lang="en-US" altLang="zh-CN" sz="3000" dirty="0" smtClean="0">
                <a:latin typeface="+mn-ea"/>
              </a:rPr>
              <a:t>  3.2 </a:t>
            </a:r>
            <a:r>
              <a:rPr lang="zh-CN" altLang="en-US" sz="3000" dirty="0" smtClean="0">
                <a:latin typeface="+mn-ea"/>
              </a:rPr>
              <a:t>二维码解码方法</a:t>
            </a:r>
          </a:p>
          <a:p>
            <a:pPr>
              <a:buNone/>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fontScale="85000" lnSpcReduction="20000"/>
          </a:bodyPr>
          <a:lstStyle/>
          <a:p>
            <a:pPr marL="0" indent="457200">
              <a:lnSpc>
                <a:spcPct val="160000"/>
              </a:lnSpc>
              <a:spcBef>
                <a:spcPts val="0"/>
              </a:spcBef>
              <a:buNone/>
            </a:pPr>
            <a:r>
              <a:rPr lang="zh-CN" altLang="en-US" sz="2800" dirty="0" smtClean="0">
                <a:latin typeface="+mn-ea"/>
              </a:rPr>
              <a:t>在归一化的数字图像中，</a:t>
            </a:r>
            <a:r>
              <a:rPr lang="en-US" altLang="zh-CN" sz="2800" dirty="0" smtClean="0">
                <a:latin typeface="+mn-ea"/>
              </a:rPr>
              <a:t>r</a:t>
            </a:r>
            <a:r>
              <a:rPr lang="zh-CN" altLang="en-US" sz="2800" dirty="0" smtClean="0">
                <a:latin typeface="+mn-ea"/>
              </a:rPr>
              <a:t>和</a:t>
            </a:r>
            <a:r>
              <a:rPr lang="en-US" altLang="zh-CN" sz="2800" dirty="0" smtClean="0">
                <a:latin typeface="+mn-ea"/>
              </a:rPr>
              <a:t>s</a:t>
            </a:r>
            <a:r>
              <a:rPr lang="zh-CN" altLang="en-US" sz="2800" dirty="0" smtClean="0">
                <a:latin typeface="+mn-ea"/>
              </a:rPr>
              <a:t>分别表示原图像灰度和均衡化后图像灰度，即         。在</a:t>
            </a:r>
            <a:r>
              <a:rPr lang="en-US" altLang="zh-CN" sz="2800" dirty="0" smtClean="0">
                <a:latin typeface="+mn-ea"/>
              </a:rPr>
              <a:t>[0 1]</a:t>
            </a:r>
            <a:r>
              <a:rPr lang="zh-CN" altLang="en-US" sz="2800" dirty="0" smtClean="0">
                <a:latin typeface="+mn-ea"/>
              </a:rPr>
              <a:t>区间内任何一个</a:t>
            </a:r>
            <a:r>
              <a:rPr lang="en-US" altLang="zh-CN" sz="2800" dirty="0" smtClean="0">
                <a:latin typeface="+mn-ea"/>
              </a:rPr>
              <a:t>r</a:t>
            </a:r>
            <a:r>
              <a:rPr lang="zh-CN" altLang="en-US" sz="2800" dirty="0" smtClean="0">
                <a:latin typeface="+mn-ea"/>
              </a:rPr>
              <a:t>值，都可以产生一个</a:t>
            </a:r>
            <a:r>
              <a:rPr lang="en-US" altLang="zh-CN" sz="2800" dirty="0" smtClean="0">
                <a:latin typeface="+mn-ea"/>
              </a:rPr>
              <a:t>s</a:t>
            </a:r>
            <a:r>
              <a:rPr lang="zh-CN" altLang="en-US" sz="2800" dirty="0" smtClean="0">
                <a:latin typeface="+mn-ea"/>
              </a:rPr>
              <a:t>值，即        。</a:t>
            </a:r>
            <a:endParaRPr lang="en-US" altLang="zh-CN" sz="2800" dirty="0" smtClean="0">
              <a:latin typeface="+mn-ea"/>
            </a:endParaRPr>
          </a:p>
          <a:p>
            <a:pPr marL="0" indent="0">
              <a:lnSpc>
                <a:spcPct val="150000"/>
              </a:lnSpc>
              <a:spcBef>
                <a:spcPts val="0"/>
              </a:spcBef>
              <a:buNone/>
            </a:pPr>
            <a:r>
              <a:rPr lang="en-US" altLang="zh-CN" sz="2800" dirty="0" smtClean="0">
                <a:latin typeface="+mn-ea"/>
              </a:rPr>
              <a:t>T(r)</a:t>
            </a:r>
            <a:r>
              <a:rPr lang="zh-CN" altLang="en-US" sz="2800" dirty="0" smtClean="0"/>
              <a:t>作为变换函数，满足下列条件：</a:t>
            </a:r>
            <a:endParaRPr lang="en-US" altLang="zh-CN" sz="2800" dirty="0" smtClean="0"/>
          </a:p>
          <a:p>
            <a:pPr marL="0" indent="457200">
              <a:lnSpc>
                <a:spcPct val="170000"/>
              </a:lnSpc>
              <a:spcBef>
                <a:spcPts val="0"/>
              </a:spcBef>
              <a:buNone/>
            </a:pPr>
            <a:r>
              <a:rPr lang="zh-CN" altLang="en-US" sz="2800" dirty="0" smtClean="0">
                <a:latin typeface="+mn-ea"/>
              </a:rPr>
              <a:t>①在</a:t>
            </a:r>
            <a:r>
              <a:rPr lang="en-US" sz="2800" dirty="0" smtClean="0">
                <a:latin typeface="+mn-ea"/>
              </a:rPr>
              <a:t>0</a:t>
            </a:r>
            <a:r>
              <a:rPr lang="zh-CN" altLang="en-US" sz="2800" dirty="0" smtClean="0">
                <a:latin typeface="+mn-ea"/>
              </a:rPr>
              <a:t>≤</a:t>
            </a:r>
            <a:r>
              <a:rPr lang="en-US" sz="2800" dirty="0" smtClean="0">
                <a:latin typeface="+mn-ea"/>
              </a:rPr>
              <a:t>r</a:t>
            </a:r>
            <a:r>
              <a:rPr lang="zh-CN" altLang="en-US" sz="2800" dirty="0" smtClean="0">
                <a:latin typeface="+mn-ea"/>
              </a:rPr>
              <a:t>≤</a:t>
            </a:r>
            <a:r>
              <a:rPr lang="en-US" sz="2800" dirty="0" smtClean="0">
                <a:latin typeface="+mn-ea"/>
              </a:rPr>
              <a:t>1</a:t>
            </a:r>
            <a:r>
              <a:rPr lang="zh-CN" altLang="en-US" sz="2800" dirty="0" smtClean="0">
                <a:latin typeface="+mn-ea"/>
              </a:rPr>
              <a:t>内为</a:t>
            </a:r>
            <a:r>
              <a:rPr lang="zh-CN" altLang="en-US" sz="2800" dirty="0" smtClean="0">
                <a:solidFill>
                  <a:srgbClr val="FF0000"/>
                </a:solidFill>
                <a:latin typeface="+mn-ea"/>
              </a:rPr>
              <a:t>单调递增</a:t>
            </a:r>
            <a:r>
              <a:rPr lang="zh-CN" altLang="en-US" sz="2800" dirty="0" smtClean="0">
                <a:latin typeface="+mn-ea"/>
              </a:rPr>
              <a:t>函数，保证灰度级从黑到白的次序不变；</a:t>
            </a:r>
          </a:p>
          <a:p>
            <a:pPr marL="0" indent="457200">
              <a:lnSpc>
                <a:spcPct val="170000"/>
              </a:lnSpc>
              <a:spcBef>
                <a:spcPts val="0"/>
              </a:spcBef>
              <a:buNone/>
            </a:pPr>
            <a:r>
              <a:rPr lang="en-US" sz="2800" dirty="0" smtClean="0">
                <a:latin typeface="+mn-ea"/>
              </a:rPr>
              <a:t> </a:t>
            </a:r>
            <a:r>
              <a:rPr lang="zh-CN" altLang="en-US" sz="2800" dirty="0" smtClean="0">
                <a:latin typeface="+mn-ea"/>
              </a:rPr>
              <a:t>②在</a:t>
            </a:r>
            <a:r>
              <a:rPr lang="en-US" sz="2800" dirty="0" smtClean="0">
                <a:latin typeface="+mn-ea"/>
              </a:rPr>
              <a:t>0</a:t>
            </a:r>
            <a:r>
              <a:rPr lang="zh-CN" altLang="en-US" sz="2800" dirty="0" smtClean="0">
                <a:latin typeface="+mn-ea"/>
              </a:rPr>
              <a:t>≤</a:t>
            </a:r>
            <a:r>
              <a:rPr lang="en-US" sz="2800" dirty="0" smtClean="0">
                <a:latin typeface="+mn-ea"/>
              </a:rPr>
              <a:t>r</a:t>
            </a:r>
            <a:r>
              <a:rPr lang="zh-CN" altLang="en-US" sz="2800" dirty="0" smtClean="0">
                <a:latin typeface="+mn-ea"/>
              </a:rPr>
              <a:t>≤</a:t>
            </a:r>
            <a:r>
              <a:rPr lang="en-US" sz="2800" dirty="0" smtClean="0">
                <a:latin typeface="+mn-ea"/>
              </a:rPr>
              <a:t>1</a:t>
            </a:r>
            <a:r>
              <a:rPr lang="zh-CN" altLang="en-US" sz="2800" dirty="0" smtClean="0">
                <a:latin typeface="+mn-ea"/>
              </a:rPr>
              <a:t>内，有</a:t>
            </a:r>
            <a:r>
              <a:rPr lang="en-US" sz="2800" dirty="0" smtClean="0">
                <a:latin typeface="+mn-ea"/>
              </a:rPr>
              <a:t>0</a:t>
            </a:r>
            <a:r>
              <a:rPr lang="zh-CN" altLang="en-US" sz="2800" dirty="0" smtClean="0">
                <a:latin typeface="+mn-ea"/>
              </a:rPr>
              <a:t>≤</a:t>
            </a:r>
            <a:r>
              <a:rPr lang="en-US" sz="2800" dirty="0" smtClean="0">
                <a:latin typeface="+mn-ea"/>
              </a:rPr>
              <a:t>T(r)</a:t>
            </a:r>
            <a:r>
              <a:rPr lang="zh-CN" altLang="en-US" sz="2800" dirty="0" smtClean="0">
                <a:latin typeface="+mn-ea"/>
              </a:rPr>
              <a:t>≤</a:t>
            </a:r>
            <a:r>
              <a:rPr lang="en-US" sz="2800" dirty="0" smtClean="0">
                <a:latin typeface="+mn-ea"/>
              </a:rPr>
              <a:t>1</a:t>
            </a:r>
            <a:r>
              <a:rPr lang="zh-CN" altLang="en-US" sz="2800" dirty="0" smtClean="0">
                <a:latin typeface="+mn-ea"/>
              </a:rPr>
              <a:t>，确保映射后的像素灰度在允许的</a:t>
            </a:r>
            <a:r>
              <a:rPr lang="zh-CN" altLang="en-US" sz="2800" dirty="0" smtClean="0">
                <a:solidFill>
                  <a:srgbClr val="FF0000"/>
                </a:solidFill>
                <a:latin typeface="+mn-ea"/>
              </a:rPr>
              <a:t>范围</a:t>
            </a:r>
            <a:r>
              <a:rPr lang="zh-CN" altLang="en-US" sz="2800" dirty="0" smtClean="0">
                <a:latin typeface="+mn-ea"/>
              </a:rPr>
              <a:t>内。 </a:t>
            </a:r>
            <a:endParaRPr lang="zh-CN" altLang="en-US" sz="2800" dirty="0">
              <a:latin typeface="+mn-ea"/>
            </a:endParaRPr>
          </a:p>
        </p:txBody>
      </p:sp>
      <p:graphicFrame>
        <p:nvGraphicFramePr>
          <p:cNvPr id="4" name="对象 3"/>
          <p:cNvGraphicFramePr>
            <a:graphicFrameLocks noChangeAspect="1"/>
          </p:cNvGraphicFramePr>
          <p:nvPr/>
        </p:nvGraphicFramePr>
        <p:xfrm>
          <a:off x="2463208" y="2428874"/>
          <a:ext cx="1394412" cy="428622"/>
        </p:xfrm>
        <a:graphic>
          <a:graphicData uri="http://schemas.openxmlformats.org/presentationml/2006/ole">
            <mc:AlternateContent xmlns:mc="http://schemas.openxmlformats.org/markup-compatibility/2006">
              <mc:Choice xmlns:v="urn:schemas-microsoft-com:vml" Requires="v">
                <p:oleObj spid="_x0000_s111702" name="公式" r:id="rId3" imgW="660240" imgH="203040" progId="Equation.3">
                  <p:embed/>
                </p:oleObj>
              </mc:Choice>
              <mc:Fallback>
                <p:oleObj name="公式" r:id="rId3" imgW="66024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208" y="2428874"/>
                        <a:ext cx="1394412" cy="428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2939048" y="2898772"/>
          <a:ext cx="1204324" cy="458790"/>
        </p:xfrm>
        <a:graphic>
          <a:graphicData uri="http://schemas.openxmlformats.org/presentationml/2006/ole">
            <mc:AlternateContent xmlns:mc="http://schemas.openxmlformats.org/markup-compatibility/2006">
              <mc:Choice xmlns:v="urn:schemas-microsoft-com:vml" Requires="v">
                <p:oleObj spid="_x0000_s111703" name="公式" r:id="rId5" imgW="533160" imgH="203040" progId="Equation.3">
                  <p:embed/>
                </p:oleObj>
              </mc:Choice>
              <mc:Fallback>
                <p:oleObj name="公式" r:id="rId5" imgW="5331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9048" y="2898772"/>
                        <a:ext cx="1204324" cy="4587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0">
              <a:lnSpc>
                <a:spcPct val="150000"/>
              </a:lnSpc>
              <a:spcBef>
                <a:spcPts val="0"/>
              </a:spcBef>
              <a:buNone/>
            </a:pPr>
            <a:r>
              <a:rPr lang="zh-CN" altLang="en-US" sz="2400" dirty="0" smtClean="0"/>
              <a:t>由概率论知识可知，如果已知随机变量</a:t>
            </a:r>
            <a:r>
              <a:rPr lang="en-US" sz="2400" dirty="0" smtClean="0"/>
              <a:t>r</a:t>
            </a:r>
            <a:r>
              <a:rPr lang="zh-CN" altLang="en-US" sz="2400" dirty="0" smtClean="0"/>
              <a:t>的概率密度为             ，</a:t>
            </a:r>
            <a:endParaRPr lang="en-US" sz="2400" dirty="0" smtClean="0"/>
          </a:p>
          <a:p>
            <a:pPr marL="0" indent="0">
              <a:lnSpc>
                <a:spcPct val="150000"/>
              </a:lnSpc>
              <a:spcBef>
                <a:spcPts val="0"/>
              </a:spcBef>
              <a:buNone/>
            </a:pPr>
            <a:r>
              <a:rPr lang="zh-CN" altLang="en-US" sz="2400" dirty="0" smtClean="0"/>
              <a:t>而随机变量</a:t>
            </a:r>
            <a:r>
              <a:rPr lang="en-US" sz="2400" dirty="0" smtClean="0"/>
              <a:t>s</a:t>
            </a:r>
            <a:r>
              <a:rPr lang="zh-CN" altLang="en-US" sz="2400" dirty="0" smtClean="0"/>
              <a:t>是</a:t>
            </a:r>
            <a:r>
              <a:rPr lang="en-US" sz="2400" dirty="0" smtClean="0"/>
              <a:t>r</a:t>
            </a:r>
            <a:r>
              <a:rPr lang="zh-CN" altLang="en-US" sz="2400" dirty="0" smtClean="0"/>
              <a:t>的函数，则</a:t>
            </a:r>
            <a:r>
              <a:rPr lang="en-US" sz="2400" dirty="0" smtClean="0"/>
              <a:t>s</a:t>
            </a:r>
            <a:r>
              <a:rPr lang="zh-CN" altLang="en-US" sz="2400" dirty="0" smtClean="0"/>
              <a:t>的概率密度            可以由           求出。</a:t>
            </a:r>
            <a:endParaRPr lang="en-US" altLang="zh-CN" sz="2400" dirty="0" smtClean="0"/>
          </a:p>
          <a:p>
            <a:pPr marL="0" indent="0">
              <a:lnSpc>
                <a:spcPct val="150000"/>
              </a:lnSpc>
              <a:spcBef>
                <a:spcPts val="0"/>
              </a:spcBef>
              <a:buNone/>
            </a:pPr>
            <a:r>
              <a:rPr lang="zh-CN" altLang="en-US" sz="2400" dirty="0" smtClean="0"/>
              <a:t>假定随机变量</a:t>
            </a:r>
            <a:r>
              <a:rPr lang="en-US" sz="2400" dirty="0" smtClean="0"/>
              <a:t>s</a:t>
            </a:r>
            <a:r>
              <a:rPr lang="zh-CN" altLang="en-US" sz="2400" dirty="0" smtClean="0"/>
              <a:t>的分布函数用           表示，根据分布函数定义有：</a:t>
            </a:r>
            <a:endParaRPr lang="en-US" altLang="zh-CN" sz="2400" dirty="0" smtClean="0"/>
          </a:p>
          <a:p>
            <a:pPr marL="0" indent="0">
              <a:lnSpc>
                <a:spcPct val="150000"/>
              </a:lnSpc>
              <a:spcBef>
                <a:spcPts val="0"/>
              </a:spcBef>
              <a:buNone/>
            </a:pPr>
            <a:endParaRPr lang="zh-CN" altLang="en-US" sz="2800" dirty="0">
              <a:latin typeface="+mn-ea"/>
            </a:endParaRPr>
          </a:p>
        </p:txBody>
      </p:sp>
      <p:graphicFrame>
        <p:nvGraphicFramePr>
          <p:cNvPr id="4" name="对象 3"/>
          <p:cNvGraphicFramePr>
            <a:graphicFrameLocks noChangeAspect="1"/>
          </p:cNvGraphicFramePr>
          <p:nvPr/>
        </p:nvGraphicFramePr>
        <p:xfrm>
          <a:off x="7429520" y="1785926"/>
          <a:ext cx="882470" cy="500066"/>
        </p:xfrm>
        <a:graphic>
          <a:graphicData uri="http://schemas.openxmlformats.org/presentationml/2006/ole">
            <mc:AlternateContent xmlns:mc="http://schemas.openxmlformats.org/markup-compatibility/2006">
              <mc:Choice xmlns:v="urn:schemas-microsoft-com:vml" Requires="v">
                <p:oleObj spid="_x0000_s112852" name="公式" r:id="rId3" imgW="380880" imgH="215640" progId="Equation.3">
                  <p:embed/>
                </p:oleObj>
              </mc:Choice>
              <mc:Fallback>
                <p:oleObj name="公式" r:id="rId3" imgW="38088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20" y="1785926"/>
                        <a:ext cx="88247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5572132" y="2357430"/>
          <a:ext cx="785818" cy="487749"/>
        </p:xfrm>
        <a:graphic>
          <a:graphicData uri="http://schemas.openxmlformats.org/presentationml/2006/ole">
            <mc:AlternateContent xmlns:mc="http://schemas.openxmlformats.org/markup-compatibility/2006">
              <mc:Choice xmlns:v="urn:schemas-microsoft-com:vml" Requires="v">
                <p:oleObj spid="_x0000_s112853" name="公式" r:id="rId5" imgW="368280" imgH="228600" progId="Equation.3">
                  <p:embed/>
                </p:oleObj>
              </mc:Choice>
              <mc:Fallback>
                <p:oleObj name="公式" r:id="rId5" imgW="3682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2132" y="2357430"/>
                        <a:ext cx="785818" cy="487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7189993" y="2357430"/>
          <a:ext cx="882469" cy="500066"/>
        </p:xfrm>
        <a:graphic>
          <a:graphicData uri="http://schemas.openxmlformats.org/presentationml/2006/ole">
            <mc:AlternateContent xmlns:mc="http://schemas.openxmlformats.org/markup-compatibility/2006">
              <mc:Choice xmlns:v="urn:schemas-microsoft-com:vml" Requires="v">
                <p:oleObj spid="_x0000_s112854" name="公式" r:id="rId7" imgW="380880" imgH="215640" progId="Equation.3">
                  <p:embed/>
                </p:oleObj>
              </mc:Choice>
              <mc:Fallback>
                <p:oleObj name="公式" r:id="rId7" imgW="38088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9993" y="2357430"/>
                        <a:ext cx="882469"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4071934" y="2928934"/>
          <a:ext cx="805662" cy="500066"/>
        </p:xfrm>
        <a:graphic>
          <a:graphicData uri="http://schemas.openxmlformats.org/presentationml/2006/ole">
            <mc:AlternateContent xmlns:mc="http://schemas.openxmlformats.org/markup-compatibility/2006">
              <mc:Choice xmlns:v="urn:schemas-microsoft-com:vml" Requires="v">
                <p:oleObj spid="_x0000_s112855" name="公式" r:id="rId9" imgW="368280" imgH="228600" progId="Equation.3">
                  <p:embed/>
                </p:oleObj>
              </mc:Choice>
              <mc:Fallback>
                <p:oleObj name="公式" r:id="rId9" imgW="36828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1934" y="2928934"/>
                        <a:ext cx="805662"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2000232" y="3714752"/>
          <a:ext cx="5607883" cy="928694"/>
        </p:xfrm>
        <a:graphic>
          <a:graphicData uri="http://schemas.openxmlformats.org/presentationml/2006/ole">
            <mc:AlternateContent xmlns:mc="http://schemas.openxmlformats.org/markup-compatibility/2006">
              <mc:Choice xmlns:v="urn:schemas-microsoft-com:vml" Requires="v">
                <p:oleObj spid="_x0000_s112856" name="公式" r:id="rId11" imgW="1993680" imgH="330120" progId="Equation.3">
                  <p:embed/>
                </p:oleObj>
              </mc:Choice>
              <mc:Fallback>
                <p:oleObj name="公式" r:id="rId11" imgW="1993680" imgH="33012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0232" y="3714752"/>
                        <a:ext cx="5607883"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1285884"/>
          </a:xfrm>
        </p:spPr>
        <p:txBody>
          <a:bodyPr>
            <a:normAutofit/>
          </a:bodyPr>
          <a:lstStyle/>
          <a:p>
            <a:pPr marL="0" indent="0">
              <a:lnSpc>
                <a:spcPct val="150000"/>
              </a:lnSpc>
              <a:spcBef>
                <a:spcPts val="0"/>
              </a:spcBef>
              <a:buNone/>
            </a:pPr>
            <a:r>
              <a:rPr lang="zh-CN" altLang="en-US" sz="2400" dirty="0" smtClean="0"/>
              <a:t>利用密度函数是分布函数的导数的关系，等式两边对</a:t>
            </a:r>
            <a:r>
              <a:rPr lang="en-US" sz="2400" dirty="0" smtClean="0"/>
              <a:t>s</a:t>
            </a:r>
            <a:r>
              <a:rPr lang="zh-CN" altLang="en-US" sz="2400" dirty="0" smtClean="0"/>
              <a:t>求导，有：</a:t>
            </a:r>
            <a:endParaRPr lang="zh-CN" altLang="en-US" sz="2400" dirty="0">
              <a:latin typeface="+mn-ea"/>
            </a:endParaRPr>
          </a:p>
        </p:txBody>
      </p:sp>
      <p:sp>
        <p:nvSpPr>
          <p:cNvPr id="1699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6998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85852" y="2714620"/>
            <a:ext cx="6066515" cy="785818"/>
          </a:xfrm>
          <a:prstGeom prst="rect">
            <a:avLst/>
          </a:prstGeom>
          <a:noFill/>
        </p:spPr>
      </p:pic>
      <p:sp>
        <p:nvSpPr>
          <p:cNvPr id="169987" name="Rectangle 3"/>
          <p:cNvSpPr>
            <a:spLocks noChangeArrowheads="1"/>
          </p:cNvSpPr>
          <p:nvPr/>
        </p:nvSpPr>
        <p:spPr bwMode="auto">
          <a:xfrm>
            <a:off x="0" y="933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571472" y="4000504"/>
            <a:ext cx="8286808" cy="1682577"/>
          </a:xfrm>
          <a:prstGeom prst="rect">
            <a:avLst/>
          </a:prstGeom>
          <a:noFill/>
        </p:spPr>
        <p:txBody>
          <a:bodyPr wrap="square" rtlCol="0">
            <a:spAutoFit/>
          </a:bodyPr>
          <a:lstStyle/>
          <a:p>
            <a:pPr indent="457200">
              <a:lnSpc>
                <a:spcPct val="150000"/>
              </a:lnSpc>
            </a:pPr>
            <a:r>
              <a:rPr lang="zh-CN" altLang="en-US" sz="2400" dirty="0" smtClean="0">
                <a:latin typeface="+mn-ea"/>
              </a:rPr>
              <a:t>可见，输出图像的概率密度函数可以通过变换函数</a:t>
            </a:r>
            <a:r>
              <a:rPr lang="en-US" sz="2400" dirty="0" smtClean="0">
                <a:latin typeface="+mn-ea"/>
              </a:rPr>
              <a:t>T(r)</a:t>
            </a:r>
            <a:r>
              <a:rPr lang="zh-CN" altLang="en-US" sz="2400" dirty="0" smtClean="0">
                <a:latin typeface="+mn-ea"/>
              </a:rPr>
              <a:t>控制原图像灰度级的概率密度函数得到</a:t>
            </a:r>
            <a:r>
              <a:rPr lang="en-US" sz="2400" dirty="0" smtClean="0">
                <a:latin typeface="+mn-ea"/>
              </a:rPr>
              <a:t>,</a:t>
            </a:r>
            <a:r>
              <a:rPr lang="zh-CN" altLang="en-US" sz="2400" dirty="0" smtClean="0">
                <a:latin typeface="+mn-ea"/>
              </a:rPr>
              <a:t>因而改善原图像的灰度层次</a:t>
            </a:r>
            <a:r>
              <a:rPr lang="en-US" sz="2400" dirty="0" smtClean="0">
                <a:latin typeface="+mn-ea"/>
              </a:rPr>
              <a:t>,</a:t>
            </a:r>
            <a:r>
              <a:rPr lang="zh-CN" altLang="en-US" sz="2400" dirty="0" smtClean="0">
                <a:latin typeface="+mn-ea"/>
              </a:rPr>
              <a:t>这就是直方图修改技术的基础。</a:t>
            </a:r>
            <a:endParaRPr lang="zh-CN" altLang="en-US" sz="2400" dirty="0">
              <a:latin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1143000"/>
          </a:xfrm>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643050"/>
            <a:ext cx="8786874" cy="3286148"/>
          </a:xfrm>
        </p:spPr>
        <p:txBody>
          <a:bodyPr>
            <a:normAutofit/>
          </a:bodyPr>
          <a:lstStyle/>
          <a:p>
            <a:pPr marL="0" indent="0">
              <a:lnSpc>
                <a:spcPct val="150000"/>
              </a:lnSpc>
              <a:spcBef>
                <a:spcPts val="0"/>
              </a:spcBef>
              <a:buNone/>
            </a:pPr>
            <a:r>
              <a:rPr lang="zh-CN" altLang="en-US" sz="2400" dirty="0" smtClean="0">
                <a:latin typeface="+mn-ea"/>
              </a:rPr>
              <a:t>从人眼视觉特性来考虑，一幅图像的直方图如果是均匀分布的，即</a:t>
            </a:r>
            <a:r>
              <a:rPr lang="en-US" sz="2400" i="1" dirty="0" smtClean="0">
                <a:latin typeface="+mn-ea"/>
              </a:rPr>
              <a:t>P</a:t>
            </a:r>
            <a:r>
              <a:rPr lang="en-US" sz="2400" i="1" baseline="-25000" dirty="0" smtClean="0">
                <a:latin typeface="+mn-ea"/>
              </a:rPr>
              <a:t>s</a:t>
            </a:r>
            <a:r>
              <a:rPr lang="en-US" sz="2400" dirty="0" smtClean="0">
                <a:latin typeface="+mn-ea"/>
              </a:rPr>
              <a:t>(s)=</a:t>
            </a:r>
            <a:r>
              <a:rPr lang="en-US" sz="2400" i="1" dirty="0" smtClean="0">
                <a:latin typeface="+mn-ea"/>
              </a:rPr>
              <a:t>k</a:t>
            </a:r>
            <a:r>
              <a:rPr lang="en-US" sz="2400" dirty="0" smtClean="0">
                <a:latin typeface="+mn-ea"/>
              </a:rPr>
              <a:t>(</a:t>
            </a:r>
            <a:r>
              <a:rPr lang="zh-CN" altLang="en-US" sz="2400" dirty="0" smtClean="0">
                <a:latin typeface="+mn-ea"/>
              </a:rPr>
              <a:t>归一化时</a:t>
            </a:r>
            <a:r>
              <a:rPr lang="en-US" sz="2400" i="1" dirty="0" smtClean="0">
                <a:latin typeface="+mn-ea"/>
              </a:rPr>
              <a:t>k</a:t>
            </a:r>
            <a:r>
              <a:rPr lang="en-US" sz="2400" dirty="0" smtClean="0">
                <a:latin typeface="+mn-ea"/>
              </a:rPr>
              <a:t>=1)</a:t>
            </a:r>
            <a:r>
              <a:rPr lang="zh-CN" altLang="en-US" sz="2400" dirty="0" smtClean="0">
                <a:latin typeface="+mn-ea"/>
              </a:rPr>
              <a:t>时，该图像色调给人的感觉比较协调。因此将原图像直方图通过</a:t>
            </a:r>
            <a:r>
              <a:rPr lang="en-US" sz="2400" i="1" dirty="0" smtClean="0">
                <a:latin typeface="+mn-ea"/>
              </a:rPr>
              <a:t>T</a:t>
            </a:r>
            <a:r>
              <a:rPr lang="en-US" sz="2400" dirty="0" smtClean="0">
                <a:latin typeface="+mn-ea"/>
              </a:rPr>
              <a:t>(</a:t>
            </a:r>
            <a:r>
              <a:rPr lang="en-US" sz="2400" i="1" dirty="0" smtClean="0">
                <a:latin typeface="+mn-ea"/>
              </a:rPr>
              <a:t>r</a:t>
            </a:r>
            <a:r>
              <a:rPr lang="en-US" sz="2400" dirty="0" smtClean="0">
                <a:latin typeface="+mn-ea"/>
              </a:rPr>
              <a:t>)</a:t>
            </a:r>
            <a:r>
              <a:rPr lang="zh-CN" altLang="en-US" sz="2400" dirty="0" smtClean="0">
                <a:latin typeface="+mn-ea"/>
              </a:rPr>
              <a:t>调整为均匀分布的直方图，这样修正后的图像能满足人眼视觉要求，则          ，化简上式有</a:t>
            </a:r>
            <a:r>
              <a:rPr lang="zh-CN" altLang="en-US" sz="2800" dirty="0" smtClean="0"/>
              <a:t>：</a:t>
            </a:r>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6896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86380" y="3500437"/>
            <a:ext cx="1357322" cy="392909"/>
          </a:xfrm>
          <a:prstGeom prst="rect">
            <a:avLst/>
          </a:prstGeom>
          <a:noFill/>
        </p:spPr>
      </p:pic>
      <p:sp>
        <p:nvSpPr>
          <p:cNvPr id="16896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8965"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TextBox 8"/>
          <p:cNvSpPr txBox="1"/>
          <p:nvPr/>
        </p:nvSpPr>
        <p:spPr>
          <a:xfrm>
            <a:off x="642910" y="4896161"/>
            <a:ext cx="2714644" cy="461665"/>
          </a:xfrm>
          <a:prstGeom prst="rect">
            <a:avLst/>
          </a:prstGeom>
          <a:noFill/>
        </p:spPr>
        <p:txBody>
          <a:bodyPr wrap="square" rtlCol="0">
            <a:spAutoFit/>
          </a:bodyPr>
          <a:lstStyle/>
          <a:p>
            <a:r>
              <a:rPr lang="zh-CN" altLang="en-US" sz="2400" dirty="0" smtClean="0"/>
              <a:t>对上式两端积分为：</a:t>
            </a:r>
          </a:p>
        </p:txBody>
      </p:sp>
      <p:graphicFrame>
        <p:nvGraphicFramePr>
          <p:cNvPr id="10" name="对象 9"/>
          <p:cNvGraphicFramePr>
            <a:graphicFrameLocks noChangeAspect="1"/>
          </p:cNvGraphicFramePr>
          <p:nvPr/>
        </p:nvGraphicFramePr>
        <p:xfrm>
          <a:off x="3266322" y="4071942"/>
          <a:ext cx="2020058" cy="536578"/>
        </p:xfrm>
        <a:graphic>
          <a:graphicData uri="http://schemas.openxmlformats.org/presentationml/2006/ole">
            <mc:AlternateContent xmlns:mc="http://schemas.openxmlformats.org/markup-compatibility/2006">
              <mc:Choice xmlns:v="urn:schemas-microsoft-com:vml" Requires="v">
                <p:oleObj spid="_x0000_s169092" name="公式" r:id="rId4" imgW="812520" imgH="215640" progId="Equation.3">
                  <p:embed/>
                </p:oleObj>
              </mc:Choice>
              <mc:Fallback>
                <p:oleObj name="公式" r:id="rId4" imgW="812520" imgH="21564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22" y="4071942"/>
                        <a:ext cx="2020058" cy="536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3643306" y="4643446"/>
          <a:ext cx="3036115" cy="928694"/>
        </p:xfrm>
        <a:graphic>
          <a:graphicData uri="http://schemas.openxmlformats.org/presentationml/2006/ole">
            <mc:AlternateContent xmlns:mc="http://schemas.openxmlformats.org/markup-compatibility/2006">
              <mc:Choice xmlns:v="urn:schemas-microsoft-com:vml" Requires="v">
                <p:oleObj spid="_x0000_s169093" name="公式" r:id="rId6" imgW="1079280" imgH="330120" progId="Equation.3">
                  <p:embed/>
                </p:oleObj>
              </mc:Choice>
              <mc:Fallback>
                <p:oleObj name="公式" r:id="rId6" imgW="1079280" imgH="33012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306" y="4643446"/>
                        <a:ext cx="3036115"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3357554" y="5572140"/>
          <a:ext cx="3678962" cy="928670"/>
        </p:xfrm>
        <a:graphic>
          <a:graphicData uri="http://schemas.openxmlformats.org/presentationml/2006/ole">
            <mc:AlternateContent xmlns:mc="http://schemas.openxmlformats.org/markup-compatibility/2006">
              <mc:Choice xmlns:v="urn:schemas-microsoft-com:vml" Requires="v">
                <p:oleObj spid="_x0000_s169094" name="公式" r:id="rId8" imgW="1307880" imgH="330120" progId="Equation.3">
                  <p:embed/>
                </p:oleObj>
              </mc:Choice>
              <mc:Fallback>
                <p:oleObj name="公式" r:id="rId8" imgW="1307880" imgH="33012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7554" y="5572140"/>
                        <a:ext cx="3678962" cy="92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928694"/>
          </a:xfrm>
        </p:spPr>
        <p:txBody>
          <a:bodyPr>
            <a:normAutofit/>
          </a:bodyPr>
          <a:lstStyle/>
          <a:p>
            <a:pPr marL="0" indent="0">
              <a:lnSpc>
                <a:spcPct val="150000"/>
              </a:lnSpc>
              <a:spcBef>
                <a:spcPts val="0"/>
              </a:spcBef>
              <a:buNone/>
            </a:pPr>
            <a:r>
              <a:rPr lang="zh-CN" altLang="en-US" sz="2400" dirty="0" smtClean="0">
                <a:latin typeface="+mn-ea"/>
              </a:rPr>
              <a:t>对于离散数字图像，则有：</a:t>
            </a:r>
            <a:endParaRPr lang="zh-CN" altLang="en-US" sz="2400" dirty="0">
              <a:latin typeface="+mn-ea"/>
            </a:endParaRPr>
          </a:p>
        </p:txBody>
      </p:sp>
      <p:graphicFrame>
        <p:nvGraphicFramePr>
          <p:cNvPr id="4" name="对象 3"/>
          <p:cNvGraphicFramePr>
            <a:graphicFrameLocks noChangeAspect="1"/>
          </p:cNvGraphicFramePr>
          <p:nvPr/>
        </p:nvGraphicFramePr>
        <p:xfrm>
          <a:off x="1428728" y="2643182"/>
          <a:ext cx="5466992" cy="1357322"/>
        </p:xfrm>
        <a:graphic>
          <a:graphicData uri="http://schemas.openxmlformats.org/presentationml/2006/ole">
            <mc:AlternateContent xmlns:mc="http://schemas.openxmlformats.org/markup-compatibility/2006">
              <mc:Choice xmlns:v="urn:schemas-microsoft-com:vml" Requires="v">
                <p:oleObj spid="_x0000_s167979" name="公式" r:id="rId3" imgW="1841400" imgH="457200" progId="Equation.3">
                  <p:embed/>
                </p:oleObj>
              </mc:Choice>
              <mc:Fallback>
                <p:oleObj name="公式" r:id="rId3" imgW="1841400" imgH="457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2643182"/>
                        <a:ext cx="5466992" cy="1357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574322" y="1930512"/>
            <a:ext cx="8030126" cy="1210456"/>
          </a:xfrm>
        </p:spPr>
        <p:txBody>
          <a:bodyPr>
            <a:normAutofit/>
          </a:bodyPr>
          <a:lstStyle/>
          <a:p>
            <a:pPr marL="0" indent="457200">
              <a:lnSpc>
                <a:spcPct val="150000"/>
              </a:lnSpc>
              <a:spcBef>
                <a:spcPts val="0"/>
              </a:spcBef>
              <a:buNone/>
            </a:pPr>
            <a:r>
              <a:rPr lang="zh-CN" altLang="en-US" sz="2400" dirty="0" smtClean="0">
                <a:latin typeface="+mn-ea"/>
              </a:rPr>
              <a:t>假设一幅大小为</a:t>
            </a:r>
            <a:r>
              <a:rPr lang="en-US" altLang="zh-CN" sz="2400" dirty="0" smtClean="0">
                <a:latin typeface="+mn-ea"/>
              </a:rPr>
              <a:t>64</a:t>
            </a:r>
            <a:r>
              <a:rPr lang="zh-CN" altLang="en-US" sz="2400" dirty="0" smtClean="0">
                <a:latin typeface="+mn-ea"/>
              </a:rPr>
              <a:t>*</a:t>
            </a:r>
            <a:r>
              <a:rPr lang="en-US" altLang="zh-CN" sz="2400" dirty="0" smtClean="0">
                <a:latin typeface="+mn-ea"/>
              </a:rPr>
              <a:t>64</a:t>
            </a:r>
            <a:r>
              <a:rPr lang="zh-CN" altLang="en-US" sz="2400" dirty="0" smtClean="0">
                <a:latin typeface="+mn-ea"/>
              </a:rPr>
              <a:t>像素的</a:t>
            </a:r>
            <a:r>
              <a:rPr lang="en-US" altLang="zh-CN" sz="2400" dirty="0" smtClean="0">
                <a:latin typeface="+mn-ea"/>
              </a:rPr>
              <a:t>3</a:t>
            </a:r>
            <a:r>
              <a:rPr lang="zh-CN" altLang="en-US" sz="2400" dirty="0" smtClean="0">
                <a:latin typeface="+mn-ea"/>
              </a:rPr>
              <a:t>比特图像的灰度分布如图所示，请画出均衡化后的直方图，并写出过程。</a:t>
            </a:r>
            <a:endParaRPr lang="zh-CN" altLang="en-US" sz="2400" dirty="0">
              <a:latin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500048980"/>
              </p:ext>
            </p:extLst>
          </p:nvPr>
        </p:nvGraphicFramePr>
        <p:xfrm>
          <a:off x="2987824" y="3212976"/>
          <a:ext cx="2915163" cy="3116208"/>
        </p:xfrm>
        <a:graphic>
          <a:graphicData uri="http://schemas.openxmlformats.org/presentationml/2006/ole">
            <mc:AlternateContent xmlns:mc="http://schemas.openxmlformats.org/markup-compatibility/2006">
              <mc:Choice xmlns:v="urn:schemas-microsoft-com:vml" Requires="v">
                <p:oleObj spid="_x0000_s259104" name="工作表" r:id="rId4" imgW="1933470" imgH="2066835" progId="Excel.Sheet.12">
                  <p:embed/>
                </p:oleObj>
              </mc:Choice>
              <mc:Fallback>
                <p:oleObj name="工作表" r:id="rId4" imgW="1933470" imgH="2066835" progId="Excel.Sheet.12">
                  <p:embed/>
                  <p:pic>
                    <p:nvPicPr>
                      <p:cNvPr id="0" name=""/>
                      <p:cNvPicPr/>
                      <p:nvPr/>
                    </p:nvPicPr>
                    <p:blipFill>
                      <a:blip r:embed="rId5"/>
                      <a:stretch>
                        <a:fillRect/>
                      </a:stretch>
                    </p:blipFill>
                    <p:spPr>
                      <a:xfrm>
                        <a:off x="2987824" y="3212976"/>
                        <a:ext cx="2915163" cy="3116208"/>
                      </a:xfrm>
                      <a:prstGeom prst="rect">
                        <a:avLst/>
                      </a:prstGeom>
                    </p:spPr>
                  </p:pic>
                </p:oleObj>
              </mc:Fallback>
            </mc:AlternateContent>
          </a:graphicData>
        </a:graphic>
      </p:graphicFrame>
    </p:spTree>
    <p:extLst>
      <p:ext uri="{BB962C8B-B14F-4D97-AF65-F5344CB8AC3E}">
        <p14:creationId xmlns:p14="http://schemas.microsoft.com/office/powerpoint/2010/main" val="17667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4000496" y="1857364"/>
            <a:ext cx="1178727" cy="369332"/>
          </a:xfrm>
          <a:prstGeom prst="rect">
            <a:avLst/>
          </a:prstGeom>
          <a:noFill/>
          <a:ln>
            <a:solidFill>
              <a:schemeClr val="tx1"/>
            </a:solidFill>
          </a:ln>
        </p:spPr>
        <p:txBody>
          <a:bodyPr wrap="square" rtlCol="0">
            <a:spAutoFit/>
          </a:bodyPr>
          <a:lstStyle/>
          <a:p>
            <a:r>
              <a:rPr lang="zh-CN" altLang="en-US" dirty="0" smtClean="0"/>
              <a:t>读取图像</a:t>
            </a:r>
            <a:endParaRPr lang="zh-CN" altLang="en-US" dirty="0"/>
          </a:p>
        </p:txBody>
      </p:sp>
      <p:sp>
        <p:nvSpPr>
          <p:cNvPr id="6" name="TextBox 5"/>
          <p:cNvSpPr txBox="1"/>
          <p:nvPr/>
        </p:nvSpPr>
        <p:spPr>
          <a:xfrm>
            <a:off x="2500298" y="2547931"/>
            <a:ext cx="4214842" cy="369332"/>
          </a:xfrm>
          <a:prstGeom prst="rect">
            <a:avLst/>
          </a:prstGeom>
          <a:noFill/>
          <a:ln>
            <a:solidFill>
              <a:schemeClr val="tx1"/>
            </a:solidFill>
          </a:ln>
        </p:spPr>
        <p:txBody>
          <a:bodyPr wrap="square" rtlCol="0">
            <a:spAutoFit/>
          </a:bodyPr>
          <a:lstStyle/>
          <a:p>
            <a:r>
              <a:rPr lang="zh-CN" altLang="en-US" dirty="0" smtClean="0"/>
              <a:t>将</a:t>
            </a:r>
            <a:r>
              <a:rPr lang="en-US" altLang="zh-CN" dirty="0" smtClean="0"/>
              <a:t>RGB</a:t>
            </a:r>
            <a:r>
              <a:rPr lang="zh-CN" altLang="en-US" dirty="0" smtClean="0"/>
              <a:t>图像转换为灰度图像（图像增强）</a:t>
            </a:r>
            <a:endParaRPr lang="zh-CN" altLang="en-US" dirty="0"/>
          </a:p>
        </p:txBody>
      </p:sp>
      <p:sp>
        <p:nvSpPr>
          <p:cNvPr id="7" name="TextBox 6"/>
          <p:cNvSpPr txBox="1"/>
          <p:nvPr/>
        </p:nvSpPr>
        <p:spPr>
          <a:xfrm>
            <a:off x="3107521" y="3929065"/>
            <a:ext cx="3000396" cy="369332"/>
          </a:xfrm>
          <a:prstGeom prst="rect">
            <a:avLst/>
          </a:prstGeom>
          <a:noFill/>
          <a:ln>
            <a:solidFill>
              <a:schemeClr val="tx1"/>
            </a:solidFill>
          </a:ln>
        </p:spPr>
        <p:txBody>
          <a:bodyPr wrap="square" rtlCol="0">
            <a:spAutoFit/>
          </a:bodyPr>
          <a:lstStyle/>
          <a:p>
            <a:r>
              <a:rPr lang="zh-CN" altLang="en-US" dirty="0" smtClean="0"/>
              <a:t>将灰度图像转换为二值图像</a:t>
            </a:r>
            <a:endParaRPr lang="zh-CN" altLang="en-US" dirty="0"/>
          </a:p>
        </p:txBody>
      </p:sp>
      <p:sp>
        <p:nvSpPr>
          <p:cNvPr id="9" name="TextBox 8"/>
          <p:cNvSpPr txBox="1"/>
          <p:nvPr/>
        </p:nvSpPr>
        <p:spPr>
          <a:xfrm>
            <a:off x="3857620" y="3238498"/>
            <a:ext cx="1500198" cy="369332"/>
          </a:xfrm>
          <a:prstGeom prst="rect">
            <a:avLst/>
          </a:prstGeom>
          <a:blipFill>
            <a:blip r:embed="rId2"/>
            <a:tile tx="0" ty="0" sx="100000" sy="100000" flip="none" algn="tl"/>
          </a:blipFill>
          <a:ln>
            <a:solidFill>
              <a:schemeClr val="tx1"/>
            </a:solidFill>
          </a:ln>
        </p:spPr>
        <p:txBody>
          <a:bodyPr wrap="square" rtlCol="0">
            <a:spAutoFit/>
          </a:bodyPr>
          <a:lstStyle/>
          <a:p>
            <a:r>
              <a:rPr lang="zh-CN" altLang="en-US" dirty="0" smtClean="0"/>
              <a:t>滤波（频域）</a:t>
            </a:r>
            <a:endParaRPr lang="zh-CN" altLang="en-US" dirty="0"/>
          </a:p>
        </p:txBody>
      </p:sp>
      <p:sp>
        <p:nvSpPr>
          <p:cNvPr id="10" name="TextBox 9"/>
          <p:cNvSpPr txBox="1"/>
          <p:nvPr/>
        </p:nvSpPr>
        <p:spPr>
          <a:xfrm>
            <a:off x="4214810" y="6000768"/>
            <a:ext cx="714380" cy="369332"/>
          </a:xfrm>
          <a:prstGeom prst="rect">
            <a:avLst/>
          </a:prstGeom>
          <a:noFill/>
          <a:ln>
            <a:solidFill>
              <a:schemeClr val="tx1"/>
            </a:solidFill>
          </a:ln>
        </p:spPr>
        <p:txBody>
          <a:bodyPr wrap="square" rtlCol="0">
            <a:spAutoFit/>
          </a:bodyPr>
          <a:lstStyle/>
          <a:p>
            <a:r>
              <a:rPr lang="zh-CN" altLang="en-US" dirty="0" smtClean="0"/>
              <a:t>译码</a:t>
            </a:r>
            <a:endParaRPr lang="zh-CN" altLang="en-US" dirty="0"/>
          </a:p>
        </p:txBody>
      </p:sp>
      <p:sp>
        <p:nvSpPr>
          <p:cNvPr id="11" name="TextBox 10"/>
          <p:cNvSpPr txBox="1"/>
          <p:nvPr/>
        </p:nvSpPr>
        <p:spPr>
          <a:xfrm>
            <a:off x="4036215" y="5310199"/>
            <a:ext cx="1143008" cy="369332"/>
          </a:xfrm>
          <a:prstGeom prst="rect">
            <a:avLst/>
          </a:prstGeom>
          <a:noFill/>
          <a:ln>
            <a:solidFill>
              <a:schemeClr val="tx1"/>
            </a:solidFill>
          </a:ln>
        </p:spPr>
        <p:txBody>
          <a:bodyPr wrap="square" rtlCol="0">
            <a:spAutoFit/>
          </a:bodyPr>
          <a:lstStyle/>
          <a:p>
            <a:r>
              <a:rPr lang="zh-CN" altLang="en-US" dirty="0" smtClean="0"/>
              <a:t>校正图像</a:t>
            </a:r>
            <a:endParaRPr lang="zh-CN" altLang="en-US" dirty="0"/>
          </a:p>
        </p:txBody>
      </p:sp>
      <p:sp>
        <p:nvSpPr>
          <p:cNvPr id="12" name="TextBox 11"/>
          <p:cNvSpPr txBox="1"/>
          <p:nvPr/>
        </p:nvSpPr>
        <p:spPr>
          <a:xfrm>
            <a:off x="3607587" y="4619632"/>
            <a:ext cx="2000264" cy="369332"/>
          </a:xfrm>
          <a:prstGeom prst="rect">
            <a:avLst/>
          </a:prstGeom>
          <a:noFill/>
          <a:ln>
            <a:solidFill>
              <a:schemeClr val="tx1"/>
            </a:solidFill>
          </a:ln>
        </p:spPr>
        <p:txBody>
          <a:bodyPr wrap="square" rtlCol="0">
            <a:spAutoFit/>
          </a:bodyPr>
          <a:lstStyle/>
          <a:p>
            <a:r>
              <a:rPr lang="zh-CN" altLang="en-US" dirty="0" smtClean="0"/>
              <a:t>定位二维码区域</a:t>
            </a:r>
            <a:endParaRPr lang="zh-CN" altLang="en-US" dirty="0"/>
          </a:p>
        </p:txBody>
      </p:sp>
      <p:cxnSp>
        <p:nvCxnSpPr>
          <p:cNvPr id="14" name="直接箭头连接符 13"/>
          <p:cNvCxnSpPr>
            <a:stCxn id="5" idx="2"/>
            <a:endCxn id="6" idx="0"/>
          </p:cNvCxnSpPr>
          <p:nvPr/>
        </p:nvCxnSpPr>
        <p:spPr>
          <a:xfrm rot="16200000" flipH="1">
            <a:off x="4438172" y="2378383"/>
            <a:ext cx="321235" cy="178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rot="5400000">
            <a:off x="4447102" y="30778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4412177" y="516046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12177" y="3767654"/>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412177" y="44460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412177" y="5839356"/>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85720" y="1285860"/>
            <a:ext cx="8786874" cy="2428892"/>
          </a:xfrm>
        </p:spPr>
        <p:txBody>
          <a:bodyPr>
            <a:normAutofit/>
          </a:bodyPr>
          <a:lstStyle/>
          <a:p>
            <a:pPr marL="0" indent="0">
              <a:lnSpc>
                <a:spcPct val="150000"/>
              </a:lnSpc>
              <a:spcBef>
                <a:spcPts val="0"/>
              </a:spcBef>
              <a:buNone/>
            </a:pPr>
            <a:r>
              <a:rPr lang="zh-CN" altLang="en-US" sz="2400" dirty="0" smtClean="0">
                <a:latin typeface="+mn-ea"/>
              </a:rPr>
              <a:t>空间域和频率域滤波的基础是卷积定理，表示为：</a:t>
            </a:r>
            <a:endParaRPr lang="en-US" altLang="zh-CN" sz="2400" dirty="0" smtClean="0">
              <a:latin typeface="+mn-ea"/>
            </a:endParaRPr>
          </a:p>
          <a:p>
            <a:pPr marL="0" indent="0">
              <a:lnSpc>
                <a:spcPct val="150000"/>
              </a:lnSpc>
              <a:spcBef>
                <a:spcPts val="0"/>
              </a:spcBef>
              <a:buNone/>
            </a:pPr>
            <a:r>
              <a:rPr lang="en-US" altLang="zh-CN" sz="2400" dirty="0" smtClean="0">
                <a:latin typeface="+mn-ea"/>
              </a:rPr>
              <a:t>         f(</a:t>
            </a:r>
            <a:r>
              <a:rPr lang="en-US" altLang="zh-CN" sz="2400" dirty="0" err="1" smtClean="0">
                <a:latin typeface="+mn-ea"/>
              </a:rPr>
              <a:t>x,y</a:t>
            </a:r>
            <a:r>
              <a:rPr lang="en-US" altLang="zh-CN" sz="2400" dirty="0" smtClean="0">
                <a:latin typeface="+mn-ea"/>
              </a:rPr>
              <a:t>)*h(</a:t>
            </a:r>
            <a:r>
              <a:rPr lang="en-US" altLang="zh-CN" sz="2400" dirty="0" err="1" smtClean="0">
                <a:latin typeface="+mn-ea"/>
              </a:rPr>
              <a:t>x,y</a:t>
            </a:r>
            <a:r>
              <a:rPr lang="en-US" altLang="zh-CN" sz="2400" dirty="0" smtClean="0">
                <a:latin typeface="+mn-ea"/>
              </a:rPr>
              <a:t>)</a:t>
            </a:r>
            <a:r>
              <a:rPr lang="en-US" altLang="zh-CN" sz="2400" dirty="0" smtClean="0">
                <a:latin typeface="+mn-ea"/>
                <a:sym typeface="Wingdings" pitchFamily="2" charset="2"/>
              </a:rPr>
              <a:t>H(</a:t>
            </a:r>
            <a:r>
              <a:rPr lang="en-US" altLang="zh-CN" sz="2400" dirty="0" err="1" smtClean="0">
                <a:latin typeface="+mn-ea"/>
                <a:sym typeface="Wingdings" pitchFamily="2" charset="2"/>
              </a:rPr>
              <a:t>u,v</a:t>
            </a:r>
            <a:r>
              <a:rPr lang="en-US" altLang="zh-CN" sz="2400" dirty="0" smtClean="0">
                <a:latin typeface="+mn-ea"/>
                <a:sym typeface="Wingdings" pitchFamily="2" charset="2"/>
              </a:rPr>
              <a:t>)F(</a:t>
            </a:r>
            <a:r>
              <a:rPr lang="en-US" altLang="zh-CN" sz="2400" dirty="0" err="1" smtClean="0">
                <a:latin typeface="+mn-ea"/>
                <a:sym typeface="Wingdings" pitchFamily="2" charset="2"/>
              </a:rPr>
              <a:t>u,v</a:t>
            </a:r>
            <a:r>
              <a:rPr lang="en-US" altLang="zh-CN" sz="2400" dirty="0" smtClean="0">
                <a:latin typeface="+mn-ea"/>
                <a:sym typeface="Wingdings" pitchFamily="2" charset="2"/>
              </a:rPr>
              <a:t>)</a:t>
            </a:r>
          </a:p>
          <a:p>
            <a:pPr marL="0" indent="0">
              <a:lnSpc>
                <a:spcPct val="150000"/>
              </a:lnSpc>
              <a:spcBef>
                <a:spcPts val="0"/>
              </a:spcBef>
              <a:buNone/>
            </a:pPr>
            <a:r>
              <a:rPr lang="zh-CN" altLang="en-US" sz="2400" dirty="0" smtClean="0">
                <a:latin typeface="+mn-ea"/>
              </a:rPr>
              <a:t>假设</a:t>
            </a:r>
            <a:r>
              <a:rPr lang="en-US" sz="2400" dirty="0" smtClean="0">
                <a:latin typeface="+mn-ea"/>
              </a:rPr>
              <a:t>f(</a:t>
            </a:r>
            <a:r>
              <a:rPr lang="en-US" sz="2400" dirty="0" err="1" smtClean="0">
                <a:latin typeface="+mn-ea"/>
              </a:rPr>
              <a:t>x,y</a:t>
            </a:r>
            <a:r>
              <a:rPr lang="en-US" sz="2400" dirty="0" smtClean="0">
                <a:latin typeface="+mn-ea"/>
              </a:rPr>
              <a:t>)</a:t>
            </a:r>
            <a:r>
              <a:rPr lang="zh-CN" altLang="en-US" sz="2400" dirty="0" smtClean="0">
                <a:latin typeface="+mn-ea"/>
              </a:rPr>
              <a:t>表示一幅大小为</a:t>
            </a:r>
            <a:r>
              <a:rPr lang="en-US" sz="2400" dirty="0" smtClean="0">
                <a:latin typeface="+mn-ea"/>
              </a:rPr>
              <a:t>M*N</a:t>
            </a:r>
            <a:r>
              <a:rPr lang="zh-CN" altLang="en-US" sz="2400" dirty="0" smtClean="0">
                <a:latin typeface="+mn-ea"/>
              </a:rPr>
              <a:t>的图像，其中</a:t>
            </a:r>
            <a:r>
              <a:rPr lang="en-US" sz="2400" dirty="0" smtClean="0">
                <a:latin typeface="+mn-ea"/>
              </a:rPr>
              <a:t>x=0,1,…,M-1</a:t>
            </a:r>
            <a:r>
              <a:rPr lang="zh-CN" altLang="en-US" sz="2400" dirty="0" smtClean="0">
                <a:latin typeface="+mn-ea"/>
              </a:rPr>
              <a:t>和</a:t>
            </a:r>
            <a:r>
              <a:rPr lang="en-US" sz="2400" dirty="0" smtClean="0">
                <a:latin typeface="+mn-ea"/>
              </a:rPr>
              <a:t>y=0,1,…,N-1</a:t>
            </a:r>
            <a:r>
              <a:rPr lang="zh-CN" altLang="en-US" sz="2400" dirty="0" smtClean="0">
                <a:latin typeface="+mn-ea"/>
              </a:rPr>
              <a:t>。</a:t>
            </a:r>
            <a:r>
              <a:rPr lang="en-US" sz="2400" dirty="0" smtClean="0">
                <a:latin typeface="+mn-ea"/>
              </a:rPr>
              <a:t>f</a:t>
            </a:r>
            <a:r>
              <a:rPr lang="zh-CN" altLang="en-US" sz="2400" dirty="0" smtClean="0">
                <a:latin typeface="+mn-ea"/>
              </a:rPr>
              <a:t>的二维离散傅立叶变换可表示为</a:t>
            </a:r>
            <a:r>
              <a:rPr lang="en-US" sz="2400" dirty="0" smtClean="0">
                <a:latin typeface="+mn-ea"/>
              </a:rPr>
              <a:t>F(</a:t>
            </a:r>
            <a:r>
              <a:rPr lang="en-US" sz="2400" dirty="0" err="1" smtClean="0">
                <a:latin typeface="+mn-ea"/>
              </a:rPr>
              <a:t>u,v</a:t>
            </a:r>
            <a:r>
              <a:rPr lang="en-US" sz="2400" dirty="0" smtClean="0">
                <a:latin typeface="+mn-ea"/>
              </a:rPr>
              <a:t>),</a:t>
            </a:r>
            <a:r>
              <a:rPr lang="zh-CN" altLang="en-US" sz="2400" dirty="0" smtClean="0">
                <a:latin typeface="+mn-ea"/>
              </a:rPr>
              <a:t>则</a:t>
            </a:r>
            <a:r>
              <a:rPr lang="en-US" altLang="zh-CN" sz="2400" dirty="0" smtClean="0">
                <a:latin typeface="+mn-ea"/>
              </a:rPr>
              <a:t>:</a:t>
            </a:r>
          </a:p>
          <a:p>
            <a:pPr marL="0" indent="0">
              <a:lnSpc>
                <a:spcPct val="150000"/>
              </a:lnSpc>
              <a:spcBef>
                <a:spcPts val="0"/>
              </a:spcBef>
              <a:buNone/>
            </a:pPr>
            <a:endParaRPr lang="zh-CN" altLang="en-US" sz="2400" dirty="0" smtClean="0">
              <a:latin typeface="+mn-ea"/>
            </a:endParaRPr>
          </a:p>
        </p:txBody>
      </p:sp>
      <p:sp>
        <p:nvSpPr>
          <p:cNvPr id="2252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252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78230" y="3500438"/>
            <a:ext cx="3493968" cy="857256"/>
          </a:xfrm>
          <a:prstGeom prst="rect">
            <a:avLst/>
          </a:prstGeom>
          <a:noFill/>
        </p:spPr>
      </p:pic>
      <p:sp>
        <p:nvSpPr>
          <p:cNvPr id="225283" name="Rectangle 3"/>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285720" y="4429132"/>
            <a:ext cx="8358246" cy="2221762"/>
          </a:xfrm>
          <a:prstGeom prst="rect">
            <a:avLst/>
          </a:prstGeom>
          <a:noFill/>
        </p:spPr>
        <p:txBody>
          <a:bodyPr wrap="square" rtlCol="0">
            <a:spAutoFit/>
          </a:bodyPr>
          <a:lstStyle/>
          <a:p>
            <a:pPr indent="457200">
              <a:lnSpc>
                <a:spcPct val="150000"/>
              </a:lnSpc>
            </a:pPr>
            <a:r>
              <a:rPr lang="zh-CN" altLang="en-US" sz="2400" dirty="0" smtClean="0">
                <a:latin typeface="+mn-ea"/>
              </a:rPr>
              <a:t>其中，</a:t>
            </a:r>
            <a:r>
              <a:rPr lang="en-US" sz="2400" dirty="0" smtClean="0">
                <a:latin typeface="+mn-ea"/>
              </a:rPr>
              <a:t>u=0,1,2,…,M-1</a:t>
            </a:r>
            <a:r>
              <a:rPr lang="zh-CN" altLang="en-US" sz="2400" dirty="0" smtClean="0">
                <a:latin typeface="+mn-ea"/>
              </a:rPr>
              <a:t>和</a:t>
            </a:r>
            <a:r>
              <a:rPr lang="en-US" sz="2400" dirty="0" smtClean="0">
                <a:latin typeface="+mn-ea"/>
              </a:rPr>
              <a:t>v=0,1.2,…,N-1</a:t>
            </a:r>
            <a:r>
              <a:rPr lang="zh-CN" altLang="en-US" sz="2400" dirty="0" smtClean="0">
                <a:latin typeface="+mn-ea"/>
              </a:rPr>
              <a:t>用于确定频率。频域系统是由</a:t>
            </a:r>
            <a:r>
              <a:rPr lang="en-US" sz="2400" dirty="0" smtClean="0">
                <a:latin typeface="+mn-ea"/>
              </a:rPr>
              <a:t>F(</a:t>
            </a:r>
            <a:r>
              <a:rPr lang="en-US" sz="2400" dirty="0" err="1" smtClean="0">
                <a:latin typeface="+mn-ea"/>
              </a:rPr>
              <a:t>u,v</a:t>
            </a:r>
            <a:r>
              <a:rPr lang="en-US" sz="2400" dirty="0" smtClean="0">
                <a:latin typeface="+mn-ea"/>
              </a:rPr>
              <a:t>)</a:t>
            </a:r>
            <a:r>
              <a:rPr lang="zh-CN" altLang="en-US" sz="2400" dirty="0" smtClean="0">
                <a:latin typeface="+mn-ea"/>
              </a:rPr>
              <a:t>所张成的坐标，其中</a:t>
            </a:r>
            <a:r>
              <a:rPr lang="en-US" sz="2400" dirty="0" smtClean="0">
                <a:latin typeface="+mn-ea"/>
              </a:rPr>
              <a:t>u</a:t>
            </a:r>
            <a:r>
              <a:rPr lang="zh-CN" altLang="en-US" sz="2400" dirty="0" smtClean="0">
                <a:latin typeface="+mn-ea"/>
              </a:rPr>
              <a:t>和</a:t>
            </a:r>
            <a:r>
              <a:rPr lang="en-US" sz="2400" dirty="0" smtClean="0">
                <a:latin typeface="+mn-ea"/>
              </a:rPr>
              <a:t>v</a:t>
            </a:r>
            <a:r>
              <a:rPr lang="zh-CN" altLang="en-US" sz="2400" dirty="0" smtClean="0">
                <a:latin typeface="+mn-ea"/>
              </a:rPr>
              <a:t>是其变量。由</a:t>
            </a:r>
            <a:r>
              <a:rPr lang="en-US" sz="2400" dirty="0" smtClean="0">
                <a:latin typeface="+mn-ea"/>
              </a:rPr>
              <a:t>u</a:t>
            </a:r>
            <a:r>
              <a:rPr lang="zh-CN" altLang="en-US" sz="2400" dirty="0" smtClean="0">
                <a:latin typeface="+mn-ea"/>
              </a:rPr>
              <a:t>和</a:t>
            </a:r>
            <a:r>
              <a:rPr lang="en-US" sz="2400" dirty="0" smtClean="0">
                <a:latin typeface="+mn-ea"/>
              </a:rPr>
              <a:t>v</a:t>
            </a:r>
            <a:r>
              <a:rPr lang="zh-CN" altLang="en-US" sz="2400" dirty="0" smtClean="0">
                <a:latin typeface="+mn-ea"/>
              </a:rPr>
              <a:t>定义的</a:t>
            </a:r>
            <a:r>
              <a:rPr lang="en-US" sz="2400" dirty="0" smtClean="0">
                <a:latin typeface="+mn-ea"/>
              </a:rPr>
              <a:t>M*N</a:t>
            </a:r>
            <a:r>
              <a:rPr lang="zh-CN" altLang="en-US" sz="2400" dirty="0" smtClean="0">
                <a:latin typeface="+mn-ea"/>
              </a:rPr>
              <a:t>矩形区域称为频率矩形。由以上描述可以知道，频率矩形的大小和输入图像的大小相同。</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0">
              <a:lnSpc>
                <a:spcPct val="150000"/>
              </a:lnSpc>
              <a:spcBef>
                <a:spcPts val="0"/>
              </a:spcBef>
              <a:buNone/>
            </a:pPr>
            <a:r>
              <a:rPr lang="zh-CN" altLang="en-US" sz="2800" dirty="0" smtClean="0">
                <a:latin typeface="+mn-ea"/>
              </a:rPr>
              <a:t>傅里叶变换具有周期性：</a:t>
            </a:r>
            <a:endParaRPr lang="en-US" altLang="zh-CN" sz="2800" dirty="0" smtClean="0">
              <a:latin typeface="+mn-ea"/>
            </a:endParaRPr>
          </a:p>
          <a:p>
            <a:pPr marL="0" indent="0">
              <a:lnSpc>
                <a:spcPct val="150000"/>
              </a:lnSpc>
              <a:spcBef>
                <a:spcPts val="0"/>
              </a:spcBef>
              <a:buNone/>
            </a:pPr>
            <a:r>
              <a:rPr lang="en-US" altLang="zh-CN" sz="2800" dirty="0" smtClean="0">
                <a:latin typeface="+mn-ea"/>
              </a:rPr>
              <a:t>F(</a:t>
            </a:r>
            <a:r>
              <a:rPr lang="en-US" altLang="zh-CN" sz="2800" dirty="0" err="1" smtClean="0">
                <a:latin typeface="+mn-ea"/>
              </a:rPr>
              <a:t>u,v</a:t>
            </a:r>
            <a:r>
              <a:rPr lang="en-US" altLang="zh-CN" sz="2800" dirty="0" smtClean="0">
                <a:latin typeface="+mn-ea"/>
              </a:rPr>
              <a:t>)=F(</a:t>
            </a:r>
            <a:r>
              <a:rPr lang="en-US" altLang="zh-CN" sz="2800" dirty="0" err="1" smtClean="0">
                <a:latin typeface="+mn-ea"/>
              </a:rPr>
              <a:t>u+M</a:t>
            </a:r>
            <a:r>
              <a:rPr lang="zh-CN" altLang="en-US" sz="2800" dirty="0" smtClean="0">
                <a:latin typeface="+mn-ea"/>
              </a:rPr>
              <a:t>，</a:t>
            </a:r>
            <a:r>
              <a:rPr lang="en-US" altLang="zh-CN" sz="2800" dirty="0" smtClean="0">
                <a:latin typeface="+mn-ea"/>
              </a:rPr>
              <a:t>v)=F(u</a:t>
            </a:r>
            <a:r>
              <a:rPr lang="zh-CN" altLang="en-US" sz="2800" dirty="0" smtClean="0">
                <a:latin typeface="+mn-ea"/>
              </a:rPr>
              <a:t>，</a:t>
            </a:r>
            <a:r>
              <a:rPr lang="en-US" altLang="zh-CN" sz="2800" dirty="0" err="1" smtClean="0">
                <a:latin typeface="+mn-ea"/>
              </a:rPr>
              <a:t>v+N</a:t>
            </a:r>
            <a:r>
              <a:rPr lang="en-US" altLang="zh-CN" sz="2800" dirty="0" smtClean="0">
                <a:latin typeface="+mn-ea"/>
              </a:rPr>
              <a:t>)=F(</a:t>
            </a:r>
            <a:r>
              <a:rPr lang="en-US" altLang="zh-CN" sz="2800" dirty="0" err="1" smtClean="0">
                <a:latin typeface="+mn-ea"/>
              </a:rPr>
              <a:t>u+M,v+N</a:t>
            </a:r>
            <a:r>
              <a:rPr lang="en-US" altLang="zh-CN" sz="2800" dirty="0" smtClean="0">
                <a:latin typeface="+mn-ea"/>
              </a:rPr>
              <a:t>)</a:t>
            </a:r>
          </a:p>
          <a:p>
            <a:pPr marL="0" indent="0">
              <a:lnSpc>
                <a:spcPct val="150000"/>
              </a:lnSpc>
              <a:spcBef>
                <a:spcPts val="0"/>
              </a:spcBef>
              <a:buNone/>
            </a:pPr>
            <a:r>
              <a:rPr lang="zh-CN" altLang="en-US" sz="2800" dirty="0" smtClean="0"/>
              <a:t>由上式可以看出</a:t>
            </a:r>
            <a:r>
              <a:rPr lang="en-US" sz="2800" dirty="0" smtClean="0"/>
              <a:t>DFT</a:t>
            </a:r>
            <a:r>
              <a:rPr lang="zh-CN" altLang="en-US" sz="2800" dirty="0" smtClean="0"/>
              <a:t>在</a:t>
            </a:r>
            <a:r>
              <a:rPr lang="en-US" sz="2800" dirty="0" smtClean="0"/>
              <a:t>u</a:t>
            </a:r>
            <a:r>
              <a:rPr lang="zh-CN" altLang="en-US" sz="2800" dirty="0" smtClean="0"/>
              <a:t>和</a:t>
            </a:r>
            <a:r>
              <a:rPr lang="en-US" sz="2800" dirty="0" smtClean="0"/>
              <a:t>v</a:t>
            </a:r>
            <a:r>
              <a:rPr lang="zh-CN" altLang="en-US" sz="2800" dirty="0" smtClean="0"/>
              <a:t>方向上都是周期无穷，其周期由</a:t>
            </a:r>
            <a:r>
              <a:rPr lang="en-US" sz="2800" dirty="0" smtClean="0"/>
              <a:t>M</a:t>
            </a:r>
            <a:r>
              <a:rPr lang="zh-CN" altLang="en-US" sz="2800" dirty="0" smtClean="0"/>
              <a:t>和</a:t>
            </a:r>
            <a:r>
              <a:rPr lang="en-US" sz="2800" dirty="0" smtClean="0"/>
              <a:t>N</a:t>
            </a:r>
            <a:r>
              <a:rPr lang="zh-CN" altLang="en-US" sz="2800" dirty="0" smtClean="0"/>
              <a:t>决定。另外，变换具有周期性。</a:t>
            </a:r>
            <a:endParaRPr lang="en-US" altLang="zh-CN" sz="2800" dirty="0" smtClean="0">
              <a:latin typeface="+mn-ea"/>
            </a:endParaRPr>
          </a:p>
          <a:p>
            <a:pPr marL="0" indent="0">
              <a:lnSpc>
                <a:spcPct val="150000"/>
              </a:lnSpc>
              <a:spcBef>
                <a:spcPts val="0"/>
              </a:spcBef>
              <a:buNone/>
            </a:pPr>
            <a:r>
              <a:rPr lang="zh-CN" altLang="en-US" sz="2800" dirty="0" smtClean="0"/>
              <a:t>以一维变换为例，在</a:t>
            </a:r>
            <a:r>
              <a:rPr lang="en-US" sz="2800" dirty="0" smtClean="0"/>
              <a:t>0</a:t>
            </a:r>
            <a:r>
              <a:rPr lang="zh-CN" altLang="en-US" sz="2800" dirty="0" smtClean="0"/>
              <a:t>到</a:t>
            </a:r>
            <a:r>
              <a:rPr lang="en-US" sz="2800" dirty="0" smtClean="0"/>
              <a:t>T</a:t>
            </a:r>
            <a:r>
              <a:rPr lang="zh-CN" altLang="en-US" sz="2800" dirty="0" smtClean="0"/>
              <a:t>内，频谱将有两个半周期</a:t>
            </a:r>
            <a:r>
              <a:rPr lang="en-US" altLang="zh-CN" sz="2800" dirty="0" smtClean="0"/>
              <a:t>,</a:t>
            </a:r>
            <a:r>
              <a:rPr lang="zh-CN" altLang="en-US" sz="2800" dirty="0" smtClean="0"/>
              <a:t>但是，我们期望得到的是一个完整的周期。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457200">
              <a:lnSpc>
                <a:spcPct val="150000"/>
              </a:lnSpc>
              <a:spcBef>
                <a:spcPts val="0"/>
              </a:spcBef>
              <a:buNone/>
            </a:pPr>
            <a:r>
              <a:rPr lang="zh-CN" altLang="en-US" sz="2400" dirty="0" smtClean="0">
                <a:latin typeface="+mn-ea"/>
              </a:rPr>
              <a:t>要想在</a:t>
            </a:r>
            <a:r>
              <a:rPr lang="en-US" sz="2400" dirty="0" smtClean="0">
                <a:latin typeface="+mn-ea"/>
              </a:rPr>
              <a:t>[0 T]</a:t>
            </a:r>
            <a:r>
              <a:rPr lang="zh-CN" altLang="en-US" sz="2400" dirty="0" smtClean="0">
                <a:latin typeface="+mn-ea"/>
              </a:rPr>
              <a:t>内获取一个完整且正确排序的周期，可以在计算变换前让</a:t>
            </a:r>
            <a:r>
              <a:rPr lang="en-US" sz="2400" dirty="0" smtClean="0">
                <a:latin typeface="+mn-ea"/>
              </a:rPr>
              <a:t>f(x)</a:t>
            </a:r>
            <a:r>
              <a:rPr lang="zh-CN" altLang="en-US" sz="2400" dirty="0" smtClean="0">
                <a:latin typeface="+mn-ea"/>
              </a:rPr>
              <a:t>乘以</a:t>
            </a:r>
            <a:r>
              <a:rPr lang="en-US" altLang="zh-CN" sz="2400" dirty="0" smtClean="0">
                <a:latin typeface="+mn-ea"/>
              </a:rPr>
              <a:t>(-1)^x</a:t>
            </a:r>
            <a:r>
              <a:rPr lang="zh-CN" altLang="en-US" sz="2400" dirty="0" smtClean="0">
                <a:latin typeface="+mn-ea"/>
              </a:rPr>
              <a:t>来得到。这样做，可以将变化的原点移动到点</a:t>
            </a:r>
            <a:r>
              <a:rPr lang="en-US" sz="2400" dirty="0" smtClean="0">
                <a:latin typeface="+mn-ea"/>
              </a:rPr>
              <a:t>u=M/2</a:t>
            </a:r>
            <a:r>
              <a:rPr lang="zh-CN" altLang="en-US" sz="2400" dirty="0" smtClean="0">
                <a:latin typeface="+mn-ea"/>
              </a:rPr>
              <a:t>。</a:t>
            </a:r>
            <a:endParaRPr lang="en-US" altLang="zh-CN" sz="2400" dirty="0" smtClean="0">
              <a:latin typeface="+mn-ea"/>
            </a:endParaRPr>
          </a:p>
          <a:p>
            <a:pPr marL="0" indent="457200">
              <a:lnSpc>
                <a:spcPct val="150000"/>
              </a:lnSpc>
              <a:spcBef>
                <a:spcPts val="0"/>
              </a:spcBef>
              <a:buNone/>
            </a:pPr>
            <a:r>
              <a:rPr lang="zh-CN" altLang="en-US" sz="2400" dirty="0" smtClean="0">
                <a:latin typeface="+mn-ea"/>
              </a:rPr>
              <a:t>同样，在二维变换是，与</a:t>
            </a:r>
            <a:r>
              <a:rPr lang="en-US" altLang="zh-CN" sz="2400" dirty="0" smtClean="0">
                <a:latin typeface="+mn-ea"/>
              </a:rPr>
              <a:t>(-1)^(</a:t>
            </a:r>
            <a:r>
              <a:rPr lang="en-US" altLang="zh-CN" sz="2400" dirty="0" err="1" smtClean="0">
                <a:latin typeface="+mn-ea"/>
              </a:rPr>
              <a:t>x+y</a:t>
            </a:r>
            <a:r>
              <a:rPr lang="en-US" altLang="zh-CN" sz="2400" dirty="0" smtClean="0">
                <a:latin typeface="+mn-ea"/>
              </a:rPr>
              <a:t>)</a:t>
            </a:r>
            <a:r>
              <a:rPr lang="zh-CN" altLang="en-US" sz="2400" dirty="0" smtClean="0">
                <a:latin typeface="+mn-ea"/>
              </a:rPr>
              <a:t>即可得到一个完整的周期。</a:t>
            </a:r>
            <a:endParaRPr lang="zh-CN" altLang="en-US" sz="2400"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3 </a:t>
            </a:r>
            <a:r>
              <a:rPr lang="zh-CN" altLang="en-US" dirty="0" smtClean="0">
                <a:latin typeface="+mj-ea"/>
              </a:rPr>
              <a:t>二维码</a:t>
            </a:r>
            <a:endParaRPr lang="zh-CN" altLang="en-US" dirty="0">
              <a:latin typeface="+mj-ea"/>
            </a:endParaRPr>
          </a:p>
        </p:txBody>
      </p:sp>
      <p:grpSp>
        <p:nvGrpSpPr>
          <p:cNvPr id="3" name="Group 31"/>
          <p:cNvGrpSpPr>
            <a:grpSpLocks/>
          </p:cNvGrpSpPr>
          <p:nvPr/>
        </p:nvGrpSpPr>
        <p:grpSpPr bwMode="auto">
          <a:xfrm>
            <a:off x="2609850" y="3714758"/>
            <a:ext cx="4033838" cy="685800"/>
            <a:chOff x="1296" y="1824"/>
            <a:chExt cx="2316" cy="432"/>
          </a:xfrm>
        </p:grpSpPr>
        <p:sp>
          <p:nvSpPr>
            <p:cNvPr id="16" name="AutoShape 32"/>
            <p:cNvSpPr>
              <a:spLocks noChangeArrowheads="1"/>
            </p:cNvSpPr>
            <p:nvPr/>
          </p:nvSpPr>
          <p:spPr bwMode="gray">
            <a:xfrm>
              <a:off x="1536" y="1899"/>
              <a:ext cx="2076" cy="288"/>
            </a:xfrm>
            <a:prstGeom prst="roundRect">
              <a:avLst>
                <a:gd name="adj" fmla="val 16667"/>
              </a:avLst>
            </a:prstGeom>
            <a:gradFill rotWithShape="1">
              <a:gsLst>
                <a:gs pos="0">
                  <a:srgbClr val="AD39DB"/>
                </a:gs>
                <a:gs pos="50000">
                  <a:schemeClr val="bg1">
                    <a:lumMod val="95000"/>
                  </a:schemeClr>
                </a:gs>
                <a:gs pos="100000">
                  <a:srgbClr val="9F2ED2"/>
                </a:gs>
              </a:gsLst>
              <a:lin ang="5400000" scaled="1"/>
            </a:gradFill>
            <a:ln w="12700" algn="ctr">
              <a:solidFill>
                <a:schemeClr val="bg1"/>
              </a:solidFill>
              <a:round/>
              <a:headEnd/>
              <a:tailEnd/>
            </a:ln>
            <a:effectLst/>
          </p:spPr>
          <p:txBody>
            <a:bodyPr wrap="none" anchor="ctr"/>
            <a:lstStyle/>
            <a:p>
              <a:pPr>
                <a:defRPr/>
              </a:pPr>
              <a:endParaRPr lang="zh-CN" altLang="en-US"/>
            </a:p>
          </p:txBody>
        </p:sp>
        <p:sp>
          <p:nvSpPr>
            <p:cNvPr id="17" name="AutoShape 33"/>
            <p:cNvSpPr>
              <a:spLocks noChangeArrowheads="1"/>
            </p:cNvSpPr>
            <p:nvPr/>
          </p:nvSpPr>
          <p:spPr bwMode="gray">
            <a:xfrm>
              <a:off x="1296" y="1824"/>
              <a:ext cx="432" cy="432"/>
            </a:xfrm>
            <a:prstGeom prst="diamond">
              <a:avLst/>
            </a:prstGeom>
            <a:solidFill>
              <a:srgbClr val="9A0FEF"/>
            </a:solidFill>
            <a:ln w="25400" algn="ctr">
              <a:solidFill>
                <a:schemeClr val="bg1"/>
              </a:solidFill>
              <a:miter lim="800000"/>
              <a:headEnd/>
              <a:tailEnd/>
            </a:ln>
          </p:spPr>
          <p:txBody>
            <a:bodyPr wrap="none" anchor="ctr"/>
            <a:lstStyle/>
            <a:p>
              <a:endParaRPr lang="zh-CN" altLang="en-US"/>
            </a:p>
          </p:txBody>
        </p:sp>
        <p:sp>
          <p:nvSpPr>
            <p:cNvPr id="18" name="Text Box 34"/>
            <p:cNvSpPr txBox="1">
              <a:spLocks noChangeArrowheads="1"/>
            </p:cNvSpPr>
            <p:nvPr/>
          </p:nvSpPr>
          <p:spPr bwMode="gray">
            <a:xfrm>
              <a:off x="1684" y="1879"/>
              <a:ext cx="1805" cy="291"/>
            </a:xfrm>
            <a:prstGeom prst="rect">
              <a:avLst/>
            </a:prstGeom>
            <a:noFill/>
            <a:ln w="9525" algn="ctr">
              <a:noFill/>
              <a:miter lim="800000"/>
              <a:headEnd/>
              <a:tailEnd/>
            </a:ln>
          </p:spPr>
          <p:txBody>
            <a:bodyPr wrap="square">
              <a:spAutoFit/>
            </a:bodyPr>
            <a:lstStyle/>
            <a:p>
              <a:pPr algn="l" eaLnBrk="0" hangingPunct="0"/>
              <a:r>
                <a:rPr lang="zh-CN" altLang="en-US" sz="2400" dirty="0" smtClean="0">
                  <a:solidFill>
                    <a:srgbClr val="000000"/>
                  </a:solidFill>
                  <a:latin typeface="+mn-ea"/>
                </a:rPr>
                <a:t>二维码解码方法</a:t>
              </a:r>
              <a:r>
                <a:rPr lang="en-US" altLang="zh-CN" sz="2000" dirty="0">
                  <a:solidFill>
                    <a:srgbClr val="000000"/>
                  </a:solidFill>
                  <a:latin typeface="黑体" pitchFamily="49" charset="-122"/>
                  <a:ea typeface="黑体" pitchFamily="49" charset="-122"/>
                </a:rPr>
                <a:t>	</a:t>
              </a:r>
              <a:endParaRPr lang="zh-CN" altLang="en-US" sz="2000" dirty="0">
                <a:solidFill>
                  <a:srgbClr val="000000"/>
                </a:solidFill>
                <a:latin typeface="黑体" pitchFamily="49" charset="-122"/>
                <a:ea typeface="黑体" pitchFamily="49" charset="-122"/>
              </a:endParaRPr>
            </a:p>
          </p:txBody>
        </p:sp>
        <p:sp>
          <p:nvSpPr>
            <p:cNvPr id="19" name="Text Box 35"/>
            <p:cNvSpPr txBox="1">
              <a:spLocks noChangeArrowheads="1"/>
            </p:cNvSpPr>
            <p:nvPr/>
          </p:nvSpPr>
          <p:spPr bwMode="gray">
            <a:xfrm>
              <a:off x="1407" y="1874"/>
              <a:ext cx="194" cy="291"/>
            </a:xfrm>
            <a:prstGeom prst="rect">
              <a:avLst/>
            </a:prstGeom>
            <a:noFill/>
            <a:ln w="9525" algn="ctr">
              <a:noFill/>
              <a:miter lim="800000"/>
              <a:headEnd/>
              <a:tailEnd/>
            </a:ln>
          </p:spPr>
          <p:txBody>
            <a:bodyPr wrap="none">
              <a:spAutoFit/>
            </a:bodyPr>
            <a:lstStyle/>
            <a:p>
              <a:pPr eaLnBrk="0" hangingPunct="0"/>
              <a:r>
                <a:rPr lang="en-US" altLang="zh-CN" sz="2400" dirty="0">
                  <a:solidFill>
                    <a:schemeClr val="bg1"/>
                  </a:solidFill>
                  <a:latin typeface="黑体" pitchFamily="49" charset="-122"/>
                  <a:ea typeface="黑体" pitchFamily="49" charset="-122"/>
                </a:rPr>
                <a:t>2</a:t>
              </a:r>
              <a:endParaRPr lang="en-US" altLang="zh-CN" sz="2400" b="0" dirty="0">
                <a:solidFill>
                  <a:schemeClr val="bg1"/>
                </a:solidFill>
                <a:latin typeface="黑体" pitchFamily="49" charset="-122"/>
                <a:ea typeface="黑体" pitchFamily="49" charset="-122"/>
              </a:endParaRPr>
            </a:p>
          </p:txBody>
        </p:sp>
      </p:grpSp>
      <p:grpSp>
        <p:nvGrpSpPr>
          <p:cNvPr id="4" name="Group 31"/>
          <p:cNvGrpSpPr>
            <a:grpSpLocks/>
          </p:cNvGrpSpPr>
          <p:nvPr/>
        </p:nvGrpSpPr>
        <p:grpSpPr bwMode="auto">
          <a:xfrm>
            <a:off x="2643174" y="2000240"/>
            <a:ext cx="4072156" cy="685800"/>
            <a:chOff x="1296" y="1824"/>
            <a:chExt cx="2338" cy="432"/>
          </a:xfrm>
        </p:grpSpPr>
        <p:sp>
          <p:nvSpPr>
            <p:cNvPr id="26" name="AutoShape 32"/>
            <p:cNvSpPr>
              <a:spLocks noChangeArrowheads="1"/>
            </p:cNvSpPr>
            <p:nvPr/>
          </p:nvSpPr>
          <p:spPr bwMode="gray">
            <a:xfrm>
              <a:off x="1536" y="1899"/>
              <a:ext cx="2076" cy="288"/>
            </a:xfrm>
            <a:prstGeom prst="roundRect">
              <a:avLst>
                <a:gd name="adj" fmla="val 16667"/>
              </a:avLst>
            </a:prstGeom>
            <a:gradFill rotWithShape="1">
              <a:gsLst>
                <a:gs pos="0">
                  <a:srgbClr val="0070C0"/>
                </a:gs>
                <a:gs pos="50000">
                  <a:schemeClr val="bg1">
                    <a:lumMod val="95000"/>
                  </a:schemeClr>
                </a:gs>
                <a:gs pos="100000">
                  <a:srgbClr val="0070C0"/>
                </a:gs>
              </a:gsLst>
              <a:lin ang="5400000" scaled="1"/>
            </a:gradFill>
            <a:ln w="12700" algn="ctr">
              <a:solidFill>
                <a:schemeClr val="bg1"/>
              </a:solidFill>
              <a:round/>
              <a:headEnd/>
              <a:tailEnd/>
            </a:ln>
            <a:effectLst/>
          </p:spPr>
          <p:txBody>
            <a:bodyPr wrap="none" anchor="ctr"/>
            <a:lstStyle/>
            <a:p>
              <a:pPr>
                <a:defRPr/>
              </a:pPr>
              <a:endParaRPr lang="zh-CN" altLang="en-US"/>
            </a:p>
          </p:txBody>
        </p:sp>
        <p:sp>
          <p:nvSpPr>
            <p:cNvPr id="27" name="AutoShape 33"/>
            <p:cNvSpPr>
              <a:spLocks noChangeArrowheads="1"/>
            </p:cNvSpPr>
            <p:nvPr/>
          </p:nvSpPr>
          <p:spPr bwMode="gray">
            <a:xfrm>
              <a:off x="1296" y="1824"/>
              <a:ext cx="432" cy="432"/>
            </a:xfrm>
            <a:prstGeom prst="diamond">
              <a:avLst/>
            </a:prstGeom>
            <a:solidFill>
              <a:srgbClr val="0070C0"/>
            </a:solidFill>
            <a:ln w="25400" algn="ctr">
              <a:solidFill>
                <a:schemeClr val="bg1"/>
              </a:solidFill>
              <a:miter lim="800000"/>
              <a:headEnd/>
              <a:tailEnd/>
            </a:ln>
          </p:spPr>
          <p:txBody>
            <a:bodyPr wrap="none" anchor="ctr"/>
            <a:lstStyle/>
            <a:p>
              <a:endParaRPr lang="zh-CN" altLang="en-US"/>
            </a:p>
          </p:txBody>
        </p:sp>
        <p:sp>
          <p:nvSpPr>
            <p:cNvPr id="28" name="Text Box 34"/>
            <p:cNvSpPr txBox="1">
              <a:spLocks noChangeArrowheads="1"/>
            </p:cNvSpPr>
            <p:nvPr/>
          </p:nvSpPr>
          <p:spPr bwMode="gray">
            <a:xfrm>
              <a:off x="1665" y="1879"/>
              <a:ext cx="1969" cy="291"/>
            </a:xfrm>
            <a:prstGeom prst="rect">
              <a:avLst/>
            </a:prstGeom>
            <a:noFill/>
            <a:ln w="9525" algn="ctr">
              <a:noFill/>
              <a:miter lim="800000"/>
              <a:headEnd/>
              <a:tailEnd/>
            </a:ln>
          </p:spPr>
          <p:txBody>
            <a:bodyPr wrap="square">
              <a:spAutoFit/>
            </a:bodyPr>
            <a:lstStyle/>
            <a:p>
              <a:pPr algn="l" eaLnBrk="0" hangingPunct="0"/>
              <a:r>
                <a:rPr lang="zh-CN" altLang="en-US" sz="2400" dirty="0" smtClean="0">
                  <a:solidFill>
                    <a:srgbClr val="000000"/>
                  </a:solidFill>
                  <a:latin typeface="+mn-ea"/>
                </a:rPr>
                <a:t>二维码概述</a:t>
              </a:r>
              <a:r>
                <a:rPr lang="en-US" altLang="zh-CN" sz="2000" dirty="0">
                  <a:solidFill>
                    <a:srgbClr val="000000"/>
                  </a:solidFill>
                  <a:latin typeface="黑体" pitchFamily="49" charset="-122"/>
                  <a:ea typeface="黑体" pitchFamily="49" charset="-122"/>
                </a:rPr>
                <a:t>	</a:t>
              </a:r>
              <a:endParaRPr lang="zh-CN" altLang="en-US" sz="2000" dirty="0">
                <a:solidFill>
                  <a:srgbClr val="000000"/>
                </a:solidFill>
                <a:latin typeface="黑体" pitchFamily="49" charset="-122"/>
                <a:ea typeface="黑体" pitchFamily="49" charset="-122"/>
              </a:endParaRPr>
            </a:p>
          </p:txBody>
        </p:sp>
        <p:sp>
          <p:nvSpPr>
            <p:cNvPr id="29" name="Text Box 35"/>
            <p:cNvSpPr txBox="1">
              <a:spLocks noChangeArrowheads="1"/>
            </p:cNvSpPr>
            <p:nvPr/>
          </p:nvSpPr>
          <p:spPr bwMode="gray">
            <a:xfrm>
              <a:off x="1407" y="1874"/>
              <a:ext cx="194" cy="291"/>
            </a:xfrm>
            <a:prstGeom prst="rect">
              <a:avLst/>
            </a:prstGeom>
            <a:noFill/>
            <a:ln w="9525" algn="ctr">
              <a:noFill/>
              <a:miter lim="800000"/>
              <a:headEnd/>
              <a:tailEnd/>
            </a:ln>
          </p:spPr>
          <p:txBody>
            <a:bodyPr wrap="none">
              <a:spAutoFit/>
            </a:bodyPr>
            <a:lstStyle/>
            <a:p>
              <a:pPr eaLnBrk="0" hangingPunct="0"/>
              <a:r>
                <a:rPr lang="en-US" altLang="zh-CN" sz="2400" dirty="0">
                  <a:solidFill>
                    <a:schemeClr val="bg1"/>
                  </a:solidFill>
                  <a:latin typeface="黑体" pitchFamily="49" charset="-122"/>
                  <a:ea typeface="黑体" pitchFamily="49" charset="-122"/>
                </a:rPr>
                <a:t>1</a:t>
              </a:r>
              <a:endParaRPr lang="en-US" altLang="zh-CN" sz="2400" b="0" dirty="0">
                <a:solidFill>
                  <a:schemeClr val="bg1"/>
                </a:solidFill>
                <a:latin typeface="黑体" pitchFamily="49" charset="-122"/>
                <a:ea typeface="黑体" pitchFamily="49" charset="-122"/>
              </a:endParaRPr>
            </a:p>
          </p:txBody>
        </p:sp>
      </p:grpSp>
      <p:sp>
        <p:nvSpPr>
          <p:cNvPr id="25" name="AutoShape 57"/>
          <p:cNvSpPr>
            <a:spLocks noChangeArrowheads="1"/>
          </p:cNvSpPr>
          <p:nvPr/>
        </p:nvSpPr>
        <p:spPr bwMode="auto">
          <a:xfrm>
            <a:off x="1514475" y="2000240"/>
            <a:ext cx="1008063"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28575" algn="ctr">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4000496" y="1857364"/>
            <a:ext cx="1178727" cy="369332"/>
          </a:xfrm>
          <a:prstGeom prst="rect">
            <a:avLst/>
          </a:prstGeom>
          <a:noFill/>
          <a:ln>
            <a:solidFill>
              <a:schemeClr val="tx1"/>
            </a:solidFill>
          </a:ln>
        </p:spPr>
        <p:txBody>
          <a:bodyPr wrap="square" rtlCol="0">
            <a:spAutoFit/>
          </a:bodyPr>
          <a:lstStyle/>
          <a:p>
            <a:r>
              <a:rPr lang="zh-CN" altLang="en-US" dirty="0" smtClean="0"/>
              <a:t>读取图像</a:t>
            </a:r>
            <a:endParaRPr lang="zh-CN" altLang="en-US" dirty="0"/>
          </a:p>
        </p:txBody>
      </p:sp>
      <p:sp>
        <p:nvSpPr>
          <p:cNvPr id="6" name="TextBox 5"/>
          <p:cNvSpPr txBox="1"/>
          <p:nvPr/>
        </p:nvSpPr>
        <p:spPr>
          <a:xfrm>
            <a:off x="2500298" y="2547931"/>
            <a:ext cx="4214842" cy="369332"/>
          </a:xfrm>
          <a:prstGeom prst="rect">
            <a:avLst/>
          </a:prstGeom>
          <a:noFill/>
          <a:ln>
            <a:solidFill>
              <a:schemeClr val="tx1"/>
            </a:solidFill>
          </a:ln>
        </p:spPr>
        <p:txBody>
          <a:bodyPr wrap="square" rtlCol="0">
            <a:spAutoFit/>
          </a:bodyPr>
          <a:lstStyle/>
          <a:p>
            <a:r>
              <a:rPr lang="zh-CN" altLang="en-US" dirty="0" smtClean="0"/>
              <a:t>将</a:t>
            </a:r>
            <a:r>
              <a:rPr lang="en-US" altLang="zh-CN" dirty="0" smtClean="0"/>
              <a:t>RGB</a:t>
            </a:r>
            <a:r>
              <a:rPr lang="zh-CN" altLang="en-US" dirty="0" smtClean="0"/>
              <a:t>图像转换为灰度图像（图像增强）</a:t>
            </a:r>
            <a:endParaRPr lang="zh-CN" altLang="en-US" dirty="0"/>
          </a:p>
        </p:txBody>
      </p:sp>
      <p:sp>
        <p:nvSpPr>
          <p:cNvPr id="7" name="TextBox 6"/>
          <p:cNvSpPr txBox="1"/>
          <p:nvPr/>
        </p:nvSpPr>
        <p:spPr>
          <a:xfrm>
            <a:off x="3107521" y="3929065"/>
            <a:ext cx="3000396" cy="369332"/>
          </a:xfrm>
          <a:prstGeom prst="rect">
            <a:avLst/>
          </a:prstGeom>
          <a:blipFill>
            <a:blip r:embed="rId2"/>
            <a:tile tx="0" ty="0" sx="100000" sy="100000" flip="none" algn="tl"/>
          </a:blipFill>
          <a:ln>
            <a:solidFill>
              <a:schemeClr val="tx1"/>
            </a:solidFill>
          </a:ln>
        </p:spPr>
        <p:txBody>
          <a:bodyPr wrap="square" rtlCol="0">
            <a:spAutoFit/>
          </a:bodyPr>
          <a:lstStyle/>
          <a:p>
            <a:r>
              <a:rPr lang="zh-CN" altLang="en-US" dirty="0" smtClean="0"/>
              <a:t>将灰度图像转换为二值图像</a:t>
            </a:r>
            <a:endParaRPr lang="zh-CN" altLang="en-US" dirty="0"/>
          </a:p>
        </p:txBody>
      </p:sp>
      <p:sp>
        <p:nvSpPr>
          <p:cNvPr id="9" name="TextBox 8"/>
          <p:cNvSpPr txBox="1"/>
          <p:nvPr/>
        </p:nvSpPr>
        <p:spPr>
          <a:xfrm>
            <a:off x="3857620" y="3238498"/>
            <a:ext cx="1500198" cy="369332"/>
          </a:xfrm>
          <a:prstGeom prst="rect">
            <a:avLst/>
          </a:prstGeom>
          <a:noFill/>
          <a:ln>
            <a:solidFill>
              <a:schemeClr val="tx1"/>
            </a:solidFill>
          </a:ln>
        </p:spPr>
        <p:txBody>
          <a:bodyPr wrap="square" rtlCol="0">
            <a:spAutoFit/>
          </a:bodyPr>
          <a:lstStyle/>
          <a:p>
            <a:r>
              <a:rPr lang="zh-CN" altLang="en-US" dirty="0" smtClean="0"/>
              <a:t>滤波（频域）</a:t>
            </a:r>
            <a:endParaRPr lang="zh-CN" altLang="en-US" dirty="0"/>
          </a:p>
        </p:txBody>
      </p:sp>
      <p:sp>
        <p:nvSpPr>
          <p:cNvPr id="10" name="TextBox 9"/>
          <p:cNvSpPr txBox="1"/>
          <p:nvPr/>
        </p:nvSpPr>
        <p:spPr>
          <a:xfrm>
            <a:off x="4214810" y="6000768"/>
            <a:ext cx="714380" cy="369332"/>
          </a:xfrm>
          <a:prstGeom prst="rect">
            <a:avLst/>
          </a:prstGeom>
          <a:noFill/>
          <a:ln>
            <a:solidFill>
              <a:schemeClr val="tx1"/>
            </a:solidFill>
          </a:ln>
        </p:spPr>
        <p:txBody>
          <a:bodyPr wrap="square" rtlCol="0">
            <a:spAutoFit/>
          </a:bodyPr>
          <a:lstStyle/>
          <a:p>
            <a:r>
              <a:rPr lang="zh-CN" altLang="en-US" dirty="0" smtClean="0"/>
              <a:t>译码</a:t>
            </a:r>
            <a:endParaRPr lang="zh-CN" altLang="en-US" dirty="0"/>
          </a:p>
        </p:txBody>
      </p:sp>
      <p:sp>
        <p:nvSpPr>
          <p:cNvPr id="11" name="TextBox 10"/>
          <p:cNvSpPr txBox="1"/>
          <p:nvPr/>
        </p:nvSpPr>
        <p:spPr>
          <a:xfrm>
            <a:off x="4036215" y="5310199"/>
            <a:ext cx="1143008" cy="369332"/>
          </a:xfrm>
          <a:prstGeom prst="rect">
            <a:avLst/>
          </a:prstGeom>
          <a:noFill/>
          <a:ln>
            <a:solidFill>
              <a:schemeClr val="tx1"/>
            </a:solidFill>
          </a:ln>
        </p:spPr>
        <p:txBody>
          <a:bodyPr wrap="square" rtlCol="0">
            <a:spAutoFit/>
          </a:bodyPr>
          <a:lstStyle/>
          <a:p>
            <a:r>
              <a:rPr lang="zh-CN" altLang="en-US" dirty="0" smtClean="0"/>
              <a:t>校正图像</a:t>
            </a:r>
            <a:endParaRPr lang="zh-CN" altLang="en-US" dirty="0"/>
          </a:p>
        </p:txBody>
      </p:sp>
      <p:sp>
        <p:nvSpPr>
          <p:cNvPr id="12" name="TextBox 11"/>
          <p:cNvSpPr txBox="1"/>
          <p:nvPr/>
        </p:nvSpPr>
        <p:spPr>
          <a:xfrm>
            <a:off x="3607587" y="4619632"/>
            <a:ext cx="2000264" cy="369332"/>
          </a:xfrm>
          <a:prstGeom prst="rect">
            <a:avLst/>
          </a:prstGeom>
          <a:noFill/>
          <a:ln>
            <a:solidFill>
              <a:schemeClr val="tx1"/>
            </a:solidFill>
          </a:ln>
        </p:spPr>
        <p:txBody>
          <a:bodyPr wrap="square" rtlCol="0">
            <a:spAutoFit/>
          </a:bodyPr>
          <a:lstStyle/>
          <a:p>
            <a:r>
              <a:rPr lang="zh-CN" altLang="en-US" dirty="0" smtClean="0"/>
              <a:t>定位二维码区域</a:t>
            </a:r>
            <a:endParaRPr lang="zh-CN" altLang="en-US" dirty="0"/>
          </a:p>
        </p:txBody>
      </p:sp>
      <p:cxnSp>
        <p:nvCxnSpPr>
          <p:cNvPr id="14" name="直接箭头连接符 13"/>
          <p:cNvCxnSpPr>
            <a:stCxn id="5" idx="2"/>
            <a:endCxn id="6" idx="0"/>
          </p:cNvCxnSpPr>
          <p:nvPr/>
        </p:nvCxnSpPr>
        <p:spPr>
          <a:xfrm rot="16200000" flipH="1">
            <a:off x="4438172" y="2378383"/>
            <a:ext cx="321235" cy="178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rot="5400000">
            <a:off x="4447102" y="30778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4412177" y="516046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12177" y="3767654"/>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412177" y="44460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412177" y="5839356"/>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1057288" y="1835532"/>
            <a:ext cx="1210456" cy="369332"/>
          </a:xfrm>
          <a:prstGeom prst="rect">
            <a:avLst/>
          </a:prstGeom>
          <a:noFill/>
        </p:spPr>
        <p:txBody>
          <a:bodyPr wrap="square" rtlCol="0">
            <a:spAutoFit/>
          </a:bodyPr>
          <a:lstStyle/>
          <a:p>
            <a:r>
              <a:rPr lang="zh-CN" altLang="en-US" dirty="0" smtClean="0"/>
              <a:t>灰度图像</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309965784"/>
              </p:ext>
            </p:extLst>
          </p:nvPr>
        </p:nvGraphicFramePr>
        <p:xfrm>
          <a:off x="611560" y="2492896"/>
          <a:ext cx="2089150" cy="3633787"/>
        </p:xfrm>
        <a:graphic>
          <a:graphicData uri="http://schemas.openxmlformats.org/presentationml/2006/ole">
            <mc:AlternateContent xmlns:mc="http://schemas.openxmlformats.org/markup-compatibility/2006">
              <mc:Choice xmlns:v="urn:schemas-microsoft-com:vml" Requires="v">
                <p:oleObj spid="_x0000_s260145" name="工作表" r:id="rId4" imgW="695250" imgH="1209585" progId="Excel.Sheet.12">
                  <p:embed/>
                </p:oleObj>
              </mc:Choice>
              <mc:Fallback>
                <p:oleObj name="工作表" r:id="rId4" imgW="695250" imgH="1209585" progId="Excel.Shee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492896"/>
                        <a:ext cx="2089150"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组合 6"/>
          <p:cNvGrpSpPr/>
          <p:nvPr/>
        </p:nvGrpSpPr>
        <p:grpSpPr>
          <a:xfrm>
            <a:off x="4458777" y="2448370"/>
            <a:ext cx="1571636" cy="3644926"/>
            <a:chOff x="5143504" y="2212966"/>
            <a:chExt cx="1571636" cy="3644926"/>
          </a:xfrm>
        </p:grpSpPr>
        <p:cxnSp>
          <p:nvCxnSpPr>
            <p:cNvPr id="8" name="直接连接符 7"/>
            <p:cNvCxnSpPr/>
            <p:nvPr/>
          </p:nvCxnSpPr>
          <p:spPr>
            <a:xfrm>
              <a:off x="5143504" y="4071942"/>
              <a:ext cx="1571636"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43504" y="2212966"/>
              <a:ext cx="1571636"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43504" y="5856304"/>
              <a:ext cx="1571636"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flipH="1" flipV="1">
              <a:off x="5108182" y="3107132"/>
              <a:ext cx="1785950" cy="79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5144298" y="5000636"/>
              <a:ext cx="1713718" cy="79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030413" y="5093164"/>
            <a:ext cx="571504" cy="369332"/>
          </a:xfrm>
          <a:prstGeom prst="rect">
            <a:avLst/>
          </a:prstGeom>
          <a:noFill/>
        </p:spPr>
        <p:txBody>
          <a:bodyPr wrap="square" rtlCol="0">
            <a:spAutoFit/>
          </a:bodyPr>
          <a:lstStyle/>
          <a:p>
            <a:r>
              <a:rPr lang="en-US" altLang="zh-CN" dirty="0" smtClean="0"/>
              <a:t>1</a:t>
            </a:r>
            <a:endParaRPr lang="zh-CN" altLang="en-US" dirty="0"/>
          </a:p>
        </p:txBody>
      </p:sp>
      <p:sp>
        <p:nvSpPr>
          <p:cNvPr id="14" name="TextBox 13"/>
          <p:cNvSpPr txBox="1"/>
          <p:nvPr/>
        </p:nvSpPr>
        <p:spPr>
          <a:xfrm>
            <a:off x="5958975" y="3664404"/>
            <a:ext cx="642942" cy="369332"/>
          </a:xfrm>
          <a:prstGeom prst="rect">
            <a:avLst/>
          </a:prstGeom>
          <a:noFill/>
        </p:spPr>
        <p:txBody>
          <a:bodyPr wrap="square" rtlCol="0">
            <a:spAutoFit/>
          </a:bodyPr>
          <a:lstStyle/>
          <a:p>
            <a:r>
              <a:rPr lang="en-US" altLang="zh-CN" dirty="0" smtClean="0"/>
              <a:t>0</a:t>
            </a:r>
            <a:endParaRPr lang="zh-CN" altLang="en-US" dirty="0"/>
          </a:p>
        </p:txBody>
      </p:sp>
      <p:graphicFrame>
        <p:nvGraphicFramePr>
          <p:cNvPr id="15" name="Object 3"/>
          <p:cNvGraphicFramePr>
            <a:graphicFrameLocks noChangeAspect="1"/>
          </p:cNvGraphicFramePr>
          <p:nvPr>
            <p:extLst>
              <p:ext uri="{D42A27DB-BD31-4B8C-83A1-F6EECF244321}">
                <p14:modId xmlns:p14="http://schemas.microsoft.com/office/powerpoint/2010/main" val="3882096130"/>
              </p:ext>
            </p:extLst>
          </p:nvPr>
        </p:nvGraphicFramePr>
        <p:xfrm>
          <a:off x="6387603" y="2735710"/>
          <a:ext cx="1928813" cy="3138488"/>
        </p:xfrm>
        <a:graphic>
          <a:graphicData uri="http://schemas.openxmlformats.org/presentationml/2006/ole">
            <mc:AlternateContent xmlns:mc="http://schemas.openxmlformats.org/markup-compatibility/2006">
              <mc:Choice xmlns:v="urn:schemas-microsoft-com:vml" Requires="v">
                <p:oleObj spid="_x0000_s260146" name="工作表" r:id="rId7" imgW="643158" imgH="1045475" progId="Excel.Sheet.12">
                  <p:embed/>
                </p:oleObj>
              </mc:Choice>
              <mc:Fallback>
                <p:oleObj name="工作表" r:id="rId7" imgW="643158" imgH="1045475" progId="Excel.Sheet.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7603" y="2735710"/>
                        <a:ext cx="1928813"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6" name="直接箭头连接符 15"/>
          <p:cNvCxnSpPr/>
          <p:nvPr/>
        </p:nvCxnSpPr>
        <p:spPr>
          <a:xfrm rot="10800000">
            <a:off x="2987825" y="4291507"/>
            <a:ext cx="1214446"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60232" y="1785926"/>
            <a:ext cx="1285884" cy="369332"/>
          </a:xfrm>
          <a:prstGeom prst="rect">
            <a:avLst/>
          </a:prstGeom>
          <a:noFill/>
        </p:spPr>
        <p:txBody>
          <a:bodyPr wrap="square" rtlCol="0">
            <a:spAutoFit/>
          </a:bodyPr>
          <a:lstStyle/>
          <a:p>
            <a:r>
              <a:rPr lang="zh-CN" altLang="en-US" dirty="0" smtClean="0"/>
              <a:t>二值图像</a:t>
            </a:r>
            <a:endParaRPr lang="zh-CN" altLang="en-US" dirty="0"/>
          </a:p>
        </p:txBody>
      </p:sp>
    </p:spTree>
    <p:extLst>
      <p:ext uri="{BB962C8B-B14F-4D97-AF65-F5344CB8AC3E}">
        <p14:creationId xmlns:p14="http://schemas.microsoft.com/office/powerpoint/2010/main" val="7918469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720000">
              <a:lnSpc>
                <a:spcPct val="150000"/>
              </a:lnSpc>
              <a:spcBef>
                <a:spcPts val="0"/>
              </a:spcBef>
              <a:buNone/>
            </a:pPr>
            <a:r>
              <a:rPr lang="zh-CN" altLang="en-US" sz="2400" dirty="0">
                <a:ea typeface="宋体" charset="-122"/>
              </a:rPr>
              <a:t>获取阀值的方法：大津法。</a:t>
            </a:r>
            <a:endParaRPr lang="en-US" altLang="zh-CN" sz="2400" dirty="0">
              <a:ea typeface="宋体" charset="-122"/>
            </a:endParaRPr>
          </a:p>
          <a:p>
            <a:pPr marL="0" indent="720000">
              <a:lnSpc>
                <a:spcPct val="150000"/>
              </a:lnSpc>
              <a:spcBef>
                <a:spcPts val="0"/>
              </a:spcBef>
              <a:buNone/>
            </a:pPr>
            <a:r>
              <a:rPr lang="zh-CN" altLang="en-US" sz="2400" dirty="0">
                <a:ea typeface="宋体" charset="-122"/>
              </a:rPr>
              <a:t>大津法的基本思想是：设阀值将图像分割为两组，一组对应为目标，另一组对应为背景，则这两组灰度值的类内方差最小，即两组的类间方差最大时，此阀值即为所求。</a:t>
            </a:r>
            <a:endParaRPr lang="zh-CN" altLang="en-US" sz="2400" dirty="0"/>
          </a:p>
        </p:txBody>
      </p:sp>
    </p:spTree>
    <p:extLst>
      <p:ext uri="{BB962C8B-B14F-4D97-AF65-F5344CB8AC3E}">
        <p14:creationId xmlns:p14="http://schemas.microsoft.com/office/powerpoint/2010/main" val="28251067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556792"/>
            <a:ext cx="8786874" cy="3298688"/>
          </a:xfrm>
        </p:spPr>
        <p:txBody>
          <a:bodyPr>
            <a:normAutofit lnSpcReduction="10000"/>
          </a:bodyPr>
          <a:lstStyle/>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把</a:t>
            </a:r>
            <a:r>
              <a:rPr lang="zh-CN" altLang="en-US" sz="2400" dirty="0" smtClean="0">
                <a:latin typeface="楷体" panose="02010609060101010101" pitchFamily="49" charset="-122"/>
                <a:ea typeface="楷体" panose="02010609060101010101" pitchFamily="49" charset="-122"/>
              </a:rPr>
              <a:t>一幅灰度</a:t>
            </a:r>
            <a:r>
              <a:rPr lang="zh-CN" altLang="en-US" sz="2400" dirty="0">
                <a:latin typeface="楷体" panose="02010609060101010101" pitchFamily="49" charset="-122"/>
                <a:ea typeface="楷体" panose="02010609060101010101" pitchFamily="49" charset="-122"/>
              </a:rPr>
              <a:t>图像中的像素分为前景像素和背景像素。</a:t>
            </a: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假设：</a:t>
            </a: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前景像素所占比例为</a:t>
            </a:r>
            <a:r>
              <a:rPr lang="en-US" altLang="zh-CN" sz="2400" dirty="0">
                <a:latin typeface="楷体" panose="02010609060101010101" pitchFamily="49" charset="-122"/>
                <a:ea typeface="楷体" panose="02010609060101010101" pitchFamily="49" charset="-122"/>
              </a:rPr>
              <a:t>w0</a:t>
            </a:r>
            <a:r>
              <a:rPr lang="zh-CN" altLang="en-US" sz="2400" dirty="0">
                <a:latin typeface="楷体" panose="02010609060101010101" pitchFamily="49" charset="-122"/>
                <a:ea typeface="楷体" panose="02010609060101010101" pitchFamily="49" charset="-122"/>
              </a:rPr>
              <a:t>，均值为</a:t>
            </a:r>
            <a:r>
              <a:rPr lang="en-US" altLang="zh-CN" sz="2400" dirty="0">
                <a:latin typeface="楷体" panose="02010609060101010101" pitchFamily="49" charset="-122"/>
                <a:ea typeface="楷体" panose="02010609060101010101" pitchFamily="49" charset="-122"/>
              </a:rPr>
              <a:t>u0</a:t>
            </a:r>
          </a:p>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背景像素所占比例为</a:t>
            </a:r>
            <a:r>
              <a:rPr lang="en-US" altLang="zh-CN" sz="2400" dirty="0">
                <a:latin typeface="楷体" panose="02010609060101010101" pitchFamily="49" charset="-122"/>
                <a:ea typeface="楷体" panose="02010609060101010101" pitchFamily="49" charset="-122"/>
              </a:rPr>
              <a:t>w1</a:t>
            </a:r>
            <a:r>
              <a:rPr lang="zh-CN" altLang="en-US" sz="2400" dirty="0">
                <a:latin typeface="楷体" panose="02010609060101010101" pitchFamily="49" charset="-122"/>
                <a:ea typeface="楷体" panose="02010609060101010101" pitchFamily="49" charset="-122"/>
              </a:rPr>
              <a:t>，均值为</a:t>
            </a:r>
            <a:r>
              <a:rPr lang="en-US" altLang="zh-CN" sz="2400" dirty="0">
                <a:latin typeface="楷体" panose="02010609060101010101" pitchFamily="49" charset="-122"/>
                <a:ea typeface="楷体" panose="02010609060101010101" pitchFamily="49" charset="-122"/>
              </a:rPr>
              <a:t>u1</a:t>
            </a:r>
          </a:p>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整个图像的均值</a:t>
            </a:r>
            <a:r>
              <a:rPr lang="en-US" altLang="zh-CN" sz="2400" dirty="0">
                <a:latin typeface="楷体" panose="02010609060101010101" pitchFamily="49" charset="-122"/>
                <a:ea typeface="楷体" panose="02010609060101010101" pitchFamily="49" charset="-122"/>
              </a:rPr>
              <a:t>u=w0</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u0+w1</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u1</a:t>
            </a:r>
          </a:p>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根据公式：</a:t>
            </a:r>
            <a:endParaRPr lang="en-US" altLang="zh-CN" sz="24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4" name="文本框 1"/>
              <p:cNvSpPr txBox="1"/>
              <p:nvPr/>
            </p:nvSpPr>
            <p:spPr>
              <a:xfrm>
                <a:off x="1691680" y="4338370"/>
                <a:ext cx="4816575" cy="314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panose="02040503050406030204" pitchFamily="18" charset="0"/>
                        </a:rPr>
                        <m:t>𝒈</m:t>
                      </m:r>
                      <m:d>
                        <m:dPr>
                          <m:ctrlPr>
                            <a:rPr lang="en-US" altLang="zh-CN" b="1" i="1" smtClean="0">
                              <a:solidFill>
                                <a:schemeClr val="tx1"/>
                              </a:solidFill>
                              <a:latin typeface="Cambria Math"/>
                            </a:rPr>
                          </m:ctrlPr>
                        </m:dPr>
                        <m:e>
                          <m:r>
                            <a:rPr lang="en-US" altLang="zh-CN" b="1" i="1" smtClean="0">
                              <a:solidFill>
                                <a:schemeClr val="tx1"/>
                              </a:solidFill>
                              <a:latin typeface="Cambria Math" panose="02040503050406030204" pitchFamily="18" charset="0"/>
                            </a:rPr>
                            <m:t>𝒕</m:t>
                          </m:r>
                        </m:e>
                      </m:d>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𝒘</m:t>
                      </m:r>
                      <m:r>
                        <a:rPr lang="en-US" altLang="zh-CN" b="1" i="1" smtClean="0">
                          <a:solidFill>
                            <a:schemeClr val="tx1"/>
                          </a:solidFill>
                          <a:latin typeface="Cambria Math" panose="02040503050406030204" pitchFamily="18" charset="0"/>
                        </a:rPr>
                        <m:t>𝟎</m:t>
                      </m:r>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a:rPr>
                          </m:ctrlPr>
                        </m:sSupPr>
                        <m:e>
                          <m:d>
                            <m:dPr>
                              <m:ctrlPr>
                                <a:rPr lang="en-US" altLang="zh-CN" b="1" i="1" smtClean="0">
                                  <a:solidFill>
                                    <a:schemeClr val="tx1"/>
                                  </a:solidFill>
                                  <a:latin typeface="Cambria Math"/>
                                </a:rPr>
                              </m:ctrlPr>
                            </m:dPr>
                            <m:e>
                              <m:r>
                                <a:rPr lang="en-US" altLang="zh-CN" b="1" i="1" smtClean="0">
                                  <a:solidFill>
                                    <a:schemeClr val="tx1"/>
                                  </a:solidFill>
                                  <a:latin typeface="Cambria Math" panose="02040503050406030204" pitchFamily="18" charset="0"/>
                                </a:rPr>
                                <m:t>𝒖</m:t>
                              </m:r>
                              <m:r>
                                <a:rPr lang="en-US" altLang="zh-CN" b="1" i="1" smtClean="0">
                                  <a:solidFill>
                                    <a:schemeClr val="tx1"/>
                                  </a:solidFill>
                                  <a:latin typeface="Cambria Math" panose="02040503050406030204" pitchFamily="18" charset="0"/>
                                </a:rPr>
                                <m:t>𝟎</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𝒖</m:t>
                              </m:r>
                            </m:e>
                          </m:d>
                        </m:e>
                        <m:sup>
                          <m:r>
                            <a:rPr lang="en-US" altLang="zh-CN" b="1" i="1" smtClean="0">
                              <a:solidFill>
                                <a:schemeClr val="tx1"/>
                              </a:solidFill>
                              <a:latin typeface="Cambria Math" panose="02040503050406030204" pitchFamily="18" charset="0"/>
                            </a:rPr>
                            <m:t>𝟐</m:t>
                          </m:r>
                        </m:sup>
                      </m:sSup>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𝒘</m:t>
                      </m:r>
                      <m:r>
                        <a:rPr lang="en-US" altLang="zh-CN" b="1" i="1" smtClean="0">
                          <a:solidFill>
                            <a:schemeClr val="tx1"/>
                          </a:solidFill>
                          <a:latin typeface="Cambria Math" panose="02040503050406030204" pitchFamily="18" charset="0"/>
                        </a:rPr>
                        <m:t>𝟏</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𝒖</m:t>
                      </m:r>
                      <m:r>
                        <a:rPr lang="en-US" altLang="zh-CN" b="1" i="1" smtClean="0">
                          <a:solidFill>
                            <a:schemeClr val="tx1"/>
                          </a:solidFill>
                          <a:latin typeface="Cambria Math" panose="02040503050406030204" pitchFamily="18" charset="0"/>
                        </a:rPr>
                        <m:t>𝟏</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𝒖</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𝟐</m:t>
                      </m:r>
                    </m:oMath>
                  </m:oMathPara>
                </a14:m>
                <a:endParaRPr lang="zh-CN" altLang="en-US" dirty="0">
                  <a:solidFill>
                    <a:schemeClr val="tx1"/>
                  </a:solidFill>
                </a:endParaRPr>
              </a:p>
            </p:txBody>
          </p:sp>
        </mc:Choice>
        <mc:Fallback xmlns="">
          <p:sp>
            <p:nvSpPr>
              <p:cNvPr id="4" name="文本框 1"/>
              <p:cNvSpPr txBox="1">
                <a:spLocks noRot="1" noChangeAspect="1" noMove="1" noResize="1" noEditPoints="1" noAdjustHandles="1" noChangeArrowheads="1" noChangeShapeType="1" noTextEdit="1"/>
              </p:cNvSpPr>
              <p:nvPr/>
            </p:nvSpPr>
            <p:spPr>
              <a:xfrm>
                <a:off x="1691680" y="4338370"/>
                <a:ext cx="4816575" cy="314766"/>
              </a:xfrm>
              <a:prstGeom prst="rect">
                <a:avLst/>
              </a:prstGeom>
              <a:blipFill rotWithShape="1">
                <a:blip r:embed="rId2"/>
                <a:stretch>
                  <a:fillRect t="-3922" b="-19608"/>
                </a:stretch>
              </a:blipFill>
            </p:spPr>
            <p:txBody>
              <a:bodyPr/>
              <a:lstStyle/>
              <a:p>
                <a:r>
                  <a:rPr lang="zh-CN" altLang="en-US">
                    <a:noFill/>
                  </a:rPr>
                  <a:t> </a:t>
                </a:r>
              </a:p>
            </p:txBody>
          </p:sp>
        </mc:Fallback>
      </mc:AlternateContent>
      <p:sp>
        <p:nvSpPr>
          <p:cNvPr id="5" name="文本框 2"/>
          <p:cNvSpPr txBox="1"/>
          <p:nvPr/>
        </p:nvSpPr>
        <p:spPr>
          <a:xfrm>
            <a:off x="467544" y="4725144"/>
            <a:ext cx="8217222" cy="559769"/>
          </a:xfrm>
          <a:prstGeom prst="rect">
            <a:avLst/>
          </a:prstGeom>
          <a:noFill/>
        </p:spPr>
        <p:txBody>
          <a:bodyPr wrap="square" rtlCol="0">
            <a:spAutoFit/>
          </a:bodyPr>
          <a:lstStyle/>
          <a:p>
            <a:pPr eaLnBrk="0" hangingPunct="0">
              <a:lnSpc>
                <a:spcPct val="150000"/>
              </a:lnSpc>
              <a:buClr>
                <a:schemeClr val="accent1"/>
              </a:buClr>
              <a:buSzPct val="85000"/>
            </a:pPr>
            <a:r>
              <a:rPr lang="zh-CN" altLang="en-US" sz="2400" b="0" dirty="0">
                <a:solidFill>
                  <a:schemeClr val="tx1"/>
                </a:solidFill>
                <a:latin typeface="楷体" panose="02010609060101010101" pitchFamily="49" charset="-122"/>
                <a:ea typeface="楷体" panose="02010609060101010101" pitchFamily="49" charset="-122"/>
              </a:rPr>
              <a:t>当</a:t>
            </a:r>
            <a:r>
              <a:rPr lang="en-US" altLang="zh-CN" sz="2400" b="0" dirty="0">
                <a:solidFill>
                  <a:schemeClr val="tx1"/>
                </a:solidFill>
                <a:latin typeface="楷体" panose="02010609060101010101" pitchFamily="49" charset="-122"/>
                <a:ea typeface="楷体" panose="02010609060101010101" pitchFamily="49" charset="-122"/>
              </a:rPr>
              <a:t>t</a:t>
            </a:r>
            <a:r>
              <a:rPr lang="zh-CN" altLang="en-US" sz="2400" b="0" dirty="0">
                <a:solidFill>
                  <a:schemeClr val="tx1"/>
                </a:solidFill>
                <a:latin typeface="楷体" panose="02010609060101010101" pitchFamily="49" charset="-122"/>
                <a:ea typeface="楷体" panose="02010609060101010101" pitchFamily="49" charset="-122"/>
              </a:rPr>
              <a:t>使得</a:t>
            </a:r>
            <a:r>
              <a:rPr lang="en-US" altLang="zh-CN" sz="2400" b="0" dirty="0">
                <a:solidFill>
                  <a:schemeClr val="tx1"/>
                </a:solidFill>
                <a:latin typeface="楷体" panose="02010609060101010101" pitchFamily="49" charset="-122"/>
                <a:ea typeface="楷体" panose="02010609060101010101" pitchFamily="49" charset="-122"/>
              </a:rPr>
              <a:t>g(t)</a:t>
            </a:r>
            <a:r>
              <a:rPr lang="zh-CN" altLang="en-US" sz="2400" b="0" dirty="0">
                <a:solidFill>
                  <a:schemeClr val="tx1"/>
                </a:solidFill>
                <a:latin typeface="楷体" panose="02010609060101010101" pitchFamily="49" charset="-122"/>
                <a:ea typeface="楷体" panose="02010609060101010101" pitchFamily="49" charset="-122"/>
              </a:rPr>
              <a:t>最大时，即为图像最佳的阈值</a:t>
            </a:r>
          </a:p>
        </p:txBody>
      </p:sp>
    </p:spTree>
    <p:extLst>
      <p:ext uri="{BB962C8B-B14F-4D97-AF65-F5344CB8AC3E}">
        <p14:creationId xmlns:p14="http://schemas.microsoft.com/office/powerpoint/2010/main" val="2825106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14282" y="1714488"/>
                <a:ext cx="8786874" cy="3010656"/>
              </a:xfrm>
            </p:spPr>
            <p:txBody>
              <a:bodyPr>
                <a:normAutofit/>
              </a:bodyPr>
              <a:lstStyle/>
              <a:p>
                <a14:m>
                  <m:oMath xmlns:m="http://schemas.openxmlformats.org/officeDocument/2006/math">
                    <m:r>
                      <a:rPr lang="zh-CN" altLang="en-US" sz="2400" i="1" dirty="0" smtClean="0">
                        <a:latin typeface="Cambria Math" panose="02040503050406030204" pitchFamily="18" charset="0"/>
                      </a:rPr>
                      <m:t>由于</m:t>
                    </m:r>
                  </m:oMath>
                </a14:m>
                <a:r>
                  <a:rPr lang="en-US" altLang="zh-CN" sz="2400" dirty="0"/>
                  <a:t>w1=1-w0</a:t>
                </a:r>
              </a:p>
              <a:p>
                <a:r>
                  <a:rPr lang="en-US" altLang="zh-CN" sz="2400" dirty="0"/>
                  <a:t>u1=</a:t>
                </a:r>
                <a:r>
                  <a:rPr lang="zh-CN" altLang="en-US" sz="2400" dirty="0"/>
                  <a:t>（</a:t>
                </a:r>
                <a:r>
                  <a:rPr lang="en-US" altLang="zh-CN" sz="2400" dirty="0"/>
                  <a:t>u-w0</a:t>
                </a:r>
                <a:r>
                  <a:rPr lang="zh-CN" altLang="en-US" sz="2400" dirty="0"/>
                  <a:t>*</a:t>
                </a:r>
                <a:r>
                  <a:rPr lang="en-US" altLang="zh-CN" sz="2400" dirty="0"/>
                  <a:t>u0</a:t>
                </a:r>
                <a:r>
                  <a:rPr lang="zh-CN" altLang="en-US" sz="2400" dirty="0"/>
                  <a:t>）</a:t>
                </a:r>
                <a:r>
                  <a:rPr lang="en-US" altLang="zh-CN" sz="2400" dirty="0"/>
                  <a:t>/</a:t>
                </a:r>
                <a:r>
                  <a:rPr lang="zh-CN" altLang="en-US" sz="2400" dirty="0"/>
                  <a:t>（</a:t>
                </a:r>
                <a:r>
                  <a:rPr lang="en-US" altLang="zh-CN" sz="2400" dirty="0"/>
                  <a:t>1-w0</a:t>
                </a:r>
                <a:r>
                  <a:rPr lang="zh-CN" altLang="en-US" sz="2400" dirty="0"/>
                  <a:t>）</a:t>
                </a:r>
                <a:endParaRPr lang="en-US" altLang="zh-CN" sz="2400" dirty="0"/>
              </a:p>
              <a:p>
                <a:pPr marL="0" indent="0">
                  <a:buNone/>
                </a:pPr>
                <a:r>
                  <a:rPr lang="zh-CN" altLang="en-US" sz="2400" dirty="0"/>
                  <a:t>故</a:t>
                </a:r>
                <a14:m>
                  <m:oMath xmlns:m="http://schemas.openxmlformats.org/officeDocument/2006/math">
                    <m:r>
                      <a:rPr lang="en-US" altLang="zh-CN" sz="2400" b="1" i="1">
                        <a:latin typeface="Cambria Math" panose="02040503050406030204" pitchFamily="18" charset="0"/>
                      </a:rPr>
                      <m:t>𝒈</m:t>
                    </m:r>
                    <m:d>
                      <m:dPr>
                        <m:ctrlPr>
                          <a:rPr lang="en-US" altLang="zh-CN" sz="2400" b="1" i="1">
                            <a:latin typeface="Cambria Math"/>
                          </a:rPr>
                        </m:ctrlPr>
                      </m:dPr>
                      <m:e>
                        <m:r>
                          <a:rPr lang="en-US" altLang="zh-CN" sz="2400" b="1" i="1">
                            <a:latin typeface="Cambria Math" panose="02040503050406030204" pitchFamily="18" charset="0"/>
                          </a:rPr>
                          <m:t>𝒕</m:t>
                        </m:r>
                      </m:e>
                    </m:d>
                    <m:r>
                      <a:rPr lang="en-US" altLang="zh-CN" sz="2400" b="1" i="1">
                        <a:latin typeface="Cambria Math" panose="02040503050406030204" pitchFamily="18" charset="0"/>
                      </a:rPr>
                      <m:t>=</m:t>
                    </m:r>
                    <m:r>
                      <a:rPr lang="en-US" altLang="zh-CN" sz="2400" b="1" i="1">
                        <a:latin typeface="Cambria Math" panose="02040503050406030204" pitchFamily="18" charset="0"/>
                      </a:rPr>
                      <m:t>𝒘</m:t>
                    </m:r>
                    <m:r>
                      <a:rPr lang="en-US" altLang="zh-CN" sz="2400" b="1" i="1">
                        <a:latin typeface="Cambria Math" panose="02040503050406030204" pitchFamily="18" charset="0"/>
                      </a:rPr>
                      <m:t>𝟎</m:t>
                    </m:r>
                    <m:r>
                      <a:rPr lang="en-US" altLang="zh-CN" sz="2400" b="1" i="1">
                        <a:latin typeface="Cambria Math" panose="02040503050406030204" pitchFamily="18" charset="0"/>
                      </a:rPr>
                      <m:t>∗</m:t>
                    </m:r>
                    <m:sSup>
                      <m:sSupPr>
                        <m:ctrlPr>
                          <a:rPr lang="en-US" altLang="zh-CN" sz="2400" b="1" i="1">
                            <a:latin typeface="Cambria Math"/>
                          </a:rPr>
                        </m:ctrlPr>
                      </m:sSupPr>
                      <m:e>
                        <m:d>
                          <m:dPr>
                            <m:ctrlPr>
                              <a:rPr lang="en-US" altLang="zh-CN" sz="2400" b="1" i="1">
                                <a:latin typeface="Cambria Math"/>
                              </a:rPr>
                            </m:ctrlPr>
                          </m:dPr>
                          <m:e>
                            <m:r>
                              <a:rPr lang="en-US" altLang="zh-CN" sz="2400" b="1" i="1">
                                <a:latin typeface="Cambria Math" panose="02040503050406030204" pitchFamily="18" charset="0"/>
                              </a:rPr>
                              <m:t>𝒖</m:t>
                            </m:r>
                            <m:r>
                              <a:rPr lang="en-US" altLang="zh-CN" sz="2400" b="1" i="1">
                                <a:latin typeface="Cambria Math" panose="02040503050406030204" pitchFamily="18" charset="0"/>
                              </a:rPr>
                              <m:t>𝟎</m:t>
                            </m:r>
                            <m:r>
                              <a:rPr lang="en-US" altLang="zh-CN" sz="2400" b="1" i="1">
                                <a:latin typeface="Cambria Math" panose="02040503050406030204" pitchFamily="18" charset="0"/>
                              </a:rPr>
                              <m:t>−</m:t>
                            </m:r>
                            <m:r>
                              <a:rPr lang="en-US" altLang="zh-CN" sz="2400" b="1" i="1">
                                <a:latin typeface="Cambria Math" panose="02040503050406030204" pitchFamily="18" charset="0"/>
                              </a:rPr>
                              <m:t>𝒖</m:t>
                            </m:r>
                          </m:e>
                        </m:d>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r>
                      <a:rPr lang="en-US" altLang="zh-CN" sz="2400" b="1" i="1">
                        <a:latin typeface="Cambria Math" panose="02040503050406030204" pitchFamily="18" charset="0"/>
                      </a:rPr>
                      <m:t>𝒘</m:t>
                    </m:r>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𝒖</m:t>
                    </m:r>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𝒖</m:t>
                    </m:r>
                    <m:r>
                      <a:rPr lang="en-US" altLang="zh-CN" sz="2400" b="1" i="1">
                        <a:latin typeface="Cambria Math" panose="02040503050406030204" pitchFamily="18" charset="0"/>
                      </a:rPr>
                      <m:t>)^</m:t>
                    </m:r>
                    <m:r>
                      <a:rPr lang="en-US" altLang="zh-CN" sz="2400" b="1" i="1">
                        <a:latin typeface="Cambria Math" panose="02040503050406030204" pitchFamily="18" charset="0"/>
                      </a:rPr>
                      <m:t>𝟐</m:t>
                    </m:r>
                  </m:oMath>
                </a14:m>
                <a:endParaRPr lang="en-US" altLang="zh-CN" sz="2400" dirty="0"/>
              </a:p>
              <a:p>
                <a:pPr marL="0" indent="0">
                  <a:buNone/>
                </a:pPr>
                <a:r>
                  <a:rPr lang="zh-CN" altLang="en-US" sz="2400" dirty="0"/>
                  <a:t>可化简为</a:t>
                </a:r>
                <a:endParaRPr lang="en-US"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dirty="0">
                          <a:latin typeface="Cambria Math" panose="02040503050406030204" pitchFamily="18" charset="0"/>
                        </a:rPr>
                        <m:t>g</m:t>
                      </m:r>
                      <m:d>
                        <m:dPr>
                          <m:ctrlPr>
                            <a:rPr lang="en-US" altLang="zh-CN" sz="2400" i="1" dirty="0">
                              <a:latin typeface="Cambria Math"/>
                            </a:rPr>
                          </m:ctrlPr>
                        </m:dPr>
                        <m:e>
                          <m:r>
                            <m:rPr>
                              <m:sty m:val="p"/>
                            </m:rPr>
                            <a:rPr lang="en-US" altLang="zh-CN" sz="2400" dirty="0">
                              <a:latin typeface="Cambria Math" panose="02040503050406030204" pitchFamily="18" charset="0"/>
                            </a:rPr>
                            <m:t>t</m:t>
                          </m:r>
                        </m:e>
                      </m:d>
                      <m:r>
                        <a:rPr lang="en-US" altLang="zh-CN" sz="2400" dirty="0">
                          <a:latin typeface="Cambria Math" panose="02040503050406030204" pitchFamily="18" charset="0"/>
                        </a:rPr>
                        <m:t>=</m:t>
                      </m:r>
                      <m:f>
                        <m:fPr>
                          <m:ctrlPr>
                            <a:rPr lang="en-US" altLang="zh-CN" sz="2400" i="1" dirty="0">
                              <a:latin typeface="Cambria Math"/>
                            </a:rPr>
                          </m:ctrlPr>
                        </m:fPr>
                        <m:num>
                          <m:sSup>
                            <m:sSupPr>
                              <m:ctrlPr>
                                <a:rPr lang="en-US" altLang="zh-CN" sz="2400" i="1" dirty="0">
                                  <a:latin typeface="Cambria Math"/>
                                </a:rPr>
                              </m:ctrlPr>
                            </m:sSupPr>
                            <m:e>
                              <m:r>
                                <m:rPr>
                                  <m:sty m:val="p"/>
                                </m:rPr>
                                <a:rPr lang="en-US" altLang="zh-CN" sz="2400" dirty="0">
                                  <a:latin typeface="Cambria Math" panose="02040503050406030204" pitchFamily="18" charset="0"/>
                                </a:rPr>
                                <m:t>w</m:t>
                              </m:r>
                              <m:r>
                                <a:rPr lang="en-US" altLang="zh-CN" sz="2400" dirty="0">
                                  <a:latin typeface="Cambria Math" panose="02040503050406030204" pitchFamily="18" charset="0"/>
                                </a:rPr>
                                <m:t>0(</m:t>
                              </m:r>
                              <m:r>
                                <m:rPr>
                                  <m:sty m:val="p"/>
                                </m:rPr>
                                <a:rPr lang="en-US" altLang="zh-CN" sz="2400" dirty="0">
                                  <a:latin typeface="Cambria Math" panose="02040503050406030204" pitchFamily="18" charset="0"/>
                                </a:rPr>
                                <m:t>t</m:t>
                              </m:r>
                              <m:r>
                                <a:rPr lang="en-US" altLang="zh-CN" sz="2400" dirty="0">
                                  <a:latin typeface="Cambria Math" panose="02040503050406030204" pitchFamily="18" charset="0"/>
                                </a:rPr>
                                <m:t>)∗</m:t>
                              </m:r>
                              <m:d>
                                <m:dPr>
                                  <m:ctrlPr>
                                    <a:rPr lang="en-US" altLang="zh-CN" sz="2400" i="1" dirty="0">
                                      <a:latin typeface="Cambria Math"/>
                                    </a:rPr>
                                  </m:ctrlPr>
                                </m:dPr>
                                <m:e>
                                  <m:r>
                                    <m:rPr>
                                      <m:sty m:val="p"/>
                                    </m:rPr>
                                    <a:rPr lang="en-US" altLang="zh-CN" sz="2400" dirty="0">
                                      <a:latin typeface="Cambria Math" panose="02040503050406030204" pitchFamily="18" charset="0"/>
                                    </a:rPr>
                                    <m:t>u</m:t>
                                  </m:r>
                                  <m:r>
                                    <a:rPr lang="en-US" altLang="zh-CN" sz="2400" dirty="0">
                                      <a:latin typeface="Cambria Math" panose="02040503050406030204" pitchFamily="18" charset="0"/>
                                    </a:rPr>
                                    <m:t>−</m:t>
                                  </m:r>
                                  <m:r>
                                    <m:rPr>
                                      <m:sty m:val="p"/>
                                    </m:rPr>
                                    <a:rPr lang="en-US" altLang="zh-CN" sz="2400" dirty="0">
                                      <a:latin typeface="Cambria Math" panose="02040503050406030204" pitchFamily="18" charset="0"/>
                                    </a:rPr>
                                    <m:t>u</m:t>
                                  </m:r>
                                  <m:r>
                                    <a:rPr lang="en-US" altLang="zh-CN" sz="2400" b="0" i="1" dirty="0" smtClean="0">
                                      <a:latin typeface="Cambria Math"/>
                                    </a:rPr>
                                    <m:t>0</m:t>
                                  </m:r>
                                </m:e>
                              </m:d>
                            </m:e>
                            <m:sup>
                              <m:r>
                                <a:rPr lang="en-US" altLang="zh-CN" sz="2400" dirty="0">
                                  <a:latin typeface="Cambria Math" panose="02040503050406030204" pitchFamily="18" charset="0"/>
                                </a:rPr>
                                <m:t>2</m:t>
                              </m:r>
                            </m:sup>
                          </m:sSup>
                        </m:num>
                        <m:den>
                          <m:r>
                            <a:rPr lang="en-US" altLang="zh-CN" sz="2400" dirty="0">
                              <a:latin typeface="Cambria Math" panose="02040503050406030204" pitchFamily="18" charset="0"/>
                            </a:rPr>
                            <m:t>(1−</m:t>
                          </m:r>
                          <m:r>
                            <m:rPr>
                              <m:sty m:val="p"/>
                            </m:rPr>
                            <a:rPr lang="en-US" altLang="zh-CN" sz="2400" dirty="0">
                              <a:latin typeface="Cambria Math" panose="02040503050406030204" pitchFamily="18" charset="0"/>
                            </a:rPr>
                            <m:t>w</m:t>
                          </m:r>
                          <m:r>
                            <a:rPr lang="en-US" altLang="zh-CN" sz="2400" dirty="0">
                              <a:latin typeface="Cambria Math" panose="02040503050406030204" pitchFamily="18" charset="0"/>
                            </a:rPr>
                            <m:t>0(</m:t>
                          </m:r>
                          <m:r>
                            <m:rPr>
                              <m:sty m:val="p"/>
                            </m:rPr>
                            <a:rPr lang="en-US" altLang="zh-CN" sz="2400" dirty="0">
                              <a:latin typeface="Cambria Math" panose="02040503050406030204" pitchFamily="18" charset="0"/>
                            </a:rPr>
                            <m:t>t</m:t>
                          </m:r>
                          <m:r>
                            <a:rPr lang="en-US" altLang="zh-CN" sz="2400" dirty="0">
                              <a:latin typeface="Cambria Math" panose="02040503050406030204" pitchFamily="18" charset="0"/>
                            </a:rPr>
                            <m:t>))</m:t>
                          </m:r>
                          <m:r>
                            <m:rPr>
                              <m:nor/>
                            </m:rPr>
                            <a:rPr lang="zh-CN" altLang="en-US" sz="2400" dirty="0"/>
                            <m:t> </m:t>
                          </m:r>
                        </m:den>
                      </m:f>
                    </m:oMath>
                  </m:oMathPara>
                </a14:m>
                <a:endParaRPr lang="en-US" altLang="zh-CN" sz="2400" dirty="0">
                  <a:latin typeface="Cambria Math" panose="02040503050406030204" pitchFamily="18" charset="0"/>
                </a:endParaRPr>
              </a:p>
              <a:p>
                <a:pPr marL="0" indent="0">
                  <a:buNone/>
                </a:pPr>
                <a:endParaRPr lang="zh-CN" altLang="en-US" sz="2400"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14282" y="1714488"/>
                <a:ext cx="8786874" cy="3010656"/>
              </a:xfrm>
              <a:blipFill rotWithShape="1">
                <a:blip r:embed="rId2"/>
                <a:stretch>
                  <a:fillRect l="-1040" t="-1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5106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4000496" y="1857364"/>
            <a:ext cx="1178727" cy="369332"/>
          </a:xfrm>
          <a:prstGeom prst="rect">
            <a:avLst/>
          </a:prstGeom>
          <a:noFill/>
          <a:ln>
            <a:solidFill>
              <a:schemeClr val="tx1"/>
            </a:solidFill>
          </a:ln>
        </p:spPr>
        <p:txBody>
          <a:bodyPr wrap="square" rtlCol="0">
            <a:spAutoFit/>
          </a:bodyPr>
          <a:lstStyle/>
          <a:p>
            <a:r>
              <a:rPr lang="zh-CN" altLang="en-US" dirty="0" smtClean="0"/>
              <a:t>读取图像</a:t>
            </a:r>
            <a:endParaRPr lang="zh-CN" altLang="en-US" dirty="0"/>
          </a:p>
        </p:txBody>
      </p:sp>
      <p:sp>
        <p:nvSpPr>
          <p:cNvPr id="6" name="TextBox 5"/>
          <p:cNvSpPr txBox="1"/>
          <p:nvPr/>
        </p:nvSpPr>
        <p:spPr>
          <a:xfrm>
            <a:off x="2500298" y="2547931"/>
            <a:ext cx="4214842" cy="369332"/>
          </a:xfrm>
          <a:prstGeom prst="rect">
            <a:avLst/>
          </a:prstGeom>
          <a:noFill/>
          <a:ln>
            <a:solidFill>
              <a:schemeClr val="tx1"/>
            </a:solidFill>
          </a:ln>
        </p:spPr>
        <p:txBody>
          <a:bodyPr wrap="square" rtlCol="0">
            <a:spAutoFit/>
          </a:bodyPr>
          <a:lstStyle/>
          <a:p>
            <a:r>
              <a:rPr lang="zh-CN" altLang="en-US" dirty="0" smtClean="0"/>
              <a:t>将</a:t>
            </a:r>
            <a:r>
              <a:rPr lang="en-US" altLang="zh-CN" dirty="0" smtClean="0"/>
              <a:t>RGB</a:t>
            </a:r>
            <a:r>
              <a:rPr lang="zh-CN" altLang="en-US" dirty="0" smtClean="0"/>
              <a:t>图像转换为灰度图像（图像增强）</a:t>
            </a:r>
            <a:endParaRPr lang="zh-CN" altLang="en-US" dirty="0"/>
          </a:p>
        </p:txBody>
      </p:sp>
      <p:sp>
        <p:nvSpPr>
          <p:cNvPr id="7" name="TextBox 6"/>
          <p:cNvSpPr txBox="1"/>
          <p:nvPr/>
        </p:nvSpPr>
        <p:spPr>
          <a:xfrm>
            <a:off x="3107521" y="3929065"/>
            <a:ext cx="3000396" cy="369332"/>
          </a:xfrm>
          <a:prstGeom prst="rect">
            <a:avLst/>
          </a:prstGeom>
          <a:noFill/>
          <a:ln>
            <a:solidFill>
              <a:schemeClr val="tx1"/>
            </a:solidFill>
          </a:ln>
        </p:spPr>
        <p:txBody>
          <a:bodyPr wrap="square" rtlCol="0">
            <a:spAutoFit/>
          </a:bodyPr>
          <a:lstStyle/>
          <a:p>
            <a:r>
              <a:rPr lang="zh-CN" altLang="en-US" dirty="0" smtClean="0"/>
              <a:t>将灰度图像转换为二值图像</a:t>
            </a:r>
            <a:endParaRPr lang="zh-CN" altLang="en-US" dirty="0"/>
          </a:p>
        </p:txBody>
      </p:sp>
      <p:sp>
        <p:nvSpPr>
          <p:cNvPr id="9" name="TextBox 8"/>
          <p:cNvSpPr txBox="1"/>
          <p:nvPr/>
        </p:nvSpPr>
        <p:spPr>
          <a:xfrm>
            <a:off x="3857620" y="3238498"/>
            <a:ext cx="1500198" cy="369332"/>
          </a:xfrm>
          <a:prstGeom prst="rect">
            <a:avLst/>
          </a:prstGeom>
          <a:noFill/>
          <a:ln>
            <a:solidFill>
              <a:schemeClr val="tx1"/>
            </a:solidFill>
          </a:ln>
        </p:spPr>
        <p:txBody>
          <a:bodyPr wrap="square" rtlCol="0">
            <a:spAutoFit/>
          </a:bodyPr>
          <a:lstStyle/>
          <a:p>
            <a:r>
              <a:rPr lang="zh-CN" altLang="en-US" dirty="0" smtClean="0"/>
              <a:t>滤波（频域）</a:t>
            </a:r>
            <a:endParaRPr lang="zh-CN" altLang="en-US" dirty="0"/>
          </a:p>
        </p:txBody>
      </p:sp>
      <p:sp>
        <p:nvSpPr>
          <p:cNvPr id="10" name="TextBox 9"/>
          <p:cNvSpPr txBox="1"/>
          <p:nvPr/>
        </p:nvSpPr>
        <p:spPr>
          <a:xfrm>
            <a:off x="4214810" y="6000768"/>
            <a:ext cx="714380" cy="369332"/>
          </a:xfrm>
          <a:prstGeom prst="rect">
            <a:avLst/>
          </a:prstGeom>
          <a:noFill/>
          <a:ln>
            <a:solidFill>
              <a:schemeClr val="tx1"/>
            </a:solidFill>
          </a:ln>
        </p:spPr>
        <p:txBody>
          <a:bodyPr wrap="square" rtlCol="0">
            <a:spAutoFit/>
          </a:bodyPr>
          <a:lstStyle/>
          <a:p>
            <a:r>
              <a:rPr lang="zh-CN" altLang="en-US" dirty="0" smtClean="0"/>
              <a:t>译码</a:t>
            </a:r>
            <a:endParaRPr lang="zh-CN" altLang="en-US" dirty="0"/>
          </a:p>
        </p:txBody>
      </p:sp>
      <p:sp>
        <p:nvSpPr>
          <p:cNvPr id="11" name="TextBox 10"/>
          <p:cNvSpPr txBox="1"/>
          <p:nvPr/>
        </p:nvSpPr>
        <p:spPr>
          <a:xfrm>
            <a:off x="4036215" y="5310199"/>
            <a:ext cx="1143008" cy="369332"/>
          </a:xfrm>
          <a:prstGeom prst="rect">
            <a:avLst/>
          </a:prstGeom>
          <a:noFill/>
          <a:ln>
            <a:solidFill>
              <a:schemeClr val="tx1"/>
            </a:solidFill>
          </a:ln>
        </p:spPr>
        <p:txBody>
          <a:bodyPr wrap="square" rtlCol="0">
            <a:spAutoFit/>
          </a:bodyPr>
          <a:lstStyle/>
          <a:p>
            <a:r>
              <a:rPr lang="zh-CN" altLang="en-US" dirty="0" smtClean="0"/>
              <a:t>校正图像</a:t>
            </a:r>
            <a:endParaRPr lang="zh-CN" altLang="en-US" dirty="0"/>
          </a:p>
        </p:txBody>
      </p:sp>
      <p:sp>
        <p:nvSpPr>
          <p:cNvPr id="12" name="TextBox 11"/>
          <p:cNvSpPr txBox="1"/>
          <p:nvPr/>
        </p:nvSpPr>
        <p:spPr>
          <a:xfrm>
            <a:off x="3607587" y="4619632"/>
            <a:ext cx="2000264" cy="369332"/>
          </a:xfrm>
          <a:prstGeom prst="rect">
            <a:avLst/>
          </a:prstGeom>
          <a:blipFill>
            <a:blip r:embed="rId2"/>
            <a:tile tx="0" ty="0" sx="100000" sy="100000" flip="none" algn="tl"/>
          </a:blipFill>
          <a:ln>
            <a:solidFill>
              <a:schemeClr val="tx1"/>
            </a:solidFill>
          </a:ln>
        </p:spPr>
        <p:txBody>
          <a:bodyPr wrap="square" rtlCol="0">
            <a:spAutoFit/>
          </a:bodyPr>
          <a:lstStyle/>
          <a:p>
            <a:r>
              <a:rPr lang="zh-CN" altLang="en-US" dirty="0" smtClean="0"/>
              <a:t>定位二维码区域</a:t>
            </a:r>
            <a:endParaRPr lang="zh-CN" altLang="en-US" dirty="0"/>
          </a:p>
        </p:txBody>
      </p:sp>
      <p:cxnSp>
        <p:nvCxnSpPr>
          <p:cNvPr id="14" name="直接箭头连接符 13"/>
          <p:cNvCxnSpPr>
            <a:stCxn id="5" idx="2"/>
            <a:endCxn id="6" idx="0"/>
          </p:cNvCxnSpPr>
          <p:nvPr/>
        </p:nvCxnSpPr>
        <p:spPr>
          <a:xfrm rot="16200000" flipH="1">
            <a:off x="4438172" y="2378383"/>
            <a:ext cx="321235" cy="178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rot="5400000">
            <a:off x="4447102" y="30778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4412177" y="516046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12177" y="3767654"/>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412177" y="44460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412177" y="5839356"/>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886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467544" y="2143116"/>
            <a:ext cx="7819232" cy="2293996"/>
          </a:xfrm>
        </p:spPr>
        <p:txBody>
          <a:bodyPr>
            <a:normAutofit/>
          </a:bodyPr>
          <a:lstStyle/>
          <a:p>
            <a:pPr marL="0" indent="457200">
              <a:lnSpc>
                <a:spcPct val="150000"/>
              </a:lnSpc>
              <a:spcBef>
                <a:spcPts val="0"/>
              </a:spcBef>
              <a:buNone/>
            </a:pPr>
            <a:r>
              <a:rPr lang="zh-CN" altLang="en-US" sz="2400" dirty="0" smtClean="0">
                <a:latin typeface="+mn-ea"/>
              </a:rPr>
              <a:t>二维条码的定位方法有很多，可以利用</a:t>
            </a:r>
            <a:r>
              <a:rPr lang="zh-CN" altLang="en-US" sz="2400" dirty="0">
                <a:latin typeface="+mn-ea"/>
              </a:rPr>
              <a:t>特征</a:t>
            </a:r>
            <a:r>
              <a:rPr lang="zh-CN" altLang="en-US" sz="2400" dirty="0" smtClean="0">
                <a:latin typeface="+mn-ea"/>
              </a:rPr>
              <a:t>图形定位，可以利用形态学定位，以下介绍</a:t>
            </a:r>
            <a:r>
              <a:rPr lang="zh-CN" altLang="en-US" sz="2400" dirty="0">
                <a:latin typeface="+mn-ea"/>
              </a:rPr>
              <a:t>形态学</a:t>
            </a:r>
            <a:r>
              <a:rPr lang="zh-CN" altLang="en-US" sz="2400" dirty="0" smtClean="0">
                <a:latin typeface="+mn-ea"/>
              </a:rPr>
              <a:t>定位方法。</a:t>
            </a:r>
            <a:endParaRPr lang="zh-CN" altLang="en-US" sz="2400" dirty="0">
              <a:latin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500174"/>
            <a:ext cx="8786874" cy="2071702"/>
          </a:xfrm>
        </p:spPr>
        <p:txBody>
          <a:bodyPr>
            <a:normAutofit/>
          </a:bodyPr>
          <a:lstStyle/>
          <a:p>
            <a:pPr marL="0" indent="0">
              <a:lnSpc>
                <a:spcPct val="150000"/>
              </a:lnSpc>
              <a:spcBef>
                <a:spcPts val="0"/>
              </a:spcBef>
              <a:buNone/>
            </a:pPr>
            <a:r>
              <a:rPr lang="zh-CN" altLang="en-US" sz="2400" dirty="0" smtClean="0">
                <a:latin typeface="+mn-ea"/>
              </a:rPr>
              <a:t>集合基本运算：</a:t>
            </a:r>
            <a:endParaRPr lang="en-US" altLang="zh-CN" sz="2400" dirty="0" smtClean="0">
              <a:latin typeface="+mn-ea"/>
            </a:endParaRPr>
          </a:p>
          <a:p>
            <a:pPr marL="0" indent="0">
              <a:lnSpc>
                <a:spcPct val="150000"/>
              </a:lnSpc>
              <a:spcBef>
                <a:spcPts val="0"/>
              </a:spcBef>
              <a:buNone/>
            </a:pPr>
            <a:r>
              <a:rPr lang="en-US" altLang="zh-CN" sz="2800" dirty="0" smtClean="0">
                <a:latin typeface="+mn-ea"/>
              </a:rPr>
              <a:t>1.                 2.</a:t>
            </a:r>
          </a:p>
          <a:p>
            <a:pPr marL="0" indent="0">
              <a:lnSpc>
                <a:spcPct val="150000"/>
              </a:lnSpc>
              <a:spcBef>
                <a:spcPts val="0"/>
              </a:spcBef>
              <a:buNone/>
            </a:pPr>
            <a:r>
              <a:rPr lang="en-US" altLang="zh-CN" sz="2800" dirty="0" smtClean="0">
                <a:latin typeface="+mn-ea"/>
              </a:rPr>
              <a:t>3.                 4.</a:t>
            </a:r>
          </a:p>
        </p:txBody>
      </p:sp>
      <p:graphicFrame>
        <p:nvGraphicFramePr>
          <p:cNvPr id="4" name="对象 3"/>
          <p:cNvGraphicFramePr>
            <a:graphicFrameLocks noChangeAspect="1"/>
          </p:cNvGraphicFramePr>
          <p:nvPr/>
        </p:nvGraphicFramePr>
        <p:xfrm>
          <a:off x="798513" y="2285992"/>
          <a:ext cx="1327150" cy="382588"/>
        </p:xfrm>
        <a:graphic>
          <a:graphicData uri="http://schemas.openxmlformats.org/presentationml/2006/ole">
            <mc:AlternateContent xmlns:mc="http://schemas.openxmlformats.org/markup-compatibility/2006">
              <mc:Choice xmlns:v="urn:schemas-microsoft-com:vml" Requires="v">
                <p:oleObj spid="_x0000_s172286" name="公式" r:id="rId3" imgW="660240" imgH="190440" progId="Equation.3">
                  <p:embed/>
                </p:oleObj>
              </mc:Choice>
              <mc:Fallback>
                <p:oleObj name="公式" r:id="rId3" imgW="660240" imgH="190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13" y="2285992"/>
                        <a:ext cx="132715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4071934" y="2262180"/>
          <a:ext cx="1568459" cy="452440"/>
        </p:xfrm>
        <a:graphic>
          <a:graphicData uri="http://schemas.openxmlformats.org/presentationml/2006/ole">
            <mc:AlternateContent xmlns:mc="http://schemas.openxmlformats.org/markup-compatibility/2006">
              <mc:Choice xmlns:v="urn:schemas-microsoft-com:vml" Requires="v">
                <p:oleObj spid="_x0000_s172287" name="公式" r:id="rId5" imgW="660240" imgH="190440" progId="Equation.3">
                  <p:embed/>
                </p:oleObj>
              </mc:Choice>
              <mc:Fallback>
                <p:oleObj name="公式" r:id="rId5" imgW="660240" imgH="1904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4" y="2262180"/>
                        <a:ext cx="1568459" cy="452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785786" y="2857496"/>
          <a:ext cx="652466" cy="489350"/>
        </p:xfrm>
        <a:graphic>
          <a:graphicData uri="http://schemas.openxmlformats.org/presentationml/2006/ole">
            <mc:AlternateContent xmlns:mc="http://schemas.openxmlformats.org/markup-compatibility/2006">
              <mc:Choice xmlns:v="urn:schemas-microsoft-com:vml" Requires="v">
                <p:oleObj spid="_x0000_s172288" name="公式" r:id="rId7" imgW="304560" imgH="228600" progId="Equation.3">
                  <p:embed/>
                </p:oleObj>
              </mc:Choice>
              <mc:Fallback>
                <p:oleObj name="公式" r:id="rId7" imgW="30456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786" y="2857496"/>
                        <a:ext cx="652466" cy="48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4143372" y="2857496"/>
          <a:ext cx="1014785" cy="439740"/>
        </p:xfrm>
        <a:graphic>
          <a:graphicData uri="http://schemas.openxmlformats.org/presentationml/2006/ole">
            <mc:AlternateContent xmlns:mc="http://schemas.openxmlformats.org/markup-compatibility/2006">
              <mc:Choice xmlns:v="urn:schemas-microsoft-com:vml" Requires="v">
                <p:oleObj spid="_x0000_s172289" name="公式" r:id="rId9" imgW="380880" imgH="164880" progId="Equation.3">
                  <p:embed/>
                </p:oleObj>
              </mc:Choice>
              <mc:Fallback>
                <p:oleObj name="公式" r:id="rId9" imgW="380880" imgH="1648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3372" y="2857496"/>
                        <a:ext cx="1014785" cy="439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14282" y="3500438"/>
            <a:ext cx="8715404" cy="1137106"/>
          </a:xfrm>
          <a:prstGeom prst="rect">
            <a:avLst/>
          </a:prstGeom>
          <a:noFill/>
        </p:spPr>
        <p:txBody>
          <a:bodyPr wrap="square" rtlCol="0">
            <a:spAutoFit/>
          </a:bodyPr>
          <a:lstStyle/>
          <a:p>
            <a:pPr indent="457200">
              <a:lnSpc>
                <a:spcPct val="150000"/>
              </a:lnSpc>
            </a:pPr>
            <a:r>
              <a:rPr lang="zh-CN" altLang="en-US" sz="2400" dirty="0" smtClean="0"/>
              <a:t>除了以上</a:t>
            </a:r>
            <a:r>
              <a:rPr lang="en-US" altLang="zh-CN" sz="2400" dirty="0" smtClean="0"/>
              <a:t>4</a:t>
            </a:r>
            <a:r>
              <a:rPr lang="zh-CN" altLang="en-US" sz="2400" dirty="0" smtClean="0"/>
              <a:t>个基本运算，形态学还需两个运算，这两个运算特别针对元素均为坐标的集合。</a:t>
            </a:r>
            <a:endParaRPr lang="zh-CN" altLang="en-US" sz="2400" dirty="0"/>
          </a:p>
        </p:txBody>
      </p:sp>
      <p:sp>
        <p:nvSpPr>
          <p:cNvPr id="9" name="TextBox 8"/>
          <p:cNvSpPr txBox="1"/>
          <p:nvPr/>
        </p:nvSpPr>
        <p:spPr>
          <a:xfrm>
            <a:off x="357158" y="4786322"/>
            <a:ext cx="3143272" cy="461665"/>
          </a:xfrm>
          <a:prstGeom prst="rect">
            <a:avLst/>
          </a:prstGeom>
          <a:noFill/>
        </p:spPr>
        <p:txBody>
          <a:bodyPr wrap="square" rtlCol="0">
            <a:spAutoFit/>
          </a:bodyPr>
          <a:lstStyle/>
          <a:p>
            <a:r>
              <a:rPr lang="en-US" altLang="zh-CN" sz="2400" dirty="0" smtClean="0">
                <a:latin typeface="+mn-ea"/>
              </a:rPr>
              <a:t>5.B</a:t>
            </a:r>
            <a:r>
              <a:rPr lang="zh-CN" altLang="en-US" sz="2400" dirty="0" smtClean="0">
                <a:latin typeface="+mn-ea"/>
              </a:rPr>
              <a:t>的映像定义为：</a:t>
            </a:r>
            <a:endParaRPr lang="zh-CN" altLang="en-US" sz="2400" dirty="0">
              <a:latin typeface="+mn-ea"/>
            </a:endParaRPr>
          </a:p>
        </p:txBody>
      </p:sp>
      <p:graphicFrame>
        <p:nvGraphicFramePr>
          <p:cNvPr id="10" name="对象 9"/>
          <p:cNvGraphicFramePr>
            <a:graphicFrameLocks noChangeAspect="1"/>
          </p:cNvGraphicFramePr>
          <p:nvPr/>
        </p:nvGraphicFramePr>
        <p:xfrm>
          <a:off x="3703464" y="4786322"/>
          <a:ext cx="2868800" cy="500066"/>
        </p:xfrm>
        <a:graphic>
          <a:graphicData uri="http://schemas.openxmlformats.org/presentationml/2006/ole">
            <mc:AlternateContent xmlns:mc="http://schemas.openxmlformats.org/markup-compatibility/2006">
              <mc:Choice xmlns:v="urn:schemas-microsoft-com:vml" Requires="v">
                <p:oleObj spid="_x0000_s172290" name="公式" r:id="rId11" imgW="1384200" imgH="241200" progId="Equation.3">
                  <p:embed/>
                </p:oleObj>
              </mc:Choice>
              <mc:Fallback>
                <p:oleObj name="公式" r:id="rId11" imgW="1384200" imgH="2412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3464" y="4786322"/>
                        <a:ext cx="286880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57158" y="5572140"/>
            <a:ext cx="5000660" cy="461665"/>
          </a:xfrm>
          <a:prstGeom prst="rect">
            <a:avLst/>
          </a:prstGeom>
          <a:noFill/>
        </p:spPr>
        <p:txBody>
          <a:bodyPr wrap="square" rtlCol="0">
            <a:spAutoFit/>
          </a:bodyPr>
          <a:lstStyle/>
          <a:p>
            <a:r>
              <a:rPr lang="en-US" altLang="zh-CN" sz="2400" dirty="0" smtClean="0">
                <a:latin typeface="+mn-ea"/>
              </a:rPr>
              <a:t>6.</a:t>
            </a:r>
            <a:r>
              <a:rPr lang="zh-CN" altLang="en-US" sz="2400" dirty="0" smtClean="0">
                <a:latin typeface="+mn-ea"/>
              </a:rPr>
              <a:t>点</a:t>
            </a:r>
            <a:r>
              <a:rPr lang="en-US" altLang="zh-CN" sz="2400" dirty="0" smtClean="0">
                <a:latin typeface="+mn-ea"/>
              </a:rPr>
              <a:t>(z1,z2)</a:t>
            </a:r>
            <a:r>
              <a:rPr lang="zh-CN" altLang="en-US" sz="2400" dirty="0" smtClean="0">
                <a:latin typeface="+mn-ea"/>
              </a:rPr>
              <a:t>对集合</a:t>
            </a:r>
            <a:r>
              <a:rPr lang="en-US" altLang="zh-CN" sz="2400" dirty="0" smtClean="0">
                <a:latin typeface="+mn-ea"/>
              </a:rPr>
              <a:t>A</a:t>
            </a:r>
            <a:r>
              <a:rPr lang="zh-CN" altLang="en-US" sz="2400" dirty="0" smtClean="0">
                <a:latin typeface="+mn-ea"/>
              </a:rPr>
              <a:t>的平移定义为：</a:t>
            </a:r>
            <a:endParaRPr lang="zh-CN" altLang="en-US" sz="2400" dirty="0">
              <a:latin typeface="+mn-ea"/>
            </a:endParaRPr>
          </a:p>
        </p:txBody>
      </p:sp>
      <p:graphicFrame>
        <p:nvGraphicFramePr>
          <p:cNvPr id="12" name="对象 11"/>
          <p:cNvGraphicFramePr>
            <a:graphicFrameLocks noChangeAspect="1"/>
          </p:cNvGraphicFramePr>
          <p:nvPr/>
        </p:nvGraphicFramePr>
        <p:xfrm>
          <a:off x="5357818" y="5572140"/>
          <a:ext cx="3227317" cy="428628"/>
        </p:xfrm>
        <a:graphic>
          <a:graphicData uri="http://schemas.openxmlformats.org/presentationml/2006/ole">
            <mc:AlternateContent xmlns:mc="http://schemas.openxmlformats.org/markup-compatibility/2006">
              <mc:Choice xmlns:v="urn:schemas-microsoft-com:vml" Requires="v">
                <p:oleObj spid="_x0000_s172291" name="公式" r:id="rId13" imgW="1625400" imgH="215640" progId="Equation.3">
                  <p:embed/>
                </p:oleObj>
              </mc:Choice>
              <mc:Fallback>
                <p:oleObj name="公式" r:id="rId13" imgW="1625400" imgH="215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57818" y="5572140"/>
                        <a:ext cx="3227317"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358298" y="1714488"/>
            <a:ext cx="8390166" cy="3658728"/>
          </a:xfrm>
        </p:spPr>
        <p:txBody>
          <a:bodyPr>
            <a:normAutofit/>
          </a:bodyPr>
          <a:lstStyle/>
          <a:p>
            <a:pPr marL="0" indent="457200">
              <a:lnSpc>
                <a:spcPct val="150000"/>
              </a:lnSpc>
              <a:spcBef>
                <a:spcPts val="0"/>
              </a:spcBef>
              <a:buNone/>
            </a:pPr>
            <a:r>
              <a:rPr lang="zh-CN" altLang="en-US" sz="2400" dirty="0" smtClean="0">
                <a:latin typeface="+mn-ea"/>
              </a:rPr>
              <a:t>膨胀和腐蚀运算是形态学图像处理的基础，后面很多算法都基于此运算。</a:t>
            </a:r>
            <a:endParaRPr lang="en-US" altLang="zh-CN" sz="2400" dirty="0" smtClean="0">
              <a:latin typeface="+mn-ea"/>
            </a:endParaRPr>
          </a:p>
          <a:p>
            <a:pPr marL="0" indent="457200">
              <a:lnSpc>
                <a:spcPct val="150000"/>
              </a:lnSpc>
              <a:spcBef>
                <a:spcPts val="0"/>
              </a:spcBef>
              <a:buNone/>
            </a:pPr>
            <a:r>
              <a:rPr lang="zh-CN" altLang="en-US" sz="2400" dirty="0" smtClean="0">
                <a:latin typeface="+mn-ea"/>
              </a:rPr>
              <a:t>膨胀是在二值图像中“加长”或“变粗”的操作。这种特殊的方式和变粗的程度由一个称为结构元素的集合控制。</a:t>
            </a:r>
            <a:endParaRPr lang="zh-CN" altLang="en-US" sz="2400" dirty="0">
              <a:latin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graphicFrame>
        <p:nvGraphicFramePr>
          <p:cNvPr id="5" name="表格 4"/>
          <p:cNvGraphicFramePr>
            <a:graphicFrameLocks noGrp="1"/>
          </p:cNvGraphicFramePr>
          <p:nvPr/>
        </p:nvGraphicFramePr>
        <p:xfrm>
          <a:off x="285720" y="3286124"/>
          <a:ext cx="3000396" cy="2714640"/>
        </p:xfrm>
        <a:graphic>
          <a:graphicData uri="http://schemas.openxmlformats.org/drawingml/2006/table">
            <a:tbl>
              <a:tblPr/>
              <a:tblGrid>
                <a:gridCol w="250033"/>
                <a:gridCol w="250033"/>
                <a:gridCol w="250033"/>
                <a:gridCol w="250033"/>
                <a:gridCol w="250033"/>
                <a:gridCol w="250033"/>
                <a:gridCol w="250033"/>
                <a:gridCol w="250033"/>
                <a:gridCol w="250033"/>
                <a:gridCol w="250033"/>
                <a:gridCol w="250033"/>
                <a:gridCol w="250033"/>
              </a:tblGrid>
              <a:tr h="226220">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3770314" y="3929066"/>
          <a:ext cx="1016000" cy="885825"/>
        </p:xfrm>
        <a:graphic>
          <a:graphicData uri="http://schemas.openxmlformats.org/drawingml/2006/table">
            <a:tbl>
              <a:tblPr/>
              <a:tblGrid>
                <a:gridCol w="203200"/>
                <a:gridCol w="203200"/>
                <a:gridCol w="203200"/>
                <a:gridCol w="203200"/>
                <a:gridCol w="203200"/>
              </a:tblGrid>
              <a:tr h="171450">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latin typeface="宋体"/>
                        </a:rPr>
                        <a:t>1</a:t>
                      </a:r>
                    </a:p>
                  </a:txBody>
                  <a:tcPr marL="9525" marR="9525" marT="9525" marB="0" anchor="ctr">
                    <a:lnL>
                      <a:noFill/>
                    </a:lnL>
                    <a:lnR>
                      <a:noFill/>
                    </a:lnR>
                    <a:lnT>
                      <a:noFill/>
                    </a:lnT>
                    <a:lnB>
                      <a:noFill/>
                    </a:lnB>
                  </a:tcPr>
                </a:tc>
              </a:tr>
              <a:tr h="171450">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r>
              <a:tr h="171450">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r>
              <a:tr h="171450">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latin typeface="宋体"/>
                        </a:rPr>
                        <a:t>1</a:t>
                      </a: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r>
              <a:tr h="171450">
                <a:tc>
                  <a:txBody>
                    <a:bodyPr/>
                    <a:lstStyle/>
                    <a:p>
                      <a:pPr algn="r" fontAlgn="ctr"/>
                      <a:r>
                        <a:rPr lang="en-US" altLang="zh-CN" sz="1100" b="0" i="0" u="none" strike="noStrike">
                          <a:solidFill>
                            <a:srgbClr val="000000"/>
                          </a:solidFill>
                          <a:latin typeface="宋体"/>
                        </a:rPr>
                        <a:t>1</a:t>
                      </a: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5357818" y="3286124"/>
          <a:ext cx="3071832" cy="2714640"/>
        </p:xfrm>
        <a:graphic>
          <a:graphicData uri="http://schemas.openxmlformats.org/drawingml/2006/table">
            <a:tbl>
              <a:tblPr/>
              <a:tblGrid>
                <a:gridCol w="255986"/>
                <a:gridCol w="255986"/>
                <a:gridCol w="255986"/>
                <a:gridCol w="255986"/>
                <a:gridCol w="255986"/>
                <a:gridCol w="255986"/>
                <a:gridCol w="255986"/>
                <a:gridCol w="255986"/>
                <a:gridCol w="255986"/>
                <a:gridCol w="255986"/>
                <a:gridCol w="255986"/>
                <a:gridCol w="255986"/>
              </a:tblGrid>
              <a:tr h="226220">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22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二维码概述</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457200">
              <a:lnSpc>
                <a:spcPct val="150000"/>
              </a:lnSpc>
              <a:spcBef>
                <a:spcPts val="0"/>
              </a:spcBef>
              <a:buNone/>
            </a:pPr>
            <a:r>
              <a:rPr lang="zh-CN" altLang="en-US" sz="2400" dirty="0" smtClean="0">
                <a:latin typeface="+mn-ea"/>
              </a:rPr>
              <a:t>概念：</a:t>
            </a:r>
            <a:r>
              <a:rPr lang="zh-CN" altLang="en-US" sz="2400" dirty="0" smtClean="0"/>
              <a:t>二维码是用特定的几何图形按一定规律在平面（二维方向）上分布的黑白相间的图形。二维码本身能存储信息，不必与数据库相连即可获取所需的信息。</a:t>
            </a:r>
            <a:endParaRPr lang="en-US" altLang="zh-CN" sz="2400" dirty="0" smtClean="0"/>
          </a:p>
          <a:p>
            <a:pPr marL="0" indent="457200">
              <a:lnSpc>
                <a:spcPct val="150000"/>
              </a:lnSpc>
              <a:spcBef>
                <a:spcPts val="0"/>
              </a:spcBef>
              <a:buNone/>
            </a:pPr>
            <a:r>
              <a:rPr lang="zh-CN" altLang="en-US" sz="2400" dirty="0" smtClean="0"/>
              <a:t>原理：在代码编制上巧妙地利用  “</a:t>
            </a:r>
            <a:r>
              <a:rPr lang="en-US" altLang="zh-CN" sz="2400" dirty="0" smtClean="0"/>
              <a:t>0”</a:t>
            </a:r>
            <a:r>
              <a:rPr lang="zh-CN" altLang="en-US" sz="2400" dirty="0" smtClean="0"/>
              <a:t>、“</a:t>
            </a:r>
            <a:r>
              <a:rPr lang="en-US" altLang="zh-CN" sz="2400" dirty="0" smtClean="0"/>
              <a:t>1”</a:t>
            </a:r>
            <a:r>
              <a:rPr lang="zh-CN" altLang="en-US" sz="2400" dirty="0" smtClean="0"/>
              <a:t>比特流的概念，使用若干个与二进制相对应的几何图形来表示文字数值信息，通过图象输入设备或光电扫描设备自动识读以实现信息自动处理。</a:t>
            </a:r>
            <a:endParaRPr lang="en-US" altLang="zh-CN"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642942"/>
          </a:xfrm>
        </p:spPr>
        <p:txBody>
          <a:bodyPr>
            <a:normAutofit/>
          </a:bodyPr>
          <a:lstStyle/>
          <a:p>
            <a:pPr marL="0" indent="0">
              <a:lnSpc>
                <a:spcPct val="150000"/>
              </a:lnSpc>
              <a:spcBef>
                <a:spcPts val="0"/>
              </a:spcBef>
              <a:buNone/>
            </a:pPr>
            <a:r>
              <a:rPr lang="zh-CN" altLang="en-US" sz="2400" dirty="0" smtClean="0">
                <a:latin typeface="+mn-ea"/>
              </a:rPr>
              <a:t>数学上，膨胀定义为集合运算，</a:t>
            </a:r>
            <a:r>
              <a:rPr lang="en-US" altLang="zh-CN" sz="2400" dirty="0" smtClean="0">
                <a:latin typeface="+mn-ea"/>
              </a:rPr>
              <a:t>A</a:t>
            </a:r>
            <a:r>
              <a:rPr lang="zh-CN" altLang="en-US" sz="2400" dirty="0" smtClean="0">
                <a:latin typeface="+mn-ea"/>
              </a:rPr>
              <a:t>被</a:t>
            </a:r>
            <a:r>
              <a:rPr lang="en-US" altLang="zh-CN" sz="2400" dirty="0" smtClean="0">
                <a:latin typeface="+mn-ea"/>
              </a:rPr>
              <a:t>B</a:t>
            </a:r>
            <a:r>
              <a:rPr lang="zh-CN" altLang="en-US" sz="2400" dirty="0" smtClean="0">
                <a:latin typeface="+mn-ea"/>
              </a:rPr>
              <a:t>膨胀定义为：</a:t>
            </a:r>
            <a:endParaRPr lang="zh-CN" altLang="en-US" sz="2400" dirty="0">
              <a:latin typeface="+mn-ea"/>
            </a:endParaRPr>
          </a:p>
        </p:txBody>
      </p:sp>
      <p:graphicFrame>
        <p:nvGraphicFramePr>
          <p:cNvPr id="4" name="对象 3"/>
          <p:cNvGraphicFramePr>
            <a:graphicFrameLocks noChangeAspect="1"/>
          </p:cNvGraphicFramePr>
          <p:nvPr/>
        </p:nvGraphicFramePr>
        <p:xfrm>
          <a:off x="2357422" y="2571744"/>
          <a:ext cx="3642580" cy="549278"/>
        </p:xfrm>
        <a:graphic>
          <a:graphicData uri="http://schemas.openxmlformats.org/presentationml/2006/ole">
            <mc:AlternateContent xmlns:mc="http://schemas.openxmlformats.org/markup-compatibility/2006">
              <mc:Choice xmlns:v="urn:schemas-microsoft-com:vml" Requires="v">
                <p:oleObj spid="_x0000_s217131" name="公式" r:id="rId3" imgW="1600200" imgH="241200" progId="Equation.3">
                  <p:embed/>
                </p:oleObj>
              </mc:Choice>
              <mc:Fallback>
                <p:oleObj name="公式" r:id="rId3" imgW="1600200" imgH="241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2571744"/>
                        <a:ext cx="3642580" cy="549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8596" y="3643314"/>
            <a:ext cx="7786742" cy="1754326"/>
          </a:xfrm>
          <a:prstGeom prst="rect">
            <a:avLst/>
          </a:prstGeom>
          <a:noFill/>
        </p:spPr>
        <p:txBody>
          <a:bodyPr wrap="square" rtlCol="0">
            <a:spAutoFit/>
          </a:bodyPr>
          <a:lstStyle/>
          <a:p>
            <a:pPr indent="457200">
              <a:lnSpc>
                <a:spcPct val="150000"/>
              </a:lnSpc>
            </a:pPr>
            <a:r>
              <a:rPr lang="zh-CN" altLang="en-US" sz="2400" dirty="0" smtClean="0">
                <a:latin typeface="+mn-ea"/>
              </a:rPr>
              <a:t>总之，</a:t>
            </a:r>
            <a:r>
              <a:rPr lang="en-US" altLang="zh-CN" sz="2400" dirty="0" smtClean="0">
                <a:latin typeface="+mn-ea"/>
              </a:rPr>
              <a:t>A</a:t>
            </a:r>
            <a:r>
              <a:rPr lang="zh-CN" altLang="en-US" sz="2400" dirty="0" smtClean="0">
                <a:latin typeface="+mn-ea"/>
              </a:rPr>
              <a:t>被</a:t>
            </a:r>
            <a:r>
              <a:rPr lang="en-US" altLang="zh-CN" sz="2400" dirty="0" smtClean="0">
                <a:latin typeface="+mn-ea"/>
              </a:rPr>
              <a:t>B</a:t>
            </a:r>
            <a:r>
              <a:rPr lang="zh-CN" altLang="en-US" sz="2400" dirty="0" smtClean="0">
                <a:latin typeface="+mn-ea"/>
              </a:rPr>
              <a:t>膨胀是所有结构元素原点位置组成的集合，其中映射并平移后的</a:t>
            </a:r>
            <a:r>
              <a:rPr lang="en-US" altLang="zh-CN" sz="2400" dirty="0" smtClean="0">
                <a:latin typeface="+mn-ea"/>
              </a:rPr>
              <a:t>B</a:t>
            </a:r>
            <a:r>
              <a:rPr lang="zh-CN" altLang="en-US" sz="2400" dirty="0" smtClean="0">
                <a:latin typeface="+mn-ea"/>
              </a:rPr>
              <a:t>至少与</a:t>
            </a:r>
            <a:r>
              <a:rPr lang="en-US" altLang="zh-CN" sz="2400" dirty="0" smtClean="0">
                <a:latin typeface="+mn-ea"/>
              </a:rPr>
              <a:t>A</a:t>
            </a:r>
            <a:r>
              <a:rPr lang="zh-CN" altLang="en-US" sz="2400" dirty="0" smtClean="0">
                <a:latin typeface="+mn-ea"/>
              </a:rPr>
              <a:t>的某些部分重合。</a:t>
            </a:r>
            <a:endParaRPr lang="en-US" altLang="zh-CN" sz="2400" dirty="0" smtClean="0">
              <a:latin typeface="+mn-ea"/>
            </a:endParaRPr>
          </a:p>
          <a:p>
            <a:pPr indent="457200">
              <a:lnSpc>
                <a:spcPct val="150000"/>
              </a:lnSpc>
            </a:pPr>
            <a:r>
              <a:rPr lang="en-US" altLang="zh-CN" sz="2400" dirty="0" err="1" smtClean="0">
                <a:latin typeface="+mn-ea"/>
              </a:rPr>
              <a:t>Matlab</a:t>
            </a:r>
            <a:r>
              <a:rPr lang="zh-CN" altLang="en-US" sz="2400" dirty="0" smtClean="0">
                <a:latin typeface="+mn-ea"/>
              </a:rPr>
              <a:t>中执行膨胀的函数为：</a:t>
            </a:r>
            <a:r>
              <a:rPr lang="en-US" altLang="zh-CN" sz="2400" dirty="0" smtClean="0">
                <a:latin typeface="+mn-ea"/>
              </a:rPr>
              <a:t>f=</a:t>
            </a:r>
            <a:r>
              <a:rPr lang="en-US" altLang="zh-CN" sz="2400" dirty="0" err="1" smtClean="0">
                <a:latin typeface="+mn-ea"/>
              </a:rPr>
              <a:t>imdilate</a:t>
            </a:r>
            <a:r>
              <a:rPr lang="en-US" altLang="zh-CN" sz="2400" dirty="0" smtClean="0">
                <a:latin typeface="+mn-ea"/>
              </a:rPr>
              <a:t>(A,B)</a:t>
            </a:r>
            <a:endParaRPr lang="zh-CN" altLang="en-US" sz="2400" dirty="0">
              <a:latin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1357322"/>
          </a:xfrm>
        </p:spPr>
        <p:txBody>
          <a:bodyPr>
            <a:normAutofit/>
          </a:bodyPr>
          <a:lstStyle/>
          <a:p>
            <a:pPr marL="0" indent="457200">
              <a:lnSpc>
                <a:spcPct val="150000"/>
              </a:lnSpc>
              <a:spcBef>
                <a:spcPts val="0"/>
              </a:spcBef>
              <a:buNone/>
            </a:pPr>
            <a:r>
              <a:rPr lang="zh-CN" altLang="en-US" sz="2400" dirty="0" smtClean="0">
                <a:latin typeface="+mn-ea"/>
              </a:rPr>
              <a:t>腐蚀是“收缩”或“细化”二值图像中的对象。</a:t>
            </a:r>
            <a:r>
              <a:rPr lang="en-US" altLang="zh-CN" sz="2400" dirty="0" smtClean="0">
                <a:latin typeface="+mn-ea"/>
              </a:rPr>
              <a:t>A</a:t>
            </a:r>
            <a:r>
              <a:rPr lang="zh-CN" altLang="en-US" sz="2400" dirty="0" smtClean="0">
                <a:latin typeface="+mn-ea"/>
              </a:rPr>
              <a:t>被</a:t>
            </a:r>
            <a:r>
              <a:rPr lang="en-US" altLang="zh-CN" sz="2400" dirty="0" smtClean="0">
                <a:latin typeface="+mn-ea"/>
              </a:rPr>
              <a:t>B</a:t>
            </a:r>
            <a:r>
              <a:rPr lang="zh-CN" altLang="en-US" sz="2400" dirty="0" smtClean="0">
                <a:latin typeface="+mn-ea"/>
              </a:rPr>
              <a:t>腐蚀定义如下：</a:t>
            </a:r>
            <a:endParaRPr lang="zh-CN" altLang="en-US" sz="2400" dirty="0">
              <a:latin typeface="+mn-ea"/>
            </a:endParaRPr>
          </a:p>
        </p:txBody>
      </p:sp>
      <p:graphicFrame>
        <p:nvGraphicFramePr>
          <p:cNvPr id="4" name="对象 3"/>
          <p:cNvGraphicFramePr>
            <a:graphicFrameLocks noChangeAspect="1"/>
          </p:cNvGraphicFramePr>
          <p:nvPr/>
        </p:nvGraphicFramePr>
        <p:xfrm>
          <a:off x="3000364" y="3000372"/>
          <a:ext cx="3379013" cy="614366"/>
        </p:xfrm>
        <a:graphic>
          <a:graphicData uri="http://schemas.openxmlformats.org/presentationml/2006/ole">
            <mc:AlternateContent xmlns:mc="http://schemas.openxmlformats.org/markup-compatibility/2006">
              <mc:Choice xmlns:v="urn:schemas-microsoft-com:vml" Requires="v">
                <p:oleObj spid="_x0000_s216107" name="公式" r:id="rId3" imgW="1257120" imgH="228600" progId="Equation.3">
                  <p:embed/>
                </p:oleObj>
              </mc:Choice>
              <mc:Fallback>
                <p:oleObj name="公式" r:id="rId3" imgW="125712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64" y="3000372"/>
                        <a:ext cx="3379013" cy="614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6066" name="Picture 2" descr="C:\Users\Administrator\Desktop\2015-11-19_074745.jpg"/>
          <p:cNvPicPr>
            <a:picLocks noChangeAspect="1" noChangeArrowheads="1"/>
          </p:cNvPicPr>
          <p:nvPr/>
        </p:nvPicPr>
        <p:blipFill>
          <a:blip r:embed="rId5"/>
          <a:srcRect/>
          <a:stretch>
            <a:fillRect/>
          </a:stretch>
        </p:blipFill>
        <p:spPr bwMode="auto">
          <a:xfrm>
            <a:off x="2143108" y="3143248"/>
            <a:ext cx="846266" cy="428628"/>
          </a:xfrm>
          <a:prstGeom prst="rect">
            <a:avLst/>
          </a:prstGeom>
          <a:noFill/>
        </p:spPr>
      </p:pic>
      <p:graphicFrame>
        <p:nvGraphicFramePr>
          <p:cNvPr id="6" name="表格 5"/>
          <p:cNvGraphicFramePr>
            <a:graphicFrameLocks noGrp="1"/>
          </p:cNvGraphicFramePr>
          <p:nvPr/>
        </p:nvGraphicFramePr>
        <p:xfrm>
          <a:off x="357158" y="4143380"/>
          <a:ext cx="2438400" cy="2125980"/>
        </p:xfrm>
        <a:graphic>
          <a:graphicData uri="http://schemas.openxmlformats.org/drawingml/2006/table">
            <a:tbl>
              <a:tblPr/>
              <a:tblGrid>
                <a:gridCol w="203200"/>
                <a:gridCol w="203200"/>
                <a:gridCol w="203200"/>
                <a:gridCol w="203200"/>
                <a:gridCol w="203200"/>
                <a:gridCol w="203200"/>
                <a:gridCol w="203200"/>
                <a:gridCol w="203200"/>
                <a:gridCol w="203200"/>
                <a:gridCol w="203200"/>
                <a:gridCol w="203200"/>
                <a:gridCol w="203200"/>
              </a:tblGrid>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3143240" y="4786322"/>
          <a:ext cx="609600" cy="531495"/>
        </p:xfrm>
        <a:graphic>
          <a:graphicData uri="http://schemas.openxmlformats.org/drawingml/2006/table">
            <a:tbl>
              <a:tblPr/>
              <a:tblGrid>
                <a:gridCol w="203200"/>
                <a:gridCol w="203200"/>
                <a:gridCol w="203200"/>
              </a:tblGrid>
              <a:tr h="171450">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latin typeface="宋体"/>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r>
              <a:tr h="171450">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r>
              <a:tr h="171450">
                <a:tc>
                  <a:txBody>
                    <a:bodyPr/>
                    <a:lstStyle/>
                    <a:p>
                      <a:pPr algn="l" fontAlgn="ctr"/>
                      <a:endParaRPr lang="zh-CN" altLang="en-US" sz="11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latin typeface="宋体"/>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4143372" y="4160540"/>
          <a:ext cx="2438400" cy="2125980"/>
        </p:xfrm>
        <a:graphic>
          <a:graphicData uri="http://schemas.openxmlformats.org/drawingml/2006/table">
            <a:tbl>
              <a:tblPr/>
              <a:tblGrid>
                <a:gridCol w="203200"/>
                <a:gridCol w="203200"/>
                <a:gridCol w="203200"/>
                <a:gridCol w="203200"/>
                <a:gridCol w="203200"/>
                <a:gridCol w="203200"/>
                <a:gridCol w="203200"/>
                <a:gridCol w="203200"/>
                <a:gridCol w="203200"/>
                <a:gridCol w="203200"/>
                <a:gridCol w="203200"/>
                <a:gridCol w="203200"/>
              </a:tblGrid>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5143512"/>
            <a:ext cx="8786874" cy="1428760"/>
          </a:xfrm>
        </p:spPr>
        <p:txBody>
          <a:bodyPr>
            <a:normAutofit/>
          </a:bodyPr>
          <a:lstStyle/>
          <a:p>
            <a:pPr marL="0" indent="457200">
              <a:lnSpc>
                <a:spcPct val="150000"/>
              </a:lnSpc>
              <a:spcBef>
                <a:spcPts val="0"/>
              </a:spcBef>
              <a:buNone/>
            </a:pPr>
            <a:r>
              <a:rPr lang="en-US" altLang="zh-CN" sz="2400" dirty="0" smtClean="0">
                <a:latin typeface="+mn-ea"/>
              </a:rPr>
              <a:t>b</a:t>
            </a:r>
            <a:r>
              <a:rPr lang="zh-CN" altLang="en-US" sz="2400" dirty="0" smtClean="0">
                <a:latin typeface="+mn-ea"/>
              </a:rPr>
              <a:t>为用半径为</a:t>
            </a:r>
            <a:r>
              <a:rPr lang="en-US" altLang="zh-CN" sz="2400" dirty="0" smtClean="0">
                <a:latin typeface="+mn-ea"/>
              </a:rPr>
              <a:t>5</a:t>
            </a:r>
            <a:r>
              <a:rPr lang="zh-CN" altLang="en-US" sz="2400" dirty="0" smtClean="0">
                <a:latin typeface="+mn-ea"/>
              </a:rPr>
              <a:t>的圆盘腐蚀图像，</a:t>
            </a:r>
            <a:r>
              <a:rPr lang="en-US" altLang="zh-CN" sz="2400" dirty="0" smtClean="0">
                <a:latin typeface="+mn-ea"/>
              </a:rPr>
              <a:t>c</a:t>
            </a:r>
            <a:r>
              <a:rPr lang="zh-CN" altLang="en-US" sz="2400" dirty="0" smtClean="0">
                <a:latin typeface="+mn-ea"/>
              </a:rPr>
              <a:t>为用半径为</a:t>
            </a:r>
            <a:r>
              <a:rPr lang="en-US" altLang="zh-CN" sz="2400" dirty="0" smtClean="0">
                <a:latin typeface="+mn-ea"/>
              </a:rPr>
              <a:t>10</a:t>
            </a:r>
            <a:r>
              <a:rPr lang="zh-CN" altLang="en-US" sz="2400" dirty="0" smtClean="0">
                <a:latin typeface="+mn-ea"/>
              </a:rPr>
              <a:t>的圆盘腐蚀图像，</a:t>
            </a:r>
            <a:r>
              <a:rPr lang="en-US" altLang="zh-CN" sz="2400" dirty="0" smtClean="0">
                <a:latin typeface="+mn-ea"/>
              </a:rPr>
              <a:t>d</a:t>
            </a:r>
            <a:r>
              <a:rPr lang="zh-CN" altLang="en-US" sz="2400" dirty="0" smtClean="0">
                <a:latin typeface="+mn-ea"/>
              </a:rPr>
              <a:t>为用半径为</a:t>
            </a:r>
            <a:r>
              <a:rPr lang="en-US" altLang="zh-CN" sz="2400" dirty="0" smtClean="0">
                <a:latin typeface="+mn-ea"/>
              </a:rPr>
              <a:t>20</a:t>
            </a:r>
            <a:r>
              <a:rPr lang="zh-CN" altLang="en-US" sz="2400" dirty="0" smtClean="0">
                <a:latin typeface="+mn-ea"/>
              </a:rPr>
              <a:t>的圆盘腐蚀图像。</a:t>
            </a:r>
            <a:endParaRPr lang="zh-CN" altLang="en-US" sz="2400" dirty="0">
              <a:latin typeface="+mn-ea"/>
            </a:endParaRPr>
          </a:p>
        </p:txBody>
      </p:sp>
      <p:pic>
        <p:nvPicPr>
          <p:cNvPr id="4" name="Picture 2"/>
          <p:cNvPicPr>
            <a:picLocks noChangeAspect="1" noChangeArrowheads="1"/>
          </p:cNvPicPr>
          <p:nvPr/>
        </p:nvPicPr>
        <p:blipFill>
          <a:blip r:embed="rId2"/>
          <a:srcRect/>
          <a:stretch>
            <a:fillRect/>
          </a:stretch>
        </p:blipFill>
        <p:spPr bwMode="auto">
          <a:xfrm>
            <a:off x="2500298" y="1500174"/>
            <a:ext cx="3540125" cy="3554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2857520" cy="785818"/>
          </a:xfrm>
        </p:spPr>
        <p:txBody>
          <a:bodyPr>
            <a:normAutofit/>
          </a:bodyPr>
          <a:lstStyle/>
          <a:p>
            <a:pPr marL="0" indent="0">
              <a:lnSpc>
                <a:spcPct val="150000"/>
              </a:lnSpc>
              <a:spcBef>
                <a:spcPts val="0"/>
              </a:spcBef>
              <a:buNone/>
            </a:pPr>
            <a:r>
              <a:rPr lang="en-US" altLang="zh-CN" sz="2800" dirty="0" smtClean="0">
                <a:latin typeface="+mn-ea"/>
              </a:rPr>
              <a:t>[</a:t>
            </a:r>
            <a:r>
              <a:rPr lang="zh-CN" altLang="en-US" sz="2800" dirty="0" smtClean="0">
                <a:latin typeface="+mn-ea"/>
              </a:rPr>
              <a:t>例题</a:t>
            </a:r>
            <a:r>
              <a:rPr lang="en-US" altLang="zh-CN" sz="2800" dirty="0" smtClean="0">
                <a:latin typeface="+mn-ea"/>
              </a:rPr>
              <a:t>]</a:t>
            </a:r>
            <a:r>
              <a:rPr lang="zh-CN" altLang="en-US" sz="2800" dirty="0" smtClean="0">
                <a:latin typeface="+mn-ea"/>
              </a:rPr>
              <a:t>见黑板</a:t>
            </a:r>
            <a:endParaRPr lang="zh-CN" altLang="en-US" sz="2800" dirty="0">
              <a:latin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graphicFrame>
        <p:nvGraphicFramePr>
          <p:cNvPr id="237569" name="Object 1"/>
          <p:cNvGraphicFramePr>
            <a:graphicFrameLocks noChangeAspect="1"/>
          </p:cNvGraphicFramePr>
          <p:nvPr/>
        </p:nvGraphicFramePr>
        <p:xfrm>
          <a:off x="534983" y="1785926"/>
          <a:ext cx="3465513" cy="3830637"/>
        </p:xfrm>
        <a:graphic>
          <a:graphicData uri="http://schemas.openxmlformats.org/presentationml/2006/ole">
            <mc:AlternateContent xmlns:mc="http://schemas.openxmlformats.org/markup-compatibility/2006">
              <mc:Choice xmlns:v="urn:schemas-microsoft-com:vml" Requires="v">
                <p:oleObj spid="_x0000_s243798" name="工作表" r:id="rId4" imgW="1383732" imgH="1530051" progId="Excel.Sheet.12">
                  <p:embed/>
                </p:oleObj>
              </mc:Choice>
              <mc:Fallback>
                <p:oleObj name="工作表" r:id="rId4" imgW="1383732" imgH="1530051" progId="Excel.Shee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83" y="1785926"/>
                        <a:ext cx="3465513" cy="383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72" name="Object 4"/>
          <p:cNvGraphicFramePr>
            <a:graphicFrameLocks noChangeAspect="1"/>
          </p:cNvGraphicFramePr>
          <p:nvPr/>
        </p:nvGraphicFramePr>
        <p:xfrm>
          <a:off x="4643438" y="1500174"/>
          <a:ext cx="4030663" cy="4454525"/>
        </p:xfrm>
        <a:graphic>
          <a:graphicData uri="http://schemas.openxmlformats.org/presentationml/2006/ole">
            <mc:AlternateContent xmlns:mc="http://schemas.openxmlformats.org/markup-compatibility/2006">
              <mc:Choice xmlns:v="urn:schemas-microsoft-com:vml" Requires="v">
                <p:oleObj spid="_x0000_s243799" name="工作表" r:id="rId7" imgW="1612241" imgH="1783140" progId="Excel.Sheet.12">
                  <p:embed/>
                </p:oleObj>
              </mc:Choice>
              <mc:Fallback>
                <p:oleObj name="工作表" r:id="rId7" imgW="1612241" imgH="1783140" progId="Excel.Sheet.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1500174"/>
                        <a:ext cx="4030663"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6643702" y="5786454"/>
            <a:ext cx="1071570" cy="584775"/>
          </a:xfrm>
          <a:prstGeom prst="rect">
            <a:avLst/>
          </a:prstGeom>
          <a:noFill/>
        </p:spPr>
        <p:txBody>
          <a:bodyPr wrap="square" rtlCol="0">
            <a:spAutoFit/>
          </a:bodyPr>
          <a:lstStyle/>
          <a:p>
            <a:r>
              <a:rPr lang="en-US" altLang="zh-CN" sz="3200" dirty="0" smtClean="0">
                <a:latin typeface="+mn-ea"/>
              </a:rPr>
              <a:t>L/2</a:t>
            </a:r>
            <a:endParaRPr lang="zh-CN" altLang="en-US" sz="3200" dirty="0">
              <a:latin typeface="+mn-ea"/>
            </a:endParaRPr>
          </a:p>
        </p:txBody>
      </p:sp>
      <p:sp>
        <p:nvSpPr>
          <p:cNvPr id="11" name="TextBox 10"/>
          <p:cNvSpPr txBox="1"/>
          <p:nvPr/>
        </p:nvSpPr>
        <p:spPr>
          <a:xfrm>
            <a:off x="7429520" y="4630175"/>
            <a:ext cx="500066" cy="584775"/>
          </a:xfrm>
          <a:prstGeom prst="rect">
            <a:avLst/>
          </a:prstGeom>
          <a:noFill/>
        </p:spPr>
        <p:txBody>
          <a:bodyPr wrap="square" rtlCol="0">
            <a:spAutoFit/>
          </a:bodyPr>
          <a:lstStyle/>
          <a:p>
            <a:r>
              <a:rPr lang="en-US" altLang="zh-CN" sz="3200" dirty="0" smtClean="0">
                <a:latin typeface="+mn-ea"/>
              </a:rPr>
              <a:t>L</a:t>
            </a:r>
            <a:endParaRPr lang="zh-CN" altLang="en-US" sz="3200" dirty="0">
              <a:latin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graphicFrame>
        <p:nvGraphicFramePr>
          <p:cNvPr id="236546" name="Object 2"/>
          <p:cNvGraphicFramePr>
            <a:graphicFrameLocks noChangeAspect="1"/>
          </p:cNvGraphicFramePr>
          <p:nvPr/>
        </p:nvGraphicFramePr>
        <p:xfrm>
          <a:off x="357158" y="2071678"/>
          <a:ext cx="2889250" cy="3190875"/>
        </p:xfrm>
        <a:graphic>
          <a:graphicData uri="http://schemas.openxmlformats.org/presentationml/2006/ole">
            <mc:AlternateContent xmlns:mc="http://schemas.openxmlformats.org/markup-compatibility/2006">
              <mc:Choice xmlns:v="urn:schemas-microsoft-com:vml" Requires="v">
                <p:oleObj spid="_x0000_s244822" name="工作表" r:id="rId4" imgW="1155222" imgH="1276963" progId="Excel.Sheet.12">
                  <p:embed/>
                </p:oleObj>
              </mc:Choice>
              <mc:Fallback>
                <p:oleObj name="工作表" r:id="rId4" imgW="1155222" imgH="1276963" progId="Excel.Shee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2071678"/>
                        <a:ext cx="288925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47" name="Object 3"/>
          <p:cNvGraphicFramePr>
            <a:graphicFrameLocks noChangeAspect="1"/>
          </p:cNvGraphicFramePr>
          <p:nvPr/>
        </p:nvGraphicFramePr>
        <p:xfrm>
          <a:off x="4059238" y="1285860"/>
          <a:ext cx="3444875" cy="4759325"/>
        </p:xfrm>
        <a:graphic>
          <a:graphicData uri="http://schemas.openxmlformats.org/presentationml/2006/ole">
            <mc:AlternateContent xmlns:mc="http://schemas.openxmlformats.org/markup-compatibility/2006">
              <mc:Choice xmlns:v="urn:schemas-microsoft-com:vml" Requires="v">
                <p:oleObj spid="_x0000_s244823" name="工作表" r:id="rId7" imgW="2755513" imgH="3807127" progId="Excel.Sheet.12">
                  <p:embed/>
                </p:oleObj>
              </mc:Choice>
              <mc:Fallback>
                <p:oleObj name="工作表" r:id="rId7" imgW="2755513" imgH="3807127" progId="Excel.Sheet.12">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238" y="1285860"/>
                        <a:ext cx="3444875" cy="475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1428728" y="5442535"/>
            <a:ext cx="1071570" cy="584775"/>
          </a:xfrm>
          <a:prstGeom prst="rect">
            <a:avLst/>
          </a:prstGeom>
          <a:noFill/>
        </p:spPr>
        <p:txBody>
          <a:bodyPr wrap="square" rtlCol="0">
            <a:spAutoFit/>
          </a:bodyPr>
          <a:lstStyle/>
          <a:p>
            <a:r>
              <a:rPr lang="en-US" altLang="zh-CN" sz="3200" dirty="0" smtClean="0">
                <a:latin typeface="+mn-ea"/>
              </a:rPr>
              <a:t>L/2</a:t>
            </a:r>
            <a:endParaRPr lang="zh-CN" altLang="en-US" sz="3200" dirty="0">
              <a:latin typeface="+mn-ea"/>
            </a:endParaRPr>
          </a:p>
        </p:txBody>
      </p:sp>
      <p:sp>
        <p:nvSpPr>
          <p:cNvPr id="11" name="TextBox 10"/>
          <p:cNvSpPr txBox="1"/>
          <p:nvPr/>
        </p:nvSpPr>
        <p:spPr>
          <a:xfrm>
            <a:off x="2214546" y="4286256"/>
            <a:ext cx="500066" cy="584775"/>
          </a:xfrm>
          <a:prstGeom prst="rect">
            <a:avLst/>
          </a:prstGeom>
          <a:noFill/>
        </p:spPr>
        <p:txBody>
          <a:bodyPr wrap="square" rtlCol="0">
            <a:spAutoFit/>
          </a:bodyPr>
          <a:lstStyle/>
          <a:p>
            <a:r>
              <a:rPr lang="en-US" altLang="zh-CN" sz="3200" dirty="0" smtClean="0">
                <a:latin typeface="+mn-ea"/>
              </a:rPr>
              <a:t>L</a:t>
            </a:r>
            <a:endParaRPr lang="zh-CN" altLang="en-US" sz="3200" dirty="0">
              <a:latin typeface="+mn-ea"/>
            </a:endParaRPr>
          </a:p>
        </p:txBody>
      </p:sp>
      <p:sp>
        <p:nvSpPr>
          <p:cNvPr id="12" name="TextBox 11"/>
          <p:cNvSpPr txBox="1"/>
          <p:nvPr/>
        </p:nvSpPr>
        <p:spPr>
          <a:xfrm>
            <a:off x="5357818" y="6000768"/>
            <a:ext cx="1000132" cy="584775"/>
          </a:xfrm>
          <a:prstGeom prst="rect">
            <a:avLst/>
          </a:prstGeom>
          <a:noFill/>
        </p:spPr>
        <p:txBody>
          <a:bodyPr wrap="square" rtlCol="0">
            <a:spAutoFit/>
          </a:bodyPr>
          <a:lstStyle/>
          <a:p>
            <a:r>
              <a:rPr lang="en-US" altLang="zh-CN" sz="3200" dirty="0" smtClean="0">
                <a:latin typeface="+mn-ea"/>
              </a:rPr>
              <a:t>3/4L</a:t>
            </a:r>
            <a:endParaRPr lang="zh-CN" altLang="en-US" sz="3200" dirty="0">
              <a:latin typeface="+mn-ea"/>
            </a:endParaRPr>
          </a:p>
        </p:txBody>
      </p:sp>
      <p:sp>
        <p:nvSpPr>
          <p:cNvPr id="13" name="TextBox 12"/>
          <p:cNvSpPr txBox="1"/>
          <p:nvPr/>
        </p:nvSpPr>
        <p:spPr>
          <a:xfrm>
            <a:off x="7500958" y="3272853"/>
            <a:ext cx="1000132" cy="584775"/>
          </a:xfrm>
          <a:prstGeom prst="rect">
            <a:avLst/>
          </a:prstGeom>
          <a:noFill/>
        </p:spPr>
        <p:txBody>
          <a:bodyPr wrap="square" rtlCol="0">
            <a:spAutoFit/>
          </a:bodyPr>
          <a:lstStyle/>
          <a:p>
            <a:r>
              <a:rPr lang="en-US" altLang="zh-CN" sz="3200" dirty="0" smtClean="0">
                <a:latin typeface="+mn-ea"/>
              </a:rPr>
              <a:t>3/2L</a:t>
            </a:r>
            <a:endParaRPr lang="zh-CN" altLang="en-US" sz="3200" dirty="0">
              <a:latin typeface="+mn-ea"/>
            </a:endParaRPr>
          </a:p>
        </p:txBody>
      </p:sp>
      <p:sp>
        <p:nvSpPr>
          <p:cNvPr id="14" name="TextBox 13"/>
          <p:cNvSpPr txBox="1"/>
          <p:nvPr/>
        </p:nvSpPr>
        <p:spPr>
          <a:xfrm>
            <a:off x="7286644" y="5000636"/>
            <a:ext cx="500066" cy="584775"/>
          </a:xfrm>
          <a:prstGeom prst="rect">
            <a:avLst/>
          </a:prstGeom>
          <a:noFill/>
        </p:spPr>
        <p:txBody>
          <a:bodyPr wrap="square" rtlCol="0">
            <a:spAutoFit/>
          </a:bodyPr>
          <a:lstStyle/>
          <a:p>
            <a:r>
              <a:rPr lang="en-US" altLang="zh-CN" sz="3200" dirty="0" smtClean="0">
                <a:latin typeface="+mn-ea"/>
              </a:rPr>
              <a:t>L</a:t>
            </a:r>
            <a:endParaRPr lang="zh-CN" altLang="en-US" sz="3200" dirty="0">
              <a:latin typeface="+mn-ea"/>
            </a:endParaRPr>
          </a:p>
        </p:txBody>
      </p:sp>
      <p:cxnSp>
        <p:nvCxnSpPr>
          <p:cNvPr id="16" name="直接箭头连接符 15"/>
          <p:cNvCxnSpPr/>
          <p:nvPr/>
        </p:nvCxnSpPr>
        <p:spPr>
          <a:xfrm rot="16200000" flipV="1">
            <a:off x="6858016" y="4714884"/>
            <a:ext cx="571504" cy="4286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0800000">
            <a:off x="6286512" y="5357826"/>
            <a:ext cx="92869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1785950"/>
          </a:xfrm>
        </p:spPr>
        <p:txBody>
          <a:bodyPr>
            <a:normAutofit/>
          </a:bodyPr>
          <a:lstStyle/>
          <a:p>
            <a:pPr marL="0" indent="457200">
              <a:lnSpc>
                <a:spcPct val="150000"/>
              </a:lnSpc>
              <a:spcBef>
                <a:spcPts val="0"/>
              </a:spcBef>
              <a:buNone/>
            </a:pPr>
            <a:r>
              <a:rPr lang="zh-CN" altLang="en-US" sz="2400" dirty="0" smtClean="0">
                <a:latin typeface="+mn-ea"/>
              </a:rPr>
              <a:t>在图像处理的实际应用中，更多地是以各种组合的方式来使用膨胀和腐蚀。以下介绍两种运算：开运算和闭运算。</a:t>
            </a:r>
            <a:endParaRPr lang="en-US" altLang="zh-CN" sz="2400" dirty="0" smtClean="0">
              <a:latin typeface="+mn-ea"/>
            </a:endParaRPr>
          </a:p>
          <a:p>
            <a:pPr marL="0" indent="457200">
              <a:lnSpc>
                <a:spcPct val="150000"/>
              </a:lnSpc>
              <a:spcBef>
                <a:spcPts val="0"/>
              </a:spcBef>
              <a:buNone/>
            </a:pPr>
            <a:r>
              <a:rPr lang="en-US" altLang="zh-CN" sz="2400" dirty="0" smtClean="0">
                <a:latin typeface="+mn-ea"/>
              </a:rPr>
              <a:t>A</a:t>
            </a:r>
            <a:r>
              <a:rPr lang="zh-CN" altLang="en-US" sz="2400" dirty="0" smtClean="0">
                <a:latin typeface="+mn-ea"/>
              </a:rPr>
              <a:t>被</a:t>
            </a:r>
            <a:r>
              <a:rPr lang="en-US" altLang="zh-CN" sz="2400" dirty="0" smtClean="0">
                <a:latin typeface="+mn-ea"/>
              </a:rPr>
              <a:t>B</a:t>
            </a:r>
            <a:r>
              <a:rPr lang="zh-CN" altLang="en-US" sz="2400" dirty="0" smtClean="0">
                <a:latin typeface="+mn-ea"/>
              </a:rPr>
              <a:t>的开运算是</a:t>
            </a:r>
            <a:r>
              <a:rPr lang="en-US" altLang="zh-CN" sz="2400" dirty="0" smtClean="0">
                <a:latin typeface="+mn-ea"/>
              </a:rPr>
              <a:t>A</a:t>
            </a:r>
            <a:r>
              <a:rPr lang="zh-CN" altLang="en-US" sz="2400" dirty="0" smtClean="0">
                <a:latin typeface="+mn-ea"/>
              </a:rPr>
              <a:t>被</a:t>
            </a:r>
            <a:r>
              <a:rPr lang="en-US" altLang="zh-CN" sz="2400" dirty="0" smtClean="0">
                <a:latin typeface="+mn-ea"/>
              </a:rPr>
              <a:t>B</a:t>
            </a:r>
            <a:r>
              <a:rPr lang="zh-CN" altLang="en-US" sz="2400" dirty="0" smtClean="0">
                <a:latin typeface="+mn-ea"/>
              </a:rPr>
              <a:t>腐蚀后，再用</a:t>
            </a:r>
            <a:r>
              <a:rPr lang="en-US" altLang="zh-CN" sz="2400" dirty="0" smtClean="0">
                <a:latin typeface="+mn-ea"/>
              </a:rPr>
              <a:t>B</a:t>
            </a:r>
            <a:r>
              <a:rPr lang="zh-CN" altLang="en-US" sz="2400" dirty="0" smtClean="0">
                <a:latin typeface="+mn-ea"/>
              </a:rPr>
              <a:t>来膨胀腐蚀结果。</a:t>
            </a:r>
            <a:endParaRPr lang="en-US" altLang="zh-CN" sz="2400" dirty="0" smtClean="0">
              <a:latin typeface="+mn-ea"/>
            </a:endParaRPr>
          </a:p>
        </p:txBody>
      </p:sp>
      <p:graphicFrame>
        <p:nvGraphicFramePr>
          <p:cNvPr id="4" name="对象 3"/>
          <p:cNvGraphicFramePr>
            <a:graphicFrameLocks noChangeAspect="1"/>
          </p:cNvGraphicFramePr>
          <p:nvPr/>
        </p:nvGraphicFramePr>
        <p:xfrm>
          <a:off x="1857356" y="3857628"/>
          <a:ext cx="5214975" cy="671626"/>
        </p:xfrm>
        <a:graphic>
          <a:graphicData uri="http://schemas.openxmlformats.org/presentationml/2006/ole">
            <mc:AlternateContent xmlns:mc="http://schemas.openxmlformats.org/markup-compatibility/2006">
              <mc:Choice xmlns:v="urn:schemas-microsoft-com:vml" Requires="v">
                <p:oleObj spid="_x0000_s213035" name="公式" r:id="rId3" imgW="1676160" imgH="215640" progId="Equation.3">
                  <p:embed/>
                </p:oleObj>
              </mc:Choice>
              <mc:Fallback>
                <p:oleObj name="公式" r:id="rId3" imgW="1676160" imgH="215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3857628"/>
                        <a:ext cx="5214975" cy="671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pic>
        <p:nvPicPr>
          <p:cNvPr id="5" name="Picture 2"/>
          <p:cNvPicPr>
            <a:picLocks noChangeAspect="1" noChangeArrowheads="1"/>
          </p:cNvPicPr>
          <p:nvPr/>
        </p:nvPicPr>
        <p:blipFill>
          <a:blip r:embed="rId2"/>
          <a:srcRect/>
          <a:stretch>
            <a:fillRect/>
          </a:stretch>
        </p:blipFill>
        <p:spPr bwMode="auto">
          <a:xfrm>
            <a:off x="928662" y="3714752"/>
            <a:ext cx="6903521" cy="2357454"/>
          </a:xfrm>
          <a:prstGeom prst="rect">
            <a:avLst/>
          </a:prstGeom>
          <a:noFill/>
          <a:ln w="9525">
            <a:noFill/>
            <a:miter lim="800000"/>
            <a:headEnd/>
            <a:tailEnd/>
          </a:ln>
          <a:effectLst/>
        </p:spPr>
      </p:pic>
      <p:sp>
        <p:nvSpPr>
          <p:cNvPr id="6" name="TextBox 5"/>
          <p:cNvSpPr txBox="1"/>
          <p:nvPr/>
        </p:nvSpPr>
        <p:spPr>
          <a:xfrm>
            <a:off x="714348" y="1785926"/>
            <a:ext cx="6858048" cy="1667764"/>
          </a:xfrm>
          <a:prstGeom prst="rect">
            <a:avLst/>
          </a:prstGeom>
          <a:noFill/>
        </p:spPr>
        <p:txBody>
          <a:bodyPr wrap="square" rtlCol="0">
            <a:spAutoFit/>
          </a:bodyPr>
          <a:lstStyle/>
          <a:p>
            <a:pPr indent="457200">
              <a:lnSpc>
                <a:spcPct val="150000"/>
              </a:lnSpc>
            </a:pPr>
            <a:r>
              <a:rPr lang="zh-CN" altLang="en-US" sz="2400" dirty="0" smtClean="0">
                <a:latin typeface="+mn-ea"/>
              </a:rPr>
              <a:t>形态学开运算完全删除了不能包含结构元素的对象区域，平滑了对象的轮廓，断开了狭窄的连接，去掉了细小的突出部分。</a:t>
            </a:r>
            <a:endParaRPr lang="zh-CN" altLang="en-US" sz="2400" dirty="0">
              <a:latin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500174"/>
            <a:ext cx="8786874" cy="2714644"/>
          </a:xfrm>
        </p:spPr>
        <p:txBody>
          <a:bodyPr>
            <a:normAutofit/>
          </a:bodyPr>
          <a:lstStyle/>
          <a:p>
            <a:pPr marL="0" indent="457200">
              <a:lnSpc>
                <a:spcPct val="150000"/>
              </a:lnSpc>
              <a:spcBef>
                <a:spcPts val="0"/>
              </a:spcBef>
              <a:buNone/>
            </a:pPr>
            <a:r>
              <a:rPr lang="en-US" altLang="zh-CN" sz="2400" dirty="0" smtClean="0">
                <a:latin typeface="+mn-ea"/>
              </a:rPr>
              <a:t>A</a:t>
            </a:r>
            <a:r>
              <a:rPr lang="zh-CN" altLang="en-US" sz="2400" dirty="0" smtClean="0">
                <a:latin typeface="+mn-ea"/>
              </a:rPr>
              <a:t>被</a:t>
            </a:r>
            <a:r>
              <a:rPr lang="en-US" altLang="zh-CN" sz="2400" dirty="0" smtClean="0">
                <a:latin typeface="+mn-ea"/>
              </a:rPr>
              <a:t>B</a:t>
            </a:r>
            <a:r>
              <a:rPr lang="zh-CN" altLang="en-US" sz="2400" dirty="0" smtClean="0">
                <a:latin typeface="+mn-ea"/>
              </a:rPr>
              <a:t>的形态学闭运算，是先膨胀后腐蚀的结果。</a:t>
            </a:r>
            <a:endParaRPr lang="en-US" altLang="zh-CN" sz="2400" dirty="0" smtClean="0">
              <a:latin typeface="+mn-ea"/>
            </a:endParaRPr>
          </a:p>
          <a:p>
            <a:pPr marL="0" indent="457200">
              <a:lnSpc>
                <a:spcPct val="150000"/>
              </a:lnSpc>
              <a:spcBef>
                <a:spcPts val="0"/>
              </a:spcBef>
              <a:buNone/>
            </a:pPr>
            <a:r>
              <a:rPr lang="zh-CN" altLang="en-US" sz="2400" dirty="0" smtClean="0">
                <a:latin typeface="+mn-ea"/>
              </a:rPr>
              <a:t>形态学闭运算会平滑对象的轮廓，但是，与开运算不同，闭运算一般会将狭窄的缺口连接起来形成细长的弯口，并填充比结构元素小的洞。</a:t>
            </a:r>
            <a:endParaRPr lang="zh-CN" altLang="en-US" sz="2400" dirty="0">
              <a:latin typeface="+mn-ea"/>
            </a:endParaRPr>
          </a:p>
        </p:txBody>
      </p:sp>
      <p:pic>
        <p:nvPicPr>
          <p:cNvPr id="4" name="Picture 2"/>
          <p:cNvPicPr>
            <a:picLocks noChangeAspect="1" noChangeArrowheads="1"/>
          </p:cNvPicPr>
          <p:nvPr/>
        </p:nvPicPr>
        <p:blipFill>
          <a:blip r:embed="rId2"/>
          <a:srcRect/>
          <a:stretch>
            <a:fillRect/>
          </a:stretch>
        </p:blipFill>
        <p:spPr bwMode="auto">
          <a:xfrm>
            <a:off x="714348" y="4500570"/>
            <a:ext cx="8028695" cy="22145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pic>
        <p:nvPicPr>
          <p:cNvPr id="5" name="Picture 2"/>
          <p:cNvPicPr>
            <a:picLocks noChangeAspect="1" noChangeArrowheads="1"/>
          </p:cNvPicPr>
          <p:nvPr/>
        </p:nvPicPr>
        <p:blipFill>
          <a:blip r:embed="rId2"/>
          <a:srcRect/>
          <a:stretch>
            <a:fillRect/>
          </a:stretch>
        </p:blipFill>
        <p:spPr bwMode="auto">
          <a:xfrm>
            <a:off x="1285852" y="1500174"/>
            <a:ext cx="5635279" cy="51430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二维码概述</a:t>
            </a:r>
            <a:endParaRPr lang="zh-CN" altLang="en-US" dirty="0"/>
          </a:p>
        </p:txBody>
      </p:sp>
      <p:sp>
        <p:nvSpPr>
          <p:cNvPr id="3" name="内容占位符 2"/>
          <p:cNvSpPr>
            <a:spLocks noGrp="1"/>
          </p:cNvSpPr>
          <p:nvPr>
            <p:ph idx="1"/>
          </p:nvPr>
        </p:nvSpPr>
        <p:spPr>
          <a:xfrm>
            <a:off x="214282" y="1643050"/>
            <a:ext cx="8786874" cy="1357322"/>
          </a:xfrm>
        </p:spPr>
        <p:txBody>
          <a:bodyPr>
            <a:normAutofit/>
          </a:bodyPr>
          <a:lstStyle/>
          <a:p>
            <a:pPr marL="0" indent="457200">
              <a:lnSpc>
                <a:spcPct val="150000"/>
              </a:lnSpc>
              <a:spcBef>
                <a:spcPts val="0"/>
              </a:spcBef>
              <a:buNone/>
            </a:pPr>
            <a:r>
              <a:rPr lang="zh-CN" altLang="en-US" sz="2400" dirty="0" smtClean="0"/>
              <a:t>二维码可以分为：堆叠式二维码和矩阵式二维码。</a:t>
            </a:r>
            <a:endParaRPr lang="en-US" altLang="zh-CN" sz="2400" dirty="0" smtClean="0"/>
          </a:p>
          <a:p>
            <a:pPr marL="0" indent="457200">
              <a:lnSpc>
                <a:spcPct val="150000"/>
              </a:lnSpc>
              <a:spcBef>
                <a:spcPts val="0"/>
              </a:spcBef>
              <a:buNone/>
            </a:pPr>
            <a:r>
              <a:rPr lang="zh-CN" altLang="en-US" sz="2400" dirty="0" smtClean="0"/>
              <a:t>堆叠式二维码：由两行或多行的一维条码按需要堆积而成。</a:t>
            </a:r>
            <a:endParaRPr lang="en-US" altLang="zh-CN" sz="2400" dirty="0" smtClean="0"/>
          </a:p>
        </p:txBody>
      </p:sp>
      <p:pic>
        <p:nvPicPr>
          <p:cNvPr id="4" name="Picture 2" descr="C:\Users\Administrator\Desktop\pdf417.jpg"/>
          <p:cNvPicPr>
            <a:picLocks noChangeAspect="1" noChangeArrowheads="1"/>
          </p:cNvPicPr>
          <p:nvPr/>
        </p:nvPicPr>
        <p:blipFill>
          <a:blip r:embed="rId2"/>
          <a:srcRect/>
          <a:stretch>
            <a:fillRect/>
          </a:stretch>
        </p:blipFill>
        <p:spPr bwMode="auto">
          <a:xfrm>
            <a:off x="1150638" y="3000372"/>
            <a:ext cx="5993130" cy="284797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457200">
              <a:lnSpc>
                <a:spcPct val="150000"/>
              </a:lnSpc>
              <a:spcBef>
                <a:spcPts val="0"/>
              </a:spcBef>
              <a:buNone/>
            </a:pPr>
            <a:r>
              <a:rPr lang="zh-CN" altLang="en-US" sz="2400" dirty="0" smtClean="0">
                <a:latin typeface="+mn-ea"/>
              </a:rPr>
              <a:t>连接分量：</a:t>
            </a:r>
            <a:endParaRPr lang="en-US" altLang="zh-CN" sz="2400" dirty="0" smtClean="0">
              <a:latin typeface="+mn-ea"/>
            </a:endParaRPr>
          </a:p>
          <a:p>
            <a:pPr marL="0" indent="457200">
              <a:lnSpc>
                <a:spcPct val="150000"/>
              </a:lnSpc>
              <a:spcBef>
                <a:spcPts val="0"/>
              </a:spcBef>
              <a:buNone/>
            </a:pPr>
            <a:r>
              <a:rPr lang="zh-CN" altLang="en-US" sz="2400" dirty="0" smtClean="0">
                <a:latin typeface="+mn-ea"/>
              </a:rPr>
              <a:t>一个坐标为</a:t>
            </a:r>
            <a:r>
              <a:rPr lang="en-US" altLang="zh-CN" sz="2400" dirty="0" smtClean="0">
                <a:latin typeface="+mn-ea"/>
              </a:rPr>
              <a:t>(</a:t>
            </a:r>
            <a:r>
              <a:rPr lang="en-US" altLang="zh-CN" sz="2400" dirty="0" err="1" smtClean="0">
                <a:latin typeface="+mn-ea"/>
              </a:rPr>
              <a:t>x,y</a:t>
            </a:r>
            <a:r>
              <a:rPr lang="en-US" altLang="zh-CN" sz="2400" dirty="0" smtClean="0">
                <a:latin typeface="+mn-ea"/>
              </a:rPr>
              <a:t>)</a:t>
            </a:r>
            <a:r>
              <a:rPr lang="zh-CN" altLang="en-US" sz="2400" dirty="0" smtClean="0">
                <a:latin typeface="+mn-ea"/>
              </a:rPr>
              <a:t>的像素</a:t>
            </a:r>
            <a:r>
              <a:rPr lang="en-US" altLang="zh-CN" sz="2400" dirty="0" smtClean="0">
                <a:latin typeface="+mn-ea"/>
              </a:rPr>
              <a:t>p</a:t>
            </a:r>
            <a:r>
              <a:rPr lang="zh-CN" altLang="en-US" sz="2400" dirty="0" smtClean="0">
                <a:latin typeface="+mn-ea"/>
              </a:rPr>
              <a:t>有两个水平和垂直的相邻像素，他们的坐标分别为</a:t>
            </a:r>
            <a:r>
              <a:rPr lang="en-US" altLang="zh-CN" sz="2400" dirty="0" smtClean="0">
                <a:latin typeface="+mn-ea"/>
              </a:rPr>
              <a:t>(x+1,y)(x-1,y)(x,y+1)(x,y-1),p</a:t>
            </a:r>
            <a:r>
              <a:rPr lang="zh-CN" altLang="en-US" sz="2400" dirty="0" smtClean="0">
                <a:latin typeface="+mn-ea"/>
              </a:rPr>
              <a:t>的这四个相邻像素的集合记为</a:t>
            </a:r>
            <a:endParaRPr lang="en-US" altLang="zh-CN" sz="2400" dirty="0" smtClean="0">
              <a:latin typeface="+mn-ea"/>
            </a:endParaRPr>
          </a:p>
          <a:p>
            <a:pPr marL="0" indent="457200">
              <a:lnSpc>
                <a:spcPct val="150000"/>
              </a:lnSpc>
              <a:spcBef>
                <a:spcPts val="0"/>
              </a:spcBef>
              <a:buNone/>
            </a:pPr>
            <a:r>
              <a:rPr lang="en-US" altLang="zh-CN" sz="2400" dirty="0" smtClean="0">
                <a:latin typeface="+mn-ea"/>
              </a:rPr>
              <a:t>P</a:t>
            </a:r>
            <a:r>
              <a:rPr lang="zh-CN" altLang="en-US" sz="2400" dirty="0" smtClean="0">
                <a:latin typeface="+mn-ea"/>
              </a:rPr>
              <a:t>的四个对角线坐标</a:t>
            </a:r>
            <a:r>
              <a:rPr lang="en-US" altLang="zh-CN" sz="2400" dirty="0" smtClean="0">
                <a:latin typeface="+mn-ea"/>
              </a:rPr>
              <a:t>(x+1,y+1)(x+1,y-1)(x-1,y+1)(x-1,y-1),p</a:t>
            </a:r>
            <a:r>
              <a:rPr lang="zh-CN" altLang="en-US" sz="2400" dirty="0" smtClean="0">
                <a:latin typeface="+mn-ea"/>
              </a:rPr>
              <a:t>的这四个邻域记为</a:t>
            </a:r>
            <a:endParaRPr lang="en-US" altLang="zh-CN" sz="2400" dirty="0" smtClean="0">
              <a:latin typeface="+mn-ea"/>
            </a:endParaRPr>
          </a:p>
          <a:p>
            <a:pPr marL="0" indent="457200">
              <a:lnSpc>
                <a:spcPct val="150000"/>
              </a:lnSpc>
              <a:spcBef>
                <a:spcPts val="0"/>
              </a:spcBef>
              <a:buNone/>
            </a:pPr>
            <a:r>
              <a:rPr lang="en-US" altLang="zh-CN" sz="2400" dirty="0" smtClean="0">
                <a:latin typeface="+mn-ea"/>
              </a:rPr>
              <a:t>    </a:t>
            </a:r>
            <a:r>
              <a:rPr lang="zh-CN" altLang="en-US" sz="2400" dirty="0" smtClean="0">
                <a:latin typeface="+mn-ea"/>
              </a:rPr>
              <a:t>和      的并集称为</a:t>
            </a:r>
            <a:r>
              <a:rPr lang="en-US" altLang="zh-CN" sz="2400" dirty="0" smtClean="0">
                <a:latin typeface="+mn-ea"/>
              </a:rPr>
              <a:t>8</a:t>
            </a:r>
            <a:r>
              <a:rPr lang="zh-CN" altLang="en-US" sz="2400" dirty="0" smtClean="0">
                <a:latin typeface="+mn-ea"/>
              </a:rPr>
              <a:t>邻域。</a:t>
            </a:r>
            <a:endParaRPr lang="zh-CN" altLang="en-US" sz="2400" dirty="0">
              <a:latin typeface="+mn-ea"/>
            </a:endParaRPr>
          </a:p>
        </p:txBody>
      </p:sp>
      <p:graphicFrame>
        <p:nvGraphicFramePr>
          <p:cNvPr id="4" name="对象 3"/>
          <p:cNvGraphicFramePr>
            <a:graphicFrameLocks noChangeAspect="1"/>
          </p:cNvGraphicFramePr>
          <p:nvPr/>
        </p:nvGraphicFramePr>
        <p:xfrm>
          <a:off x="2571736" y="3500438"/>
          <a:ext cx="857256" cy="428628"/>
        </p:xfrm>
        <a:graphic>
          <a:graphicData uri="http://schemas.openxmlformats.org/presentationml/2006/ole">
            <mc:AlternateContent xmlns:mc="http://schemas.openxmlformats.org/markup-compatibility/2006">
              <mc:Choice xmlns:v="urn:schemas-microsoft-com:vml" Requires="v">
                <p:oleObj spid="_x0000_s209065" name="公式" r:id="rId3" imgW="431640" imgH="215640" progId="Equation.3">
                  <p:embed/>
                </p:oleObj>
              </mc:Choice>
              <mc:Fallback>
                <p:oleObj name="公式" r:id="rId3" imgW="431640" imgH="215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36" y="3500438"/>
                        <a:ext cx="857256"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3500430" y="4643446"/>
          <a:ext cx="785818" cy="371081"/>
        </p:xfrm>
        <a:graphic>
          <a:graphicData uri="http://schemas.openxmlformats.org/presentationml/2006/ole">
            <mc:AlternateContent xmlns:mc="http://schemas.openxmlformats.org/markup-compatibility/2006">
              <mc:Choice xmlns:v="urn:schemas-microsoft-com:vml" Requires="v">
                <p:oleObj spid="_x0000_s209066" name="公式" r:id="rId5" imgW="457200" imgH="215640" progId="Equation.3">
                  <p:embed/>
                </p:oleObj>
              </mc:Choice>
              <mc:Fallback>
                <p:oleObj name="公式" r:id="rId5" imgW="457200" imgH="215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0" y="4643446"/>
                        <a:ext cx="785818" cy="371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899" name="Object 3"/>
          <p:cNvGraphicFramePr>
            <a:graphicFrameLocks noChangeAspect="1"/>
          </p:cNvGraphicFramePr>
          <p:nvPr/>
        </p:nvGraphicFramePr>
        <p:xfrm>
          <a:off x="500040" y="5143512"/>
          <a:ext cx="857250" cy="428625"/>
        </p:xfrm>
        <a:graphic>
          <a:graphicData uri="http://schemas.openxmlformats.org/presentationml/2006/ole">
            <mc:AlternateContent xmlns:mc="http://schemas.openxmlformats.org/markup-compatibility/2006">
              <mc:Choice xmlns:v="urn:schemas-microsoft-com:vml" Requires="v">
                <p:oleObj spid="_x0000_s209067" name="公式" r:id="rId7" imgW="431640" imgH="215640" progId="Equation.3">
                  <p:embed/>
                </p:oleObj>
              </mc:Choice>
              <mc:Fallback>
                <p:oleObj name="公式" r:id="rId7" imgW="431640" imgH="2156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40" y="5143512"/>
                        <a:ext cx="8572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00" name="Object 4"/>
          <p:cNvGraphicFramePr>
            <a:graphicFrameLocks noChangeAspect="1"/>
          </p:cNvGraphicFramePr>
          <p:nvPr/>
        </p:nvGraphicFramePr>
        <p:xfrm>
          <a:off x="1714485" y="5200665"/>
          <a:ext cx="785813" cy="371475"/>
        </p:xfrm>
        <a:graphic>
          <a:graphicData uri="http://schemas.openxmlformats.org/presentationml/2006/ole">
            <mc:AlternateContent xmlns:mc="http://schemas.openxmlformats.org/markup-compatibility/2006">
              <mc:Choice xmlns:v="urn:schemas-microsoft-com:vml" Requires="v">
                <p:oleObj spid="_x0000_s209068" name="公式" r:id="rId9" imgW="457200" imgH="215640" progId="Equation.3">
                  <p:embed/>
                </p:oleObj>
              </mc:Choice>
              <mc:Fallback>
                <p:oleObj name="公式" r:id="rId9" imgW="457200" imgH="2156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4485" y="5200665"/>
                        <a:ext cx="78581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graphicFrame>
        <p:nvGraphicFramePr>
          <p:cNvPr id="5" name="表格 4"/>
          <p:cNvGraphicFramePr>
            <a:graphicFrameLocks noGrp="1"/>
          </p:cNvGraphicFramePr>
          <p:nvPr/>
        </p:nvGraphicFramePr>
        <p:xfrm>
          <a:off x="642910" y="3143248"/>
          <a:ext cx="2143140" cy="2071701"/>
        </p:xfrm>
        <a:graphic>
          <a:graphicData uri="http://schemas.openxmlformats.org/drawingml/2006/table">
            <a:tbl>
              <a:tblPr/>
              <a:tblGrid>
                <a:gridCol w="714380"/>
                <a:gridCol w="714380"/>
                <a:gridCol w="714380"/>
              </a:tblGrid>
              <a:tr h="690567">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0567">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4400" b="0" i="0" u="none" strike="noStrike" dirty="0">
                          <a:solidFill>
                            <a:srgbClr val="000000"/>
                          </a:solidFill>
                          <a:latin typeface="宋体"/>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690567">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3214678" y="3143248"/>
          <a:ext cx="2233626" cy="2123136"/>
        </p:xfrm>
        <a:graphic>
          <a:graphicData uri="http://schemas.openxmlformats.org/drawingml/2006/table">
            <a:tbl>
              <a:tblPr/>
              <a:tblGrid>
                <a:gridCol w="744542"/>
                <a:gridCol w="744542"/>
                <a:gridCol w="744542"/>
              </a:tblGrid>
              <a:tr h="707712">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707712">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4400" b="0" i="0" u="none" strike="noStrike" dirty="0">
                          <a:solidFill>
                            <a:srgbClr val="000000"/>
                          </a:solidFill>
                          <a:latin typeface="宋体"/>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7712">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7" name="表格 6"/>
          <p:cNvGraphicFramePr>
            <a:graphicFrameLocks noGrp="1"/>
          </p:cNvGraphicFramePr>
          <p:nvPr/>
        </p:nvGraphicFramePr>
        <p:xfrm>
          <a:off x="5857885" y="3143247"/>
          <a:ext cx="2357454" cy="2143140"/>
        </p:xfrm>
        <a:graphic>
          <a:graphicData uri="http://schemas.openxmlformats.org/drawingml/2006/table">
            <a:tbl>
              <a:tblPr/>
              <a:tblGrid>
                <a:gridCol w="785818"/>
                <a:gridCol w="785818"/>
                <a:gridCol w="785818"/>
              </a:tblGrid>
              <a:tr h="714380">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71438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4400" b="0" i="0" u="none" strike="noStrike" dirty="0">
                          <a:solidFill>
                            <a:srgbClr val="000000"/>
                          </a:solidFill>
                          <a:latin typeface="宋体"/>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714380">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251905" name="Object 1"/>
          <p:cNvGraphicFramePr>
            <a:graphicFrameLocks noChangeAspect="1"/>
          </p:cNvGraphicFramePr>
          <p:nvPr/>
        </p:nvGraphicFramePr>
        <p:xfrm>
          <a:off x="1214414" y="5429264"/>
          <a:ext cx="857250" cy="428625"/>
        </p:xfrm>
        <a:graphic>
          <a:graphicData uri="http://schemas.openxmlformats.org/presentationml/2006/ole">
            <mc:AlternateContent xmlns:mc="http://schemas.openxmlformats.org/markup-compatibility/2006">
              <mc:Choice xmlns:v="urn:schemas-microsoft-com:vml" Requires="v">
                <p:oleObj spid="_x0000_s251989" name="公式" r:id="rId3" imgW="431640" imgH="215640" progId="Equation.3">
                  <p:embed/>
                </p:oleObj>
              </mc:Choice>
              <mc:Fallback>
                <p:oleObj name="公式" r:id="rId3" imgW="431640" imgH="215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5429264"/>
                        <a:ext cx="8572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06" name="Object 2"/>
          <p:cNvGraphicFramePr>
            <a:graphicFrameLocks noChangeAspect="1"/>
          </p:cNvGraphicFramePr>
          <p:nvPr/>
        </p:nvGraphicFramePr>
        <p:xfrm>
          <a:off x="4000496" y="5500702"/>
          <a:ext cx="785812" cy="371475"/>
        </p:xfrm>
        <a:graphic>
          <a:graphicData uri="http://schemas.openxmlformats.org/presentationml/2006/ole">
            <mc:AlternateContent xmlns:mc="http://schemas.openxmlformats.org/markup-compatibility/2006">
              <mc:Choice xmlns:v="urn:schemas-microsoft-com:vml" Requires="v">
                <p:oleObj spid="_x0000_s251990" name="公式" r:id="rId5" imgW="457200" imgH="215640" progId="Equation.3">
                  <p:embed/>
                </p:oleObj>
              </mc:Choice>
              <mc:Fallback>
                <p:oleObj name="公式" r:id="rId5" imgW="457200" imgH="215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496" y="5500702"/>
                        <a:ext cx="7858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graphicFrame>
        <p:nvGraphicFramePr>
          <p:cNvPr id="8" name="表格 7"/>
          <p:cNvGraphicFramePr>
            <a:graphicFrameLocks noGrp="1"/>
          </p:cNvGraphicFramePr>
          <p:nvPr/>
        </p:nvGraphicFramePr>
        <p:xfrm>
          <a:off x="928664" y="1571612"/>
          <a:ext cx="2714640" cy="2286016"/>
        </p:xfrm>
        <a:graphic>
          <a:graphicData uri="http://schemas.openxmlformats.org/drawingml/2006/table">
            <a:tbl>
              <a:tblPr/>
              <a:tblGrid>
                <a:gridCol w="339330"/>
                <a:gridCol w="339330"/>
                <a:gridCol w="339330"/>
                <a:gridCol w="339330"/>
                <a:gridCol w="339330"/>
                <a:gridCol w="339330"/>
                <a:gridCol w="339330"/>
                <a:gridCol w="339330"/>
              </a:tblGrid>
              <a:tr h="285752">
                <a:tc>
                  <a:txBody>
                    <a:bodyPr/>
                    <a:lstStyle/>
                    <a:p>
                      <a:pPr algn="r" fontAlgn="ctr"/>
                      <a:r>
                        <a:rPr lang="en-US" altLang="zh-CN" sz="11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5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5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5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5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5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5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5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4500558" y="1500174"/>
          <a:ext cx="2571776" cy="2357456"/>
        </p:xfrm>
        <a:graphic>
          <a:graphicData uri="http://schemas.openxmlformats.org/drawingml/2006/table">
            <a:tbl>
              <a:tblPr/>
              <a:tblGrid>
                <a:gridCol w="321472"/>
                <a:gridCol w="321472"/>
                <a:gridCol w="321472"/>
                <a:gridCol w="321472"/>
                <a:gridCol w="321472"/>
                <a:gridCol w="321472"/>
                <a:gridCol w="321472"/>
                <a:gridCol w="321472"/>
              </a:tblGrid>
              <a:tr h="29468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68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68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68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68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68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68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682">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1000100" y="4214820"/>
          <a:ext cx="2643208" cy="2500328"/>
        </p:xfrm>
        <a:graphic>
          <a:graphicData uri="http://schemas.openxmlformats.org/drawingml/2006/table">
            <a:tbl>
              <a:tblPr/>
              <a:tblGrid>
                <a:gridCol w="330401"/>
                <a:gridCol w="330401"/>
                <a:gridCol w="330401"/>
                <a:gridCol w="330401"/>
                <a:gridCol w="330401"/>
                <a:gridCol w="330401"/>
                <a:gridCol w="330401"/>
                <a:gridCol w="330401"/>
              </a:tblGrid>
              <a:tr h="312541">
                <a:tc>
                  <a:txBody>
                    <a:bodyPr/>
                    <a:lstStyle/>
                    <a:p>
                      <a:pPr algn="r" fontAlgn="ctr"/>
                      <a:r>
                        <a:rPr lang="en-US" altLang="zh-CN" sz="11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54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54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54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54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54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54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54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4500560" y="4143380"/>
          <a:ext cx="2643208" cy="2571768"/>
        </p:xfrm>
        <a:graphic>
          <a:graphicData uri="http://schemas.openxmlformats.org/drawingml/2006/table">
            <a:tbl>
              <a:tblPr/>
              <a:tblGrid>
                <a:gridCol w="330401"/>
                <a:gridCol w="330401"/>
                <a:gridCol w="330401"/>
                <a:gridCol w="330401"/>
                <a:gridCol w="330401"/>
                <a:gridCol w="330401"/>
                <a:gridCol w="330401"/>
                <a:gridCol w="330401"/>
              </a:tblGrid>
              <a:tr h="32147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47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47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47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47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47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47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471">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pic>
        <p:nvPicPr>
          <p:cNvPr id="6" name="Picture 4"/>
          <p:cNvPicPr>
            <a:picLocks noChangeAspect="1" noChangeArrowheads="1"/>
          </p:cNvPicPr>
          <p:nvPr/>
        </p:nvPicPr>
        <p:blipFill>
          <a:blip r:embed="rId2"/>
          <a:srcRect/>
          <a:stretch>
            <a:fillRect/>
          </a:stretch>
        </p:blipFill>
        <p:spPr bwMode="auto">
          <a:xfrm>
            <a:off x="1457325" y="2374887"/>
            <a:ext cx="6229350" cy="271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4000496" y="1857364"/>
            <a:ext cx="1178727" cy="369332"/>
          </a:xfrm>
          <a:prstGeom prst="rect">
            <a:avLst/>
          </a:prstGeom>
          <a:noFill/>
          <a:ln>
            <a:solidFill>
              <a:schemeClr val="tx1"/>
            </a:solidFill>
          </a:ln>
        </p:spPr>
        <p:txBody>
          <a:bodyPr wrap="square" rtlCol="0">
            <a:spAutoFit/>
          </a:bodyPr>
          <a:lstStyle/>
          <a:p>
            <a:r>
              <a:rPr lang="zh-CN" altLang="en-US" dirty="0" smtClean="0"/>
              <a:t>读取图像</a:t>
            </a:r>
            <a:endParaRPr lang="zh-CN" altLang="en-US" dirty="0"/>
          </a:p>
        </p:txBody>
      </p:sp>
      <p:sp>
        <p:nvSpPr>
          <p:cNvPr id="6" name="TextBox 5"/>
          <p:cNvSpPr txBox="1"/>
          <p:nvPr/>
        </p:nvSpPr>
        <p:spPr>
          <a:xfrm>
            <a:off x="2500298" y="2547931"/>
            <a:ext cx="4214842" cy="369332"/>
          </a:xfrm>
          <a:prstGeom prst="rect">
            <a:avLst/>
          </a:prstGeom>
          <a:noFill/>
          <a:ln>
            <a:solidFill>
              <a:schemeClr val="tx1"/>
            </a:solidFill>
          </a:ln>
        </p:spPr>
        <p:txBody>
          <a:bodyPr wrap="square" rtlCol="0">
            <a:spAutoFit/>
          </a:bodyPr>
          <a:lstStyle/>
          <a:p>
            <a:r>
              <a:rPr lang="zh-CN" altLang="en-US" dirty="0" smtClean="0"/>
              <a:t>将</a:t>
            </a:r>
            <a:r>
              <a:rPr lang="en-US" altLang="zh-CN" dirty="0" smtClean="0"/>
              <a:t>RGB</a:t>
            </a:r>
            <a:r>
              <a:rPr lang="zh-CN" altLang="en-US" dirty="0" smtClean="0"/>
              <a:t>图像转换为灰度图像（图像增强）</a:t>
            </a:r>
            <a:endParaRPr lang="zh-CN" altLang="en-US" dirty="0"/>
          </a:p>
        </p:txBody>
      </p:sp>
      <p:sp>
        <p:nvSpPr>
          <p:cNvPr id="7" name="TextBox 6"/>
          <p:cNvSpPr txBox="1"/>
          <p:nvPr/>
        </p:nvSpPr>
        <p:spPr>
          <a:xfrm>
            <a:off x="3107521" y="3929065"/>
            <a:ext cx="3000396" cy="369332"/>
          </a:xfrm>
          <a:prstGeom prst="rect">
            <a:avLst/>
          </a:prstGeom>
          <a:noFill/>
          <a:ln>
            <a:solidFill>
              <a:schemeClr val="tx1"/>
            </a:solidFill>
          </a:ln>
        </p:spPr>
        <p:txBody>
          <a:bodyPr wrap="square" rtlCol="0">
            <a:spAutoFit/>
          </a:bodyPr>
          <a:lstStyle/>
          <a:p>
            <a:r>
              <a:rPr lang="zh-CN" altLang="en-US" dirty="0" smtClean="0"/>
              <a:t>将灰度图像转换为二值图像</a:t>
            </a:r>
            <a:endParaRPr lang="zh-CN" altLang="en-US" dirty="0"/>
          </a:p>
        </p:txBody>
      </p:sp>
      <p:sp>
        <p:nvSpPr>
          <p:cNvPr id="9" name="TextBox 8"/>
          <p:cNvSpPr txBox="1"/>
          <p:nvPr/>
        </p:nvSpPr>
        <p:spPr>
          <a:xfrm>
            <a:off x="3857620" y="3238498"/>
            <a:ext cx="1500198" cy="369332"/>
          </a:xfrm>
          <a:prstGeom prst="rect">
            <a:avLst/>
          </a:prstGeom>
          <a:noFill/>
          <a:ln>
            <a:solidFill>
              <a:schemeClr val="tx1"/>
            </a:solidFill>
          </a:ln>
        </p:spPr>
        <p:txBody>
          <a:bodyPr wrap="square" rtlCol="0">
            <a:spAutoFit/>
          </a:bodyPr>
          <a:lstStyle/>
          <a:p>
            <a:r>
              <a:rPr lang="zh-CN" altLang="en-US" dirty="0" smtClean="0"/>
              <a:t>滤波（频域）</a:t>
            </a:r>
            <a:endParaRPr lang="zh-CN" altLang="en-US" dirty="0"/>
          </a:p>
        </p:txBody>
      </p:sp>
      <p:sp>
        <p:nvSpPr>
          <p:cNvPr id="10" name="TextBox 9"/>
          <p:cNvSpPr txBox="1"/>
          <p:nvPr/>
        </p:nvSpPr>
        <p:spPr>
          <a:xfrm>
            <a:off x="4214810" y="6000768"/>
            <a:ext cx="714380" cy="369332"/>
          </a:xfrm>
          <a:prstGeom prst="rect">
            <a:avLst/>
          </a:prstGeom>
          <a:noFill/>
          <a:ln>
            <a:solidFill>
              <a:schemeClr val="tx1"/>
            </a:solidFill>
          </a:ln>
        </p:spPr>
        <p:txBody>
          <a:bodyPr wrap="square" rtlCol="0">
            <a:spAutoFit/>
          </a:bodyPr>
          <a:lstStyle/>
          <a:p>
            <a:r>
              <a:rPr lang="zh-CN" altLang="en-US" dirty="0" smtClean="0"/>
              <a:t>译码</a:t>
            </a:r>
            <a:endParaRPr lang="zh-CN" altLang="en-US" dirty="0"/>
          </a:p>
        </p:txBody>
      </p:sp>
      <p:sp>
        <p:nvSpPr>
          <p:cNvPr id="11" name="TextBox 10"/>
          <p:cNvSpPr txBox="1"/>
          <p:nvPr/>
        </p:nvSpPr>
        <p:spPr>
          <a:xfrm>
            <a:off x="4036215" y="5310199"/>
            <a:ext cx="1143008" cy="369332"/>
          </a:xfrm>
          <a:prstGeom prst="rect">
            <a:avLst/>
          </a:prstGeom>
          <a:blipFill>
            <a:blip r:embed="rId2"/>
            <a:tile tx="0" ty="0" sx="100000" sy="100000" flip="none" algn="tl"/>
          </a:blipFill>
          <a:ln>
            <a:solidFill>
              <a:schemeClr val="tx1"/>
            </a:solidFill>
          </a:ln>
        </p:spPr>
        <p:txBody>
          <a:bodyPr wrap="square" rtlCol="0">
            <a:spAutoFit/>
          </a:bodyPr>
          <a:lstStyle/>
          <a:p>
            <a:r>
              <a:rPr lang="zh-CN" altLang="en-US" dirty="0" smtClean="0"/>
              <a:t>校正图像</a:t>
            </a:r>
            <a:endParaRPr lang="zh-CN" altLang="en-US" dirty="0"/>
          </a:p>
        </p:txBody>
      </p:sp>
      <p:sp>
        <p:nvSpPr>
          <p:cNvPr id="12" name="TextBox 11"/>
          <p:cNvSpPr txBox="1"/>
          <p:nvPr/>
        </p:nvSpPr>
        <p:spPr>
          <a:xfrm>
            <a:off x="3607587" y="4619632"/>
            <a:ext cx="2000264" cy="369332"/>
          </a:xfrm>
          <a:prstGeom prst="rect">
            <a:avLst/>
          </a:prstGeom>
          <a:noFill/>
          <a:ln>
            <a:solidFill>
              <a:schemeClr val="tx1"/>
            </a:solidFill>
          </a:ln>
        </p:spPr>
        <p:txBody>
          <a:bodyPr wrap="square" rtlCol="0">
            <a:spAutoFit/>
          </a:bodyPr>
          <a:lstStyle/>
          <a:p>
            <a:r>
              <a:rPr lang="zh-CN" altLang="en-US" dirty="0" smtClean="0"/>
              <a:t>定位二维码区域</a:t>
            </a:r>
            <a:endParaRPr lang="zh-CN" altLang="en-US" dirty="0"/>
          </a:p>
        </p:txBody>
      </p:sp>
      <p:cxnSp>
        <p:nvCxnSpPr>
          <p:cNvPr id="14" name="直接箭头连接符 13"/>
          <p:cNvCxnSpPr>
            <a:stCxn id="5" idx="2"/>
            <a:endCxn id="6" idx="0"/>
          </p:cNvCxnSpPr>
          <p:nvPr/>
        </p:nvCxnSpPr>
        <p:spPr>
          <a:xfrm rot="16200000" flipH="1">
            <a:off x="4438172" y="2378383"/>
            <a:ext cx="321235" cy="178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rot="5400000">
            <a:off x="4447102" y="30778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4412177" y="516046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12177" y="3767654"/>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412177" y="44460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412177" y="5839356"/>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0">
              <a:lnSpc>
                <a:spcPct val="150000"/>
              </a:lnSpc>
              <a:spcBef>
                <a:spcPts val="0"/>
              </a:spcBef>
              <a:buNone/>
            </a:pPr>
            <a:r>
              <a:rPr lang="zh-CN" altLang="en-US" sz="2800" dirty="0">
                <a:ea typeface="宋体" charset="-122"/>
              </a:rPr>
              <a:t>霍夫</a:t>
            </a:r>
            <a:r>
              <a:rPr lang="en-US" altLang="zh-CN" sz="2800" dirty="0">
                <a:ea typeface="宋体" charset="-122"/>
              </a:rPr>
              <a:t>(Hough)</a:t>
            </a:r>
            <a:r>
              <a:rPr lang="zh-CN" altLang="en-US" sz="2800" dirty="0">
                <a:ea typeface="宋体" charset="-122"/>
              </a:rPr>
              <a:t>变换：</a:t>
            </a:r>
            <a:endParaRPr lang="en-US" altLang="zh-CN" sz="2800" dirty="0">
              <a:ea typeface="宋体" charset="-122"/>
            </a:endParaRPr>
          </a:p>
          <a:p>
            <a:pPr marL="0" indent="720000">
              <a:lnSpc>
                <a:spcPct val="150000"/>
              </a:lnSpc>
              <a:spcBef>
                <a:spcPts val="0"/>
              </a:spcBef>
              <a:buNone/>
            </a:pPr>
            <a:r>
              <a:rPr lang="zh-CN" altLang="en-US" sz="2800" dirty="0">
                <a:ea typeface="宋体" charset="-122"/>
              </a:rPr>
              <a:t>一条直线在直角坐标下可以用</a:t>
            </a:r>
            <a:r>
              <a:rPr lang="en-US" altLang="zh-CN" sz="2800" dirty="0">
                <a:ea typeface="宋体" charset="-122"/>
              </a:rPr>
              <a:t>y=</a:t>
            </a:r>
            <a:r>
              <a:rPr lang="en-US" altLang="zh-CN" sz="2800" dirty="0" err="1">
                <a:ea typeface="宋体" charset="-122"/>
              </a:rPr>
              <a:t>kx+b</a:t>
            </a:r>
            <a:r>
              <a:rPr lang="zh-CN" altLang="en-US" sz="2800" dirty="0">
                <a:ea typeface="宋体" charset="-122"/>
              </a:rPr>
              <a:t>来表示，霍夫变换的主要思想是将该方程的参数和变量交换，即用</a:t>
            </a:r>
            <a:r>
              <a:rPr lang="en-US" altLang="zh-CN" sz="2800" dirty="0" err="1">
                <a:ea typeface="宋体" charset="-122"/>
              </a:rPr>
              <a:t>x,y</a:t>
            </a:r>
            <a:r>
              <a:rPr lang="zh-CN" altLang="en-US" sz="2800" dirty="0">
                <a:ea typeface="宋体" charset="-122"/>
              </a:rPr>
              <a:t>作为参数，</a:t>
            </a:r>
            <a:r>
              <a:rPr lang="en-US" altLang="zh-CN" sz="2800" dirty="0" err="1">
                <a:ea typeface="宋体" charset="-122"/>
              </a:rPr>
              <a:t>k,b</a:t>
            </a:r>
            <a:r>
              <a:rPr lang="zh-CN" altLang="en-US" sz="2800" dirty="0">
                <a:ea typeface="宋体" charset="-122"/>
              </a:rPr>
              <a:t>作为坐标变量，所以在直角坐标下的直线</a:t>
            </a:r>
            <a:r>
              <a:rPr lang="en-US" altLang="zh-CN" sz="2800" dirty="0">
                <a:ea typeface="宋体" charset="-122"/>
              </a:rPr>
              <a:t>y=</a:t>
            </a:r>
            <a:r>
              <a:rPr lang="en-US" altLang="zh-CN" sz="2800" dirty="0" err="1">
                <a:ea typeface="宋体" charset="-122"/>
              </a:rPr>
              <a:t>kx+b</a:t>
            </a:r>
            <a:r>
              <a:rPr lang="zh-CN" altLang="en-US" sz="2800" dirty="0">
                <a:ea typeface="宋体" charset="-122"/>
              </a:rPr>
              <a:t>在参数坐标上表示为点</a:t>
            </a:r>
            <a:r>
              <a:rPr lang="en-US" altLang="zh-CN" sz="2800" dirty="0">
                <a:ea typeface="宋体" charset="-122"/>
              </a:rPr>
              <a:t>(</a:t>
            </a:r>
            <a:r>
              <a:rPr lang="en-US" altLang="zh-CN" sz="2800" dirty="0" err="1">
                <a:ea typeface="宋体" charset="-122"/>
              </a:rPr>
              <a:t>k,b</a:t>
            </a:r>
            <a:r>
              <a:rPr lang="en-US" altLang="zh-CN" sz="2800" dirty="0">
                <a:ea typeface="宋体" charset="-122"/>
              </a:rPr>
              <a:t>)</a:t>
            </a:r>
            <a:r>
              <a:rPr lang="zh-CN" altLang="en-US" sz="2800" dirty="0">
                <a:ea typeface="宋体" charset="-122"/>
              </a:rPr>
              <a:t>，而直角坐标上的点</a:t>
            </a:r>
            <a:r>
              <a:rPr lang="en-US" altLang="zh-CN" sz="2800" dirty="0">
                <a:ea typeface="宋体" charset="-122"/>
              </a:rPr>
              <a:t>(x1,y1)</a:t>
            </a:r>
            <a:r>
              <a:rPr lang="zh-CN" altLang="en-US" sz="2800" dirty="0">
                <a:ea typeface="宋体" charset="-122"/>
              </a:rPr>
              <a:t>则在参数坐标下表示为一条直线</a:t>
            </a:r>
            <a:r>
              <a:rPr lang="zh-CN" altLang="en-US" sz="2800" dirty="0" smtClean="0">
                <a:ea typeface="宋体" charset="-122"/>
              </a:rPr>
              <a:t>。</a:t>
            </a:r>
            <a:endParaRPr lang="zh-CN" altLang="en-US"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720000">
              <a:lnSpc>
                <a:spcPct val="150000"/>
              </a:lnSpc>
              <a:spcBef>
                <a:spcPts val="0"/>
              </a:spcBef>
              <a:buNone/>
            </a:pPr>
            <a:r>
              <a:rPr lang="zh-CN" altLang="en-US" sz="2800" dirty="0">
                <a:ea typeface="宋体" charset="-122"/>
              </a:rPr>
              <a:t>为了计算方便，将参数空间的坐标表示为极坐标下的</a:t>
            </a:r>
            <a:r>
              <a:rPr lang="en-US" altLang="zh-CN" sz="2800" dirty="0">
                <a:ea typeface="宋体" charset="-122"/>
              </a:rPr>
              <a:t>ρ</a:t>
            </a:r>
            <a:r>
              <a:rPr lang="zh-CN" altLang="en-US" sz="2800" dirty="0">
                <a:ea typeface="宋体" charset="-122"/>
              </a:rPr>
              <a:t>和</a:t>
            </a:r>
            <a:r>
              <a:rPr lang="el-GR" altLang="zh-CN" sz="2800" dirty="0">
                <a:ea typeface="宋体" charset="-122"/>
              </a:rPr>
              <a:t>θ</a:t>
            </a:r>
            <a:r>
              <a:rPr lang="zh-CN" altLang="en-US" sz="2800" dirty="0">
                <a:ea typeface="宋体" charset="-122"/>
              </a:rPr>
              <a:t>，因为同一直线上的点对应的</a:t>
            </a:r>
            <a:r>
              <a:rPr lang="en-US" altLang="zh-CN" sz="2800" dirty="0">
                <a:ea typeface="宋体" charset="-122"/>
              </a:rPr>
              <a:t>(ρ,</a:t>
            </a:r>
            <a:r>
              <a:rPr lang="el-GR" altLang="zh-CN" sz="2800" dirty="0">
                <a:ea typeface="宋体" charset="-122"/>
              </a:rPr>
              <a:t> θ</a:t>
            </a:r>
            <a:r>
              <a:rPr lang="en-US" altLang="zh-CN" sz="2800" dirty="0">
                <a:ea typeface="宋体" charset="-122"/>
              </a:rPr>
              <a:t>)</a:t>
            </a:r>
            <a:r>
              <a:rPr lang="zh-CN" altLang="en-US" sz="2800" dirty="0">
                <a:ea typeface="宋体" charset="-122"/>
              </a:rPr>
              <a:t>是相同的，因此，可以先将图片进行边缘检测，然后对图像上每一个非零像素点，在参数坐标下变换为一条直线，那么在直线属于同一条直线的点便在参数空间形成多条直线并交于一点。</a:t>
            </a:r>
            <a:endParaRPr lang="zh-CN" altLang="en-US" sz="2800" dirty="0"/>
          </a:p>
        </p:txBody>
      </p:sp>
    </p:spTree>
    <p:extLst>
      <p:ext uri="{BB962C8B-B14F-4D97-AF65-F5344CB8AC3E}">
        <p14:creationId xmlns:p14="http://schemas.microsoft.com/office/powerpoint/2010/main" val="999994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502314" y="1484784"/>
            <a:ext cx="8318158" cy="706400"/>
          </a:xfrm>
        </p:spPr>
        <p:txBody>
          <a:bodyPr>
            <a:normAutofit lnSpcReduction="10000"/>
          </a:bodyPr>
          <a:lstStyle/>
          <a:p>
            <a:pPr marL="0" indent="0">
              <a:lnSpc>
                <a:spcPct val="150000"/>
              </a:lnSpc>
              <a:spcBef>
                <a:spcPts val="0"/>
              </a:spcBef>
              <a:buNone/>
            </a:pPr>
            <a:r>
              <a:rPr lang="zh-CN" altLang="en-US" sz="2800" dirty="0">
                <a:ea typeface="宋体" charset="-122"/>
              </a:rPr>
              <a:t>转换为极坐标形式如下</a:t>
            </a:r>
            <a:r>
              <a:rPr lang="zh-CN" altLang="en-US" sz="2800" dirty="0" smtClean="0">
                <a:ea typeface="宋体" charset="-122"/>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379825458"/>
              </p:ext>
            </p:extLst>
          </p:nvPr>
        </p:nvGraphicFramePr>
        <p:xfrm>
          <a:off x="899592" y="2500313"/>
          <a:ext cx="2001837" cy="1716087"/>
        </p:xfrm>
        <a:graphic>
          <a:graphicData uri="http://schemas.openxmlformats.org/presentationml/2006/ole">
            <mc:AlternateContent xmlns:mc="http://schemas.openxmlformats.org/markup-compatibility/2006">
              <mc:Choice xmlns:v="urn:schemas-microsoft-com:vml" Requires="v">
                <p:oleObj spid="_x0000_s261137" name="公式" r:id="rId3" imgW="799920" imgH="685800" progId="Equation.3">
                  <p:embed/>
                </p:oleObj>
              </mc:Choice>
              <mc:Fallback>
                <p:oleObj name="公式" r:id="rId3" imgW="79992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500313"/>
                        <a:ext cx="2001837" cy="171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直接箭头连接符 4"/>
          <p:cNvCxnSpPr/>
          <p:nvPr/>
        </p:nvCxnSpPr>
        <p:spPr>
          <a:xfrm>
            <a:off x="3187181" y="3357562"/>
            <a:ext cx="928694"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val="2931603443"/>
              </p:ext>
            </p:extLst>
          </p:nvPr>
        </p:nvGraphicFramePr>
        <p:xfrm>
          <a:off x="4444495" y="3070226"/>
          <a:ext cx="3721100" cy="573088"/>
        </p:xfrm>
        <a:graphic>
          <a:graphicData uri="http://schemas.openxmlformats.org/presentationml/2006/ole">
            <mc:AlternateContent xmlns:mc="http://schemas.openxmlformats.org/markup-compatibility/2006">
              <mc:Choice xmlns:v="urn:schemas-microsoft-com:vml" Requires="v">
                <p:oleObj spid="_x0000_s261138" name="公式" r:id="rId5" imgW="1485720" imgH="228600" progId="Equation.3">
                  <p:embed/>
                </p:oleObj>
              </mc:Choice>
              <mc:Fallback>
                <p:oleObj name="公式" r:id="rId5" imgW="14857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495" y="3070226"/>
                        <a:ext cx="37211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箭头连接符 6"/>
          <p:cNvCxnSpPr/>
          <p:nvPr/>
        </p:nvCxnSpPr>
        <p:spPr>
          <a:xfrm rot="5400000">
            <a:off x="5794668" y="4106867"/>
            <a:ext cx="785818"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p:cNvGraphicFramePr>
            <a:graphicFrameLocks noChangeAspect="1"/>
          </p:cNvGraphicFramePr>
          <p:nvPr>
            <p:extLst>
              <p:ext uri="{D42A27DB-BD31-4B8C-83A1-F6EECF244321}">
                <p14:modId xmlns:p14="http://schemas.microsoft.com/office/powerpoint/2010/main" val="2994219376"/>
              </p:ext>
            </p:extLst>
          </p:nvPr>
        </p:nvGraphicFramePr>
        <p:xfrm>
          <a:off x="4615941" y="4643446"/>
          <a:ext cx="3011487" cy="506412"/>
        </p:xfrm>
        <a:graphic>
          <a:graphicData uri="http://schemas.openxmlformats.org/presentationml/2006/ole">
            <mc:AlternateContent xmlns:mc="http://schemas.openxmlformats.org/markup-compatibility/2006">
              <mc:Choice xmlns:v="urn:schemas-microsoft-com:vml" Requires="v">
                <p:oleObj spid="_x0000_s261139" name="公式" r:id="rId7" imgW="1206360" imgH="203040" progId="Equation.3">
                  <p:embed/>
                </p:oleObj>
              </mc:Choice>
              <mc:Fallback>
                <p:oleObj name="公式" r:id="rId7" imgW="12063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5941" y="4643446"/>
                        <a:ext cx="3011487"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5147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lnSpcReduction="10000"/>
          </a:bodyPr>
          <a:lstStyle/>
          <a:p>
            <a:pPr marL="0" indent="0">
              <a:lnSpc>
                <a:spcPct val="150000"/>
              </a:lnSpc>
              <a:spcBef>
                <a:spcPts val="0"/>
              </a:spcBef>
              <a:buNone/>
            </a:pPr>
            <a:r>
              <a:rPr lang="zh-CN" altLang="en-US" sz="2800" dirty="0">
                <a:ea typeface="宋体" charset="-122"/>
              </a:rPr>
              <a:t>算法具体描述：</a:t>
            </a:r>
            <a:endParaRPr lang="en-US" altLang="zh-CN" sz="2800" dirty="0">
              <a:ea typeface="宋体" charset="-122"/>
            </a:endParaRPr>
          </a:p>
          <a:p>
            <a:pPr marL="0" indent="720000">
              <a:lnSpc>
                <a:spcPct val="150000"/>
              </a:lnSpc>
              <a:spcBef>
                <a:spcPts val="0"/>
              </a:spcBef>
              <a:buNone/>
            </a:pPr>
            <a:r>
              <a:rPr lang="zh-CN" altLang="en-US" sz="2800" dirty="0">
                <a:ea typeface="宋体" charset="-122"/>
              </a:rPr>
              <a:t>将图像中的直线区域映射到参数空间的存储单元，定义为一个二维数组</a:t>
            </a:r>
            <a:r>
              <a:rPr lang="en-US" altLang="zh-CN" sz="2800" dirty="0" err="1">
                <a:ea typeface="宋体" charset="-122"/>
              </a:rPr>
              <a:t>buf</a:t>
            </a:r>
            <a:r>
              <a:rPr lang="en-US" altLang="zh-CN" sz="2800" dirty="0">
                <a:ea typeface="宋体" charset="-122"/>
              </a:rPr>
              <a:t>[n][180]</a:t>
            </a:r>
            <a:r>
              <a:rPr lang="zh-CN" altLang="en-US" sz="2800" dirty="0">
                <a:ea typeface="宋体" charset="-122"/>
              </a:rPr>
              <a:t>。设</a:t>
            </a:r>
            <a:r>
              <a:rPr lang="el-GR" altLang="zh-CN" sz="2800" dirty="0">
                <a:ea typeface="宋体" charset="-122"/>
              </a:rPr>
              <a:t>ρ</a:t>
            </a:r>
            <a:r>
              <a:rPr lang="zh-CN" altLang="en-US" sz="2800" dirty="0">
                <a:ea typeface="宋体" charset="-122"/>
              </a:rPr>
              <a:t>为直线到原点的距离，则对角线长为</a:t>
            </a:r>
            <a:r>
              <a:rPr lang="en-US" altLang="zh-CN" sz="2800" dirty="0">
                <a:ea typeface="宋体" charset="-122"/>
              </a:rPr>
              <a:t>n</a:t>
            </a:r>
            <a:r>
              <a:rPr lang="zh-CN" altLang="en-US" sz="2800" dirty="0">
                <a:ea typeface="宋体" charset="-122"/>
              </a:rPr>
              <a:t>的图像，</a:t>
            </a:r>
            <a:r>
              <a:rPr lang="el-GR" altLang="zh-CN" sz="2800" dirty="0">
                <a:ea typeface="宋体" charset="-122"/>
              </a:rPr>
              <a:t> ρ</a:t>
            </a:r>
            <a:r>
              <a:rPr lang="zh-CN" altLang="en-US" sz="2800" dirty="0">
                <a:ea typeface="宋体" charset="-122"/>
              </a:rPr>
              <a:t>的取值范围是</a:t>
            </a:r>
            <a:r>
              <a:rPr lang="en-US" altLang="zh-CN" sz="2800" dirty="0">
                <a:ea typeface="宋体" charset="-122"/>
              </a:rPr>
              <a:t>[0 n]</a:t>
            </a:r>
            <a:r>
              <a:rPr lang="zh-CN" altLang="en-US" sz="2800" dirty="0">
                <a:ea typeface="宋体" charset="-122"/>
              </a:rPr>
              <a:t>，角度</a:t>
            </a:r>
            <a:r>
              <a:rPr lang="el-GR" altLang="zh-CN" sz="2800" dirty="0">
                <a:ea typeface="宋体" charset="-122"/>
              </a:rPr>
              <a:t>θ</a:t>
            </a:r>
            <a:r>
              <a:rPr lang="zh-CN" altLang="en-US" sz="2800" dirty="0">
                <a:ea typeface="宋体" charset="-122"/>
              </a:rPr>
              <a:t>的取值范围是</a:t>
            </a:r>
            <a:r>
              <a:rPr lang="en-US" altLang="zh-CN" sz="2800" dirty="0">
                <a:ea typeface="宋体" charset="-122"/>
              </a:rPr>
              <a:t>[0  180]</a:t>
            </a:r>
            <a:r>
              <a:rPr lang="zh-CN" altLang="en-US" sz="2800" dirty="0">
                <a:ea typeface="宋体" charset="-122"/>
              </a:rPr>
              <a:t>。对所有的点</a:t>
            </a:r>
            <a:r>
              <a:rPr lang="en-US" altLang="zh-CN" sz="2800" dirty="0">
                <a:ea typeface="宋体" charset="-122"/>
              </a:rPr>
              <a:t>(</a:t>
            </a:r>
            <a:r>
              <a:rPr lang="en-US" altLang="zh-CN" sz="2800" dirty="0" err="1">
                <a:ea typeface="宋体" charset="-122"/>
              </a:rPr>
              <a:t>x,y</a:t>
            </a:r>
            <a:r>
              <a:rPr lang="en-US" altLang="zh-CN" sz="2800" dirty="0">
                <a:ea typeface="宋体" charset="-122"/>
              </a:rPr>
              <a:t>)</a:t>
            </a:r>
            <a:r>
              <a:rPr lang="zh-CN" altLang="en-US" sz="2800" dirty="0">
                <a:ea typeface="宋体" charset="-122"/>
              </a:rPr>
              <a:t>在所有</a:t>
            </a:r>
            <a:r>
              <a:rPr lang="el-GR" altLang="zh-CN" sz="2800" dirty="0">
                <a:ea typeface="宋体" charset="-122"/>
              </a:rPr>
              <a:t>θ</a:t>
            </a:r>
            <a:r>
              <a:rPr lang="zh-CN" altLang="en-US" sz="2800" dirty="0">
                <a:ea typeface="宋体" charset="-122"/>
              </a:rPr>
              <a:t>角时，求出</a:t>
            </a:r>
            <a:r>
              <a:rPr lang="el-GR" altLang="zh-CN" sz="2800" dirty="0">
                <a:ea typeface="宋体" charset="-122"/>
              </a:rPr>
              <a:t>ρ</a:t>
            </a:r>
            <a:r>
              <a:rPr lang="zh-CN" altLang="en-US" sz="2800" dirty="0">
                <a:ea typeface="宋体" charset="-122"/>
              </a:rPr>
              <a:t>，从而累加</a:t>
            </a:r>
            <a:r>
              <a:rPr lang="el-GR" altLang="zh-CN" sz="2800" dirty="0">
                <a:ea typeface="宋体" charset="-122"/>
              </a:rPr>
              <a:t>ρ</a:t>
            </a:r>
            <a:r>
              <a:rPr lang="zh-CN" altLang="en-US" sz="2800" dirty="0">
                <a:ea typeface="宋体" charset="-122"/>
              </a:rPr>
              <a:t>出现的次数，次数高与某个阀值就是一条直线。</a:t>
            </a:r>
            <a:endParaRPr lang="zh-CN" altLang="en-US" sz="2800" dirty="0"/>
          </a:p>
        </p:txBody>
      </p:sp>
    </p:spTree>
    <p:extLst>
      <p:ext uri="{BB962C8B-B14F-4D97-AF65-F5344CB8AC3E}">
        <p14:creationId xmlns:p14="http://schemas.microsoft.com/office/powerpoint/2010/main" val="2645147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930512"/>
            <a:ext cx="8786874" cy="2506600"/>
          </a:xfrm>
        </p:spPr>
        <p:txBody>
          <a:bodyPr>
            <a:normAutofit/>
          </a:bodyPr>
          <a:lstStyle/>
          <a:p>
            <a:pPr marL="0" indent="720000">
              <a:lnSpc>
                <a:spcPct val="150000"/>
              </a:lnSpc>
              <a:spcBef>
                <a:spcPts val="0"/>
              </a:spcBef>
              <a:buNone/>
            </a:pPr>
            <a:r>
              <a:rPr lang="zh-CN" altLang="en-US" sz="2800" dirty="0">
                <a:ea typeface="宋体" charset="-122"/>
              </a:rPr>
              <a:t>参数空间的坐标</a:t>
            </a:r>
            <a:r>
              <a:rPr lang="en-US" altLang="zh-CN" sz="2800" dirty="0">
                <a:ea typeface="宋体" charset="-122"/>
              </a:rPr>
              <a:t>(</a:t>
            </a:r>
            <a:r>
              <a:rPr lang="el-GR" altLang="zh-CN" sz="2800" dirty="0">
                <a:ea typeface="宋体" charset="-122"/>
              </a:rPr>
              <a:t>ρ</a:t>
            </a:r>
            <a:r>
              <a:rPr lang="en-US" altLang="zh-CN" sz="2800" dirty="0">
                <a:ea typeface="宋体" charset="-122"/>
              </a:rPr>
              <a:t>,</a:t>
            </a:r>
            <a:r>
              <a:rPr lang="el-GR" altLang="zh-CN" sz="2800" dirty="0">
                <a:ea typeface="宋体" charset="-122"/>
              </a:rPr>
              <a:t>θ</a:t>
            </a:r>
            <a:r>
              <a:rPr lang="en-US" altLang="zh-CN" sz="2800" dirty="0">
                <a:ea typeface="宋体" charset="-122"/>
              </a:rPr>
              <a:t>)</a:t>
            </a:r>
            <a:r>
              <a:rPr lang="zh-CN" altLang="en-US" sz="2800" dirty="0">
                <a:ea typeface="宋体" charset="-122"/>
              </a:rPr>
              <a:t>分别表示直线到原点的长度和直线的角度。在获取累计量最大时，即可获取其角度，只要旋转相应的角度，即可校正图像。</a:t>
            </a:r>
            <a:endParaRPr lang="en-US" altLang="zh-CN" sz="2800" dirty="0">
              <a:ea typeface="宋体" charset="-122"/>
            </a:endParaRPr>
          </a:p>
        </p:txBody>
      </p:sp>
    </p:spTree>
    <p:extLst>
      <p:ext uri="{BB962C8B-B14F-4D97-AF65-F5344CB8AC3E}">
        <p14:creationId xmlns:p14="http://schemas.microsoft.com/office/powerpoint/2010/main" val="264514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二维码概述</a:t>
            </a:r>
            <a:endParaRPr lang="zh-CN" altLang="en-US" dirty="0"/>
          </a:p>
        </p:txBody>
      </p:sp>
      <p:sp>
        <p:nvSpPr>
          <p:cNvPr id="3" name="内容占位符 2"/>
          <p:cNvSpPr>
            <a:spLocks noGrp="1"/>
          </p:cNvSpPr>
          <p:nvPr>
            <p:ph idx="1"/>
          </p:nvPr>
        </p:nvSpPr>
        <p:spPr>
          <a:xfrm>
            <a:off x="214282" y="1500174"/>
            <a:ext cx="8786874" cy="2428892"/>
          </a:xfrm>
        </p:spPr>
        <p:txBody>
          <a:bodyPr>
            <a:normAutofit/>
          </a:bodyPr>
          <a:lstStyle/>
          <a:p>
            <a:pPr marL="0" indent="457200">
              <a:lnSpc>
                <a:spcPct val="150000"/>
              </a:lnSpc>
              <a:spcBef>
                <a:spcPts val="0"/>
              </a:spcBef>
              <a:buNone/>
            </a:pPr>
            <a:r>
              <a:rPr lang="zh-CN" altLang="en-US" sz="2400" dirty="0" smtClean="0"/>
              <a:t>矩阵式二维码：它是在一个矩形空间通过黑、白像素在矩阵中的不同分布进行编码。在矩阵相应元素位置上，用方点的出现表示二进制“</a:t>
            </a:r>
            <a:r>
              <a:rPr lang="en-US" altLang="zh-CN" sz="2400" dirty="0" smtClean="0"/>
              <a:t>1”</a:t>
            </a:r>
            <a:r>
              <a:rPr lang="zh-CN" altLang="en-US" sz="2400" dirty="0" smtClean="0"/>
              <a:t>，点的不出现表示二进制的“</a:t>
            </a:r>
            <a:r>
              <a:rPr lang="en-US" altLang="zh-CN" sz="2400" dirty="0" smtClean="0"/>
              <a:t>0”</a:t>
            </a:r>
            <a:r>
              <a:rPr lang="zh-CN" altLang="en-US" sz="2400" dirty="0" smtClean="0"/>
              <a:t>，点的排列组合确定了矩阵式二维条码所代表的意义。</a:t>
            </a:r>
            <a:endParaRPr lang="en-US" altLang="zh-CN" sz="2400" dirty="0" smtClean="0"/>
          </a:p>
          <a:p>
            <a:pPr marL="0" indent="0">
              <a:lnSpc>
                <a:spcPct val="150000"/>
              </a:lnSpc>
              <a:spcBef>
                <a:spcPts val="0"/>
              </a:spcBef>
              <a:buNone/>
            </a:pPr>
            <a:endParaRPr lang="zh-CN" altLang="en-US" sz="2800" dirty="0">
              <a:latin typeface="+mn-ea"/>
            </a:endParaRPr>
          </a:p>
        </p:txBody>
      </p:sp>
      <p:pic>
        <p:nvPicPr>
          <p:cNvPr id="4" name="Picture 1" descr="C:\Users\Administrator\Desktop\qrcode.png"/>
          <p:cNvPicPr>
            <a:picLocks noChangeAspect="1" noChangeArrowheads="1"/>
          </p:cNvPicPr>
          <p:nvPr/>
        </p:nvPicPr>
        <p:blipFill>
          <a:blip r:embed="rId2"/>
          <a:srcRect/>
          <a:stretch>
            <a:fillRect/>
          </a:stretch>
        </p:blipFill>
        <p:spPr bwMode="auto">
          <a:xfrm>
            <a:off x="3286116" y="3905272"/>
            <a:ext cx="2667000" cy="26670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5" name="TextBox 4"/>
          <p:cNvSpPr txBox="1"/>
          <p:nvPr/>
        </p:nvSpPr>
        <p:spPr>
          <a:xfrm>
            <a:off x="4000496" y="1857364"/>
            <a:ext cx="1178727" cy="369332"/>
          </a:xfrm>
          <a:prstGeom prst="rect">
            <a:avLst/>
          </a:prstGeom>
          <a:noFill/>
          <a:ln>
            <a:solidFill>
              <a:schemeClr val="tx1"/>
            </a:solidFill>
          </a:ln>
        </p:spPr>
        <p:txBody>
          <a:bodyPr wrap="square" rtlCol="0">
            <a:spAutoFit/>
          </a:bodyPr>
          <a:lstStyle/>
          <a:p>
            <a:r>
              <a:rPr lang="zh-CN" altLang="en-US" dirty="0" smtClean="0"/>
              <a:t>读取图像</a:t>
            </a:r>
            <a:endParaRPr lang="zh-CN" altLang="en-US" dirty="0"/>
          </a:p>
        </p:txBody>
      </p:sp>
      <p:sp>
        <p:nvSpPr>
          <p:cNvPr id="6" name="TextBox 5"/>
          <p:cNvSpPr txBox="1"/>
          <p:nvPr/>
        </p:nvSpPr>
        <p:spPr>
          <a:xfrm>
            <a:off x="2500298" y="2547931"/>
            <a:ext cx="4214842" cy="369332"/>
          </a:xfrm>
          <a:prstGeom prst="rect">
            <a:avLst/>
          </a:prstGeom>
          <a:noFill/>
          <a:ln>
            <a:solidFill>
              <a:schemeClr val="tx1"/>
            </a:solidFill>
          </a:ln>
        </p:spPr>
        <p:txBody>
          <a:bodyPr wrap="square" rtlCol="0">
            <a:spAutoFit/>
          </a:bodyPr>
          <a:lstStyle/>
          <a:p>
            <a:r>
              <a:rPr lang="zh-CN" altLang="en-US" dirty="0" smtClean="0"/>
              <a:t>将</a:t>
            </a:r>
            <a:r>
              <a:rPr lang="en-US" altLang="zh-CN" dirty="0" smtClean="0"/>
              <a:t>RGB</a:t>
            </a:r>
            <a:r>
              <a:rPr lang="zh-CN" altLang="en-US" dirty="0" smtClean="0"/>
              <a:t>图像转换为灰度图像（图像增强）</a:t>
            </a:r>
            <a:endParaRPr lang="zh-CN" altLang="en-US" dirty="0"/>
          </a:p>
        </p:txBody>
      </p:sp>
      <p:sp>
        <p:nvSpPr>
          <p:cNvPr id="7" name="TextBox 6"/>
          <p:cNvSpPr txBox="1"/>
          <p:nvPr/>
        </p:nvSpPr>
        <p:spPr>
          <a:xfrm>
            <a:off x="3107521" y="3929065"/>
            <a:ext cx="3000396" cy="369332"/>
          </a:xfrm>
          <a:prstGeom prst="rect">
            <a:avLst/>
          </a:prstGeom>
          <a:noFill/>
          <a:ln>
            <a:solidFill>
              <a:schemeClr val="tx1"/>
            </a:solidFill>
          </a:ln>
        </p:spPr>
        <p:txBody>
          <a:bodyPr wrap="square" rtlCol="0">
            <a:spAutoFit/>
          </a:bodyPr>
          <a:lstStyle/>
          <a:p>
            <a:r>
              <a:rPr lang="zh-CN" altLang="en-US" dirty="0" smtClean="0"/>
              <a:t>将灰度图像转换为二值图像</a:t>
            </a:r>
            <a:endParaRPr lang="zh-CN" altLang="en-US" dirty="0"/>
          </a:p>
        </p:txBody>
      </p:sp>
      <p:sp>
        <p:nvSpPr>
          <p:cNvPr id="9" name="TextBox 8"/>
          <p:cNvSpPr txBox="1"/>
          <p:nvPr/>
        </p:nvSpPr>
        <p:spPr>
          <a:xfrm>
            <a:off x="3857620" y="3238498"/>
            <a:ext cx="1500198" cy="369332"/>
          </a:xfrm>
          <a:prstGeom prst="rect">
            <a:avLst/>
          </a:prstGeom>
          <a:noFill/>
          <a:ln>
            <a:solidFill>
              <a:schemeClr val="tx1"/>
            </a:solidFill>
          </a:ln>
        </p:spPr>
        <p:txBody>
          <a:bodyPr wrap="square" rtlCol="0">
            <a:spAutoFit/>
          </a:bodyPr>
          <a:lstStyle/>
          <a:p>
            <a:r>
              <a:rPr lang="zh-CN" altLang="en-US" dirty="0" smtClean="0"/>
              <a:t>滤波（频域）</a:t>
            </a:r>
            <a:endParaRPr lang="zh-CN" altLang="en-US" dirty="0"/>
          </a:p>
        </p:txBody>
      </p:sp>
      <p:sp>
        <p:nvSpPr>
          <p:cNvPr id="10" name="TextBox 9"/>
          <p:cNvSpPr txBox="1"/>
          <p:nvPr/>
        </p:nvSpPr>
        <p:spPr>
          <a:xfrm>
            <a:off x="4214810" y="6000768"/>
            <a:ext cx="714380" cy="369332"/>
          </a:xfrm>
          <a:prstGeom prst="rect">
            <a:avLst/>
          </a:prstGeom>
          <a:blipFill>
            <a:blip r:embed="rId2"/>
            <a:tile tx="0" ty="0" sx="100000" sy="100000" flip="none" algn="tl"/>
          </a:blipFill>
          <a:ln>
            <a:solidFill>
              <a:schemeClr val="tx1"/>
            </a:solidFill>
          </a:ln>
        </p:spPr>
        <p:txBody>
          <a:bodyPr wrap="square" rtlCol="0">
            <a:spAutoFit/>
          </a:bodyPr>
          <a:lstStyle/>
          <a:p>
            <a:r>
              <a:rPr lang="zh-CN" altLang="en-US" dirty="0" smtClean="0"/>
              <a:t>译码</a:t>
            </a:r>
            <a:endParaRPr lang="zh-CN" altLang="en-US" dirty="0"/>
          </a:p>
        </p:txBody>
      </p:sp>
      <p:sp>
        <p:nvSpPr>
          <p:cNvPr id="11" name="TextBox 10"/>
          <p:cNvSpPr txBox="1"/>
          <p:nvPr/>
        </p:nvSpPr>
        <p:spPr>
          <a:xfrm>
            <a:off x="4036215" y="5310199"/>
            <a:ext cx="1143008" cy="369332"/>
          </a:xfrm>
          <a:prstGeom prst="rect">
            <a:avLst/>
          </a:prstGeom>
          <a:noFill/>
          <a:ln>
            <a:solidFill>
              <a:schemeClr val="tx1"/>
            </a:solidFill>
          </a:ln>
        </p:spPr>
        <p:txBody>
          <a:bodyPr wrap="square" rtlCol="0">
            <a:spAutoFit/>
          </a:bodyPr>
          <a:lstStyle/>
          <a:p>
            <a:r>
              <a:rPr lang="zh-CN" altLang="en-US" dirty="0" smtClean="0"/>
              <a:t>校正图像</a:t>
            </a:r>
            <a:endParaRPr lang="zh-CN" altLang="en-US" dirty="0"/>
          </a:p>
        </p:txBody>
      </p:sp>
      <p:sp>
        <p:nvSpPr>
          <p:cNvPr id="12" name="TextBox 11"/>
          <p:cNvSpPr txBox="1"/>
          <p:nvPr/>
        </p:nvSpPr>
        <p:spPr>
          <a:xfrm>
            <a:off x="3607587" y="4619632"/>
            <a:ext cx="2000264" cy="369332"/>
          </a:xfrm>
          <a:prstGeom prst="rect">
            <a:avLst/>
          </a:prstGeom>
          <a:noFill/>
          <a:ln>
            <a:solidFill>
              <a:schemeClr val="tx1"/>
            </a:solidFill>
          </a:ln>
        </p:spPr>
        <p:txBody>
          <a:bodyPr wrap="square" rtlCol="0">
            <a:spAutoFit/>
          </a:bodyPr>
          <a:lstStyle/>
          <a:p>
            <a:r>
              <a:rPr lang="zh-CN" altLang="en-US" dirty="0" smtClean="0"/>
              <a:t>定位二维码区域</a:t>
            </a:r>
            <a:endParaRPr lang="zh-CN" altLang="en-US" dirty="0"/>
          </a:p>
        </p:txBody>
      </p:sp>
      <p:cxnSp>
        <p:nvCxnSpPr>
          <p:cNvPr id="14" name="直接箭头连接符 13"/>
          <p:cNvCxnSpPr>
            <a:stCxn id="5" idx="2"/>
            <a:endCxn id="6" idx="0"/>
          </p:cNvCxnSpPr>
          <p:nvPr/>
        </p:nvCxnSpPr>
        <p:spPr>
          <a:xfrm rot="16200000" flipH="1">
            <a:off x="4438172" y="2378383"/>
            <a:ext cx="321235" cy="178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rot="5400000">
            <a:off x="4447102" y="30778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4412177" y="516046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12177" y="3767654"/>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412177" y="4446080"/>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412177" y="5839356"/>
            <a:ext cx="32123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二维码解码方法</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0">
              <a:lnSpc>
                <a:spcPct val="150000"/>
              </a:lnSpc>
              <a:spcBef>
                <a:spcPts val="0"/>
              </a:spcBef>
              <a:buNone/>
            </a:pPr>
            <a:r>
              <a:rPr lang="en-US" altLang="zh-CN" sz="2800" dirty="0" smtClean="0">
                <a:latin typeface="+mn-ea"/>
              </a:rPr>
              <a:t>1</a:t>
            </a:r>
            <a:endParaRPr lang="zh-CN" altLang="en-US" sz="2800" dirty="0">
              <a:latin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28794" y="2716596"/>
            <a:ext cx="4633082" cy="1569660"/>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zh-CN" altLang="en-US" sz="9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谢谢！</a:t>
            </a:r>
            <a:endParaRPr lang="zh-CN" altLang="en-US" sz="9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二维码概述</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0">
              <a:lnSpc>
                <a:spcPct val="150000"/>
              </a:lnSpc>
              <a:spcBef>
                <a:spcPts val="0"/>
              </a:spcBef>
              <a:buNone/>
            </a:pPr>
            <a:r>
              <a:rPr lang="zh-CN" altLang="en-US" sz="2400" dirty="0" smtClean="0">
                <a:latin typeface="+mn-ea"/>
              </a:rPr>
              <a:t>二维码的特点：</a:t>
            </a:r>
            <a:endParaRPr lang="en-US" altLang="zh-CN" sz="2400" dirty="0" smtClean="0">
              <a:latin typeface="+mn-ea"/>
            </a:endParaRPr>
          </a:p>
          <a:p>
            <a:pPr marL="0" indent="0">
              <a:lnSpc>
                <a:spcPct val="150000"/>
              </a:lnSpc>
              <a:spcBef>
                <a:spcPts val="0"/>
              </a:spcBef>
              <a:buNone/>
            </a:pPr>
            <a:r>
              <a:rPr lang="en-US" altLang="zh-CN" sz="2400" dirty="0" smtClean="0">
                <a:latin typeface="+mn-ea"/>
              </a:rPr>
              <a:t>1.</a:t>
            </a:r>
            <a:r>
              <a:rPr lang="zh-CN" altLang="en-US" sz="2400" dirty="0" smtClean="0">
                <a:latin typeface="+mn-ea"/>
              </a:rPr>
              <a:t>编码密度高，信息容量大。二维码在能够在横向和纵向两个方位同时表达信息，因此能在很小的面积内表达大量的信息。</a:t>
            </a:r>
            <a:endParaRPr lang="en-US" altLang="zh-CN" sz="2400" dirty="0" smtClean="0">
              <a:latin typeface="+mn-ea"/>
            </a:endParaRPr>
          </a:p>
          <a:p>
            <a:pPr marL="0" indent="0">
              <a:lnSpc>
                <a:spcPct val="150000"/>
              </a:lnSpc>
              <a:spcBef>
                <a:spcPts val="0"/>
              </a:spcBef>
              <a:buNone/>
            </a:pPr>
            <a:endParaRPr lang="en-US" altLang="zh-CN" sz="2400" dirty="0" smtClean="0">
              <a:latin typeface="+mn-ea"/>
            </a:endParaRPr>
          </a:p>
          <a:p>
            <a:pPr marL="0" indent="0">
              <a:lnSpc>
                <a:spcPct val="150000"/>
              </a:lnSpc>
              <a:spcBef>
                <a:spcPts val="0"/>
              </a:spcBef>
              <a:buNone/>
            </a:pPr>
            <a:r>
              <a:rPr lang="en-US" altLang="zh-CN" sz="2400" dirty="0" smtClean="0">
                <a:latin typeface="+mn-ea"/>
              </a:rPr>
              <a:t>2.</a:t>
            </a:r>
            <a:r>
              <a:rPr lang="zh-CN" altLang="en-US" sz="2400" dirty="0" smtClean="0"/>
              <a:t>编码范围广。能表示数字、字母、符号、汉字等。</a:t>
            </a:r>
            <a:endParaRPr lang="zh-CN" altLang="en-US" sz="2400" dirty="0" smtClean="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二维码概述</a:t>
            </a:r>
            <a:endParaRPr lang="zh-CN" altLang="en-US" dirty="0"/>
          </a:p>
        </p:txBody>
      </p:sp>
      <p:sp>
        <p:nvSpPr>
          <p:cNvPr id="3" name="内容占位符 2"/>
          <p:cNvSpPr>
            <a:spLocks noGrp="1"/>
          </p:cNvSpPr>
          <p:nvPr>
            <p:ph idx="1"/>
          </p:nvPr>
        </p:nvSpPr>
        <p:spPr>
          <a:xfrm>
            <a:off x="214282" y="1714488"/>
            <a:ext cx="8786874" cy="4500594"/>
          </a:xfrm>
        </p:spPr>
        <p:txBody>
          <a:bodyPr>
            <a:normAutofit/>
          </a:bodyPr>
          <a:lstStyle/>
          <a:p>
            <a:pPr marL="0" indent="0">
              <a:lnSpc>
                <a:spcPct val="150000"/>
              </a:lnSpc>
              <a:spcBef>
                <a:spcPts val="0"/>
              </a:spcBef>
              <a:buNone/>
            </a:pPr>
            <a:r>
              <a:rPr lang="en-US" altLang="zh-CN" sz="2400" dirty="0" smtClean="0">
                <a:latin typeface="+mn-ea"/>
              </a:rPr>
              <a:t>3</a:t>
            </a:r>
            <a:r>
              <a:rPr lang="zh-CN" altLang="en-US" sz="2400" dirty="0" smtClean="0">
                <a:latin typeface="+mn-ea"/>
              </a:rPr>
              <a:t>．容错能力强，具有纠错功能。二维码在解码时使用了纠错算法，如果图片损坏不多，同样可以解码。</a:t>
            </a:r>
            <a:endParaRPr lang="en-US" altLang="zh-CN" sz="2400" dirty="0" smtClean="0">
              <a:latin typeface="+mn-ea"/>
            </a:endParaRPr>
          </a:p>
          <a:p>
            <a:pPr marL="0" indent="0">
              <a:lnSpc>
                <a:spcPct val="150000"/>
              </a:lnSpc>
              <a:spcBef>
                <a:spcPts val="0"/>
              </a:spcBef>
              <a:buNone/>
            </a:pPr>
            <a:endParaRPr lang="en-US" altLang="zh-CN" sz="2400" dirty="0" smtClean="0">
              <a:latin typeface="+mn-ea"/>
            </a:endParaRPr>
          </a:p>
          <a:p>
            <a:pPr marL="0" indent="0">
              <a:lnSpc>
                <a:spcPct val="150000"/>
              </a:lnSpc>
              <a:spcBef>
                <a:spcPts val="0"/>
              </a:spcBef>
              <a:buNone/>
            </a:pPr>
            <a:r>
              <a:rPr lang="en-US" altLang="zh-CN" sz="2400" dirty="0" smtClean="0">
                <a:latin typeface="+mn-ea"/>
              </a:rPr>
              <a:t>4.</a:t>
            </a:r>
            <a:r>
              <a:rPr lang="zh-CN" altLang="en-US" sz="2400" dirty="0" smtClean="0">
                <a:latin typeface="+mn-ea"/>
              </a:rPr>
              <a:t>译码可靠性高：它比普通条码译码错误率百万分之二要低得多，误码率不超过千万分之一</a:t>
            </a:r>
            <a:r>
              <a:rPr lang="zh-CN" altLang="en-US" sz="2400" dirty="0">
                <a:latin typeface="+mn-ea"/>
              </a:rPr>
              <a:t>。</a:t>
            </a:r>
            <a:endParaRPr lang="zh-CN" altLang="en-US" sz="2400" dirty="0" smtClean="0">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二维码概述</a:t>
            </a:r>
            <a:endParaRPr lang="zh-CN" altLang="en-US" dirty="0"/>
          </a:p>
        </p:txBody>
      </p:sp>
      <p:sp>
        <p:nvSpPr>
          <p:cNvPr id="3" name="内容占位符 2"/>
          <p:cNvSpPr>
            <a:spLocks noGrp="1"/>
          </p:cNvSpPr>
          <p:nvPr>
            <p:ph idx="1"/>
          </p:nvPr>
        </p:nvSpPr>
        <p:spPr>
          <a:xfrm>
            <a:off x="467544" y="1714488"/>
            <a:ext cx="8280920" cy="1282464"/>
          </a:xfrm>
        </p:spPr>
        <p:txBody>
          <a:bodyPr>
            <a:normAutofit/>
          </a:bodyPr>
          <a:lstStyle/>
          <a:p>
            <a:pPr marL="0" indent="457200">
              <a:lnSpc>
                <a:spcPct val="150000"/>
              </a:lnSpc>
              <a:spcBef>
                <a:spcPts val="0"/>
              </a:spcBef>
              <a:buNone/>
            </a:pPr>
            <a:r>
              <a:rPr lang="zh-CN" altLang="en-US" sz="2400" dirty="0" smtClean="0">
                <a:latin typeface="+mn-ea"/>
              </a:rPr>
              <a:t>二维码种类很多，常见的有</a:t>
            </a:r>
            <a:r>
              <a:rPr lang="en-US" altLang="zh-CN" sz="2400" dirty="0" smtClean="0">
                <a:latin typeface="+mn-ea"/>
              </a:rPr>
              <a:t>QR</a:t>
            </a:r>
            <a:r>
              <a:rPr lang="zh-CN" altLang="en-US" sz="2400" dirty="0" smtClean="0">
                <a:latin typeface="+mn-ea"/>
              </a:rPr>
              <a:t>码，</a:t>
            </a:r>
            <a:r>
              <a:rPr lang="en-US" altLang="zh-CN" sz="2400" dirty="0" smtClean="0">
                <a:latin typeface="+mn-ea"/>
              </a:rPr>
              <a:t>PDF417</a:t>
            </a:r>
            <a:r>
              <a:rPr lang="zh-CN" altLang="en-US" sz="2400" dirty="0" smtClean="0">
                <a:latin typeface="+mn-ea"/>
              </a:rPr>
              <a:t>，</a:t>
            </a:r>
            <a:r>
              <a:rPr lang="en-US" altLang="zh-CN" sz="2400" dirty="0" smtClean="0">
                <a:latin typeface="+mn-ea"/>
              </a:rPr>
              <a:t>Data matrix</a:t>
            </a:r>
            <a:r>
              <a:rPr lang="zh-CN" altLang="en-US" sz="2400" dirty="0" smtClean="0">
                <a:latin typeface="+mn-ea"/>
              </a:rPr>
              <a:t>，汉信码等</a:t>
            </a:r>
            <a:r>
              <a:rPr lang="zh-CN" altLang="en-US" sz="2400" dirty="0" smtClean="0"/>
              <a:t>。</a:t>
            </a:r>
            <a:endParaRPr lang="en-US" altLang="zh-CN" sz="2400" dirty="0" smtClean="0"/>
          </a:p>
        </p:txBody>
      </p:sp>
      <p:pic>
        <p:nvPicPr>
          <p:cNvPr id="258050" name="Picture 2" descr="C:\Users\Administrator\Desktop\hanxin.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74" y="3284984"/>
            <a:ext cx="22288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58051" name="Picture 3" descr="C:\Users\Administrator\Desktop\qr.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84984"/>
            <a:ext cx="1927619" cy="1866666"/>
          </a:xfrm>
          <a:prstGeom prst="rect">
            <a:avLst/>
          </a:prstGeom>
          <a:noFill/>
          <a:extLst>
            <a:ext uri="{909E8E84-426E-40DD-AFC4-6F175D3DCCD1}">
              <a14:hiddenFill xmlns:a14="http://schemas.microsoft.com/office/drawing/2010/main">
                <a:solidFill>
                  <a:srgbClr val="FFFFFF"/>
                </a:solidFill>
              </a14:hiddenFill>
            </a:ext>
          </a:extLst>
        </p:spPr>
      </p:pic>
      <p:pic>
        <p:nvPicPr>
          <p:cNvPr id="258052" name="Picture 4" descr="C:\Users\Administrator\Desktop\pdf417.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789040"/>
            <a:ext cx="24003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258053" name="Picture 5" descr="C:\Users\Administrator\Desktop\data matrix.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3441576"/>
            <a:ext cx="1838325" cy="1781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6669</TotalTime>
  <Words>3187</Words>
  <Application>Microsoft Office PowerPoint</Application>
  <PresentationFormat>全屏显示(4:3)</PresentationFormat>
  <Paragraphs>1108</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65" baseType="lpstr">
      <vt:lpstr>Office 主题</vt:lpstr>
      <vt:lpstr>公式</vt:lpstr>
      <vt:lpstr>工作表</vt:lpstr>
      <vt:lpstr>物联网技术导论</vt:lpstr>
      <vt:lpstr>第三章  图形标识技术</vt:lpstr>
      <vt:lpstr>3 二维码</vt:lpstr>
      <vt:lpstr>3.1 二维码概述</vt:lpstr>
      <vt:lpstr>3.1 二维码概述</vt:lpstr>
      <vt:lpstr>3.1 二维码概述</vt:lpstr>
      <vt:lpstr>3.1 二维码概述</vt:lpstr>
      <vt:lpstr>3.1 二维码概述</vt:lpstr>
      <vt:lpstr>3.1 二维码概述</vt:lpstr>
      <vt:lpstr>3 二维码</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3.2 二维码解码方法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DaDiGhost</cp:lastModifiedBy>
  <cp:revision>563</cp:revision>
  <dcterms:created xsi:type="dcterms:W3CDTF">2015-09-15T17:29:54Z</dcterms:created>
  <dcterms:modified xsi:type="dcterms:W3CDTF">2016-11-02T12:14:41Z</dcterms:modified>
</cp:coreProperties>
</file>