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57" r:id="rId4"/>
    <p:sldId id="258" r:id="rId5"/>
    <p:sldId id="259" r:id="rId6"/>
    <p:sldId id="300" r:id="rId7"/>
    <p:sldId id="260" r:id="rId8"/>
    <p:sldId id="261" r:id="rId9"/>
    <p:sldId id="262" r:id="rId10"/>
    <p:sldId id="263" r:id="rId11"/>
    <p:sldId id="264" r:id="rId12"/>
    <p:sldId id="265" r:id="rId13"/>
    <p:sldId id="266" r:id="rId14"/>
    <p:sldId id="276" r:id="rId15"/>
    <p:sldId id="277" r:id="rId16"/>
    <p:sldId id="267" r:id="rId17"/>
    <p:sldId id="269" r:id="rId18"/>
    <p:sldId id="271" r:id="rId19"/>
    <p:sldId id="270" r:id="rId20"/>
    <p:sldId id="272" r:id="rId21"/>
    <p:sldId id="273" r:id="rId22"/>
    <p:sldId id="274" r:id="rId23"/>
    <p:sldId id="275" r:id="rId24"/>
    <p:sldId id="278" r:id="rId25"/>
    <p:sldId id="281" r:id="rId26"/>
    <p:sldId id="289" r:id="rId27"/>
    <p:sldId id="290" r:id="rId28"/>
    <p:sldId id="291" r:id="rId29"/>
    <p:sldId id="283" r:id="rId30"/>
    <p:sldId id="284" r:id="rId31"/>
    <p:sldId id="285" r:id="rId32"/>
    <p:sldId id="286" r:id="rId33"/>
    <p:sldId id="294" r:id="rId34"/>
    <p:sldId id="295" r:id="rId35"/>
    <p:sldId id="296" r:id="rId36"/>
    <p:sldId id="297" r:id="rId37"/>
    <p:sldId id="298" r:id="rId38"/>
    <p:sldId id="299" r:id="rId39"/>
    <p:sldId id="287" r:id="rId40"/>
    <p:sldId id="288" r:id="rId41"/>
    <p:sldId id="292" r:id="rId42"/>
    <p:sldId id="29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is Lacour" initials="AL" lastIdx="1" clrIdx="0">
    <p:extLst>
      <p:ext uri="{19B8F6BF-5375-455C-9EA6-DF929625EA0E}">
        <p15:presenceInfo xmlns:p15="http://schemas.microsoft.com/office/powerpoint/2012/main" userId="c3edcc720bbc06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21" autoAdjust="0"/>
    <p:restoredTop sz="94660"/>
  </p:normalViewPr>
  <p:slideViewPr>
    <p:cSldViewPr snapToGrid="0">
      <p:cViewPr varScale="1">
        <p:scale>
          <a:sx n="81" d="100"/>
          <a:sy n="81"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2810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56050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392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4074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6693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6202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2777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0266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94437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63625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0F7291-DF25-4289-8CB9-CDEFB670B693}" type="datetimeFigureOut">
              <a:rPr lang="zh-CN" altLang="en-US">
                <a:solidFill>
                  <a:prstClr val="black">
                    <a:tint val="75000"/>
                  </a:prstClr>
                </a:solidFill>
              </a:rPr>
              <a:pPr/>
              <a:t>2015/12/13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078D379-B58B-4CFB-A3D9-84ED02516B83}"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177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12/13/2015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20F7291-DF25-4289-8CB9-CDEFB670B693}" type="datetimeFigureOut">
              <a:rPr lang="zh-CN" altLang="en-US" smtClean="0">
                <a:solidFill>
                  <a:prstClr val="black">
                    <a:tint val="75000"/>
                  </a:prstClr>
                </a:solidFill>
              </a:rPr>
              <a:pPr defTabSz="914400"/>
              <a:t>2015/12/13</a:t>
            </a:fld>
            <a:endParaRPr lang="zh-CN" altLang="en-US" smtClean="0">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smtClean="0">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D078D379-B58B-4CFB-A3D9-84ED02516B83}" type="slidenum">
              <a:rPr lang="zh-CN" altLang="en-US" smtClean="0">
                <a:solidFill>
                  <a:prstClr val="black">
                    <a:tint val="75000"/>
                  </a:prstClr>
                </a:solidFill>
              </a:rPr>
              <a:pPr defTabSz="914400"/>
              <a:t>‹#›</a:t>
            </a:fld>
            <a:endParaRPr lang="zh-CN" altLang="en-US" smtClean="0">
              <a:solidFill>
                <a:prstClr val="black">
                  <a:tint val="75000"/>
                </a:prstClr>
              </a:solidFill>
            </a:endParaRPr>
          </a:p>
        </p:txBody>
      </p:sp>
    </p:spTree>
    <p:extLst>
      <p:ext uri="{BB962C8B-B14F-4D97-AF65-F5344CB8AC3E}">
        <p14:creationId xmlns:p14="http://schemas.microsoft.com/office/powerpoint/2010/main" val="349888710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3" Type="http://schemas.openxmlformats.org/officeDocument/2006/relationships/image" Target="../media/image37.png"/><Relationship Id="rId3" Type="http://schemas.openxmlformats.org/officeDocument/2006/relationships/image" Target="../media/image27.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24.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43.png"/><Relationship Id="rId2" Type="http://schemas.openxmlformats.org/officeDocument/2006/relationships/image" Target="../media/image27.jp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240.png"/><Relationship Id="rId4" Type="http://schemas.openxmlformats.org/officeDocument/2006/relationships/image" Target="../media/image200.png"/></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__1111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8.emf"/></Relationships>
</file>

<file path=ppt/slides/_rels/slide3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55.png"/><Relationship Id="rId7" Type="http://schemas.openxmlformats.org/officeDocument/2006/relationships/package" Target="../embeddings/Microsoft_Visio___22222.vsd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Visio___3333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0.emf"/></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coursera.org/course/ntumlone" TargetMode="External"/><Relationship Id="rId2" Type="http://schemas.openxmlformats.org/officeDocument/2006/relationships/hyperlink" Target="http://cs229.stanford.edu/" TargetMode="External"/><Relationship Id="rId1" Type="http://schemas.openxmlformats.org/officeDocument/2006/relationships/slideLayout" Target="../slideLayouts/slideLayout2.xml"/><Relationship Id="rId5" Type="http://schemas.openxmlformats.org/officeDocument/2006/relationships/hyperlink" Target="https://www.csie.ntu.edu.tw/~htlin/course/ml15fall/" TargetMode="External"/><Relationship Id="rId4" Type="http://schemas.openxmlformats.org/officeDocument/2006/relationships/hyperlink" Target="https://www.coursera.org/course/ntumltwo"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3464" y="994867"/>
            <a:ext cx="8697773" cy="841247"/>
          </a:xfrm>
        </p:spPr>
        <p:txBody>
          <a:bodyPr/>
          <a:lstStyle/>
          <a:p>
            <a:r>
              <a:rPr lang="en-US" altLang="zh-CN" sz="4800" dirty="0" smtClean="0"/>
              <a:t>Welcome to Machine Learning</a:t>
            </a:r>
            <a:endParaRPr lang="zh-CN" altLang="en-US" sz="4800" dirty="0"/>
          </a:p>
        </p:txBody>
      </p:sp>
      <p:sp>
        <p:nvSpPr>
          <p:cNvPr id="3" name="副标题 2"/>
          <p:cNvSpPr>
            <a:spLocks noGrp="1"/>
          </p:cNvSpPr>
          <p:nvPr>
            <p:ph type="subTitle" idx="1"/>
          </p:nvPr>
        </p:nvSpPr>
        <p:spPr>
          <a:xfrm>
            <a:off x="2370260" y="3847795"/>
            <a:ext cx="4345093" cy="775412"/>
          </a:xfrm>
        </p:spPr>
        <p:txBody>
          <a:bodyPr>
            <a:normAutofit/>
          </a:bodyPr>
          <a:lstStyle/>
          <a:p>
            <a:r>
              <a:rPr lang="en-US" altLang="zh-CN" sz="3200" dirty="0" smtClean="0"/>
              <a:t>14 </a:t>
            </a:r>
            <a:r>
              <a:rPr lang="zh-CN" altLang="en-US" sz="3200" dirty="0" smtClean="0"/>
              <a:t>计科二班 黄志豪</a:t>
            </a:r>
            <a:endParaRPr lang="en-US" altLang="zh-CN" sz="3200" dirty="0" smtClean="0"/>
          </a:p>
        </p:txBody>
      </p:sp>
      <p:sp>
        <p:nvSpPr>
          <p:cNvPr id="4" name="文本框 3"/>
          <p:cNvSpPr txBox="1"/>
          <p:nvPr/>
        </p:nvSpPr>
        <p:spPr>
          <a:xfrm>
            <a:off x="3044821" y="4623207"/>
            <a:ext cx="4681728" cy="461665"/>
          </a:xfrm>
          <a:prstGeom prst="rect">
            <a:avLst/>
          </a:prstGeom>
          <a:noFill/>
        </p:spPr>
        <p:txBody>
          <a:bodyPr wrap="square" rtlCol="0">
            <a:spAutoFit/>
          </a:bodyPr>
          <a:lstStyle/>
          <a:p>
            <a:r>
              <a:rPr lang="en-US" altLang="zh-CN" sz="2400" dirty="0" smtClean="0"/>
              <a:t>huangzhihaoyx@163.com</a:t>
            </a:r>
            <a:endParaRPr lang="zh-CN" altLang="en-US" sz="2400" dirty="0"/>
          </a:p>
        </p:txBody>
      </p:sp>
    </p:spTree>
    <p:extLst>
      <p:ext uri="{BB962C8B-B14F-4D97-AF65-F5344CB8AC3E}">
        <p14:creationId xmlns:p14="http://schemas.microsoft.com/office/powerpoint/2010/main" val="1241612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258472"/>
            <a:ext cx="2548669" cy="538885"/>
          </a:xfrm>
        </p:spPr>
        <p:txBody>
          <a:bodyPr>
            <a:normAutofit/>
          </a:bodyPr>
          <a:lstStyle/>
          <a:p>
            <a:r>
              <a:rPr lang="en-US" altLang="zh-CN" sz="2800" dirty="0" smtClean="0"/>
              <a:t>Linear Model</a:t>
            </a:r>
            <a:endParaRPr lang="zh-CN" altLang="en-US" sz="2800" dirty="0"/>
          </a:p>
        </p:txBody>
      </p:sp>
      <p:sp>
        <p:nvSpPr>
          <p:cNvPr id="3" name="内容占位符 2"/>
          <p:cNvSpPr>
            <a:spLocks noGrp="1"/>
          </p:cNvSpPr>
          <p:nvPr>
            <p:ph idx="1"/>
          </p:nvPr>
        </p:nvSpPr>
        <p:spPr>
          <a:xfrm>
            <a:off x="677334" y="1002182"/>
            <a:ext cx="8596668" cy="2062542"/>
          </a:xfrm>
        </p:spPr>
        <p:txBody>
          <a:bodyPr/>
          <a:lstStyle/>
          <a:p>
            <a:r>
              <a:rPr lang="en-US" altLang="zh-CN" dirty="0" smtClean="0"/>
              <a:t>Before going on, we make a several of assumptions as follow:</a:t>
            </a:r>
          </a:p>
          <a:p>
            <a:pPr marL="0" indent="0">
              <a:buNone/>
            </a:pPr>
            <a:r>
              <a:rPr lang="en-US" altLang="zh-CN" dirty="0" smtClean="0"/>
              <a:t>Vector </a:t>
            </a:r>
            <a:r>
              <a:rPr lang="en-US" altLang="zh-CN" b="1" dirty="0" smtClean="0"/>
              <a:t>x</a:t>
            </a:r>
            <a:r>
              <a:rPr lang="en-US" altLang="zh-CN" b="1" baseline="30000" dirty="0" smtClean="0"/>
              <a:t>(</a:t>
            </a:r>
            <a:r>
              <a:rPr lang="en-US" altLang="zh-CN" b="1" baseline="30000" dirty="0" err="1" smtClean="0"/>
              <a:t>i</a:t>
            </a:r>
            <a:r>
              <a:rPr lang="en-US" altLang="zh-CN" b="1" baseline="30000" dirty="0" smtClean="0"/>
              <a:t>)</a:t>
            </a:r>
            <a:r>
              <a:rPr lang="en-US" altLang="zh-CN" b="1" dirty="0" smtClean="0"/>
              <a:t> </a:t>
            </a:r>
            <a:r>
              <a:rPr lang="en-US" altLang="zh-CN" dirty="0" smtClean="0"/>
              <a:t>= (x</a:t>
            </a:r>
            <a:r>
              <a:rPr lang="en-US" altLang="zh-CN" baseline="-25000" dirty="0" smtClean="0"/>
              <a:t>1</a:t>
            </a:r>
            <a:r>
              <a:rPr lang="en-US" altLang="zh-CN" dirty="0" smtClean="0"/>
              <a:t>, x</a:t>
            </a:r>
            <a:r>
              <a:rPr lang="en-US" altLang="zh-CN" baseline="-25000" dirty="0" smtClean="0"/>
              <a:t>2</a:t>
            </a:r>
            <a:r>
              <a:rPr lang="en-US" altLang="zh-CN" dirty="0" smtClean="0"/>
              <a:t>, x</a:t>
            </a:r>
            <a:r>
              <a:rPr lang="en-US" altLang="zh-CN" baseline="-25000" dirty="0" smtClean="0"/>
              <a:t>3</a:t>
            </a:r>
            <a:r>
              <a:rPr lang="en-US" altLang="zh-CN" dirty="0" smtClean="0"/>
              <a:t>, …, </a:t>
            </a:r>
            <a:r>
              <a:rPr lang="en-US" altLang="zh-CN" dirty="0" err="1" smtClean="0"/>
              <a:t>x</a:t>
            </a:r>
            <a:r>
              <a:rPr lang="en-US" altLang="zh-CN" baseline="-25000" dirty="0" err="1" smtClean="0"/>
              <a:t>d</a:t>
            </a:r>
            <a:r>
              <a:rPr lang="en-US" altLang="zh-CN" dirty="0" smtClean="0"/>
              <a:t>) which denotes the </a:t>
            </a:r>
            <a:r>
              <a:rPr lang="en-US" altLang="zh-CN" dirty="0" err="1" smtClean="0"/>
              <a:t>ith</a:t>
            </a:r>
            <a:r>
              <a:rPr lang="en-US" altLang="zh-CN" dirty="0" smtClean="0"/>
              <a:t> </a:t>
            </a:r>
            <a:r>
              <a:rPr lang="en-US" altLang="zh-CN" dirty="0" smtClean="0">
                <a:solidFill>
                  <a:srgbClr val="FF0000"/>
                </a:solidFill>
              </a:rPr>
              <a:t>input feature</a:t>
            </a:r>
            <a:r>
              <a:rPr lang="en-US" altLang="zh-CN" dirty="0" smtClean="0"/>
              <a:t>, and y</a:t>
            </a:r>
            <a:r>
              <a:rPr lang="en-US" altLang="zh-CN" baseline="30000" dirty="0" smtClean="0"/>
              <a:t>(</a:t>
            </a:r>
            <a:r>
              <a:rPr lang="en-US" altLang="zh-CN" baseline="30000" dirty="0" err="1" smtClean="0"/>
              <a:t>i</a:t>
            </a:r>
            <a:r>
              <a:rPr lang="en-US" altLang="zh-CN" baseline="30000" dirty="0" smtClean="0"/>
              <a:t>)</a:t>
            </a:r>
            <a:r>
              <a:rPr lang="en-US" altLang="zh-CN" dirty="0" smtClean="0"/>
              <a:t> to denote the </a:t>
            </a:r>
            <a:r>
              <a:rPr lang="en-US" altLang="zh-CN" dirty="0" err="1" smtClean="0"/>
              <a:t>ith</a:t>
            </a:r>
            <a:r>
              <a:rPr lang="en-US" altLang="zh-CN" dirty="0" smtClean="0"/>
              <a:t> </a:t>
            </a:r>
            <a:r>
              <a:rPr lang="en-US" altLang="zh-CN" dirty="0" smtClean="0">
                <a:solidFill>
                  <a:srgbClr val="FF0000"/>
                </a:solidFill>
              </a:rPr>
              <a:t>output variable.</a:t>
            </a:r>
          </a:p>
          <a:p>
            <a:pPr marL="0" indent="0">
              <a:buNone/>
            </a:pPr>
            <a:r>
              <a:rPr lang="en-US" altLang="zh-CN" dirty="0" smtClean="0">
                <a:solidFill>
                  <a:schemeClr val="tx1"/>
                </a:solidFill>
              </a:rPr>
              <a:t>A pair of (</a:t>
            </a:r>
            <a:r>
              <a:rPr lang="en-US" altLang="zh-CN" b="1" dirty="0" smtClean="0">
                <a:solidFill>
                  <a:schemeClr val="tx1"/>
                </a:solidFill>
              </a:rPr>
              <a:t>x</a:t>
            </a:r>
            <a:r>
              <a:rPr lang="en-US" altLang="zh-CN" baseline="30000" dirty="0" smtClean="0">
                <a:solidFill>
                  <a:schemeClr val="tx1"/>
                </a:solidFill>
              </a:rPr>
              <a:t>(</a:t>
            </a:r>
            <a:r>
              <a:rPr lang="en-US" altLang="zh-CN" baseline="30000" dirty="0" err="1" smtClean="0">
                <a:solidFill>
                  <a:schemeClr val="tx1"/>
                </a:solidFill>
              </a:rPr>
              <a:t>i</a:t>
            </a:r>
            <a:r>
              <a:rPr lang="en-US" altLang="zh-CN" baseline="30000" dirty="0" smtClean="0">
                <a:solidFill>
                  <a:schemeClr val="tx1"/>
                </a:solidFill>
              </a:rPr>
              <a:t>)</a:t>
            </a:r>
            <a:r>
              <a:rPr lang="en-US" altLang="zh-CN" dirty="0" smtClean="0">
                <a:solidFill>
                  <a:schemeClr val="tx1"/>
                </a:solidFill>
              </a:rPr>
              <a:t>,y</a:t>
            </a:r>
            <a:r>
              <a:rPr lang="en-US" altLang="zh-CN" baseline="30000" dirty="0" smtClean="0">
                <a:solidFill>
                  <a:schemeClr val="tx1"/>
                </a:solidFill>
              </a:rPr>
              <a:t>(</a:t>
            </a:r>
            <a:r>
              <a:rPr lang="en-US" altLang="zh-CN" baseline="30000" dirty="0" err="1" smtClean="0">
                <a:solidFill>
                  <a:schemeClr val="tx1"/>
                </a:solidFill>
              </a:rPr>
              <a:t>i</a:t>
            </a:r>
            <a:r>
              <a:rPr lang="en-US" altLang="zh-CN" baseline="30000" dirty="0" smtClean="0">
                <a:solidFill>
                  <a:schemeClr val="tx1"/>
                </a:solidFill>
              </a:rPr>
              <a:t>)</a:t>
            </a:r>
            <a:r>
              <a:rPr lang="en-US" altLang="zh-CN" dirty="0" smtClean="0">
                <a:solidFill>
                  <a:schemeClr val="tx1"/>
                </a:solidFill>
              </a:rPr>
              <a:t>) is called a </a:t>
            </a:r>
            <a:r>
              <a:rPr lang="en-US" altLang="zh-CN" dirty="0" smtClean="0">
                <a:solidFill>
                  <a:srgbClr val="FF0000"/>
                </a:solidFill>
              </a:rPr>
              <a:t>training example</a:t>
            </a:r>
            <a:r>
              <a:rPr lang="en-US" altLang="zh-CN" dirty="0" smtClean="0">
                <a:solidFill>
                  <a:schemeClr val="tx1"/>
                </a:solidFill>
              </a:rPr>
              <a:t>. So a list of m training examples {</a:t>
            </a:r>
            <a:r>
              <a:rPr lang="en-US" altLang="zh-CN" dirty="0">
                <a:solidFill>
                  <a:schemeClr val="tx1"/>
                </a:solidFill>
              </a:rPr>
              <a:t>(</a:t>
            </a:r>
            <a:r>
              <a:rPr lang="en-US" altLang="zh-CN" b="1" dirty="0">
                <a:solidFill>
                  <a:schemeClr val="tx1"/>
                </a:solidFill>
              </a:rPr>
              <a:t>x</a:t>
            </a:r>
            <a:r>
              <a:rPr lang="en-US" altLang="zh-CN" baseline="30000" dirty="0">
                <a:solidFill>
                  <a:schemeClr val="tx1"/>
                </a:solidFill>
              </a:rPr>
              <a:t>(</a:t>
            </a:r>
            <a:r>
              <a:rPr lang="en-US" altLang="zh-CN" baseline="30000" dirty="0" err="1">
                <a:solidFill>
                  <a:schemeClr val="tx1"/>
                </a:solidFill>
              </a:rPr>
              <a:t>i</a:t>
            </a:r>
            <a:r>
              <a:rPr lang="en-US" altLang="zh-CN" baseline="30000" dirty="0">
                <a:solidFill>
                  <a:schemeClr val="tx1"/>
                </a:solidFill>
              </a:rPr>
              <a:t>)</a:t>
            </a:r>
            <a:r>
              <a:rPr lang="en-US" altLang="zh-CN" dirty="0">
                <a:solidFill>
                  <a:schemeClr val="tx1"/>
                </a:solidFill>
              </a:rPr>
              <a:t>,y</a:t>
            </a:r>
            <a:r>
              <a:rPr lang="en-US" altLang="zh-CN" baseline="30000" dirty="0">
                <a:solidFill>
                  <a:schemeClr val="tx1"/>
                </a:solidFill>
              </a:rPr>
              <a:t>(</a:t>
            </a:r>
            <a:r>
              <a:rPr lang="en-US" altLang="zh-CN" baseline="30000" dirty="0" err="1">
                <a:solidFill>
                  <a:schemeClr val="tx1"/>
                </a:solidFill>
              </a:rPr>
              <a:t>i</a:t>
            </a:r>
            <a:r>
              <a:rPr lang="en-US" altLang="zh-CN" baseline="30000" dirty="0">
                <a:solidFill>
                  <a:schemeClr val="tx1"/>
                </a:solidFill>
              </a:rPr>
              <a:t>)</a:t>
            </a:r>
            <a:r>
              <a:rPr lang="en-US" altLang="zh-CN" dirty="0">
                <a:solidFill>
                  <a:schemeClr val="tx1"/>
                </a:solidFill>
              </a:rPr>
              <a:t>) </a:t>
            </a:r>
            <a:r>
              <a:rPr lang="en-US" altLang="zh-CN" dirty="0" smtClean="0">
                <a:solidFill>
                  <a:schemeClr val="tx1"/>
                </a:solidFill>
              </a:rPr>
              <a:t>; </a:t>
            </a:r>
            <a:r>
              <a:rPr lang="en-US" altLang="zh-CN" dirty="0" err="1" smtClean="0">
                <a:solidFill>
                  <a:schemeClr val="tx1"/>
                </a:solidFill>
              </a:rPr>
              <a:t>i</a:t>
            </a:r>
            <a:r>
              <a:rPr lang="en-US" altLang="zh-CN" dirty="0">
                <a:solidFill>
                  <a:schemeClr val="tx1"/>
                </a:solidFill>
              </a:rPr>
              <a:t> </a:t>
            </a:r>
            <a:r>
              <a:rPr lang="en-US" altLang="zh-CN" dirty="0" smtClean="0">
                <a:solidFill>
                  <a:schemeClr val="tx1"/>
                </a:solidFill>
              </a:rPr>
              <a:t>= 1, …, m} --- is called a </a:t>
            </a:r>
            <a:r>
              <a:rPr lang="en-US" altLang="zh-CN" dirty="0" smtClean="0">
                <a:solidFill>
                  <a:srgbClr val="FF0000"/>
                </a:solidFill>
              </a:rPr>
              <a:t>training set</a:t>
            </a:r>
            <a:r>
              <a:rPr lang="en-US" altLang="zh-CN" dirty="0" smtClean="0">
                <a:solidFill>
                  <a:schemeClr val="tx1"/>
                </a:solidFill>
              </a:rPr>
              <a:t>.</a:t>
            </a:r>
          </a:p>
          <a:p>
            <a:pPr marL="0" indent="0">
              <a:buNone/>
            </a:pPr>
            <a:endParaRPr lang="en-US" altLang="zh-CN" dirty="0" smtClean="0">
              <a:solidFill>
                <a:schemeClr val="tx1"/>
              </a:solidFill>
            </a:endParaRPr>
          </a:p>
        </p:txBody>
      </p:sp>
      <mc:AlternateContent xmlns:mc="http://schemas.openxmlformats.org/markup-compatibility/2006" xmlns:a14="http://schemas.microsoft.com/office/drawing/2010/main">
        <mc:Choice Requires="a14">
          <p:sp>
            <p:nvSpPr>
              <p:cNvPr id="4" name="矩形 3"/>
              <p:cNvSpPr/>
              <p:nvPr/>
            </p:nvSpPr>
            <p:spPr>
              <a:xfrm>
                <a:off x="677334" y="3731009"/>
                <a:ext cx="6586351" cy="11385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h</m:t>
                      </m:r>
                      <m:r>
                        <a:rPr lang="zh-CN" altLang="en-US" sz="2400" i="0">
                          <a:latin typeface="Cambria Math" panose="02040503050406030204" pitchFamily="18" charset="0"/>
                        </a:rPr>
                        <m:t>(</m:t>
                      </m:r>
                      <m:r>
                        <a:rPr lang="zh-CN" altLang="en-US" sz="2400" b="1" i="0">
                          <a:latin typeface="Cambria Math" panose="02040503050406030204" pitchFamily="18" charset="0"/>
                        </a:rPr>
                        <m:t>𝐱</m:t>
                      </m:r>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𝑤</m:t>
                          </m:r>
                        </m:e>
                        <m:sub>
                          <m:r>
                            <a:rPr lang="zh-CN" altLang="en-US" sz="2400" b="0" i="0">
                              <a:latin typeface="Cambria Math" panose="02040503050406030204" pitchFamily="18" charset="0"/>
                            </a:rPr>
                            <m:t>0</m:t>
                          </m:r>
                        </m:sub>
                      </m:sSub>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𝑤</m:t>
                          </m:r>
                        </m:e>
                        <m:sub>
                          <m:r>
                            <a:rPr lang="zh-CN" altLang="en-US" sz="2400" b="0" i="0">
                              <a:latin typeface="Cambria Math" panose="02040503050406030204" pitchFamily="18" charset="0"/>
                            </a:rPr>
                            <m:t>1</m:t>
                          </m:r>
                        </m:sub>
                      </m:sSub>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𝑥</m:t>
                          </m:r>
                        </m:e>
                        <m:sub>
                          <m:r>
                            <a:rPr lang="zh-CN" altLang="en-US" sz="2400" b="0" i="0">
                              <a:latin typeface="Cambria Math" panose="02040503050406030204" pitchFamily="18" charset="0"/>
                            </a:rPr>
                            <m:t>1</m:t>
                          </m:r>
                        </m:sub>
                      </m:sSub>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𝑤</m:t>
                          </m:r>
                        </m:e>
                        <m:sub>
                          <m:r>
                            <a:rPr lang="zh-CN" altLang="en-US" sz="2400" b="0" i="1">
                              <a:latin typeface="Cambria Math" panose="02040503050406030204" pitchFamily="18" charset="0"/>
                            </a:rPr>
                            <m:t>𝑑</m:t>
                          </m:r>
                        </m:sub>
                      </m:sSub>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𝑥</m:t>
                          </m:r>
                        </m:e>
                        <m:sub>
                          <m:r>
                            <a:rPr lang="zh-CN" altLang="en-US" sz="2400" b="0" i="1">
                              <a:latin typeface="Cambria Math" panose="02040503050406030204" pitchFamily="18" charset="0"/>
                            </a:rPr>
                            <m:t>𝑑</m:t>
                          </m:r>
                        </m:sub>
                      </m:sSub>
                      <m:r>
                        <a:rPr lang="zh-CN" altLang="en-US" sz="2400" b="0" i="0">
                          <a:latin typeface="Cambria Math" panose="02040503050406030204" pitchFamily="18" charset="0"/>
                        </a:rPr>
                        <m:t>=</m:t>
                      </m:r>
                      <m:nary>
                        <m:naryPr>
                          <m:chr m:val="∑"/>
                          <m:limLoc m:val="undOvr"/>
                          <m:grow m:val="on"/>
                          <m:ctrlPr>
                            <a:rPr lang="zh-CN" altLang="en-US" sz="2400" b="0" i="1">
                              <a:latin typeface="Cambria Math" panose="02040503050406030204" pitchFamily="18" charset="0"/>
                            </a:rPr>
                          </m:ctrlPr>
                        </m:naryPr>
                        <m:sub>
                          <m:r>
                            <a:rPr lang="zh-CN" altLang="en-US" sz="2400" b="0" i="1">
                              <a:latin typeface="Cambria Math" panose="02040503050406030204" pitchFamily="18" charset="0"/>
                            </a:rPr>
                            <m:t>𝑖</m:t>
                          </m:r>
                          <m:r>
                            <a:rPr lang="zh-CN" altLang="en-US" sz="2400" b="0" i="0">
                              <a:latin typeface="Cambria Math" panose="02040503050406030204" pitchFamily="18" charset="0"/>
                            </a:rPr>
                            <m:t>=0</m:t>
                          </m:r>
                        </m:sub>
                        <m:sup>
                          <m:r>
                            <a:rPr lang="zh-CN" altLang="en-US" sz="2400" b="0" i="1">
                              <a:latin typeface="Cambria Math" panose="02040503050406030204" pitchFamily="18" charset="0"/>
                            </a:rPr>
                            <m:t>𝑑</m:t>
                          </m:r>
                        </m:sup>
                        <m:e>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𝑤</m:t>
                              </m:r>
                            </m:e>
                            <m:sub>
                              <m:r>
                                <a:rPr lang="zh-CN" altLang="en-US" sz="2400" b="0" i="1">
                                  <a:latin typeface="Cambria Math" panose="02040503050406030204" pitchFamily="18" charset="0"/>
                                </a:rPr>
                                <m:t>𝑖</m:t>
                              </m:r>
                            </m:sub>
                          </m:sSub>
                        </m:e>
                      </m:nary>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𝑥</m:t>
                          </m:r>
                        </m:e>
                        <m:sub>
                          <m:r>
                            <a:rPr lang="zh-CN" altLang="en-US" sz="2400" b="0" i="1">
                              <a:latin typeface="Cambria Math" panose="02040503050406030204" pitchFamily="18" charset="0"/>
                            </a:rPr>
                            <m:t>𝑖</m:t>
                          </m:r>
                        </m:sub>
                      </m:sSub>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𝐰</m:t>
                          </m:r>
                        </m:e>
                        <m:sup>
                          <m:r>
                            <a:rPr lang="zh-CN" altLang="en-US" sz="2400" b="0" i="1">
                              <a:latin typeface="Cambria Math" panose="02040503050406030204" pitchFamily="18" charset="0"/>
                            </a:rPr>
                            <m:t>𝑇</m:t>
                          </m:r>
                        </m:sup>
                      </m:sSup>
                      <m:r>
                        <a:rPr lang="zh-CN" altLang="en-US" sz="2400" b="1" i="0">
                          <a:latin typeface="Cambria Math" panose="02040503050406030204" pitchFamily="18" charset="0"/>
                        </a:rPr>
                        <m:t>𝐱</m:t>
                      </m:r>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677334" y="3731009"/>
                <a:ext cx="6586351" cy="1138581"/>
              </a:xfrm>
              <a:prstGeom prst="rect">
                <a:avLst/>
              </a:prstGeom>
              <a:blipFill rotWithShape="0">
                <a:blip r:embed="rId2"/>
                <a:stretch>
                  <a:fillRect/>
                </a:stretch>
              </a:blipFill>
            </p:spPr>
            <p:txBody>
              <a:bodyPr/>
              <a:lstStyle/>
              <a:p>
                <a:r>
                  <a:rPr lang="zh-CN" altLang="en-US">
                    <a:noFill/>
                  </a:rPr>
                  <a:t> </a:t>
                </a:r>
              </a:p>
            </p:txBody>
          </p:sp>
        </mc:Fallback>
      </mc:AlternateContent>
      <p:sp>
        <p:nvSpPr>
          <p:cNvPr id="5" name="文本框 4"/>
          <p:cNvSpPr txBox="1"/>
          <p:nvPr/>
        </p:nvSpPr>
        <p:spPr>
          <a:xfrm>
            <a:off x="713347" y="3064724"/>
            <a:ext cx="5743978" cy="369332"/>
          </a:xfrm>
          <a:prstGeom prst="rect">
            <a:avLst/>
          </a:prstGeom>
          <a:noFill/>
        </p:spPr>
        <p:txBody>
          <a:bodyPr wrap="square" rtlCol="0">
            <a:spAutoFit/>
          </a:bodyPr>
          <a:lstStyle/>
          <a:p>
            <a:r>
              <a:rPr lang="en-US" altLang="zh-CN" dirty="0" smtClean="0"/>
              <a:t>To simplify this, we usually write down this like:</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7263685" y="4069466"/>
                <a:ext cx="180304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=1</m:t>
                          </m:r>
                        </m:e>
                      </m:d>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7263685" y="4069466"/>
                <a:ext cx="1803042" cy="461665"/>
              </a:xfrm>
              <a:prstGeom prst="rect">
                <a:avLst/>
              </a:prstGeom>
              <a:blipFill rotWithShape="0">
                <a:blip r:embed="rId3"/>
                <a:stretch>
                  <a:fillRect b="-4000"/>
                </a:stretch>
              </a:blipFill>
            </p:spPr>
            <p:txBody>
              <a:bodyPr/>
              <a:lstStyle/>
              <a:p>
                <a:r>
                  <a:rPr lang="zh-CN" altLang="en-US">
                    <a:noFill/>
                  </a:rPr>
                  <a:t> </a:t>
                </a:r>
              </a:p>
            </p:txBody>
          </p:sp>
        </mc:Fallback>
      </mc:AlternateContent>
      <p:sp>
        <p:nvSpPr>
          <p:cNvPr id="8" name="文本框 7"/>
          <p:cNvSpPr txBox="1"/>
          <p:nvPr/>
        </p:nvSpPr>
        <p:spPr>
          <a:xfrm>
            <a:off x="695340" y="5238922"/>
            <a:ext cx="8560655" cy="646331"/>
          </a:xfrm>
          <a:prstGeom prst="rect">
            <a:avLst/>
          </a:prstGeom>
          <a:noFill/>
        </p:spPr>
        <p:txBody>
          <a:bodyPr wrap="square" rtlCol="0">
            <a:spAutoFit/>
          </a:bodyPr>
          <a:lstStyle/>
          <a:p>
            <a:r>
              <a:rPr lang="en-US" altLang="zh-CN" dirty="0" smtClean="0">
                <a:solidFill>
                  <a:schemeClr val="accent5">
                    <a:lumMod val="75000"/>
                  </a:schemeClr>
                </a:solidFill>
              </a:rPr>
              <a:t>Yup, we could also use polynomial models or any other much more complicated models. We would talk about this later. </a:t>
            </a:r>
            <a:r>
              <a:rPr lang="en-US" altLang="zh-CN" dirty="0" smtClean="0">
                <a:solidFill>
                  <a:schemeClr val="accent5">
                    <a:lumMod val="75000"/>
                  </a:schemeClr>
                </a:solidFill>
                <a:sym typeface="Wingdings" panose="05000000000000000000" pitchFamily="2" charset="2"/>
              </a:rPr>
              <a:t>:-)</a:t>
            </a:r>
            <a:endParaRPr lang="zh-CN" altLang="en-US" dirty="0">
              <a:solidFill>
                <a:schemeClr val="accent5">
                  <a:lumMod val="75000"/>
                </a:schemeClr>
              </a:solidFill>
            </a:endParaRPr>
          </a:p>
        </p:txBody>
      </p:sp>
    </p:spTree>
    <p:extLst>
      <p:ext uri="{BB962C8B-B14F-4D97-AF65-F5344CB8AC3E}">
        <p14:creationId xmlns:p14="http://schemas.microsoft.com/office/powerpoint/2010/main" val="119592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58839"/>
            <a:ext cx="3856029" cy="755561"/>
          </a:xfrm>
        </p:spPr>
        <p:txBody>
          <a:bodyPr/>
          <a:lstStyle/>
          <a:p>
            <a:r>
              <a:rPr lang="en-US" altLang="zh-CN" dirty="0" smtClean="0"/>
              <a:t>Linear Regression</a:t>
            </a:r>
            <a:endParaRPr lang="zh-CN" altLang="en-US" dirty="0"/>
          </a:p>
        </p:txBody>
      </p:sp>
      <p:sp>
        <p:nvSpPr>
          <p:cNvPr id="7" name="文本框 6"/>
          <p:cNvSpPr txBox="1"/>
          <p:nvPr/>
        </p:nvSpPr>
        <p:spPr>
          <a:xfrm>
            <a:off x="7328078" y="3097532"/>
            <a:ext cx="2421228" cy="461665"/>
          </a:xfrm>
          <a:prstGeom prst="rect">
            <a:avLst/>
          </a:prstGeom>
          <a:noFill/>
        </p:spPr>
        <p:txBody>
          <a:bodyPr wrap="square" rtlCol="0">
            <a:spAutoFit/>
          </a:bodyPr>
          <a:lstStyle/>
          <a:p>
            <a:r>
              <a:rPr lang="en-US" altLang="zh-CN" sz="2400" dirty="0" smtClean="0"/>
              <a:t>So familiar? :-)</a:t>
            </a:r>
            <a:endParaRPr lang="zh-CN" altLang="en-US" sz="24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34" y="914400"/>
            <a:ext cx="6600825" cy="5057775"/>
          </a:xfrm>
          <a:prstGeom prst="rect">
            <a:avLst/>
          </a:prstGeom>
        </p:spPr>
      </p:pic>
      <p:sp>
        <p:nvSpPr>
          <p:cNvPr id="9" name="文本框 8"/>
          <p:cNvSpPr txBox="1"/>
          <p:nvPr/>
        </p:nvSpPr>
        <p:spPr>
          <a:xfrm>
            <a:off x="4365938" y="6233375"/>
            <a:ext cx="2640169" cy="369332"/>
          </a:xfrm>
          <a:prstGeom prst="rect">
            <a:avLst/>
          </a:prstGeom>
          <a:noFill/>
        </p:spPr>
        <p:txBody>
          <a:bodyPr wrap="square" rtlCol="0">
            <a:spAutoFit/>
          </a:bodyPr>
          <a:lstStyle/>
          <a:p>
            <a:r>
              <a:rPr lang="en-US" altLang="zh-CN" dirty="0" smtClean="0">
                <a:solidFill>
                  <a:srgbClr val="FF0000"/>
                </a:solidFill>
              </a:rPr>
              <a:t>--from CS229, Stanford</a:t>
            </a:r>
            <a:endParaRPr lang="zh-CN" altLang="en-US" dirty="0">
              <a:solidFill>
                <a:srgbClr val="FF0000"/>
              </a:solidFill>
            </a:endParaRPr>
          </a:p>
        </p:txBody>
      </p:sp>
    </p:spTree>
    <p:extLst>
      <p:ext uri="{BB962C8B-B14F-4D97-AF65-F5344CB8AC3E}">
        <p14:creationId xmlns:p14="http://schemas.microsoft.com/office/powerpoint/2010/main" val="4216002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1217" y="270456"/>
            <a:ext cx="3631842" cy="369332"/>
          </a:xfrm>
          <a:prstGeom prst="rect">
            <a:avLst/>
          </a:prstGeom>
          <a:noFill/>
        </p:spPr>
        <p:txBody>
          <a:bodyPr wrap="square" rtlCol="0">
            <a:spAutoFit/>
          </a:bodyPr>
          <a:lstStyle/>
          <a:p>
            <a:r>
              <a:rPr lang="en-US" altLang="zh-CN" dirty="0" smtClean="0">
                <a:solidFill>
                  <a:srgbClr val="FF0000"/>
                </a:solidFill>
              </a:rPr>
              <a:t>Note that N = #training examples</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5" name="矩形 4"/>
              <p:cNvSpPr/>
              <p:nvPr/>
            </p:nvSpPr>
            <p:spPr>
              <a:xfrm>
                <a:off x="379926" y="1585393"/>
                <a:ext cx="8332631" cy="11308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𝐸</m:t>
                      </m:r>
                      <m:r>
                        <a:rPr lang="zh-CN" altLang="en-US" sz="2400" i="0">
                          <a:latin typeface="Cambria Math" panose="02040503050406030204" pitchFamily="18" charset="0"/>
                        </a:rPr>
                        <m:t>(</m:t>
                      </m:r>
                      <m:r>
                        <a:rPr lang="zh-CN" altLang="en-US" sz="2400" b="1" i="0">
                          <a:latin typeface="Cambria Math" panose="02040503050406030204" pitchFamily="18" charset="0"/>
                        </a:rPr>
                        <m:t>𝐰</m:t>
                      </m:r>
                      <m:r>
                        <a:rPr lang="zh-CN" altLang="en-US" sz="2400" b="0" i="0">
                          <a:latin typeface="Cambria Math" panose="02040503050406030204" pitchFamily="18" charset="0"/>
                        </a:rPr>
                        <m:t>)=</m:t>
                      </m:r>
                      <m:f>
                        <m:fPr>
                          <m:ctrlPr>
                            <a:rPr lang="zh-CN" altLang="en-US" sz="2400" b="0" i="1">
                              <a:latin typeface="Cambria Math" panose="02040503050406030204" pitchFamily="18" charset="0"/>
                            </a:rPr>
                          </m:ctrlPr>
                        </m:fPr>
                        <m:num>
                          <m:r>
                            <a:rPr lang="zh-CN" altLang="en-US" sz="2400" b="0" i="0">
                              <a:latin typeface="Cambria Math" panose="02040503050406030204" pitchFamily="18" charset="0"/>
                            </a:rPr>
                            <m:t>1</m:t>
                          </m:r>
                        </m:num>
                        <m:den>
                          <m:r>
                            <a:rPr lang="zh-CN" altLang="en-US" sz="2400" b="0" i="1">
                              <a:latin typeface="Cambria Math" panose="02040503050406030204" pitchFamily="18" charset="0"/>
                            </a:rPr>
                            <m:t>𝑁</m:t>
                          </m:r>
                        </m:den>
                      </m:f>
                      <m:nary>
                        <m:naryPr>
                          <m:chr m:val="∑"/>
                          <m:limLoc m:val="undOvr"/>
                          <m:grow m:val="on"/>
                          <m:ctrlPr>
                            <a:rPr lang="zh-CN" altLang="en-US" sz="2400" b="0" i="1">
                              <a:latin typeface="Cambria Math" panose="02040503050406030204" pitchFamily="18" charset="0"/>
                            </a:rPr>
                          </m:ctrlPr>
                        </m:naryPr>
                        <m:sub>
                          <m:r>
                            <a:rPr lang="zh-CN" altLang="en-US" sz="2400" b="0" i="1">
                              <a:latin typeface="Cambria Math" panose="02040503050406030204" pitchFamily="18" charset="0"/>
                            </a:rPr>
                            <m:t>𝑛</m:t>
                          </m:r>
                          <m:r>
                            <a:rPr lang="zh-CN" altLang="en-US" sz="2400" b="0" i="0">
                              <a:latin typeface="Cambria Math" panose="02040503050406030204" pitchFamily="18" charset="0"/>
                            </a:rPr>
                            <m:t>=1</m:t>
                          </m:r>
                        </m:sub>
                        <m:sup>
                          <m:r>
                            <a:rPr lang="zh-CN" altLang="en-US" sz="2400" b="0" i="1">
                              <a:latin typeface="Cambria Math" panose="02040503050406030204" pitchFamily="18" charset="0"/>
                            </a:rPr>
                            <m:t>𝑁</m:t>
                          </m:r>
                        </m:sup>
                        <m:e>
                          <m:sSup>
                            <m:sSupPr>
                              <m:ctrlPr>
                                <a:rPr lang="zh-CN" altLang="en-US" sz="2400" b="0" i="1">
                                  <a:latin typeface="Cambria Math" panose="02040503050406030204" pitchFamily="18" charset="0"/>
                                </a:rPr>
                              </m:ctrlPr>
                            </m:sSupPr>
                            <m:e>
                              <m:d>
                                <m:dPr>
                                  <m:ctrlPr>
                                    <a:rPr lang="zh-CN" altLang="en-US" sz="2400" b="0" i="1">
                                      <a:latin typeface="Cambria Math" panose="02040503050406030204" pitchFamily="18" charset="0"/>
                                    </a:rPr>
                                  </m:ctrlPr>
                                </m:dPr>
                                <m:e>
                                  <m:r>
                                    <a:rPr lang="zh-CN" altLang="en-US" sz="2400" b="0" i="1">
                                      <a:latin typeface="Cambria Math" panose="02040503050406030204" pitchFamily="18" charset="0"/>
                                    </a:rPr>
                                    <m:t>h</m:t>
                                  </m:r>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𝐱</m:t>
                                      </m:r>
                                    </m:e>
                                    <m:sup>
                                      <m:d>
                                        <m:dPr>
                                          <m:ctrlPr>
                                            <a:rPr lang="zh-CN" altLang="en-US" sz="2400" b="1" i="1">
                                              <a:latin typeface="Cambria Math" panose="02040503050406030204" pitchFamily="18" charset="0"/>
                                            </a:rPr>
                                          </m:ctrlPr>
                                        </m:dPr>
                                        <m:e>
                                          <m:r>
                                            <a:rPr lang="zh-CN" altLang="en-US" sz="2400" b="0" i="1">
                                              <a:latin typeface="Cambria Math" panose="02040503050406030204" pitchFamily="18" charset="0"/>
                                            </a:rPr>
                                            <m:t>𝑛</m:t>
                                          </m:r>
                                        </m:e>
                                      </m:d>
                                    </m:sup>
                                  </m:sSup>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r>
                                        <a:rPr lang="zh-CN" altLang="en-US" sz="2400" b="0" i="1">
                                          <a:latin typeface="Cambria Math" panose="02040503050406030204" pitchFamily="18" charset="0"/>
                                        </a:rPr>
                                        <m:t>𝑦</m:t>
                                      </m:r>
                                    </m:e>
                                    <m:sup>
                                      <m:d>
                                        <m:dPr>
                                          <m:ctrlPr>
                                            <a:rPr lang="zh-CN" altLang="en-US" sz="2400" b="0" i="1">
                                              <a:latin typeface="Cambria Math" panose="02040503050406030204" pitchFamily="18" charset="0"/>
                                            </a:rPr>
                                          </m:ctrlPr>
                                        </m:dPr>
                                        <m:e>
                                          <m:r>
                                            <a:rPr lang="zh-CN" altLang="en-US" sz="2400" b="0" i="1">
                                              <a:latin typeface="Cambria Math" panose="02040503050406030204" pitchFamily="18" charset="0"/>
                                            </a:rPr>
                                            <m:t>𝑛</m:t>
                                          </m:r>
                                        </m:e>
                                      </m:d>
                                    </m:sup>
                                  </m:sSup>
                                </m:e>
                              </m:d>
                            </m:e>
                            <m:sup>
                              <m:r>
                                <a:rPr lang="zh-CN" altLang="en-US" sz="2400" b="0" i="0">
                                  <a:latin typeface="Cambria Math" panose="02040503050406030204" pitchFamily="18" charset="0"/>
                                </a:rPr>
                                <m:t>2</m:t>
                              </m:r>
                            </m:sup>
                          </m:sSup>
                        </m:e>
                      </m:nary>
                      <m:r>
                        <a:rPr lang="zh-CN" altLang="en-US" sz="2400" b="0" i="0">
                          <a:latin typeface="Cambria Math" panose="02040503050406030204" pitchFamily="18" charset="0"/>
                        </a:rPr>
                        <m:t>=</m:t>
                      </m:r>
                      <m:f>
                        <m:fPr>
                          <m:ctrlPr>
                            <a:rPr lang="zh-CN" altLang="en-US" sz="2400" b="0" i="1">
                              <a:latin typeface="Cambria Math" panose="02040503050406030204" pitchFamily="18" charset="0"/>
                            </a:rPr>
                          </m:ctrlPr>
                        </m:fPr>
                        <m:num>
                          <m:r>
                            <a:rPr lang="zh-CN" altLang="en-US" sz="2400" b="0" i="0">
                              <a:latin typeface="Cambria Math" panose="02040503050406030204" pitchFamily="18" charset="0"/>
                            </a:rPr>
                            <m:t>1</m:t>
                          </m:r>
                        </m:num>
                        <m:den>
                          <m:r>
                            <a:rPr lang="zh-CN" altLang="en-US" sz="2400" b="0" i="1">
                              <a:latin typeface="Cambria Math" panose="02040503050406030204" pitchFamily="18" charset="0"/>
                            </a:rPr>
                            <m:t>𝑁</m:t>
                          </m:r>
                        </m:den>
                      </m:f>
                      <m:nary>
                        <m:naryPr>
                          <m:chr m:val="∑"/>
                          <m:limLoc m:val="undOvr"/>
                          <m:grow m:val="on"/>
                          <m:ctrlPr>
                            <a:rPr lang="zh-CN" altLang="en-US" sz="2400" b="0" i="1">
                              <a:latin typeface="Cambria Math" panose="02040503050406030204" pitchFamily="18" charset="0"/>
                            </a:rPr>
                          </m:ctrlPr>
                        </m:naryPr>
                        <m:sub>
                          <m:r>
                            <a:rPr lang="zh-CN" altLang="en-US" sz="2400" b="0" i="1">
                              <a:latin typeface="Cambria Math" panose="02040503050406030204" pitchFamily="18" charset="0"/>
                            </a:rPr>
                            <m:t>𝑛</m:t>
                          </m:r>
                          <m:r>
                            <a:rPr lang="zh-CN" altLang="en-US" sz="2400" b="0" i="0">
                              <a:latin typeface="Cambria Math" panose="02040503050406030204" pitchFamily="18" charset="0"/>
                            </a:rPr>
                            <m:t>=1</m:t>
                          </m:r>
                        </m:sub>
                        <m:sup>
                          <m:r>
                            <a:rPr lang="zh-CN" altLang="en-US" sz="2400" b="0" i="1">
                              <a:latin typeface="Cambria Math" panose="02040503050406030204" pitchFamily="18" charset="0"/>
                            </a:rPr>
                            <m:t>𝑁</m:t>
                          </m:r>
                        </m:sup>
                        <m:e>
                          <m:sSup>
                            <m:sSupPr>
                              <m:ctrlPr>
                                <a:rPr lang="zh-CN" altLang="en-US" sz="2400" b="0" i="1">
                                  <a:latin typeface="Cambria Math" panose="02040503050406030204" pitchFamily="18" charset="0"/>
                                </a:rPr>
                              </m:ctrlPr>
                            </m:sSupPr>
                            <m:e>
                              <m:d>
                                <m:dPr>
                                  <m:ctrlPr>
                                    <a:rPr lang="zh-CN" altLang="en-US" sz="2400" b="0" i="1">
                                      <a:latin typeface="Cambria Math" panose="02040503050406030204" pitchFamily="18" charset="0"/>
                                    </a:rPr>
                                  </m:ctrlPr>
                                </m:dPr>
                                <m:e>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𝐰</m:t>
                                      </m:r>
                                    </m:e>
                                    <m:sup>
                                      <m:r>
                                        <a:rPr lang="zh-CN" altLang="en-US" sz="2400" b="0" i="1">
                                          <a:latin typeface="Cambria Math" panose="02040503050406030204" pitchFamily="18" charset="0"/>
                                        </a:rPr>
                                        <m:t>𝑇</m:t>
                                      </m:r>
                                    </m:sup>
                                  </m:sSup>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𝐱</m:t>
                                      </m:r>
                                    </m:e>
                                    <m:sup>
                                      <m:d>
                                        <m:dPr>
                                          <m:ctrlPr>
                                            <a:rPr lang="zh-CN" altLang="en-US" sz="2400" b="1" i="1">
                                              <a:latin typeface="Cambria Math" panose="02040503050406030204" pitchFamily="18" charset="0"/>
                                            </a:rPr>
                                          </m:ctrlPr>
                                        </m:dPr>
                                        <m:e>
                                          <m:r>
                                            <a:rPr lang="zh-CN" altLang="en-US" sz="2400" b="0" i="1">
                                              <a:latin typeface="Cambria Math" panose="02040503050406030204" pitchFamily="18" charset="0"/>
                                            </a:rPr>
                                            <m:t>𝑛</m:t>
                                          </m:r>
                                        </m:e>
                                      </m:d>
                                    </m:sup>
                                  </m:sSup>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r>
                                        <a:rPr lang="zh-CN" altLang="en-US" sz="2400" b="0" i="1">
                                          <a:latin typeface="Cambria Math" panose="02040503050406030204" pitchFamily="18" charset="0"/>
                                        </a:rPr>
                                        <m:t>𝑦</m:t>
                                      </m:r>
                                    </m:e>
                                    <m:sup>
                                      <m:d>
                                        <m:dPr>
                                          <m:ctrlPr>
                                            <a:rPr lang="zh-CN" altLang="en-US" sz="2400" b="0" i="1">
                                              <a:latin typeface="Cambria Math" panose="02040503050406030204" pitchFamily="18" charset="0"/>
                                            </a:rPr>
                                          </m:ctrlPr>
                                        </m:dPr>
                                        <m:e>
                                          <m:r>
                                            <a:rPr lang="zh-CN" altLang="en-US" sz="2400" b="0" i="1">
                                              <a:latin typeface="Cambria Math" panose="02040503050406030204" pitchFamily="18" charset="0"/>
                                            </a:rPr>
                                            <m:t>𝑛</m:t>
                                          </m:r>
                                        </m:e>
                                      </m:d>
                                    </m:sup>
                                  </m:sSup>
                                </m:e>
                              </m:d>
                            </m:e>
                            <m:sup>
                              <m:r>
                                <a:rPr lang="zh-CN" altLang="en-US" sz="2400" b="0" i="0">
                                  <a:latin typeface="Cambria Math" panose="02040503050406030204" pitchFamily="18" charset="0"/>
                                </a:rPr>
                                <m:t>2</m:t>
                              </m:r>
                            </m:sup>
                          </m:sSup>
                        </m:e>
                      </m:nary>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379926" y="1585393"/>
                <a:ext cx="8332631" cy="1130822"/>
              </a:xfrm>
              <a:prstGeom prst="rect">
                <a:avLst/>
              </a:prstGeom>
              <a:blipFill rotWithShape="0">
                <a:blip r:embed="rId2"/>
                <a:stretch>
                  <a:fillRect/>
                </a:stretch>
              </a:blipFill>
            </p:spPr>
            <p:txBody>
              <a:bodyPr/>
              <a:lstStyle/>
              <a:p>
                <a:r>
                  <a:rPr lang="zh-CN" altLang="en-US">
                    <a:noFill/>
                  </a:rPr>
                  <a:t> </a:t>
                </a:r>
              </a:p>
            </p:txBody>
          </p:sp>
        </mc:Fallback>
      </mc:AlternateContent>
      <p:sp>
        <p:nvSpPr>
          <p:cNvPr id="6" name="文本框 5"/>
          <p:cNvSpPr txBox="1"/>
          <p:nvPr/>
        </p:nvSpPr>
        <p:spPr>
          <a:xfrm>
            <a:off x="721217" y="992422"/>
            <a:ext cx="7366715" cy="369332"/>
          </a:xfrm>
          <a:prstGeom prst="rect">
            <a:avLst/>
          </a:prstGeom>
          <a:noFill/>
        </p:spPr>
        <p:txBody>
          <a:bodyPr wrap="square" rtlCol="0">
            <a:spAutoFit/>
          </a:bodyPr>
          <a:lstStyle/>
          <a:p>
            <a:r>
              <a:rPr lang="en-US" altLang="zh-CN" dirty="0" smtClean="0"/>
              <a:t>We now define the </a:t>
            </a:r>
            <a:r>
              <a:rPr lang="en-US" altLang="zh-CN" dirty="0" smtClean="0">
                <a:solidFill>
                  <a:schemeClr val="accent5">
                    <a:lumMod val="75000"/>
                  </a:schemeClr>
                </a:solidFill>
              </a:rPr>
              <a:t>error function </a:t>
            </a:r>
            <a:r>
              <a:rPr lang="en-US" altLang="zh-CN" dirty="0" smtClean="0"/>
              <a:t>as below:</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4404574" y="3805103"/>
                <a:ext cx="2251813" cy="421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h</m:t>
                      </m:r>
                      <m:r>
                        <a:rPr lang="zh-CN" altLang="en-US" sz="2000" i="0">
                          <a:latin typeface="Cambria Math" panose="02040503050406030204" pitchFamily="18" charset="0"/>
                        </a:rPr>
                        <m:t>(</m:t>
                      </m:r>
                      <m:sSup>
                        <m:sSupPr>
                          <m:ctrlPr>
                            <a:rPr lang="zh-CN" altLang="en-US" sz="2000" i="1">
                              <a:latin typeface="Cambria Math" panose="02040503050406030204" pitchFamily="18" charset="0"/>
                            </a:rPr>
                          </m:ctrlPr>
                        </m:sSupPr>
                        <m:e>
                          <m:r>
                            <a:rPr lang="zh-CN" altLang="en-US" sz="2000" b="1" i="0">
                              <a:latin typeface="Cambria Math" panose="02040503050406030204" pitchFamily="18" charset="0"/>
                            </a:rPr>
                            <m:t>𝐱</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r>
                        <a:rPr lang="zh-CN" altLang="en-US" sz="2000" b="0" i="0">
                          <a:latin typeface="Cambria Math" panose="02040503050406030204" pitchFamily="18" charset="0"/>
                        </a:rPr>
                        <m:t>)=</m:t>
                      </m:r>
                      <m:sSup>
                        <m:sSupPr>
                          <m:ctrlPr>
                            <a:rPr lang="zh-CN" altLang="en-US" sz="2000" b="0" i="1">
                              <a:latin typeface="Cambria Math" panose="02040503050406030204" pitchFamily="18" charset="0"/>
                            </a:rPr>
                          </m:ctrlPr>
                        </m:sSupPr>
                        <m:e>
                          <m:r>
                            <a:rPr lang="zh-CN" altLang="en-US" sz="2000" b="1" i="0">
                              <a:latin typeface="Cambria Math" panose="02040503050406030204" pitchFamily="18" charset="0"/>
                            </a:rPr>
                            <m:t>𝐰</m:t>
                          </m:r>
                        </m:e>
                        <m:sup>
                          <m:r>
                            <a:rPr lang="zh-CN" altLang="en-US" sz="2000" b="0" i="1">
                              <a:latin typeface="Cambria Math" panose="02040503050406030204" pitchFamily="18" charset="0"/>
                            </a:rPr>
                            <m:t>𝑇</m:t>
                          </m:r>
                        </m:sup>
                      </m:sSup>
                      <m:sSup>
                        <m:sSupPr>
                          <m:ctrlPr>
                            <a:rPr lang="zh-CN" altLang="en-US" sz="2000" b="0" i="1">
                              <a:latin typeface="Cambria Math" panose="02040503050406030204" pitchFamily="18" charset="0"/>
                            </a:rPr>
                          </m:ctrlPr>
                        </m:sSupPr>
                        <m:e>
                          <m:r>
                            <a:rPr lang="zh-CN" altLang="en-US" sz="2000" b="1" i="0">
                              <a:latin typeface="Cambria Math" panose="02040503050406030204" pitchFamily="18" charset="0"/>
                            </a:rPr>
                            <m:t>𝐱</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4404574" y="3805103"/>
                <a:ext cx="2251813" cy="421013"/>
              </a:xfrm>
              <a:prstGeom prst="rect">
                <a:avLst/>
              </a:prstGeom>
              <a:blipFill rotWithShape="0">
                <a:blip r:embed="rId3"/>
                <a:stretch>
                  <a:fillRect b="-17391"/>
                </a:stretch>
              </a:blipFill>
            </p:spPr>
            <p:txBody>
              <a:bodyPr/>
              <a:lstStyle/>
              <a:p>
                <a:r>
                  <a:rPr lang="zh-CN" altLang="en-US">
                    <a:noFill/>
                  </a:rPr>
                  <a:t> </a:t>
                </a:r>
              </a:p>
            </p:txBody>
          </p:sp>
        </mc:Fallback>
      </mc:AlternateContent>
      <p:sp>
        <p:nvSpPr>
          <p:cNvPr id="9" name="文本框 8"/>
          <p:cNvSpPr txBox="1"/>
          <p:nvPr/>
        </p:nvSpPr>
        <p:spPr>
          <a:xfrm>
            <a:off x="721217" y="3157388"/>
            <a:ext cx="3425780" cy="369332"/>
          </a:xfrm>
          <a:prstGeom prst="rect">
            <a:avLst/>
          </a:prstGeom>
          <a:noFill/>
        </p:spPr>
        <p:txBody>
          <a:bodyPr wrap="square" rtlCol="0">
            <a:spAutoFit/>
          </a:bodyPr>
          <a:lstStyle/>
          <a:p>
            <a:r>
              <a:rPr lang="en-US" altLang="zh-CN" dirty="0" smtClean="0"/>
              <a:t>Do you remember:</a:t>
            </a:r>
            <a:endParaRPr lang="zh-CN" altLang="en-US" dirty="0"/>
          </a:p>
        </p:txBody>
      </p:sp>
      <p:sp>
        <p:nvSpPr>
          <p:cNvPr id="10" name="文本框 9"/>
          <p:cNvSpPr txBox="1"/>
          <p:nvPr/>
        </p:nvSpPr>
        <p:spPr>
          <a:xfrm>
            <a:off x="721217" y="5054051"/>
            <a:ext cx="7650051" cy="461665"/>
          </a:xfrm>
          <a:prstGeom prst="rect">
            <a:avLst/>
          </a:prstGeom>
          <a:noFill/>
        </p:spPr>
        <p:txBody>
          <a:bodyPr wrap="square" rtlCol="0">
            <a:spAutoFit/>
          </a:bodyPr>
          <a:lstStyle/>
          <a:p>
            <a:r>
              <a:rPr lang="en-US" altLang="zh-CN" sz="2400" dirty="0" smtClean="0"/>
              <a:t>Obviously, our goal is to </a:t>
            </a:r>
            <a:r>
              <a:rPr lang="en-US" altLang="zh-CN" sz="2400" dirty="0" smtClean="0">
                <a:solidFill>
                  <a:schemeClr val="accent5">
                    <a:lumMod val="75000"/>
                  </a:schemeClr>
                </a:solidFill>
              </a:rPr>
              <a:t>minimize</a:t>
            </a:r>
            <a:r>
              <a:rPr lang="en-US" altLang="zh-CN" sz="2400" dirty="0" smtClean="0"/>
              <a:t> the</a:t>
            </a:r>
            <a:r>
              <a:rPr lang="en-US" altLang="zh-CN" sz="2400" dirty="0" smtClean="0">
                <a:solidFill>
                  <a:srgbClr val="FF0000"/>
                </a:solidFill>
              </a:rPr>
              <a:t> error </a:t>
            </a:r>
            <a:r>
              <a:rPr lang="en-US" altLang="zh-CN" sz="2400" dirty="0" smtClean="0"/>
              <a:t>function!</a:t>
            </a:r>
            <a:endParaRPr lang="zh-CN" altLang="en-US" sz="2400" dirty="0"/>
          </a:p>
        </p:txBody>
      </p:sp>
      <mc:AlternateContent xmlns:mc="http://schemas.openxmlformats.org/markup-compatibility/2006" xmlns:a14="http://schemas.microsoft.com/office/drawing/2010/main">
        <mc:Choice Requires="a14">
          <p:sp>
            <p:nvSpPr>
              <p:cNvPr id="11" name="矩形 10"/>
              <p:cNvSpPr/>
              <p:nvPr/>
            </p:nvSpPr>
            <p:spPr>
              <a:xfrm>
                <a:off x="1171978" y="3739124"/>
                <a:ext cx="3181082" cy="5529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000" b="1" i="1">
                              <a:latin typeface="Cambria Math" panose="02040503050406030204" pitchFamily="18" charset="0"/>
                            </a:rPr>
                          </m:ctrlPr>
                        </m:dPr>
                        <m:e>
                          <m:sSup>
                            <m:sSupPr>
                              <m:ctrlPr>
                                <a:rPr lang="zh-CN" altLang="en-US" sz="2000" b="1" i="1">
                                  <a:latin typeface="Cambria Math" panose="02040503050406030204" pitchFamily="18" charset="0"/>
                                </a:rPr>
                              </m:ctrlPr>
                            </m:sSupPr>
                            <m:e>
                              <m:r>
                                <a:rPr lang="zh-CN" altLang="en-US" sz="2000" b="1">
                                  <a:latin typeface="Cambria Math" panose="02040503050406030204" pitchFamily="18" charset="0"/>
                                </a:rPr>
                                <m:t>𝐱</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r>
                            <a:rPr lang="zh-CN" altLang="en-US" sz="2000" b="0" i="0">
                              <a:latin typeface="Cambria Math" panose="02040503050406030204" pitchFamily="18" charset="0"/>
                            </a:rPr>
                            <m:t>=(</m:t>
                          </m:r>
                          <m:sSubSup>
                            <m:sSubSupPr>
                              <m:ctrlPr>
                                <a:rPr lang="zh-CN" altLang="en-US" sz="2000" b="0" i="1">
                                  <a:latin typeface="Cambria Math" panose="02040503050406030204" pitchFamily="18" charset="0"/>
                                </a:rPr>
                              </m:ctrlPr>
                            </m:sSubSupPr>
                            <m:e>
                              <m:r>
                                <a:rPr lang="zh-CN" altLang="en-US" sz="2000" b="0" i="1">
                                  <a:latin typeface="Cambria Math" panose="02040503050406030204" pitchFamily="18" charset="0"/>
                                </a:rPr>
                                <m:t>𝑥</m:t>
                              </m:r>
                            </m:e>
                            <m:sub>
                              <m:r>
                                <a:rPr lang="zh-CN" altLang="en-US" sz="2000" b="0" i="0">
                                  <a:latin typeface="Cambria Math" panose="02040503050406030204" pitchFamily="18" charset="0"/>
                                </a:rPr>
                                <m:t>0</m:t>
                              </m:r>
                            </m:sub>
                            <m:sup>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𝑛</m:t>
                                  </m:r>
                                </m:e>
                              </m:d>
                            </m:sup>
                          </m:sSubSup>
                          <m:r>
                            <a:rPr lang="zh-CN" altLang="en-US" sz="2000" b="0" i="0">
                              <a:latin typeface="Cambria Math" panose="02040503050406030204" pitchFamily="18" charset="0"/>
                            </a:rPr>
                            <m:t>,</m:t>
                          </m:r>
                          <m:sSubSup>
                            <m:sSubSupPr>
                              <m:ctrlPr>
                                <a:rPr lang="zh-CN" altLang="en-US" sz="2000" b="0" i="1">
                                  <a:latin typeface="Cambria Math" panose="02040503050406030204" pitchFamily="18" charset="0"/>
                                </a:rPr>
                              </m:ctrlPr>
                            </m:sSubSupPr>
                            <m:e>
                              <m:r>
                                <a:rPr lang="zh-CN" altLang="en-US" sz="2000" b="0" i="1">
                                  <a:latin typeface="Cambria Math" panose="02040503050406030204" pitchFamily="18" charset="0"/>
                                </a:rPr>
                                <m:t>𝑥</m:t>
                              </m:r>
                            </m:e>
                            <m:sub>
                              <m:r>
                                <a:rPr lang="zh-CN" altLang="en-US" sz="2000" b="0" i="0">
                                  <a:latin typeface="Cambria Math" panose="02040503050406030204" pitchFamily="18" charset="0"/>
                                </a:rPr>
                                <m:t>1</m:t>
                              </m:r>
                            </m:sub>
                            <m:sup>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𝑛</m:t>
                                  </m:r>
                                </m:e>
                              </m:d>
                            </m:sup>
                          </m:sSubSup>
                          <m:r>
                            <a:rPr lang="zh-CN" altLang="en-US" sz="2000" b="0" i="0">
                              <a:latin typeface="Cambria Math" panose="02040503050406030204" pitchFamily="18" charset="0"/>
                            </a:rPr>
                            <m:t>,...,</m:t>
                          </m:r>
                          <m:sSubSup>
                            <m:sSubSupPr>
                              <m:ctrlPr>
                                <a:rPr lang="zh-CN" altLang="en-US" sz="2000" b="0" i="1">
                                  <a:latin typeface="Cambria Math" panose="02040503050406030204" pitchFamily="18" charset="0"/>
                                </a:rPr>
                              </m:ctrlPr>
                            </m:sSubSupPr>
                            <m:e>
                              <m:r>
                                <a:rPr lang="zh-CN" altLang="en-US" sz="2000" b="0" i="1">
                                  <a:latin typeface="Cambria Math" panose="02040503050406030204" pitchFamily="18" charset="0"/>
                                </a:rPr>
                                <m:t>𝑥</m:t>
                              </m:r>
                            </m:e>
                            <m:sub>
                              <m:r>
                                <a:rPr lang="zh-CN" altLang="en-US" sz="2000" b="0" i="1">
                                  <a:latin typeface="Cambria Math" panose="02040503050406030204" pitchFamily="18" charset="0"/>
                                </a:rPr>
                                <m:t>𝑑</m:t>
                              </m:r>
                            </m:sub>
                            <m:sup>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𝑛</m:t>
                                  </m:r>
                                </m:e>
                              </m:d>
                            </m:sup>
                          </m:sSubSup>
                        </m:e>
                      </m:d>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1171978" y="3739124"/>
                <a:ext cx="3181082" cy="552972"/>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434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99256" y="6240082"/>
            <a:ext cx="5937160"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26" y="399131"/>
            <a:ext cx="5726872" cy="5583374"/>
          </a:xfrm>
          <a:prstGeom prst="rect">
            <a:avLst/>
          </a:prstGeom>
        </p:spPr>
      </p:pic>
    </p:spTree>
    <p:extLst>
      <p:ext uri="{BB962C8B-B14F-4D97-AF65-F5344CB8AC3E}">
        <p14:creationId xmlns:p14="http://schemas.microsoft.com/office/powerpoint/2010/main" val="1081759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76530" y="6323526"/>
            <a:ext cx="5937160"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288" y="539998"/>
            <a:ext cx="6772764" cy="5498042"/>
          </a:xfrm>
          <a:prstGeom prst="rect">
            <a:avLst/>
          </a:prstGeom>
        </p:spPr>
      </p:pic>
    </p:spTree>
    <p:extLst>
      <p:ext uri="{BB962C8B-B14F-4D97-AF65-F5344CB8AC3E}">
        <p14:creationId xmlns:p14="http://schemas.microsoft.com/office/powerpoint/2010/main" val="3150657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1425" y="274750"/>
            <a:ext cx="3134812" cy="562378"/>
          </a:xfrm>
        </p:spPr>
        <p:txBody>
          <a:bodyPr>
            <a:normAutofit/>
          </a:bodyPr>
          <a:lstStyle/>
          <a:p>
            <a:r>
              <a:rPr lang="en-US" altLang="zh-CN" sz="2800" dirty="0" smtClean="0"/>
              <a:t>Gradient Descent</a:t>
            </a:r>
            <a:endParaRPr lang="zh-CN" altLang="en-US" sz="2800" dirty="0"/>
          </a:p>
        </p:txBody>
      </p:sp>
      <p:sp>
        <p:nvSpPr>
          <p:cNvPr id="4" name="文本框 3"/>
          <p:cNvSpPr txBox="1"/>
          <p:nvPr/>
        </p:nvSpPr>
        <p:spPr>
          <a:xfrm>
            <a:off x="561425" y="978794"/>
            <a:ext cx="7482625" cy="646331"/>
          </a:xfrm>
          <a:prstGeom prst="rect">
            <a:avLst/>
          </a:prstGeom>
          <a:noFill/>
        </p:spPr>
        <p:txBody>
          <a:bodyPr wrap="square" rtlCol="0">
            <a:spAutoFit/>
          </a:bodyPr>
          <a:lstStyle/>
          <a:p>
            <a:r>
              <a:rPr lang="en-US" altLang="zh-CN" dirty="0" smtClean="0"/>
              <a:t>To simplify our derivation, we assume that we have only one training example. :-)</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1609897" y="1766791"/>
                <a:ext cx="5151511" cy="9577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𝐸</m:t>
                      </m:r>
                      <m:r>
                        <a:rPr lang="zh-CN" altLang="en-US" sz="2000" i="0">
                          <a:latin typeface="Cambria Math" panose="02040503050406030204" pitchFamily="18" charset="0"/>
                        </a:rPr>
                        <m:t>(</m:t>
                      </m:r>
                      <m:r>
                        <a:rPr lang="zh-CN" altLang="en-US" sz="2000" b="1" i="0">
                          <a:latin typeface="Cambria Math" panose="02040503050406030204" pitchFamily="18" charset="0"/>
                        </a:rPr>
                        <m:t>𝐰</m:t>
                      </m:r>
                      <m:r>
                        <a:rPr lang="zh-CN" altLang="en-US" sz="2000" b="0" i="0">
                          <a:latin typeface="Cambria Math" panose="02040503050406030204" pitchFamily="18" charset="0"/>
                        </a:rPr>
                        <m:t>)=</m:t>
                      </m:r>
                      <m:f>
                        <m:fPr>
                          <m:ctrlPr>
                            <a:rPr lang="zh-CN" altLang="en-US" sz="2000" b="0" i="1">
                              <a:latin typeface="Cambria Math" panose="02040503050406030204" pitchFamily="18" charset="0"/>
                            </a:rPr>
                          </m:ctrlPr>
                        </m:fPr>
                        <m:num>
                          <m:r>
                            <a:rPr lang="zh-CN" altLang="en-US" sz="2000" b="0" i="0">
                              <a:latin typeface="Cambria Math" panose="02040503050406030204" pitchFamily="18" charset="0"/>
                            </a:rPr>
                            <m:t>1</m:t>
                          </m:r>
                        </m:num>
                        <m:den>
                          <m:r>
                            <a:rPr lang="zh-CN" altLang="en-US" sz="2000" b="0" i="1">
                              <a:latin typeface="Cambria Math" panose="02040503050406030204" pitchFamily="18" charset="0"/>
                            </a:rPr>
                            <m:t>𝑁</m:t>
                          </m:r>
                        </m:den>
                      </m:f>
                      <m:nary>
                        <m:naryPr>
                          <m:chr m:val="∑"/>
                          <m:limLoc m:val="undOvr"/>
                          <m:grow m:val="on"/>
                          <m:ctrlPr>
                            <a:rPr lang="zh-CN" altLang="en-US" sz="2000" b="0" i="1">
                              <a:latin typeface="Cambria Math" panose="02040503050406030204" pitchFamily="18" charset="0"/>
                            </a:rPr>
                          </m:ctrlPr>
                        </m:naryPr>
                        <m:sub>
                          <m:r>
                            <a:rPr lang="zh-CN" altLang="en-US" sz="2000" b="0" i="1">
                              <a:latin typeface="Cambria Math" panose="02040503050406030204" pitchFamily="18" charset="0"/>
                            </a:rPr>
                            <m:t>𝑛</m:t>
                          </m:r>
                          <m:r>
                            <a:rPr lang="zh-CN" altLang="en-US" sz="2000" b="0" i="0">
                              <a:latin typeface="Cambria Math" panose="02040503050406030204" pitchFamily="18" charset="0"/>
                            </a:rPr>
                            <m:t>=1</m:t>
                          </m:r>
                        </m:sub>
                        <m:sup>
                          <m:r>
                            <a:rPr lang="zh-CN" altLang="en-US" sz="2000" b="0" i="1">
                              <a:latin typeface="Cambria Math" panose="02040503050406030204" pitchFamily="18" charset="0"/>
                            </a:rPr>
                            <m:t>𝑁</m:t>
                          </m:r>
                        </m:sup>
                        <m:e>
                          <m:sSup>
                            <m:sSupPr>
                              <m:ctrlPr>
                                <a:rPr lang="zh-CN" altLang="en-US" sz="2000" b="0" i="1">
                                  <a:latin typeface="Cambria Math" panose="02040503050406030204" pitchFamily="18" charset="0"/>
                                </a:rPr>
                              </m:ctrlPr>
                            </m:sSupPr>
                            <m:e>
                              <m:d>
                                <m:dPr>
                                  <m:ctrlPr>
                                    <a:rPr lang="zh-CN" altLang="en-US" sz="2000" b="0" i="1">
                                      <a:latin typeface="Cambria Math" panose="02040503050406030204" pitchFamily="18" charset="0"/>
                                    </a:rPr>
                                  </m:ctrlPr>
                                </m:dPr>
                                <m:e>
                                  <m:sSup>
                                    <m:sSupPr>
                                      <m:ctrlPr>
                                        <a:rPr lang="zh-CN" altLang="en-US" sz="2000" b="0" i="1">
                                          <a:latin typeface="Cambria Math" panose="02040503050406030204" pitchFamily="18" charset="0"/>
                                        </a:rPr>
                                      </m:ctrlPr>
                                    </m:sSupPr>
                                    <m:e>
                                      <m:r>
                                        <a:rPr lang="zh-CN" altLang="en-US" sz="2000" b="1" i="0">
                                          <a:latin typeface="Cambria Math" panose="02040503050406030204" pitchFamily="18" charset="0"/>
                                        </a:rPr>
                                        <m:t>𝐰</m:t>
                                      </m:r>
                                    </m:e>
                                    <m:sup>
                                      <m:r>
                                        <a:rPr lang="zh-CN" altLang="en-US" sz="2000" b="0" i="1">
                                          <a:latin typeface="Cambria Math" panose="02040503050406030204" pitchFamily="18" charset="0"/>
                                        </a:rPr>
                                        <m:t>𝑇</m:t>
                                      </m:r>
                                    </m:sup>
                                  </m:sSup>
                                  <m:sSup>
                                    <m:sSupPr>
                                      <m:ctrlPr>
                                        <a:rPr lang="zh-CN" altLang="en-US" sz="2000" b="0" i="1">
                                          <a:latin typeface="Cambria Math" panose="02040503050406030204" pitchFamily="18" charset="0"/>
                                        </a:rPr>
                                      </m:ctrlPr>
                                    </m:sSupPr>
                                    <m:e>
                                      <m:r>
                                        <a:rPr lang="zh-CN" altLang="en-US" sz="2000" b="1" i="0">
                                          <a:latin typeface="Cambria Math" panose="02040503050406030204" pitchFamily="18" charset="0"/>
                                        </a:rPr>
                                        <m:t>𝐱</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r>
                                    <a:rPr lang="zh-CN" altLang="en-US" sz="2000" b="0" i="0">
                                      <a:latin typeface="Cambria Math" panose="02040503050406030204" pitchFamily="18" charset="0"/>
                                    </a:rPr>
                                    <m:t>−</m:t>
                                  </m:r>
                                  <m:sSup>
                                    <m:sSupPr>
                                      <m:ctrlPr>
                                        <a:rPr lang="zh-CN" altLang="en-US" sz="2000" b="0" i="1">
                                          <a:latin typeface="Cambria Math" panose="02040503050406030204" pitchFamily="18" charset="0"/>
                                        </a:rPr>
                                      </m:ctrlPr>
                                    </m:sSupPr>
                                    <m:e>
                                      <m:r>
                                        <a:rPr lang="zh-CN" altLang="en-US" sz="2000" b="0" i="1">
                                          <a:latin typeface="Cambria Math" panose="02040503050406030204" pitchFamily="18" charset="0"/>
                                        </a:rPr>
                                        <m:t>𝑦</m:t>
                                      </m:r>
                                    </m:e>
                                    <m:sup>
                                      <m:r>
                                        <a:rPr lang="zh-CN" altLang="en-US" sz="2000" b="0" i="1">
                                          <a:latin typeface="Cambria Math" panose="02040503050406030204" pitchFamily="18" charset="0"/>
                                        </a:rPr>
                                        <m:t>𝑛</m:t>
                                      </m:r>
                                    </m:sup>
                                  </m:sSup>
                                </m:e>
                              </m:d>
                            </m:e>
                            <m:sup>
                              <m:r>
                                <a:rPr lang="zh-CN" altLang="en-US" sz="2000" b="0" i="0">
                                  <a:latin typeface="Cambria Math" panose="02040503050406030204" pitchFamily="18" charset="0"/>
                                </a:rPr>
                                <m:t>2</m:t>
                              </m:r>
                            </m:sup>
                          </m:sSup>
                        </m:e>
                      </m:nary>
                      <m:r>
                        <a:rPr lang="zh-CN" altLang="en-US" sz="2000" b="0" i="0">
                          <a:latin typeface="Cambria Math" panose="02040503050406030204" pitchFamily="18" charset="0"/>
                        </a:rPr>
                        <m:t>=</m:t>
                      </m:r>
                      <m:sSup>
                        <m:sSupPr>
                          <m:ctrlPr>
                            <a:rPr lang="zh-CN" altLang="en-US" sz="2000" b="0" i="1">
                              <a:latin typeface="Cambria Math" panose="02040503050406030204" pitchFamily="18" charset="0"/>
                            </a:rPr>
                          </m:ctrlPr>
                        </m:sSupPr>
                        <m:e>
                          <m:d>
                            <m:dPr>
                              <m:ctrlPr>
                                <a:rPr lang="zh-CN" altLang="en-US" sz="2000" b="0" i="1">
                                  <a:latin typeface="Cambria Math" panose="02040503050406030204" pitchFamily="18" charset="0"/>
                                </a:rPr>
                              </m:ctrlPr>
                            </m:dPr>
                            <m:e>
                              <m:sSup>
                                <m:sSupPr>
                                  <m:ctrlPr>
                                    <a:rPr lang="zh-CN" altLang="en-US" sz="2000" b="0" i="1">
                                      <a:latin typeface="Cambria Math" panose="02040503050406030204" pitchFamily="18" charset="0"/>
                                    </a:rPr>
                                  </m:ctrlPr>
                                </m:sSupPr>
                                <m:e>
                                  <m:r>
                                    <a:rPr lang="zh-CN" altLang="en-US" sz="2000" b="1" i="0">
                                      <a:latin typeface="Cambria Math" panose="02040503050406030204" pitchFamily="18" charset="0"/>
                                    </a:rPr>
                                    <m:t>𝐰</m:t>
                                  </m:r>
                                </m:e>
                                <m:sup>
                                  <m:r>
                                    <a:rPr lang="zh-CN" altLang="en-US" sz="2000" b="0" i="1">
                                      <a:latin typeface="Cambria Math" panose="02040503050406030204" pitchFamily="18" charset="0"/>
                                    </a:rPr>
                                    <m:t>𝑇</m:t>
                                  </m:r>
                                </m:sup>
                              </m:sSup>
                              <m:r>
                                <a:rPr lang="zh-CN" altLang="en-US" sz="2000" b="1" i="0">
                                  <a:latin typeface="Cambria Math" panose="02040503050406030204" pitchFamily="18" charset="0"/>
                                </a:rPr>
                                <m:t>𝐱</m:t>
                              </m:r>
                              <m:r>
                                <a:rPr lang="zh-CN" altLang="en-US" sz="2000" b="0" i="0">
                                  <a:latin typeface="Cambria Math" panose="02040503050406030204" pitchFamily="18" charset="0"/>
                                </a:rPr>
                                <m:t>−</m:t>
                              </m:r>
                              <m:r>
                                <a:rPr lang="zh-CN" altLang="en-US" sz="2000" b="0" i="1">
                                  <a:latin typeface="Cambria Math" panose="02040503050406030204" pitchFamily="18" charset="0"/>
                                </a:rPr>
                                <m:t>𝑦</m:t>
                              </m:r>
                            </m:e>
                          </m:d>
                        </m:e>
                        <m:sup>
                          <m:r>
                            <a:rPr lang="zh-CN" altLang="en-US" sz="2000" b="0" i="0">
                              <a:latin typeface="Cambria Math" panose="02040503050406030204" pitchFamily="18" charset="0"/>
                            </a:rPr>
                            <m:t>2</m:t>
                          </m:r>
                        </m:sup>
                      </m:sSup>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609897" y="1766791"/>
                <a:ext cx="5151511" cy="95776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609897" y="3104355"/>
                <a:ext cx="2481064" cy="695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i="1">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𝐸</m:t>
                          </m:r>
                          <m:d>
                            <m:dPr>
                              <m:ctrlPr>
                                <a:rPr lang="zh-CN" altLang="en-US" i="1">
                                  <a:latin typeface="Cambria Math" panose="02040503050406030204" pitchFamily="18" charset="0"/>
                                </a:rPr>
                              </m:ctrlPr>
                            </m:dPr>
                            <m:e>
                              <m:r>
                                <a:rPr lang="zh-CN" altLang="en-US" b="1" i="0">
                                  <a:latin typeface="Cambria Math" panose="02040503050406030204" pitchFamily="18" charset="0"/>
                                </a:rPr>
                                <m:t>𝐰</m:t>
                              </m:r>
                            </m:e>
                          </m:d>
                        </m:num>
                        <m:den>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𝑖</m:t>
                              </m:r>
                            </m:sub>
                          </m:sSub>
                        </m:den>
                      </m:f>
                      <m:r>
                        <a:rPr lang="zh-CN" altLang="en-US" b="0" i="0">
                          <a:latin typeface="Cambria Math" panose="02040503050406030204" pitchFamily="18" charset="0"/>
                        </a:rPr>
                        <m:t>=</m:t>
                      </m:r>
                      <m:f>
                        <m:fPr>
                          <m:ctrlPr>
                            <a:rPr lang="zh-CN" altLang="en-US" b="0" i="1">
                              <a:latin typeface="Cambria Math" panose="02040503050406030204" pitchFamily="18" charset="0"/>
                            </a:rPr>
                          </m:ctrlPr>
                        </m:fPr>
                        <m:num>
                          <m:r>
                            <a:rPr lang="zh-CN" altLang="en-US" b="0" i="0">
                              <a:latin typeface="Cambria Math" panose="02040503050406030204" pitchFamily="18" charset="0"/>
                            </a:rPr>
                            <m:t>𝜕</m:t>
                          </m:r>
                          <m:sSup>
                            <m:sSupPr>
                              <m:ctrlPr>
                                <a:rPr lang="zh-CN" altLang="en-US" b="0" i="1">
                                  <a:latin typeface="Cambria Math" panose="02040503050406030204" pitchFamily="18" charset="0"/>
                                </a:rPr>
                              </m:ctrlPr>
                            </m:sSupPr>
                            <m:e>
                              <m:d>
                                <m:dPr>
                                  <m:ctrlPr>
                                    <a:rPr lang="zh-CN" altLang="en-US" b="0" i="1">
                                      <a:latin typeface="Cambria Math" panose="02040503050406030204" pitchFamily="18" charset="0"/>
                                    </a:rPr>
                                  </m:ctrlPr>
                                </m:dPr>
                                <m:e>
                                  <m:sSup>
                                    <m:sSupPr>
                                      <m:ctrlPr>
                                        <a:rPr lang="zh-CN" altLang="en-US" b="0" i="1">
                                          <a:latin typeface="Cambria Math" panose="02040503050406030204" pitchFamily="18" charset="0"/>
                                        </a:rPr>
                                      </m:ctrlPr>
                                    </m:sSupPr>
                                    <m:e>
                                      <m:r>
                                        <a:rPr lang="zh-CN" altLang="en-US" b="1" i="0">
                                          <a:latin typeface="Cambria Math" panose="02040503050406030204" pitchFamily="18" charset="0"/>
                                        </a:rPr>
                                        <m:t>𝐰</m:t>
                                      </m:r>
                                    </m:e>
                                    <m:sup>
                                      <m:r>
                                        <a:rPr lang="zh-CN" altLang="en-US" b="0" i="1">
                                          <a:latin typeface="Cambria Math" panose="02040503050406030204" pitchFamily="18" charset="0"/>
                                        </a:rPr>
                                        <m:t>𝑇</m:t>
                                      </m:r>
                                    </m:sup>
                                  </m:sSup>
                                  <m:r>
                                    <a:rPr lang="zh-CN" altLang="en-US" b="1" i="0">
                                      <a:latin typeface="Cambria Math" panose="02040503050406030204" pitchFamily="18" charset="0"/>
                                    </a:rPr>
                                    <m:t>𝐱</m:t>
                                  </m:r>
                                  <m:r>
                                    <a:rPr lang="zh-CN" altLang="en-US" b="0" i="0">
                                      <a:latin typeface="Cambria Math" panose="02040503050406030204" pitchFamily="18" charset="0"/>
                                    </a:rPr>
                                    <m:t>−</m:t>
                                  </m:r>
                                  <m:r>
                                    <a:rPr lang="zh-CN" altLang="en-US" b="0" i="1">
                                      <a:latin typeface="Cambria Math" panose="02040503050406030204" pitchFamily="18" charset="0"/>
                                    </a:rPr>
                                    <m:t>𝑦</m:t>
                                  </m:r>
                                </m:e>
                              </m:d>
                            </m:e>
                            <m:sup>
                              <m:r>
                                <a:rPr lang="zh-CN" altLang="en-US" b="0" i="0">
                                  <a:latin typeface="Cambria Math" panose="02040503050406030204" pitchFamily="18" charset="0"/>
                                </a:rPr>
                                <m:t>2</m:t>
                              </m:r>
                            </m:sup>
                          </m:sSup>
                        </m:num>
                        <m:den>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𝑖</m:t>
                              </m:r>
                            </m:sub>
                          </m:sSub>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609897" y="3104355"/>
                <a:ext cx="2481064" cy="69512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090961" y="3104354"/>
                <a:ext cx="3157211" cy="695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r>
                        <a:rPr lang="zh-CN" altLang="en-US" i="0">
                          <a:latin typeface="Cambria Math" panose="02040503050406030204" pitchFamily="18" charset="0"/>
                        </a:rPr>
                        <m:t>2⋅(</m:t>
                      </m:r>
                      <m:sSup>
                        <m:sSupPr>
                          <m:ctrlPr>
                            <a:rPr lang="zh-CN" altLang="en-US" i="1">
                              <a:latin typeface="Cambria Math" panose="02040503050406030204" pitchFamily="18" charset="0"/>
                            </a:rPr>
                          </m:ctrlPr>
                        </m:sSupPr>
                        <m:e>
                          <m:r>
                            <a:rPr lang="zh-CN" altLang="en-US" b="1" i="0">
                              <a:latin typeface="Cambria Math" panose="02040503050406030204" pitchFamily="18" charset="0"/>
                            </a:rPr>
                            <m:t>𝐰</m:t>
                          </m:r>
                        </m:e>
                        <m:sup>
                          <m:r>
                            <a:rPr lang="zh-CN" altLang="en-US" b="0" i="1">
                              <a:latin typeface="Cambria Math" panose="02040503050406030204" pitchFamily="18" charset="0"/>
                            </a:rPr>
                            <m:t>𝑇</m:t>
                          </m:r>
                        </m:sup>
                      </m:sSup>
                      <m:r>
                        <a:rPr lang="zh-CN" altLang="en-US" b="1" i="0">
                          <a:latin typeface="Cambria Math" panose="02040503050406030204" pitchFamily="18" charset="0"/>
                        </a:rPr>
                        <m:t>𝐱</m:t>
                      </m:r>
                      <m:r>
                        <a:rPr lang="zh-CN" altLang="en-US" b="0" i="0">
                          <a:latin typeface="Cambria Math" panose="02040503050406030204" pitchFamily="18" charset="0"/>
                        </a:rPr>
                        <m:t>−</m:t>
                      </m:r>
                      <m:r>
                        <a:rPr lang="zh-CN" altLang="en-US" b="0" i="1">
                          <a:latin typeface="Cambria Math" panose="02040503050406030204" pitchFamily="18" charset="0"/>
                        </a:rPr>
                        <m:t>𝑦</m:t>
                      </m:r>
                      <m:r>
                        <a:rPr lang="zh-CN" altLang="en-US" b="0" i="0">
                          <a:latin typeface="Cambria Math" panose="02040503050406030204" pitchFamily="18" charset="0"/>
                        </a:rPr>
                        <m:t>)⋅</m:t>
                      </m:r>
                      <m:f>
                        <m:fPr>
                          <m:ctrlPr>
                            <a:rPr lang="zh-CN" altLang="en-US" b="0" i="1">
                              <a:latin typeface="Cambria Math" panose="02040503050406030204" pitchFamily="18" charset="0"/>
                            </a:rPr>
                          </m:ctrlPr>
                        </m:fPr>
                        <m:num>
                          <m:r>
                            <a:rPr lang="zh-CN" altLang="en-US" b="0" i="0">
                              <a:latin typeface="Cambria Math" panose="02040503050406030204" pitchFamily="18" charset="0"/>
                            </a:rPr>
                            <m:t>𝜕</m:t>
                          </m:r>
                          <m:d>
                            <m:dPr>
                              <m:ctrlPr>
                                <a:rPr lang="zh-CN" altLang="en-US" b="0" i="1">
                                  <a:latin typeface="Cambria Math" panose="02040503050406030204" pitchFamily="18" charset="0"/>
                                </a:rPr>
                              </m:ctrlPr>
                            </m:dPr>
                            <m:e>
                              <m:sSup>
                                <m:sSupPr>
                                  <m:ctrlPr>
                                    <a:rPr lang="zh-CN" altLang="en-US" b="0" i="1">
                                      <a:latin typeface="Cambria Math" panose="02040503050406030204" pitchFamily="18" charset="0"/>
                                    </a:rPr>
                                  </m:ctrlPr>
                                </m:sSupPr>
                                <m:e>
                                  <m:r>
                                    <a:rPr lang="zh-CN" altLang="en-US" b="1" i="0">
                                      <a:latin typeface="Cambria Math" panose="02040503050406030204" pitchFamily="18" charset="0"/>
                                    </a:rPr>
                                    <m:t>𝐰</m:t>
                                  </m:r>
                                </m:e>
                                <m:sup>
                                  <m:r>
                                    <a:rPr lang="zh-CN" altLang="en-US" b="0" i="1">
                                      <a:latin typeface="Cambria Math" panose="02040503050406030204" pitchFamily="18" charset="0"/>
                                    </a:rPr>
                                    <m:t>𝑇</m:t>
                                  </m:r>
                                </m:sup>
                              </m:sSup>
                              <m:r>
                                <a:rPr lang="zh-CN" altLang="en-US" b="1" i="0">
                                  <a:latin typeface="Cambria Math" panose="02040503050406030204" pitchFamily="18" charset="0"/>
                                </a:rPr>
                                <m:t>𝐱</m:t>
                              </m:r>
                              <m:r>
                                <a:rPr lang="zh-CN" altLang="en-US" b="0" i="0">
                                  <a:latin typeface="Cambria Math" panose="02040503050406030204" pitchFamily="18" charset="0"/>
                                </a:rPr>
                                <m:t>−</m:t>
                              </m:r>
                              <m:r>
                                <a:rPr lang="zh-CN" altLang="en-US" b="0" i="1">
                                  <a:latin typeface="Cambria Math" panose="02040503050406030204" pitchFamily="18" charset="0"/>
                                </a:rPr>
                                <m:t>𝑦</m:t>
                              </m:r>
                            </m:e>
                          </m:d>
                        </m:num>
                        <m:den>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𝑖</m:t>
                              </m:r>
                            </m:sub>
                          </m:sSub>
                        </m:den>
                      </m:f>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4090961" y="3104354"/>
                <a:ext cx="3157211" cy="69512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520961" y="3267251"/>
                <a:ext cx="21901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r>
                        <a:rPr lang="zh-CN" altLang="en-US" i="0">
                          <a:latin typeface="Cambria Math" panose="02040503050406030204" pitchFamily="18" charset="0"/>
                        </a:rPr>
                        <m:t>2⋅(</m:t>
                      </m:r>
                      <m:sSup>
                        <m:sSupPr>
                          <m:ctrlPr>
                            <a:rPr lang="zh-CN" altLang="en-US" i="1">
                              <a:latin typeface="Cambria Math" panose="02040503050406030204" pitchFamily="18" charset="0"/>
                            </a:rPr>
                          </m:ctrlPr>
                        </m:sSupPr>
                        <m:e>
                          <m:r>
                            <a:rPr lang="zh-CN" altLang="en-US" b="1" i="0">
                              <a:latin typeface="Cambria Math" panose="02040503050406030204" pitchFamily="18" charset="0"/>
                            </a:rPr>
                            <m:t>𝐰</m:t>
                          </m:r>
                        </m:e>
                        <m:sup>
                          <m:r>
                            <a:rPr lang="zh-CN" altLang="en-US" b="0" i="1">
                              <a:latin typeface="Cambria Math" panose="02040503050406030204" pitchFamily="18" charset="0"/>
                            </a:rPr>
                            <m:t>𝑇</m:t>
                          </m:r>
                        </m:sup>
                      </m:sSup>
                      <m:r>
                        <a:rPr lang="zh-CN" altLang="en-US" b="1" i="0">
                          <a:latin typeface="Cambria Math" panose="02040503050406030204" pitchFamily="18" charset="0"/>
                        </a:rPr>
                        <m:t>𝐱</m:t>
                      </m:r>
                      <m:r>
                        <a:rPr lang="zh-CN" altLang="en-US" b="0" i="0">
                          <a:latin typeface="Cambria Math" panose="02040503050406030204" pitchFamily="18" charset="0"/>
                        </a:rPr>
                        <m:t>−</m:t>
                      </m:r>
                      <m:r>
                        <a:rPr lang="zh-CN" altLang="en-US" b="0" i="1">
                          <a:latin typeface="Cambria Math" panose="02040503050406030204" pitchFamily="18" charset="0"/>
                        </a:rPr>
                        <m:t>𝑦</m:t>
                      </m:r>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𝑥</m:t>
                          </m:r>
                        </m:e>
                        <m:sub>
                          <m:r>
                            <a:rPr lang="zh-CN" altLang="en-US" b="0" i="1">
                              <a:latin typeface="Cambria Math" panose="02040503050406030204" pitchFamily="18" charset="0"/>
                            </a:rPr>
                            <m:t>𝑖</m:t>
                          </m:r>
                        </m:sub>
                      </m:sSub>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7520961" y="3267251"/>
                <a:ext cx="2190150" cy="369332"/>
              </a:xfrm>
              <a:prstGeom prst="rect">
                <a:avLst/>
              </a:prstGeom>
              <a:blipFill rotWithShape="0">
                <a:blip r:embed="rId5"/>
                <a:stretch>
                  <a:fillRect b="-13115"/>
                </a:stretch>
              </a:blipFill>
            </p:spPr>
            <p:txBody>
              <a:bodyPr/>
              <a:lstStyle/>
              <a:p>
                <a:r>
                  <a:rPr lang="zh-CN" altLang="en-US">
                    <a:noFill/>
                  </a:rPr>
                  <a:t> </a:t>
                </a:r>
              </a:p>
            </p:txBody>
          </p:sp>
        </mc:Fallback>
      </mc:AlternateContent>
      <p:sp>
        <p:nvSpPr>
          <p:cNvPr id="9" name="文本框 8"/>
          <p:cNvSpPr txBox="1"/>
          <p:nvPr/>
        </p:nvSpPr>
        <p:spPr>
          <a:xfrm>
            <a:off x="561425" y="4179283"/>
            <a:ext cx="1846924" cy="369332"/>
          </a:xfrm>
          <a:prstGeom prst="rect">
            <a:avLst/>
          </a:prstGeom>
          <a:noFill/>
        </p:spPr>
        <p:txBody>
          <a:bodyPr wrap="square" rtlCol="0">
            <a:spAutoFit/>
          </a:bodyPr>
          <a:lstStyle/>
          <a:p>
            <a:r>
              <a:rPr lang="en-US" altLang="zh-CN" dirty="0" smtClean="0"/>
              <a:t>More generally:</a:t>
            </a:r>
            <a:endParaRPr lang="zh-CN" altLang="en-US" dirty="0"/>
          </a:p>
        </p:txBody>
      </p:sp>
      <mc:AlternateContent xmlns:mc="http://schemas.openxmlformats.org/markup-compatibility/2006" xmlns:a14="http://schemas.microsoft.com/office/drawing/2010/main">
        <mc:Choice Requires="a14">
          <p:sp>
            <p:nvSpPr>
              <p:cNvPr id="11" name="矩形 10"/>
              <p:cNvSpPr/>
              <p:nvPr/>
            </p:nvSpPr>
            <p:spPr>
              <a:xfrm>
                <a:off x="1197474" y="5059919"/>
                <a:ext cx="6668709" cy="11308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r>
                                <a:rPr lang="zh-CN" altLang="en-US" sz="2400" b="1" i="0">
                                  <a:latin typeface="Cambria Math" panose="02040503050406030204" pitchFamily="18" charset="0"/>
                                </a:rPr>
                                <m:t>𝐰</m:t>
                              </m:r>
                            </m:e>
                          </m:d>
                        </m:num>
                        <m:den>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𝑤</m:t>
                              </m:r>
                            </m:e>
                            <m:sub>
                              <m:r>
                                <a:rPr lang="zh-CN" altLang="en-US" sz="2400" b="0" i="1">
                                  <a:latin typeface="Cambria Math" panose="02040503050406030204" pitchFamily="18" charset="0"/>
                                </a:rPr>
                                <m:t>𝑖</m:t>
                              </m:r>
                            </m:sub>
                          </m:sSub>
                        </m:den>
                      </m:f>
                      <m:r>
                        <a:rPr lang="zh-CN" altLang="en-US" sz="2400" b="0" i="0">
                          <a:latin typeface="Cambria Math" panose="02040503050406030204" pitchFamily="18" charset="0"/>
                        </a:rPr>
                        <m:t>=</m:t>
                      </m:r>
                      <m:f>
                        <m:fPr>
                          <m:ctrlPr>
                            <a:rPr lang="zh-CN" altLang="en-US" sz="2400" b="0" i="1">
                              <a:latin typeface="Cambria Math" panose="02040503050406030204" pitchFamily="18" charset="0"/>
                            </a:rPr>
                          </m:ctrlPr>
                        </m:fPr>
                        <m:num>
                          <m:r>
                            <a:rPr lang="zh-CN" altLang="en-US" sz="2400" b="0" i="0">
                              <a:latin typeface="Cambria Math" panose="02040503050406030204" pitchFamily="18" charset="0"/>
                            </a:rPr>
                            <m:t>1</m:t>
                          </m:r>
                        </m:num>
                        <m:den>
                          <m:r>
                            <a:rPr lang="zh-CN" altLang="en-US" sz="2400" b="0" i="1">
                              <a:latin typeface="Cambria Math" panose="02040503050406030204" pitchFamily="18" charset="0"/>
                            </a:rPr>
                            <m:t>𝑁</m:t>
                          </m:r>
                        </m:den>
                      </m:f>
                      <m:r>
                        <a:rPr lang="zh-CN" altLang="en-US" sz="2400" b="0" i="0">
                          <a:latin typeface="Cambria Math" panose="02040503050406030204" pitchFamily="18" charset="0"/>
                        </a:rPr>
                        <m:t>⋅</m:t>
                      </m:r>
                      <m:nary>
                        <m:naryPr>
                          <m:chr m:val="∑"/>
                          <m:limLoc m:val="undOvr"/>
                          <m:grow m:val="on"/>
                          <m:ctrlPr>
                            <a:rPr lang="zh-CN" altLang="en-US" sz="2400" b="0" i="1">
                              <a:latin typeface="Cambria Math" panose="02040503050406030204" pitchFamily="18" charset="0"/>
                            </a:rPr>
                          </m:ctrlPr>
                        </m:naryPr>
                        <m:sub>
                          <m:r>
                            <a:rPr lang="zh-CN" altLang="en-US" sz="2400" b="0" i="1">
                              <a:latin typeface="Cambria Math" panose="02040503050406030204" pitchFamily="18" charset="0"/>
                            </a:rPr>
                            <m:t>𝑛</m:t>
                          </m:r>
                          <m:r>
                            <a:rPr lang="zh-CN" altLang="en-US" sz="2400" b="0" i="0">
                              <a:latin typeface="Cambria Math" panose="02040503050406030204" pitchFamily="18" charset="0"/>
                            </a:rPr>
                            <m:t>=1</m:t>
                          </m:r>
                        </m:sub>
                        <m:sup>
                          <m:r>
                            <a:rPr lang="zh-CN" altLang="en-US" sz="2400" b="0" i="1">
                              <a:latin typeface="Cambria Math" panose="02040503050406030204" pitchFamily="18" charset="0"/>
                            </a:rPr>
                            <m:t>𝑁</m:t>
                          </m:r>
                        </m:sup>
                        <m:e>
                          <m:r>
                            <a:rPr lang="zh-CN" altLang="en-US" sz="2400" b="0" i="0">
                              <a:latin typeface="Cambria Math" panose="02040503050406030204" pitchFamily="18" charset="0"/>
                            </a:rPr>
                            <m:t>2⋅</m:t>
                          </m:r>
                          <m:d>
                            <m:dPr>
                              <m:ctrlPr>
                                <a:rPr lang="zh-CN" altLang="en-US" sz="2400" b="0" i="1">
                                  <a:latin typeface="Cambria Math" panose="02040503050406030204" pitchFamily="18" charset="0"/>
                                </a:rPr>
                              </m:ctrlPr>
                            </m:dPr>
                            <m:e>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𝐰</m:t>
                                  </m:r>
                                </m:e>
                                <m:sup>
                                  <m:r>
                                    <a:rPr lang="zh-CN" altLang="en-US" sz="2400" b="0" i="1">
                                      <a:latin typeface="Cambria Math" panose="02040503050406030204" pitchFamily="18" charset="0"/>
                                    </a:rPr>
                                    <m:t>𝑇</m:t>
                                  </m:r>
                                </m:sup>
                              </m:sSup>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𝐱</m:t>
                                  </m:r>
                                </m:e>
                                <m:sup>
                                  <m:d>
                                    <m:dPr>
                                      <m:ctrlPr>
                                        <a:rPr lang="zh-CN" altLang="en-US" sz="2400" b="1" i="1">
                                          <a:latin typeface="Cambria Math" panose="02040503050406030204" pitchFamily="18" charset="0"/>
                                        </a:rPr>
                                      </m:ctrlPr>
                                    </m:dPr>
                                    <m:e>
                                      <m:r>
                                        <a:rPr lang="zh-CN" altLang="en-US" sz="2400" b="0" i="1">
                                          <a:latin typeface="Cambria Math" panose="02040503050406030204" pitchFamily="18" charset="0"/>
                                        </a:rPr>
                                        <m:t>𝑛</m:t>
                                      </m:r>
                                    </m:e>
                                  </m:d>
                                </m:sup>
                              </m:sSup>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r>
                                    <a:rPr lang="zh-CN" altLang="en-US" sz="2400" b="0" i="1">
                                      <a:latin typeface="Cambria Math" panose="02040503050406030204" pitchFamily="18" charset="0"/>
                                    </a:rPr>
                                    <m:t>𝑦</m:t>
                                  </m:r>
                                </m:e>
                                <m:sup>
                                  <m:d>
                                    <m:dPr>
                                      <m:ctrlPr>
                                        <a:rPr lang="zh-CN" altLang="en-US" sz="2400" b="0" i="1">
                                          <a:latin typeface="Cambria Math" panose="02040503050406030204" pitchFamily="18" charset="0"/>
                                        </a:rPr>
                                      </m:ctrlPr>
                                    </m:dPr>
                                    <m:e>
                                      <m:r>
                                        <a:rPr lang="zh-CN" altLang="en-US" sz="2400" b="0" i="1">
                                          <a:latin typeface="Cambria Math" panose="02040503050406030204" pitchFamily="18" charset="0"/>
                                        </a:rPr>
                                        <m:t>𝑛</m:t>
                                      </m:r>
                                    </m:e>
                                  </m:d>
                                </m:sup>
                              </m:sSup>
                            </m:e>
                          </m:d>
                          <m:r>
                            <a:rPr lang="zh-CN" altLang="en-US" sz="2400" b="0" i="0">
                              <a:latin typeface="Cambria Math" panose="02040503050406030204" pitchFamily="18" charset="0"/>
                            </a:rPr>
                            <m:t>⋅</m:t>
                          </m:r>
                          <m:sSubSup>
                            <m:sSubSupPr>
                              <m:ctrlPr>
                                <a:rPr lang="zh-CN" altLang="en-US" sz="2400" b="0" i="1">
                                  <a:latin typeface="Cambria Math" panose="02040503050406030204" pitchFamily="18" charset="0"/>
                                </a:rPr>
                              </m:ctrlPr>
                            </m:sSubSupPr>
                            <m:e>
                              <m:r>
                                <a:rPr lang="zh-CN" altLang="en-US" sz="2400" b="0" i="1">
                                  <a:latin typeface="Cambria Math" panose="02040503050406030204" pitchFamily="18" charset="0"/>
                                </a:rPr>
                                <m:t>𝑥</m:t>
                              </m:r>
                            </m:e>
                            <m:sub>
                              <m:r>
                                <a:rPr lang="zh-CN" altLang="en-US" sz="2400" b="0" i="1">
                                  <a:latin typeface="Cambria Math" panose="02040503050406030204" pitchFamily="18" charset="0"/>
                                </a:rPr>
                                <m:t>𝑖</m:t>
                              </m:r>
                            </m:sub>
                            <m:sup>
                              <m:d>
                                <m:dPr>
                                  <m:ctrlPr>
                                    <a:rPr lang="zh-CN" altLang="en-US" sz="2400" b="0" i="1">
                                      <a:latin typeface="Cambria Math" panose="02040503050406030204" pitchFamily="18" charset="0"/>
                                    </a:rPr>
                                  </m:ctrlPr>
                                </m:dPr>
                                <m:e>
                                  <m:r>
                                    <a:rPr lang="zh-CN" altLang="en-US" sz="2400" b="0" i="1">
                                      <a:latin typeface="Cambria Math" panose="02040503050406030204" pitchFamily="18" charset="0"/>
                                    </a:rPr>
                                    <m:t>𝑛</m:t>
                                  </m:r>
                                </m:e>
                              </m:d>
                            </m:sup>
                          </m:sSubSup>
                        </m:e>
                      </m:nary>
                    </m:oMath>
                  </m:oMathPara>
                </a14:m>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197474" y="5059919"/>
                <a:ext cx="6668709" cy="1130822"/>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673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4473" y="175920"/>
            <a:ext cx="5079522" cy="601014"/>
          </a:xfrm>
        </p:spPr>
        <p:txBody>
          <a:bodyPr>
            <a:normAutofit/>
          </a:bodyPr>
          <a:lstStyle/>
          <a:p>
            <a:r>
              <a:rPr lang="en-US" altLang="zh-CN" sz="2800" dirty="0" smtClean="0"/>
              <a:t>Batch Gradient Descent</a:t>
            </a:r>
            <a:endParaRPr lang="zh-CN" altLang="en-US" sz="2800" dirty="0"/>
          </a:p>
        </p:txBody>
      </p:sp>
      <p:sp>
        <p:nvSpPr>
          <p:cNvPr id="4" name="文本框 3"/>
          <p:cNvSpPr txBox="1"/>
          <p:nvPr/>
        </p:nvSpPr>
        <p:spPr>
          <a:xfrm>
            <a:off x="534473" y="895515"/>
            <a:ext cx="4108361" cy="369332"/>
          </a:xfrm>
          <a:prstGeom prst="rect">
            <a:avLst/>
          </a:prstGeom>
          <a:noFill/>
        </p:spPr>
        <p:txBody>
          <a:bodyPr wrap="square" rtlCol="0">
            <a:spAutoFit/>
          </a:bodyPr>
          <a:lstStyle/>
          <a:p>
            <a:r>
              <a:rPr lang="en-US" altLang="zh-CN" dirty="0" smtClean="0"/>
              <a:t>So we derive the following algorithm:</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1315659" y="2072383"/>
                <a:ext cx="3215690" cy="8715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𝑤</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𝑤</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r>
                        <a:rPr lang="zh-CN" altLang="en-US" sz="2400" i="1">
                          <a:latin typeface="Cambria Math" panose="02040503050406030204" pitchFamily="18" charset="0"/>
                        </a:rPr>
                        <m:t>𝛼</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m:t>
                          </m:r>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r>
                                <a:rPr lang="zh-CN" altLang="en-US" sz="2400" b="1" i="0">
                                  <a:latin typeface="Cambria Math" panose="02040503050406030204" pitchFamily="18" charset="0"/>
                                </a:rPr>
                                <m:t>𝐰</m:t>
                              </m:r>
                            </m:e>
                          </m:d>
                        </m:num>
                        <m:den>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𝑤</m:t>
                              </m:r>
                            </m:e>
                            <m:sub>
                              <m:r>
                                <a:rPr lang="zh-CN" altLang="en-US" sz="2400" b="0" i="1">
                                  <a:latin typeface="Cambria Math" panose="02040503050406030204" pitchFamily="18" charset="0"/>
                                </a:rPr>
                                <m:t>𝑖</m:t>
                              </m:r>
                            </m:sub>
                          </m:sSub>
                        </m:den>
                      </m:f>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315659" y="2072383"/>
                <a:ext cx="3215690" cy="871521"/>
              </a:xfrm>
              <a:prstGeom prst="rect">
                <a:avLst/>
              </a:prstGeom>
              <a:blipFill rotWithShape="0">
                <a:blip r:embed="rId2"/>
                <a:stretch>
                  <a:fillRect/>
                </a:stretch>
              </a:blipFill>
            </p:spPr>
            <p:txBody>
              <a:bodyPr/>
              <a:lstStyle/>
              <a:p>
                <a:r>
                  <a:rPr lang="zh-CN" altLang="en-US">
                    <a:noFill/>
                  </a:rPr>
                  <a:t> </a:t>
                </a:r>
              </a:p>
            </p:txBody>
          </p:sp>
        </mc:Fallback>
      </mc:AlternateContent>
      <p:sp>
        <p:nvSpPr>
          <p:cNvPr id="6" name="文本框 5"/>
          <p:cNvSpPr txBox="1"/>
          <p:nvPr/>
        </p:nvSpPr>
        <p:spPr>
          <a:xfrm>
            <a:off x="515155" y="1435786"/>
            <a:ext cx="3000777" cy="369332"/>
          </a:xfrm>
          <a:prstGeom prst="rect">
            <a:avLst/>
          </a:prstGeom>
          <a:noFill/>
        </p:spPr>
        <p:txBody>
          <a:bodyPr wrap="square" rtlCol="0">
            <a:spAutoFit/>
          </a:bodyPr>
          <a:lstStyle/>
          <a:p>
            <a:r>
              <a:rPr lang="en-US" altLang="zh-CN" dirty="0" smtClean="0"/>
              <a:t>Repeat until convergence {</a:t>
            </a:r>
            <a:endParaRPr lang="zh-CN" altLang="en-US" dirty="0"/>
          </a:p>
        </p:txBody>
      </p:sp>
      <p:sp>
        <p:nvSpPr>
          <p:cNvPr id="7" name="文本框 6"/>
          <p:cNvSpPr txBox="1"/>
          <p:nvPr/>
        </p:nvSpPr>
        <p:spPr>
          <a:xfrm>
            <a:off x="4623516" y="2341360"/>
            <a:ext cx="1687132" cy="400110"/>
          </a:xfrm>
          <a:prstGeom prst="rect">
            <a:avLst/>
          </a:prstGeom>
          <a:noFill/>
        </p:spPr>
        <p:txBody>
          <a:bodyPr wrap="square" rtlCol="0">
            <a:spAutoFit/>
          </a:bodyPr>
          <a:lstStyle/>
          <a:p>
            <a:r>
              <a:rPr lang="en-US" altLang="zh-CN" sz="2000" dirty="0" smtClean="0"/>
              <a:t>(for every </a:t>
            </a:r>
            <a:r>
              <a:rPr lang="en-US" altLang="zh-CN" sz="2000" dirty="0" err="1" smtClean="0"/>
              <a:t>i</a:t>
            </a:r>
            <a:r>
              <a:rPr lang="en-US" altLang="zh-CN" sz="2000" dirty="0" smtClean="0"/>
              <a:t>)</a:t>
            </a:r>
            <a:endParaRPr lang="zh-CN" altLang="en-US" sz="2000" dirty="0"/>
          </a:p>
        </p:txBody>
      </p:sp>
      <p:sp>
        <p:nvSpPr>
          <p:cNvPr id="8" name="文本框 7"/>
          <p:cNvSpPr txBox="1"/>
          <p:nvPr/>
        </p:nvSpPr>
        <p:spPr>
          <a:xfrm>
            <a:off x="515155" y="3050858"/>
            <a:ext cx="309093" cy="369332"/>
          </a:xfrm>
          <a:prstGeom prst="rect">
            <a:avLst/>
          </a:prstGeom>
          <a:noFill/>
        </p:spPr>
        <p:txBody>
          <a:bodyPr wrap="square" rtlCol="0">
            <a:spAutoFit/>
          </a:bodyPr>
          <a:lstStyle/>
          <a:p>
            <a:r>
              <a:rPr lang="en-US" altLang="zh-CN" dirty="0"/>
              <a:t>}</a:t>
            </a:r>
            <a:endParaRPr lang="zh-CN" altLang="en-US" dirty="0"/>
          </a:p>
        </p:txBody>
      </p:sp>
      <p:sp>
        <p:nvSpPr>
          <p:cNvPr id="9" name="文本框 8"/>
          <p:cNvSpPr txBox="1"/>
          <p:nvPr/>
        </p:nvSpPr>
        <p:spPr>
          <a:xfrm>
            <a:off x="515155" y="6135817"/>
            <a:ext cx="4816699" cy="369332"/>
          </a:xfrm>
          <a:prstGeom prst="rect">
            <a:avLst/>
          </a:prstGeom>
          <a:noFill/>
        </p:spPr>
        <p:txBody>
          <a:bodyPr wrap="square" rtlCol="0">
            <a:spAutoFit/>
          </a:bodyPr>
          <a:lstStyle/>
          <a:p>
            <a:r>
              <a:rPr lang="en-US" altLang="zh-CN" dirty="0" smtClean="0"/>
              <a:t>Here, </a:t>
            </a:r>
            <a:r>
              <a:rPr lang="el-GR" altLang="zh-CN" dirty="0" smtClean="0"/>
              <a:t>α</a:t>
            </a:r>
            <a:r>
              <a:rPr lang="en-US" altLang="zh-CN" dirty="0" smtClean="0"/>
              <a:t> is called the learning rate</a:t>
            </a:r>
            <a:endParaRPr lang="zh-CN" altLang="en-US" dirty="0"/>
          </a:p>
        </p:txBody>
      </p:sp>
      <p:sp>
        <p:nvSpPr>
          <p:cNvPr id="11" name="文本框 10"/>
          <p:cNvSpPr txBox="1"/>
          <p:nvPr/>
        </p:nvSpPr>
        <p:spPr>
          <a:xfrm>
            <a:off x="515155" y="3847767"/>
            <a:ext cx="1777284" cy="369332"/>
          </a:xfrm>
          <a:prstGeom prst="rect">
            <a:avLst/>
          </a:prstGeom>
          <a:noFill/>
        </p:spPr>
        <p:txBody>
          <a:bodyPr wrap="square" rtlCol="0">
            <a:spAutoFit/>
          </a:bodyPr>
          <a:lstStyle/>
          <a:p>
            <a:r>
              <a:rPr lang="en-US" altLang="zh-CN" dirty="0" smtClean="0"/>
              <a:t>We know that:</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1056797" y="4555551"/>
                <a:ext cx="6668709" cy="11308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r>
                                <a:rPr lang="zh-CN" altLang="en-US" sz="2400" b="1" i="0">
                                  <a:latin typeface="Cambria Math" panose="02040503050406030204" pitchFamily="18" charset="0"/>
                                </a:rPr>
                                <m:t>𝐰</m:t>
                              </m:r>
                            </m:e>
                          </m:d>
                        </m:num>
                        <m:den>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𝑤</m:t>
                              </m:r>
                            </m:e>
                            <m:sub>
                              <m:r>
                                <a:rPr lang="zh-CN" altLang="en-US" sz="2400" b="0" i="1">
                                  <a:latin typeface="Cambria Math" panose="02040503050406030204" pitchFamily="18" charset="0"/>
                                </a:rPr>
                                <m:t>𝑖</m:t>
                              </m:r>
                            </m:sub>
                          </m:sSub>
                        </m:den>
                      </m:f>
                      <m:r>
                        <a:rPr lang="zh-CN" altLang="en-US" sz="2400" b="0" i="0">
                          <a:latin typeface="Cambria Math" panose="02040503050406030204" pitchFamily="18" charset="0"/>
                        </a:rPr>
                        <m:t>=</m:t>
                      </m:r>
                      <m:f>
                        <m:fPr>
                          <m:ctrlPr>
                            <a:rPr lang="zh-CN" altLang="en-US" sz="2400" b="0" i="1">
                              <a:latin typeface="Cambria Math" panose="02040503050406030204" pitchFamily="18" charset="0"/>
                            </a:rPr>
                          </m:ctrlPr>
                        </m:fPr>
                        <m:num>
                          <m:r>
                            <a:rPr lang="zh-CN" altLang="en-US" sz="2400" b="0" i="0">
                              <a:latin typeface="Cambria Math" panose="02040503050406030204" pitchFamily="18" charset="0"/>
                            </a:rPr>
                            <m:t>1</m:t>
                          </m:r>
                        </m:num>
                        <m:den>
                          <m:r>
                            <a:rPr lang="zh-CN" altLang="en-US" sz="2400" b="0" i="1">
                              <a:latin typeface="Cambria Math" panose="02040503050406030204" pitchFamily="18" charset="0"/>
                            </a:rPr>
                            <m:t>𝑁</m:t>
                          </m:r>
                        </m:den>
                      </m:f>
                      <m:r>
                        <a:rPr lang="zh-CN" altLang="en-US" sz="2400" b="0" i="0">
                          <a:latin typeface="Cambria Math" panose="02040503050406030204" pitchFamily="18" charset="0"/>
                        </a:rPr>
                        <m:t>⋅</m:t>
                      </m:r>
                      <m:nary>
                        <m:naryPr>
                          <m:chr m:val="∑"/>
                          <m:limLoc m:val="undOvr"/>
                          <m:grow m:val="on"/>
                          <m:ctrlPr>
                            <a:rPr lang="zh-CN" altLang="en-US" sz="2400" b="0" i="1">
                              <a:latin typeface="Cambria Math" panose="02040503050406030204" pitchFamily="18" charset="0"/>
                            </a:rPr>
                          </m:ctrlPr>
                        </m:naryPr>
                        <m:sub>
                          <m:r>
                            <a:rPr lang="zh-CN" altLang="en-US" sz="2400" b="0" i="1">
                              <a:latin typeface="Cambria Math" panose="02040503050406030204" pitchFamily="18" charset="0"/>
                            </a:rPr>
                            <m:t>𝑛</m:t>
                          </m:r>
                          <m:r>
                            <a:rPr lang="zh-CN" altLang="en-US" sz="2400" b="0" i="0">
                              <a:latin typeface="Cambria Math" panose="02040503050406030204" pitchFamily="18" charset="0"/>
                            </a:rPr>
                            <m:t>=1</m:t>
                          </m:r>
                        </m:sub>
                        <m:sup>
                          <m:r>
                            <a:rPr lang="zh-CN" altLang="en-US" sz="2400" b="0" i="1">
                              <a:latin typeface="Cambria Math" panose="02040503050406030204" pitchFamily="18" charset="0"/>
                            </a:rPr>
                            <m:t>𝑁</m:t>
                          </m:r>
                        </m:sup>
                        <m:e>
                          <m:r>
                            <a:rPr lang="zh-CN" altLang="en-US" sz="2400" b="0" i="0">
                              <a:latin typeface="Cambria Math" panose="02040503050406030204" pitchFamily="18" charset="0"/>
                            </a:rPr>
                            <m:t>2⋅</m:t>
                          </m:r>
                          <m:d>
                            <m:dPr>
                              <m:ctrlPr>
                                <a:rPr lang="zh-CN" altLang="en-US" sz="2400" b="0" i="1">
                                  <a:latin typeface="Cambria Math" panose="02040503050406030204" pitchFamily="18" charset="0"/>
                                </a:rPr>
                              </m:ctrlPr>
                            </m:dPr>
                            <m:e>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𝐰</m:t>
                                  </m:r>
                                </m:e>
                                <m:sup>
                                  <m:r>
                                    <a:rPr lang="zh-CN" altLang="en-US" sz="2400" b="0" i="1">
                                      <a:latin typeface="Cambria Math" panose="02040503050406030204" pitchFamily="18" charset="0"/>
                                    </a:rPr>
                                    <m:t>𝑇</m:t>
                                  </m:r>
                                </m:sup>
                              </m:sSup>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𝐱</m:t>
                                  </m:r>
                                </m:e>
                                <m:sup>
                                  <m:d>
                                    <m:dPr>
                                      <m:ctrlPr>
                                        <a:rPr lang="zh-CN" altLang="en-US" sz="2400" b="1" i="1">
                                          <a:latin typeface="Cambria Math" panose="02040503050406030204" pitchFamily="18" charset="0"/>
                                        </a:rPr>
                                      </m:ctrlPr>
                                    </m:dPr>
                                    <m:e>
                                      <m:r>
                                        <a:rPr lang="zh-CN" altLang="en-US" sz="2400" b="0" i="1">
                                          <a:latin typeface="Cambria Math" panose="02040503050406030204" pitchFamily="18" charset="0"/>
                                        </a:rPr>
                                        <m:t>𝑛</m:t>
                                      </m:r>
                                    </m:e>
                                  </m:d>
                                </m:sup>
                              </m:sSup>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r>
                                    <a:rPr lang="zh-CN" altLang="en-US" sz="2400" b="0" i="1">
                                      <a:latin typeface="Cambria Math" panose="02040503050406030204" pitchFamily="18" charset="0"/>
                                    </a:rPr>
                                    <m:t>𝑦</m:t>
                                  </m:r>
                                </m:e>
                                <m:sup>
                                  <m:d>
                                    <m:dPr>
                                      <m:ctrlPr>
                                        <a:rPr lang="zh-CN" altLang="en-US" sz="2400" b="0" i="1">
                                          <a:latin typeface="Cambria Math" panose="02040503050406030204" pitchFamily="18" charset="0"/>
                                        </a:rPr>
                                      </m:ctrlPr>
                                    </m:dPr>
                                    <m:e>
                                      <m:r>
                                        <a:rPr lang="zh-CN" altLang="en-US" sz="2400" b="0" i="1">
                                          <a:latin typeface="Cambria Math" panose="02040503050406030204" pitchFamily="18" charset="0"/>
                                        </a:rPr>
                                        <m:t>𝑛</m:t>
                                      </m:r>
                                    </m:e>
                                  </m:d>
                                </m:sup>
                              </m:sSup>
                            </m:e>
                          </m:d>
                          <m:r>
                            <a:rPr lang="zh-CN" altLang="en-US" sz="2400" b="0" i="0">
                              <a:latin typeface="Cambria Math" panose="02040503050406030204" pitchFamily="18" charset="0"/>
                            </a:rPr>
                            <m:t>⋅</m:t>
                          </m:r>
                          <m:sSubSup>
                            <m:sSubSupPr>
                              <m:ctrlPr>
                                <a:rPr lang="zh-CN" altLang="en-US" sz="2400" b="0" i="1">
                                  <a:latin typeface="Cambria Math" panose="02040503050406030204" pitchFamily="18" charset="0"/>
                                </a:rPr>
                              </m:ctrlPr>
                            </m:sSubSupPr>
                            <m:e>
                              <m:r>
                                <a:rPr lang="zh-CN" altLang="en-US" sz="2400" b="0" i="1">
                                  <a:latin typeface="Cambria Math" panose="02040503050406030204" pitchFamily="18" charset="0"/>
                                </a:rPr>
                                <m:t>𝑥</m:t>
                              </m:r>
                            </m:e>
                            <m:sub>
                              <m:r>
                                <a:rPr lang="zh-CN" altLang="en-US" sz="2400" b="0" i="1">
                                  <a:latin typeface="Cambria Math" panose="02040503050406030204" pitchFamily="18" charset="0"/>
                                </a:rPr>
                                <m:t>𝑖</m:t>
                              </m:r>
                            </m:sub>
                            <m:sup>
                              <m:d>
                                <m:dPr>
                                  <m:ctrlPr>
                                    <a:rPr lang="zh-CN" altLang="en-US" sz="2400" b="0" i="1">
                                      <a:latin typeface="Cambria Math" panose="02040503050406030204" pitchFamily="18" charset="0"/>
                                    </a:rPr>
                                  </m:ctrlPr>
                                </m:dPr>
                                <m:e>
                                  <m:r>
                                    <a:rPr lang="zh-CN" altLang="en-US" sz="2400" b="0" i="1">
                                      <a:latin typeface="Cambria Math" panose="02040503050406030204" pitchFamily="18" charset="0"/>
                                    </a:rPr>
                                    <m:t>𝑛</m:t>
                                  </m:r>
                                </m:e>
                              </m:d>
                            </m:sup>
                          </m:sSubSup>
                        </m:e>
                      </m:nary>
                    </m:oMath>
                  </m:oMathPara>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056797" y="4555551"/>
                <a:ext cx="6668709" cy="1130822"/>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064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1" y="0"/>
            <a:ext cx="8422782" cy="6083120"/>
          </a:xfrm>
          <a:prstGeom prst="rect">
            <a:avLst/>
          </a:prstGeom>
        </p:spPr>
      </p:pic>
      <p:sp>
        <p:nvSpPr>
          <p:cNvPr id="3" name="文本框 2"/>
          <p:cNvSpPr txBox="1"/>
          <p:nvPr/>
        </p:nvSpPr>
        <p:spPr>
          <a:xfrm>
            <a:off x="6117464" y="6100291"/>
            <a:ext cx="2640169" cy="369332"/>
          </a:xfrm>
          <a:prstGeom prst="rect">
            <a:avLst/>
          </a:prstGeom>
          <a:noFill/>
        </p:spPr>
        <p:txBody>
          <a:bodyPr wrap="square" rtlCol="0">
            <a:spAutoFit/>
          </a:bodyPr>
          <a:lstStyle/>
          <a:p>
            <a:r>
              <a:rPr lang="en-US" altLang="zh-CN" dirty="0" smtClean="0">
                <a:solidFill>
                  <a:schemeClr val="accent5">
                    <a:lumMod val="75000"/>
                  </a:schemeClr>
                </a:solidFill>
              </a:rPr>
              <a:t>--from CS229, Stanford</a:t>
            </a:r>
            <a:endParaRPr lang="zh-CN" altLang="en-US" dirty="0">
              <a:solidFill>
                <a:schemeClr val="accent5">
                  <a:lumMod val="75000"/>
                </a:schemeClr>
              </a:solidFill>
            </a:endParaRPr>
          </a:p>
        </p:txBody>
      </p:sp>
    </p:spTree>
    <p:extLst>
      <p:ext uri="{BB962C8B-B14F-4D97-AF65-F5344CB8AC3E}">
        <p14:creationId xmlns:p14="http://schemas.microsoft.com/office/powerpoint/2010/main" val="2302746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236112"/>
            <a:ext cx="5453010" cy="562378"/>
          </a:xfrm>
        </p:spPr>
        <p:txBody>
          <a:bodyPr>
            <a:normAutofit/>
          </a:bodyPr>
          <a:lstStyle/>
          <a:p>
            <a:r>
              <a:rPr lang="en-US" altLang="zh-CN" sz="2800" dirty="0" smtClean="0"/>
              <a:t>Analytic solution for LR</a:t>
            </a:r>
            <a:endParaRPr lang="zh-CN" altLang="en-US" sz="2800" dirty="0"/>
          </a:p>
        </p:txBody>
      </p:sp>
      <p:sp>
        <p:nvSpPr>
          <p:cNvPr id="4" name="文本框 3"/>
          <p:cNvSpPr txBox="1"/>
          <p:nvPr/>
        </p:nvSpPr>
        <p:spPr>
          <a:xfrm>
            <a:off x="677334" y="1146220"/>
            <a:ext cx="7740203" cy="369332"/>
          </a:xfrm>
          <a:prstGeom prst="rect">
            <a:avLst/>
          </a:prstGeom>
          <a:noFill/>
        </p:spPr>
        <p:txBody>
          <a:bodyPr wrap="square" rtlCol="0">
            <a:spAutoFit/>
          </a:bodyPr>
          <a:lstStyle/>
          <a:p>
            <a:r>
              <a:rPr lang="en-US" altLang="zh-CN" dirty="0" smtClean="0"/>
              <a:t>Construct </a:t>
            </a:r>
            <a:r>
              <a:rPr lang="en-US" altLang="zh-CN" dirty="0" smtClean="0">
                <a:solidFill>
                  <a:srgbClr val="FF0000"/>
                </a:solidFill>
              </a:rPr>
              <a:t>input matrix X</a:t>
            </a:r>
            <a:r>
              <a:rPr lang="en-US" altLang="zh-CN" dirty="0" smtClean="0"/>
              <a:t> and </a:t>
            </a:r>
            <a:r>
              <a:rPr lang="en-US" altLang="zh-CN" dirty="0" smtClean="0">
                <a:solidFill>
                  <a:schemeClr val="accent5">
                    <a:lumMod val="75000"/>
                  </a:schemeClr>
                </a:solidFill>
              </a:rPr>
              <a:t>output vector y </a:t>
            </a:r>
            <a:r>
              <a:rPr lang="en-US" altLang="zh-CN" dirty="0" smtClean="0"/>
              <a:t>by:</a:t>
            </a:r>
            <a:endParaRPr lang="zh-CN" altLang="en-US" b="1" dirty="0"/>
          </a:p>
        </p:txBody>
      </p:sp>
      <mc:AlternateContent xmlns:mc="http://schemas.openxmlformats.org/markup-compatibility/2006" xmlns:a14="http://schemas.microsoft.com/office/drawing/2010/main">
        <mc:Choice Requires="a14">
          <p:sp>
            <p:nvSpPr>
              <p:cNvPr id="5" name="矩形 4"/>
              <p:cNvSpPr/>
              <p:nvPr/>
            </p:nvSpPr>
            <p:spPr>
              <a:xfrm>
                <a:off x="1249988" y="1863282"/>
                <a:ext cx="3732016" cy="19525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a:latin typeface="Cambria Math" panose="02040503050406030204" pitchFamily="18" charset="0"/>
                        </a:rPr>
                        <m:t>𝐗</m:t>
                      </m:r>
                      <m:r>
                        <a:rPr lang="zh-CN" altLang="en-US" sz="2400" b="0" i="0">
                          <a:latin typeface="Cambria Math" panose="02040503050406030204" pitchFamily="18" charset="0"/>
                        </a:rPr>
                        <m:t>=</m:t>
                      </m:r>
                      <m:d>
                        <m:dPr>
                          <m:begChr m:val="["/>
                          <m:endChr m:val="]"/>
                          <m:ctrlPr>
                            <a:rPr lang="zh-CN" altLang="en-US" sz="2400" b="0" i="1">
                              <a:latin typeface="Cambria Math" panose="02040503050406030204" pitchFamily="18" charset="0"/>
                            </a:rPr>
                          </m:ctrlPr>
                        </m:dPr>
                        <m:e>
                          <m:m>
                            <m:mPr>
                              <m:mcs>
                                <m:mc>
                                  <m:mcPr>
                                    <m:count m:val="1"/>
                                    <m:mcJc m:val="center"/>
                                  </m:mcPr>
                                </m:mc>
                              </m:mcs>
                              <m:ctrlPr>
                                <a:rPr lang="zh-CN" altLang="en-US" sz="2400" b="0" i="1">
                                  <a:latin typeface="Cambria Math" panose="02040503050406030204" pitchFamily="18" charset="0"/>
                                </a:rPr>
                              </m:ctrlPr>
                            </m:mPr>
                            <m:mr>
                              <m:e>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d>
                                      <m:dPr>
                                        <m:ctrlPr>
                                          <a:rPr lang="zh-CN" altLang="en-US" sz="2400" b="0" i="1">
                                            <a:latin typeface="Cambria Math" panose="02040503050406030204" pitchFamily="18" charset="0"/>
                                          </a:rPr>
                                        </m:ctrlPr>
                                      </m:dPr>
                                      <m:e>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𝐱</m:t>
                                            </m:r>
                                          </m:e>
                                          <m:sup>
                                            <m:d>
                                              <m:dPr>
                                                <m:ctrlPr>
                                                  <a:rPr lang="zh-CN" altLang="en-US" sz="2400" b="1" i="1">
                                                    <a:latin typeface="Cambria Math" panose="02040503050406030204" pitchFamily="18" charset="0"/>
                                                  </a:rPr>
                                                </m:ctrlPr>
                                              </m:dPr>
                                              <m:e>
                                                <m:r>
                                                  <a:rPr lang="zh-CN" altLang="en-US" sz="2400" b="0" i="0">
                                                    <a:latin typeface="Cambria Math" panose="02040503050406030204" pitchFamily="18" charset="0"/>
                                                  </a:rPr>
                                                  <m:t>1</m:t>
                                                </m:r>
                                              </m:e>
                                            </m:d>
                                          </m:sup>
                                        </m:sSup>
                                      </m:e>
                                    </m:d>
                                  </m:e>
                                  <m:sup>
                                    <m:r>
                                      <a:rPr lang="zh-CN" altLang="en-US" sz="2400" b="0" i="1">
                                        <a:latin typeface="Cambria Math" panose="02040503050406030204" pitchFamily="18" charset="0"/>
                                      </a:rPr>
                                      <m:t>𝑇</m:t>
                                    </m:r>
                                  </m:sup>
                                </m:sSup>
                                <m:r>
                                  <a:rPr lang="zh-CN" altLang="en-US" sz="2400" b="0" i="0">
                                    <a:latin typeface="Cambria Math" panose="02040503050406030204" pitchFamily="18" charset="0"/>
                                  </a:rPr>
                                  <m:t>−−</m:t>
                                </m:r>
                              </m:e>
                            </m:mr>
                            <m:mr>
                              <m:e>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d>
                                      <m:dPr>
                                        <m:ctrlPr>
                                          <a:rPr lang="zh-CN" altLang="en-US" sz="2400" b="0" i="1">
                                            <a:latin typeface="Cambria Math" panose="02040503050406030204" pitchFamily="18" charset="0"/>
                                          </a:rPr>
                                        </m:ctrlPr>
                                      </m:dPr>
                                      <m:e>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𝐱</m:t>
                                            </m:r>
                                          </m:e>
                                          <m:sup>
                                            <m:d>
                                              <m:dPr>
                                                <m:ctrlPr>
                                                  <a:rPr lang="zh-CN" altLang="en-US" sz="2400" b="1" i="1">
                                                    <a:latin typeface="Cambria Math" panose="02040503050406030204" pitchFamily="18" charset="0"/>
                                                  </a:rPr>
                                                </m:ctrlPr>
                                              </m:dPr>
                                              <m:e>
                                                <m:r>
                                                  <a:rPr lang="zh-CN" altLang="en-US" sz="2400" b="0" i="0">
                                                    <a:latin typeface="Cambria Math" panose="02040503050406030204" pitchFamily="18" charset="0"/>
                                                  </a:rPr>
                                                  <m:t>2</m:t>
                                                </m:r>
                                              </m:e>
                                            </m:d>
                                          </m:sup>
                                        </m:sSup>
                                      </m:e>
                                    </m:d>
                                  </m:e>
                                  <m:sup>
                                    <m:r>
                                      <a:rPr lang="zh-CN" altLang="en-US" sz="2400" b="0" i="1">
                                        <a:latin typeface="Cambria Math" panose="02040503050406030204" pitchFamily="18" charset="0"/>
                                      </a:rPr>
                                      <m:t>𝑇</m:t>
                                    </m:r>
                                  </m:sup>
                                </m:sSup>
                                <m:r>
                                  <a:rPr lang="zh-CN" altLang="en-US" sz="2400" b="0" i="0">
                                    <a:latin typeface="Cambria Math" panose="02040503050406030204" pitchFamily="18" charset="0"/>
                                  </a:rPr>
                                  <m:t>−−</m:t>
                                </m:r>
                              </m:e>
                            </m:mr>
                            <m:mr>
                              <m:e>
                                <m:r>
                                  <a:rPr lang="zh-CN" altLang="en-US" sz="2400" b="0" i="0">
                                    <a:latin typeface="Cambria Math" panose="02040503050406030204" pitchFamily="18" charset="0"/>
                                  </a:rPr>
                                  <m:t>...</m:t>
                                </m:r>
                              </m:e>
                            </m:mr>
                            <m:mr>
                              <m:e>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d>
                                      <m:dPr>
                                        <m:ctrlPr>
                                          <a:rPr lang="zh-CN" altLang="en-US" sz="2400" b="0" i="1">
                                            <a:latin typeface="Cambria Math" panose="02040503050406030204" pitchFamily="18" charset="0"/>
                                          </a:rPr>
                                        </m:ctrlPr>
                                      </m:dPr>
                                      <m:e>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𝐱</m:t>
                                            </m:r>
                                          </m:e>
                                          <m:sup>
                                            <m:d>
                                              <m:dPr>
                                                <m:ctrlPr>
                                                  <a:rPr lang="zh-CN" altLang="en-US" sz="2400" b="1" i="1">
                                                    <a:latin typeface="Cambria Math" panose="02040503050406030204" pitchFamily="18" charset="0"/>
                                                  </a:rPr>
                                                </m:ctrlPr>
                                              </m:dPr>
                                              <m:e>
                                                <m:r>
                                                  <a:rPr lang="zh-CN" altLang="en-US" sz="2400" b="0" i="1">
                                                    <a:latin typeface="Cambria Math" panose="02040503050406030204" pitchFamily="18" charset="0"/>
                                                  </a:rPr>
                                                  <m:t>𝑁</m:t>
                                                </m:r>
                                              </m:e>
                                            </m:d>
                                          </m:sup>
                                        </m:sSup>
                                      </m:e>
                                    </m:d>
                                  </m:e>
                                  <m:sup>
                                    <m:r>
                                      <a:rPr lang="zh-CN" altLang="en-US" sz="2400" b="0" i="1">
                                        <a:latin typeface="Cambria Math" panose="02040503050406030204" pitchFamily="18" charset="0"/>
                                      </a:rPr>
                                      <m:t>𝑇</m:t>
                                    </m:r>
                                  </m:sup>
                                </m:sSup>
                                <m:r>
                                  <a:rPr lang="zh-CN" altLang="en-US" sz="2400" b="0" i="0">
                                    <a:latin typeface="Cambria Math" panose="02040503050406030204" pitchFamily="18" charset="0"/>
                                  </a:rPr>
                                  <m:t>−−</m:t>
                                </m:r>
                              </m:e>
                            </m:mr>
                          </m:m>
                        </m:e>
                      </m:d>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249988" y="1863282"/>
                <a:ext cx="3732016" cy="1952586"/>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982004" y="2113094"/>
                <a:ext cx="1998346" cy="14529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a:latin typeface="Cambria Math" panose="02040503050406030204" pitchFamily="18" charset="0"/>
                        </a:rPr>
                        <m:t>𝐲</m:t>
                      </m:r>
                      <m:r>
                        <a:rPr lang="zh-CN" altLang="en-US" sz="2400" b="0" i="0">
                          <a:latin typeface="Cambria Math" panose="02040503050406030204" pitchFamily="18" charset="0"/>
                        </a:rPr>
                        <m:t>=</m:t>
                      </m:r>
                      <m:d>
                        <m:dPr>
                          <m:begChr m:val="["/>
                          <m:endChr m:val="]"/>
                          <m:ctrlPr>
                            <a:rPr lang="zh-CN" altLang="en-US" sz="2400" b="0" i="1">
                              <a:latin typeface="Cambria Math" panose="02040503050406030204" pitchFamily="18" charset="0"/>
                            </a:rPr>
                          </m:ctrlPr>
                        </m:dPr>
                        <m:e>
                          <m:m>
                            <m:mPr>
                              <m:mcs>
                                <m:mc>
                                  <m:mcPr>
                                    <m:count m:val="1"/>
                                    <m:mcJc m:val="center"/>
                                  </m:mcPr>
                                </m:mc>
                              </m:mcs>
                              <m:ctrlPr>
                                <a:rPr lang="zh-CN" altLang="en-US" sz="2400" b="0" i="1">
                                  <a:latin typeface="Cambria Math" panose="02040503050406030204" pitchFamily="18" charset="0"/>
                                </a:rPr>
                              </m:ctrlPr>
                            </m:mPr>
                            <m:mr>
                              <m:e>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𝑦</m:t>
                                    </m:r>
                                  </m:e>
                                  <m:sub>
                                    <m:r>
                                      <a:rPr lang="zh-CN" altLang="en-US" sz="2400" b="0" i="0">
                                        <a:latin typeface="Cambria Math" panose="02040503050406030204" pitchFamily="18" charset="0"/>
                                      </a:rPr>
                                      <m:t>1</m:t>
                                    </m:r>
                                  </m:sub>
                                </m:sSub>
                              </m:e>
                            </m:mr>
                            <m:mr>
                              <m:e>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𝑦</m:t>
                                    </m:r>
                                  </m:e>
                                  <m:sub>
                                    <m:r>
                                      <a:rPr lang="zh-CN" altLang="en-US" sz="2400" b="0" i="0">
                                        <a:latin typeface="Cambria Math" panose="02040503050406030204" pitchFamily="18" charset="0"/>
                                      </a:rPr>
                                      <m:t>2</m:t>
                                    </m:r>
                                  </m:sub>
                                </m:sSub>
                              </m:e>
                            </m:mr>
                            <m:mr>
                              <m:e>
                                <m:r>
                                  <a:rPr lang="zh-CN" altLang="en-US" sz="2400" b="0" i="0">
                                    <a:latin typeface="Cambria Math" panose="02040503050406030204" pitchFamily="18" charset="0"/>
                                  </a:rPr>
                                  <m:t>...</m:t>
                                </m:r>
                              </m:e>
                            </m:mr>
                            <m:mr>
                              <m:e>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𝑦</m:t>
                                    </m:r>
                                  </m:e>
                                  <m:sub>
                                    <m:r>
                                      <a:rPr lang="zh-CN" altLang="en-US" sz="2400" b="0" i="1">
                                        <a:latin typeface="Cambria Math" panose="02040503050406030204" pitchFamily="18" charset="0"/>
                                      </a:rPr>
                                      <m:t>𝑁</m:t>
                                    </m:r>
                                  </m:sub>
                                </m:sSub>
                              </m:e>
                            </m:mr>
                          </m:m>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4982004" y="2113094"/>
                <a:ext cx="1998346" cy="1452962"/>
              </a:xfrm>
              <a:prstGeom prst="rect">
                <a:avLst/>
              </a:prstGeom>
              <a:blipFill rotWithShape="0">
                <a:blip r:embed="rId3"/>
                <a:stretch>
                  <a:fillRect/>
                </a:stretch>
              </a:blipFill>
            </p:spPr>
            <p:txBody>
              <a:bodyPr/>
              <a:lstStyle/>
              <a:p>
                <a:r>
                  <a:rPr lang="zh-CN" altLang="en-US">
                    <a:noFill/>
                  </a:rPr>
                  <a:t> </a:t>
                </a:r>
              </a:p>
            </p:txBody>
          </p:sp>
        </mc:Fallback>
      </mc:AlternateContent>
      <p:sp>
        <p:nvSpPr>
          <p:cNvPr id="7" name="文本框 6"/>
          <p:cNvSpPr txBox="1"/>
          <p:nvPr/>
        </p:nvSpPr>
        <p:spPr>
          <a:xfrm>
            <a:off x="677335" y="4228744"/>
            <a:ext cx="3392390" cy="369332"/>
          </a:xfrm>
          <a:prstGeom prst="rect">
            <a:avLst/>
          </a:prstGeom>
          <a:noFill/>
        </p:spPr>
        <p:txBody>
          <a:bodyPr wrap="square" rtlCol="0">
            <a:spAutoFit/>
          </a:bodyPr>
          <a:lstStyle/>
          <a:p>
            <a:r>
              <a:rPr lang="en-US" altLang="zh-CN" dirty="0" smtClean="0"/>
              <a:t>Calculate the pseudo-inverse</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3535712" y="4177800"/>
                <a:ext cx="1068025" cy="4712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b="1" i="1">
                              <a:latin typeface="Cambria Math" panose="02040503050406030204" pitchFamily="18" charset="0"/>
                            </a:rPr>
                          </m:ctrlPr>
                        </m:sSupPr>
                        <m:e>
                          <m:r>
                            <a:rPr lang="zh-CN" altLang="en-US" sz="2400" b="1">
                              <a:latin typeface="Cambria Math" panose="02040503050406030204" pitchFamily="18" charset="0"/>
                            </a:rPr>
                            <m:t>𝐗</m:t>
                          </m:r>
                        </m:e>
                        <m:sup>
                          <m:r>
                            <a:rPr lang="zh-CN" altLang="en-US" sz="2400" b="0" i="0">
                              <a:latin typeface="Cambria Math" panose="02040503050406030204" pitchFamily="18" charset="0"/>
                            </a:rPr>
                            <m:t>†</m:t>
                          </m:r>
                        </m:sup>
                      </m:sSup>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535712" y="4177800"/>
                <a:ext cx="1068025" cy="471219"/>
              </a:xfrm>
              <a:prstGeom prst="rect">
                <a:avLst/>
              </a:prstGeom>
              <a:blipFill rotWithShape="0">
                <a:blip r:embed="rId4"/>
                <a:stretch>
                  <a:fillRect/>
                </a:stretch>
              </a:blipFill>
            </p:spPr>
            <p:txBody>
              <a:bodyPr/>
              <a:lstStyle/>
              <a:p>
                <a:r>
                  <a:rPr lang="zh-CN" altLang="en-US">
                    <a:noFill/>
                  </a:rPr>
                  <a:t> </a:t>
                </a:r>
              </a:p>
            </p:txBody>
          </p:sp>
        </mc:Fallback>
      </mc:AlternateContent>
      <p:sp>
        <p:nvSpPr>
          <p:cNvPr id="9" name="文本框 8"/>
          <p:cNvSpPr txBox="1"/>
          <p:nvPr/>
        </p:nvSpPr>
        <p:spPr>
          <a:xfrm>
            <a:off x="677334" y="5010952"/>
            <a:ext cx="2284807" cy="369332"/>
          </a:xfrm>
          <a:prstGeom prst="rect">
            <a:avLst/>
          </a:prstGeom>
          <a:noFill/>
        </p:spPr>
        <p:txBody>
          <a:bodyPr wrap="square" rtlCol="0">
            <a:spAutoFit/>
          </a:bodyPr>
          <a:lstStyle/>
          <a:p>
            <a:r>
              <a:rPr lang="en-US" altLang="zh-CN" dirty="0" smtClean="0"/>
              <a:t>Finally, we get that:</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2336423" y="5557550"/>
                <a:ext cx="1559145" cy="4712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a:latin typeface="Cambria Math" panose="02040503050406030204" pitchFamily="18" charset="0"/>
                        </a:rPr>
                        <m:t>𝐰</m:t>
                      </m:r>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𝐗</m:t>
                          </m:r>
                        </m:e>
                        <m:sup>
                          <m:r>
                            <a:rPr lang="zh-CN" altLang="en-US" sz="2400" b="0" i="0">
                              <a:latin typeface="Cambria Math" panose="02040503050406030204" pitchFamily="18" charset="0"/>
                            </a:rPr>
                            <m:t>†</m:t>
                          </m:r>
                        </m:sup>
                      </m:sSup>
                      <m:r>
                        <a:rPr lang="zh-CN" altLang="en-US" sz="2400" b="1" i="0">
                          <a:latin typeface="Cambria Math" panose="02040503050406030204" pitchFamily="18" charset="0"/>
                        </a:rPr>
                        <m:t>𝐲</m:t>
                      </m:r>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336423" y="5557550"/>
                <a:ext cx="1559145" cy="471219"/>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809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180" y="89787"/>
            <a:ext cx="3224964" cy="549498"/>
          </a:xfrm>
        </p:spPr>
        <p:txBody>
          <a:bodyPr>
            <a:normAutofit/>
          </a:bodyPr>
          <a:lstStyle/>
          <a:p>
            <a:r>
              <a:rPr lang="en-US" altLang="zh-CN" sz="2800" dirty="0" smtClean="0"/>
              <a:t>Logistic Regression</a:t>
            </a:r>
            <a:endParaRPr lang="zh-CN" altLang="en-US" sz="2800" dirty="0"/>
          </a:p>
        </p:txBody>
      </p:sp>
      <p:sp>
        <p:nvSpPr>
          <p:cNvPr id="5" name="文本框 4"/>
          <p:cNvSpPr txBox="1"/>
          <p:nvPr/>
        </p:nvSpPr>
        <p:spPr>
          <a:xfrm>
            <a:off x="497031" y="901521"/>
            <a:ext cx="4152242" cy="369332"/>
          </a:xfrm>
          <a:prstGeom prst="rect">
            <a:avLst/>
          </a:prstGeom>
          <a:noFill/>
        </p:spPr>
        <p:txBody>
          <a:bodyPr wrap="square" rtlCol="0">
            <a:spAutoFit/>
          </a:bodyPr>
          <a:lstStyle/>
          <a:p>
            <a:r>
              <a:rPr lang="en-US" altLang="zh-CN" dirty="0" smtClean="0"/>
              <a:t>As for binary classification problem if:</a:t>
            </a:r>
          </a:p>
        </p:txBody>
      </p:sp>
      <mc:AlternateContent xmlns:mc="http://schemas.openxmlformats.org/markup-compatibility/2006" xmlns:a14="http://schemas.microsoft.com/office/drawing/2010/main">
        <mc:Choice Requires="a14">
          <p:sp>
            <p:nvSpPr>
              <p:cNvPr id="6" name="矩形 5"/>
              <p:cNvSpPr/>
              <p:nvPr/>
            </p:nvSpPr>
            <p:spPr>
              <a:xfrm>
                <a:off x="2444362" y="1476914"/>
                <a:ext cx="2076121" cy="4449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000" i="1" smtClean="0">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𝑦</m:t>
                              </m:r>
                            </m:e>
                            <m:sup>
                              <m:d>
                                <m:dPr>
                                  <m:ctrlPr>
                                    <a:rPr lang="zh-CN" altLang="en-US" sz="2000" i="1">
                                      <a:latin typeface="Cambria Math" panose="02040503050406030204" pitchFamily="18" charset="0"/>
                                    </a:rPr>
                                  </m:ctrlPr>
                                </m:dPr>
                                <m:e>
                                  <m:r>
                                    <a:rPr lang="zh-CN" altLang="en-US" sz="2000" i="1">
                                      <a:latin typeface="Cambria Math" panose="02040503050406030204" pitchFamily="18" charset="0"/>
                                    </a:rPr>
                                    <m:t>𝑛</m:t>
                                  </m:r>
                                </m:e>
                              </m:d>
                            </m:sup>
                          </m:sSup>
                          <m:r>
                            <a:rPr lang="zh-CN" altLang="en-US" sz="2000" i="0">
                              <a:latin typeface="Cambria Math" panose="02040503050406030204" pitchFamily="18" charset="0"/>
                            </a:rPr>
                            <m:t>∈{1,</m:t>
                          </m:r>
                          <m:r>
                            <a:rPr lang="en-US" altLang="zh-CN" sz="2000" b="0" i="1" smtClean="0">
                              <a:latin typeface="Cambria Math" panose="02040503050406030204" pitchFamily="18" charset="0"/>
                            </a:rPr>
                            <m:t>0</m:t>
                          </m:r>
                        </m:e>
                      </m:d>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2444362" y="1476914"/>
                <a:ext cx="2076121" cy="444930"/>
              </a:xfrm>
              <a:prstGeom prst="rect">
                <a:avLst/>
              </a:prstGeom>
              <a:blipFill rotWithShape="0">
                <a:blip r:embed="rId2"/>
                <a:stretch>
                  <a:fillRect t="-153425" r="-20528" b="-227397"/>
                </a:stretch>
              </a:blipFill>
            </p:spPr>
            <p:txBody>
              <a:bodyPr/>
              <a:lstStyle/>
              <a:p>
                <a:r>
                  <a:rPr lang="zh-CN" altLang="en-US">
                    <a:noFill/>
                  </a:rPr>
                  <a:t> </a:t>
                </a:r>
              </a:p>
            </p:txBody>
          </p:sp>
        </mc:Fallback>
      </mc:AlternateContent>
      <p:sp>
        <p:nvSpPr>
          <p:cNvPr id="7" name="文本框 6"/>
          <p:cNvSpPr txBox="1"/>
          <p:nvPr/>
        </p:nvSpPr>
        <p:spPr>
          <a:xfrm>
            <a:off x="497031" y="2127905"/>
            <a:ext cx="5053763" cy="369332"/>
          </a:xfrm>
          <a:prstGeom prst="rect">
            <a:avLst/>
          </a:prstGeom>
          <a:noFill/>
        </p:spPr>
        <p:txBody>
          <a:bodyPr wrap="square" rtlCol="0">
            <a:spAutoFit/>
          </a:bodyPr>
          <a:lstStyle/>
          <a:p>
            <a:r>
              <a:rPr lang="en-US" altLang="zh-CN" dirty="0" smtClean="0"/>
              <a:t>Can we try to solve the classification problem?</a:t>
            </a:r>
          </a:p>
        </p:txBody>
      </p:sp>
      <p:sp>
        <p:nvSpPr>
          <p:cNvPr id="8" name="文本框 7"/>
          <p:cNvSpPr txBox="1"/>
          <p:nvPr/>
        </p:nvSpPr>
        <p:spPr>
          <a:xfrm>
            <a:off x="497031" y="2721216"/>
            <a:ext cx="7603780" cy="646331"/>
          </a:xfrm>
          <a:prstGeom prst="rect">
            <a:avLst/>
          </a:prstGeom>
          <a:noFill/>
        </p:spPr>
        <p:txBody>
          <a:bodyPr wrap="square" rtlCol="0">
            <a:spAutoFit/>
          </a:bodyPr>
          <a:lstStyle/>
          <a:p>
            <a:r>
              <a:rPr lang="en-US" altLang="zh-CN" dirty="0" smtClean="0"/>
              <a:t>--Of course! By using logistic regression, we can even solve ‘soft’ binary classification:</a:t>
            </a:r>
            <a:endParaRPr lang="zh-CN" altLang="en-US" dirty="0"/>
          </a:p>
        </p:txBody>
      </p:sp>
      <p:sp>
        <p:nvSpPr>
          <p:cNvPr id="10" name="文本框 9"/>
          <p:cNvSpPr txBox="1"/>
          <p:nvPr/>
        </p:nvSpPr>
        <p:spPr>
          <a:xfrm>
            <a:off x="497031" y="4301544"/>
            <a:ext cx="7778840" cy="369332"/>
          </a:xfrm>
          <a:prstGeom prst="rect">
            <a:avLst/>
          </a:prstGeom>
          <a:noFill/>
        </p:spPr>
        <p:txBody>
          <a:bodyPr wrap="square" rtlCol="0">
            <a:spAutoFit/>
          </a:bodyPr>
          <a:lstStyle/>
          <a:p>
            <a:r>
              <a:rPr lang="en-US" altLang="zh-CN" dirty="0" smtClean="0"/>
              <a:t>Sounds plausible than ‘hard’ binary classification, right?</a:t>
            </a:r>
            <a:endParaRPr lang="zh-CN" altLang="en-US" dirty="0"/>
          </a:p>
        </p:txBody>
      </p:sp>
      <p:sp>
        <p:nvSpPr>
          <p:cNvPr id="11" name="文本框 10"/>
          <p:cNvSpPr txBox="1"/>
          <p:nvPr/>
        </p:nvSpPr>
        <p:spPr>
          <a:xfrm>
            <a:off x="497031" y="5007300"/>
            <a:ext cx="6323527" cy="369332"/>
          </a:xfrm>
          <a:prstGeom prst="rect">
            <a:avLst/>
          </a:prstGeom>
          <a:noFill/>
        </p:spPr>
        <p:txBody>
          <a:bodyPr wrap="square" rtlCol="0">
            <a:spAutoFit/>
          </a:bodyPr>
          <a:lstStyle/>
          <a:p>
            <a:r>
              <a:rPr lang="en-US" altLang="zh-CN" dirty="0" smtClean="0"/>
              <a:t>First, we should have a glance at the logistic function:</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1819528" y="5629046"/>
                <a:ext cx="3292805" cy="6900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𝜃</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𝑠</m:t>
                          </m:r>
                        </m:e>
                      </m:d>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𝑒</m:t>
                              </m:r>
                            </m:e>
                            <m:sup>
                              <m:r>
                                <a:rPr lang="zh-CN" altLang="en-US" sz="2000" i="1">
                                  <a:latin typeface="Cambria Math" panose="02040503050406030204" pitchFamily="18" charset="0"/>
                                </a:rPr>
                                <m:t>𝑠</m:t>
                              </m:r>
                            </m:sup>
                          </m:sSup>
                        </m:num>
                        <m:den>
                          <m:r>
                            <a:rPr lang="zh-CN" altLang="en-US" sz="2000" i="0">
                              <a:latin typeface="Cambria Math" panose="02040503050406030204" pitchFamily="18" charset="0"/>
                            </a:rPr>
                            <m:t>1+</m:t>
                          </m:r>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𝑒</m:t>
                              </m:r>
                            </m:e>
                            <m:sup>
                              <m:r>
                                <a:rPr lang="zh-CN" altLang="en-US" sz="2000" i="1">
                                  <a:latin typeface="Cambria Math" panose="02040503050406030204" pitchFamily="18" charset="0"/>
                                </a:rPr>
                                <m:t>𝑠</m:t>
                              </m:r>
                            </m:sup>
                          </m:sSup>
                        </m:den>
                      </m:f>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1</m:t>
                          </m:r>
                        </m:num>
                        <m:den>
                          <m:r>
                            <a:rPr lang="zh-CN" altLang="en-US" sz="2000" i="0">
                              <a:latin typeface="Cambria Math" panose="02040503050406030204" pitchFamily="18" charset="0"/>
                            </a:rPr>
                            <m:t>1+</m:t>
                          </m:r>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𝑒</m:t>
                              </m:r>
                            </m:e>
                            <m:sup>
                              <m:r>
                                <a:rPr lang="zh-CN" altLang="en-US" sz="2000" i="0">
                                  <a:latin typeface="Cambria Math" panose="02040503050406030204" pitchFamily="18" charset="0"/>
                                </a:rPr>
                                <m:t>−</m:t>
                              </m:r>
                              <m:r>
                                <a:rPr lang="zh-CN" altLang="en-US" sz="2000" i="1">
                                  <a:latin typeface="Cambria Math" panose="02040503050406030204" pitchFamily="18" charset="0"/>
                                </a:rPr>
                                <m:t>𝑠</m:t>
                              </m:r>
                            </m:sup>
                          </m:sSup>
                        </m:den>
                      </m:f>
                    </m:oMath>
                  </m:oMathPara>
                </a14:m>
                <a:endParaRPr lang="zh-CN" altLang="en-US" sz="2000" dirty="0"/>
              </a:p>
            </p:txBody>
          </p:sp>
        </mc:Choice>
        <mc:Fallback xmlns="">
          <p:sp>
            <p:nvSpPr>
              <p:cNvPr id="12" name="矩形 11"/>
              <p:cNvSpPr>
                <a:spLocks noRot="1" noChangeAspect="1" noMove="1" noResize="1" noEditPoints="1" noAdjustHandles="1" noChangeArrowheads="1" noChangeShapeType="1" noTextEdit="1"/>
              </p:cNvSpPr>
              <p:nvPr/>
            </p:nvSpPr>
            <p:spPr>
              <a:xfrm>
                <a:off x="1819528" y="5629046"/>
                <a:ext cx="3292805" cy="690061"/>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898320" y="3604481"/>
                <a:ext cx="316820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000" i="1">
                              <a:latin typeface="Cambria Math" panose="02040503050406030204" pitchFamily="18" charset="0"/>
                            </a:rPr>
                          </m:ctrlPr>
                        </m:dPr>
                        <m:e>
                          <m:r>
                            <a:rPr lang="zh-CN" altLang="en-US" sz="2000" i="1">
                              <a:latin typeface="Cambria Math" panose="02040503050406030204" pitchFamily="18" charset="0"/>
                            </a:rPr>
                            <m:t>𝑓</m:t>
                          </m:r>
                          <m:d>
                            <m:dPr>
                              <m:ctrlPr>
                                <a:rPr lang="zh-CN" altLang="en-US" sz="2000" i="1">
                                  <a:latin typeface="Cambria Math" panose="02040503050406030204" pitchFamily="18" charset="0"/>
                                </a:rPr>
                              </m:ctrlPr>
                            </m:dPr>
                            <m:e>
                              <m:r>
                                <a:rPr lang="zh-CN" altLang="en-US" sz="2000" b="1" i="0">
                                  <a:latin typeface="Cambria Math" panose="02040503050406030204" pitchFamily="18" charset="0"/>
                                </a:rPr>
                                <m:t>𝐱</m:t>
                              </m:r>
                            </m:e>
                          </m:d>
                          <m:r>
                            <a:rPr lang="zh-CN" altLang="en-US" sz="2000" b="0" i="0">
                              <a:latin typeface="Cambria Math" panose="02040503050406030204" pitchFamily="18" charset="0"/>
                            </a:rPr>
                            <m:t>=</m:t>
                          </m:r>
                          <m:r>
                            <a:rPr lang="zh-CN" altLang="en-US" sz="2000" b="0" i="1">
                              <a:latin typeface="Cambria Math" panose="02040503050406030204" pitchFamily="18" charset="0"/>
                            </a:rPr>
                            <m:t>𝑃</m:t>
                          </m:r>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𝑦</m:t>
                              </m:r>
                              <m:r>
                                <a:rPr lang="zh-CN" altLang="en-US" sz="2000" b="0" i="0">
                                  <a:latin typeface="Cambria Math" panose="02040503050406030204" pitchFamily="18" charset="0"/>
                                </a:rPr>
                                <m:t>=1|</m:t>
                              </m:r>
                              <m:r>
                                <a:rPr lang="zh-CN" altLang="en-US" sz="2000" b="1" i="0">
                                  <a:latin typeface="Cambria Math" panose="02040503050406030204" pitchFamily="18" charset="0"/>
                                </a:rPr>
                                <m:t>𝐱</m:t>
                              </m:r>
                            </m:e>
                          </m:d>
                          <m:r>
                            <a:rPr lang="zh-CN" altLang="en-US" sz="2000" b="0" i="0">
                              <a:latin typeface="Cambria Math" panose="02040503050406030204" pitchFamily="18" charset="0"/>
                            </a:rPr>
                            <m:t>∈[0,1</m:t>
                          </m:r>
                        </m:e>
                      </m:d>
                    </m:oMath>
                  </m:oMathPara>
                </a14:m>
                <a:endParaRPr lang="zh-CN" altLang="en-US" sz="2000" dirty="0"/>
              </a:p>
            </p:txBody>
          </p:sp>
        </mc:Choice>
        <mc:Fallback xmlns="">
          <p:sp>
            <p:nvSpPr>
              <p:cNvPr id="13" name="矩形 12"/>
              <p:cNvSpPr>
                <a:spLocks noRot="1" noChangeAspect="1" noMove="1" noResize="1" noEditPoints="1" noAdjustHandles="1" noChangeArrowheads="1" noChangeShapeType="1" noTextEdit="1"/>
              </p:cNvSpPr>
              <p:nvPr/>
            </p:nvSpPr>
            <p:spPr>
              <a:xfrm>
                <a:off x="1898320" y="3604481"/>
                <a:ext cx="3168203" cy="400110"/>
              </a:xfrm>
              <a:prstGeom prst="rect">
                <a:avLst/>
              </a:prstGeom>
              <a:blipFill rotWithShape="0">
                <a:blip r:embed="rId4"/>
                <a:stretch>
                  <a:fillRect t="-124242" r="-14231" b="-190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290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985" y="185319"/>
            <a:ext cx="7457168" cy="714451"/>
          </a:xfrm>
        </p:spPr>
        <p:txBody>
          <a:bodyPr/>
          <a:lstStyle/>
          <a:p>
            <a:r>
              <a:rPr lang="en-US" altLang="zh-CN" dirty="0" smtClean="0"/>
              <a:t>Mainly including:</a:t>
            </a:r>
            <a:endParaRPr lang="zh-CN" altLang="en-US" dirty="0"/>
          </a:p>
        </p:txBody>
      </p:sp>
      <p:sp>
        <p:nvSpPr>
          <p:cNvPr id="3" name="内容占位符 2"/>
          <p:cNvSpPr>
            <a:spLocks noGrp="1"/>
          </p:cNvSpPr>
          <p:nvPr>
            <p:ph idx="1"/>
          </p:nvPr>
        </p:nvSpPr>
        <p:spPr>
          <a:xfrm>
            <a:off x="413985" y="899770"/>
            <a:ext cx="9117720" cy="5888736"/>
          </a:xfrm>
        </p:spPr>
        <p:txBody>
          <a:bodyPr>
            <a:normAutofit/>
          </a:bodyPr>
          <a:lstStyle/>
          <a:p>
            <a:r>
              <a:rPr lang="en-US" altLang="zh-CN" sz="2000" dirty="0" smtClean="0"/>
              <a:t>When Can Machines(Computers) Learn?</a:t>
            </a:r>
          </a:p>
          <a:p>
            <a:pPr marL="0" indent="0">
              <a:buNone/>
            </a:pPr>
            <a:r>
              <a:rPr lang="en-US" altLang="zh-CN" sz="2000" dirty="0"/>
              <a:t>	</a:t>
            </a:r>
            <a:r>
              <a:rPr lang="en-US" altLang="zh-CN" sz="2000" dirty="0" smtClean="0"/>
              <a:t>--The Learning Problem</a:t>
            </a:r>
          </a:p>
          <a:p>
            <a:pPr marL="0" indent="0">
              <a:buNone/>
            </a:pPr>
            <a:r>
              <a:rPr lang="en-US" altLang="zh-CN" sz="2000" dirty="0"/>
              <a:t>	</a:t>
            </a:r>
            <a:r>
              <a:rPr lang="en-US" altLang="zh-CN" sz="2000" dirty="0" smtClean="0"/>
              <a:t>--Types of Learning</a:t>
            </a:r>
          </a:p>
          <a:p>
            <a:pPr marL="0" indent="0">
              <a:buNone/>
            </a:pPr>
            <a:r>
              <a:rPr lang="en-US" altLang="zh-CN" sz="2000" dirty="0"/>
              <a:t>	</a:t>
            </a:r>
            <a:r>
              <a:rPr lang="en-US" altLang="zh-CN" sz="2000" dirty="0" smtClean="0"/>
              <a:t>--Relations with AI, DM</a:t>
            </a:r>
          </a:p>
          <a:p>
            <a:r>
              <a:rPr lang="en-US" altLang="zh-CN" sz="2000" dirty="0" smtClean="0"/>
              <a:t>How Can Machines(Computers) Learn?</a:t>
            </a:r>
          </a:p>
          <a:p>
            <a:pPr marL="0" indent="0">
              <a:buNone/>
            </a:pPr>
            <a:r>
              <a:rPr lang="en-US" altLang="zh-CN" sz="2000" dirty="0"/>
              <a:t>	</a:t>
            </a:r>
            <a:r>
              <a:rPr lang="en-US" altLang="zh-CN" sz="2000" dirty="0" smtClean="0"/>
              <a:t>--Linear Regression</a:t>
            </a:r>
          </a:p>
          <a:p>
            <a:pPr marL="0" indent="0">
              <a:buNone/>
            </a:pPr>
            <a:r>
              <a:rPr lang="en-US" altLang="zh-CN" sz="2000" dirty="0"/>
              <a:t>	</a:t>
            </a:r>
            <a:r>
              <a:rPr lang="en-US" altLang="zh-CN" sz="2000" dirty="0" smtClean="0"/>
              <a:t>--Logistic Regression</a:t>
            </a:r>
          </a:p>
          <a:p>
            <a:r>
              <a:rPr lang="en-US" altLang="zh-CN" sz="2000" dirty="0" smtClean="0"/>
              <a:t>More Learning Techniques…</a:t>
            </a:r>
          </a:p>
          <a:p>
            <a:pPr marL="0" indent="0">
              <a:buNone/>
            </a:pPr>
            <a:r>
              <a:rPr lang="en-US" altLang="zh-CN" sz="2000" dirty="0"/>
              <a:t>	</a:t>
            </a:r>
            <a:r>
              <a:rPr lang="en-US" altLang="zh-CN" sz="2000" dirty="0" smtClean="0"/>
              <a:t>--Embedding Numerous Features: Support Vector Machine</a:t>
            </a:r>
          </a:p>
          <a:p>
            <a:pPr marL="0" indent="0">
              <a:buNone/>
            </a:pPr>
            <a:r>
              <a:rPr lang="en-US" altLang="zh-CN" sz="2000" dirty="0"/>
              <a:t>	</a:t>
            </a:r>
            <a:r>
              <a:rPr lang="en-US" altLang="zh-CN" sz="2000" dirty="0" smtClean="0"/>
              <a:t>--Distilling Hidden Features: Deep Learning</a:t>
            </a:r>
          </a:p>
          <a:p>
            <a:r>
              <a:rPr lang="en-US" altLang="zh-CN" sz="2000" dirty="0" smtClean="0"/>
              <a:t>Some Warnings!</a:t>
            </a:r>
          </a:p>
          <a:p>
            <a:pPr marL="0" indent="0">
              <a:buNone/>
            </a:pPr>
            <a:r>
              <a:rPr lang="en-US" altLang="zh-CN" sz="2000" dirty="0"/>
              <a:t>	</a:t>
            </a:r>
            <a:r>
              <a:rPr lang="en-US" altLang="zh-CN" sz="2000" dirty="0" smtClean="0"/>
              <a:t>--Learning Curve</a:t>
            </a:r>
          </a:p>
          <a:p>
            <a:pPr marL="0" indent="0">
              <a:buNone/>
            </a:pPr>
            <a:r>
              <a:rPr lang="en-US" altLang="zh-CN" sz="2000" dirty="0"/>
              <a:t>	</a:t>
            </a:r>
            <a:r>
              <a:rPr lang="en-US" altLang="zh-CN" sz="2000" dirty="0" smtClean="0"/>
              <a:t>--Hazard of Overfitting</a:t>
            </a:r>
          </a:p>
        </p:txBody>
      </p:sp>
    </p:spTree>
    <p:extLst>
      <p:ext uri="{BB962C8B-B14F-4D97-AF65-F5344CB8AC3E}">
        <p14:creationId xmlns:p14="http://schemas.microsoft.com/office/powerpoint/2010/main" val="44769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72" y="0"/>
            <a:ext cx="7123560" cy="5333147"/>
          </a:xfrm>
          <a:prstGeom prst="rect">
            <a:avLst/>
          </a:prstGeom>
        </p:spPr>
      </p:pic>
      <p:sp>
        <p:nvSpPr>
          <p:cNvPr id="3" name="文本框 2"/>
          <p:cNvSpPr txBox="1"/>
          <p:nvPr/>
        </p:nvSpPr>
        <p:spPr>
          <a:xfrm>
            <a:off x="719672" y="5333147"/>
            <a:ext cx="9478851" cy="646331"/>
          </a:xfrm>
          <a:prstGeom prst="rect">
            <a:avLst/>
          </a:prstGeom>
          <a:noFill/>
        </p:spPr>
        <p:txBody>
          <a:bodyPr wrap="square" rtlCol="0">
            <a:spAutoFit/>
          </a:bodyPr>
          <a:lstStyle/>
          <a:p>
            <a:r>
              <a:rPr lang="en-US" altLang="zh-CN" dirty="0" smtClean="0"/>
              <a:t>Continuous and differentiable! ‘Easy’ to optimize! :-)</a:t>
            </a:r>
          </a:p>
          <a:p>
            <a:r>
              <a:rPr lang="en-US" altLang="zh-CN" dirty="0" smtClean="0"/>
              <a:t>And note that: </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870913" y="6095388"/>
                <a:ext cx="1825324"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𝜃</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𝑠</m:t>
                          </m:r>
                        </m:e>
                      </m:d>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0,1</m:t>
                          </m:r>
                        </m:e>
                      </m:d>
                    </m:oMath>
                  </m:oMathPara>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1870913" y="6095388"/>
                <a:ext cx="1825324" cy="400110"/>
              </a:xfrm>
              <a:prstGeom prst="rect">
                <a:avLst/>
              </a:prstGeom>
              <a:blipFill rotWithShape="0">
                <a:blip r:embed="rId3"/>
                <a:stretch>
                  <a:fillRect/>
                </a:stretch>
              </a:blipFill>
            </p:spPr>
            <p:txBody>
              <a:bodyPr/>
              <a:lstStyle/>
              <a:p>
                <a:r>
                  <a:rPr lang="zh-CN" altLang="en-US">
                    <a:noFill/>
                  </a:rPr>
                  <a:t> </a:t>
                </a:r>
              </a:p>
            </p:txBody>
          </p:sp>
        </mc:Fallback>
      </mc:AlternateContent>
      <p:sp>
        <p:nvSpPr>
          <p:cNvPr id="5" name="文本框 4"/>
          <p:cNvSpPr txBox="1"/>
          <p:nvPr/>
        </p:nvSpPr>
        <p:spPr>
          <a:xfrm>
            <a:off x="4281452" y="6126166"/>
            <a:ext cx="2665927" cy="369332"/>
          </a:xfrm>
          <a:prstGeom prst="rect">
            <a:avLst/>
          </a:prstGeom>
          <a:noFill/>
        </p:spPr>
        <p:txBody>
          <a:bodyPr wrap="square" rtlCol="0">
            <a:spAutoFit/>
          </a:bodyPr>
          <a:lstStyle/>
          <a:p>
            <a:r>
              <a:rPr lang="en-US" altLang="zh-CN" dirty="0" smtClean="0"/>
              <a:t>Great, right?</a:t>
            </a:r>
            <a:endParaRPr lang="zh-CN" altLang="en-US" dirty="0"/>
          </a:p>
        </p:txBody>
      </p:sp>
    </p:spTree>
    <p:extLst>
      <p:ext uri="{BB962C8B-B14F-4D97-AF65-F5344CB8AC3E}">
        <p14:creationId xmlns:p14="http://schemas.microsoft.com/office/powerpoint/2010/main" val="13787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2428" y="218941"/>
            <a:ext cx="592429" cy="369332"/>
          </a:xfrm>
          <a:prstGeom prst="rect">
            <a:avLst/>
          </a:prstGeom>
          <a:noFill/>
        </p:spPr>
        <p:txBody>
          <a:bodyPr wrap="square" rtlCol="0">
            <a:spAutoFit/>
          </a:bodyPr>
          <a:lstStyle/>
          <a:p>
            <a:r>
              <a:rPr lang="en-US" altLang="zh-CN" dirty="0" smtClean="0"/>
              <a:t>Use</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1184857" y="588273"/>
                <a:ext cx="3414766" cy="707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h</m:t>
                      </m:r>
                      <m:d>
                        <m:dPr>
                          <m:ctrlPr>
                            <a:rPr lang="zh-CN" altLang="en-US" sz="2000" i="1">
                              <a:latin typeface="Cambria Math" panose="02040503050406030204" pitchFamily="18" charset="0"/>
                            </a:rPr>
                          </m:ctrlPr>
                        </m:dPr>
                        <m:e>
                          <m:r>
                            <a:rPr lang="zh-CN" altLang="en-US" sz="2000" b="1" i="0">
                              <a:latin typeface="Cambria Math" panose="02040503050406030204" pitchFamily="18" charset="0"/>
                            </a:rPr>
                            <m:t>𝐱</m:t>
                          </m:r>
                        </m:e>
                      </m:d>
                      <m:r>
                        <a:rPr lang="zh-CN" altLang="en-US" sz="2000" b="0" i="0">
                          <a:latin typeface="Cambria Math" panose="02040503050406030204" pitchFamily="18" charset="0"/>
                        </a:rPr>
                        <m:t>=</m:t>
                      </m:r>
                      <m:f>
                        <m:fPr>
                          <m:ctrlPr>
                            <a:rPr lang="zh-CN" altLang="en-US" sz="2000" b="0" i="1">
                              <a:latin typeface="Cambria Math" panose="02040503050406030204" pitchFamily="18" charset="0"/>
                            </a:rPr>
                          </m:ctrlPr>
                        </m:fPr>
                        <m:num>
                          <m:r>
                            <a:rPr lang="zh-CN" altLang="en-US" sz="2000" b="0" i="0">
                              <a:latin typeface="Cambria Math" panose="02040503050406030204" pitchFamily="18" charset="0"/>
                            </a:rPr>
                            <m:t>1</m:t>
                          </m:r>
                        </m:num>
                        <m:den>
                          <m:r>
                            <a:rPr lang="zh-CN" altLang="en-US" sz="2000" b="0" i="0">
                              <a:latin typeface="Cambria Math" panose="02040503050406030204" pitchFamily="18" charset="0"/>
                            </a:rPr>
                            <m:t>1+</m:t>
                          </m:r>
                          <m:sSup>
                            <m:sSupPr>
                              <m:ctrlPr>
                                <a:rPr lang="zh-CN" altLang="en-US" sz="2000" b="0" i="1">
                                  <a:latin typeface="Cambria Math" panose="02040503050406030204" pitchFamily="18" charset="0"/>
                                </a:rPr>
                              </m:ctrlPr>
                            </m:sSupPr>
                            <m:e>
                              <m:r>
                                <a:rPr lang="zh-CN" altLang="en-US" sz="2000" b="0" i="1">
                                  <a:latin typeface="Cambria Math" panose="02040503050406030204" pitchFamily="18" charset="0"/>
                                </a:rPr>
                                <m:t>𝑒</m:t>
                              </m:r>
                            </m:e>
                            <m:sup>
                              <m:r>
                                <a:rPr lang="zh-CN" altLang="en-US" sz="2000" b="0" i="0">
                                  <a:latin typeface="Cambria Math" panose="02040503050406030204" pitchFamily="18" charset="0"/>
                                </a:rPr>
                                <m:t>−</m:t>
                              </m:r>
                              <m:r>
                                <a:rPr lang="zh-CN" altLang="en-US" sz="2000" b="0" i="1">
                                  <a:latin typeface="Cambria Math" panose="02040503050406030204" pitchFamily="18" charset="0"/>
                                </a:rPr>
                                <m:t>𝑠</m:t>
                              </m:r>
                            </m:sup>
                          </m:sSup>
                        </m:den>
                      </m:f>
                      <m:r>
                        <a:rPr lang="zh-CN" altLang="en-US" sz="2000" b="0" i="0">
                          <a:latin typeface="Cambria Math" panose="02040503050406030204" pitchFamily="18" charset="0"/>
                        </a:rPr>
                        <m:t>=</m:t>
                      </m:r>
                      <m:f>
                        <m:fPr>
                          <m:ctrlPr>
                            <a:rPr lang="zh-CN" altLang="en-US" sz="2000" b="0" i="1">
                              <a:latin typeface="Cambria Math" panose="02040503050406030204" pitchFamily="18" charset="0"/>
                            </a:rPr>
                          </m:ctrlPr>
                        </m:fPr>
                        <m:num>
                          <m:r>
                            <a:rPr lang="zh-CN" altLang="en-US" sz="2000" b="0" i="0">
                              <a:latin typeface="Cambria Math" panose="02040503050406030204" pitchFamily="18" charset="0"/>
                            </a:rPr>
                            <m:t>1</m:t>
                          </m:r>
                        </m:num>
                        <m:den>
                          <m:r>
                            <a:rPr lang="zh-CN" altLang="en-US" sz="2000" b="0" i="0">
                              <a:latin typeface="Cambria Math" panose="02040503050406030204" pitchFamily="18" charset="0"/>
                            </a:rPr>
                            <m:t>1+</m:t>
                          </m:r>
                          <m:sSup>
                            <m:sSupPr>
                              <m:ctrlPr>
                                <a:rPr lang="zh-CN" altLang="en-US" sz="2000" b="0" i="1">
                                  <a:latin typeface="Cambria Math" panose="02040503050406030204" pitchFamily="18" charset="0"/>
                                </a:rPr>
                              </m:ctrlPr>
                            </m:sSupPr>
                            <m:e>
                              <m:r>
                                <a:rPr lang="zh-CN" altLang="en-US" sz="2000" b="0" i="1">
                                  <a:latin typeface="Cambria Math" panose="02040503050406030204" pitchFamily="18" charset="0"/>
                                </a:rPr>
                                <m:t>𝑒</m:t>
                              </m:r>
                            </m:e>
                            <m:sup>
                              <m:r>
                                <a:rPr lang="zh-CN" altLang="en-US" sz="2000" b="0" i="0">
                                  <a:latin typeface="Cambria Math" panose="02040503050406030204" pitchFamily="18" charset="0"/>
                                </a:rPr>
                                <m:t>−</m:t>
                              </m:r>
                              <m:sSup>
                                <m:sSupPr>
                                  <m:ctrlPr>
                                    <a:rPr lang="zh-CN" altLang="en-US" sz="2000" b="0" i="1">
                                      <a:latin typeface="Cambria Math" panose="02040503050406030204" pitchFamily="18" charset="0"/>
                                    </a:rPr>
                                  </m:ctrlPr>
                                </m:sSupPr>
                                <m:e>
                                  <m:r>
                                    <a:rPr lang="zh-CN" altLang="en-US" sz="2000" b="1" i="0">
                                      <a:latin typeface="Cambria Math" panose="02040503050406030204" pitchFamily="18" charset="0"/>
                                    </a:rPr>
                                    <m:t>𝐰</m:t>
                                  </m:r>
                                </m:e>
                                <m:sup>
                                  <m:r>
                                    <a:rPr lang="zh-CN" altLang="en-US" sz="2000" b="0" i="1">
                                      <a:latin typeface="Cambria Math" panose="02040503050406030204" pitchFamily="18" charset="0"/>
                                    </a:rPr>
                                    <m:t>𝑇</m:t>
                                  </m:r>
                                </m:sup>
                              </m:sSup>
                              <m:r>
                                <a:rPr lang="zh-CN" altLang="en-US" sz="2000" b="1" i="0">
                                  <a:latin typeface="Cambria Math" panose="02040503050406030204" pitchFamily="18" charset="0"/>
                                </a:rPr>
                                <m:t>𝐱</m:t>
                              </m:r>
                            </m:sup>
                          </m:sSup>
                        </m:den>
                      </m:f>
                    </m:oMath>
                  </m:oMathPara>
                </a14:m>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1184857" y="588273"/>
                <a:ext cx="3414766" cy="707566"/>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592428" y="1480505"/>
            <a:ext cx="3644721" cy="369332"/>
          </a:xfrm>
          <a:prstGeom prst="rect">
            <a:avLst/>
          </a:prstGeom>
          <a:noFill/>
        </p:spPr>
        <p:txBody>
          <a:bodyPr wrap="square" rtlCol="0">
            <a:spAutoFit/>
          </a:bodyPr>
          <a:lstStyle/>
          <a:p>
            <a:r>
              <a:rPr lang="en-US" altLang="zh-CN" dirty="0" smtClean="0"/>
              <a:t>To approximate target function:</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604427" y="1972948"/>
                <a:ext cx="77439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a:latin typeface="Cambria Math" panose="02040503050406030204" pitchFamily="18" charset="0"/>
                        </a:rPr>
                        <m:t>⇔</m:t>
                      </m:r>
                    </m:oMath>
                  </m:oMathPara>
                </a14:m>
                <a:endParaRPr lang="zh-CN" altLang="en-US" sz="2800" dirty="0"/>
              </a:p>
            </p:txBody>
          </p:sp>
        </mc:Choice>
        <mc:Fallback xmlns="">
          <p:sp>
            <p:nvSpPr>
              <p:cNvPr id="7" name="矩形 6"/>
              <p:cNvSpPr>
                <a:spLocks noRot="1" noChangeAspect="1" noMove="1" noResize="1" noEditPoints="1" noAdjustHandles="1" noChangeArrowheads="1" noChangeShapeType="1" noTextEdit="1"/>
              </p:cNvSpPr>
              <p:nvPr/>
            </p:nvSpPr>
            <p:spPr>
              <a:xfrm>
                <a:off x="3604427" y="1972948"/>
                <a:ext cx="774390" cy="523220"/>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599623" y="1903056"/>
                <a:ext cx="2651183" cy="7788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r>
                            <a:rPr lang="zh-CN" altLang="en-US" sz="2000" i="0">
                              <a:latin typeface="Cambria Math" panose="02040503050406030204" pitchFamily="18" charset="0"/>
                            </a:rPr>
                            <m:t>|</m:t>
                          </m:r>
                          <m:r>
                            <a:rPr lang="zh-CN" altLang="en-US" sz="2000" b="1" i="0">
                              <a:latin typeface="Cambria Math" panose="02040503050406030204" pitchFamily="18" charset="0"/>
                            </a:rPr>
                            <m:t>𝐱</m:t>
                          </m:r>
                        </m:e>
                      </m:d>
                      <m:r>
                        <a:rPr lang="zh-CN" altLang="en-US" sz="2000" b="0" i="0">
                          <a:latin typeface="Cambria Math" panose="02040503050406030204" pitchFamily="18" charset="0"/>
                        </a:rPr>
                        <m:t>=</m:t>
                      </m:r>
                      <m:d>
                        <m:dPr>
                          <m:begChr m:val="{"/>
                          <m:endChr m:val=""/>
                          <m:ctrlPr>
                            <a:rPr lang="zh-CN" altLang="en-US" sz="2000" b="0" i="1">
                              <a:latin typeface="Cambria Math" panose="02040503050406030204" pitchFamily="18" charset="0"/>
                            </a:rPr>
                          </m:ctrlPr>
                        </m:dPr>
                        <m:e>
                          <m:m>
                            <m:mPr>
                              <m:mcs>
                                <m:mc>
                                  <m:mcPr>
                                    <m:count m:val="1"/>
                                    <m:mcJc m:val="center"/>
                                  </m:mcPr>
                                </m:mc>
                              </m:mcs>
                              <m:ctrlPr>
                                <a:rPr lang="zh-CN" altLang="en-US" sz="2000" b="0" i="1">
                                  <a:latin typeface="Cambria Math" panose="02040503050406030204" pitchFamily="18" charset="0"/>
                                </a:rPr>
                              </m:ctrlPr>
                            </m:mPr>
                            <m:mr>
                              <m:e>
                                <m:r>
                                  <a:rPr lang="zh-CN" altLang="en-US" sz="2000" b="0" i="1">
                                    <a:latin typeface="Cambria Math" panose="02040503050406030204" pitchFamily="18" charset="0"/>
                                  </a:rPr>
                                  <m:t>𝑓</m:t>
                                </m:r>
                                <m:d>
                                  <m:dPr>
                                    <m:ctrlPr>
                                      <a:rPr lang="zh-CN" altLang="en-US" sz="2000" b="0" i="1">
                                        <a:latin typeface="Cambria Math" panose="02040503050406030204" pitchFamily="18" charset="0"/>
                                      </a:rPr>
                                    </m:ctrlPr>
                                  </m:dPr>
                                  <m:e>
                                    <m:r>
                                      <a:rPr lang="zh-CN" altLang="en-US" sz="2000" b="1" i="0">
                                        <a:latin typeface="Cambria Math" panose="02040503050406030204" pitchFamily="18" charset="0"/>
                                      </a:rPr>
                                      <m:t>𝐱</m:t>
                                    </m:r>
                                  </m:e>
                                </m:d>
                              </m:e>
                            </m:mr>
                            <m:mr>
                              <m:e>
                                <m:d>
                                  <m:dPr>
                                    <m:begChr m:val=""/>
                                    <m:ctrlPr>
                                      <a:rPr lang="zh-CN" altLang="en-US" sz="2000" b="0" i="1">
                                        <a:latin typeface="Cambria Math" panose="02040503050406030204" pitchFamily="18" charset="0"/>
                                      </a:rPr>
                                    </m:ctrlPr>
                                  </m:dPr>
                                  <m:e>
                                    <m:r>
                                      <a:rPr lang="zh-CN" altLang="en-US" sz="2000" b="0" i="0">
                                        <a:latin typeface="Cambria Math" panose="02040503050406030204" pitchFamily="18" charset="0"/>
                                      </a:rPr>
                                      <m:t>1−</m:t>
                                    </m:r>
                                    <m:r>
                                      <a:rPr lang="zh-CN" altLang="en-US" sz="2000" b="0" i="1">
                                        <a:latin typeface="Cambria Math" panose="02040503050406030204" pitchFamily="18" charset="0"/>
                                      </a:rPr>
                                      <m:t>𝑓</m:t>
                                    </m:r>
                                    <m:r>
                                      <a:rPr lang="zh-CN" altLang="en-US" sz="2000" b="0" i="0">
                                        <a:latin typeface="Cambria Math" panose="02040503050406030204" pitchFamily="18" charset="0"/>
                                      </a:rPr>
                                      <m:t>(</m:t>
                                    </m:r>
                                    <m:r>
                                      <a:rPr lang="zh-CN" altLang="en-US" sz="2000" b="1" i="0">
                                        <a:latin typeface="Cambria Math" panose="02040503050406030204" pitchFamily="18" charset="0"/>
                                      </a:rPr>
                                      <m:t>𝐱</m:t>
                                    </m:r>
                                  </m:e>
                                </m:d>
                              </m:e>
                            </m:mr>
                          </m:m>
                        </m:e>
                      </m:d>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4599623" y="1903056"/>
                <a:ext cx="2651183" cy="77886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250805" y="1923158"/>
                <a:ext cx="8170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𝑦</m:t>
                      </m:r>
                      <m:r>
                        <a:rPr lang="zh-CN" altLang="en-US" i="0">
                          <a:latin typeface="Cambria Math" panose="02040503050406030204" pitchFamily="18" charset="0"/>
                        </a:rPr>
                        <m:t>=1</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7250805" y="1923158"/>
                <a:ext cx="817019" cy="369332"/>
              </a:xfrm>
              <a:prstGeom prst="rect">
                <a:avLst/>
              </a:prstGeom>
              <a:blipFill rotWithShape="0">
                <a:blip r:embed="rId5"/>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250805" y="2252719"/>
                <a:ext cx="8170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𝑦</m:t>
                      </m:r>
                      <m:r>
                        <a:rPr lang="zh-CN" altLang="en-US" i="0">
                          <a:latin typeface="Cambria Math" panose="02040503050406030204" pitchFamily="18" charset="0"/>
                        </a:rPr>
                        <m:t>=</m:t>
                      </m:r>
                      <m:r>
                        <a:rPr lang="en-US" altLang="zh-CN" b="0" i="0" smtClean="0">
                          <a:latin typeface="Cambria Math" panose="02040503050406030204" pitchFamily="18" charset="0"/>
                        </a:rPr>
                        <m:t>0</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7250805" y="2252719"/>
                <a:ext cx="817019" cy="369332"/>
              </a:xfrm>
              <a:prstGeom prst="rect">
                <a:avLst/>
              </a:prstGeom>
              <a:blipFill rotWithShape="0">
                <a:blip r:embed="rId6"/>
                <a:stretch>
                  <a:fillRect b="-8333"/>
                </a:stretch>
              </a:blipFill>
            </p:spPr>
            <p:txBody>
              <a:bodyPr/>
              <a:lstStyle/>
              <a:p>
                <a:r>
                  <a:rPr lang="zh-CN" altLang="en-US">
                    <a:noFill/>
                  </a:rPr>
                  <a:t> </a:t>
                </a:r>
              </a:p>
            </p:txBody>
          </p:sp>
        </mc:Fallback>
      </mc:AlternateContent>
      <p:sp>
        <p:nvSpPr>
          <p:cNvPr id="11" name="文本框 10"/>
          <p:cNvSpPr txBox="1"/>
          <p:nvPr/>
        </p:nvSpPr>
        <p:spPr>
          <a:xfrm>
            <a:off x="592428" y="2742069"/>
            <a:ext cx="1571223" cy="369332"/>
          </a:xfrm>
          <a:prstGeom prst="rect">
            <a:avLst/>
          </a:prstGeom>
          <a:noFill/>
        </p:spPr>
        <p:txBody>
          <a:bodyPr wrap="square" rtlCol="0">
            <a:spAutoFit/>
          </a:bodyPr>
          <a:lstStyle/>
          <a:p>
            <a:r>
              <a:rPr lang="en-US" altLang="zh-CN" dirty="0" smtClean="0"/>
              <a:t>To conclude:</a:t>
            </a:r>
            <a:endParaRPr lang="zh-CN" altLang="en-US" dirty="0"/>
          </a:p>
        </p:txBody>
      </p:sp>
      <p:sp>
        <p:nvSpPr>
          <p:cNvPr id="14" name="文本框 13"/>
          <p:cNvSpPr txBox="1"/>
          <p:nvPr/>
        </p:nvSpPr>
        <p:spPr>
          <a:xfrm>
            <a:off x="592428" y="4249534"/>
            <a:ext cx="6452316" cy="369332"/>
          </a:xfrm>
          <a:prstGeom prst="rect">
            <a:avLst/>
          </a:prstGeom>
          <a:noFill/>
        </p:spPr>
        <p:txBody>
          <a:bodyPr wrap="square" rtlCol="0">
            <a:spAutoFit/>
          </a:bodyPr>
          <a:lstStyle/>
          <a:p>
            <a:r>
              <a:rPr lang="en-US" altLang="zh-CN" dirty="0" smtClean="0"/>
              <a:t>We now define the likelihood of our model:</a:t>
            </a:r>
            <a:endParaRPr lang="zh-CN" altLang="en-US" dirty="0"/>
          </a:p>
        </p:txBody>
      </p:sp>
      <mc:AlternateContent xmlns:mc="http://schemas.openxmlformats.org/markup-compatibility/2006" xmlns:a14="http://schemas.microsoft.com/office/drawing/2010/main">
        <mc:Choice Requires="a14">
          <p:sp>
            <p:nvSpPr>
              <p:cNvPr id="15" name="矩形 14"/>
              <p:cNvSpPr/>
              <p:nvPr/>
            </p:nvSpPr>
            <p:spPr>
              <a:xfrm>
                <a:off x="1184857" y="4933103"/>
                <a:ext cx="3437516" cy="9577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𝐿</m:t>
                      </m:r>
                      <m:d>
                        <m:dPr>
                          <m:ctrlPr>
                            <a:rPr lang="zh-CN" altLang="en-US" sz="2000" i="1">
                              <a:latin typeface="Cambria Math" panose="02040503050406030204" pitchFamily="18" charset="0"/>
                            </a:rPr>
                          </m:ctrlPr>
                        </m:dPr>
                        <m:e>
                          <m:r>
                            <a:rPr lang="zh-CN" altLang="en-US" sz="2000" b="1" i="0">
                              <a:latin typeface="Cambria Math" panose="02040503050406030204" pitchFamily="18" charset="0"/>
                            </a:rPr>
                            <m:t>𝐰</m:t>
                          </m:r>
                        </m:e>
                      </m:d>
                      <m:r>
                        <a:rPr lang="zh-CN" altLang="en-US" sz="2000" b="0" i="0">
                          <a:latin typeface="Cambria Math" panose="02040503050406030204" pitchFamily="18" charset="0"/>
                        </a:rPr>
                        <m:t>=</m:t>
                      </m:r>
                      <m:nary>
                        <m:naryPr>
                          <m:chr m:val="∏"/>
                          <m:limLoc m:val="undOvr"/>
                          <m:grow m:val="on"/>
                          <m:ctrlPr>
                            <a:rPr lang="zh-CN" altLang="en-US" sz="2000" b="0" i="1">
                              <a:latin typeface="Cambria Math" panose="02040503050406030204" pitchFamily="18" charset="0"/>
                            </a:rPr>
                          </m:ctrlPr>
                        </m:naryPr>
                        <m:sub>
                          <m:r>
                            <a:rPr lang="zh-CN" altLang="en-US" sz="2000" b="0" i="1">
                              <a:latin typeface="Cambria Math" panose="02040503050406030204" pitchFamily="18" charset="0"/>
                            </a:rPr>
                            <m:t>𝑛</m:t>
                          </m:r>
                          <m:r>
                            <a:rPr lang="zh-CN" altLang="en-US" sz="2000" b="0" i="0">
                              <a:latin typeface="Cambria Math" panose="02040503050406030204" pitchFamily="18" charset="0"/>
                            </a:rPr>
                            <m:t>=1</m:t>
                          </m:r>
                        </m:sub>
                        <m:sup>
                          <m:r>
                            <a:rPr lang="zh-CN" altLang="en-US" sz="2000" b="0" i="1">
                              <a:latin typeface="Cambria Math" panose="02040503050406030204" pitchFamily="18" charset="0"/>
                            </a:rPr>
                            <m:t>𝑁</m:t>
                          </m:r>
                        </m:sup>
                        <m:e>
                          <m:r>
                            <a:rPr lang="zh-CN" altLang="en-US" sz="2000" b="0" i="1">
                              <a:latin typeface="Cambria Math" panose="02040503050406030204" pitchFamily="18" charset="0"/>
                            </a:rPr>
                            <m:t>𝑃</m:t>
                          </m:r>
                          <m:d>
                            <m:dPr>
                              <m:ctrlPr>
                                <a:rPr lang="zh-CN" altLang="en-US" sz="2000" b="0" i="1">
                                  <a:latin typeface="Cambria Math" panose="02040503050406030204" pitchFamily="18" charset="0"/>
                                </a:rPr>
                              </m:ctrlPr>
                            </m:dPr>
                            <m:e>
                              <m:sSup>
                                <m:sSupPr>
                                  <m:ctrlPr>
                                    <a:rPr lang="zh-CN" altLang="en-US" sz="2000" b="0" i="1">
                                      <a:latin typeface="Cambria Math" panose="02040503050406030204" pitchFamily="18" charset="0"/>
                                    </a:rPr>
                                  </m:ctrlPr>
                                </m:sSupPr>
                                <m:e>
                                  <m:r>
                                    <a:rPr lang="zh-CN" altLang="en-US" sz="2000" b="0" i="1">
                                      <a:latin typeface="Cambria Math" panose="02040503050406030204" pitchFamily="18" charset="0"/>
                                    </a:rPr>
                                    <m:t>𝑦</m:t>
                                  </m:r>
                                </m:e>
                                <m:sup>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𝑛</m:t>
                                      </m:r>
                                    </m:e>
                                  </m:d>
                                </m:sup>
                              </m:sSup>
                              <m:r>
                                <a:rPr lang="zh-CN" altLang="en-US" sz="2000" b="0" i="0">
                                  <a:latin typeface="Cambria Math" panose="02040503050406030204" pitchFamily="18" charset="0"/>
                                </a:rPr>
                                <m:t>|</m:t>
                              </m:r>
                              <m:sSup>
                                <m:sSupPr>
                                  <m:ctrlPr>
                                    <a:rPr lang="zh-CN" altLang="en-US" sz="2000" b="0" i="1">
                                      <a:latin typeface="Cambria Math" panose="02040503050406030204" pitchFamily="18" charset="0"/>
                                    </a:rPr>
                                  </m:ctrlPr>
                                </m:sSupPr>
                                <m:e>
                                  <m:r>
                                    <a:rPr lang="zh-CN" altLang="en-US" sz="2000" b="1" i="0">
                                      <a:latin typeface="Cambria Math" panose="02040503050406030204" pitchFamily="18" charset="0"/>
                                    </a:rPr>
                                    <m:t>𝐱</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e>
                          </m:d>
                        </m:e>
                      </m:nary>
                    </m:oMath>
                  </m:oMathPara>
                </a14:m>
                <a:endParaRPr lang="zh-CN" altLang="en-US" sz="2000" dirty="0"/>
              </a:p>
            </p:txBody>
          </p:sp>
        </mc:Choice>
        <mc:Fallback xmlns="">
          <p:sp>
            <p:nvSpPr>
              <p:cNvPr id="15" name="矩形 14"/>
              <p:cNvSpPr>
                <a:spLocks noRot="1" noChangeAspect="1" noMove="1" noResize="1" noEditPoints="1" noAdjustHandles="1" noChangeArrowheads="1" noChangeShapeType="1" noTextEdit="1"/>
              </p:cNvSpPr>
              <p:nvPr/>
            </p:nvSpPr>
            <p:spPr>
              <a:xfrm>
                <a:off x="1184857" y="4933103"/>
                <a:ext cx="3437516" cy="957763"/>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1146221" y="2095738"/>
                <a:ext cx="2375910"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𝑓</m:t>
                      </m:r>
                      <m:d>
                        <m:dPr>
                          <m:ctrlPr>
                            <a:rPr lang="zh-CN" altLang="en-US" sz="2000" i="1">
                              <a:latin typeface="Cambria Math" panose="02040503050406030204" pitchFamily="18" charset="0"/>
                            </a:rPr>
                          </m:ctrlPr>
                        </m:dPr>
                        <m:e>
                          <m:r>
                            <a:rPr lang="zh-CN" altLang="en-US" sz="2000" b="1" i="0">
                              <a:latin typeface="Cambria Math" panose="02040503050406030204" pitchFamily="18" charset="0"/>
                            </a:rPr>
                            <m:t>𝐱</m:t>
                          </m:r>
                        </m:e>
                      </m:d>
                      <m:r>
                        <a:rPr lang="zh-CN" altLang="en-US" sz="2000" b="0" i="0">
                          <a:latin typeface="Cambria Math" panose="02040503050406030204" pitchFamily="18" charset="0"/>
                        </a:rPr>
                        <m:t>=</m:t>
                      </m:r>
                      <m:r>
                        <a:rPr lang="zh-CN" altLang="en-US" sz="2000" b="0" i="1">
                          <a:latin typeface="Cambria Math" panose="02040503050406030204" pitchFamily="18" charset="0"/>
                        </a:rPr>
                        <m:t>𝑃</m:t>
                      </m:r>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𝑦</m:t>
                          </m:r>
                          <m:r>
                            <a:rPr lang="zh-CN" altLang="en-US" sz="2000" b="0" i="0">
                              <a:latin typeface="Cambria Math" panose="02040503050406030204" pitchFamily="18" charset="0"/>
                            </a:rPr>
                            <m:t>=1|</m:t>
                          </m:r>
                          <m:r>
                            <a:rPr lang="zh-CN" altLang="en-US" sz="2000" b="1" i="0">
                              <a:latin typeface="Cambria Math" panose="02040503050406030204" pitchFamily="18" charset="0"/>
                            </a:rPr>
                            <m:t>𝐱</m:t>
                          </m:r>
                        </m:e>
                      </m:d>
                    </m:oMath>
                  </m:oMathPara>
                </a14:m>
                <a:endParaRPr lang="zh-CN" altLang="en-US" sz="2000" dirty="0"/>
              </a:p>
            </p:txBody>
          </p:sp>
        </mc:Choice>
        <mc:Fallback xmlns="">
          <p:sp>
            <p:nvSpPr>
              <p:cNvPr id="16" name="矩形 15"/>
              <p:cNvSpPr>
                <a:spLocks noRot="1" noChangeAspect="1" noMove="1" noResize="1" noEditPoints="1" noAdjustHandles="1" noChangeArrowheads="1" noChangeShapeType="1" noTextEdit="1"/>
              </p:cNvSpPr>
              <p:nvPr/>
            </p:nvSpPr>
            <p:spPr>
              <a:xfrm>
                <a:off x="1146221" y="2095738"/>
                <a:ext cx="2375910" cy="400110"/>
              </a:xfrm>
              <a:prstGeom prst="rect">
                <a:avLst/>
              </a:prstGeom>
              <a:blipFill rotWithShape="0">
                <a:blip r:embed="rId10"/>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4578527" y="3196313"/>
                <a:ext cx="77439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a:latin typeface="Cambria Math" panose="02040503050406030204" pitchFamily="18" charset="0"/>
                        </a:rPr>
                        <m:t>⇔</m:t>
                      </m:r>
                    </m:oMath>
                  </m:oMathPara>
                </a14:m>
                <a:endParaRPr lang="zh-CN" altLang="en-US" sz="2800" dirty="0"/>
              </a:p>
            </p:txBody>
          </p:sp>
        </mc:Choice>
        <mc:Fallback xmlns="">
          <p:sp>
            <p:nvSpPr>
              <p:cNvPr id="17" name="矩形 16"/>
              <p:cNvSpPr>
                <a:spLocks noRot="1" noChangeAspect="1" noMove="1" noResize="1" noEditPoints="1" noAdjustHandles="1" noChangeArrowheads="1" noChangeShapeType="1" noTextEdit="1"/>
              </p:cNvSpPr>
              <p:nvPr/>
            </p:nvSpPr>
            <p:spPr>
              <a:xfrm>
                <a:off x="4578527" y="3196313"/>
                <a:ext cx="774390" cy="523220"/>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352917" y="3175040"/>
                <a:ext cx="4885787" cy="5813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b="1" i="0">
                              <a:latin typeface="Cambria Math" panose="02040503050406030204" pitchFamily="18" charset="0"/>
                            </a:rPr>
                            <m:t>𝐱</m:t>
                          </m:r>
                        </m:e>
                      </m:d>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d>
                            <m:dPr>
                              <m:ctrlPr>
                                <a:rPr lang="zh-CN" altLang="en-US" sz="2400" b="0" i="1">
                                  <a:latin typeface="Cambria Math" panose="02040503050406030204" pitchFamily="18" charset="0"/>
                                </a:rPr>
                              </m:ctrlPr>
                            </m:dPr>
                            <m:e>
                              <m:r>
                                <a:rPr lang="zh-CN" altLang="en-US" sz="2400" b="0" i="1">
                                  <a:latin typeface="Cambria Math" panose="02040503050406030204" pitchFamily="18" charset="0"/>
                                </a:rPr>
                                <m:t>h</m:t>
                              </m:r>
                              <m:d>
                                <m:dPr>
                                  <m:ctrlPr>
                                    <a:rPr lang="zh-CN" altLang="en-US" sz="2400" b="0" i="1">
                                      <a:latin typeface="Cambria Math" panose="02040503050406030204" pitchFamily="18" charset="0"/>
                                    </a:rPr>
                                  </m:ctrlPr>
                                </m:dPr>
                                <m:e>
                                  <m:r>
                                    <a:rPr lang="zh-CN" altLang="en-US" sz="2400" b="1" i="0">
                                      <a:latin typeface="Cambria Math" panose="02040503050406030204" pitchFamily="18" charset="0"/>
                                    </a:rPr>
                                    <m:t>𝐱</m:t>
                                  </m:r>
                                </m:e>
                              </m:d>
                            </m:e>
                          </m:d>
                        </m:e>
                        <m:sup>
                          <m:r>
                            <a:rPr lang="zh-CN" altLang="en-US" sz="2400" b="0" i="1">
                              <a:latin typeface="Cambria Math" panose="02040503050406030204" pitchFamily="18" charset="0"/>
                            </a:rPr>
                            <m:t>𝑦</m:t>
                          </m:r>
                        </m:sup>
                      </m:sSup>
                      <m:r>
                        <a:rPr lang="zh-CN" altLang="en-US" sz="2400" b="0" i="0">
                          <a:latin typeface="Cambria Math" panose="02040503050406030204" pitchFamily="18" charset="0"/>
                        </a:rPr>
                        <m:t>⋅</m:t>
                      </m:r>
                      <m:sSup>
                        <m:sSupPr>
                          <m:ctrlPr>
                            <a:rPr lang="zh-CN" altLang="en-US" sz="2400" b="0" i="1">
                              <a:latin typeface="Cambria Math" panose="02040503050406030204" pitchFamily="18" charset="0"/>
                            </a:rPr>
                          </m:ctrlPr>
                        </m:sSupPr>
                        <m:e>
                          <m:d>
                            <m:dPr>
                              <m:ctrlPr>
                                <a:rPr lang="zh-CN" altLang="en-US" sz="2400" b="0" i="1">
                                  <a:latin typeface="Cambria Math" panose="02040503050406030204" pitchFamily="18" charset="0"/>
                                </a:rPr>
                              </m:ctrlPr>
                            </m:dPr>
                            <m:e>
                              <m:r>
                                <a:rPr lang="zh-CN" altLang="en-US" sz="2400" b="0" i="0">
                                  <a:latin typeface="Cambria Math" panose="02040503050406030204" pitchFamily="18" charset="0"/>
                                </a:rPr>
                                <m:t>1−</m:t>
                              </m:r>
                              <m:r>
                                <a:rPr lang="zh-CN" altLang="en-US" sz="2400" b="0" i="1">
                                  <a:latin typeface="Cambria Math" panose="02040503050406030204" pitchFamily="18" charset="0"/>
                                </a:rPr>
                                <m:t>h</m:t>
                              </m:r>
                              <m:d>
                                <m:dPr>
                                  <m:ctrlPr>
                                    <a:rPr lang="zh-CN" altLang="en-US" sz="2400" b="0" i="1">
                                      <a:latin typeface="Cambria Math" panose="02040503050406030204" pitchFamily="18" charset="0"/>
                                    </a:rPr>
                                  </m:ctrlPr>
                                </m:dPr>
                                <m:e>
                                  <m:r>
                                    <a:rPr lang="zh-CN" altLang="en-US" sz="2400" b="1" i="0">
                                      <a:latin typeface="Cambria Math" panose="02040503050406030204" pitchFamily="18" charset="0"/>
                                    </a:rPr>
                                    <m:t>𝐱</m:t>
                                  </m:r>
                                </m:e>
                              </m:d>
                            </m:e>
                          </m:d>
                        </m:e>
                        <m:sup>
                          <m:r>
                            <a:rPr lang="zh-CN" altLang="en-US" sz="2400" b="0" i="0">
                              <a:latin typeface="Cambria Math" panose="02040503050406030204" pitchFamily="18" charset="0"/>
                            </a:rPr>
                            <m:t>1−</m:t>
                          </m:r>
                          <m:r>
                            <a:rPr lang="zh-CN" altLang="en-US" sz="2400" b="0" i="1">
                              <a:latin typeface="Cambria Math" panose="02040503050406030204" pitchFamily="18" charset="0"/>
                            </a:rPr>
                            <m:t>𝑦</m:t>
                          </m:r>
                        </m:sup>
                      </m:sSup>
                    </m:oMath>
                  </m:oMathPara>
                </a14:m>
                <a:endParaRPr lang="zh-CN" altLang="en-US" sz="2400" dirty="0"/>
              </a:p>
            </p:txBody>
          </p:sp>
        </mc:Choice>
        <mc:Fallback xmlns="">
          <p:sp>
            <p:nvSpPr>
              <p:cNvPr id="18" name="矩形 17"/>
              <p:cNvSpPr>
                <a:spLocks noRot="1" noChangeAspect="1" noMove="1" noResize="1" noEditPoints="1" noAdjustHandles="1" noChangeArrowheads="1" noChangeShapeType="1" noTextEdit="1"/>
              </p:cNvSpPr>
              <p:nvPr/>
            </p:nvSpPr>
            <p:spPr>
              <a:xfrm>
                <a:off x="5352917" y="3175040"/>
                <a:ext cx="4885787" cy="581378"/>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4237149" y="4831594"/>
                <a:ext cx="4945487" cy="12082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a:latin typeface="Cambria Math" panose="02040503050406030204" pitchFamily="18" charset="0"/>
                        </a:rPr>
                        <m:t>=</m:t>
                      </m:r>
                      <m:nary>
                        <m:naryPr>
                          <m:chr m:val="∏"/>
                          <m:limLoc m:val="undOvr"/>
                          <m:grow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𝑛</m:t>
                          </m:r>
                          <m:r>
                            <a:rPr lang="zh-CN" altLang="en-US" sz="2000" i="0">
                              <a:latin typeface="Cambria Math" panose="02040503050406030204" pitchFamily="18" charset="0"/>
                            </a:rPr>
                            <m:t>=1</m:t>
                          </m:r>
                        </m:sub>
                        <m:sup>
                          <m:r>
                            <a:rPr lang="zh-CN" altLang="en-US" sz="2000" i="1">
                              <a:latin typeface="Cambria Math" panose="02040503050406030204" pitchFamily="18" charset="0"/>
                            </a:rPr>
                            <m:t>𝑁</m:t>
                          </m:r>
                        </m:sup>
                        <m:e>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r>
                                    <a:rPr lang="zh-CN" altLang="en-US" sz="2000" i="1">
                                      <a:latin typeface="Cambria Math" panose="02040503050406030204" pitchFamily="18" charset="0"/>
                                    </a:rPr>
                                    <m:t>h</m:t>
                                  </m:r>
                                  <m:d>
                                    <m:dPr>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b="1" i="0">
                                              <a:latin typeface="Cambria Math" panose="02040503050406030204" pitchFamily="18" charset="0"/>
                                            </a:rPr>
                                            <m:t>𝐱</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e>
                                  </m:d>
                                </m:e>
                              </m:d>
                            </m:e>
                            <m:sup>
                              <m:sSup>
                                <m:sSupPr>
                                  <m:ctrlPr>
                                    <a:rPr lang="zh-CN" altLang="en-US" sz="2000" b="1" i="1">
                                      <a:latin typeface="Cambria Math" panose="02040503050406030204" pitchFamily="18" charset="0"/>
                                    </a:rPr>
                                  </m:ctrlPr>
                                </m:sSupPr>
                                <m:e>
                                  <m:r>
                                    <a:rPr lang="zh-CN" altLang="en-US" sz="2000" b="0" i="1">
                                      <a:latin typeface="Cambria Math" panose="02040503050406030204" pitchFamily="18" charset="0"/>
                                    </a:rPr>
                                    <m:t>𝑦</m:t>
                                  </m:r>
                                </m:e>
                                <m:sup>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𝑛</m:t>
                                      </m:r>
                                    </m:e>
                                  </m:d>
                                </m:sup>
                              </m:sSup>
                            </m:sup>
                          </m:sSup>
                          <m:r>
                            <a:rPr lang="zh-CN" altLang="en-US" sz="2000" b="0" i="0">
                              <a:latin typeface="Cambria Math" panose="02040503050406030204" pitchFamily="18" charset="0"/>
                            </a:rPr>
                            <m:t>⋅</m:t>
                          </m:r>
                          <m:sSup>
                            <m:sSupPr>
                              <m:ctrlPr>
                                <a:rPr lang="zh-CN" altLang="en-US" sz="2000" b="0" i="1">
                                  <a:latin typeface="Cambria Math" panose="02040503050406030204" pitchFamily="18" charset="0"/>
                                </a:rPr>
                              </m:ctrlPr>
                            </m:sSupPr>
                            <m:e>
                              <m:d>
                                <m:dPr>
                                  <m:ctrlPr>
                                    <a:rPr lang="zh-CN" altLang="en-US" sz="2000" b="0" i="1">
                                      <a:latin typeface="Cambria Math" panose="02040503050406030204" pitchFamily="18" charset="0"/>
                                    </a:rPr>
                                  </m:ctrlPr>
                                </m:dPr>
                                <m:e>
                                  <m:r>
                                    <a:rPr lang="zh-CN" altLang="en-US" sz="2000" b="0" i="0">
                                      <a:latin typeface="Cambria Math" panose="02040503050406030204" pitchFamily="18" charset="0"/>
                                    </a:rPr>
                                    <m:t>1−</m:t>
                                  </m:r>
                                  <m:r>
                                    <a:rPr lang="zh-CN" altLang="en-US" sz="2000" b="0" i="1">
                                      <a:latin typeface="Cambria Math" panose="02040503050406030204" pitchFamily="18" charset="0"/>
                                    </a:rPr>
                                    <m:t>h</m:t>
                                  </m:r>
                                  <m:d>
                                    <m:dPr>
                                      <m:ctrlPr>
                                        <a:rPr lang="zh-CN" altLang="en-US" sz="2000" b="0" i="1">
                                          <a:latin typeface="Cambria Math" panose="02040503050406030204" pitchFamily="18" charset="0"/>
                                        </a:rPr>
                                      </m:ctrlPr>
                                    </m:dPr>
                                    <m:e>
                                      <m:sSup>
                                        <m:sSupPr>
                                          <m:ctrlPr>
                                            <a:rPr lang="zh-CN" altLang="en-US" sz="2000" b="0" i="1">
                                              <a:latin typeface="Cambria Math" panose="02040503050406030204" pitchFamily="18" charset="0"/>
                                            </a:rPr>
                                          </m:ctrlPr>
                                        </m:sSupPr>
                                        <m:e>
                                          <m:r>
                                            <a:rPr lang="zh-CN" altLang="en-US" sz="2000" b="1" i="0">
                                              <a:latin typeface="Cambria Math" panose="02040503050406030204" pitchFamily="18" charset="0"/>
                                            </a:rPr>
                                            <m:t>𝐱</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e>
                                  </m:d>
                                </m:e>
                              </m:d>
                            </m:e>
                            <m:sup>
                              <m:r>
                                <a:rPr lang="zh-CN" altLang="en-US" sz="2000" b="0" i="0">
                                  <a:latin typeface="Cambria Math" panose="02040503050406030204" pitchFamily="18" charset="0"/>
                                </a:rPr>
                                <m:t>1−</m:t>
                              </m:r>
                              <m:sSup>
                                <m:sSupPr>
                                  <m:ctrlPr>
                                    <a:rPr lang="zh-CN" altLang="en-US" sz="2000" b="0" i="1">
                                      <a:latin typeface="Cambria Math" panose="02040503050406030204" pitchFamily="18" charset="0"/>
                                    </a:rPr>
                                  </m:ctrlPr>
                                </m:sSupPr>
                                <m:e>
                                  <m:r>
                                    <a:rPr lang="zh-CN" altLang="en-US" sz="2000" b="0" i="1">
                                      <a:latin typeface="Cambria Math" panose="02040503050406030204" pitchFamily="18" charset="0"/>
                                    </a:rPr>
                                    <m:t>𝑦</m:t>
                                  </m:r>
                                </m:e>
                                <m:sup>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𝑛</m:t>
                                      </m:r>
                                    </m:e>
                                  </m:d>
                                </m:sup>
                              </m:sSup>
                            </m:sup>
                          </m:sSup>
                        </m:e>
                      </m:nary>
                    </m:oMath>
                  </m:oMathPara>
                </a14:m>
                <a:endParaRPr lang="zh-CN" altLang="en-US" sz="2000" dirty="0"/>
              </a:p>
            </p:txBody>
          </p:sp>
        </mc:Choice>
        <mc:Fallback xmlns="">
          <p:sp>
            <p:nvSpPr>
              <p:cNvPr id="19" name="矩形 18"/>
              <p:cNvSpPr>
                <a:spLocks noRot="1" noChangeAspect="1" noMove="1" noResize="1" noEditPoints="1" noAdjustHandles="1" noChangeArrowheads="1" noChangeShapeType="1" noTextEdit="1"/>
              </p:cNvSpPr>
              <p:nvPr/>
            </p:nvSpPr>
            <p:spPr>
              <a:xfrm>
                <a:off x="4237149" y="4831594"/>
                <a:ext cx="4945487" cy="1208216"/>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1957398" y="3171476"/>
                <a:ext cx="2476133" cy="40011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r>
                            <a:rPr lang="zh-CN" altLang="en-US" sz="2000" i="0">
                              <a:latin typeface="Cambria Math" panose="02040503050406030204" pitchFamily="18" charset="0"/>
                            </a:rPr>
                            <m:t>=1|</m:t>
                          </m:r>
                          <m:r>
                            <a:rPr lang="zh-CN" altLang="en-US" sz="2000" b="1" i="0">
                              <a:latin typeface="Cambria Math" panose="02040503050406030204" pitchFamily="18" charset="0"/>
                            </a:rPr>
                            <m:t>𝐱</m:t>
                          </m:r>
                        </m:e>
                      </m:d>
                      <m:r>
                        <a:rPr lang="zh-CN" altLang="en-US" sz="2000" b="0" i="0">
                          <a:latin typeface="Cambria Math" panose="02040503050406030204" pitchFamily="18" charset="0"/>
                        </a:rPr>
                        <m:t>=</m:t>
                      </m:r>
                      <m:r>
                        <a:rPr lang="zh-CN" altLang="en-US" sz="2000" b="0" i="1">
                          <a:latin typeface="Cambria Math" panose="02040503050406030204" pitchFamily="18" charset="0"/>
                        </a:rPr>
                        <m:t>h</m:t>
                      </m:r>
                      <m:d>
                        <m:dPr>
                          <m:ctrlPr>
                            <a:rPr lang="zh-CN" altLang="en-US" sz="2000" b="0" i="1">
                              <a:latin typeface="Cambria Math" panose="02040503050406030204" pitchFamily="18" charset="0"/>
                            </a:rPr>
                          </m:ctrlPr>
                        </m:dPr>
                        <m:e>
                          <m:r>
                            <a:rPr lang="zh-CN" altLang="en-US" sz="2000" b="1" i="0">
                              <a:latin typeface="Cambria Math" panose="02040503050406030204" pitchFamily="18" charset="0"/>
                            </a:rPr>
                            <m:t>𝐱</m:t>
                          </m:r>
                        </m:e>
                      </m:d>
                    </m:oMath>
                  </m:oMathPara>
                </a14:m>
                <a:endParaRPr lang="zh-CN" altLang="en-US" sz="2000" dirty="0"/>
              </a:p>
            </p:txBody>
          </p:sp>
        </mc:Choice>
        <mc:Fallback>
          <p:sp>
            <p:nvSpPr>
              <p:cNvPr id="5" name="矩形 4"/>
              <p:cNvSpPr>
                <a:spLocks noRot="1" noChangeAspect="1" noMove="1" noResize="1" noEditPoints="1" noAdjustHandles="1" noChangeArrowheads="1" noChangeShapeType="1" noTextEdit="1"/>
              </p:cNvSpPr>
              <p:nvPr/>
            </p:nvSpPr>
            <p:spPr>
              <a:xfrm>
                <a:off x="1957398" y="3171476"/>
                <a:ext cx="2476133" cy="400110"/>
              </a:xfrm>
              <a:prstGeom prst="rect">
                <a:avLst/>
              </a:prstGeom>
              <a:blipFill rotWithShape="0">
                <a:blip r:embed="rId14"/>
                <a:stretch>
                  <a:fillRect b="-151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1915948" y="3625790"/>
                <a:ext cx="2760436"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r>
                            <a:rPr lang="zh-CN" altLang="en-US" sz="2000" i="0">
                              <a:latin typeface="Cambria Math" panose="02040503050406030204" pitchFamily="18" charset="0"/>
                            </a:rPr>
                            <m:t>=0|</m:t>
                          </m:r>
                          <m:r>
                            <a:rPr lang="zh-CN" altLang="en-US" sz="2000" b="1" i="0">
                              <a:latin typeface="Cambria Math" panose="02040503050406030204" pitchFamily="18" charset="0"/>
                            </a:rPr>
                            <m:t>𝐱</m:t>
                          </m:r>
                        </m:e>
                      </m:d>
                      <m:r>
                        <a:rPr lang="zh-CN" altLang="en-US" sz="2000" b="0" i="0">
                          <a:latin typeface="Cambria Math" panose="02040503050406030204" pitchFamily="18" charset="0"/>
                        </a:rPr>
                        <m:t>=1−</m:t>
                      </m:r>
                      <m:r>
                        <a:rPr lang="zh-CN" altLang="en-US" sz="2000" b="0" i="1">
                          <a:latin typeface="Cambria Math" panose="02040503050406030204" pitchFamily="18" charset="0"/>
                        </a:rPr>
                        <m:t>h</m:t>
                      </m:r>
                      <m:d>
                        <m:dPr>
                          <m:ctrlPr>
                            <a:rPr lang="zh-CN" altLang="en-US" sz="2000" b="0" i="1">
                              <a:latin typeface="Cambria Math" panose="02040503050406030204" pitchFamily="18" charset="0"/>
                            </a:rPr>
                          </m:ctrlPr>
                        </m:dPr>
                        <m:e>
                          <m:r>
                            <a:rPr lang="zh-CN" altLang="en-US" sz="2000" b="1" i="0">
                              <a:latin typeface="Cambria Math" panose="02040503050406030204" pitchFamily="18" charset="0"/>
                            </a:rPr>
                            <m:t>𝐱</m:t>
                          </m:r>
                        </m:e>
                      </m:d>
                    </m:oMath>
                  </m:oMathPara>
                </a14:m>
                <a:endParaRPr lang="zh-CN" altLang="en-US" sz="2000" dirty="0"/>
              </a:p>
            </p:txBody>
          </p:sp>
        </mc:Choice>
        <mc:Fallback>
          <p:sp>
            <p:nvSpPr>
              <p:cNvPr id="6" name="矩形 5"/>
              <p:cNvSpPr>
                <a:spLocks noRot="1" noChangeAspect="1" noMove="1" noResize="1" noEditPoints="1" noAdjustHandles="1" noChangeArrowheads="1" noChangeShapeType="1" noTextEdit="1"/>
              </p:cNvSpPr>
              <p:nvPr/>
            </p:nvSpPr>
            <p:spPr>
              <a:xfrm>
                <a:off x="1915948" y="3625790"/>
                <a:ext cx="2760436" cy="400110"/>
              </a:xfrm>
              <a:prstGeom prst="rect">
                <a:avLst/>
              </a:prstGeom>
              <a:blipFill rotWithShape="0">
                <a:blip r:embed="rId15"/>
                <a:stretch>
                  <a:fillRect b="-16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312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8" grpId="0"/>
      <p:bldP spid="9" grpId="0"/>
      <p:bldP spid="10" grpId="0"/>
      <p:bldP spid="11" grpId="0"/>
      <p:bldP spid="14" grpId="0"/>
      <p:bldP spid="15" grpId="0"/>
      <p:bldP spid="16" grpId="0"/>
      <p:bldP spid="17" grpId="0"/>
      <p:bldP spid="18" grpId="0"/>
      <p:bldP spid="19"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274749"/>
            <a:ext cx="3134812" cy="497983"/>
          </a:xfrm>
        </p:spPr>
        <p:txBody>
          <a:bodyPr>
            <a:normAutofit fontScale="90000"/>
          </a:bodyPr>
          <a:lstStyle/>
          <a:p>
            <a:r>
              <a:rPr lang="en-US" altLang="zh-CN" sz="2800" dirty="0" smtClean="0"/>
              <a:t>Cross-Entropy Error</a:t>
            </a:r>
            <a:endParaRPr lang="zh-CN" altLang="en-US" sz="2800" dirty="0"/>
          </a:p>
        </p:txBody>
      </p:sp>
      <p:sp>
        <p:nvSpPr>
          <p:cNvPr id="4" name="文本框 3"/>
          <p:cNvSpPr txBox="1"/>
          <p:nvPr/>
        </p:nvSpPr>
        <p:spPr>
          <a:xfrm>
            <a:off x="677334" y="1004553"/>
            <a:ext cx="6972717" cy="369332"/>
          </a:xfrm>
          <a:prstGeom prst="rect">
            <a:avLst/>
          </a:prstGeom>
          <a:noFill/>
        </p:spPr>
        <p:txBody>
          <a:bodyPr wrap="square" rtlCol="0">
            <a:spAutoFit/>
          </a:bodyPr>
          <a:lstStyle/>
          <a:p>
            <a:r>
              <a:rPr lang="en-US" altLang="zh-CN" dirty="0" smtClean="0">
                <a:solidFill>
                  <a:srgbClr val="FF0000"/>
                </a:solidFill>
              </a:rPr>
              <a:t>Our goal is to maximize likelihood. But with little difficulty.</a:t>
            </a:r>
            <a:endParaRPr lang="zh-CN" altLang="en-US" dirty="0">
              <a:solidFill>
                <a:srgbClr val="FF0000"/>
              </a:solidFill>
            </a:endParaRPr>
          </a:p>
        </p:txBody>
      </p:sp>
      <p:sp>
        <p:nvSpPr>
          <p:cNvPr id="5" name="文本框 4"/>
          <p:cNvSpPr txBox="1"/>
          <p:nvPr/>
        </p:nvSpPr>
        <p:spPr>
          <a:xfrm>
            <a:off x="677334" y="1712890"/>
            <a:ext cx="8131815" cy="369332"/>
          </a:xfrm>
          <a:prstGeom prst="rect">
            <a:avLst/>
          </a:prstGeom>
          <a:noFill/>
        </p:spPr>
        <p:txBody>
          <a:bodyPr wrap="square" rtlCol="0">
            <a:spAutoFit/>
          </a:bodyPr>
          <a:lstStyle/>
          <a:p>
            <a:r>
              <a:rPr lang="en-US" altLang="zh-CN" dirty="0" smtClean="0"/>
              <a:t>Note that it will be easier to maximize the following expression:</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1165567" y="2421227"/>
                <a:ext cx="220869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𝑙</m:t>
                      </m:r>
                      <m:d>
                        <m:dPr>
                          <m:ctrlPr>
                            <a:rPr lang="zh-CN" altLang="en-US" sz="2000" i="1">
                              <a:latin typeface="Cambria Math" panose="02040503050406030204" pitchFamily="18" charset="0"/>
                            </a:rPr>
                          </m:ctrlPr>
                        </m:dPr>
                        <m:e>
                          <m:r>
                            <a:rPr lang="zh-CN" altLang="en-US" sz="2000" b="1" i="0">
                              <a:latin typeface="Cambria Math" panose="02040503050406030204" pitchFamily="18" charset="0"/>
                            </a:rPr>
                            <m:t>𝐰</m:t>
                          </m:r>
                        </m:e>
                      </m:d>
                      <m:r>
                        <a:rPr lang="zh-CN" altLang="en-US" sz="2000" b="0" i="0">
                          <a:latin typeface="Cambria Math" panose="02040503050406030204" pitchFamily="18" charset="0"/>
                        </a:rPr>
                        <m:t>=</m:t>
                      </m:r>
                      <m:r>
                        <m:rPr>
                          <m:sty m:val="p"/>
                        </m:rPr>
                        <a:rPr lang="zh-CN" altLang="en-US" sz="2000" b="0" i="0">
                          <a:latin typeface="Cambria Math" panose="02040503050406030204" pitchFamily="18" charset="0"/>
                        </a:rPr>
                        <m:t>log</m:t>
                      </m:r>
                      <m:r>
                        <a:rPr lang="zh-CN" altLang="en-US" sz="2000" b="0" i="1">
                          <a:latin typeface="Cambria Math" panose="02040503050406030204" pitchFamily="18" charset="0"/>
                        </a:rPr>
                        <m:t>𝐿</m:t>
                      </m:r>
                      <m:d>
                        <m:dPr>
                          <m:ctrlPr>
                            <a:rPr lang="zh-CN" altLang="en-US" sz="2000" b="0" i="1">
                              <a:latin typeface="Cambria Math" panose="02040503050406030204" pitchFamily="18" charset="0"/>
                            </a:rPr>
                          </m:ctrlPr>
                        </m:dPr>
                        <m:e>
                          <m:r>
                            <a:rPr lang="zh-CN" altLang="en-US" sz="2000" b="1" i="0">
                              <a:latin typeface="Cambria Math" panose="02040503050406030204" pitchFamily="18" charset="0"/>
                            </a:rPr>
                            <m:t>𝐰</m:t>
                          </m:r>
                        </m:e>
                      </m:d>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1165567" y="2421227"/>
                <a:ext cx="2208697" cy="400110"/>
              </a:xfrm>
              <a:prstGeom prst="rect">
                <a:avLst/>
              </a:prstGeom>
              <a:blipFill rotWithShape="0">
                <a:blip r:embed="rId2"/>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518897" y="3160342"/>
                <a:ext cx="7496314" cy="11308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𝑛</m:t>
                          </m:r>
                          <m:r>
                            <a:rPr lang="zh-CN" altLang="en-US" sz="2400" i="0">
                              <a:latin typeface="Cambria Math" panose="02040503050406030204" pitchFamily="18" charset="0"/>
                            </a:rPr>
                            <m:t>=1</m:t>
                          </m:r>
                        </m:sub>
                        <m:sup>
                          <m:r>
                            <a:rPr lang="zh-CN" altLang="en-US" sz="2400" i="1">
                              <a:latin typeface="Cambria Math" panose="02040503050406030204" pitchFamily="18" charset="0"/>
                            </a:rPr>
                            <m:t>𝑁</m:t>
                          </m:r>
                        </m:sup>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𝑦</m:t>
                              </m:r>
                            </m:e>
                            <m:sup>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e>
                              </m:d>
                            </m:sup>
                          </m:sSup>
                          <m:r>
                            <m:rPr>
                              <m:sty m:val="p"/>
                            </m:rPr>
                            <a:rPr lang="zh-CN" altLang="en-US" sz="2400" i="0">
                              <a:latin typeface="Cambria Math" panose="02040503050406030204" pitchFamily="18" charset="0"/>
                            </a:rPr>
                            <m:t>log</m:t>
                          </m:r>
                          <m:r>
                            <a:rPr lang="zh-CN" altLang="en-US" sz="2400" i="1">
                              <a:latin typeface="Cambria Math" panose="02040503050406030204" pitchFamily="18" charset="0"/>
                            </a:rPr>
                            <m:t>h</m:t>
                          </m:r>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b="1" i="0">
                                      <a:latin typeface="Cambria Math" panose="02040503050406030204" pitchFamily="18" charset="0"/>
                                    </a:rPr>
                                    <m:t>𝐱</m:t>
                                  </m:r>
                                </m:e>
                                <m:sup>
                                  <m:d>
                                    <m:dPr>
                                      <m:ctrlPr>
                                        <a:rPr lang="zh-CN" altLang="en-US" sz="2400" b="1" i="1">
                                          <a:latin typeface="Cambria Math" panose="02040503050406030204" pitchFamily="18" charset="0"/>
                                        </a:rPr>
                                      </m:ctrlPr>
                                    </m:dPr>
                                    <m:e>
                                      <m:r>
                                        <a:rPr lang="zh-CN" altLang="en-US" sz="2400" b="0" i="1">
                                          <a:latin typeface="Cambria Math" panose="02040503050406030204" pitchFamily="18" charset="0"/>
                                        </a:rPr>
                                        <m:t>𝑛</m:t>
                                      </m:r>
                                    </m:e>
                                  </m:d>
                                </m:sup>
                              </m:sSup>
                            </m:e>
                          </m:d>
                          <m:r>
                            <a:rPr lang="zh-CN" altLang="en-US" sz="2400" b="0" i="0">
                              <a:latin typeface="Cambria Math" panose="02040503050406030204" pitchFamily="18" charset="0"/>
                            </a:rPr>
                            <m:t>+</m:t>
                          </m:r>
                          <m:d>
                            <m:dPr>
                              <m:ctrlPr>
                                <a:rPr lang="zh-CN" altLang="en-US" sz="2400" b="0" i="1">
                                  <a:latin typeface="Cambria Math" panose="02040503050406030204" pitchFamily="18" charset="0"/>
                                </a:rPr>
                              </m:ctrlPr>
                            </m:dPr>
                            <m:e>
                              <m:r>
                                <a:rPr lang="zh-CN" altLang="en-US" sz="2400" b="0" i="0">
                                  <a:latin typeface="Cambria Math" panose="02040503050406030204" pitchFamily="18" charset="0"/>
                                </a:rPr>
                                <m:t>1−</m:t>
                              </m:r>
                              <m:sSup>
                                <m:sSupPr>
                                  <m:ctrlPr>
                                    <a:rPr lang="zh-CN" altLang="en-US" sz="2400" b="0" i="1">
                                      <a:latin typeface="Cambria Math" panose="02040503050406030204" pitchFamily="18" charset="0"/>
                                    </a:rPr>
                                  </m:ctrlPr>
                                </m:sSupPr>
                                <m:e>
                                  <m:r>
                                    <a:rPr lang="zh-CN" altLang="en-US" sz="2400" b="0" i="1">
                                      <a:latin typeface="Cambria Math" panose="02040503050406030204" pitchFamily="18" charset="0"/>
                                    </a:rPr>
                                    <m:t>𝑦</m:t>
                                  </m:r>
                                </m:e>
                                <m:sup>
                                  <m:d>
                                    <m:dPr>
                                      <m:ctrlPr>
                                        <a:rPr lang="zh-CN" altLang="en-US" sz="2400" b="0" i="1">
                                          <a:latin typeface="Cambria Math" panose="02040503050406030204" pitchFamily="18" charset="0"/>
                                        </a:rPr>
                                      </m:ctrlPr>
                                    </m:dPr>
                                    <m:e>
                                      <m:r>
                                        <a:rPr lang="zh-CN" altLang="en-US" sz="2400" b="0" i="1">
                                          <a:latin typeface="Cambria Math" panose="02040503050406030204" pitchFamily="18" charset="0"/>
                                        </a:rPr>
                                        <m:t>𝑛</m:t>
                                      </m:r>
                                    </m:e>
                                  </m:d>
                                </m:sup>
                              </m:sSup>
                            </m:e>
                          </m:d>
                          <m:r>
                            <m:rPr>
                              <m:sty m:val="p"/>
                            </m:rPr>
                            <a:rPr lang="zh-CN" altLang="en-US" sz="2400" b="0" i="0">
                              <a:latin typeface="Cambria Math" panose="02040503050406030204" pitchFamily="18" charset="0"/>
                            </a:rPr>
                            <m:t>log</m:t>
                          </m:r>
                          <m:d>
                            <m:dPr>
                              <m:ctrlPr>
                                <a:rPr lang="zh-CN" altLang="en-US" sz="2400" b="0" i="1">
                                  <a:latin typeface="Cambria Math" panose="02040503050406030204" pitchFamily="18" charset="0"/>
                                </a:rPr>
                              </m:ctrlPr>
                            </m:dPr>
                            <m:e>
                              <m:r>
                                <a:rPr lang="zh-CN" altLang="en-US" sz="2400" b="0" i="0">
                                  <a:latin typeface="Cambria Math" panose="02040503050406030204" pitchFamily="18" charset="0"/>
                                </a:rPr>
                                <m:t>1−</m:t>
                              </m:r>
                              <m:r>
                                <a:rPr lang="zh-CN" altLang="en-US" sz="2400" b="0" i="1">
                                  <a:latin typeface="Cambria Math" panose="02040503050406030204" pitchFamily="18" charset="0"/>
                                </a:rPr>
                                <m:t>h</m:t>
                              </m:r>
                              <m:d>
                                <m:dPr>
                                  <m:ctrlPr>
                                    <a:rPr lang="zh-CN" altLang="en-US" sz="2400" b="0" i="1">
                                      <a:latin typeface="Cambria Math" panose="02040503050406030204" pitchFamily="18" charset="0"/>
                                    </a:rPr>
                                  </m:ctrlPr>
                                </m:dPr>
                                <m:e>
                                  <m:sSup>
                                    <m:sSupPr>
                                      <m:ctrlPr>
                                        <a:rPr lang="zh-CN" altLang="en-US" sz="2400" b="0" i="1">
                                          <a:latin typeface="Cambria Math" panose="02040503050406030204" pitchFamily="18" charset="0"/>
                                        </a:rPr>
                                      </m:ctrlPr>
                                    </m:sSupPr>
                                    <m:e>
                                      <m:r>
                                        <a:rPr lang="zh-CN" altLang="en-US" sz="2400" b="1" i="0">
                                          <a:latin typeface="Cambria Math" panose="02040503050406030204" pitchFamily="18" charset="0"/>
                                        </a:rPr>
                                        <m:t>𝐱</m:t>
                                      </m:r>
                                    </m:e>
                                    <m:sup>
                                      <m:d>
                                        <m:dPr>
                                          <m:ctrlPr>
                                            <a:rPr lang="zh-CN" altLang="en-US" sz="2400" b="1" i="1">
                                              <a:latin typeface="Cambria Math" panose="02040503050406030204" pitchFamily="18" charset="0"/>
                                            </a:rPr>
                                          </m:ctrlPr>
                                        </m:dPr>
                                        <m:e>
                                          <m:r>
                                            <a:rPr lang="zh-CN" altLang="en-US" sz="2400" b="0" i="1">
                                              <a:latin typeface="Cambria Math" panose="02040503050406030204" pitchFamily="18" charset="0"/>
                                            </a:rPr>
                                            <m:t>𝑛</m:t>
                                          </m:r>
                                        </m:e>
                                      </m:d>
                                    </m:sup>
                                  </m:sSup>
                                </m:e>
                              </m:d>
                            </m:e>
                          </m:d>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518897" y="3160342"/>
                <a:ext cx="7496314" cy="1130822"/>
              </a:xfrm>
              <a:prstGeom prst="rect">
                <a:avLst/>
              </a:prstGeom>
              <a:blipFill rotWithShape="0">
                <a:blip r:embed="rId3"/>
                <a:stretch>
                  <a:fillRect/>
                </a:stretch>
              </a:blipFill>
            </p:spPr>
            <p:txBody>
              <a:bodyPr/>
              <a:lstStyle/>
              <a:p>
                <a:r>
                  <a:rPr lang="zh-CN" altLang="en-US">
                    <a:noFill/>
                  </a:rPr>
                  <a:t> </a:t>
                </a:r>
              </a:p>
            </p:txBody>
          </p:sp>
        </mc:Fallback>
      </mc:AlternateContent>
      <p:sp>
        <p:nvSpPr>
          <p:cNvPr id="9" name="文本框 8"/>
          <p:cNvSpPr txBox="1"/>
          <p:nvPr/>
        </p:nvSpPr>
        <p:spPr>
          <a:xfrm>
            <a:off x="677334" y="4630620"/>
            <a:ext cx="2194655" cy="369332"/>
          </a:xfrm>
          <a:prstGeom prst="rect">
            <a:avLst/>
          </a:prstGeom>
          <a:noFill/>
        </p:spPr>
        <p:txBody>
          <a:bodyPr wrap="square" rtlCol="0">
            <a:spAutoFit/>
          </a:bodyPr>
          <a:lstStyle/>
          <a:p>
            <a:r>
              <a:rPr lang="en-US" altLang="zh-CN" dirty="0" smtClean="0"/>
              <a:t>So as to minimize</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2871989" y="4336404"/>
                <a:ext cx="4832201" cy="9577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𝐸</m:t>
                      </m:r>
                      <m:d>
                        <m:dPr>
                          <m:ctrlPr>
                            <a:rPr lang="zh-CN" altLang="en-US" sz="2000" i="1">
                              <a:latin typeface="Cambria Math" panose="02040503050406030204" pitchFamily="18" charset="0"/>
                            </a:rPr>
                          </m:ctrlPr>
                        </m:dPr>
                        <m:e>
                          <m:r>
                            <a:rPr lang="zh-CN" altLang="en-US" sz="2000" b="1" i="0">
                              <a:latin typeface="Cambria Math" panose="02040503050406030204" pitchFamily="18" charset="0"/>
                            </a:rPr>
                            <m:t>𝐰</m:t>
                          </m:r>
                        </m:e>
                      </m:d>
                      <m:r>
                        <a:rPr lang="zh-CN" altLang="en-US" sz="2000" b="0" i="0">
                          <a:latin typeface="Cambria Math" panose="02040503050406030204" pitchFamily="18" charset="0"/>
                        </a:rPr>
                        <m:t>=−</m:t>
                      </m:r>
                      <m:f>
                        <m:fPr>
                          <m:ctrlPr>
                            <a:rPr lang="zh-CN" altLang="en-US" sz="2000" b="0" i="1">
                              <a:latin typeface="Cambria Math" panose="02040503050406030204" pitchFamily="18" charset="0"/>
                            </a:rPr>
                          </m:ctrlPr>
                        </m:fPr>
                        <m:num>
                          <m:r>
                            <a:rPr lang="zh-CN" altLang="en-US" sz="2000" b="0" i="0">
                              <a:latin typeface="Cambria Math" panose="02040503050406030204" pitchFamily="18" charset="0"/>
                            </a:rPr>
                            <m:t>1</m:t>
                          </m:r>
                        </m:num>
                        <m:den>
                          <m:r>
                            <a:rPr lang="zh-CN" altLang="en-US" sz="2000" b="0" i="1">
                              <a:latin typeface="Cambria Math" panose="02040503050406030204" pitchFamily="18" charset="0"/>
                            </a:rPr>
                            <m:t>𝑁</m:t>
                          </m:r>
                        </m:den>
                      </m:f>
                      <m:r>
                        <a:rPr lang="zh-CN" altLang="en-US" sz="2000" b="0" i="0">
                          <a:latin typeface="Cambria Math" panose="02040503050406030204" pitchFamily="18" charset="0"/>
                        </a:rPr>
                        <m:t>⋅</m:t>
                      </m:r>
                      <m:r>
                        <a:rPr lang="zh-CN" altLang="en-US" sz="2000" b="0" i="1">
                          <a:latin typeface="Cambria Math" panose="02040503050406030204" pitchFamily="18" charset="0"/>
                        </a:rPr>
                        <m:t>𝑙</m:t>
                      </m:r>
                      <m:d>
                        <m:dPr>
                          <m:ctrlPr>
                            <a:rPr lang="zh-CN" altLang="en-US" sz="2000" b="0" i="1">
                              <a:latin typeface="Cambria Math" panose="02040503050406030204" pitchFamily="18" charset="0"/>
                            </a:rPr>
                          </m:ctrlPr>
                        </m:dPr>
                        <m:e>
                          <m:r>
                            <a:rPr lang="zh-CN" altLang="en-US" sz="2000" b="1" i="0">
                              <a:latin typeface="Cambria Math" panose="02040503050406030204" pitchFamily="18" charset="0"/>
                            </a:rPr>
                            <m:t>𝐰</m:t>
                          </m:r>
                        </m:e>
                      </m:d>
                      <m:r>
                        <a:rPr lang="zh-CN" altLang="en-US" sz="2000" b="0" i="0">
                          <a:latin typeface="Cambria Math" panose="02040503050406030204" pitchFamily="18" charset="0"/>
                        </a:rPr>
                        <m:t>=</m:t>
                      </m:r>
                      <m:f>
                        <m:fPr>
                          <m:ctrlPr>
                            <a:rPr lang="zh-CN" altLang="en-US" sz="2000" b="0" i="1">
                              <a:latin typeface="Cambria Math" panose="02040503050406030204" pitchFamily="18" charset="0"/>
                            </a:rPr>
                          </m:ctrlPr>
                        </m:fPr>
                        <m:num>
                          <m:r>
                            <a:rPr lang="zh-CN" altLang="en-US" sz="2000" b="0" i="0">
                              <a:latin typeface="Cambria Math" panose="02040503050406030204" pitchFamily="18" charset="0"/>
                            </a:rPr>
                            <m:t>1</m:t>
                          </m:r>
                        </m:num>
                        <m:den>
                          <m:r>
                            <a:rPr lang="zh-CN" altLang="en-US" sz="2000" b="0" i="1">
                              <a:latin typeface="Cambria Math" panose="02040503050406030204" pitchFamily="18" charset="0"/>
                            </a:rPr>
                            <m:t>𝑁</m:t>
                          </m:r>
                        </m:den>
                      </m:f>
                      <m:nary>
                        <m:naryPr>
                          <m:chr m:val="∑"/>
                          <m:limLoc m:val="undOvr"/>
                          <m:grow m:val="on"/>
                          <m:ctrlPr>
                            <a:rPr lang="zh-CN" altLang="en-US" sz="2000" b="0" i="1">
                              <a:latin typeface="Cambria Math" panose="02040503050406030204" pitchFamily="18" charset="0"/>
                            </a:rPr>
                          </m:ctrlPr>
                        </m:naryPr>
                        <m:sub>
                          <m:r>
                            <a:rPr lang="zh-CN" altLang="en-US" sz="2000" b="0" i="1">
                              <a:latin typeface="Cambria Math" panose="02040503050406030204" pitchFamily="18" charset="0"/>
                            </a:rPr>
                            <m:t>𝑛</m:t>
                          </m:r>
                          <m:r>
                            <a:rPr lang="zh-CN" altLang="en-US" sz="2000" b="0" i="0">
                              <a:latin typeface="Cambria Math" panose="02040503050406030204" pitchFamily="18" charset="0"/>
                            </a:rPr>
                            <m:t>=1</m:t>
                          </m:r>
                        </m:sub>
                        <m:sup>
                          <m:r>
                            <a:rPr lang="zh-CN" altLang="en-US" sz="2000" b="0" i="1">
                              <a:latin typeface="Cambria Math" panose="02040503050406030204" pitchFamily="18" charset="0"/>
                            </a:rPr>
                            <m:t>𝑁</m:t>
                          </m:r>
                        </m:sup>
                        <m:e>
                          <m:r>
                            <a:rPr lang="zh-CN" altLang="en-US" sz="2000" b="0" i="1">
                              <a:latin typeface="Cambria Math" panose="02040503050406030204" pitchFamily="18" charset="0"/>
                            </a:rPr>
                            <m:t>𝑒𝑟𝑟</m:t>
                          </m:r>
                          <m:d>
                            <m:dPr>
                              <m:ctrlPr>
                                <a:rPr lang="zh-CN" altLang="en-US" sz="2000" b="0" i="1">
                                  <a:latin typeface="Cambria Math" panose="02040503050406030204" pitchFamily="18" charset="0"/>
                                </a:rPr>
                              </m:ctrlPr>
                            </m:dPr>
                            <m:e>
                              <m:sSup>
                                <m:sSupPr>
                                  <m:ctrlPr>
                                    <a:rPr lang="zh-CN" altLang="en-US" sz="2000" b="0" i="1">
                                      <a:latin typeface="Cambria Math" panose="02040503050406030204" pitchFamily="18" charset="0"/>
                                    </a:rPr>
                                  </m:ctrlPr>
                                </m:sSupPr>
                                <m:e>
                                  <m:r>
                                    <a:rPr lang="zh-CN" altLang="en-US" sz="2000" b="1" i="0">
                                      <a:latin typeface="Cambria Math" panose="02040503050406030204" pitchFamily="18" charset="0"/>
                                    </a:rPr>
                                    <m:t>𝐱</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r>
                                <a:rPr lang="zh-CN" altLang="en-US" sz="2000" b="0" i="0">
                                  <a:latin typeface="Cambria Math" panose="02040503050406030204" pitchFamily="18" charset="0"/>
                                </a:rPr>
                                <m:t>,</m:t>
                              </m:r>
                              <m:sSup>
                                <m:sSupPr>
                                  <m:ctrlPr>
                                    <a:rPr lang="zh-CN" altLang="en-US" sz="2000" b="0" i="1">
                                      <a:latin typeface="Cambria Math" panose="02040503050406030204" pitchFamily="18" charset="0"/>
                                    </a:rPr>
                                  </m:ctrlPr>
                                </m:sSupPr>
                                <m:e>
                                  <m:r>
                                    <a:rPr lang="zh-CN" altLang="en-US" sz="2000" b="0" i="1">
                                      <a:latin typeface="Cambria Math" panose="02040503050406030204" pitchFamily="18" charset="0"/>
                                    </a:rPr>
                                    <m:t>𝑦</m:t>
                                  </m:r>
                                </m:e>
                                <m:sup>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𝑛</m:t>
                                      </m:r>
                                    </m:e>
                                  </m:d>
                                </m:sup>
                              </m:sSup>
                            </m:e>
                          </m:d>
                        </m:e>
                      </m:nary>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2871989" y="4336404"/>
                <a:ext cx="4832201" cy="95776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46268" y="5294167"/>
                <a:ext cx="2345258" cy="4456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000" i="1">
                              <a:latin typeface="Cambria Math" panose="02040503050406030204" pitchFamily="18" charset="0"/>
                            </a:rPr>
                          </m:ctrlPr>
                        </m:dPr>
                        <m:e>
                          <m:r>
                            <a:rPr lang="zh-CN" altLang="en-US" sz="2000" i="1">
                              <a:latin typeface="Cambria Math" panose="02040503050406030204" pitchFamily="18" charset="0"/>
                            </a:rPr>
                            <m:t>𝑒𝑟𝑟</m:t>
                          </m:r>
                          <m:r>
                            <a:rPr lang="zh-CN" altLang="en-US" sz="2000" i="0">
                              <a:latin typeface="Cambria Math" panose="02040503050406030204" pitchFamily="18" charset="0"/>
                            </a:rPr>
                            <m:t>(</m:t>
                          </m:r>
                          <m:sSup>
                            <m:sSupPr>
                              <m:ctrlPr>
                                <a:rPr lang="zh-CN" altLang="en-US" sz="2000" i="1">
                                  <a:latin typeface="Cambria Math" panose="02040503050406030204" pitchFamily="18" charset="0"/>
                                </a:rPr>
                              </m:ctrlPr>
                            </m:sSupPr>
                            <m:e>
                              <m:r>
                                <a:rPr lang="zh-CN" altLang="en-US" sz="2000" b="1" i="0">
                                  <a:latin typeface="Cambria Math" panose="02040503050406030204" pitchFamily="18" charset="0"/>
                                </a:rPr>
                                <m:t>𝐱</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r>
                            <a:rPr lang="zh-CN" altLang="en-US" sz="2000" b="0" i="0">
                              <a:latin typeface="Cambria Math" panose="02040503050406030204" pitchFamily="18" charset="0"/>
                            </a:rPr>
                            <m:t>,</m:t>
                          </m:r>
                          <m:sSup>
                            <m:sSupPr>
                              <m:ctrlPr>
                                <a:rPr lang="zh-CN" altLang="en-US" sz="2000" b="0" i="1">
                                  <a:latin typeface="Cambria Math" panose="02040503050406030204" pitchFamily="18" charset="0"/>
                                </a:rPr>
                              </m:ctrlPr>
                            </m:sSupPr>
                            <m:e>
                              <m:r>
                                <a:rPr lang="zh-CN" altLang="en-US" sz="2000" b="0" i="1">
                                  <a:latin typeface="Cambria Math" panose="02040503050406030204" pitchFamily="18" charset="0"/>
                                </a:rPr>
                                <m:t>𝑦</m:t>
                              </m:r>
                            </m:e>
                            <m:sup>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𝑛</m:t>
                                  </m:r>
                                </m:e>
                              </m:d>
                            </m:sup>
                          </m:sSup>
                        </m:e>
                      </m:d>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346268" y="5294167"/>
                <a:ext cx="2345258" cy="445635"/>
              </a:xfrm>
              <a:prstGeom prst="rect">
                <a:avLst/>
              </a:prstGeom>
              <a:blipFill rotWithShape="0">
                <a:blip r:embed="rId5"/>
                <a:stretch>
                  <a:fillRect t="-151351" r="-19221" b="-222973"/>
                </a:stretch>
              </a:blipFill>
            </p:spPr>
            <p:txBody>
              <a:bodyPr/>
              <a:lstStyle/>
              <a:p>
                <a:r>
                  <a:rPr lang="zh-CN" altLang="en-US">
                    <a:noFill/>
                  </a:rPr>
                  <a:t> </a:t>
                </a:r>
              </a:p>
            </p:txBody>
          </p:sp>
        </mc:Fallback>
      </mc:AlternateContent>
      <p:sp>
        <p:nvSpPr>
          <p:cNvPr id="12" name="文本框 11"/>
          <p:cNvSpPr txBox="1"/>
          <p:nvPr/>
        </p:nvSpPr>
        <p:spPr>
          <a:xfrm>
            <a:off x="2432390" y="5339407"/>
            <a:ext cx="4329926" cy="369332"/>
          </a:xfrm>
          <a:prstGeom prst="rect">
            <a:avLst/>
          </a:prstGeom>
          <a:noFill/>
        </p:spPr>
        <p:txBody>
          <a:bodyPr wrap="square" rtlCol="0">
            <a:spAutoFit/>
          </a:bodyPr>
          <a:lstStyle/>
          <a:p>
            <a:r>
              <a:rPr lang="en-US" altLang="zh-CN" dirty="0" smtClean="0"/>
              <a:t>is called cross-entropy error</a:t>
            </a:r>
            <a:endParaRPr lang="zh-CN" altLang="en-US" dirty="0"/>
          </a:p>
        </p:txBody>
      </p:sp>
      <p:sp>
        <p:nvSpPr>
          <p:cNvPr id="13" name="文本框 12"/>
          <p:cNvSpPr txBox="1"/>
          <p:nvPr/>
        </p:nvSpPr>
        <p:spPr>
          <a:xfrm>
            <a:off x="656823" y="6002504"/>
            <a:ext cx="6993228" cy="369332"/>
          </a:xfrm>
          <a:prstGeom prst="rect">
            <a:avLst/>
          </a:prstGeom>
          <a:noFill/>
        </p:spPr>
        <p:txBody>
          <a:bodyPr wrap="square" rtlCol="0">
            <a:spAutoFit/>
          </a:bodyPr>
          <a:lstStyle/>
          <a:p>
            <a:r>
              <a:rPr lang="en-US" altLang="zh-CN" dirty="0" smtClean="0"/>
              <a:t>And we can use gradient descent to solve the rest problem :-)</a:t>
            </a:r>
            <a:endParaRPr lang="zh-CN" altLang="en-US" dirty="0"/>
          </a:p>
        </p:txBody>
      </p:sp>
    </p:spTree>
    <p:extLst>
      <p:ext uri="{BB962C8B-B14F-4D97-AF65-F5344CB8AC3E}">
        <p14:creationId xmlns:p14="http://schemas.microsoft.com/office/powerpoint/2010/main" val="22887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9"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94445"/>
            <a:ext cx="4178001" cy="497983"/>
          </a:xfrm>
        </p:spPr>
        <p:txBody>
          <a:bodyPr>
            <a:normAutofit fontScale="90000"/>
          </a:bodyPr>
          <a:lstStyle/>
          <a:p>
            <a:r>
              <a:rPr lang="en-US" altLang="zh-CN" sz="2800" dirty="0" smtClean="0"/>
              <a:t>Multi-class Classification</a:t>
            </a:r>
            <a:endParaRPr lang="zh-CN" altLang="en-US" sz="2800" dirty="0"/>
          </a:p>
        </p:txBody>
      </p:sp>
      <p:sp>
        <p:nvSpPr>
          <p:cNvPr id="4" name="文本框 3"/>
          <p:cNvSpPr txBox="1"/>
          <p:nvPr/>
        </p:nvSpPr>
        <p:spPr>
          <a:xfrm>
            <a:off x="4391696" y="592428"/>
            <a:ext cx="3451538" cy="400110"/>
          </a:xfrm>
          <a:prstGeom prst="rect">
            <a:avLst/>
          </a:prstGeom>
          <a:noFill/>
        </p:spPr>
        <p:txBody>
          <a:bodyPr wrap="square" rtlCol="0">
            <a:spAutoFit/>
          </a:bodyPr>
          <a:lstStyle/>
          <a:p>
            <a:r>
              <a:rPr lang="en-US" altLang="zh-CN" sz="2000" dirty="0" smtClean="0"/>
              <a:t>--via logistic regression</a:t>
            </a:r>
            <a:endParaRPr lang="zh-CN" altLang="en-US" sz="20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20" y="1227334"/>
            <a:ext cx="4663494" cy="4663494"/>
          </a:xfrm>
          <a:prstGeom prst="rect">
            <a:avLst/>
          </a:prstGeom>
        </p:spPr>
      </p:pic>
      <p:sp>
        <p:nvSpPr>
          <p:cNvPr id="7" name="文本框 6"/>
          <p:cNvSpPr txBox="1"/>
          <p:nvPr/>
        </p:nvSpPr>
        <p:spPr>
          <a:xfrm>
            <a:off x="5563672" y="3319127"/>
            <a:ext cx="4121240" cy="400110"/>
          </a:xfrm>
          <a:prstGeom prst="rect">
            <a:avLst/>
          </a:prstGeom>
          <a:noFill/>
        </p:spPr>
        <p:txBody>
          <a:bodyPr wrap="square" rtlCol="0">
            <a:spAutoFit/>
          </a:bodyPr>
          <a:lstStyle/>
          <a:p>
            <a:r>
              <a:rPr lang="en-US" altLang="zh-CN" sz="2000" dirty="0" smtClean="0"/>
              <a:t>There are four classes, right? :-)</a:t>
            </a:r>
            <a:endParaRPr lang="zh-CN" altLang="en-US" sz="2000" dirty="0"/>
          </a:p>
        </p:txBody>
      </p:sp>
      <p:sp>
        <p:nvSpPr>
          <p:cNvPr id="8" name="文本框 7"/>
          <p:cNvSpPr txBox="1"/>
          <p:nvPr/>
        </p:nvSpPr>
        <p:spPr>
          <a:xfrm>
            <a:off x="1423116" y="6261270"/>
            <a:ext cx="5937160"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spTree>
    <p:extLst>
      <p:ext uri="{BB962C8B-B14F-4D97-AF65-F5344CB8AC3E}">
        <p14:creationId xmlns:p14="http://schemas.microsoft.com/office/powerpoint/2010/main" val="361390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6669" y="206062"/>
            <a:ext cx="5615189" cy="461665"/>
          </a:xfrm>
          <a:prstGeom prst="rect">
            <a:avLst/>
          </a:prstGeom>
          <a:noFill/>
        </p:spPr>
        <p:txBody>
          <a:bodyPr wrap="square" rtlCol="0">
            <a:spAutoFit/>
          </a:bodyPr>
          <a:lstStyle/>
          <a:p>
            <a:r>
              <a:rPr lang="en-US" altLang="zh-CN" sz="2400" dirty="0" smtClean="0">
                <a:solidFill>
                  <a:srgbClr val="FF0000"/>
                </a:solidFill>
              </a:rPr>
              <a:t>One-Versus-All Decomposition</a:t>
            </a:r>
            <a:endParaRPr lang="zh-CN" altLang="en-US" sz="2400" dirty="0">
              <a:solidFill>
                <a:srgbClr val="FF0000"/>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59" y="1586941"/>
            <a:ext cx="11705797" cy="2922832"/>
          </a:xfrm>
          <a:prstGeom prst="rect">
            <a:avLst/>
          </a:prstGeom>
        </p:spPr>
      </p:pic>
      <p:sp>
        <p:nvSpPr>
          <p:cNvPr id="6" name="文本框 5"/>
          <p:cNvSpPr txBox="1"/>
          <p:nvPr/>
        </p:nvSpPr>
        <p:spPr>
          <a:xfrm>
            <a:off x="566669" y="927279"/>
            <a:ext cx="3090931" cy="400110"/>
          </a:xfrm>
          <a:prstGeom prst="rect">
            <a:avLst/>
          </a:prstGeom>
          <a:noFill/>
        </p:spPr>
        <p:txBody>
          <a:bodyPr wrap="square" rtlCol="0">
            <a:spAutoFit/>
          </a:bodyPr>
          <a:lstStyle/>
          <a:p>
            <a:r>
              <a:rPr lang="en-US" altLang="zh-CN" sz="2000" dirty="0" smtClean="0"/>
              <a:t>One class at a time </a:t>
            </a:r>
            <a:r>
              <a:rPr lang="en-US" altLang="zh-CN" sz="2000" dirty="0" smtClean="0">
                <a:solidFill>
                  <a:srgbClr val="C00000"/>
                </a:solidFill>
              </a:rPr>
              <a:t>softly:</a:t>
            </a:r>
            <a:endParaRPr lang="zh-CN" altLang="en-US" sz="2000" dirty="0">
              <a:solidFill>
                <a:srgbClr val="C00000"/>
              </a:solidFill>
            </a:endParaRPr>
          </a:p>
        </p:txBody>
      </p:sp>
      <p:sp>
        <p:nvSpPr>
          <p:cNvPr id="7" name="文本框 6"/>
          <p:cNvSpPr txBox="1"/>
          <p:nvPr/>
        </p:nvSpPr>
        <p:spPr>
          <a:xfrm>
            <a:off x="6909516" y="4769325"/>
            <a:ext cx="5282484"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sp>
        <p:nvSpPr>
          <p:cNvPr id="8" name="文本框 7"/>
          <p:cNvSpPr txBox="1"/>
          <p:nvPr/>
        </p:nvSpPr>
        <p:spPr>
          <a:xfrm>
            <a:off x="1571223" y="5602310"/>
            <a:ext cx="6581104" cy="523220"/>
          </a:xfrm>
          <a:prstGeom prst="rect">
            <a:avLst/>
          </a:prstGeom>
          <a:noFill/>
        </p:spPr>
        <p:txBody>
          <a:bodyPr wrap="square" rtlCol="0">
            <a:spAutoFit/>
          </a:bodyPr>
          <a:lstStyle/>
          <a:p>
            <a:r>
              <a:rPr lang="en-US" altLang="zh-CN" sz="2800" dirty="0" smtClean="0">
                <a:solidFill>
                  <a:srgbClr val="FF0000"/>
                </a:solidFill>
              </a:rPr>
              <a:t>To choose the class with highest probability</a:t>
            </a:r>
            <a:endParaRPr lang="zh-CN" altLang="en-US" sz="2800" dirty="0">
              <a:solidFill>
                <a:srgbClr val="FF0000"/>
              </a:solidFill>
            </a:endParaRPr>
          </a:p>
        </p:txBody>
      </p:sp>
    </p:spTree>
    <p:extLst>
      <p:ext uri="{BB962C8B-B14F-4D97-AF65-F5344CB8AC3E}">
        <p14:creationId xmlns:p14="http://schemas.microsoft.com/office/powerpoint/2010/main" val="87484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666" y="223234"/>
            <a:ext cx="2967387" cy="485104"/>
          </a:xfrm>
        </p:spPr>
        <p:txBody>
          <a:bodyPr>
            <a:normAutofit fontScale="90000"/>
          </a:bodyPr>
          <a:lstStyle/>
          <a:p>
            <a:r>
              <a:rPr lang="en-US" altLang="zh-CN" sz="2800" dirty="0" smtClean="0"/>
              <a:t>Non-linear Model</a:t>
            </a:r>
            <a:endParaRPr lang="zh-CN" altLang="en-US" sz="2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666" y="1158153"/>
            <a:ext cx="2971800" cy="2886075"/>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56" y="1120053"/>
            <a:ext cx="2981325" cy="2924175"/>
          </a:xfrm>
          <a:prstGeom prst="rect">
            <a:avLst/>
          </a:prstGeom>
        </p:spPr>
      </p:pic>
      <p:sp>
        <p:nvSpPr>
          <p:cNvPr id="5" name="文本框 4"/>
          <p:cNvSpPr txBox="1"/>
          <p:nvPr/>
        </p:nvSpPr>
        <p:spPr>
          <a:xfrm>
            <a:off x="789709" y="4494043"/>
            <a:ext cx="2713344" cy="369332"/>
          </a:xfrm>
          <a:prstGeom prst="rect">
            <a:avLst/>
          </a:prstGeom>
          <a:noFill/>
        </p:spPr>
        <p:txBody>
          <a:bodyPr wrap="square" rtlCol="0">
            <a:spAutoFit/>
          </a:bodyPr>
          <a:lstStyle/>
          <a:p>
            <a:r>
              <a:rPr lang="en-US" altLang="zh-CN" dirty="0" smtClean="0"/>
              <a:t>D is not linear separable</a:t>
            </a:r>
            <a:endParaRPr lang="zh-CN" altLang="en-US" dirty="0"/>
          </a:p>
        </p:txBody>
      </p:sp>
      <p:sp>
        <p:nvSpPr>
          <p:cNvPr id="6" name="文本框 5"/>
          <p:cNvSpPr txBox="1"/>
          <p:nvPr/>
        </p:nvSpPr>
        <p:spPr>
          <a:xfrm>
            <a:off x="789709" y="4943858"/>
            <a:ext cx="4387598" cy="369332"/>
          </a:xfrm>
          <a:prstGeom prst="rect">
            <a:avLst/>
          </a:prstGeom>
          <a:noFill/>
        </p:spPr>
        <p:txBody>
          <a:bodyPr wrap="square" rtlCol="0">
            <a:spAutoFit/>
          </a:bodyPr>
          <a:lstStyle/>
          <a:p>
            <a:r>
              <a:rPr lang="en-US" altLang="zh-CN" dirty="0" smtClean="0"/>
              <a:t>But circular separable:</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1493910" y="5444834"/>
                <a:ext cx="3167341"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h</m:t>
                      </m:r>
                      <m:d>
                        <m:dPr>
                          <m:ctrlPr>
                            <a:rPr lang="zh-CN" altLang="en-US" i="1">
                              <a:latin typeface="Cambria Math" panose="02040503050406030204" pitchFamily="18" charset="0"/>
                            </a:rPr>
                          </m:ctrlPr>
                        </m:dPr>
                        <m:e>
                          <m:r>
                            <a:rPr lang="zh-CN" altLang="en-US" b="1" i="0">
                              <a:latin typeface="Cambria Math" panose="02040503050406030204" pitchFamily="18" charset="0"/>
                            </a:rPr>
                            <m:t>𝐱</m:t>
                          </m:r>
                        </m:e>
                      </m:d>
                      <m:r>
                        <a:rPr lang="zh-CN" altLang="en-US" b="0" i="0">
                          <a:latin typeface="Cambria Math" panose="02040503050406030204" pitchFamily="18" charset="0"/>
                        </a:rPr>
                        <m:t>=</m:t>
                      </m:r>
                      <m:r>
                        <a:rPr lang="zh-CN" altLang="en-US" b="0" i="1">
                          <a:latin typeface="Cambria Math" panose="02040503050406030204" pitchFamily="18" charset="0"/>
                        </a:rPr>
                        <m:t>𝑠𝑖𝑔𝑛</m:t>
                      </m:r>
                      <m:d>
                        <m:dPr>
                          <m:ctrlPr>
                            <a:rPr lang="zh-CN" altLang="en-US" b="0" i="1">
                              <a:latin typeface="Cambria Math" panose="02040503050406030204" pitchFamily="18" charset="0"/>
                            </a:rPr>
                          </m:ctrlPr>
                        </m:dPr>
                        <m:e>
                          <m:r>
                            <a:rPr lang="zh-CN" altLang="en-US" b="0" i="0">
                              <a:latin typeface="Cambria Math" panose="02040503050406030204" pitchFamily="18" charset="0"/>
                            </a:rPr>
                            <m:t>−</m:t>
                          </m:r>
                          <m:sSubSup>
                            <m:sSubSupPr>
                              <m:ctrlPr>
                                <a:rPr lang="zh-CN" altLang="en-US" b="0" i="1">
                                  <a:latin typeface="Cambria Math" panose="02040503050406030204" pitchFamily="18" charset="0"/>
                                </a:rPr>
                              </m:ctrlPr>
                            </m:sSubSupPr>
                            <m:e>
                              <m:r>
                                <a:rPr lang="zh-CN" altLang="en-US" b="0" i="1">
                                  <a:latin typeface="Cambria Math" panose="02040503050406030204" pitchFamily="18" charset="0"/>
                                </a:rPr>
                                <m:t>𝑥</m:t>
                              </m:r>
                            </m:e>
                            <m:sub>
                              <m:r>
                                <a:rPr lang="zh-CN" altLang="en-US" b="0" i="0">
                                  <a:latin typeface="Cambria Math" panose="02040503050406030204" pitchFamily="18" charset="0"/>
                                </a:rPr>
                                <m:t>1</m:t>
                              </m:r>
                            </m:sub>
                            <m:sup>
                              <m:r>
                                <a:rPr lang="zh-CN" altLang="en-US" b="0" i="0">
                                  <a:latin typeface="Cambria Math" panose="02040503050406030204" pitchFamily="18" charset="0"/>
                                </a:rPr>
                                <m:t>2</m:t>
                              </m:r>
                            </m:sup>
                          </m:sSubSup>
                          <m:r>
                            <a:rPr lang="zh-CN" altLang="en-US" b="0" i="0">
                              <a:latin typeface="Cambria Math" panose="02040503050406030204" pitchFamily="18" charset="0"/>
                            </a:rPr>
                            <m:t>−</m:t>
                          </m:r>
                          <m:sSubSup>
                            <m:sSubSupPr>
                              <m:ctrlPr>
                                <a:rPr lang="zh-CN" altLang="en-US" b="0" i="1">
                                  <a:latin typeface="Cambria Math" panose="02040503050406030204" pitchFamily="18" charset="0"/>
                                </a:rPr>
                              </m:ctrlPr>
                            </m:sSubSupPr>
                            <m:e>
                              <m:r>
                                <a:rPr lang="zh-CN" altLang="en-US" b="0" i="1">
                                  <a:latin typeface="Cambria Math" panose="02040503050406030204" pitchFamily="18" charset="0"/>
                                </a:rPr>
                                <m:t>𝑥</m:t>
                              </m:r>
                            </m:e>
                            <m:sub>
                              <m:r>
                                <a:rPr lang="zh-CN" altLang="en-US" b="0" i="0">
                                  <a:latin typeface="Cambria Math" panose="02040503050406030204" pitchFamily="18" charset="0"/>
                                </a:rPr>
                                <m:t>2</m:t>
                              </m:r>
                            </m:sub>
                            <m:sup>
                              <m:r>
                                <a:rPr lang="zh-CN" altLang="en-US" b="0" i="0">
                                  <a:latin typeface="Cambria Math" panose="02040503050406030204" pitchFamily="18" charset="0"/>
                                </a:rPr>
                                <m:t>2</m:t>
                              </m:r>
                            </m:sup>
                          </m:sSubSup>
                          <m:r>
                            <a:rPr lang="zh-CN" altLang="en-US" b="0" i="0">
                              <a:latin typeface="Cambria Math" panose="02040503050406030204" pitchFamily="18" charset="0"/>
                            </a:rPr>
                            <m:t>+0.6</m:t>
                          </m:r>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493910" y="5444834"/>
                <a:ext cx="3167341" cy="373051"/>
              </a:xfrm>
              <a:prstGeom prst="rect">
                <a:avLst/>
              </a:prstGeom>
              <a:blipFill rotWithShape="0">
                <a:blip r:embed="rId4"/>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516448" y="5949530"/>
                <a:ext cx="1561133"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𝑠𝑖𝑔𝑛</m:t>
                      </m:r>
                      <m:d>
                        <m:dPr>
                          <m:ctrlPr>
                            <a:rPr lang="zh-CN" altLang="en-US" i="1">
                              <a:latin typeface="Cambria Math" panose="02040503050406030204" pitchFamily="18" charset="0"/>
                            </a:rPr>
                          </m:ctrlPr>
                        </m:dPr>
                        <m:e>
                          <m:r>
                            <a:rPr lang="zh-CN" altLang="en-US" i="1">
                              <a:latin typeface="Cambria Math" panose="02040503050406030204" pitchFamily="18" charset="0"/>
                            </a:rPr>
                            <m:t>𝑠</m:t>
                          </m:r>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m:t>
                                </m:r>
                              </m:e>
                            </m:mr>
                            <m:mr>
                              <m:e>
                                <m:r>
                                  <a:rPr lang="zh-CN" altLang="en-US" i="0">
                                    <a:latin typeface="Cambria Math" panose="02040503050406030204" pitchFamily="18" charset="0"/>
                                  </a:rPr>
                                  <m:t>0</m:t>
                                </m:r>
                              </m:e>
                            </m:mr>
                          </m:m>
                        </m:e>
                      </m:d>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516448" y="5949530"/>
                <a:ext cx="1561133" cy="710194"/>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133179" y="5949529"/>
                <a:ext cx="79534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𝑠</m:t>
                      </m:r>
                      <m:r>
                        <a:rPr lang="zh-CN" altLang="en-US" i="0">
                          <a:latin typeface="Cambria Math" panose="02040503050406030204" pitchFamily="18" charset="0"/>
                        </a:rPr>
                        <m:t>&gt;0</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3133179" y="5949529"/>
                <a:ext cx="795346"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105380" y="6245281"/>
                <a:ext cx="79534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𝑠</m:t>
                      </m:r>
                      <m:r>
                        <a:rPr lang="zh-CN" altLang="en-US" i="0">
                          <a:latin typeface="Cambria Math" panose="02040503050406030204" pitchFamily="18" charset="0"/>
                        </a:rPr>
                        <m:t>≤0</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105380" y="6245281"/>
                <a:ext cx="795346" cy="369332"/>
              </a:xfrm>
              <a:prstGeom prst="rect">
                <a:avLst/>
              </a:prstGeom>
              <a:blipFill rotWithShape="0">
                <a:blip r:embed="rId7"/>
                <a:stretch>
                  <a:fillRect/>
                </a:stretch>
              </a:blipFill>
            </p:spPr>
            <p:txBody>
              <a:bodyPr/>
              <a:lstStyle/>
              <a:p>
                <a:r>
                  <a:rPr lang="zh-CN" altLang="en-US">
                    <a:noFill/>
                  </a:rPr>
                  <a:t> </a:t>
                </a:r>
              </a:p>
            </p:txBody>
          </p:sp>
        </mc:Fallback>
      </mc:AlternateContent>
      <p:sp>
        <p:nvSpPr>
          <p:cNvPr id="11" name="文本框 10"/>
          <p:cNvSpPr txBox="1"/>
          <p:nvPr/>
        </p:nvSpPr>
        <p:spPr>
          <a:xfrm>
            <a:off x="4355956" y="4108466"/>
            <a:ext cx="5937160"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spTree>
    <p:extLst>
      <p:ext uri="{BB962C8B-B14F-4D97-AF65-F5344CB8AC3E}">
        <p14:creationId xmlns:p14="http://schemas.microsoft.com/office/powerpoint/2010/main" val="111931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1170236" y="418469"/>
                <a:ext cx="508889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h</m:t>
                      </m:r>
                      <m:d>
                        <m:dPr>
                          <m:ctrlPr>
                            <a:rPr lang="zh-CN" altLang="en-US" sz="2000" i="1">
                              <a:latin typeface="Cambria Math" panose="02040503050406030204" pitchFamily="18" charset="0"/>
                            </a:rPr>
                          </m:ctrlPr>
                        </m:dPr>
                        <m:e>
                          <m:r>
                            <a:rPr lang="zh-CN" altLang="en-US" sz="2000" b="1" i="0">
                              <a:latin typeface="Cambria Math" panose="02040503050406030204" pitchFamily="18" charset="0"/>
                            </a:rPr>
                            <m:t>𝐱</m:t>
                          </m:r>
                        </m:e>
                      </m:d>
                      <m:r>
                        <a:rPr lang="zh-CN" altLang="en-US" sz="2000" b="0" i="0">
                          <a:latin typeface="Cambria Math" panose="02040503050406030204" pitchFamily="18" charset="0"/>
                        </a:rPr>
                        <m:t>=</m:t>
                      </m:r>
                      <m:r>
                        <a:rPr lang="zh-CN" altLang="en-US" sz="2000" b="0" i="1">
                          <a:latin typeface="Cambria Math" panose="02040503050406030204" pitchFamily="18" charset="0"/>
                        </a:rPr>
                        <m:t>𝑠𝑖𝑔𝑛</m:t>
                      </m:r>
                      <m:d>
                        <m:dPr>
                          <m:ctrlPr>
                            <a:rPr lang="zh-CN" altLang="en-US" sz="2000" b="0" i="1">
                              <a:latin typeface="Cambria Math" panose="02040503050406030204" pitchFamily="18" charset="0"/>
                            </a:rPr>
                          </m:ctrlPr>
                        </m:dPr>
                        <m:e>
                          <m:r>
                            <a:rPr lang="zh-CN" altLang="en-US" sz="2000" b="0" i="0">
                              <a:latin typeface="Cambria Math" panose="02040503050406030204" pitchFamily="18" charset="0"/>
                            </a:rPr>
                            <m:t>0.6⋅1+</m:t>
                          </m:r>
                          <m:d>
                            <m:dPr>
                              <m:ctrlPr>
                                <a:rPr lang="zh-CN" altLang="en-US" sz="2000" b="0" i="1">
                                  <a:latin typeface="Cambria Math" panose="02040503050406030204" pitchFamily="18" charset="0"/>
                                </a:rPr>
                              </m:ctrlPr>
                            </m:dPr>
                            <m:e>
                              <m:r>
                                <a:rPr lang="zh-CN" altLang="en-US" sz="2000" b="0" i="0">
                                  <a:latin typeface="Cambria Math" panose="02040503050406030204" pitchFamily="18" charset="0"/>
                                </a:rPr>
                                <m:t>−1</m:t>
                              </m:r>
                            </m:e>
                          </m:d>
                          <m:r>
                            <a:rPr lang="zh-CN" altLang="en-US" sz="2000" b="0" i="0">
                              <a:latin typeface="Cambria Math" panose="02040503050406030204" pitchFamily="18" charset="0"/>
                            </a:rPr>
                            <m:t>⋅</m:t>
                          </m:r>
                          <m:sSubSup>
                            <m:sSubSupPr>
                              <m:ctrlPr>
                                <a:rPr lang="zh-CN" altLang="en-US" sz="2000" b="0" i="1">
                                  <a:latin typeface="Cambria Math" panose="02040503050406030204" pitchFamily="18" charset="0"/>
                                </a:rPr>
                              </m:ctrlPr>
                            </m:sSubSupPr>
                            <m:e>
                              <m:r>
                                <a:rPr lang="zh-CN" altLang="en-US" sz="2000" b="0" i="1">
                                  <a:latin typeface="Cambria Math" panose="02040503050406030204" pitchFamily="18" charset="0"/>
                                </a:rPr>
                                <m:t>𝑥</m:t>
                              </m:r>
                            </m:e>
                            <m:sub>
                              <m:r>
                                <a:rPr lang="zh-CN" altLang="en-US" sz="2000" b="0" i="0">
                                  <a:latin typeface="Cambria Math" panose="02040503050406030204" pitchFamily="18" charset="0"/>
                                </a:rPr>
                                <m:t>1</m:t>
                              </m:r>
                            </m:sub>
                            <m:sup>
                              <m:r>
                                <a:rPr lang="zh-CN" altLang="en-US" sz="2000" b="0" i="0">
                                  <a:latin typeface="Cambria Math" panose="02040503050406030204" pitchFamily="18" charset="0"/>
                                </a:rPr>
                                <m:t>2</m:t>
                              </m:r>
                            </m:sup>
                          </m:sSubSup>
                          <m:r>
                            <a:rPr lang="zh-CN" altLang="en-US" sz="2000" b="0" i="0">
                              <a:latin typeface="Cambria Math" panose="02040503050406030204" pitchFamily="18" charset="0"/>
                            </a:rPr>
                            <m:t>+</m:t>
                          </m:r>
                          <m:d>
                            <m:dPr>
                              <m:ctrlPr>
                                <a:rPr lang="zh-CN" altLang="en-US" sz="2000" b="0" i="1">
                                  <a:latin typeface="Cambria Math" panose="02040503050406030204" pitchFamily="18" charset="0"/>
                                </a:rPr>
                              </m:ctrlPr>
                            </m:dPr>
                            <m:e>
                              <m:r>
                                <a:rPr lang="zh-CN" altLang="en-US" sz="2000" b="0" i="0">
                                  <a:latin typeface="Cambria Math" panose="02040503050406030204" pitchFamily="18" charset="0"/>
                                </a:rPr>
                                <m:t>−1</m:t>
                              </m:r>
                            </m:e>
                          </m:d>
                          <m:r>
                            <a:rPr lang="zh-CN" altLang="en-US" sz="2000" b="0" i="0">
                              <a:latin typeface="Cambria Math" panose="02040503050406030204" pitchFamily="18" charset="0"/>
                            </a:rPr>
                            <m:t>⋅</m:t>
                          </m:r>
                          <m:sSubSup>
                            <m:sSubSupPr>
                              <m:ctrlPr>
                                <a:rPr lang="zh-CN" altLang="en-US" sz="2000" b="0" i="1">
                                  <a:latin typeface="Cambria Math" panose="02040503050406030204" pitchFamily="18" charset="0"/>
                                </a:rPr>
                              </m:ctrlPr>
                            </m:sSubSupPr>
                            <m:e>
                              <m:r>
                                <a:rPr lang="zh-CN" altLang="en-US" sz="2000" b="0" i="1">
                                  <a:latin typeface="Cambria Math" panose="02040503050406030204" pitchFamily="18" charset="0"/>
                                </a:rPr>
                                <m:t>𝑥</m:t>
                              </m:r>
                            </m:e>
                            <m:sub>
                              <m:r>
                                <a:rPr lang="zh-CN" altLang="en-US" sz="2000" b="0" i="0">
                                  <a:latin typeface="Cambria Math" panose="02040503050406030204" pitchFamily="18" charset="0"/>
                                </a:rPr>
                                <m:t>2</m:t>
                              </m:r>
                            </m:sub>
                            <m:sup>
                              <m:r>
                                <a:rPr lang="zh-CN" altLang="en-US" sz="2000" b="0" i="0">
                                  <a:latin typeface="Cambria Math" panose="02040503050406030204" pitchFamily="18" charset="0"/>
                                </a:rPr>
                                <m:t>2</m:t>
                              </m:r>
                            </m:sup>
                          </m:sSubSup>
                        </m:e>
                      </m:d>
                    </m:oMath>
                  </m:oMathPara>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1170236" y="418469"/>
                <a:ext cx="5088895" cy="404213"/>
              </a:xfrm>
              <a:prstGeom prst="rect">
                <a:avLst/>
              </a:prstGeom>
              <a:blipFill rotWithShape="0">
                <a:blip r:embed="rId2"/>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720879" y="1167123"/>
                <a:ext cx="3572338"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a:latin typeface="Cambria Math" panose="02040503050406030204" pitchFamily="18" charset="0"/>
                        </a:rPr>
                        <m:t>=</m:t>
                      </m:r>
                      <m:r>
                        <a:rPr lang="zh-CN" altLang="en-US" sz="2000" i="1">
                          <a:latin typeface="Cambria Math" panose="02040503050406030204" pitchFamily="18" charset="0"/>
                        </a:rPr>
                        <m:t>𝑠𝑖𝑔𝑛</m:t>
                      </m:r>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0">
                                  <a:latin typeface="Cambria Math" panose="02040503050406030204" pitchFamily="18" charset="0"/>
                                </a:rPr>
                                <m:t>0</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0">
                                  <a:latin typeface="Cambria Math" panose="02040503050406030204" pitchFamily="18" charset="0"/>
                                </a:rPr>
                                <m:t>1</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𝑧</m:t>
                              </m:r>
                            </m:e>
                            <m:sub>
                              <m:r>
                                <a:rPr lang="zh-CN" altLang="en-US" sz="2000" i="0">
                                  <a:latin typeface="Cambria Math" panose="02040503050406030204" pitchFamily="18" charset="0"/>
                                </a:rPr>
                                <m:t>1</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0">
                                  <a:latin typeface="Cambria Math" panose="02040503050406030204" pitchFamily="18" charset="0"/>
                                </a:rPr>
                                <m:t>2</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𝑧</m:t>
                              </m:r>
                            </m:e>
                            <m:sub>
                              <m:r>
                                <a:rPr lang="zh-CN" altLang="en-US" sz="2000" i="0">
                                  <a:latin typeface="Cambria Math" panose="02040503050406030204" pitchFamily="18" charset="0"/>
                                </a:rPr>
                                <m:t>2</m:t>
                              </m:r>
                            </m:sub>
                          </m:sSub>
                        </m:e>
                      </m:d>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720879" y="1167123"/>
                <a:ext cx="3572338" cy="400110"/>
              </a:xfrm>
              <a:prstGeom prst="rect">
                <a:avLst/>
              </a:prstGeom>
              <a:blipFill rotWithShape="0">
                <a:blip r:embed="rId3"/>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720879" y="1911674"/>
                <a:ext cx="17238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a:latin typeface="Cambria Math" panose="02040503050406030204" pitchFamily="18" charset="0"/>
                        </a:rPr>
                        <m:t>=</m:t>
                      </m:r>
                      <m:r>
                        <a:rPr lang="zh-CN" altLang="en-US" sz="2000" i="1">
                          <a:latin typeface="Cambria Math" panose="02040503050406030204" pitchFamily="18" charset="0"/>
                        </a:rPr>
                        <m:t>𝑠𝑖𝑔𝑛</m:t>
                      </m:r>
                      <m:d>
                        <m:dPr>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b="1" i="0">
                                  <a:latin typeface="Cambria Math" panose="02040503050406030204" pitchFamily="18" charset="0"/>
                                </a:rPr>
                                <m:t>𝐰</m:t>
                              </m:r>
                            </m:e>
                            <m:sup>
                              <m:r>
                                <a:rPr lang="zh-CN" altLang="en-US" sz="2000" b="0" i="1">
                                  <a:latin typeface="Cambria Math" panose="02040503050406030204" pitchFamily="18" charset="0"/>
                                </a:rPr>
                                <m:t>𝑇</m:t>
                              </m:r>
                            </m:sup>
                          </m:sSup>
                          <m:r>
                            <a:rPr lang="zh-CN" altLang="en-US" sz="2000" b="1" i="0">
                              <a:latin typeface="Cambria Math" panose="02040503050406030204" pitchFamily="18" charset="0"/>
                            </a:rPr>
                            <m:t>𝐳</m:t>
                          </m:r>
                        </m:e>
                      </m:d>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1720879" y="1911674"/>
                <a:ext cx="1723805" cy="400110"/>
              </a:xfrm>
              <a:prstGeom prst="rect">
                <a:avLst/>
              </a:prstGeom>
              <a:blipFill rotWithShape="0">
                <a:blip r:embed="rId4"/>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35231" y="2782117"/>
                <a:ext cx="1670009" cy="445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000" b="1" i="1">
                              <a:latin typeface="Cambria Math" panose="02040503050406030204" pitchFamily="18" charset="0"/>
                            </a:rPr>
                          </m:ctrlPr>
                        </m:dPr>
                        <m:e>
                          <m:d>
                            <m:dPr>
                              <m:ctrlPr>
                                <a:rPr lang="zh-CN" altLang="en-US" sz="2000" b="1" i="1">
                                  <a:latin typeface="Cambria Math" panose="02040503050406030204" pitchFamily="18" charset="0"/>
                                </a:rPr>
                              </m:ctrlPr>
                            </m:dPr>
                            <m:e>
                              <m:sSup>
                                <m:sSupPr>
                                  <m:ctrlPr>
                                    <a:rPr lang="zh-CN" altLang="en-US" sz="2000" b="1" i="1">
                                      <a:latin typeface="Cambria Math" panose="02040503050406030204" pitchFamily="18" charset="0"/>
                                    </a:rPr>
                                  </m:ctrlPr>
                                </m:sSupPr>
                                <m:e>
                                  <m:r>
                                    <a:rPr lang="zh-CN" altLang="en-US" sz="2000" b="1">
                                      <a:latin typeface="Cambria Math" panose="02040503050406030204" pitchFamily="18" charset="0"/>
                                    </a:rPr>
                                    <m:t>𝐱</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r>
                                <a:rPr lang="zh-CN" altLang="en-US" sz="2000" b="0" i="0">
                                  <a:latin typeface="Cambria Math" panose="02040503050406030204" pitchFamily="18" charset="0"/>
                                </a:rPr>
                                <m:t>,</m:t>
                              </m:r>
                              <m:sSup>
                                <m:sSupPr>
                                  <m:ctrlPr>
                                    <a:rPr lang="zh-CN" altLang="en-US" sz="2000" b="0" i="1">
                                      <a:latin typeface="Cambria Math" panose="02040503050406030204" pitchFamily="18" charset="0"/>
                                    </a:rPr>
                                  </m:ctrlPr>
                                </m:sSupPr>
                                <m:e>
                                  <m:r>
                                    <a:rPr lang="zh-CN" altLang="en-US" sz="2000" b="0" i="1">
                                      <a:latin typeface="Cambria Math" panose="02040503050406030204" pitchFamily="18" charset="0"/>
                                    </a:rPr>
                                    <m:t>𝑦</m:t>
                                  </m:r>
                                </m:e>
                                <m:sup>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𝑛</m:t>
                                      </m:r>
                                    </m:e>
                                  </m:d>
                                </m:sup>
                              </m:sSup>
                            </m:e>
                          </m:d>
                        </m:e>
                      </m:d>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35231" y="2782117"/>
                <a:ext cx="1670009" cy="445635"/>
              </a:xfrm>
              <a:prstGeom prst="rect">
                <a:avLst/>
              </a:prstGeom>
              <a:blipFill rotWithShape="0">
                <a:blip r:embed="rId5"/>
                <a:stretch>
                  <a:fillRect b="-4110"/>
                </a:stretch>
              </a:blipFill>
            </p:spPr>
            <p:txBody>
              <a:bodyPr/>
              <a:lstStyle/>
              <a:p>
                <a:r>
                  <a:rPr lang="zh-CN" altLang="en-US">
                    <a:noFill/>
                  </a:rPr>
                  <a:t> </a:t>
                </a:r>
              </a:p>
            </p:txBody>
          </p:sp>
        </mc:Fallback>
      </mc:AlternateContent>
      <p:sp>
        <p:nvSpPr>
          <p:cNvPr id="8" name="文本框 7"/>
          <p:cNvSpPr txBox="1"/>
          <p:nvPr/>
        </p:nvSpPr>
        <p:spPr>
          <a:xfrm>
            <a:off x="2137893" y="2804879"/>
            <a:ext cx="2395470" cy="400110"/>
          </a:xfrm>
          <a:prstGeom prst="rect">
            <a:avLst/>
          </a:prstGeom>
          <a:noFill/>
        </p:spPr>
        <p:txBody>
          <a:bodyPr wrap="square" rtlCol="0">
            <a:spAutoFit/>
          </a:bodyPr>
          <a:lstStyle/>
          <a:p>
            <a:r>
              <a:rPr lang="en-US" altLang="zh-CN" sz="2000" dirty="0"/>
              <a:t>c</a:t>
            </a:r>
            <a:r>
              <a:rPr lang="en-US" altLang="zh-CN" sz="2000" dirty="0" smtClean="0"/>
              <a:t>ircular separable</a:t>
            </a:r>
            <a:endParaRPr lang="zh-CN" altLang="en-US" sz="2000" dirty="0"/>
          </a:p>
        </p:txBody>
      </p:sp>
      <mc:AlternateContent xmlns:mc="http://schemas.openxmlformats.org/markup-compatibility/2006" xmlns:a14="http://schemas.microsoft.com/office/drawing/2010/main">
        <mc:Choice Requires="a14">
          <p:sp>
            <p:nvSpPr>
              <p:cNvPr id="9" name="矩形 8"/>
              <p:cNvSpPr/>
              <p:nvPr/>
            </p:nvSpPr>
            <p:spPr>
              <a:xfrm>
                <a:off x="4666016" y="2743324"/>
                <a:ext cx="6030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a:latin typeface="Cambria Math" panose="02040503050406030204" pitchFamily="18" charset="0"/>
                        </a:rPr>
                        <m:t>⇒</m:t>
                      </m:r>
                    </m:oMath>
                  </m:oMathPara>
                </a14:m>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4666016" y="2743324"/>
                <a:ext cx="603050" cy="523220"/>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532146" y="2782117"/>
                <a:ext cx="1661993" cy="445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000" b="1" i="1">
                              <a:latin typeface="Cambria Math" panose="02040503050406030204" pitchFamily="18" charset="0"/>
                            </a:rPr>
                          </m:ctrlPr>
                        </m:dPr>
                        <m:e>
                          <m:d>
                            <m:dPr>
                              <m:ctrlPr>
                                <a:rPr lang="zh-CN" altLang="en-US" sz="2000" b="1" i="1">
                                  <a:latin typeface="Cambria Math" panose="02040503050406030204" pitchFamily="18" charset="0"/>
                                </a:rPr>
                              </m:ctrlPr>
                            </m:dPr>
                            <m:e>
                              <m:sSup>
                                <m:sSupPr>
                                  <m:ctrlPr>
                                    <a:rPr lang="zh-CN" altLang="en-US" sz="2000" b="1" i="1">
                                      <a:latin typeface="Cambria Math" panose="02040503050406030204" pitchFamily="18" charset="0"/>
                                    </a:rPr>
                                  </m:ctrlPr>
                                </m:sSupPr>
                                <m:e>
                                  <m:r>
                                    <a:rPr lang="zh-CN" altLang="en-US" sz="2000" b="1">
                                      <a:latin typeface="Cambria Math" panose="02040503050406030204" pitchFamily="18" charset="0"/>
                                    </a:rPr>
                                    <m:t>𝐳</m:t>
                                  </m:r>
                                </m:e>
                                <m:sup>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𝑛</m:t>
                                      </m:r>
                                    </m:e>
                                  </m:d>
                                </m:sup>
                              </m:sSup>
                              <m:r>
                                <a:rPr lang="zh-CN" altLang="en-US" sz="2000" b="0" i="0">
                                  <a:latin typeface="Cambria Math" panose="02040503050406030204" pitchFamily="18" charset="0"/>
                                </a:rPr>
                                <m:t>,</m:t>
                              </m:r>
                              <m:sSup>
                                <m:sSupPr>
                                  <m:ctrlPr>
                                    <a:rPr lang="zh-CN" altLang="en-US" sz="2000" b="0" i="1">
                                      <a:latin typeface="Cambria Math" panose="02040503050406030204" pitchFamily="18" charset="0"/>
                                    </a:rPr>
                                  </m:ctrlPr>
                                </m:sSupPr>
                                <m:e>
                                  <m:r>
                                    <a:rPr lang="zh-CN" altLang="en-US" sz="2000" b="0" i="1">
                                      <a:latin typeface="Cambria Math" panose="02040503050406030204" pitchFamily="18" charset="0"/>
                                    </a:rPr>
                                    <m:t>𝑦</m:t>
                                  </m:r>
                                </m:e>
                                <m:sup>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𝑛</m:t>
                                      </m:r>
                                    </m:e>
                                  </m:d>
                                </m:sup>
                              </m:sSup>
                            </m:e>
                          </m:d>
                        </m:e>
                      </m:d>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5532146" y="2782117"/>
                <a:ext cx="1661993" cy="445635"/>
              </a:xfrm>
              <a:prstGeom prst="rect">
                <a:avLst/>
              </a:prstGeom>
              <a:blipFill rotWithShape="0">
                <a:blip r:embed="rId7"/>
                <a:stretch>
                  <a:fillRect b="-4110"/>
                </a:stretch>
              </a:blipFill>
            </p:spPr>
            <p:txBody>
              <a:bodyPr/>
              <a:lstStyle/>
              <a:p>
                <a:r>
                  <a:rPr lang="zh-CN" altLang="en-US">
                    <a:noFill/>
                  </a:rPr>
                  <a:t> </a:t>
                </a:r>
              </a:p>
            </p:txBody>
          </p:sp>
        </mc:Fallback>
      </mc:AlternateContent>
      <p:sp>
        <p:nvSpPr>
          <p:cNvPr id="12" name="矩形 11"/>
          <p:cNvSpPr/>
          <p:nvPr/>
        </p:nvSpPr>
        <p:spPr>
          <a:xfrm>
            <a:off x="7194139" y="2835657"/>
            <a:ext cx="1854995" cy="369332"/>
          </a:xfrm>
          <a:prstGeom prst="rect">
            <a:avLst/>
          </a:prstGeom>
        </p:spPr>
        <p:txBody>
          <a:bodyPr wrap="none">
            <a:spAutoFit/>
          </a:bodyPr>
          <a:lstStyle/>
          <a:p>
            <a:r>
              <a:rPr lang="en-US" altLang="zh-CN" dirty="0"/>
              <a:t>linear separable</a:t>
            </a:r>
            <a:endParaRPr lang="zh-CN" altLang="en-US" dirty="0"/>
          </a:p>
        </p:txBody>
      </p:sp>
      <mc:AlternateContent xmlns:mc="http://schemas.openxmlformats.org/markup-compatibility/2006" xmlns:a14="http://schemas.microsoft.com/office/drawing/2010/main">
        <mc:Choice Requires="a14">
          <p:sp>
            <p:nvSpPr>
              <p:cNvPr id="13" name="矩形 12"/>
              <p:cNvSpPr/>
              <p:nvPr/>
            </p:nvSpPr>
            <p:spPr>
              <a:xfrm>
                <a:off x="890137" y="4154223"/>
                <a:ext cx="3385288" cy="5995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a:latin typeface="Cambria Math" panose="02040503050406030204" pitchFamily="18" charset="0"/>
                        </a:rPr>
                        <m:t>𝐱</m:t>
                      </m:r>
                      <m:r>
                        <a:rPr lang="zh-CN" altLang="en-US" sz="2400" b="0" i="0">
                          <a:latin typeface="Cambria Math" panose="02040503050406030204" pitchFamily="18" charset="0"/>
                        </a:rPr>
                        <m:t>∈</m:t>
                      </m:r>
                      <m:r>
                        <a:rPr lang="zh-CN" altLang="en-US" sz="2400" b="0" i="1">
                          <a:latin typeface="Cambria Math" panose="02040503050406030204" pitchFamily="18" charset="0"/>
                        </a:rPr>
                        <m:t>𝛸</m:t>
                      </m:r>
                      <m:groupChr>
                        <m:groupChrPr>
                          <m:chr m:val="→"/>
                          <m:vertJc m:val="bot"/>
                          <m:ctrlPr>
                            <a:rPr lang="zh-CN" altLang="en-US" sz="2400" b="0" i="1">
                              <a:latin typeface="Cambria Math" panose="02040503050406030204" pitchFamily="18" charset="0"/>
                            </a:rPr>
                          </m:ctrlPr>
                        </m:groupChrPr>
                        <m:e>
                          <m:r>
                            <a:rPr lang="zh-CN" altLang="en-US" sz="2400" b="0" i="1">
                              <a:latin typeface="Cambria Math" panose="02040503050406030204" pitchFamily="18" charset="0"/>
                            </a:rPr>
                            <m:t>𝑡𝑟𝑎𝑛𝑠𝑓𝑜𝑟𝑚</m:t>
                          </m:r>
                        </m:e>
                      </m:groupChr>
                      <m:r>
                        <a:rPr lang="zh-CN" altLang="en-US" sz="2400" b="1" i="0">
                          <a:latin typeface="Cambria Math" panose="02040503050406030204" pitchFamily="18" charset="0"/>
                        </a:rPr>
                        <m:t>𝐳</m:t>
                      </m:r>
                      <m:r>
                        <a:rPr lang="zh-CN" altLang="en-US" sz="2400" b="0" i="0">
                          <a:latin typeface="Cambria Math" panose="02040503050406030204" pitchFamily="18" charset="0"/>
                        </a:rPr>
                        <m:t>∈</m:t>
                      </m:r>
                      <m:r>
                        <a:rPr lang="zh-CN" altLang="en-US" sz="2400" b="0" i="1">
                          <a:latin typeface="Cambria Math" panose="02040503050406030204" pitchFamily="18" charset="0"/>
                        </a:rPr>
                        <m:t>𝛧</m:t>
                      </m:r>
                    </m:oMath>
                  </m:oMathPara>
                </a14:m>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890137" y="4154223"/>
                <a:ext cx="3385288" cy="599588"/>
              </a:xfrm>
              <a:prstGeom prst="rect">
                <a:avLst/>
              </a:prstGeom>
              <a:blipFill rotWithShape="0">
                <a:blip r:embed="rId8"/>
                <a:stretch>
                  <a:fillRect/>
                </a:stretch>
              </a:blipFill>
            </p:spPr>
            <p:txBody>
              <a:bodyPr/>
              <a:lstStyle/>
              <a:p>
                <a:r>
                  <a:rPr lang="zh-CN" altLang="en-US">
                    <a:noFill/>
                  </a:rPr>
                  <a:t> </a:t>
                </a:r>
              </a:p>
            </p:txBody>
          </p:sp>
        </mc:Fallback>
      </mc:AlternateContent>
      <p:sp>
        <p:nvSpPr>
          <p:cNvPr id="14" name="文本框 13"/>
          <p:cNvSpPr txBox="1"/>
          <p:nvPr/>
        </p:nvSpPr>
        <p:spPr>
          <a:xfrm>
            <a:off x="335231" y="3560812"/>
            <a:ext cx="3000397" cy="400110"/>
          </a:xfrm>
          <a:prstGeom prst="rect">
            <a:avLst/>
          </a:prstGeom>
          <a:noFill/>
        </p:spPr>
        <p:txBody>
          <a:bodyPr wrap="square" rtlCol="0">
            <a:spAutoFit/>
          </a:bodyPr>
          <a:lstStyle/>
          <a:p>
            <a:r>
              <a:rPr lang="en-US" altLang="zh-CN" sz="2000" dirty="0" smtClean="0"/>
              <a:t>Actually:</a:t>
            </a:r>
            <a:endParaRPr lang="zh-CN" altLang="en-US" sz="2000" dirty="0"/>
          </a:p>
        </p:txBody>
      </p:sp>
      <p:sp>
        <p:nvSpPr>
          <p:cNvPr id="15" name="文本框 14"/>
          <p:cNvSpPr txBox="1"/>
          <p:nvPr/>
        </p:nvSpPr>
        <p:spPr>
          <a:xfrm>
            <a:off x="335231" y="5027152"/>
            <a:ext cx="4455710" cy="400110"/>
          </a:xfrm>
          <a:prstGeom prst="rect">
            <a:avLst/>
          </a:prstGeom>
          <a:noFill/>
        </p:spPr>
        <p:txBody>
          <a:bodyPr wrap="square" rtlCol="0">
            <a:spAutoFit/>
          </a:bodyPr>
          <a:lstStyle/>
          <a:p>
            <a:r>
              <a:rPr lang="en-US" altLang="zh-CN" sz="2000" dirty="0" smtClean="0"/>
              <a:t>That is:</a:t>
            </a:r>
            <a:endParaRPr lang="zh-CN" altLang="en-US" sz="2000" dirty="0"/>
          </a:p>
        </p:txBody>
      </p:sp>
      <mc:AlternateContent xmlns:mc="http://schemas.openxmlformats.org/markup-compatibility/2006" xmlns:a14="http://schemas.microsoft.com/office/drawing/2010/main">
        <mc:Choice Requires="a14">
          <p:sp>
            <p:nvSpPr>
              <p:cNvPr id="16" name="矩形 15"/>
              <p:cNvSpPr/>
              <p:nvPr/>
            </p:nvSpPr>
            <p:spPr>
              <a:xfrm>
                <a:off x="653714" y="5718738"/>
                <a:ext cx="5363827" cy="4666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m:t>
                      </m:r>
                      <m:r>
                        <a:rPr lang="zh-CN" altLang="en-US" sz="2400" b="1" i="0">
                          <a:latin typeface="Cambria Math" panose="02040503050406030204" pitchFamily="18" charset="0"/>
                        </a:rPr>
                        <m:t>𝐳</m:t>
                      </m:r>
                      <m:r>
                        <a:rPr lang="zh-CN" altLang="en-US" sz="2400" b="0" i="0">
                          <a:latin typeface="Cambria Math" panose="02040503050406030204" pitchFamily="18" charset="0"/>
                        </a:rPr>
                        <m:t>=</m:t>
                      </m:r>
                      <m:r>
                        <a:rPr lang="zh-CN" altLang="en-US" sz="2400" b="0" i="1">
                          <a:latin typeface="Cambria Math" panose="02040503050406030204" pitchFamily="18" charset="0"/>
                        </a:rPr>
                        <m:t>𝛷</m:t>
                      </m:r>
                      <m:d>
                        <m:dPr>
                          <m:ctrlPr>
                            <a:rPr lang="zh-CN" altLang="en-US" sz="2400" b="0" i="1">
                              <a:latin typeface="Cambria Math" panose="02040503050406030204" pitchFamily="18" charset="0"/>
                            </a:rPr>
                          </m:ctrlPr>
                        </m:dPr>
                        <m:e>
                          <m:r>
                            <a:rPr lang="zh-CN" altLang="en-US" sz="2400" b="1" i="0">
                              <a:latin typeface="Cambria Math" panose="02040503050406030204" pitchFamily="18" charset="0"/>
                            </a:rPr>
                            <m:t>𝐱</m:t>
                          </m:r>
                        </m:e>
                      </m:d>
                      <m:r>
                        <a:rPr lang="zh-CN" altLang="en-US" sz="2400" b="0" i="0">
                          <a:latin typeface="Cambria Math" panose="02040503050406030204" pitchFamily="18" charset="0"/>
                        </a:rPr>
                        <m:t>=</m:t>
                      </m:r>
                      <m:d>
                        <m:dPr>
                          <m:ctrlPr>
                            <a:rPr lang="zh-CN" altLang="en-US" sz="2400" b="0" i="1">
                              <a:latin typeface="Cambria Math" panose="02040503050406030204" pitchFamily="18" charset="0"/>
                            </a:rPr>
                          </m:ctrlPr>
                        </m:dPr>
                        <m:e>
                          <m:r>
                            <a:rPr lang="zh-CN" altLang="en-US" sz="2400" b="0" i="0">
                              <a:latin typeface="Cambria Math" panose="02040503050406030204" pitchFamily="18" charset="0"/>
                            </a:rPr>
                            <m:t>1,</m:t>
                          </m:r>
                          <m:sSubSup>
                            <m:sSubSupPr>
                              <m:ctrlPr>
                                <a:rPr lang="zh-CN" altLang="en-US" sz="2400" b="0" i="1">
                                  <a:latin typeface="Cambria Math" panose="02040503050406030204" pitchFamily="18" charset="0"/>
                                </a:rPr>
                              </m:ctrlPr>
                            </m:sSubSupPr>
                            <m:e>
                              <m:r>
                                <a:rPr lang="zh-CN" altLang="en-US" sz="2400" b="0" i="1">
                                  <a:latin typeface="Cambria Math" panose="02040503050406030204" pitchFamily="18" charset="0"/>
                                </a:rPr>
                                <m:t>𝑥</m:t>
                              </m:r>
                            </m:e>
                            <m:sub>
                              <m:r>
                                <a:rPr lang="zh-CN" altLang="en-US" sz="2400" b="0" i="0">
                                  <a:latin typeface="Cambria Math" panose="02040503050406030204" pitchFamily="18" charset="0"/>
                                </a:rPr>
                                <m:t>1</m:t>
                              </m:r>
                            </m:sub>
                            <m:sup>
                              <m:r>
                                <a:rPr lang="zh-CN" altLang="en-US" sz="2400" b="0" i="0">
                                  <a:latin typeface="Cambria Math" panose="02040503050406030204" pitchFamily="18" charset="0"/>
                                </a:rPr>
                                <m:t>2</m:t>
                              </m:r>
                            </m:sup>
                          </m:sSubSup>
                          <m:r>
                            <a:rPr lang="zh-CN" altLang="en-US" sz="2400" b="0" i="0">
                              <a:latin typeface="Cambria Math" panose="02040503050406030204" pitchFamily="18" charset="0"/>
                            </a:rPr>
                            <m:t>,</m:t>
                          </m:r>
                          <m:sSubSup>
                            <m:sSubSupPr>
                              <m:ctrlPr>
                                <a:rPr lang="zh-CN" altLang="en-US" sz="2400" b="0" i="1">
                                  <a:latin typeface="Cambria Math" panose="02040503050406030204" pitchFamily="18" charset="0"/>
                                </a:rPr>
                              </m:ctrlPr>
                            </m:sSubSupPr>
                            <m:e>
                              <m:r>
                                <a:rPr lang="zh-CN" altLang="en-US" sz="2400" b="0" i="1">
                                  <a:latin typeface="Cambria Math" panose="02040503050406030204" pitchFamily="18" charset="0"/>
                                </a:rPr>
                                <m:t>𝑥</m:t>
                              </m:r>
                            </m:e>
                            <m:sub>
                              <m:r>
                                <a:rPr lang="zh-CN" altLang="en-US" sz="2400" b="0" i="0">
                                  <a:latin typeface="Cambria Math" panose="02040503050406030204" pitchFamily="18" charset="0"/>
                                </a:rPr>
                                <m:t>2</m:t>
                              </m:r>
                            </m:sub>
                            <m:sup>
                              <m:r>
                                <a:rPr lang="zh-CN" altLang="en-US" sz="2400" b="0" i="0">
                                  <a:latin typeface="Cambria Math" panose="02040503050406030204" pitchFamily="18" charset="0"/>
                                </a:rPr>
                                <m:t>2</m:t>
                              </m:r>
                            </m:sup>
                          </m:sSubSup>
                        </m:e>
                      </m:d>
                    </m:oMath>
                  </m:oMathPara>
                </a14:m>
                <a:endParaRPr lang="zh-CN"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53714" y="5718738"/>
                <a:ext cx="5363827" cy="466666"/>
              </a:xfrm>
              <a:prstGeom prst="rect">
                <a:avLst/>
              </a:prstGeom>
              <a:blipFill rotWithShape="0">
                <a:blip r:embed="rId9"/>
                <a:stretch>
                  <a:fillRect b="-38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346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2" grpId="0"/>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013" y="133081"/>
            <a:ext cx="4628762" cy="626772"/>
          </a:xfrm>
        </p:spPr>
        <p:txBody>
          <a:bodyPr>
            <a:normAutofit/>
          </a:bodyPr>
          <a:lstStyle/>
          <a:p>
            <a:r>
              <a:rPr lang="en-US" altLang="zh-CN" sz="2400" dirty="0" smtClean="0"/>
              <a:t>Polynomial transform</a:t>
            </a:r>
            <a:endParaRPr lang="zh-CN" altLang="en-US" sz="2400" dirty="0"/>
          </a:p>
        </p:txBody>
      </p:sp>
      <mc:AlternateContent xmlns:mc="http://schemas.openxmlformats.org/markup-compatibility/2006" xmlns:a14="http://schemas.microsoft.com/office/drawing/2010/main">
        <mc:Choice Requires="a14">
          <p:sp>
            <p:nvSpPr>
              <p:cNvPr id="4" name="矩形 3"/>
              <p:cNvSpPr/>
              <p:nvPr/>
            </p:nvSpPr>
            <p:spPr>
              <a:xfrm>
                <a:off x="1207122" y="1202403"/>
                <a:ext cx="4285153" cy="5398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𝛷</m:t>
                          </m:r>
                        </m:e>
                        <m:sub>
                          <m:r>
                            <a:rPr lang="zh-CN" altLang="en-US" sz="2400" i="1">
                              <a:latin typeface="Cambria Math" panose="02040503050406030204" pitchFamily="18" charset="0"/>
                            </a:rPr>
                            <m:t>𝑄</m:t>
                          </m:r>
                        </m:sub>
                      </m:sSub>
                      <m:d>
                        <m:dPr>
                          <m:ctrlPr>
                            <a:rPr lang="zh-CN" altLang="en-US" sz="2400" i="1">
                              <a:latin typeface="Cambria Math" panose="02040503050406030204" pitchFamily="18" charset="0"/>
                            </a:rPr>
                          </m:ctrlPr>
                        </m:dPr>
                        <m:e>
                          <m:r>
                            <a:rPr lang="zh-CN" altLang="en-US" sz="2400" b="1" i="0">
                              <a:latin typeface="Cambria Math" panose="02040503050406030204" pitchFamily="18" charset="0"/>
                            </a:rPr>
                            <m:t>𝐱</m:t>
                          </m:r>
                        </m:e>
                      </m:d>
                      <m:r>
                        <a:rPr lang="zh-CN" altLang="en-US" sz="2400" b="0" i="0">
                          <a:latin typeface="Cambria Math" panose="02040503050406030204" pitchFamily="18" charset="0"/>
                        </a:rPr>
                        <m:t>=</m:t>
                      </m:r>
                      <m:d>
                        <m:dPr>
                          <m:ctrlPr>
                            <a:rPr lang="zh-CN" altLang="en-US" sz="2400" b="0" i="1">
                              <a:latin typeface="Cambria Math" panose="02040503050406030204" pitchFamily="18" charset="0"/>
                            </a:rPr>
                          </m:ctrlPr>
                        </m:dPr>
                        <m:e>
                          <m:r>
                            <a:rPr lang="zh-CN" altLang="en-US" sz="2400" b="0" i="0">
                              <a:latin typeface="Cambria Math" panose="02040503050406030204" pitchFamily="18" charset="0"/>
                            </a:rPr>
                            <m:t>1,</m:t>
                          </m:r>
                          <m:sSubSup>
                            <m:sSubSupPr>
                              <m:ctrlPr>
                                <a:rPr lang="zh-CN" altLang="en-US" sz="2400" b="0" i="1">
                                  <a:latin typeface="Cambria Math" panose="02040503050406030204" pitchFamily="18" charset="0"/>
                                </a:rPr>
                              </m:ctrlPr>
                            </m:sSubSupPr>
                            <m:e>
                              <m:r>
                                <a:rPr lang="zh-CN" altLang="en-US" sz="2400" b="0" i="1">
                                  <a:latin typeface="Cambria Math" panose="02040503050406030204" pitchFamily="18" charset="0"/>
                                </a:rPr>
                                <m:t>𝑥</m:t>
                              </m:r>
                            </m:e>
                            <m:sub>
                              <m:r>
                                <a:rPr lang="zh-CN" altLang="en-US" sz="2400" b="0" i="0">
                                  <a:latin typeface="Cambria Math" panose="02040503050406030204" pitchFamily="18" charset="0"/>
                                </a:rPr>
                                <m:t>1</m:t>
                              </m:r>
                            </m:sub>
                            <m:sup>
                              <m:r>
                                <a:rPr lang="zh-CN" altLang="en-US" sz="2400" b="0" i="1">
                                  <a:latin typeface="Cambria Math" panose="02040503050406030204" pitchFamily="18" charset="0"/>
                                </a:rPr>
                                <m:t>𝑄</m:t>
                              </m:r>
                            </m:sup>
                          </m:sSubSup>
                          <m:r>
                            <a:rPr lang="zh-CN" altLang="en-US" sz="2400" b="0" i="0">
                              <a:latin typeface="Cambria Math" panose="02040503050406030204" pitchFamily="18" charset="0"/>
                            </a:rPr>
                            <m:t>,</m:t>
                          </m:r>
                          <m:sSubSup>
                            <m:sSubSupPr>
                              <m:ctrlPr>
                                <a:rPr lang="zh-CN" altLang="en-US" sz="2400" b="0" i="1">
                                  <a:latin typeface="Cambria Math" panose="02040503050406030204" pitchFamily="18" charset="0"/>
                                </a:rPr>
                              </m:ctrlPr>
                            </m:sSubSupPr>
                            <m:e>
                              <m:r>
                                <a:rPr lang="zh-CN" altLang="en-US" sz="2400" b="0" i="1">
                                  <a:latin typeface="Cambria Math" panose="02040503050406030204" pitchFamily="18" charset="0"/>
                                </a:rPr>
                                <m:t>𝑥</m:t>
                              </m:r>
                            </m:e>
                            <m:sub>
                              <m:r>
                                <a:rPr lang="zh-CN" altLang="en-US" sz="2400" b="0" i="0">
                                  <a:latin typeface="Cambria Math" panose="02040503050406030204" pitchFamily="18" charset="0"/>
                                </a:rPr>
                                <m:t>1</m:t>
                              </m:r>
                            </m:sub>
                            <m:sup>
                              <m:r>
                                <a:rPr lang="zh-CN" altLang="en-US" sz="2400" b="0" i="1">
                                  <a:latin typeface="Cambria Math" panose="02040503050406030204" pitchFamily="18" charset="0"/>
                                </a:rPr>
                                <m:t>𝑄</m:t>
                              </m:r>
                              <m:r>
                                <a:rPr lang="zh-CN" altLang="en-US" sz="2400" b="0" i="0">
                                  <a:latin typeface="Cambria Math" panose="02040503050406030204" pitchFamily="18" charset="0"/>
                                </a:rPr>
                                <m:t>−1</m:t>
                              </m:r>
                            </m:sup>
                          </m:sSubSup>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𝑥</m:t>
                              </m:r>
                            </m:e>
                            <m:sub>
                              <m:r>
                                <a:rPr lang="zh-CN" altLang="en-US" sz="2400" b="0" i="0">
                                  <a:latin typeface="Cambria Math" panose="02040503050406030204" pitchFamily="18" charset="0"/>
                                </a:rPr>
                                <m:t>2</m:t>
                              </m:r>
                            </m:sub>
                          </m:sSub>
                          <m:r>
                            <a:rPr lang="zh-CN" altLang="en-US" sz="2400" b="0" i="0">
                              <a:latin typeface="Cambria Math" panose="02040503050406030204" pitchFamily="18" charset="0"/>
                            </a:rPr>
                            <m:t>,</m:t>
                          </m:r>
                          <m:r>
                            <a:rPr lang="en-US" altLang="zh-CN" sz="2400" b="0" i="0" smtClean="0">
                              <a:latin typeface="Cambria Math" panose="02040503050406030204" pitchFamily="18" charset="0"/>
                            </a:rPr>
                            <m:t>…,</m:t>
                          </m:r>
                          <m:sSubSup>
                            <m:sSubSupPr>
                              <m:ctrlPr>
                                <a:rPr lang="zh-CN" altLang="en-US" sz="2400" b="0" i="1">
                                  <a:latin typeface="Cambria Math" panose="02040503050406030204" pitchFamily="18" charset="0"/>
                                </a:rPr>
                              </m:ctrlPr>
                            </m:sSubSupPr>
                            <m:e>
                              <m:r>
                                <a:rPr lang="zh-CN" altLang="en-US" sz="2400" b="0" i="1">
                                  <a:latin typeface="Cambria Math" panose="02040503050406030204" pitchFamily="18" charset="0"/>
                                </a:rPr>
                                <m:t>𝑥</m:t>
                              </m:r>
                            </m:e>
                            <m:sub>
                              <m:r>
                                <a:rPr lang="zh-CN" altLang="en-US" sz="2400" b="0" i="1">
                                  <a:latin typeface="Cambria Math" panose="02040503050406030204" pitchFamily="18" charset="0"/>
                                </a:rPr>
                                <m:t>𝑑</m:t>
                              </m:r>
                            </m:sub>
                            <m:sup>
                              <m:r>
                                <a:rPr lang="zh-CN" altLang="en-US" sz="2400" b="0" i="1">
                                  <a:latin typeface="Cambria Math" panose="02040503050406030204" pitchFamily="18" charset="0"/>
                                </a:rPr>
                                <m:t>𝑄</m:t>
                              </m:r>
                            </m:sup>
                          </m:sSubSup>
                        </m:e>
                      </m:d>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1207122" y="1202403"/>
                <a:ext cx="4285153" cy="539891"/>
              </a:xfrm>
              <a:prstGeom prst="rect">
                <a:avLst/>
              </a:prstGeom>
              <a:blipFill rotWithShape="0">
                <a:blip r:embed="rId2"/>
                <a:stretch>
                  <a:fillRect/>
                </a:stretch>
              </a:blipFill>
            </p:spPr>
            <p:txBody>
              <a:bodyPr/>
              <a:lstStyle/>
              <a:p>
                <a:r>
                  <a:rPr lang="zh-CN" altLang="en-US">
                    <a:noFill/>
                  </a:rPr>
                  <a:t> </a:t>
                </a:r>
              </a:p>
            </p:txBody>
          </p:sp>
        </mc:Fallback>
      </mc:AlternateContent>
      <p:sp>
        <p:nvSpPr>
          <p:cNvPr id="5" name="文本框 4"/>
          <p:cNvSpPr txBox="1"/>
          <p:nvPr/>
        </p:nvSpPr>
        <p:spPr>
          <a:xfrm>
            <a:off x="370013" y="748368"/>
            <a:ext cx="5731098" cy="400110"/>
          </a:xfrm>
          <a:prstGeom prst="rect">
            <a:avLst/>
          </a:prstGeom>
          <a:noFill/>
        </p:spPr>
        <p:txBody>
          <a:bodyPr wrap="square" rtlCol="0">
            <a:spAutoFit/>
          </a:bodyPr>
          <a:lstStyle/>
          <a:p>
            <a:r>
              <a:rPr lang="en-US" altLang="zh-CN" sz="2000" dirty="0" smtClean="0"/>
              <a:t>Q-</a:t>
            </a:r>
            <a:r>
              <a:rPr lang="en-US" altLang="zh-CN" sz="2000" dirty="0" err="1" smtClean="0"/>
              <a:t>th</a:t>
            </a:r>
            <a:r>
              <a:rPr lang="en-US" altLang="zh-CN" sz="2000" dirty="0" smtClean="0"/>
              <a:t> order polynomial transform:</a:t>
            </a:r>
            <a:endParaRPr lang="zh-CN" altLang="en-US" sz="2000" dirty="0"/>
          </a:p>
        </p:txBody>
      </p:sp>
      <p:sp>
        <p:nvSpPr>
          <p:cNvPr id="6" name="文本框 5"/>
          <p:cNvSpPr txBox="1"/>
          <p:nvPr/>
        </p:nvSpPr>
        <p:spPr>
          <a:xfrm>
            <a:off x="370013" y="1830952"/>
            <a:ext cx="1022677" cy="400110"/>
          </a:xfrm>
          <a:prstGeom prst="rect">
            <a:avLst/>
          </a:prstGeom>
          <a:noFill/>
        </p:spPr>
        <p:txBody>
          <a:bodyPr wrap="square" rtlCol="0">
            <a:spAutoFit/>
          </a:bodyPr>
          <a:lstStyle/>
          <a:p>
            <a:r>
              <a:rPr lang="en-US" altLang="zh-CN" sz="2000" dirty="0" smtClean="0"/>
              <a:t>Q large</a:t>
            </a:r>
            <a:endParaRPr lang="zh-CN" altLang="en-US" sz="2000" dirty="0"/>
          </a:p>
        </p:txBody>
      </p:sp>
      <mc:AlternateContent xmlns:mc="http://schemas.openxmlformats.org/markup-compatibility/2006" xmlns:a14="http://schemas.microsoft.com/office/drawing/2010/main">
        <mc:Choice Requires="a14">
          <p:sp>
            <p:nvSpPr>
              <p:cNvPr id="7" name="矩形 6"/>
              <p:cNvSpPr/>
              <p:nvPr/>
            </p:nvSpPr>
            <p:spPr>
              <a:xfrm>
                <a:off x="1392690" y="2158010"/>
                <a:ext cx="6030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a:latin typeface="Cambria Math" panose="02040503050406030204" pitchFamily="18" charset="0"/>
                        </a:rPr>
                        <m:t>⇒</m:t>
                      </m:r>
                    </m:oMath>
                  </m:oMathPara>
                </a14:m>
                <a:endParaRPr lang="zh-CN" altLang="en-US" sz="2800" dirty="0"/>
              </a:p>
            </p:txBody>
          </p:sp>
        </mc:Choice>
        <mc:Fallback xmlns="">
          <p:sp>
            <p:nvSpPr>
              <p:cNvPr id="7" name="矩形 6"/>
              <p:cNvSpPr>
                <a:spLocks noRot="1" noChangeAspect="1" noMove="1" noResize="1" noEditPoints="1" noAdjustHandles="1" noChangeArrowheads="1" noChangeShapeType="1" noTextEdit="1"/>
              </p:cNvSpPr>
              <p:nvPr/>
            </p:nvSpPr>
            <p:spPr>
              <a:xfrm>
                <a:off x="1392690" y="2158010"/>
                <a:ext cx="603050" cy="523220"/>
              </a:xfrm>
              <a:prstGeom prst="rect">
                <a:avLst/>
              </a:prstGeom>
              <a:blipFill rotWithShape="0">
                <a:blip r:embed="rId3"/>
                <a:stretch>
                  <a:fillRect/>
                </a:stretch>
              </a:blipFill>
            </p:spPr>
            <p:txBody>
              <a:bodyPr/>
              <a:lstStyle/>
              <a:p>
                <a:r>
                  <a:rPr lang="zh-CN" altLang="en-US">
                    <a:noFill/>
                  </a:rPr>
                  <a:t> </a:t>
                </a:r>
              </a:p>
            </p:txBody>
          </p:sp>
        </mc:Fallback>
      </mc:AlternateContent>
      <p:sp>
        <p:nvSpPr>
          <p:cNvPr id="8" name="文本框 7"/>
          <p:cNvSpPr txBox="1"/>
          <p:nvPr/>
        </p:nvSpPr>
        <p:spPr>
          <a:xfrm>
            <a:off x="2013380" y="2232965"/>
            <a:ext cx="4958366" cy="400110"/>
          </a:xfrm>
          <a:prstGeom prst="rect">
            <a:avLst/>
          </a:prstGeom>
          <a:noFill/>
        </p:spPr>
        <p:txBody>
          <a:bodyPr wrap="square" rtlCol="0">
            <a:spAutoFit/>
          </a:bodyPr>
          <a:lstStyle/>
          <a:p>
            <a:r>
              <a:rPr lang="en-US" altLang="zh-CN" sz="2000" dirty="0" smtClean="0"/>
              <a:t>Powerful model :-)</a:t>
            </a:r>
            <a:endParaRPr lang="zh-CN" altLang="en-US" sz="2000" dirty="0"/>
          </a:p>
        </p:txBody>
      </p:sp>
      <mc:AlternateContent xmlns:mc="http://schemas.openxmlformats.org/markup-compatibility/2006" xmlns:a14="http://schemas.microsoft.com/office/drawing/2010/main">
        <mc:Choice Requires="a14">
          <p:sp>
            <p:nvSpPr>
              <p:cNvPr id="9" name="矩形 8"/>
              <p:cNvSpPr/>
              <p:nvPr/>
            </p:nvSpPr>
            <p:spPr>
              <a:xfrm>
                <a:off x="1392690" y="2608177"/>
                <a:ext cx="6030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a:latin typeface="Cambria Math" panose="02040503050406030204" pitchFamily="18" charset="0"/>
                        </a:rPr>
                        <m:t>⇒</m:t>
                      </m:r>
                    </m:oMath>
                  </m:oMathPara>
                </a14:m>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1392690" y="2608177"/>
                <a:ext cx="603050" cy="523220"/>
              </a:xfrm>
              <a:prstGeom prst="rect">
                <a:avLst/>
              </a:prstGeom>
              <a:blipFill rotWithShape="0">
                <a:blip r:embed="rId4"/>
                <a:stretch>
                  <a:fillRect/>
                </a:stretch>
              </a:blipFill>
            </p:spPr>
            <p:txBody>
              <a:bodyPr/>
              <a:lstStyle/>
              <a:p>
                <a:r>
                  <a:rPr lang="zh-CN" altLang="en-US">
                    <a:noFill/>
                  </a:rPr>
                  <a:t> </a:t>
                </a:r>
              </a:p>
            </p:txBody>
          </p:sp>
        </mc:Fallback>
      </mc:AlternateContent>
      <p:sp>
        <p:nvSpPr>
          <p:cNvPr id="10" name="文本框 9"/>
          <p:cNvSpPr txBox="1"/>
          <p:nvPr/>
        </p:nvSpPr>
        <p:spPr>
          <a:xfrm>
            <a:off x="1995740" y="2696580"/>
            <a:ext cx="5357610" cy="400110"/>
          </a:xfrm>
          <a:prstGeom prst="rect">
            <a:avLst/>
          </a:prstGeom>
          <a:noFill/>
        </p:spPr>
        <p:txBody>
          <a:bodyPr wrap="square" rtlCol="0">
            <a:spAutoFit/>
          </a:bodyPr>
          <a:lstStyle/>
          <a:p>
            <a:r>
              <a:rPr lang="en-US" altLang="zh-CN" sz="2000" dirty="0" smtClean="0"/>
              <a:t>Difficult to compute/store :-(</a:t>
            </a:r>
            <a:endParaRPr lang="zh-CN" altLang="en-US" sz="2000" dirty="0"/>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037" y="3265701"/>
            <a:ext cx="2133600" cy="2571750"/>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7880" y="3265701"/>
            <a:ext cx="2152650" cy="2581275"/>
          </a:xfrm>
          <a:prstGeom prst="rect">
            <a:avLst/>
          </a:prstGeom>
        </p:spPr>
      </p:pic>
      <p:sp>
        <p:nvSpPr>
          <p:cNvPr id="13" name="文本框 12"/>
          <p:cNvSpPr txBox="1"/>
          <p:nvPr/>
        </p:nvSpPr>
        <p:spPr>
          <a:xfrm>
            <a:off x="4998775" y="5831321"/>
            <a:ext cx="5937160"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sp>
        <p:nvSpPr>
          <p:cNvPr id="14" name="文本框 13"/>
          <p:cNvSpPr txBox="1"/>
          <p:nvPr/>
        </p:nvSpPr>
        <p:spPr>
          <a:xfrm>
            <a:off x="1478877" y="6200653"/>
            <a:ext cx="3791653" cy="400110"/>
          </a:xfrm>
          <a:prstGeom prst="rect">
            <a:avLst/>
          </a:prstGeom>
          <a:noFill/>
        </p:spPr>
        <p:txBody>
          <a:bodyPr wrap="square" rtlCol="0">
            <a:spAutoFit/>
          </a:bodyPr>
          <a:lstStyle/>
          <a:p>
            <a:r>
              <a:rPr lang="en-US" altLang="zh-CN" sz="2000" dirty="0" smtClean="0"/>
              <a:t>Which one do you prefer?</a:t>
            </a:r>
            <a:endParaRPr lang="zh-CN" altLang="en-US" sz="2000" dirty="0"/>
          </a:p>
        </p:txBody>
      </p:sp>
    </p:spTree>
    <p:extLst>
      <p:ext uri="{BB962C8B-B14F-4D97-AF65-F5344CB8AC3E}">
        <p14:creationId xmlns:p14="http://schemas.microsoft.com/office/powerpoint/2010/main" val="337707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514" y="261871"/>
            <a:ext cx="3443905" cy="446468"/>
          </a:xfrm>
        </p:spPr>
        <p:txBody>
          <a:bodyPr>
            <a:normAutofit fontScale="90000"/>
          </a:bodyPr>
          <a:lstStyle/>
          <a:p>
            <a:r>
              <a:rPr lang="en-US" altLang="zh-CN" sz="2400" dirty="0" smtClean="0"/>
              <a:t>Support Vector Machine</a:t>
            </a:r>
            <a:endParaRPr lang="zh-CN" altLang="en-US" sz="2400" dirty="0"/>
          </a:p>
        </p:txBody>
      </p:sp>
      <p:sp>
        <p:nvSpPr>
          <p:cNvPr id="4" name="文本框 3"/>
          <p:cNvSpPr txBox="1"/>
          <p:nvPr/>
        </p:nvSpPr>
        <p:spPr>
          <a:xfrm>
            <a:off x="5280338" y="678631"/>
            <a:ext cx="3438659" cy="369332"/>
          </a:xfrm>
          <a:prstGeom prst="rect">
            <a:avLst/>
          </a:prstGeom>
          <a:noFill/>
        </p:spPr>
        <p:txBody>
          <a:bodyPr wrap="square" rtlCol="0">
            <a:spAutoFit/>
          </a:bodyPr>
          <a:lstStyle/>
          <a:p>
            <a:r>
              <a:rPr lang="en-US" altLang="zh-CN" dirty="0" smtClean="0"/>
              <a:t>--Sounds cool, right? I think so.</a:t>
            </a:r>
            <a:endParaRPr lang="zh-CN" altLang="en-US" dirty="0"/>
          </a:p>
        </p:txBody>
      </p:sp>
      <p:sp>
        <p:nvSpPr>
          <p:cNvPr id="5" name="文本框 4"/>
          <p:cNvSpPr txBox="1"/>
          <p:nvPr/>
        </p:nvSpPr>
        <p:spPr>
          <a:xfrm>
            <a:off x="540913" y="1344177"/>
            <a:ext cx="1281447" cy="369332"/>
          </a:xfrm>
          <a:prstGeom prst="rect">
            <a:avLst/>
          </a:prstGeom>
          <a:noFill/>
        </p:spPr>
        <p:txBody>
          <a:bodyPr wrap="square" rtlCol="0">
            <a:spAutoFit/>
          </a:bodyPr>
          <a:lstStyle/>
          <a:p>
            <a:r>
              <a:rPr lang="en-US" altLang="zh-CN" dirty="0" smtClean="0"/>
              <a:t>Motivation</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6" y="2001081"/>
            <a:ext cx="3187521" cy="320022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5098" y="1983482"/>
            <a:ext cx="3200220" cy="320022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349" y="1965883"/>
            <a:ext cx="3235418" cy="3235418"/>
          </a:xfrm>
          <a:prstGeom prst="rect">
            <a:avLst/>
          </a:prstGeom>
        </p:spPr>
      </p:pic>
      <p:sp>
        <p:nvSpPr>
          <p:cNvPr id="9" name="文本框 8"/>
          <p:cNvSpPr txBox="1"/>
          <p:nvPr/>
        </p:nvSpPr>
        <p:spPr>
          <a:xfrm>
            <a:off x="6432817" y="5323116"/>
            <a:ext cx="5759183"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sp>
        <p:nvSpPr>
          <p:cNvPr id="10" name="文本框 9"/>
          <p:cNvSpPr txBox="1"/>
          <p:nvPr/>
        </p:nvSpPr>
        <p:spPr>
          <a:xfrm>
            <a:off x="2202287" y="6002594"/>
            <a:ext cx="5022761" cy="461665"/>
          </a:xfrm>
          <a:prstGeom prst="rect">
            <a:avLst/>
          </a:prstGeom>
          <a:noFill/>
        </p:spPr>
        <p:txBody>
          <a:bodyPr wrap="square" rtlCol="0">
            <a:spAutoFit/>
          </a:bodyPr>
          <a:lstStyle/>
          <a:p>
            <a:r>
              <a:rPr lang="en-US" altLang="zh-CN" sz="2400" dirty="0" smtClean="0"/>
              <a:t>Which line is the best classifier?</a:t>
            </a:r>
            <a:endParaRPr lang="zh-CN" altLang="en-US" sz="2400" dirty="0"/>
          </a:p>
        </p:txBody>
      </p:sp>
    </p:spTree>
    <p:extLst>
      <p:ext uri="{BB962C8B-B14F-4D97-AF65-F5344CB8AC3E}">
        <p14:creationId xmlns:p14="http://schemas.microsoft.com/office/powerpoint/2010/main" val="312966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 y="878983"/>
            <a:ext cx="9347918" cy="2804375"/>
          </a:xfrm>
          <a:prstGeom prst="rect">
            <a:avLst/>
          </a:prstGeom>
        </p:spPr>
      </p:pic>
      <p:sp>
        <p:nvSpPr>
          <p:cNvPr id="3" name="文本框 2"/>
          <p:cNvSpPr txBox="1"/>
          <p:nvPr/>
        </p:nvSpPr>
        <p:spPr>
          <a:xfrm>
            <a:off x="3258356" y="110890"/>
            <a:ext cx="5756856" cy="461665"/>
          </a:xfrm>
          <a:prstGeom prst="rect">
            <a:avLst/>
          </a:prstGeom>
          <a:noFill/>
        </p:spPr>
        <p:txBody>
          <a:bodyPr wrap="square" rtlCol="0">
            <a:spAutoFit/>
          </a:bodyPr>
          <a:lstStyle/>
          <a:p>
            <a:r>
              <a:rPr lang="en-US" altLang="zh-CN" sz="2400" dirty="0" smtClean="0"/>
              <a:t>Why rightmost one?</a:t>
            </a:r>
            <a:endParaRPr lang="zh-CN" altLang="en-US" sz="2400" dirty="0"/>
          </a:p>
        </p:txBody>
      </p:sp>
      <p:sp>
        <p:nvSpPr>
          <p:cNvPr id="4" name="文本框 3"/>
          <p:cNvSpPr txBox="1"/>
          <p:nvPr/>
        </p:nvSpPr>
        <p:spPr>
          <a:xfrm>
            <a:off x="521595" y="4818242"/>
            <a:ext cx="6439437" cy="523220"/>
          </a:xfrm>
          <a:prstGeom prst="rect">
            <a:avLst/>
          </a:prstGeom>
          <a:noFill/>
        </p:spPr>
        <p:txBody>
          <a:bodyPr wrap="square" rtlCol="0">
            <a:spAutoFit/>
          </a:bodyPr>
          <a:lstStyle/>
          <a:p>
            <a:r>
              <a:rPr lang="en-US" altLang="zh-CN" sz="2800" dirty="0" smtClean="0"/>
              <a:t>--Tolerate more noise</a:t>
            </a:r>
            <a:endParaRPr lang="zh-CN" altLang="en-US" sz="2800" dirty="0"/>
          </a:p>
        </p:txBody>
      </p:sp>
      <p:sp>
        <p:nvSpPr>
          <p:cNvPr id="5" name="文本框 4"/>
          <p:cNvSpPr txBox="1"/>
          <p:nvPr/>
        </p:nvSpPr>
        <p:spPr>
          <a:xfrm>
            <a:off x="4353060" y="3959009"/>
            <a:ext cx="5937160"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sp>
        <p:nvSpPr>
          <p:cNvPr id="6" name="文本框 5"/>
          <p:cNvSpPr txBox="1"/>
          <p:nvPr/>
        </p:nvSpPr>
        <p:spPr>
          <a:xfrm>
            <a:off x="521595" y="5600530"/>
            <a:ext cx="7662930" cy="461665"/>
          </a:xfrm>
          <a:prstGeom prst="rect">
            <a:avLst/>
          </a:prstGeom>
          <a:noFill/>
        </p:spPr>
        <p:txBody>
          <a:bodyPr wrap="square" rtlCol="0">
            <a:spAutoFit/>
          </a:bodyPr>
          <a:lstStyle/>
          <a:p>
            <a:r>
              <a:rPr lang="en-US" altLang="zh-CN" sz="2400" dirty="0" smtClean="0"/>
              <a:t>--More robust because of larger distance to closest </a:t>
            </a:r>
            <a:r>
              <a:rPr lang="en-US" altLang="zh-CN" sz="2400" dirty="0" err="1" smtClean="0"/>
              <a:t>x</a:t>
            </a:r>
            <a:r>
              <a:rPr lang="en-US" altLang="zh-CN" sz="2400" baseline="-25000" dirty="0" err="1" smtClean="0"/>
              <a:t>n</a:t>
            </a:r>
            <a:endParaRPr lang="zh-CN" altLang="en-US" sz="2400" dirty="0"/>
          </a:p>
        </p:txBody>
      </p:sp>
    </p:spTree>
    <p:extLst>
      <p:ext uri="{BB962C8B-B14F-4D97-AF65-F5344CB8AC3E}">
        <p14:creationId xmlns:p14="http://schemas.microsoft.com/office/powerpoint/2010/main" val="131037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390" y="185320"/>
            <a:ext cx="8397850" cy="758342"/>
          </a:xfrm>
        </p:spPr>
        <p:txBody>
          <a:bodyPr/>
          <a:lstStyle/>
          <a:p>
            <a:r>
              <a:rPr lang="en-US" altLang="zh-CN" dirty="0" smtClean="0"/>
              <a:t>The Learning Problem</a:t>
            </a:r>
            <a:endParaRPr lang="zh-CN" altLang="en-US" dirty="0"/>
          </a:p>
        </p:txBody>
      </p:sp>
      <p:sp>
        <p:nvSpPr>
          <p:cNvPr id="3" name="内容占位符 2"/>
          <p:cNvSpPr>
            <a:spLocks noGrp="1"/>
          </p:cNvSpPr>
          <p:nvPr>
            <p:ph idx="1"/>
          </p:nvPr>
        </p:nvSpPr>
        <p:spPr>
          <a:xfrm>
            <a:off x="380389" y="958294"/>
            <a:ext cx="8975751" cy="3130904"/>
          </a:xfrm>
        </p:spPr>
        <p:txBody>
          <a:bodyPr>
            <a:normAutofit/>
          </a:bodyPr>
          <a:lstStyle/>
          <a:p>
            <a:pPr marL="0" indent="0">
              <a:buNone/>
            </a:pPr>
            <a:r>
              <a:rPr lang="en-US" altLang="zh-CN" sz="2400" dirty="0" smtClean="0"/>
              <a:t>Plausible Definition of ML:</a:t>
            </a:r>
          </a:p>
          <a:p>
            <a:pPr marL="0" indent="0">
              <a:buNone/>
            </a:pPr>
            <a:r>
              <a:rPr lang="en-US" altLang="zh-CN" sz="2400" dirty="0"/>
              <a:t>	</a:t>
            </a:r>
            <a:r>
              <a:rPr lang="en-US" altLang="zh-CN" sz="2400" dirty="0" smtClean="0"/>
              <a:t>To improve some </a:t>
            </a:r>
            <a:r>
              <a:rPr lang="en-US" altLang="zh-CN" sz="2400" dirty="0" smtClean="0">
                <a:solidFill>
                  <a:schemeClr val="accent6">
                    <a:lumMod val="75000"/>
                  </a:schemeClr>
                </a:solidFill>
              </a:rPr>
              <a:t>performance measure</a:t>
            </a:r>
            <a:r>
              <a:rPr lang="en-US" altLang="zh-CN" sz="2400" dirty="0" smtClean="0"/>
              <a:t> with experience </a:t>
            </a:r>
            <a:r>
              <a:rPr lang="en-US" altLang="zh-CN" sz="2400" dirty="0" smtClean="0">
                <a:solidFill>
                  <a:srgbClr val="C00000"/>
                </a:solidFill>
              </a:rPr>
              <a:t>computed</a:t>
            </a:r>
            <a:r>
              <a:rPr lang="en-US" altLang="zh-CN" sz="2400" dirty="0" smtClean="0"/>
              <a:t> from </a:t>
            </a:r>
            <a:r>
              <a:rPr lang="en-US" altLang="zh-CN" sz="2400" dirty="0" smtClean="0">
                <a:solidFill>
                  <a:srgbClr val="7030A0"/>
                </a:solidFill>
              </a:rPr>
              <a:t>data</a:t>
            </a:r>
            <a:r>
              <a:rPr lang="en-US" altLang="zh-CN" sz="2400" dirty="0" smtClean="0"/>
              <a:t>.</a:t>
            </a:r>
          </a:p>
          <a:p>
            <a:pPr marL="0" indent="0">
              <a:buNone/>
            </a:pPr>
            <a:endParaRPr lang="en-US" altLang="zh-CN" sz="2400" dirty="0" smtClean="0"/>
          </a:p>
          <a:p>
            <a:pPr marL="0" indent="0">
              <a:buNone/>
            </a:pPr>
            <a:endParaRPr lang="en-US" altLang="zh-CN" sz="2400" dirty="0" smtClean="0"/>
          </a:p>
          <a:p>
            <a:pPr marL="0" indent="0">
              <a:buNone/>
            </a:pPr>
            <a:endParaRPr lang="en-US" altLang="zh-CN" sz="2400" dirty="0"/>
          </a:p>
        </p:txBody>
      </p:sp>
      <p:sp>
        <p:nvSpPr>
          <p:cNvPr id="6" name="圆角矩形 5"/>
          <p:cNvSpPr/>
          <p:nvPr/>
        </p:nvSpPr>
        <p:spPr>
          <a:xfrm>
            <a:off x="3079701" y="2750514"/>
            <a:ext cx="1024128" cy="55595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ML</a:t>
            </a:r>
            <a:endParaRPr lang="zh-CN" altLang="en-US" sz="3600" dirty="0">
              <a:solidFill>
                <a:schemeClr val="tx1"/>
              </a:solidFill>
            </a:endParaRPr>
          </a:p>
        </p:txBody>
      </p:sp>
      <p:cxnSp>
        <p:nvCxnSpPr>
          <p:cNvPr id="10" name="直接箭头连接符 9"/>
          <p:cNvCxnSpPr/>
          <p:nvPr/>
        </p:nvCxnSpPr>
        <p:spPr>
          <a:xfrm>
            <a:off x="4103829" y="3028492"/>
            <a:ext cx="14264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907085" y="2651759"/>
            <a:ext cx="1150814" cy="75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data</a:t>
            </a:r>
            <a:endParaRPr lang="zh-CN" altLang="en-US" sz="2000" dirty="0">
              <a:solidFill>
                <a:schemeClr val="tx1"/>
              </a:solidFill>
            </a:endParaRPr>
          </a:p>
        </p:txBody>
      </p:sp>
      <p:cxnSp>
        <p:nvCxnSpPr>
          <p:cNvPr id="13" name="直接箭头连接符 12"/>
          <p:cNvCxnSpPr>
            <a:stCxn id="11" idx="6"/>
            <a:endCxn id="6" idx="1"/>
          </p:cNvCxnSpPr>
          <p:nvPr/>
        </p:nvCxnSpPr>
        <p:spPr>
          <a:xfrm>
            <a:off x="2057899" y="3028492"/>
            <a:ext cx="10218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5543250" y="2304288"/>
            <a:ext cx="2962656" cy="14703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Improved performance measure</a:t>
            </a:r>
            <a:endParaRPr lang="zh-CN" altLang="en-US" sz="2400" dirty="0">
              <a:solidFill>
                <a:schemeClr val="tx1"/>
              </a:solidFill>
            </a:endParaRPr>
          </a:p>
        </p:txBody>
      </p:sp>
      <p:sp>
        <p:nvSpPr>
          <p:cNvPr id="18" name="文本框 17"/>
          <p:cNvSpPr txBox="1"/>
          <p:nvPr/>
        </p:nvSpPr>
        <p:spPr>
          <a:xfrm>
            <a:off x="380389" y="3986780"/>
            <a:ext cx="8712405" cy="400110"/>
          </a:xfrm>
          <a:prstGeom prst="rect">
            <a:avLst/>
          </a:prstGeom>
          <a:noFill/>
        </p:spPr>
        <p:txBody>
          <a:bodyPr wrap="square" rtlCol="0">
            <a:spAutoFit/>
          </a:bodyPr>
          <a:lstStyle/>
          <a:p>
            <a:r>
              <a:rPr lang="en-US" altLang="zh-CN" sz="2000" dirty="0" smtClean="0"/>
              <a:t>Example:</a:t>
            </a:r>
            <a:endParaRPr lang="zh-CN" altLang="en-US" sz="2000" dirty="0"/>
          </a:p>
        </p:txBody>
      </p:sp>
      <p:sp>
        <p:nvSpPr>
          <p:cNvPr id="19" name="椭圆 18"/>
          <p:cNvSpPr/>
          <p:nvPr/>
        </p:nvSpPr>
        <p:spPr>
          <a:xfrm>
            <a:off x="380389" y="4849974"/>
            <a:ext cx="1961638" cy="14703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Stock data</a:t>
            </a:r>
            <a:endParaRPr lang="zh-CN" altLang="en-US" sz="2800" dirty="0">
              <a:solidFill>
                <a:schemeClr val="tx1"/>
              </a:solidFill>
            </a:endParaRPr>
          </a:p>
        </p:txBody>
      </p:sp>
      <p:cxnSp>
        <p:nvCxnSpPr>
          <p:cNvPr id="21" name="直接箭头连接符 20"/>
          <p:cNvCxnSpPr>
            <a:stCxn id="19" idx="6"/>
          </p:cNvCxnSpPr>
          <p:nvPr/>
        </p:nvCxnSpPr>
        <p:spPr>
          <a:xfrm flipV="1">
            <a:off x="2342027" y="5585151"/>
            <a:ext cx="124973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3591765" y="5193787"/>
            <a:ext cx="965605" cy="687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ML</a:t>
            </a:r>
            <a:endParaRPr lang="zh-CN" altLang="en-US" sz="3600" dirty="0">
              <a:solidFill>
                <a:schemeClr val="tx1"/>
              </a:solidFill>
            </a:endParaRPr>
          </a:p>
        </p:txBody>
      </p:sp>
      <p:cxnSp>
        <p:nvCxnSpPr>
          <p:cNvPr id="24" name="直接箭头连接符 23"/>
          <p:cNvCxnSpPr>
            <a:stCxn id="22" idx="3"/>
          </p:cNvCxnSpPr>
          <p:nvPr/>
        </p:nvCxnSpPr>
        <p:spPr>
          <a:xfrm flipV="1">
            <a:off x="4557370" y="5530291"/>
            <a:ext cx="1404518" cy="7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961888" y="4754879"/>
            <a:ext cx="2794406" cy="1550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More investment gain</a:t>
            </a:r>
            <a:endParaRPr lang="zh-CN" altLang="en-US" sz="2800" dirty="0">
              <a:solidFill>
                <a:schemeClr val="tx1"/>
              </a:solidFill>
            </a:endParaRPr>
          </a:p>
        </p:txBody>
      </p:sp>
    </p:spTree>
    <p:extLst>
      <p:ext uri="{BB962C8B-B14F-4D97-AF65-F5344CB8AC3E}">
        <p14:creationId xmlns:p14="http://schemas.microsoft.com/office/powerpoint/2010/main" val="351789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8">
                                            <p:txEl>
                                              <p:pRg st="0" end="0"/>
                                            </p:txEl>
                                          </p:spTgt>
                                        </p:tgtEl>
                                        <p:attrNameLst>
                                          <p:attrName>style.visibility</p:attrName>
                                        </p:attrNameLst>
                                      </p:cBhvr>
                                      <p:to>
                                        <p:strVal val="visible"/>
                                      </p:to>
                                    </p:set>
                                    <p:animEffect transition="in" filter="fade">
                                      <p:cBhvr>
                                        <p:cTn id="44" dur="500"/>
                                        <p:tgtEl>
                                          <p:spTgt spid="18">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1" grpId="0" animBg="1"/>
      <p:bldP spid="14" grpId="0" animBg="1"/>
      <p:bldP spid="19" grpId="0" animBg="1"/>
      <p:bldP spid="22"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1" y="1840514"/>
            <a:ext cx="9236347" cy="2752189"/>
          </a:xfrm>
          <a:prstGeom prst="rect">
            <a:avLst/>
          </a:prstGeom>
        </p:spPr>
      </p:pic>
      <p:sp>
        <p:nvSpPr>
          <p:cNvPr id="3" name="文本框 2"/>
          <p:cNvSpPr txBox="1"/>
          <p:nvPr/>
        </p:nvSpPr>
        <p:spPr>
          <a:xfrm>
            <a:off x="3863665" y="4979878"/>
            <a:ext cx="5937160"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sp>
        <p:nvSpPr>
          <p:cNvPr id="4" name="文本框 3"/>
          <p:cNvSpPr txBox="1"/>
          <p:nvPr/>
        </p:nvSpPr>
        <p:spPr>
          <a:xfrm>
            <a:off x="271461" y="618186"/>
            <a:ext cx="8139448" cy="461665"/>
          </a:xfrm>
          <a:prstGeom prst="rect">
            <a:avLst/>
          </a:prstGeom>
          <a:noFill/>
        </p:spPr>
        <p:txBody>
          <a:bodyPr wrap="square" rtlCol="0">
            <a:spAutoFit/>
          </a:bodyPr>
          <a:lstStyle/>
          <a:p>
            <a:r>
              <a:rPr lang="en-US" altLang="zh-CN" sz="2400" dirty="0" smtClean="0"/>
              <a:t>Goal: to find the ‘fattest’ separating ‘line’(</a:t>
            </a:r>
            <a:r>
              <a:rPr lang="en-US" altLang="zh-CN" sz="2400" dirty="0" err="1" smtClean="0"/>
              <a:t>hyperplane</a:t>
            </a:r>
            <a:r>
              <a:rPr lang="en-US" altLang="zh-CN" sz="2400" dirty="0" smtClean="0"/>
              <a:t>)</a:t>
            </a:r>
            <a:endParaRPr lang="zh-CN" altLang="en-US" sz="2400" dirty="0"/>
          </a:p>
        </p:txBody>
      </p:sp>
    </p:spTree>
    <p:extLst>
      <p:ext uri="{BB962C8B-B14F-4D97-AF65-F5344CB8AC3E}">
        <p14:creationId xmlns:p14="http://schemas.microsoft.com/office/powerpoint/2010/main" val="42578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257577"/>
            <a:ext cx="4590125" cy="476519"/>
          </a:xfrm>
        </p:spPr>
        <p:txBody>
          <a:bodyPr>
            <a:normAutofit/>
          </a:bodyPr>
          <a:lstStyle/>
          <a:p>
            <a:r>
              <a:rPr lang="en-US" altLang="zh-CN" sz="2400" dirty="0" smtClean="0"/>
              <a:t>Powerful SVM(with kernel trick)</a:t>
            </a:r>
            <a:endParaRPr lang="zh-CN" altLang="en-US" sz="2400" dirty="0"/>
          </a:p>
        </p:txBody>
      </p:sp>
      <p:sp>
        <p:nvSpPr>
          <p:cNvPr id="4" name="文本框 3"/>
          <p:cNvSpPr txBox="1"/>
          <p:nvPr/>
        </p:nvSpPr>
        <p:spPr>
          <a:xfrm>
            <a:off x="677334" y="5370490"/>
            <a:ext cx="8139448" cy="1015663"/>
          </a:xfrm>
          <a:prstGeom prst="rect">
            <a:avLst/>
          </a:prstGeom>
          <a:noFill/>
        </p:spPr>
        <p:txBody>
          <a:bodyPr wrap="square" rtlCol="0">
            <a:spAutoFit/>
          </a:bodyPr>
          <a:lstStyle/>
          <a:p>
            <a:r>
              <a:rPr lang="en-US" altLang="zh-CN" sz="2000" dirty="0" smtClean="0"/>
              <a:t>With kernel trick, we can transform the feature into higher dimensional space to make the data ‘separable’ but compute it efficiently!</a:t>
            </a:r>
            <a:endParaRPr lang="zh-CN" altLang="en-US"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049" y="801824"/>
            <a:ext cx="4071898" cy="4107001"/>
          </a:xfrm>
          <a:prstGeom prst="rect">
            <a:avLst/>
          </a:prstGeom>
        </p:spPr>
      </p:pic>
      <p:sp>
        <p:nvSpPr>
          <p:cNvPr id="6" name="文本框 5"/>
          <p:cNvSpPr txBox="1"/>
          <p:nvPr/>
        </p:nvSpPr>
        <p:spPr>
          <a:xfrm>
            <a:off x="4618269" y="4908825"/>
            <a:ext cx="5937160"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spTree>
    <p:extLst>
      <p:ext uri="{BB962C8B-B14F-4D97-AF65-F5344CB8AC3E}">
        <p14:creationId xmlns:p14="http://schemas.microsoft.com/office/powerpoint/2010/main" val="257809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45961"/>
            <a:ext cx="2271928" cy="536619"/>
          </a:xfrm>
        </p:spPr>
        <p:txBody>
          <a:bodyPr>
            <a:normAutofit/>
          </a:bodyPr>
          <a:lstStyle/>
          <a:p>
            <a:r>
              <a:rPr lang="en-US" altLang="zh-CN" sz="2400" dirty="0" smtClean="0"/>
              <a:t>Deep Learning</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848253"/>
            <a:ext cx="7629539" cy="5719974"/>
          </a:xfrm>
          <a:prstGeom prst="rect">
            <a:avLst/>
          </a:prstGeom>
        </p:spPr>
      </p:pic>
    </p:spTree>
    <p:extLst>
      <p:ext uri="{BB962C8B-B14F-4D97-AF65-F5344CB8AC3E}">
        <p14:creationId xmlns:p14="http://schemas.microsoft.com/office/powerpoint/2010/main" val="29247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236113"/>
            <a:ext cx="2001472" cy="536620"/>
          </a:xfrm>
        </p:spPr>
        <p:txBody>
          <a:bodyPr>
            <a:normAutofit/>
          </a:bodyPr>
          <a:lstStyle/>
          <a:p>
            <a:r>
              <a:rPr lang="en-US" altLang="zh-CN" sz="2800" dirty="0" smtClean="0"/>
              <a:t>Perceptron</a:t>
            </a:r>
            <a:endParaRPr lang="zh-CN" altLang="en-US" sz="2800" dirty="0"/>
          </a:p>
        </p:txBody>
      </p:sp>
      <p:sp>
        <p:nvSpPr>
          <p:cNvPr id="4" name="文本框 3"/>
          <p:cNvSpPr txBox="1"/>
          <p:nvPr/>
        </p:nvSpPr>
        <p:spPr>
          <a:xfrm>
            <a:off x="677334" y="991674"/>
            <a:ext cx="7719691" cy="1200329"/>
          </a:xfrm>
          <a:prstGeom prst="rect">
            <a:avLst/>
          </a:prstGeom>
          <a:noFill/>
        </p:spPr>
        <p:txBody>
          <a:bodyPr wrap="square" rtlCol="0">
            <a:spAutoFit/>
          </a:bodyPr>
          <a:lstStyle/>
          <a:p>
            <a:r>
              <a:rPr lang="zh-CN" altLang="en-US" sz="2400" dirty="0" smtClean="0"/>
              <a:t>对于神经元我们作一个简单的抽象：每个神经元与其他神经元是联结在一起的，因而每个神经元会受到其他神经元状态的影响，并由此来决定自身是否被激发。</a:t>
            </a:r>
            <a:endParaRPr lang="zh-CN" altLang="en-US" sz="2400" dirty="0"/>
          </a:p>
        </p:txBody>
      </p:sp>
      <p:sp>
        <p:nvSpPr>
          <p:cNvPr id="5" name="文本框 4"/>
          <p:cNvSpPr txBox="1"/>
          <p:nvPr/>
        </p:nvSpPr>
        <p:spPr>
          <a:xfrm>
            <a:off x="677334" y="2550018"/>
            <a:ext cx="4597758" cy="369332"/>
          </a:xfrm>
          <a:prstGeom prst="rect">
            <a:avLst/>
          </a:prstGeom>
          <a:noFill/>
        </p:spPr>
        <p:txBody>
          <a:bodyPr wrap="square" rtlCol="0">
            <a:spAutoFit/>
          </a:bodyPr>
          <a:lstStyle/>
          <a:p>
            <a:r>
              <a:rPr lang="en-US" altLang="zh-CN" dirty="0" smtClean="0"/>
              <a:t>Mathematical model:</a:t>
            </a:r>
            <a:endParaRPr lang="zh-CN" altLang="en-US" dirty="0"/>
          </a:p>
        </p:txBody>
      </p:sp>
      <p:sp>
        <p:nvSpPr>
          <p:cNvPr id="6" name="Rectangle 2"/>
          <p:cNvSpPr>
            <a:spLocks noChangeArrowheads="1"/>
          </p:cNvSpPr>
          <p:nvPr/>
        </p:nvSpPr>
        <p:spPr bwMode="auto">
          <a:xfrm>
            <a:off x="2408349" y="34129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41564755"/>
              </p:ext>
            </p:extLst>
          </p:nvPr>
        </p:nvGraphicFramePr>
        <p:xfrm>
          <a:off x="1906072" y="3277365"/>
          <a:ext cx="5705341" cy="3164850"/>
        </p:xfrm>
        <a:graphic>
          <a:graphicData uri="http://schemas.openxmlformats.org/presentationml/2006/ole">
            <mc:AlternateContent xmlns:mc="http://schemas.openxmlformats.org/markup-compatibility/2006">
              <mc:Choice xmlns:v="urn:schemas-microsoft-com:vml" Requires="v">
                <p:oleObj spid="_x0000_s1097" r:id="rId3" imgW="5048326" imgH="2800376" progId="Visio.Drawing.15">
                  <p:embed/>
                </p:oleObj>
              </mc:Choice>
              <mc:Fallback>
                <p:oleObj r:id="rId3" imgW="5048326" imgH="280037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072" y="3277365"/>
                        <a:ext cx="5705341" cy="3164850"/>
                      </a:xfrm>
                      <a:prstGeom prst="rect">
                        <a:avLst/>
                      </a:prstGeom>
                      <a:noFill/>
                    </p:spPr>
                  </p:pic>
                </p:oleObj>
              </mc:Fallback>
            </mc:AlternateContent>
          </a:graphicData>
        </a:graphic>
      </p:graphicFrame>
      <p:cxnSp>
        <p:nvCxnSpPr>
          <p:cNvPr id="9" name="直接箭头连接符 8"/>
          <p:cNvCxnSpPr/>
          <p:nvPr/>
        </p:nvCxnSpPr>
        <p:spPr>
          <a:xfrm>
            <a:off x="4443211" y="5525037"/>
            <a:ext cx="2112135" cy="270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555346" y="5616372"/>
            <a:ext cx="2601532" cy="369332"/>
          </a:xfrm>
          <a:prstGeom prst="rect">
            <a:avLst/>
          </a:prstGeom>
          <a:noFill/>
        </p:spPr>
        <p:txBody>
          <a:bodyPr wrap="square" rtlCol="0">
            <a:spAutoFit/>
          </a:bodyPr>
          <a:lstStyle/>
          <a:p>
            <a:r>
              <a:rPr lang="en-US" altLang="zh-CN" dirty="0" smtClean="0"/>
              <a:t>Threshold to activating</a:t>
            </a:r>
            <a:endParaRPr lang="zh-CN" altLang="en-US" dirty="0"/>
          </a:p>
        </p:txBody>
      </p:sp>
    </p:spTree>
    <p:extLst>
      <p:ext uri="{BB962C8B-B14F-4D97-AF65-F5344CB8AC3E}">
        <p14:creationId xmlns:p14="http://schemas.microsoft.com/office/powerpoint/2010/main" val="94555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24333" y="256436"/>
                <a:ext cx="514843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b="1" i="1">
                              <a:latin typeface="Cambria Math" panose="02040503050406030204" pitchFamily="18" charset="0"/>
                            </a:rPr>
                          </m:ctrlPr>
                        </m:sSupPr>
                        <m:e>
                          <m:r>
                            <a:rPr lang="zh-CN" altLang="en-US" sz="2400" b="1">
                              <a:latin typeface="Cambria Math" panose="02040503050406030204" pitchFamily="18" charset="0"/>
                            </a:rPr>
                            <m:t>𝐰</m:t>
                          </m:r>
                        </m:e>
                        <m:sup>
                          <m:r>
                            <a:rPr lang="zh-CN" altLang="en-US" sz="2400" b="0" i="1">
                              <a:latin typeface="Cambria Math" panose="02040503050406030204" pitchFamily="18" charset="0"/>
                            </a:rPr>
                            <m:t>𝑇</m:t>
                          </m:r>
                        </m:sup>
                      </m:sSup>
                      <m:r>
                        <a:rPr lang="zh-CN" altLang="en-US" sz="2400" b="1" i="0">
                          <a:latin typeface="Cambria Math" panose="02040503050406030204" pitchFamily="18" charset="0"/>
                        </a:rPr>
                        <m:t>𝐱</m:t>
                      </m:r>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𝑤</m:t>
                          </m:r>
                        </m:e>
                        <m:sub>
                          <m:r>
                            <a:rPr lang="zh-CN" altLang="en-US" sz="2400" b="0" i="0">
                              <a:latin typeface="Cambria Math" panose="02040503050406030204" pitchFamily="18" charset="0"/>
                            </a:rPr>
                            <m:t>0</m:t>
                          </m:r>
                        </m:sub>
                      </m:sSub>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𝑥</m:t>
                          </m:r>
                        </m:e>
                        <m:sub>
                          <m:r>
                            <a:rPr lang="zh-CN" altLang="en-US" sz="2400" b="0" i="0">
                              <a:latin typeface="Cambria Math" panose="02040503050406030204" pitchFamily="18" charset="0"/>
                            </a:rPr>
                            <m:t>0</m:t>
                          </m:r>
                        </m:sub>
                      </m:sSub>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𝑤</m:t>
                          </m:r>
                        </m:e>
                        <m:sub>
                          <m:r>
                            <a:rPr lang="zh-CN" altLang="en-US" sz="2400" b="0" i="0">
                              <a:latin typeface="Cambria Math" panose="02040503050406030204" pitchFamily="18" charset="0"/>
                            </a:rPr>
                            <m:t>1</m:t>
                          </m:r>
                        </m:sub>
                      </m:sSub>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𝑥</m:t>
                          </m:r>
                        </m:e>
                        <m:sub>
                          <m:r>
                            <a:rPr lang="zh-CN" altLang="en-US" sz="2400" b="0" i="0">
                              <a:latin typeface="Cambria Math" panose="02040503050406030204" pitchFamily="18" charset="0"/>
                            </a:rPr>
                            <m:t>1</m:t>
                          </m:r>
                        </m:sub>
                      </m:sSub>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𝑤</m:t>
                          </m:r>
                        </m:e>
                        <m:sub>
                          <m:r>
                            <a:rPr lang="zh-CN" altLang="en-US" sz="2400" b="0" i="1">
                              <a:latin typeface="Cambria Math" panose="02040503050406030204" pitchFamily="18" charset="0"/>
                            </a:rPr>
                            <m:t>𝑑</m:t>
                          </m:r>
                        </m:sub>
                      </m:sSub>
                      <m:r>
                        <a:rPr lang="zh-CN" altLang="en-US" sz="2400" b="0" i="0">
                          <a:latin typeface="Cambria Math" panose="02040503050406030204" pitchFamily="18" charset="0"/>
                        </a:rPr>
                        <m:t>⋅</m:t>
                      </m:r>
                      <m:sSub>
                        <m:sSubPr>
                          <m:ctrlPr>
                            <a:rPr lang="zh-CN" altLang="en-US" sz="2400" b="0" i="1">
                              <a:latin typeface="Cambria Math" panose="02040503050406030204" pitchFamily="18" charset="0"/>
                            </a:rPr>
                          </m:ctrlPr>
                        </m:sSubPr>
                        <m:e>
                          <m:r>
                            <a:rPr lang="zh-CN" altLang="en-US" sz="2400" b="0" i="1">
                              <a:latin typeface="Cambria Math" panose="02040503050406030204" pitchFamily="18" charset="0"/>
                            </a:rPr>
                            <m:t>𝑥</m:t>
                          </m:r>
                        </m:e>
                        <m:sub>
                          <m:r>
                            <a:rPr lang="zh-CN" altLang="en-US" sz="2400" b="0" i="1">
                              <a:latin typeface="Cambria Math" panose="02040503050406030204" pitchFamily="18" charset="0"/>
                            </a:rPr>
                            <m:t>𝑑</m:t>
                          </m:r>
                        </m:sub>
                      </m:sSub>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724333" y="256436"/>
                <a:ext cx="5148433" cy="461665"/>
              </a:xfrm>
              <a:prstGeom prst="rect">
                <a:avLst/>
              </a:prstGeom>
              <a:blipFill rotWithShape="0">
                <a:blip r:embed="rId3"/>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773929" y="835985"/>
                <a:ext cx="509883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𝑤</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𝑤</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𝑤</m:t>
                          </m:r>
                        </m:e>
                        <m:sub>
                          <m:r>
                            <a:rPr lang="zh-CN" altLang="en-US" sz="2400" i="1">
                              <a:latin typeface="Cambria Math" panose="02040503050406030204" pitchFamily="18" charset="0"/>
                            </a:rPr>
                            <m:t>𝑑</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𝑑</m:t>
                          </m:r>
                        </m:sub>
                      </m:sSub>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773929" y="835985"/>
                <a:ext cx="5098837" cy="461665"/>
              </a:xfrm>
              <a:prstGeom prst="rect">
                <a:avLst/>
              </a:prstGeom>
              <a:blipFill rotWithShape="0">
                <a:blip r:embed="rId4"/>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822818" y="2069100"/>
                <a:ext cx="1619622" cy="461665"/>
              </a:xfrm>
              <a:prstGeom prst="rect">
                <a:avLst/>
              </a:prstGeom>
              <a:solidFill>
                <a:srgbClr val="FF0000"/>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b="1" i="1">
                              <a:latin typeface="Cambria Math" panose="02040503050406030204" pitchFamily="18" charset="0"/>
                            </a:rPr>
                          </m:ctrlPr>
                        </m:sSupPr>
                        <m:e>
                          <m:r>
                            <a:rPr lang="zh-CN" altLang="en-US" sz="2400" b="1">
                              <a:latin typeface="Cambria Math" panose="02040503050406030204" pitchFamily="18" charset="0"/>
                            </a:rPr>
                            <m:t>𝐰</m:t>
                          </m:r>
                        </m:e>
                        <m:sup>
                          <m:r>
                            <a:rPr lang="zh-CN" altLang="en-US" sz="2400" b="0" i="1">
                              <a:latin typeface="Cambria Math" panose="02040503050406030204" pitchFamily="18" charset="0"/>
                            </a:rPr>
                            <m:t>𝑇</m:t>
                          </m:r>
                        </m:sup>
                      </m:sSup>
                      <m:r>
                        <a:rPr lang="zh-CN" altLang="en-US" sz="2400" b="1" i="0">
                          <a:latin typeface="Cambria Math" panose="02040503050406030204" pitchFamily="18" charset="0"/>
                        </a:rPr>
                        <m:t>𝐱</m:t>
                      </m:r>
                      <m:r>
                        <a:rPr lang="zh-CN" altLang="en-US" sz="2400" b="0" i="0">
                          <a:latin typeface="Cambria Math" panose="02040503050406030204" pitchFamily="18" charset="0"/>
                        </a:rPr>
                        <m:t>&gt;</m:t>
                      </m:r>
                      <m:r>
                        <a:rPr lang="zh-CN" altLang="en-US" sz="2400" b="1" i="0">
                          <a:latin typeface="Cambria Math" panose="02040503050406030204" pitchFamily="18" charset="0"/>
                        </a:rPr>
                        <m:t>𝟎</m:t>
                      </m:r>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822818" y="2069100"/>
                <a:ext cx="1619622" cy="46166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669978" y="1888473"/>
                <a:ext cx="1167925"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4400">
                          <a:latin typeface="Cambria Math" panose="02040503050406030204" pitchFamily="18" charset="0"/>
                        </a:rPr>
                        <m:t>⇒</m:t>
                      </m:r>
                    </m:oMath>
                  </m:oMathPara>
                </a14:m>
                <a:endParaRPr lang="zh-CN" altLang="en-US" sz="4400" dirty="0"/>
              </a:p>
            </p:txBody>
          </p:sp>
        </mc:Choice>
        <mc:Fallback xmlns="">
          <p:sp>
            <p:nvSpPr>
              <p:cNvPr id="5" name="矩形 4"/>
              <p:cNvSpPr>
                <a:spLocks noRot="1" noChangeAspect="1" noMove="1" noResize="1" noEditPoints="1" noAdjustHandles="1" noChangeArrowheads="1" noChangeShapeType="1" noTextEdit="1"/>
              </p:cNvSpPr>
              <p:nvPr/>
            </p:nvSpPr>
            <p:spPr>
              <a:xfrm>
                <a:off x="2669978" y="1888473"/>
                <a:ext cx="1167925" cy="769441"/>
              </a:xfrm>
              <a:prstGeom prst="rect">
                <a:avLst/>
              </a:prstGeom>
              <a:blipFill rotWithShape="0">
                <a:blip r:embed="rId6"/>
                <a:stretch>
                  <a:fillRect/>
                </a:stretch>
              </a:blipFill>
            </p:spPr>
            <p:txBody>
              <a:bodyPr/>
              <a:lstStyle/>
              <a:p>
                <a:r>
                  <a:rPr lang="zh-CN" altLang="en-US">
                    <a:noFill/>
                  </a:rPr>
                  <a:t> </a:t>
                </a:r>
              </a:p>
            </p:txBody>
          </p:sp>
        </mc:Fallback>
      </mc:AlternateContent>
      <p:sp>
        <p:nvSpPr>
          <p:cNvPr id="6" name="文本框 5"/>
          <p:cNvSpPr txBox="1"/>
          <p:nvPr/>
        </p:nvSpPr>
        <p:spPr>
          <a:xfrm>
            <a:off x="3769774" y="2088528"/>
            <a:ext cx="4604667" cy="369332"/>
          </a:xfrm>
          <a:prstGeom prst="rect">
            <a:avLst/>
          </a:prstGeom>
          <a:noFill/>
        </p:spPr>
        <p:txBody>
          <a:bodyPr wrap="square" rtlCol="0">
            <a:spAutoFit/>
          </a:bodyPr>
          <a:lstStyle/>
          <a:p>
            <a:r>
              <a:rPr lang="en-US" altLang="zh-CN" dirty="0" smtClean="0"/>
              <a:t>The neuron would be activated(vice versa)</a:t>
            </a:r>
            <a:endParaRPr lang="zh-CN" altLang="en-US" dirty="0"/>
          </a:p>
        </p:txBody>
      </p:sp>
      <p:sp>
        <p:nvSpPr>
          <p:cNvPr id="7" name="文本框 6"/>
          <p:cNvSpPr txBox="1"/>
          <p:nvPr/>
        </p:nvSpPr>
        <p:spPr>
          <a:xfrm>
            <a:off x="724333" y="2740739"/>
            <a:ext cx="1945645" cy="369332"/>
          </a:xfrm>
          <a:prstGeom prst="rect">
            <a:avLst/>
          </a:prstGeom>
          <a:noFill/>
        </p:spPr>
        <p:txBody>
          <a:bodyPr wrap="square" rtlCol="0">
            <a:spAutoFit/>
          </a:bodyPr>
          <a:lstStyle/>
          <a:p>
            <a:r>
              <a:rPr lang="en-US" altLang="zh-CN" dirty="0" smtClean="0"/>
              <a:t>More practical:</a:t>
            </a:r>
            <a:endParaRPr lang="zh-CN" altLang="en-US" dirty="0"/>
          </a:p>
        </p:txBody>
      </p:sp>
      <p:sp>
        <p:nvSpPr>
          <p:cNvPr id="8" name="Rectangle 2"/>
          <p:cNvSpPr>
            <a:spLocks noChangeArrowheads="1"/>
          </p:cNvSpPr>
          <p:nvPr/>
        </p:nvSpPr>
        <p:spPr bwMode="auto">
          <a:xfrm flipV="1">
            <a:off x="1632629" y="3883582"/>
            <a:ext cx="16127884" cy="50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770024713"/>
              </p:ext>
            </p:extLst>
          </p:nvPr>
        </p:nvGraphicFramePr>
        <p:xfrm>
          <a:off x="1632629" y="3264203"/>
          <a:ext cx="7252396" cy="3508379"/>
        </p:xfrm>
        <a:graphic>
          <a:graphicData uri="http://schemas.openxmlformats.org/presentationml/2006/ole">
            <mc:AlternateContent xmlns:mc="http://schemas.openxmlformats.org/markup-compatibility/2006">
              <mc:Choice xmlns:v="urn:schemas-microsoft-com:vml" Requires="v">
                <p:oleObj spid="_x0000_s2114" r:id="rId7" imgW="5781567" imgH="2800376" progId="Visio.Drawing.15">
                  <p:embed/>
                </p:oleObj>
              </mc:Choice>
              <mc:Fallback>
                <p:oleObj r:id="rId7" imgW="5781567" imgH="2800376" progId="Visio.Drawing.15">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629" y="3264203"/>
                        <a:ext cx="7252396" cy="3508379"/>
                      </a:xfrm>
                      <a:prstGeom prst="rect">
                        <a:avLst/>
                      </a:prstGeom>
                      <a:noFill/>
                    </p:spPr>
                  </p:pic>
                </p:oleObj>
              </mc:Fallback>
            </mc:AlternateContent>
          </a:graphicData>
        </a:graphic>
      </p:graphicFrame>
      <p:sp>
        <p:nvSpPr>
          <p:cNvPr id="10" name="文本框 9"/>
          <p:cNvSpPr txBox="1"/>
          <p:nvPr/>
        </p:nvSpPr>
        <p:spPr>
          <a:xfrm>
            <a:off x="773929" y="1414612"/>
            <a:ext cx="4240695" cy="400110"/>
          </a:xfrm>
          <a:prstGeom prst="rect">
            <a:avLst/>
          </a:prstGeom>
          <a:noFill/>
        </p:spPr>
        <p:txBody>
          <a:bodyPr wrap="square" rtlCol="0">
            <a:spAutoFit/>
          </a:bodyPr>
          <a:lstStyle/>
          <a:p>
            <a:r>
              <a:rPr lang="en-US" altLang="zh-CN" sz="2000" i="1" dirty="0">
                <a:solidFill>
                  <a:schemeClr val="accent5">
                    <a:lumMod val="75000"/>
                  </a:schemeClr>
                </a:solidFill>
              </a:rPr>
              <a:t>w</a:t>
            </a:r>
            <a:r>
              <a:rPr lang="en-US" altLang="zh-CN" sz="2000" baseline="-25000" dirty="0" smtClean="0">
                <a:solidFill>
                  <a:schemeClr val="accent5">
                    <a:lumMod val="75000"/>
                  </a:schemeClr>
                </a:solidFill>
              </a:rPr>
              <a:t>0</a:t>
            </a:r>
            <a:r>
              <a:rPr lang="en-US" altLang="zh-CN" sz="2000" dirty="0" smtClean="0">
                <a:solidFill>
                  <a:schemeClr val="accent5">
                    <a:lumMod val="75000"/>
                  </a:schemeClr>
                </a:solidFill>
              </a:rPr>
              <a:t>: the threshold</a:t>
            </a:r>
            <a:endParaRPr lang="zh-CN" altLang="en-US" sz="2000" dirty="0">
              <a:solidFill>
                <a:schemeClr val="accent5">
                  <a:lumMod val="75000"/>
                </a:schemeClr>
              </a:solidFill>
            </a:endParaRPr>
          </a:p>
        </p:txBody>
      </p:sp>
    </p:spTree>
    <p:extLst>
      <p:ext uri="{BB962C8B-B14F-4D97-AF65-F5344CB8AC3E}">
        <p14:creationId xmlns:p14="http://schemas.microsoft.com/office/powerpoint/2010/main" val="152104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P spid="7"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58840"/>
            <a:ext cx="2632536" cy="536620"/>
          </a:xfrm>
        </p:spPr>
        <p:txBody>
          <a:bodyPr>
            <a:normAutofit/>
          </a:bodyPr>
          <a:lstStyle/>
          <a:p>
            <a:r>
              <a:rPr lang="en-US" altLang="zh-CN" sz="2400" dirty="0" smtClean="0"/>
              <a:t>Neural Network</a:t>
            </a:r>
            <a:endParaRPr lang="zh-CN" altLang="en-US" sz="2400" dirty="0"/>
          </a:p>
        </p:txBody>
      </p:sp>
      <p:sp>
        <p:nvSpPr>
          <p:cNvPr id="4" name="Rectangle 2"/>
          <p:cNvSpPr>
            <a:spLocks noChangeArrowheads="1"/>
          </p:cNvSpPr>
          <p:nvPr/>
        </p:nvSpPr>
        <p:spPr bwMode="auto">
          <a:xfrm flipV="1">
            <a:off x="553791" y="1249249"/>
            <a:ext cx="137556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19978316"/>
              </p:ext>
            </p:extLst>
          </p:nvPr>
        </p:nvGraphicFramePr>
        <p:xfrm>
          <a:off x="553791" y="658397"/>
          <a:ext cx="3700158" cy="6199603"/>
        </p:xfrm>
        <a:graphic>
          <a:graphicData uri="http://schemas.openxmlformats.org/presentationml/2006/ole">
            <mc:AlternateContent xmlns:mc="http://schemas.openxmlformats.org/markup-compatibility/2006">
              <mc:Choice xmlns:v="urn:schemas-microsoft-com:vml" Requires="v">
                <p:oleObj spid="_x0000_s3133" r:id="rId3" imgW="2876723" imgH="4809954" progId="Visio.Drawing.15">
                  <p:embed/>
                </p:oleObj>
              </mc:Choice>
              <mc:Fallback>
                <p:oleObj r:id="rId3" imgW="2876723" imgH="480995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91" y="658397"/>
                        <a:ext cx="3700158" cy="6199603"/>
                      </a:xfrm>
                      <a:prstGeom prst="rect">
                        <a:avLst/>
                      </a:prstGeom>
                      <a:noFill/>
                    </p:spPr>
                  </p:pic>
                </p:oleObj>
              </mc:Fallback>
            </mc:AlternateContent>
          </a:graphicData>
        </a:graphic>
      </p:graphicFrame>
      <p:sp>
        <p:nvSpPr>
          <p:cNvPr id="6" name="文本框 5"/>
          <p:cNvSpPr txBox="1"/>
          <p:nvPr/>
        </p:nvSpPr>
        <p:spPr>
          <a:xfrm>
            <a:off x="4916557" y="983329"/>
            <a:ext cx="4784034" cy="830997"/>
          </a:xfrm>
          <a:prstGeom prst="rect">
            <a:avLst/>
          </a:prstGeom>
          <a:noFill/>
        </p:spPr>
        <p:txBody>
          <a:bodyPr wrap="square" rtlCol="0">
            <a:spAutoFit/>
          </a:bodyPr>
          <a:lstStyle/>
          <a:p>
            <a:r>
              <a:rPr lang="en-US" altLang="zh-CN" sz="2400" dirty="0" smtClean="0"/>
              <a:t>Each layer can be regarded as a logistic regression model.</a:t>
            </a:r>
            <a:endParaRPr lang="zh-CN" altLang="en-US" sz="2400" dirty="0"/>
          </a:p>
        </p:txBody>
      </p:sp>
      <p:sp>
        <p:nvSpPr>
          <p:cNvPr id="7" name="文本框 6"/>
          <p:cNvSpPr txBox="1"/>
          <p:nvPr/>
        </p:nvSpPr>
        <p:spPr>
          <a:xfrm>
            <a:off x="4916557" y="2333685"/>
            <a:ext cx="4731027" cy="4524315"/>
          </a:xfrm>
          <a:prstGeom prst="rect">
            <a:avLst/>
          </a:prstGeom>
          <a:noFill/>
        </p:spPr>
        <p:txBody>
          <a:bodyPr wrap="square" rtlCol="0">
            <a:spAutoFit/>
          </a:bodyPr>
          <a:lstStyle/>
          <a:p>
            <a:r>
              <a:rPr lang="en-US" altLang="zh-CN" sz="2400" dirty="0" smtClean="0"/>
              <a:t>Back-propagation:</a:t>
            </a:r>
          </a:p>
          <a:p>
            <a:r>
              <a:rPr lang="zh-CN" altLang="zh-CN" sz="2400" dirty="0"/>
              <a:t>几个人站成一排，第一个人看一幅画（输入数据），描述给第二个人（隐藏层），</a:t>
            </a:r>
            <a:r>
              <a:rPr lang="en-US" altLang="zh-CN" sz="2400" dirty="0"/>
              <a:t>…</a:t>
            </a:r>
            <a:r>
              <a:rPr lang="zh-CN" altLang="zh-CN" sz="2400" dirty="0"/>
              <a:t>依此类推，到最后一个人（输出）的时候，画出来的画肯定不能看了（误差较大）；反向传播就是，把画拿给最后一个人看（求取误差），然后最后一个人就会告诉前面的人下次描述时需要注意哪些地方（修正权值）</a:t>
            </a:r>
            <a:r>
              <a:rPr lang="zh-CN" altLang="zh-CN" sz="2400" dirty="0" smtClean="0"/>
              <a:t>。</a:t>
            </a:r>
            <a:endParaRPr lang="en-US" altLang="zh-CN" sz="2400" dirty="0" smtClean="0"/>
          </a:p>
          <a:p>
            <a:r>
              <a:rPr lang="en-US" altLang="zh-CN" sz="2400" dirty="0"/>
              <a:t> </a:t>
            </a:r>
            <a:r>
              <a:rPr lang="en-US" altLang="zh-CN" sz="2400" dirty="0" smtClean="0"/>
              <a:t>                      --</a:t>
            </a:r>
            <a:r>
              <a:rPr lang="zh-CN" altLang="en-US" sz="2400" dirty="0" smtClean="0"/>
              <a:t>引自某知乎网友</a:t>
            </a:r>
            <a:endParaRPr lang="zh-CN" altLang="en-US" sz="2400" dirty="0"/>
          </a:p>
        </p:txBody>
      </p:sp>
    </p:spTree>
    <p:extLst>
      <p:ext uri="{BB962C8B-B14F-4D97-AF65-F5344CB8AC3E}">
        <p14:creationId xmlns:p14="http://schemas.microsoft.com/office/powerpoint/2010/main" val="86219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71719"/>
            <a:ext cx="3946181" cy="497982"/>
          </a:xfrm>
        </p:spPr>
        <p:txBody>
          <a:bodyPr>
            <a:normAutofit/>
          </a:bodyPr>
          <a:lstStyle/>
          <a:p>
            <a:r>
              <a:rPr lang="en-US" altLang="zh-CN" sz="2400" dirty="0" smtClean="0"/>
              <a:t>Multi-layer neural network</a:t>
            </a:r>
            <a:endParaRPr lang="zh-CN" altLang="en-US" sz="2400" dirty="0"/>
          </a:p>
        </p:txBody>
      </p:sp>
      <p:sp>
        <p:nvSpPr>
          <p:cNvPr id="4" name="文本框 3"/>
          <p:cNvSpPr txBox="1"/>
          <p:nvPr/>
        </p:nvSpPr>
        <p:spPr>
          <a:xfrm>
            <a:off x="677333" y="3655212"/>
            <a:ext cx="6264379" cy="400110"/>
          </a:xfrm>
          <a:prstGeom prst="rect">
            <a:avLst/>
          </a:prstGeom>
          <a:noFill/>
        </p:spPr>
        <p:txBody>
          <a:bodyPr wrap="square" rtlCol="0">
            <a:spAutoFit/>
          </a:bodyPr>
          <a:lstStyle/>
          <a:p>
            <a:r>
              <a:rPr lang="zh-CN" altLang="en-US" sz="2000" dirty="0" smtClean="0"/>
              <a:t>堆叠多层神经网络，对输入信息达到分级表达的目的</a:t>
            </a:r>
            <a:endParaRPr lang="zh-CN" altLang="en-US" sz="2000" dirty="0"/>
          </a:p>
        </p:txBody>
      </p:sp>
      <p:sp>
        <p:nvSpPr>
          <p:cNvPr id="5" name="文本框 4"/>
          <p:cNvSpPr txBox="1"/>
          <p:nvPr/>
        </p:nvSpPr>
        <p:spPr>
          <a:xfrm>
            <a:off x="677334" y="862885"/>
            <a:ext cx="6740897" cy="646331"/>
          </a:xfrm>
          <a:prstGeom prst="rect">
            <a:avLst/>
          </a:prstGeom>
          <a:noFill/>
        </p:spPr>
        <p:txBody>
          <a:bodyPr wrap="square" rtlCol="0">
            <a:spAutoFit/>
          </a:bodyPr>
          <a:lstStyle/>
          <a:p>
            <a:r>
              <a:rPr lang="en-US" altLang="zh-CN" dirty="0" smtClean="0"/>
              <a:t>Suppose that we have a system S which has n layers. Altogether, I is the input and O is the output:</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1310822" y="1702400"/>
                <a:ext cx="4330125" cy="461665"/>
              </a:xfrm>
              <a:prstGeom prst="rect">
                <a:avLst/>
              </a:prstGeom>
              <a:solidFill>
                <a:srgbClr val="FF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𝐼</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r>
                        <a:rPr lang="zh-CN" altLang="en-US" sz="2400" i="1">
                          <a:latin typeface="Cambria Math" panose="02040503050406030204" pitchFamily="18" charset="0"/>
                        </a:rPr>
                        <m:t>𝑂</m:t>
                      </m:r>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310822" y="1702400"/>
                <a:ext cx="4330125" cy="461665"/>
              </a:xfrm>
              <a:prstGeom prst="rect">
                <a:avLst/>
              </a:prstGeom>
              <a:blipFill rotWithShape="0">
                <a:blip r:embed="rId2"/>
                <a:stretch>
                  <a:fillRect b="-3947"/>
                </a:stretch>
              </a:blipFill>
            </p:spPr>
            <p:txBody>
              <a:bodyPr/>
              <a:lstStyle/>
              <a:p>
                <a:r>
                  <a:rPr lang="zh-CN" altLang="en-US">
                    <a:noFill/>
                  </a:rPr>
                  <a:t> </a:t>
                </a:r>
              </a:p>
            </p:txBody>
          </p:sp>
        </mc:Fallback>
      </mc:AlternateContent>
      <p:sp>
        <p:nvSpPr>
          <p:cNvPr id="7" name="文本框 6"/>
          <p:cNvSpPr txBox="1"/>
          <p:nvPr/>
        </p:nvSpPr>
        <p:spPr>
          <a:xfrm>
            <a:off x="677335" y="2397548"/>
            <a:ext cx="2218266" cy="369332"/>
          </a:xfrm>
          <a:prstGeom prst="rect">
            <a:avLst/>
          </a:prstGeom>
          <a:noFill/>
        </p:spPr>
        <p:txBody>
          <a:bodyPr wrap="square" rtlCol="0">
            <a:spAutoFit/>
          </a:bodyPr>
          <a:lstStyle/>
          <a:p>
            <a:r>
              <a:rPr lang="en-US" altLang="zh-CN" dirty="0" smtClean="0"/>
              <a:t>Our goal is to make</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2250058" y="2938306"/>
                <a:ext cx="1797724" cy="461665"/>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𝐼</m:t>
                      </m:r>
                      <m:r>
                        <a:rPr lang="zh-CN" altLang="en-US" sz="2400" i="0">
                          <a:latin typeface="Cambria Math" panose="02040503050406030204" pitchFamily="18" charset="0"/>
                        </a:rPr>
                        <m:t>≈</m:t>
                      </m:r>
                      <m:r>
                        <a:rPr lang="zh-CN" altLang="en-US" sz="2400" i="1">
                          <a:latin typeface="Cambria Math" panose="02040503050406030204" pitchFamily="18" charset="0"/>
                        </a:rPr>
                        <m:t>𝑂</m:t>
                      </m:r>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250058" y="2938306"/>
                <a:ext cx="1797724" cy="461665"/>
              </a:xfrm>
              <a:prstGeom prst="rect">
                <a:avLst/>
              </a:prstGeom>
              <a:blipFill rotWithShape="0">
                <a:blip r:embed="rId3"/>
                <a:stretch>
                  <a:fillRect/>
                </a:stretch>
              </a:blipFill>
            </p:spPr>
            <p:txBody>
              <a:bodyPr/>
              <a:lstStyle/>
              <a:p>
                <a:r>
                  <a:rPr lang="zh-CN" altLang="en-US">
                    <a:noFill/>
                  </a:rPr>
                  <a:t> </a:t>
                </a:r>
              </a:p>
            </p:txBody>
          </p:sp>
        </mc:Fallback>
      </mc:AlternateContent>
      <p:sp>
        <p:nvSpPr>
          <p:cNvPr id="10" name="文本框 9"/>
          <p:cNvSpPr txBox="1"/>
          <p:nvPr/>
        </p:nvSpPr>
        <p:spPr>
          <a:xfrm>
            <a:off x="731471" y="4451210"/>
            <a:ext cx="6480698" cy="1938992"/>
          </a:xfrm>
          <a:prstGeom prst="rect">
            <a:avLst/>
          </a:prstGeom>
          <a:noFill/>
        </p:spPr>
        <p:txBody>
          <a:bodyPr wrap="square" rtlCol="0">
            <a:spAutoFit/>
          </a:bodyPr>
          <a:lstStyle/>
          <a:p>
            <a:r>
              <a:rPr lang="en-US" altLang="zh-CN" sz="2000" dirty="0"/>
              <a:t>2006</a:t>
            </a:r>
            <a:r>
              <a:rPr lang="zh-CN" altLang="en-US" sz="2000" dirty="0"/>
              <a:t>年，加拿大多伦多大学教授、机器学习领域的泰斗</a:t>
            </a:r>
            <a:r>
              <a:rPr lang="en-US" altLang="zh-CN" sz="2000" dirty="0"/>
              <a:t>Geoffrey Hinton</a:t>
            </a:r>
            <a:r>
              <a:rPr lang="zh-CN" altLang="en-US" sz="2000" dirty="0"/>
              <a:t>和他的</a:t>
            </a:r>
            <a:r>
              <a:rPr lang="zh-CN" altLang="en-US" sz="2000" dirty="0" smtClean="0"/>
              <a:t>学生</a:t>
            </a:r>
            <a:r>
              <a:rPr lang="zh-CN" altLang="en-US" sz="2000" dirty="0"/>
              <a:t>在</a:t>
            </a:r>
            <a:r>
              <a:rPr lang="en-US" altLang="zh-CN" sz="2000" dirty="0"/>
              <a:t>《</a:t>
            </a:r>
            <a:r>
              <a:rPr lang="zh-CN" altLang="en-US" sz="2000" dirty="0"/>
              <a:t>科学</a:t>
            </a:r>
            <a:r>
              <a:rPr lang="en-US" altLang="zh-CN" sz="2000" dirty="0"/>
              <a:t>》</a:t>
            </a:r>
            <a:r>
              <a:rPr lang="zh-CN" altLang="en-US" sz="2000" dirty="0"/>
              <a:t>上发表了一篇文章，开启了深度学习在学术界和工业界的</a:t>
            </a:r>
            <a:r>
              <a:rPr lang="zh-CN" altLang="en-US" sz="2000" dirty="0" smtClean="0"/>
              <a:t>浪潮。这篇文章提出了两个主要观点：</a:t>
            </a:r>
            <a:endParaRPr lang="en-US" altLang="zh-CN" sz="2000" dirty="0" smtClean="0"/>
          </a:p>
          <a:p>
            <a:r>
              <a:rPr lang="en-US" altLang="zh-CN" sz="2000" dirty="0" smtClean="0"/>
              <a:t>1.</a:t>
            </a:r>
            <a:r>
              <a:rPr lang="zh-CN" altLang="en-US" sz="2000" dirty="0"/>
              <a:t>多隐层的人工神经网络具有优异的特征</a:t>
            </a:r>
            <a:r>
              <a:rPr lang="zh-CN" altLang="en-US" sz="2000" dirty="0" smtClean="0"/>
              <a:t>学习能力；</a:t>
            </a:r>
            <a:endParaRPr lang="en-US" altLang="zh-CN" sz="2000" dirty="0" smtClean="0"/>
          </a:p>
          <a:p>
            <a:r>
              <a:rPr lang="en-US" altLang="zh-CN" sz="2000" dirty="0" smtClean="0"/>
              <a:t>2. </a:t>
            </a:r>
            <a:r>
              <a:rPr lang="zh-CN" altLang="en-US" sz="2000" dirty="0" smtClean="0"/>
              <a:t>提出</a:t>
            </a:r>
            <a:r>
              <a:rPr lang="en-US" altLang="zh-CN" sz="2000" dirty="0" smtClean="0"/>
              <a:t>xxx</a:t>
            </a:r>
            <a:r>
              <a:rPr lang="zh-CN" altLang="en-US" sz="2000" dirty="0" smtClean="0"/>
              <a:t>方法来克服训练深度神经网络的难度。</a:t>
            </a:r>
            <a:endParaRPr lang="zh-CN" altLang="en-US" sz="2000" dirty="0"/>
          </a:p>
        </p:txBody>
      </p:sp>
    </p:spTree>
    <p:extLst>
      <p:ext uri="{BB962C8B-B14F-4D97-AF65-F5344CB8AC3E}">
        <p14:creationId xmlns:p14="http://schemas.microsoft.com/office/powerpoint/2010/main" val="370571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animBg="1"/>
      <p:bldP spid="7" grpId="0"/>
      <p:bldP spid="8" grpId="0" animBg="1"/>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9701" y="476518"/>
            <a:ext cx="9079606" cy="1631216"/>
          </a:xfrm>
          <a:prstGeom prst="rect">
            <a:avLst/>
          </a:prstGeom>
          <a:noFill/>
        </p:spPr>
        <p:txBody>
          <a:bodyPr wrap="square" rtlCol="0">
            <a:spAutoFit/>
          </a:bodyPr>
          <a:lstStyle/>
          <a:p>
            <a:r>
              <a:rPr lang="zh-CN" altLang="zh-CN" sz="2000" dirty="0"/>
              <a:t>深度学习在计算机视觉</a:t>
            </a:r>
            <a:r>
              <a:rPr lang="zh-CN" altLang="zh-CN" sz="2000" dirty="0" smtClean="0"/>
              <a:t>（</a:t>
            </a:r>
            <a:r>
              <a:rPr lang="en-US" altLang="zh-CN" sz="2000" dirty="0"/>
              <a:t>C</a:t>
            </a:r>
            <a:r>
              <a:rPr lang="en-US" altLang="zh-CN" sz="2000" dirty="0" smtClean="0"/>
              <a:t>omputer </a:t>
            </a:r>
            <a:r>
              <a:rPr lang="en-US" altLang="zh-CN" sz="2000" dirty="0"/>
              <a:t>V</a:t>
            </a:r>
            <a:r>
              <a:rPr lang="en-US" altLang="zh-CN" sz="2000" dirty="0" smtClean="0"/>
              <a:t>ision</a:t>
            </a:r>
            <a:r>
              <a:rPr lang="zh-CN" altLang="zh-CN" sz="2000" dirty="0"/>
              <a:t>）领域最具影响力的突破发生在</a:t>
            </a:r>
            <a:r>
              <a:rPr lang="en-US" altLang="zh-CN" sz="2000" dirty="0"/>
              <a:t>2012</a:t>
            </a:r>
            <a:r>
              <a:rPr lang="zh-CN" altLang="zh-CN" sz="2000" dirty="0"/>
              <a:t>年，</a:t>
            </a:r>
            <a:r>
              <a:rPr lang="en-US" altLang="zh-CN" sz="2000" dirty="0"/>
              <a:t>Hinton</a:t>
            </a:r>
            <a:r>
              <a:rPr lang="zh-CN" altLang="zh-CN" sz="2000" dirty="0"/>
              <a:t>的研究小组采用深度学习赢得了</a:t>
            </a:r>
            <a:r>
              <a:rPr lang="en-US" altLang="zh-CN" sz="2000" dirty="0" err="1"/>
              <a:t>ImageNet</a:t>
            </a:r>
            <a:r>
              <a:rPr lang="zh-CN" altLang="zh-CN" sz="2000" dirty="0"/>
              <a:t>图像分类比赛的冠军，排名第</a:t>
            </a:r>
            <a:r>
              <a:rPr lang="en-US" altLang="zh-CN" sz="2000" dirty="0"/>
              <a:t>2</a:t>
            </a:r>
            <a:r>
              <a:rPr lang="zh-CN" altLang="zh-CN" sz="2000" dirty="0"/>
              <a:t>到第</a:t>
            </a:r>
            <a:r>
              <a:rPr lang="en-US" altLang="zh-CN" sz="2000" dirty="0"/>
              <a:t>4</a:t>
            </a:r>
            <a:r>
              <a:rPr lang="zh-CN" altLang="zh-CN" sz="2000" dirty="0"/>
              <a:t>位的小组采用的都是传统方法，手工设计的特征，他们之间准确率的差别不超过百分之一，而</a:t>
            </a:r>
            <a:r>
              <a:rPr lang="en-US" altLang="zh-CN" sz="2000" dirty="0"/>
              <a:t>Hinton</a:t>
            </a:r>
            <a:r>
              <a:rPr lang="zh-CN" altLang="zh-CN" sz="2000" dirty="0"/>
              <a:t>的研究小组的准确率超出第二名百分之十以上</a:t>
            </a:r>
            <a:r>
              <a:rPr lang="zh-CN" altLang="zh-CN" sz="2000" dirty="0" smtClean="0"/>
              <a:t>。</a:t>
            </a:r>
            <a:r>
              <a:rPr lang="zh-CN" altLang="zh-CN" sz="2000" dirty="0"/>
              <a:t>这个结果在计算机视觉领域产生了极大的震动，引发了深度学习的热潮。</a:t>
            </a:r>
            <a:endParaRPr lang="zh-CN" altLang="en-US" sz="2000" dirty="0"/>
          </a:p>
        </p:txBody>
      </p:sp>
      <p:sp>
        <p:nvSpPr>
          <p:cNvPr id="3" name="文本框 2"/>
          <p:cNvSpPr txBox="1"/>
          <p:nvPr/>
        </p:nvSpPr>
        <p:spPr>
          <a:xfrm>
            <a:off x="902677" y="2614246"/>
            <a:ext cx="7151077" cy="1277816"/>
          </a:xfrm>
          <a:prstGeom prst="rect">
            <a:avLst/>
          </a:prstGeom>
          <a:noFill/>
        </p:spPr>
        <p:txBody>
          <a:bodyPr wrap="square" rtlCol="0">
            <a:spAutoFit/>
          </a:bodyPr>
          <a:lstStyle/>
          <a:p>
            <a:endParaRPr lang="zh-CN" altLang="en-US" dirty="0"/>
          </a:p>
        </p:txBody>
      </p:sp>
      <p:sp>
        <p:nvSpPr>
          <p:cNvPr id="4" name="文本框 3"/>
          <p:cNvSpPr txBox="1"/>
          <p:nvPr/>
        </p:nvSpPr>
        <p:spPr>
          <a:xfrm>
            <a:off x="669701" y="2860431"/>
            <a:ext cx="8159262" cy="1200329"/>
          </a:xfrm>
          <a:prstGeom prst="rect">
            <a:avLst/>
          </a:prstGeom>
          <a:noFill/>
        </p:spPr>
        <p:txBody>
          <a:bodyPr wrap="square" rtlCol="0">
            <a:spAutoFit/>
          </a:bodyPr>
          <a:lstStyle/>
          <a:p>
            <a:r>
              <a:rPr lang="zh-CN" altLang="zh-CN" dirty="0"/>
              <a:t>同样在</a:t>
            </a:r>
            <a:r>
              <a:rPr lang="en-US" altLang="zh-CN" dirty="0"/>
              <a:t>2012</a:t>
            </a:r>
            <a:r>
              <a:rPr lang="zh-CN" altLang="zh-CN" dirty="0"/>
              <a:t>年，</a:t>
            </a:r>
            <a:r>
              <a:rPr lang="en-US" altLang="zh-CN" dirty="0"/>
              <a:t>Google X</a:t>
            </a:r>
            <a:r>
              <a:rPr lang="zh-CN" altLang="zh-CN" dirty="0"/>
              <a:t>实验室的一个研究项目</a:t>
            </a:r>
            <a:r>
              <a:rPr lang="en-US" altLang="zh-CN" dirty="0"/>
              <a:t>---</a:t>
            </a:r>
            <a:r>
              <a:rPr lang="zh-CN" altLang="zh-CN" dirty="0"/>
              <a:t>“谷歌大脑”，项目研究人员组建了一个庞大的神经网络学习系统，并通过从</a:t>
            </a:r>
            <a:r>
              <a:rPr lang="en-US" altLang="zh-CN" dirty="0"/>
              <a:t>YouTube</a:t>
            </a:r>
            <a:r>
              <a:rPr lang="zh-CN" altLang="zh-CN" dirty="0"/>
              <a:t>上随机抽取猫的照片交给“谷歌大脑”训练，训练结束后进行测试，测试结束后发现，“谷歌大脑”识别猫的照片的准确率基本达到</a:t>
            </a:r>
            <a:r>
              <a:rPr lang="zh-CN" altLang="zh-CN" dirty="0" smtClean="0"/>
              <a:t>四分之</a:t>
            </a:r>
            <a:r>
              <a:rPr lang="zh-CN" altLang="en-US" dirty="0" smtClean="0"/>
              <a:t>三。</a:t>
            </a:r>
            <a:endParaRPr lang="zh-CN" altLang="en-US" dirty="0"/>
          </a:p>
        </p:txBody>
      </p:sp>
      <p:sp>
        <p:nvSpPr>
          <p:cNvPr id="5" name="文本框 4"/>
          <p:cNvSpPr txBox="1"/>
          <p:nvPr/>
        </p:nvSpPr>
        <p:spPr>
          <a:xfrm>
            <a:off x="669701" y="5052646"/>
            <a:ext cx="8264769" cy="646331"/>
          </a:xfrm>
          <a:prstGeom prst="rect">
            <a:avLst/>
          </a:prstGeom>
          <a:noFill/>
        </p:spPr>
        <p:txBody>
          <a:bodyPr wrap="square" rtlCol="0">
            <a:spAutoFit/>
          </a:bodyPr>
          <a:lstStyle/>
          <a:p>
            <a:r>
              <a:rPr lang="zh-CN" altLang="zh-CN" dirty="0"/>
              <a:t>在</a:t>
            </a:r>
            <a:r>
              <a:rPr lang="en-US" altLang="zh-CN" dirty="0"/>
              <a:t>2012</a:t>
            </a:r>
            <a:r>
              <a:rPr lang="zh-CN" altLang="zh-CN" dirty="0"/>
              <a:t>年，微软研究院和多伦多大学历时两年研发出一套实时语音机器翻译系统，它相比旧系统出错率至少降低百分之三十。</a:t>
            </a:r>
            <a:endParaRPr lang="zh-CN" altLang="en-US" dirty="0"/>
          </a:p>
        </p:txBody>
      </p:sp>
    </p:spTree>
    <p:extLst>
      <p:ext uri="{BB962C8B-B14F-4D97-AF65-F5344CB8AC3E}">
        <p14:creationId xmlns:p14="http://schemas.microsoft.com/office/powerpoint/2010/main" val="40131928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6726" y="62311"/>
            <a:ext cx="1499196" cy="497982"/>
          </a:xfrm>
        </p:spPr>
        <p:txBody>
          <a:bodyPr>
            <a:normAutofit fontScale="90000"/>
          </a:bodyPr>
          <a:lstStyle/>
          <a:p>
            <a:r>
              <a:rPr lang="en-US" altLang="zh-CN" sz="2800" dirty="0" smtClean="0"/>
              <a:t>Warning</a:t>
            </a:r>
            <a:endParaRPr lang="zh-CN" altLang="en-US" sz="2800" dirty="0"/>
          </a:p>
        </p:txBody>
      </p:sp>
      <p:sp>
        <p:nvSpPr>
          <p:cNvPr id="4" name="文本框 3"/>
          <p:cNvSpPr txBox="1"/>
          <p:nvPr/>
        </p:nvSpPr>
        <p:spPr>
          <a:xfrm>
            <a:off x="721216" y="815734"/>
            <a:ext cx="1223492" cy="369332"/>
          </a:xfrm>
          <a:prstGeom prst="rect">
            <a:avLst/>
          </a:prstGeom>
          <a:noFill/>
        </p:spPr>
        <p:txBody>
          <a:bodyPr wrap="square" rtlCol="0">
            <a:spAutoFit/>
          </a:bodyPr>
          <a:lstStyle/>
          <a:p>
            <a:r>
              <a:rPr lang="en-US" altLang="zh-CN" dirty="0" smtClean="0"/>
              <a:t>Notation</a:t>
            </a:r>
          </a:p>
        </p:txBody>
      </p:sp>
      <p:sp>
        <p:nvSpPr>
          <p:cNvPr id="6" name="文本框 5"/>
          <p:cNvSpPr txBox="1"/>
          <p:nvPr/>
        </p:nvSpPr>
        <p:spPr>
          <a:xfrm>
            <a:off x="1617495" y="1308468"/>
            <a:ext cx="2601532" cy="400110"/>
          </a:xfrm>
          <a:prstGeom prst="rect">
            <a:avLst/>
          </a:prstGeom>
          <a:noFill/>
        </p:spPr>
        <p:txBody>
          <a:bodyPr wrap="square" rtlCol="0">
            <a:spAutoFit/>
          </a:bodyPr>
          <a:lstStyle/>
          <a:p>
            <a:r>
              <a:rPr lang="en-US" altLang="zh-CN" sz="2000" dirty="0" err="1" smtClean="0"/>
              <a:t>E</a:t>
            </a:r>
            <a:r>
              <a:rPr lang="en-US" altLang="zh-CN" sz="2000" baseline="-25000" dirty="0" err="1" smtClean="0"/>
              <a:t>in</a:t>
            </a:r>
            <a:r>
              <a:rPr lang="en-US" altLang="zh-CN" sz="2000" dirty="0" smtClean="0"/>
              <a:t>: in-sample-error</a:t>
            </a:r>
            <a:endParaRPr lang="zh-CN" altLang="en-US" sz="2000" dirty="0"/>
          </a:p>
        </p:txBody>
      </p:sp>
      <p:sp>
        <p:nvSpPr>
          <p:cNvPr id="7" name="文本框 6"/>
          <p:cNvSpPr txBox="1"/>
          <p:nvPr/>
        </p:nvSpPr>
        <p:spPr>
          <a:xfrm>
            <a:off x="1617495" y="1831980"/>
            <a:ext cx="4262907" cy="400110"/>
          </a:xfrm>
          <a:prstGeom prst="rect">
            <a:avLst/>
          </a:prstGeom>
          <a:noFill/>
        </p:spPr>
        <p:txBody>
          <a:bodyPr wrap="square" rtlCol="0">
            <a:spAutoFit/>
          </a:bodyPr>
          <a:lstStyle/>
          <a:p>
            <a:r>
              <a:rPr lang="en-US" altLang="zh-CN" sz="2000" dirty="0" err="1" smtClean="0"/>
              <a:t>E</a:t>
            </a:r>
            <a:r>
              <a:rPr lang="en-US" altLang="zh-CN" sz="2000" baseline="-25000" dirty="0" err="1" smtClean="0"/>
              <a:t>out</a:t>
            </a:r>
            <a:r>
              <a:rPr lang="en-US" altLang="zh-CN" sz="2000" dirty="0" smtClean="0"/>
              <a:t>: out-of-</a:t>
            </a:r>
            <a:r>
              <a:rPr lang="en-US" altLang="zh-CN" sz="2000" dirty="0"/>
              <a:t>s</a:t>
            </a:r>
            <a:r>
              <a:rPr lang="en-US" altLang="zh-CN" sz="2000" dirty="0" smtClean="0"/>
              <a:t>ample-error</a:t>
            </a:r>
            <a:endParaRPr lang="zh-CN" altLang="en-US" sz="2000" dirty="0"/>
          </a:p>
        </p:txBody>
      </p:sp>
      <p:sp>
        <p:nvSpPr>
          <p:cNvPr id="11" name="文本框 10"/>
          <p:cNvSpPr txBox="1"/>
          <p:nvPr/>
        </p:nvSpPr>
        <p:spPr>
          <a:xfrm>
            <a:off x="721216" y="2717442"/>
            <a:ext cx="7495505" cy="400110"/>
          </a:xfrm>
          <a:prstGeom prst="rect">
            <a:avLst/>
          </a:prstGeom>
          <a:noFill/>
        </p:spPr>
        <p:txBody>
          <a:bodyPr wrap="square" rtlCol="0">
            <a:spAutoFit/>
          </a:bodyPr>
          <a:lstStyle/>
          <a:p>
            <a:r>
              <a:rPr lang="en-US" altLang="zh-CN" sz="2000" dirty="0" smtClean="0"/>
              <a:t>Our learning algorithm just to make(under ideal condition):</a:t>
            </a:r>
            <a:endParaRPr lang="zh-CN" altLang="en-US" sz="2000" dirty="0"/>
          </a:p>
        </p:txBody>
      </p:sp>
      <mc:AlternateContent xmlns:mc="http://schemas.openxmlformats.org/markup-compatibility/2006" xmlns:a14="http://schemas.microsoft.com/office/drawing/2010/main">
        <mc:Choice Requires="a14">
          <p:sp>
            <p:nvSpPr>
              <p:cNvPr id="12" name="矩形 11"/>
              <p:cNvSpPr/>
              <p:nvPr/>
            </p:nvSpPr>
            <p:spPr>
              <a:xfrm>
                <a:off x="2697154" y="3353614"/>
                <a:ext cx="1521873" cy="523220"/>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𝑖𝑛</m:t>
                          </m:r>
                        </m:sub>
                      </m:sSub>
                      <m:r>
                        <a:rPr lang="zh-CN" altLang="en-US" sz="2800" i="0">
                          <a:latin typeface="Cambria Math" panose="02040503050406030204" pitchFamily="18" charset="0"/>
                        </a:rPr>
                        <m:t>≈0</m:t>
                      </m:r>
                    </m:oMath>
                  </m:oMathPara>
                </a14:m>
                <a:endParaRPr lang="zh-CN" altLang="en-US" sz="2800" dirty="0"/>
              </a:p>
            </p:txBody>
          </p:sp>
        </mc:Choice>
        <mc:Fallback xmlns="">
          <p:sp>
            <p:nvSpPr>
              <p:cNvPr id="12" name="矩形 11"/>
              <p:cNvSpPr>
                <a:spLocks noRot="1" noChangeAspect="1" noMove="1" noResize="1" noEditPoints="1" noAdjustHandles="1" noChangeArrowheads="1" noChangeShapeType="1" noTextEdit="1"/>
              </p:cNvSpPr>
              <p:nvPr/>
            </p:nvSpPr>
            <p:spPr>
              <a:xfrm>
                <a:off x="2697154" y="3353614"/>
                <a:ext cx="1521873" cy="523220"/>
              </a:xfrm>
              <a:prstGeom prst="rect">
                <a:avLst/>
              </a:prstGeom>
              <a:blipFill rotWithShape="0">
                <a:blip r:embed="rId2"/>
                <a:stretch>
                  <a:fillRect/>
                </a:stretch>
              </a:blipFill>
            </p:spPr>
            <p:txBody>
              <a:bodyPr/>
              <a:lstStyle/>
              <a:p>
                <a:r>
                  <a:rPr lang="zh-CN" altLang="en-US">
                    <a:noFill/>
                  </a:rPr>
                  <a:t> </a:t>
                </a:r>
              </a:p>
            </p:txBody>
          </p:sp>
        </mc:Fallback>
      </mc:AlternateContent>
      <p:sp>
        <p:nvSpPr>
          <p:cNvPr id="13" name="文本框 12"/>
          <p:cNvSpPr txBox="1"/>
          <p:nvPr/>
        </p:nvSpPr>
        <p:spPr>
          <a:xfrm>
            <a:off x="721216" y="4112896"/>
            <a:ext cx="6040192" cy="400110"/>
          </a:xfrm>
          <a:prstGeom prst="rect">
            <a:avLst/>
          </a:prstGeom>
          <a:noFill/>
        </p:spPr>
        <p:txBody>
          <a:bodyPr wrap="square" rtlCol="0">
            <a:spAutoFit/>
          </a:bodyPr>
          <a:lstStyle/>
          <a:p>
            <a:r>
              <a:rPr lang="en-US" altLang="zh-CN" sz="2000" dirty="0" smtClean="0"/>
              <a:t>But we actually want(under ideal condition):</a:t>
            </a:r>
            <a:endParaRPr lang="zh-CN" altLang="en-US" sz="2000" dirty="0"/>
          </a:p>
        </p:txBody>
      </p:sp>
      <mc:AlternateContent xmlns:mc="http://schemas.openxmlformats.org/markup-compatibility/2006" xmlns:a14="http://schemas.microsoft.com/office/drawing/2010/main">
        <mc:Choice Requires="a14">
          <p:sp>
            <p:nvSpPr>
              <p:cNvPr id="14" name="矩形 13"/>
              <p:cNvSpPr/>
              <p:nvPr/>
            </p:nvSpPr>
            <p:spPr>
              <a:xfrm>
                <a:off x="2554289" y="4670455"/>
                <a:ext cx="2047021" cy="523220"/>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𝑜𝑢𝑡</m:t>
                          </m:r>
                        </m:sub>
                      </m:sSub>
                      <m:r>
                        <a:rPr lang="zh-CN" altLang="en-US" sz="2800" i="0">
                          <a:latin typeface="Cambria Math" panose="02040503050406030204" pitchFamily="18" charset="0"/>
                        </a:rPr>
                        <m:t>≈0</m:t>
                      </m:r>
                    </m:oMath>
                  </m:oMathPara>
                </a14:m>
                <a:endParaRPr lang="zh-CN" altLang="en-US" sz="2800" dirty="0"/>
              </a:p>
            </p:txBody>
          </p:sp>
        </mc:Choice>
        <mc:Fallback xmlns="">
          <p:sp>
            <p:nvSpPr>
              <p:cNvPr id="14" name="矩形 13"/>
              <p:cNvSpPr>
                <a:spLocks noRot="1" noChangeAspect="1" noMove="1" noResize="1" noEditPoints="1" noAdjustHandles="1" noChangeArrowheads="1" noChangeShapeType="1" noTextEdit="1"/>
              </p:cNvSpPr>
              <p:nvPr/>
            </p:nvSpPr>
            <p:spPr>
              <a:xfrm>
                <a:off x="2554289" y="4670455"/>
                <a:ext cx="2047021" cy="523220"/>
              </a:xfrm>
              <a:prstGeom prst="rect">
                <a:avLst/>
              </a:prstGeom>
              <a:blipFill rotWithShape="0">
                <a:blip r:embed="rId3"/>
                <a:stretch>
                  <a:fillRect/>
                </a:stretch>
              </a:blipFill>
            </p:spPr>
            <p:txBody>
              <a:bodyPr/>
              <a:lstStyle/>
              <a:p>
                <a:r>
                  <a:rPr lang="zh-CN" altLang="en-US">
                    <a:noFill/>
                  </a:rPr>
                  <a:t> </a:t>
                </a:r>
              </a:p>
            </p:txBody>
          </p:sp>
        </mc:Fallback>
      </mc:AlternateContent>
      <p:sp>
        <p:nvSpPr>
          <p:cNvPr id="15" name="文本框 14"/>
          <p:cNvSpPr txBox="1"/>
          <p:nvPr/>
        </p:nvSpPr>
        <p:spPr>
          <a:xfrm>
            <a:off x="721216" y="5508350"/>
            <a:ext cx="9298547" cy="369332"/>
          </a:xfrm>
          <a:prstGeom prst="rect">
            <a:avLst/>
          </a:prstGeom>
          <a:noFill/>
        </p:spPr>
        <p:txBody>
          <a:bodyPr wrap="square" rtlCol="0">
            <a:spAutoFit/>
          </a:bodyPr>
          <a:lstStyle/>
          <a:p>
            <a:r>
              <a:rPr lang="en-US" altLang="zh-CN" dirty="0" smtClean="0"/>
              <a:t>Need some mathematics(learning theory) to link each other(under ideal condition):</a:t>
            </a:r>
            <a:endParaRPr lang="zh-CN" altLang="en-US" dirty="0"/>
          </a:p>
        </p:txBody>
      </p:sp>
      <mc:AlternateContent xmlns:mc="http://schemas.openxmlformats.org/markup-compatibility/2006" xmlns:a14="http://schemas.microsoft.com/office/drawing/2010/main">
        <mc:Choice Requires="a14">
          <p:sp>
            <p:nvSpPr>
              <p:cNvPr id="16" name="矩形 15"/>
              <p:cNvSpPr/>
              <p:nvPr/>
            </p:nvSpPr>
            <p:spPr>
              <a:xfrm>
                <a:off x="2697154" y="6036799"/>
                <a:ext cx="1664738" cy="461665"/>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i="1">
                              <a:latin typeface="Cambria Math" panose="02040503050406030204" pitchFamily="18" charset="0"/>
                            </a:rPr>
                            <m:t>𝑖𝑛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i="1">
                              <a:latin typeface="Cambria Math" panose="02040503050406030204" pitchFamily="18" charset="0"/>
                            </a:rPr>
                            <m:t>𝑜𝑢𝑡</m:t>
                          </m:r>
                        </m:sub>
                      </m:sSub>
                    </m:oMath>
                  </m:oMathPara>
                </a14:m>
                <a:endParaRPr lang="zh-CN"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2697154" y="6036799"/>
                <a:ext cx="1664738" cy="461665"/>
              </a:xfrm>
              <a:prstGeom prst="rect">
                <a:avLst/>
              </a:prstGeom>
              <a:blipFill rotWithShape="0">
                <a:blip r:embed="rId4"/>
                <a:stretch>
                  <a:fillRect b="-5263"/>
                </a:stretch>
              </a:blipFill>
            </p:spPr>
            <p:txBody>
              <a:bodyPr/>
              <a:lstStyle/>
              <a:p>
                <a:r>
                  <a:rPr lang="zh-CN" altLang="en-US">
                    <a:noFill/>
                  </a:rPr>
                  <a:t> </a:t>
                </a:r>
              </a:p>
            </p:txBody>
          </p:sp>
        </mc:Fallback>
      </mc:AlternateContent>
      <p:sp>
        <p:nvSpPr>
          <p:cNvPr id="17" name="文本框 16"/>
          <p:cNvSpPr txBox="1"/>
          <p:nvPr/>
        </p:nvSpPr>
        <p:spPr>
          <a:xfrm>
            <a:off x="4778062" y="6046285"/>
            <a:ext cx="3606085" cy="400110"/>
          </a:xfrm>
          <a:prstGeom prst="rect">
            <a:avLst/>
          </a:prstGeom>
          <a:noFill/>
        </p:spPr>
        <p:txBody>
          <a:bodyPr wrap="square" rtlCol="0">
            <a:spAutoFit/>
          </a:bodyPr>
          <a:lstStyle/>
          <a:p>
            <a:r>
              <a:rPr lang="en-US" altLang="zh-CN" sz="2000" dirty="0" smtClean="0"/>
              <a:t>(Theoretical guarantee)</a:t>
            </a:r>
            <a:endParaRPr lang="zh-CN" altLang="en-US" sz="2000" dirty="0"/>
          </a:p>
        </p:txBody>
      </p:sp>
    </p:spTree>
    <p:extLst>
      <p:ext uri="{BB962C8B-B14F-4D97-AF65-F5344CB8AC3E}">
        <p14:creationId xmlns:p14="http://schemas.microsoft.com/office/powerpoint/2010/main" val="412693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11" grpId="0"/>
      <p:bldP spid="12" grpId="0" animBg="1"/>
      <p:bldP spid="13" grpId="0"/>
      <p:bldP spid="14" grpId="0" animBg="1"/>
      <p:bldP spid="15" grpId="0"/>
      <p:bldP spid="16" grpId="0" animBg="1"/>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5215"/>
            <a:ext cx="5804365" cy="4422373"/>
          </a:xfrm>
          <a:prstGeom prst="rect">
            <a:avLst/>
          </a:prstGeom>
        </p:spPr>
      </p:pic>
      <p:sp>
        <p:nvSpPr>
          <p:cNvPr id="5" name="文本框 4"/>
          <p:cNvSpPr txBox="1"/>
          <p:nvPr/>
        </p:nvSpPr>
        <p:spPr>
          <a:xfrm>
            <a:off x="1345031" y="6154379"/>
            <a:ext cx="4537370" cy="400110"/>
          </a:xfrm>
          <a:prstGeom prst="rect">
            <a:avLst/>
          </a:prstGeom>
          <a:solidFill>
            <a:schemeClr val="accent6"/>
          </a:solidFill>
        </p:spPr>
        <p:txBody>
          <a:bodyPr wrap="square" rtlCol="0">
            <a:spAutoFit/>
          </a:bodyPr>
          <a:lstStyle/>
          <a:p>
            <a:r>
              <a:rPr lang="en-US" altLang="zh-CN" sz="2000" dirty="0" smtClean="0"/>
              <a:t>Powerful model not always good :-(</a:t>
            </a:r>
            <a:endParaRPr lang="zh-CN" altLang="en-US" sz="2000" dirty="0"/>
          </a:p>
        </p:txBody>
      </p:sp>
      <p:sp>
        <p:nvSpPr>
          <p:cNvPr id="6" name="文本框 5"/>
          <p:cNvSpPr txBox="1"/>
          <p:nvPr/>
        </p:nvSpPr>
        <p:spPr>
          <a:xfrm>
            <a:off x="3613716" y="5547588"/>
            <a:ext cx="5937160" cy="369332"/>
          </a:xfrm>
          <a:prstGeom prst="rect">
            <a:avLst/>
          </a:prstGeom>
          <a:noFill/>
        </p:spPr>
        <p:txBody>
          <a:bodyPr wrap="square" rtlCol="0">
            <a:spAutoFit/>
          </a:bodyPr>
          <a:lstStyle/>
          <a:p>
            <a:r>
              <a:rPr lang="en-US" altLang="zh-CN" dirty="0" smtClean="0"/>
              <a:t>--from </a:t>
            </a:r>
            <a:r>
              <a:rPr lang="en-US" altLang="zh-CN" i="1" dirty="0" smtClean="0"/>
              <a:t>Machine Learning Foundations</a:t>
            </a:r>
            <a:r>
              <a:rPr lang="en-US" altLang="zh-CN" dirty="0" smtClean="0"/>
              <a:t>, </a:t>
            </a:r>
            <a:r>
              <a:rPr lang="en-US" altLang="zh-CN" dirty="0" err="1" smtClean="0"/>
              <a:t>Hsuan</a:t>
            </a:r>
            <a:r>
              <a:rPr lang="en-US" altLang="zh-CN" dirty="0" smtClean="0"/>
              <a:t>-Tien Lin</a:t>
            </a:r>
            <a:endParaRPr lang="zh-CN" altLang="en-US" dirty="0"/>
          </a:p>
        </p:txBody>
      </p:sp>
      <p:cxnSp>
        <p:nvCxnSpPr>
          <p:cNvPr id="11" name="直接箭头连接符 10"/>
          <p:cNvCxnSpPr/>
          <p:nvPr/>
        </p:nvCxnSpPr>
        <p:spPr>
          <a:xfrm flipV="1">
            <a:off x="1867437" y="734096"/>
            <a:ext cx="1545464" cy="1712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778476" y="237158"/>
            <a:ext cx="4429141" cy="461665"/>
          </a:xfrm>
          <a:prstGeom prst="rect">
            <a:avLst/>
          </a:prstGeom>
          <a:noFill/>
        </p:spPr>
        <p:txBody>
          <a:bodyPr wrap="square" rtlCol="0">
            <a:spAutoFit/>
          </a:bodyPr>
          <a:lstStyle/>
          <a:p>
            <a:r>
              <a:rPr lang="en-US" altLang="zh-CN" sz="2400" dirty="0" smtClean="0"/>
              <a:t>If over it, it will </a:t>
            </a:r>
            <a:r>
              <a:rPr lang="en-US" altLang="zh-CN" sz="2400" dirty="0" err="1" smtClean="0"/>
              <a:t>overfit</a:t>
            </a:r>
            <a:r>
              <a:rPr lang="en-US" altLang="zh-CN" sz="2400" dirty="0"/>
              <a:t> </a:t>
            </a:r>
            <a:r>
              <a:rPr lang="en-US" altLang="zh-CN" sz="2400" dirty="0" smtClean="0"/>
              <a:t>:-(</a:t>
            </a:r>
            <a:endParaRPr lang="zh-CN" altLang="en-US" sz="2400" dirty="0"/>
          </a:p>
        </p:txBody>
      </p:sp>
    </p:spTree>
    <p:extLst>
      <p:ext uri="{BB962C8B-B14F-4D97-AF65-F5344CB8AC3E}">
        <p14:creationId xmlns:p14="http://schemas.microsoft.com/office/powerpoint/2010/main" val="104528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7976548" cy="772973"/>
          </a:xfrm>
        </p:spPr>
        <p:txBody>
          <a:bodyPr/>
          <a:lstStyle/>
          <a:p>
            <a:r>
              <a:rPr lang="en-US" altLang="zh-CN" dirty="0" smtClean="0"/>
              <a:t>More applications to ML…</a:t>
            </a:r>
            <a:endParaRPr lang="zh-CN" altLang="en-US" dirty="0"/>
          </a:p>
        </p:txBody>
      </p:sp>
      <p:sp>
        <p:nvSpPr>
          <p:cNvPr id="3" name="内容占位符 2"/>
          <p:cNvSpPr>
            <a:spLocks noGrp="1"/>
          </p:cNvSpPr>
          <p:nvPr>
            <p:ph idx="1"/>
          </p:nvPr>
        </p:nvSpPr>
        <p:spPr>
          <a:xfrm>
            <a:off x="677334" y="1638605"/>
            <a:ext cx="8596668" cy="3716121"/>
          </a:xfrm>
        </p:spPr>
        <p:txBody>
          <a:bodyPr>
            <a:normAutofit/>
          </a:bodyPr>
          <a:lstStyle/>
          <a:p>
            <a:r>
              <a:rPr lang="en-US" altLang="zh-CN" sz="2400" dirty="0" smtClean="0"/>
              <a:t>Little children ‘learn’ to recognize something…like trees, foods and peoples etc.</a:t>
            </a:r>
          </a:p>
          <a:p>
            <a:r>
              <a:rPr lang="en-US" altLang="zh-CN" sz="2400" dirty="0" smtClean="0"/>
              <a:t>Spam filters</a:t>
            </a:r>
          </a:p>
          <a:p>
            <a:r>
              <a:rPr lang="en-US" altLang="zh-CN" sz="2400" dirty="0" smtClean="0"/>
              <a:t>Recommender systems</a:t>
            </a:r>
          </a:p>
          <a:p>
            <a:r>
              <a:rPr lang="en-US" altLang="zh-CN" sz="2400" dirty="0" smtClean="0"/>
              <a:t>Speech/visual recognition</a:t>
            </a:r>
          </a:p>
          <a:p>
            <a:r>
              <a:rPr lang="en-US" altLang="zh-CN" sz="2400" dirty="0" smtClean="0"/>
              <a:t>Google’s self-driven cars</a:t>
            </a:r>
          </a:p>
          <a:p>
            <a:r>
              <a:rPr lang="en-US" altLang="zh-CN" sz="2400" dirty="0" smtClean="0"/>
              <a:t>And so on… include medical, financial, biology, and any other area you can imagine :-)</a:t>
            </a:r>
          </a:p>
          <a:p>
            <a:pPr marL="0" indent="0">
              <a:buNone/>
            </a:pPr>
            <a:endParaRPr lang="en-US" altLang="zh-CN" sz="2400" dirty="0" smtClean="0"/>
          </a:p>
        </p:txBody>
      </p:sp>
      <p:sp>
        <p:nvSpPr>
          <p:cNvPr id="4" name="文本框 3"/>
          <p:cNvSpPr txBox="1"/>
          <p:nvPr/>
        </p:nvSpPr>
        <p:spPr>
          <a:xfrm>
            <a:off x="677334" y="5742432"/>
            <a:ext cx="8356938" cy="646331"/>
          </a:xfrm>
          <a:prstGeom prst="rect">
            <a:avLst/>
          </a:prstGeom>
          <a:noFill/>
        </p:spPr>
        <p:txBody>
          <a:bodyPr wrap="square" rtlCol="0">
            <a:spAutoFit/>
          </a:bodyPr>
          <a:lstStyle/>
          <a:p>
            <a:r>
              <a:rPr lang="en-US" altLang="zh-CN" sz="3600" dirty="0" smtClean="0">
                <a:solidFill>
                  <a:srgbClr val="00B050"/>
                </a:solidFill>
              </a:rPr>
              <a:t>ML can be found everywhere nowadays</a:t>
            </a:r>
            <a:endParaRPr lang="zh-CN" altLang="en-US" sz="3600" dirty="0">
              <a:solidFill>
                <a:srgbClr val="00B050"/>
              </a:solidFill>
            </a:endParaRPr>
          </a:p>
        </p:txBody>
      </p:sp>
    </p:spTree>
    <p:extLst>
      <p:ext uri="{BB962C8B-B14F-4D97-AF65-F5344CB8AC3E}">
        <p14:creationId xmlns:p14="http://schemas.microsoft.com/office/powerpoint/2010/main" val="15667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 calcmode="lin" valueType="num">
                                      <p:cBhvr additive="base">
                                        <p:cTn id="4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210355"/>
            <a:ext cx="2439353" cy="575256"/>
          </a:xfrm>
        </p:spPr>
        <p:txBody>
          <a:bodyPr>
            <a:normAutofit fontScale="90000"/>
          </a:bodyPr>
          <a:lstStyle/>
          <a:p>
            <a:r>
              <a:rPr lang="en-US" altLang="zh-CN" dirty="0" smtClean="0"/>
              <a:t>References</a:t>
            </a:r>
            <a:endParaRPr lang="zh-CN" altLang="en-US" dirty="0"/>
          </a:p>
        </p:txBody>
      </p:sp>
      <p:sp>
        <p:nvSpPr>
          <p:cNvPr id="3" name="内容占位符 2"/>
          <p:cNvSpPr>
            <a:spLocks noGrp="1"/>
          </p:cNvSpPr>
          <p:nvPr>
            <p:ph idx="1"/>
          </p:nvPr>
        </p:nvSpPr>
        <p:spPr>
          <a:xfrm>
            <a:off x="677334" y="962854"/>
            <a:ext cx="8596668" cy="1329585"/>
          </a:xfrm>
        </p:spPr>
        <p:txBody>
          <a:bodyPr/>
          <a:lstStyle/>
          <a:p>
            <a:r>
              <a:rPr lang="en-US" altLang="zh-CN" i="1" dirty="0" smtClean="0"/>
              <a:t>CS229</a:t>
            </a:r>
            <a:r>
              <a:rPr lang="en-US" altLang="zh-CN" dirty="0" smtClean="0"/>
              <a:t>, Stanford University, Andrew Ng</a:t>
            </a:r>
          </a:p>
          <a:p>
            <a:r>
              <a:rPr lang="en-US" altLang="zh-CN" i="1" dirty="0" smtClean="0"/>
              <a:t>Machine Learning Foundations</a:t>
            </a:r>
            <a:r>
              <a:rPr lang="en-US" altLang="zh-CN" dirty="0" smtClean="0"/>
              <a:t>, National Taiwan University, </a:t>
            </a:r>
            <a:r>
              <a:rPr lang="en-US" altLang="zh-CN" dirty="0" err="1" smtClean="0"/>
              <a:t>Hsuan</a:t>
            </a:r>
            <a:r>
              <a:rPr lang="en-US" altLang="zh-CN" dirty="0" smtClean="0"/>
              <a:t>-Tien Lin</a:t>
            </a:r>
          </a:p>
          <a:p>
            <a:r>
              <a:rPr lang="en-US" altLang="zh-CN" i="1" dirty="0" smtClean="0"/>
              <a:t>Machine Learning Techniques</a:t>
            </a:r>
            <a:r>
              <a:rPr lang="en-US" altLang="zh-CN" dirty="0" smtClean="0"/>
              <a:t>, National Taiwan University, </a:t>
            </a:r>
            <a:r>
              <a:rPr lang="en-US" altLang="zh-CN" dirty="0" err="1" smtClean="0"/>
              <a:t>Hsuan</a:t>
            </a:r>
            <a:r>
              <a:rPr lang="en-US" altLang="zh-CN" dirty="0" smtClean="0"/>
              <a:t>-Tien Lin</a:t>
            </a:r>
            <a:endParaRPr lang="zh-CN" altLang="en-US" dirty="0"/>
          </a:p>
        </p:txBody>
      </p:sp>
      <p:sp>
        <p:nvSpPr>
          <p:cNvPr id="4" name="文本框 3"/>
          <p:cNvSpPr txBox="1"/>
          <p:nvPr/>
        </p:nvSpPr>
        <p:spPr>
          <a:xfrm>
            <a:off x="652769" y="3242431"/>
            <a:ext cx="3902299" cy="1015663"/>
          </a:xfrm>
          <a:prstGeom prst="rect">
            <a:avLst/>
          </a:prstGeom>
          <a:noFill/>
        </p:spPr>
        <p:txBody>
          <a:bodyPr wrap="square" rtlCol="0">
            <a:spAutoFit/>
          </a:bodyPr>
          <a:lstStyle/>
          <a:p>
            <a:r>
              <a:rPr lang="en-US" altLang="zh-CN" sz="2000" dirty="0" smtClean="0"/>
              <a:t>Lecture notes: </a:t>
            </a:r>
          </a:p>
          <a:p>
            <a:r>
              <a:rPr lang="en-US" altLang="zh-CN" sz="2000" dirty="0" smtClean="0">
                <a:hlinkClick r:id="rId2"/>
              </a:rPr>
              <a:t>http</a:t>
            </a:r>
            <a:r>
              <a:rPr lang="en-US" altLang="zh-CN" sz="2000" dirty="0">
                <a:hlinkClick r:id="rId2"/>
              </a:rPr>
              <a:t>://cs229.stanford.edu</a:t>
            </a:r>
            <a:r>
              <a:rPr lang="en-US" altLang="zh-CN" sz="2000" dirty="0" smtClean="0">
                <a:hlinkClick r:id="rId2"/>
              </a:rPr>
              <a:t>/</a:t>
            </a:r>
            <a:endParaRPr lang="en-US" altLang="zh-CN" sz="2000" dirty="0" smtClean="0"/>
          </a:p>
          <a:p>
            <a:endParaRPr lang="zh-CN" altLang="en-US" sz="2000" dirty="0"/>
          </a:p>
        </p:txBody>
      </p:sp>
      <p:sp>
        <p:nvSpPr>
          <p:cNvPr id="5" name="文本框 4"/>
          <p:cNvSpPr txBox="1"/>
          <p:nvPr/>
        </p:nvSpPr>
        <p:spPr>
          <a:xfrm>
            <a:off x="677334" y="4074208"/>
            <a:ext cx="7526508" cy="2862322"/>
          </a:xfrm>
          <a:prstGeom prst="rect">
            <a:avLst/>
          </a:prstGeom>
          <a:noFill/>
        </p:spPr>
        <p:txBody>
          <a:bodyPr wrap="square" rtlCol="0">
            <a:spAutoFit/>
          </a:bodyPr>
          <a:lstStyle/>
          <a:p>
            <a:r>
              <a:rPr lang="en-US" altLang="zh-CN" sz="2000" dirty="0" err="1" smtClean="0"/>
              <a:t>Coursera</a:t>
            </a:r>
            <a:r>
              <a:rPr lang="en-US" altLang="zh-CN" sz="2000" dirty="0" smtClean="0"/>
              <a:t>:</a:t>
            </a:r>
          </a:p>
          <a:p>
            <a:r>
              <a:rPr lang="en-US" altLang="zh-CN" sz="2000" dirty="0" smtClean="0"/>
              <a:t>Machine Learning Foundations: </a:t>
            </a:r>
            <a:r>
              <a:rPr lang="en-US" altLang="zh-CN" sz="2000" dirty="0" smtClean="0">
                <a:hlinkClick r:id="rId3"/>
              </a:rPr>
              <a:t>https</a:t>
            </a:r>
            <a:r>
              <a:rPr lang="en-US" altLang="zh-CN" sz="2000" dirty="0">
                <a:hlinkClick r:id="rId3"/>
              </a:rPr>
              <a:t>://</a:t>
            </a:r>
            <a:r>
              <a:rPr lang="en-US" altLang="zh-CN" sz="2000" dirty="0" smtClean="0">
                <a:hlinkClick r:id="rId3"/>
              </a:rPr>
              <a:t>www.coursera.org/course/ntumlone</a:t>
            </a:r>
            <a:endParaRPr lang="en-US" altLang="zh-CN" sz="2000" dirty="0" smtClean="0"/>
          </a:p>
          <a:p>
            <a:r>
              <a:rPr lang="en-US" altLang="zh-CN" sz="2000" dirty="0" smtClean="0"/>
              <a:t>Machine Learning Techniques:</a:t>
            </a:r>
          </a:p>
          <a:p>
            <a:r>
              <a:rPr lang="en-US" altLang="zh-CN" sz="2000" dirty="0">
                <a:hlinkClick r:id="rId4"/>
              </a:rPr>
              <a:t>https://</a:t>
            </a:r>
            <a:r>
              <a:rPr lang="en-US" altLang="zh-CN" sz="2000" dirty="0" smtClean="0">
                <a:hlinkClick r:id="rId4"/>
              </a:rPr>
              <a:t>www.coursera.org/course/ntumltwo</a:t>
            </a:r>
            <a:endParaRPr lang="en-US" altLang="zh-CN" sz="2000" dirty="0" smtClean="0"/>
          </a:p>
          <a:p>
            <a:r>
              <a:rPr lang="en-US" altLang="zh-CN" sz="2000" dirty="0" smtClean="0"/>
              <a:t>Original Version:</a:t>
            </a:r>
          </a:p>
          <a:p>
            <a:r>
              <a:rPr lang="en-US" altLang="zh-CN" sz="2000" dirty="0">
                <a:hlinkClick r:id="rId5"/>
              </a:rPr>
              <a:t>https://www.csie.ntu.edu.tw/~htlin/course/ml15fall</a:t>
            </a:r>
            <a:r>
              <a:rPr lang="en-US" altLang="zh-CN" sz="2000" dirty="0" smtClean="0">
                <a:hlinkClick r:id="rId5"/>
              </a:rPr>
              <a:t>/</a:t>
            </a:r>
            <a:endParaRPr lang="en-US" altLang="zh-CN" sz="2000" dirty="0" smtClean="0"/>
          </a:p>
          <a:p>
            <a:r>
              <a:rPr lang="en-US" altLang="zh-CN" sz="2000" dirty="0" smtClean="0"/>
              <a:t>The homework upon here would teach you how to be a man :-)</a:t>
            </a:r>
          </a:p>
          <a:p>
            <a:endParaRPr lang="zh-CN" altLang="en-US" sz="2000" dirty="0"/>
          </a:p>
        </p:txBody>
      </p:sp>
      <p:sp>
        <p:nvSpPr>
          <p:cNvPr id="6" name="文本框 5"/>
          <p:cNvSpPr txBox="1"/>
          <p:nvPr/>
        </p:nvSpPr>
        <p:spPr>
          <a:xfrm>
            <a:off x="652769" y="2567380"/>
            <a:ext cx="6109832" cy="400110"/>
          </a:xfrm>
          <a:prstGeom prst="rect">
            <a:avLst/>
          </a:prstGeom>
          <a:noFill/>
        </p:spPr>
        <p:txBody>
          <a:bodyPr wrap="square" rtlCol="0">
            <a:spAutoFit/>
          </a:bodyPr>
          <a:lstStyle/>
          <a:p>
            <a:r>
              <a:rPr lang="en-US" altLang="zh-CN" sz="2000" dirty="0" smtClean="0"/>
              <a:t>To recommend:</a:t>
            </a:r>
            <a:endParaRPr lang="zh-CN" altLang="en-US" sz="2000" dirty="0"/>
          </a:p>
        </p:txBody>
      </p:sp>
    </p:spTree>
    <p:extLst>
      <p:ext uri="{BB962C8B-B14F-4D97-AF65-F5344CB8AC3E}">
        <p14:creationId xmlns:p14="http://schemas.microsoft.com/office/powerpoint/2010/main" val="39982677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05330" y="2756080"/>
            <a:ext cx="1970467" cy="1015663"/>
          </a:xfrm>
          <a:prstGeom prst="rect">
            <a:avLst/>
          </a:prstGeom>
          <a:noFill/>
        </p:spPr>
        <p:txBody>
          <a:bodyPr wrap="square" rtlCol="0">
            <a:spAutoFit/>
          </a:bodyPr>
          <a:lstStyle/>
          <a:p>
            <a:r>
              <a:rPr lang="en-US" altLang="zh-CN" sz="6000" dirty="0"/>
              <a:t>Q</a:t>
            </a:r>
            <a:r>
              <a:rPr lang="zh-CN" altLang="en-US" sz="6000" dirty="0" smtClean="0">
                <a:latin typeface="宋体" panose="02010600030101010101" pitchFamily="2" charset="-122"/>
                <a:ea typeface="宋体" panose="02010600030101010101" pitchFamily="2" charset="-122"/>
              </a:rPr>
              <a:t>＆</a:t>
            </a:r>
            <a:r>
              <a:rPr lang="en-US" altLang="zh-CN" sz="6000" dirty="0">
                <a:latin typeface="宋体" panose="02010600030101010101" pitchFamily="2" charset="-122"/>
                <a:ea typeface="宋体" panose="02010600030101010101" pitchFamily="2" charset="-122"/>
              </a:rPr>
              <a:t>A</a:t>
            </a:r>
            <a:endParaRPr lang="zh-CN" altLang="en-US" sz="6000" dirty="0"/>
          </a:p>
        </p:txBody>
      </p:sp>
    </p:spTree>
    <p:extLst>
      <p:ext uri="{BB962C8B-B14F-4D97-AF65-F5344CB8AC3E}">
        <p14:creationId xmlns:p14="http://schemas.microsoft.com/office/powerpoint/2010/main" val="3299362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40677"/>
            <a:ext cx="3085774" cy="445477"/>
          </a:xfrm>
        </p:spPr>
        <p:txBody>
          <a:bodyPr>
            <a:normAutofit fontScale="90000"/>
          </a:bodyPr>
          <a:lstStyle/>
          <a:p>
            <a:r>
              <a:rPr lang="en-US" altLang="zh-CN" sz="2400" dirty="0" smtClean="0"/>
              <a:t>Relations with DM, AI</a:t>
            </a:r>
            <a:endParaRPr lang="zh-CN" altLang="en-US" sz="2400" dirty="0"/>
          </a:p>
        </p:txBody>
      </p:sp>
      <p:sp>
        <p:nvSpPr>
          <p:cNvPr id="4" name="文本框 3"/>
          <p:cNvSpPr txBox="1"/>
          <p:nvPr/>
        </p:nvSpPr>
        <p:spPr>
          <a:xfrm>
            <a:off x="677334" y="783554"/>
            <a:ext cx="5008358" cy="923330"/>
          </a:xfrm>
          <a:prstGeom prst="rect">
            <a:avLst/>
          </a:prstGeom>
          <a:solidFill>
            <a:srgbClr val="FFC000"/>
          </a:solidFill>
        </p:spPr>
        <p:txBody>
          <a:bodyPr wrap="square" rtlCol="0">
            <a:spAutoFit/>
          </a:bodyPr>
          <a:lstStyle/>
          <a:p>
            <a:r>
              <a:rPr lang="en-US" altLang="zh-CN" dirty="0" smtClean="0"/>
              <a:t>Machine Learning:</a:t>
            </a:r>
          </a:p>
          <a:p>
            <a:r>
              <a:rPr lang="en-US" altLang="zh-CN" dirty="0" smtClean="0"/>
              <a:t>Use data to compute hypothesis g that approximates target f</a:t>
            </a:r>
            <a:endParaRPr lang="zh-CN" altLang="en-US" dirty="0"/>
          </a:p>
        </p:txBody>
      </p:sp>
      <p:sp>
        <p:nvSpPr>
          <p:cNvPr id="5" name="文本框 4"/>
          <p:cNvSpPr txBox="1"/>
          <p:nvPr/>
        </p:nvSpPr>
        <p:spPr>
          <a:xfrm>
            <a:off x="677334" y="2434918"/>
            <a:ext cx="5793804" cy="646331"/>
          </a:xfrm>
          <a:prstGeom prst="rect">
            <a:avLst/>
          </a:prstGeom>
          <a:solidFill>
            <a:srgbClr val="FF0000"/>
          </a:solidFill>
        </p:spPr>
        <p:txBody>
          <a:bodyPr wrap="square" rtlCol="0">
            <a:spAutoFit/>
          </a:bodyPr>
          <a:lstStyle/>
          <a:p>
            <a:r>
              <a:rPr lang="en-US" altLang="zh-CN" dirty="0" smtClean="0"/>
              <a:t>Data Mining:</a:t>
            </a:r>
          </a:p>
          <a:p>
            <a:r>
              <a:rPr lang="en-US" altLang="zh-CN" dirty="0" smtClean="0"/>
              <a:t>Use (huge)data to find property that is interesting</a:t>
            </a:r>
            <a:endParaRPr lang="zh-CN" altLang="en-US" dirty="0"/>
          </a:p>
        </p:txBody>
      </p:sp>
      <p:sp>
        <p:nvSpPr>
          <p:cNvPr id="6" name="文本框 5"/>
          <p:cNvSpPr txBox="1"/>
          <p:nvPr/>
        </p:nvSpPr>
        <p:spPr>
          <a:xfrm>
            <a:off x="677334" y="3278649"/>
            <a:ext cx="6778543" cy="707886"/>
          </a:xfrm>
          <a:prstGeom prst="rect">
            <a:avLst/>
          </a:prstGeom>
          <a:noFill/>
        </p:spPr>
        <p:txBody>
          <a:bodyPr wrap="square" rtlCol="0">
            <a:spAutoFit/>
          </a:bodyPr>
          <a:lstStyle/>
          <a:p>
            <a:r>
              <a:rPr lang="en-US" altLang="zh-CN" sz="2000" dirty="0" smtClean="0"/>
              <a:t>--DM can help ML, and vice versa.</a:t>
            </a:r>
          </a:p>
          <a:p>
            <a:r>
              <a:rPr lang="en-US" altLang="zh-CN" sz="2000" dirty="0" smtClean="0"/>
              <a:t>--Difficult to distinguish ML and DM in reality</a:t>
            </a:r>
            <a:endParaRPr lang="zh-CN" altLang="en-US" sz="2000" dirty="0"/>
          </a:p>
        </p:txBody>
      </p:sp>
      <p:sp>
        <p:nvSpPr>
          <p:cNvPr id="7" name="文本框 6"/>
          <p:cNvSpPr txBox="1"/>
          <p:nvPr/>
        </p:nvSpPr>
        <p:spPr>
          <a:xfrm>
            <a:off x="677334" y="4724400"/>
            <a:ext cx="6473743" cy="646331"/>
          </a:xfrm>
          <a:prstGeom prst="rect">
            <a:avLst/>
          </a:prstGeom>
          <a:solidFill>
            <a:srgbClr val="00B0F0"/>
          </a:solidFill>
        </p:spPr>
        <p:txBody>
          <a:bodyPr wrap="square" rtlCol="0">
            <a:spAutoFit/>
          </a:bodyPr>
          <a:lstStyle/>
          <a:p>
            <a:r>
              <a:rPr lang="en-US" altLang="zh-CN" dirty="0" smtClean="0"/>
              <a:t>Artificial Intelligence:</a:t>
            </a:r>
          </a:p>
          <a:p>
            <a:r>
              <a:rPr lang="en-US" altLang="zh-CN" dirty="0" smtClean="0"/>
              <a:t>Compute something that shows intelligent behavior</a:t>
            </a:r>
            <a:endParaRPr lang="zh-CN" altLang="en-US" dirty="0"/>
          </a:p>
        </p:txBody>
      </p:sp>
      <p:sp>
        <p:nvSpPr>
          <p:cNvPr id="8" name="文本框 7"/>
          <p:cNvSpPr txBox="1"/>
          <p:nvPr/>
        </p:nvSpPr>
        <p:spPr>
          <a:xfrm>
            <a:off x="677334" y="5509847"/>
            <a:ext cx="5899312" cy="400110"/>
          </a:xfrm>
          <a:prstGeom prst="rect">
            <a:avLst/>
          </a:prstGeom>
          <a:noFill/>
        </p:spPr>
        <p:txBody>
          <a:bodyPr wrap="square" rtlCol="0">
            <a:spAutoFit/>
          </a:bodyPr>
          <a:lstStyle/>
          <a:p>
            <a:r>
              <a:rPr lang="en-US" altLang="zh-CN" sz="2000" dirty="0" smtClean="0"/>
              <a:t>--ML is one possible route to realize AI</a:t>
            </a:r>
            <a:endParaRPr lang="zh-CN" altLang="en-US" sz="2000" dirty="0"/>
          </a:p>
        </p:txBody>
      </p:sp>
    </p:spTree>
    <p:extLst>
      <p:ext uri="{BB962C8B-B14F-4D97-AF65-F5344CB8AC3E}">
        <p14:creationId xmlns:p14="http://schemas.microsoft.com/office/powerpoint/2010/main" val="258367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63373"/>
            <a:ext cx="8327677" cy="597408"/>
          </a:xfrm>
        </p:spPr>
        <p:txBody>
          <a:bodyPr>
            <a:normAutofit fontScale="90000"/>
          </a:bodyPr>
          <a:lstStyle/>
          <a:p>
            <a:r>
              <a:rPr lang="en-US" altLang="zh-CN" dirty="0" smtClean="0"/>
              <a:t>Why use ML?</a:t>
            </a:r>
            <a:endParaRPr lang="zh-CN" altLang="en-US" dirty="0"/>
          </a:p>
        </p:txBody>
      </p:sp>
      <p:sp>
        <p:nvSpPr>
          <p:cNvPr id="3" name="内容占位符 2"/>
          <p:cNvSpPr>
            <a:spLocks noGrp="1"/>
          </p:cNvSpPr>
          <p:nvPr>
            <p:ph idx="1"/>
          </p:nvPr>
        </p:nvSpPr>
        <p:spPr>
          <a:xfrm>
            <a:off x="677334" y="2531059"/>
            <a:ext cx="8596668" cy="2706624"/>
          </a:xfrm>
        </p:spPr>
        <p:txBody>
          <a:bodyPr>
            <a:normAutofit/>
          </a:bodyPr>
          <a:lstStyle/>
          <a:p>
            <a:r>
              <a:rPr lang="en-US" altLang="zh-CN" sz="2000" dirty="0" smtClean="0"/>
              <a:t>Exists some </a:t>
            </a:r>
            <a:r>
              <a:rPr lang="en-US" altLang="zh-CN" sz="2000" dirty="0" smtClean="0">
                <a:solidFill>
                  <a:schemeClr val="accent6">
                    <a:lumMod val="75000"/>
                  </a:schemeClr>
                </a:solidFill>
              </a:rPr>
              <a:t>‘underlying pattern’</a:t>
            </a:r>
            <a:r>
              <a:rPr lang="en-US" altLang="zh-CN" sz="2000" dirty="0" smtClean="0"/>
              <a:t> to be learned</a:t>
            </a:r>
          </a:p>
          <a:p>
            <a:pPr marL="0" indent="0">
              <a:buNone/>
            </a:pPr>
            <a:r>
              <a:rPr lang="en-US" altLang="zh-CN" sz="2000" dirty="0" smtClean="0"/>
              <a:t>	--so ‘performance measure’ can be improved</a:t>
            </a:r>
            <a:endParaRPr lang="en-US" altLang="zh-CN" sz="2000" dirty="0"/>
          </a:p>
          <a:p>
            <a:r>
              <a:rPr lang="en-US" altLang="zh-CN" sz="2000" dirty="0" smtClean="0"/>
              <a:t>But no programmable(easy) </a:t>
            </a:r>
            <a:r>
              <a:rPr lang="en-US" altLang="zh-CN" sz="2000" dirty="0" smtClean="0">
                <a:solidFill>
                  <a:schemeClr val="accent6">
                    <a:lumMod val="75000"/>
                  </a:schemeClr>
                </a:solidFill>
              </a:rPr>
              <a:t>definition</a:t>
            </a:r>
          </a:p>
          <a:p>
            <a:pPr marL="0" indent="0">
              <a:buNone/>
            </a:pPr>
            <a:r>
              <a:rPr lang="en-US" altLang="zh-CN" sz="2000" dirty="0"/>
              <a:t>	</a:t>
            </a:r>
            <a:r>
              <a:rPr lang="en-US" altLang="zh-CN" sz="2000" dirty="0" smtClean="0"/>
              <a:t>--so alternative route needed</a:t>
            </a:r>
          </a:p>
          <a:p>
            <a:r>
              <a:rPr lang="en-US" altLang="zh-CN" sz="2000" dirty="0" smtClean="0"/>
              <a:t>Somehow there is </a:t>
            </a:r>
            <a:r>
              <a:rPr lang="en-US" altLang="zh-CN" sz="2000" dirty="0" smtClean="0">
                <a:solidFill>
                  <a:schemeClr val="accent6">
                    <a:lumMod val="75000"/>
                  </a:schemeClr>
                </a:solidFill>
              </a:rPr>
              <a:t>data</a:t>
            </a:r>
            <a:r>
              <a:rPr lang="en-US" altLang="zh-CN" sz="2000" dirty="0" smtClean="0"/>
              <a:t> about the pattern</a:t>
            </a:r>
          </a:p>
          <a:p>
            <a:pPr marL="0" indent="0">
              <a:buNone/>
            </a:pPr>
            <a:r>
              <a:rPr lang="en-US" altLang="zh-CN" sz="2000" dirty="0"/>
              <a:t>	</a:t>
            </a:r>
            <a:r>
              <a:rPr lang="en-US" altLang="zh-CN" sz="2000" dirty="0" smtClean="0"/>
              <a:t>--so ML has some ‘inputs’ to learn from</a:t>
            </a:r>
            <a:endParaRPr lang="en-US" altLang="zh-CN" sz="2000" dirty="0"/>
          </a:p>
        </p:txBody>
      </p:sp>
      <p:sp>
        <p:nvSpPr>
          <p:cNvPr id="4" name="文本框 3"/>
          <p:cNvSpPr txBox="1"/>
          <p:nvPr/>
        </p:nvSpPr>
        <p:spPr>
          <a:xfrm>
            <a:off x="677334" y="921715"/>
            <a:ext cx="8444720" cy="461665"/>
          </a:xfrm>
          <a:prstGeom prst="rect">
            <a:avLst/>
          </a:prstGeom>
          <a:noFill/>
        </p:spPr>
        <p:txBody>
          <a:bodyPr wrap="square" rtlCol="0">
            <a:spAutoFit/>
          </a:bodyPr>
          <a:lstStyle/>
          <a:p>
            <a:r>
              <a:rPr lang="en-US" altLang="zh-CN" sz="2400" dirty="0" smtClean="0"/>
              <a:t>ML is an </a:t>
            </a:r>
            <a:r>
              <a:rPr lang="en-US" altLang="zh-CN" sz="2400" dirty="0" smtClean="0">
                <a:solidFill>
                  <a:srgbClr val="FF0000"/>
                </a:solidFill>
              </a:rPr>
              <a:t>alternative route </a:t>
            </a:r>
            <a:r>
              <a:rPr lang="en-US" altLang="zh-CN" sz="2400" dirty="0" smtClean="0"/>
              <a:t>to solve complicated problems</a:t>
            </a:r>
            <a:endParaRPr lang="zh-CN" altLang="en-US" sz="2400" dirty="0"/>
          </a:p>
        </p:txBody>
      </p:sp>
      <p:sp>
        <p:nvSpPr>
          <p:cNvPr id="5" name="文本框 4"/>
          <p:cNvSpPr txBox="1"/>
          <p:nvPr/>
        </p:nvSpPr>
        <p:spPr>
          <a:xfrm>
            <a:off x="677334" y="1836115"/>
            <a:ext cx="4874903" cy="461665"/>
          </a:xfrm>
          <a:prstGeom prst="rect">
            <a:avLst/>
          </a:prstGeom>
          <a:noFill/>
        </p:spPr>
        <p:txBody>
          <a:bodyPr wrap="square" rtlCol="0">
            <a:spAutoFit/>
          </a:bodyPr>
          <a:lstStyle/>
          <a:p>
            <a:r>
              <a:rPr lang="en-US" altLang="zh-CN" sz="2400" dirty="0" smtClean="0"/>
              <a:t>More concretely…</a:t>
            </a:r>
            <a:endParaRPr lang="zh-CN" altLang="en-US" sz="2400" dirty="0"/>
          </a:p>
        </p:txBody>
      </p:sp>
      <p:sp>
        <p:nvSpPr>
          <p:cNvPr id="6" name="文本框 5"/>
          <p:cNvSpPr txBox="1"/>
          <p:nvPr/>
        </p:nvSpPr>
        <p:spPr>
          <a:xfrm>
            <a:off x="677334" y="5720486"/>
            <a:ext cx="6286736" cy="461665"/>
          </a:xfrm>
          <a:prstGeom prst="rect">
            <a:avLst/>
          </a:prstGeom>
          <a:noFill/>
        </p:spPr>
        <p:txBody>
          <a:bodyPr wrap="square" rtlCol="0">
            <a:spAutoFit/>
          </a:bodyPr>
          <a:lstStyle/>
          <a:p>
            <a:r>
              <a:rPr lang="en-US" altLang="zh-CN" sz="2400" dirty="0" smtClean="0">
                <a:solidFill>
                  <a:schemeClr val="tx1">
                    <a:lumMod val="95000"/>
                    <a:lumOff val="5000"/>
                  </a:schemeClr>
                </a:solidFill>
              </a:rPr>
              <a:t>key essence: help decide whether to use ML</a:t>
            </a:r>
            <a:endParaRPr lang="zh-CN" altLang="en-US" sz="2400" dirty="0">
              <a:solidFill>
                <a:schemeClr val="tx1">
                  <a:lumMod val="95000"/>
                  <a:lumOff val="5000"/>
                </a:schemeClr>
              </a:solidFill>
            </a:endParaRPr>
          </a:p>
        </p:txBody>
      </p:sp>
    </p:spTree>
    <p:extLst>
      <p:ext uri="{BB962C8B-B14F-4D97-AF65-F5344CB8AC3E}">
        <p14:creationId xmlns:p14="http://schemas.microsoft.com/office/powerpoint/2010/main" val="353324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 calcmode="lin" valueType="num">
                                      <p:cBhvr additive="base">
                                        <p:cTn id="4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629" y="171907"/>
            <a:ext cx="7588842" cy="677875"/>
          </a:xfrm>
        </p:spPr>
        <p:txBody>
          <a:bodyPr>
            <a:normAutofit/>
          </a:bodyPr>
          <a:lstStyle/>
          <a:p>
            <a:r>
              <a:rPr lang="en-US" altLang="zh-CN" sz="3200" dirty="0" smtClean="0"/>
              <a:t>Practical Definition of Machine Learning</a:t>
            </a:r>
            <a:endParaRPr lang="zh-CN" altLang="en-US" sz="3200" dirty="0"/>
          </a:p>
        </p:txBody>
      </p:sp>
      <p:sp>
        <p:nvSpPr>
          <p:cNvPr id="7" name="圆角矩形 6"/>
          <p:cNvSpPr/>
          <p:nvPr/>
        </p:nvSpPr>
        <p:spPr>
          <a:xfrm>
            <a:off x="289629" y="1024737"/>
            <a:ext cx="2969973" cy="833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Unknown target function</a:t>
            </a:r>
          </a:p>
          <a:p>
            <a:pPr algn="ctr"/>
            <a:r>
              <a:rPr lang="en-US" altLang="zh-CN" i="1" dirty="0" smtClean="0">
                <a:solidFill>
                  <a:schemeClr val="tx1">
                    <a:lumMod val="95000"/>
                    <a:lumOff val="5000"/>
                  </a:schemeClr>
                </a:solidFill>
              </a:rPr>
              <a:t>f: X </a:t>
            </a:r>
            <a:r>
              <a:rPr lang="en-US" altLang="zh-CN" i="1" dirty="0" smtClean="0">
                <a:solidFill>
                  <a:schemeClr val="tx1">
                    <a:lumMod val="95000"/>
                    <a:lumOff val="5000"/>
                  </a:schemeClr>
                </a:solidFill>
                <a:sym typeface="Wingdings" panose="05000000000000000000" pitchFamily="2" charset="2"/>
              </a:rPr>
              <a:t> Y</a:t>
            </a:r>
            <a:endParaRPr lang="zh-CN" altLang="en-US" i="1" dirty="0">
              <a:solidFill>
                <a:schemeClr val="tx1">
                  <a:lumMod val="95000"/>
                  <a:lumOff val="5000"/>
                </a:schemeClr>
              </a:solidFill>
            </a:endParaRPr>
          </a:p>
        </p:txBody>
      </p:sp>
      <p:sp>
        <p:nvSpPr>
          <p:cNvPr id="8" name="矩形 7"/>
          <p:cNvSpPr/>
          <p:nvPr/>
        </p:nvSpPr>
        <p:spPr>
          <a:xfrm>
            <a:off x="509085" y="2618842"/>
            <a:ext cx="2531059" cy="1111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Training examples</a:t>
            </a:r>
          </a:p>
          <a:p>
            <a:pPr algn="ctr"/>
            <a:r>
              <a:rPr lang="en-US" altLang="zh-CN" i="1" dirty="0" smtClean="0">
                <a:solidFill>
                  <a:schemeClr val="tx1">
                    <a:lumMod val="95000"/>
                    <a:lumOff val="5000"/>
                  </a:schemeClr>
                </a:solidFill>
              </a:rPr>
              <a:t>D: </a:t>
            </a:r>
            <a:r>
              <a:rPr lang="en-US" altLang="zh-CN" dirty="0" smtClean="0">
                <a:solidFill>
                  <a:schemeClr val="tx1">
                    <a:lumMod val="95000"/>
                    <a:lumOff val="5000"/>
                  </a:schemeClr>
                </a:solidFill>
              </a:rPr>
              <a:t>(x</a:t>
            </a:r>
            <a:r>
              <a:rPr lang="en-US" altLang="zh-CN" baseline="-25000" dirty="0" smtClean="0">
                <a:solidFill>
                  <a:schemeClr val="tx1">
                    <a:lumMod val="95000"/>
                    <a:lumOff val="5000"/>
                  </a:schemeClr>
                </a:solidFill>
              </a:rPr>
              <a:t>1</a:t>
            </a:r>
            <a:r>
              <a:rPr lang="en-US" altLang="zh-CN" dirty="0" smtClean="0">
                <a:solidFill>
                  <a:schemeClr val="tx1">
                    <a:lumMod val="95000"/>
                    <a:lumOff val="5000"/>
                  </a:schemeClr>
                </a:solidFill>
              </a:rPr>
              <a:t>, y</a:t>
            </a:r>
            <a:r>
              <a:rPr lang="en-US" altLang="zh-CN" baseline="-25000" dirty="0" smtClean="0">
                <a:solidFill>
                  <a:schemeClr val="tx1">
                    <a:lumMod val="95000"/>
                    <a:lumOff val="5000"/>
                  </a:schemeClr>
                </a:solidFill>
              </a:rPr>
              <a:t>1</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x</a:t>
            </a:r>
            <a:r>
              <a:rPr lang="en-US" altLang="zh-CN" baseline="-25000" dirty="0" err="1" smtClean="0">
                <a:solidFill>
                  <a:schemeClr val="tx1">
                    <a:lumMod val="95000"/>
                    <a:lumOff val="5000"/>
                  </a:schemeClr>
                </a:solidFill>
              </a:rPr>
              <a:t>N</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y</a:t>
            </a:r>
            <a:r>
              <a:rPr lang="en-US" altLang="zh-CN" baseline="-25000" dirty="0" err="1" smtClean="0">
                <a:solidFill>
                  <a:schemeClr val="tx1">
                    <a:lumMod val="95000"/>
                    <a:lumOff val="5000"/>
                  </a:schemeClr>
                </a:solidFill>
              </a:rPr>
              <a:t>N</a:t>
            </a:r>
            <a:r>
              <a:rPr lang="en-US" altLang="zh-CN" dirty="0" smtClean="0">
                <a:solidFill>
                  <a:schemeClr val="tx1">
                    <a:lumMod val="95000"/>
                    <a:lumOff val="5000"/>
                  </a:schemeClr>
                </a:solidFill>
              </a:rPr>
              <a:t>)</a:t>
            </a:r>
            <a:endParaRPr lang="zh-CN" altLang="en-US" i="1" dirty="0">
              <a:solidFill>
                <a:schemeClr val="tx1">
                  <a:lumMod val="95000"/>
                  <a:lumOff val="5000"/>
                </a:schemeClr>
              </a:solidFill>
            </a:endParaRPr>
          </a:p>
        </p:txBody>
      </p:sp>
      <p:cxnSp>
        <p:nvCxnSpPr>
          <p:cNvPr id="10" name="直接箭头连接符 9"/>
          <p:cNvCxnSpPr>
            <a:stCxn id="7" idx="2"/>
            <a:endCxn id="8" idx="0"/>
          </p:cNvCxnSpPr>
          <p:nvPr/>
        </p:nvCxnSpPr>
        <p:spPr>
          <a:xfrm flipH="1">
            <a:off x="1774615" y="1858670"/>
            <a:ext cx="1" cy="760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169663" y="2571293"/>
            <a:ext cx="1877839" cy="1207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Learning algorithm</a:t>
            </a:r>
          </a:p>
          <a:p>
            <a:pPr algn="ctr"/>
            <a:r>
              <a:rPr lang="en-US" altLang="zh-CN" i="1" dirty="0">
                <a:solidFill>
                  <a:schemeClr val="tx1">
                    <a:lumMod val="95000"/>
                    <a:lumOff val="5000"/>
                  </a:schemeClr>
                </a:solidFill>
              </a:rPr>
              <a:t>A</a:t>
            </a:r>
            <a:endParaRPr lang="zh-CN" altLang="en-US" i="1" dirty="0">
              <a:solidFill>
                <a:schemeClr val="tx1">
                  <a:lumMod val="95000"/>
                  <a:lumOff val="5000"/>
                </a:schemeClr>
              </a:solidFill>
            </a:endParaRPr>
          </a:p>
        </p:txBody>
      </p:sp>
      <p:cxnSp>
        <p:nvCxnSpPr>
          <p:cNvPr id="13" name="直接箭头连接符 12"/>
          <p:cNvCxnSpPr>
            <a:stCxn id="8" idx="3"/>
            <a:endCxn id="11" idx="2"/>
          </p:cNvCxnSpPr>
          <p:nvPr/>
        </p:nvCxnSpPr>
        <p:spPr>
          <a:xfrm>
            <a:off x="3040144" y="3174797"/>
            <a:ext cx="11295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249363" y="2686507"/>
            <a:ext cx="2005173" cy="976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Final hypothesis</a:t>
            </a:r>
          </a:p>
          <a:p>
            <a:pPr algn="ctr"/>
            <a:r>
              <a:rPr lang="en-US" altLang="zh-CN" i="1" dirty="0" smtClean="0">
                <a:solidFill>
                  <a:schemeClr val="tx1">
                    <a:lumMod val="95000"/>
                    <a:lumOff val="5000"/>
                  </a:schemeClr>
                </a:solidFill>
              </a:rPr>
              <a:t>g ≈ f</a:t>
            </a:r>
            <a:endParaRPr lang="zh-CN" altLang="en-US" i="1" dirty="0">
              <a:solidFill>
                <a:schemeClr val="tx1">
                  <a:lumMod val="95000"/>
                  <a:lumOff val="5000"/>
                </a:schemeClr>
              </a:solidFill>
            </a:endParaRPr>
          </a:p>
        </p:txBody>
      </p:sp>
      <p:cxnSp>
        <p:nvCxnSpPr>
          <p:cNvPr id="21" name="直接箭头连接符 20"/>
          <p:cNvCxnSpPr>
            <a:stCxn id="11" idx="6"/>
            <a:endCxn id="15" idx="1"/>
          </p:cNvCxnSpPr>
          <p:nvPr/>
        </p:nvCxnSpPr>
        <p:spPr>
          <a:xfrm>
            <a:off x="6047502" y="3174797"/>
            <a:ext cx="12018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894963" y="849782"/>
            <a:ext cx="2356986" cy="1149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Hypothesis set</a:t>
            </a:r>
          </a:p>
          <a:p>
            <a:pPr algn="ctr"/>
            <a:r>
              <a:rPr lang="en-US" altLang="zh-CN" i="1" dirty="0">
                <a:solidFill>
                  <a:schemeClr val="tx1">
                    <a:lumMod val="95000"/>
                    <a:lumOff val="5000"/>
                  </a:schemeClr>
                </a:solidFill>
              </a:rPr>
              <a:t>H</a:t>
            </a:r>
            <a:endParaRPr lang="zh-CN" altLang="en-US" i="1" dirty="0">
              <a:solidFill>
                <a:schemeClr val="tx1">
                  <a:lumMod val="95000"/>
                  <a:lumOff val="5000"/>
                </a:schemeClr>
              </a:solidFill>
            </a:endParaRPr>
          </a:p>
        </p:txBody>
      </p:sp>
      <p:sp>
        <p:nvSpPr>
          <p:cNvPr id="28" name="弧形 27"/>
          <p:cNvSpPr/>
          <p:nvPr/>
        </p:nvSpPr>
        <p:spPr>
          <a:xfrm rot="16678588">
            <a:off x="4591675" y="1962528"/>
            <a:ext cx="2461843" cy="1428449"/>
          </a:xfrm>
          <a:prstGeom prst="arc">
            <a:avLst>
              <a:gd name="adj1" fmla="val 17580926"/>
              <a:gd name="adj2" fmla="val 2129764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0" name="直接箭头连接符 29"/>
          <p:cNvCxnSpPr/>
          <p:nvPr/>
        </p:nvCxnSpPr>
        <p:spPr>
          <a:xfrm flipH="1">
            <a:off x="5026526" y="2238756"/>
            <a:ext cx="164111" cy="33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291811" y="4471581"/>
            <a:ext cx="7047517" cy="1077218"/>
          </a:xfrm>
          <a:prstGeom prst="rect">
            <a:avLst/>
          </a:prstGeom>
          <a:noFill/>
        </p:spPr>
        <p:txBody>
          <a:bodyPr wrap="square" rtlCol="0">
            <a:spAutoFit/>
          </a:bodyPr>
          <a:lstStyle/>
          <a:p>
            <a:r>
              <a:rPr lang="en-US" altLang="zh-CN" sz="3200" dirty="0" smtClean="0"/>
              <a:t>Use </a:t>
            </a:r>
            <a:r>
              <a:rPr lang="en-US" altLang="zh-CN" sz="3200" dirty="0" smtClean="0">
                <a:solidFill>
                  <a:schemeClr val="accent2"/>
                </a:solidFill>
              </a:rPr>
              <a:t>data</a:t>
            </a:r>
            <a:r>
              <a:rPr lang="en-US" altLang="zh-CN" sz="3200" dirty="0" smtClean="0"/>
              <a:t> to compute </a:t>
            </a:r>
            <a:r>
              <a:rPr lang="en-US" altLang="zh-CN" sz="3200" dirty="0" smtClean="0">
                <a:solidFill>
                  <a:schemeClr val="accent6">
                    <a:lumMod val="75000"/>
                  </a:schemeClr>
                </a:solidFill>
              </a:rPr>
              <a:t>hypothesis </a:t>
            </a:r>
            <a:r>
              <a:rPr lang="en-US" altLang="zh-CN" sz="3200" i="1" dirty="0" smtClean="0">
                <a:solidFill>
                  <a:schemeClr val="accent6">
                    <a:lumMod val="75000"/>
                  </a:schemeClr>
                </a:solidFill>
              </a:rPr>
              <a:t>g</a:t>
            </a:r>
            <a:r>
              <a:rPr lang="en-US" altLang="zh-CN" sz="3200" dirty="0" smtClean="0"/>
              <a:t> that approximates </a:t>
            </a:r>
            <a:r>
              <a:rPr lang="en-US" altLang="zh-CN" sz="3200" dirty="0" smtClean="0">
                <a:solidFill>
                  <a:srgbClr val="FF0000"/>
                </a:solidFill>
              </a:rPr>
              <a:t>target </a:t>
            </a:r>
            <a:r>
              <a:rPr lang="en-US" altLang="zh-CN" sz="3200" i="1" dirty="0" smtClean="0">
                <a:solidFill>
                  <a:srgbClr val="FF0000"/>
                </a:solidFill>
              </a:rPr>
              <a:t>f</a:t>
            </a:r>
            <a:endParaRPr lang="zh-CN" altLang="en-US" sz="3200" i="1" dirty="0">
              <a:solidFill>
                <a:srgbClr val="FF0000"/>
              </a:solidFill>
            </a:endParaRPr>
          </a:p>
        </p:txBody>
      </p:sp>
    </p:spTree>
    <p:extLst>
      <p:ext uri="{BB962C8B-B14F-4D97-AF65-F5344CB8AC3E}">
        <p14:creationId xmlns:p14="http://schemas.microsoft.com/office/powerpoint/2010/main" val="302497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2">
                                            <p:txEl>
                                              <p:pRg st="0" end="0"/>
                                            </p:txEl>
                                          </p:spTgt>
                                        </p:tgtEl>
                                        <p:attrNameLst>
                                          <p:attrName>style.visibility</p:attrName>
                                        </p:attrNameLst>
                                      </p:cBhvr>
                                      <p:to>
                                        <p:strVal val="visible"/>
                                      </p:to>
                                    </p:set>
                                    <p:anim calcmode="lin" valueType="num">
                                      <p:cBhvr additive="base">
                                        <p:cTn id="4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11" grpId="0" animBg="1"/>
      <p:bldP spid="15" grpId="0" animBg="1"/>
      <p:bldP spid="22"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4726" y="0"/>
            <a:ext cx="3499645" cy="597408"/>
          </a:xfrm>
        </p:spPr>
        <p:txBody>
          <a:bodyPr>
            <a:normAutofit/>
          </a:bodyPr>
          <a:lstStyle/>
          <a:p>
            <a:r>
              <a:rPr lang="en-US" altLang="zh-CN" sz="3200" dirty="0" smtClean="0"/>
              <a:t>Types of Learning</a:t>
            </a:r>
            <a:endParaRPr lang="zh-CN" altLang="en-US" sz="3200" dirty="0"/>
          </a:p>
        </p:txBody>
      </p:sp>
      <p:sp>
        <p:nvSpPr>
          <p:cNvPr id="7" name="内容占位符 6"/>
          <p:cNvSpPr>
            <a:spLocks noGrp="1"/>
          </p:cNvSpPr>
          <p:nvPr>
            <p:ph idx="1"/>
          </p:nvPr>
        </p:nvSpPr>
        <p:spPr>
          <a:xfrm>
            <a:off x="384726" y="602441"/>
            <a:ext cx="8596668" cy="5698540"/>
          </a:xfrm>
        </p:spPr>
        <p:txBody>
          <a:bodyPr/>
          <a:lstStyle/>
          <a:p>
            <a:r>
              <a:rPr lang="en-US" altLang="zh-CN" dirty="0" smtClean="0"/>
              <a:t>Supervised Learning</a:t>
            </a:r>
          </a:p>
          <a:p>
            <a:pPr marL="0" indent="0">
              <a:buNone/>
            </a:pPr>
            <a:r>
              <a:rPr lang="en-US" altLang="zh-CN" dirty="0" smtClean="0"/>
              <a:t>	--Learn from </a:t>
            </a:r>
            <a:r>
              <a:rPr lang="en-US" altLang="zh-CN" u="sng" dirty="0" smtClean="0">
                <a:solidFill>
                  <a:srgbClr val="FF0000"/>
                </a:solidFill>
              </a:rPr>
              <a:t>labeled</a:t>
            </a:r>
            <a:r>
              <a:rPr lang="en-US" altLang="zh-CN" dirty="0" smtClean="0"/>
              <a:t> training data, that means every </a:t>
            </a:r>
            <a:r>
              <a:rPr lang="en-US" altLang="zh-CN" dirty="0" err="1" smtClean="0"/>
              <a:t>x</a:t>
            </a:r>
            <a:r>
              <a:rPr lang="en-US" altLang="zh-CN" baseline="-25000" dirty="0" err="1" smtClean="0"/>
              <a:t>n</a:t>
            </a:r>
            <a:r>
              <a:rPr lang="en-US" altLang="zh-CN" dirty="0" smtClean="0"/>
              <a:t> </a:t>
            </a:r>
            <a:r>
              <a:rPr lang="en-US" altLang="zh-CN" dirty="0" smtClean="0">
                <a:solidFill>
                  <a:schemeClr val="accent6">
                    <a:lumMod val="75000"/>
                  </a:schemeClr>
                </a:solidFill>
              </a:rPr>
              <a:t>comes with corresponding </a:t>
            </a:r>
            <a:r>
              <a:rPr lang="en-US" altLang="zh-CN" dirty="0" err="1" smtClean="0">
                <a:solidFill>
                  <a:schemeClr val="accent6">
                    <a:lumMod val="75000"/>
                  </a:schemeClr>
                </a:solidFill>
              </a:rPr>
              <a:t>y</a:t>
            </a:r>
            <a:r>
              <a:rPr lang="en-US" altLang="zh-CN" baseline="-25000" dirty="0" err="1" smtClean="0">
                <a:solidFill>
                  <a:schemeClr val="accent6">
                    <a:lumMod val="75000"/>
                  </a:schemeClr>
                </a:solidFill>
              </a:rPr>
              <a:t>n</a:t>
            </a:r>
            <a:endParaRPr lang="en-US" altLang="zh-CN" dirty="0" smtClean="0">
              <a:solidFill>
                <a:schemeClr val="accent6">
                  <a:lumMod val="75000"/>
                </a:schemeClr>
              </a:solidFill>
            </a:endParaRPr>
          </a:p>
          <a:p>
            <a:r>
              <a:rPr lang="en-US" altLang="zh-CN" dirty="0" smtClean="0"/>
              <a:t>Unsupervised Learning</a:t>
            </a:r>
          </a:p>
          <a:p>
            <a:pPr marL="0" indent="0">
              <a:buNone/>
            </a:pPr>
            <a:r>
              <a:rPr lang="en-US" altLang="zh-CN" dirty="0" smtClean="0"/>
              <a:t>	--Learn from </a:t>
            </a:r>
            <a:r>
              <a:rPr lang="en-US" altLang="zh-CN" u="sng" dirty="0" smtClean="0">
                <a:solidFill>
                  <a:srgbClr val="FF0000"/>
                </a:solidFill>
              </a:rPr>
              <a:t>unlabeled</a:t>
            </a:r>
            <a:r>
              <a:rPr lang="en-US" altLang="zh-CN" dirty="0" smtClean="0"/>
              <a:t> training data.</a:t>
            </a:r>
          </a:p>
          <a:p>
            <a:pPr marL="0" indent="0">
              <a:buNone/>
            </a:pPr>
            <a:r>
              <a:rPr lang="en-US" altLang="zh-CN" dirty="0"/>
              <a:t>	</a:t>
            </a:r>
            <a:r>
              <a:rPr lang="en-US" altLang="zh-CN" dirty="0" smtClean="0"/>
              <a:t>--</a:t>
            </a:r>
            <a:r>
              <a:rPr lang="en-US" altLang="zh-CN" dirty="0" smtClean="0">
                <a:solidFill>
                  <a:schemeClr val="accent6">
                    <a:lumMod val="75000"/>
                  </a:schemeClr>
                </a:solidFill>
              </a:rPr>
              <a:t>unsupervised</a:t>
            </a:r>
            <a:r>
              <a:rPr lang="en-US" altLang="zh-CN" dirty="0" smtClean="0"/>
              <a:t> multiclass classification </a:t>
            </a:r>
            <a:r>
              <a:rPr lang="en-US" altLang="zh-CN" dirty="0" smtClean="0">
                <a:sym typeface="Wingdings" panose="05000000000000000000" pitchFamily="2" charset="2"/>
              </a:rPr>
              <a:t>&lt;==&gt; ‘</a:t>
            </a:r>
            <a:r>
              <a:rPr lang="en-US" altLang="zh-CN" dirty="0" smtClean="0">
                <a:solidFill>
                  <a:schemeClr val="accent6">
                    <a:lumMod val="75000"/>
                  </a:schemeClr>
                </a:solidFill>
                <a:sym typeface="Wingdings" panose="05000000000000000000" pitchFamily="2" charset="2"/>
              </a:rPr>
              <a:t>clustering</a:t>
            </a:r>
            <a:r>
              <a:rPr lang="en-US" altLang="zh-CN" dirty="0" smtClean="0">
                <a:sym typeface="Wingdings" panose="05000000000000000000" pitchFamily="2" charset="2"/>
              </a:rPr>
              <a:t>’</a:t>
            </a:r>
            <a:endParaRPr lang="en-US" altLang="zh-CN" dirty="0" smtClean="0"/>
          </a:p>
          <a:p>
            <a:r>
              <a:rPr lang="en-US" altLang="zh-CN" dirty="0" smtClean="0"/>
              <a:t>Semi-supervised Learning</a:t>
            </a:r>
          </a:p>
          <a:p>
            <a:pPr marL="0" indent="0">
              <a:buNone/>
            </a:pPr>
            <a:r>
              <a:rPr lang="en-US" altLang="zh-CN" dirty="0"/>
              <a:t>	</a:t>
            </a:r>
            <a:r>
              <a:rPr lang="en-US" altLang="zh-CN" dirty="0" smtClean="0"/>
              <a:t>--leverage unlabeled data to avoid ‘</a:t>
            </a:r>
            <a:r>
              <a:rPr lang="en-US" altLang="zh-CN" dirty="0" smtClean="0">
                <a:solidFill>
                  <a:srgbClr val="FF0000"/>
                </a:solidFill>
              </a:rPr>
              <a:t>expensive</a:t>
            </a:r>
            <a:r>
              <a:rPr lang="en-US" altLang="zh-CN" dirty="0" smtClean="0"/>
              <a:t>’ labeling</a:t>
            </a:r>
          </a:p>
          <a:p>
            <a:pPr marL="0" indent="0">
              <a:buNone/>
            </a:pPr>
            <a:endParaRPr lang="en-US" altLang="zh-CN" dirty="0" smtClean="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26" y="3736766"/>
            <a:ext cx="5518912" cy="2429947"/>
          </a:xfrm>
          <a:prstGeom prst="rect">
            <a:avLst/>
          </a:prstGeom>
        </p:spPr>
      </p:pic>
      <p:sp>
        <p:nvSpPr>
          <p:cNvPr id="9" name="文本框 8"/>
          <p:cNvSpPr txBox="1"/>
          <p:nvPr/>
        </p:nvSpPr>
        <p:spPr>
          <a:xfrm>
            <a:off x="4683059" y="6300981"/>
            <a:ext cx="2456575" cy="369332"/>
          </a:xfrm>
          <a:prstGeom prst="rect">
            <a:avLst/>
          </a:prstGeom>
          <a:noFill/>
        </p:spPr>
        <p:txBody>
          <a:bodyPr wrap="square" rtlCol="0">
            <a:spAutoFit/>
          </a:bodyPr>
          <a:lstStyle/>
          <a:p>
            <a:r>
              <a:rPr lang="en-US" altLang="zh-CN" dirty="0" smtClean="0">
                <a:solidFill>
                  <a:srgbClr val="0070C0"/>
                </a:solidFill>
              </a:rPr>
              <a:t>--from Google images</a:t>
            </a:r>
            <a:endParaRPr lang="zh-CN" altLang="en-US" dirty="0">
              <a:solidFill>
                <a:srgbClr val="0070C0"/>
              </a:solidFill>
            </a:endParaRPr>
          </a:p>
        </p:txBody>
      </p:sp>
    </p:spTree>
    <p:extLst>
      <p:ext uri="{BB962C8B-B14F-4D97-AF65-F5344CB8AC3E}">
        <p14:creationId xmlns:p14="http://schemas.microsoft.com/office/powerpoint/2010/main" val="206130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500"/>
                                        <p:tgtEl>
                                          <p:spTgt spid="7">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500"/>
                                        <p:tgtEl>
                                          <p:spTgt spid="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229210"/>
            <a:ext cx="4245797" cy="582778"/>
          </a:xfrm>
        </p:spPr>
        <p:txBody>
          <a:bodyPr>
            <a:normAutofit/>
          </a:bodyPr>
          <a:lstStyle/>
          <a:p>
            <a:r>
              <a:rPr lang="en-US" altLang="zh-CN" sz="2800" dirty="0" smtClean="0"/>
              <a:t>Reinforcement Learning</a:t>
            </a:r>
            <a:endParaRPr lang="zh-CN" altLang="en-US" sz="2800" dirty="0"/>
          </a:p>
        </p:txBody>
      </p:sp>
      <p:sp>
        <p:nvSpPr>
          <p:cNvPr id="3" name="内容占位符 2"/>
          <p:cNvSpPr>
            <a:spLocks noGrp="1"/>
          </p:cNvSpPr>
          <p:nvPr>
            <p:ph idx="1"/>
          </p:nvPr>
        </p:nvSpPr>
        <p:spPr>
          <a:xfrm>
            <a:off x="677334" y="1528877"/>
            <a:ext cx="8596668" cy="4512485"/>
          </a:xfrm>
        </p:spPr>
        <p:txBody>
          <a:bodyPr/>
          <a:lstStyle/>
          <a:p>
            <a:r>
              <a:rPr lang="en-US" altLang="zh-CN" dirty="0" smtClean="0"/>
              <a:t>Say ‘Sit down’ to your pet dog</a:t>
            </a:r>
          </a:p>
          <a:p>
            <a:pPr marL="0" indent="0">
              <a:buNone/>
            </a:pPr>
            <a:r>
              <a:rPr lang="en-US" altLang="zh-CN" i="1" dirty="0" smtClean="0"/>
              <a:t>The dog pees on the ground.</a:t>
            </a:r>
          </a:p>
          <a:p>
            <a:pPr marL="0" indent="0">
              <a:buNone/>
            </a:pPr>
            <a:r>
              <a:rPr lang="en-US" altLang="zh-CN" dirty="0" smtClean="0">
                <a:solidFill>
                  <a:srgbClr val="FF0000"/>
                </a:solidFill>
              </a:rPr>
              <a:t>BAD DOG. THAT’S A VERY WRONG ACTION.</a:t>
            </a:r>
          </a:p>
          <a:p>
            <a:pPr marL="0" indent="0">
              <a:buNone/>
            </a:pPr>
            <a:r>
              <a:rPr lang="en-US" altLang="zh-CN" dirty="0" smtClean="0">
                <a:solidFill>
                  <a:schemeClr val="tx1"/>
                </a:solidFill>
              </a:rPr>
              <a:t>--Yes, we cannot easily show the dog that it should act ‘sit down’ when we say ‘sit down’ </a:t>
            </a:r>
            <a:r>
              <a:rPr lang="en-US" altLang="zh-CN" dirty="0" smtClean="0">
                <a:solidFill>
                  <a:srgbClr val="0070C0"/>
                </a:solidFill>
              </a:rPr>
              <a:t>:-(</a:t>
            </a:r>
          </a:p>
          <a:p>
            <a:pPr marL="0" indent="0">
              <a:buNone/>
            </a:pPr>
            <a:r>
              <a:rPr lang="en-US" altLang="zh-CN" dirty="0" smtClean="0">
                <a:solidFill>
                  <a:schemeClr val="tx1"/>
                </a:solidFill>
              </a:rPr>
              <a:t>--But we can ‘punish’ the dog to let it know ‘pee on the ground’ is wrong </a:t>
            </a:r>
            <a:r>
              <a:rPr lang="en-US" altLang="zh-CN" dirty="0" smtClean="0">
                <a:solidFill>
                  <a:srgbClr val="0070C0"/>
                </a:solidFill>
              </a:rPr>
              <a:t>:-)</a:t>
            </a:r>
          </a:p>
          <a:p>
            <a:pPr marL="0" indent="0">
              <a:buNone/>
            </a:pPr>
            <a:endParaRPr lang="zh-CN" altLang="en-US" dirty="0">
              <a:solidFill>
                <a:srgbClr val="0070C0"/>
              </a:solidFill>
            </a:endParaRPr>
          </a:p>
        </p:txBody>
      </p:sp>
      <p:sp>
        <p:nvSpPr>
          <p:cNvPr id="4" name="文本框 3"/>
          <p:cNvSpPr txBox="1"/>
          <p:nvPr/>
        </p:nvSpPr>
        <p:spPr>
          <a:xfrm>
            <a:off x="2293994" y="895714"/>
            <a:ext cx="6155062" cy="400110"/>
          </a:xfrm>
          <a:prstGeom prst="rect">
            <a:avLst/>
          </a:prstGeom>
          <a:noFill/>
        </p:spPr>
        <p:txBody>
          <a:bodyPr wrap="square" rtlCol="0">
            <a:spAutoFit/>
          </a:bodyPr>
          <a:lstStyle/>
          <a:p>
            <a:r>
              <a:rPr lang="en-US" altLang="zh-CN" dirty="0" smtClean="0"/>
              <a:t>	</a:t>
            </a:r>
            <a:r>
              <a:rPr lang="en-US" altLang="zh-CN" sz="2000" dirty="0" smtClean="0"/>
              <a:t>--a ‘very different’ but natural way of learning </a:t>
            </a:r>
            <a:endParaRPr lang="zh-CN" altLang="en-US"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601" y="3923649"/>
            <a:ext cx="2604867" cy="1957772"/>
          </a:xfrm>
          <a:prstGeom prst="rect">
            <a:avLst/>
          </a:prstGeom>
        </p:spPr>
      </p:pic>
      <p:sp>
        <p:nvSpPr>
          <p:cNvPr id="6" name="文本框 5"/>
          <p:cNvSpPr txBox="1"/>
          <p:nvPr/>
        </p:nvSpPr>
        <p:spPr>
          <a:xfrm>
            <a:off x="733688" y="6202297"/>
            <a:ext cx="4935592" cy="400110"/>
          </a:xfrm>
          <a:prstGeom prst="rect">
            <a:avLst/>
          </a:prstGeom>
          <a:noFill/>
        </p:spPr>
        <p:txBody>
          <a:bodyPr wrap="square" rtlCol="0">
            <a:spAutoFit/>
          </a:bodyPr>
          <a:lstStyle/>
          <a:p>
            <a:r>
              <a:rPr lang="en-US" altLang="zh-CN" sz="2000" dirty="0" smtClean="0"/>
              <a:t>Learn with ‘</a:t>
            </a:r>
            <a:r>
              <a:rPr lang="en-US" altLang="zh-CN" sz="2000" dirty="0" smtClean="0">
                <a:solidFill>
                  <a:schemeClr val="accent6">
                    <a:lumMod val="75000"/>
                  </a:schemeClr>
                </a:solidFill>
              </a:rPr>
              <a:t>partial/implicit information</a:t>
            </a:r>
            <a:r>
              <a:rPr lang="en-US" altLang="zh-CN" sz="2000" dirty="0" smtClean="0"/>
              <a:t>’ </a:t>
            </a:r>
            <a:endParaRPr lang="zh-CN" altLang="en-US" sz="2000" dirty="0"/>
          </a:p>
        </p:txBody>
      </p:sp>
    </p:spTree>
    <p:extLst>
      <p:ext uri="{BB962C8B-B14F-4D97-AF65-F5344CB8AC3E}">
        <p14:creationId xmlns:p14="http://schemas.microsoft.com/office/powerpoint/2010/main" val="35904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3420</TotalTime>
  <Words>2701</Words>
  <Application>Microsoft Office PowerPoint</Application>
  <PresentationFormat>宽屏</PresentationFormat>
  <Paragraphs>280</Paragraphs>
  <Slides>41</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4" baseType="lpstr">
      <vt:lpstr>方正姚体</vt:lpstr>
      <vt:lpstr>华文新魏</vt:lpstr>
      <vt:lpstr>宋体</vt:lpstr>
      <vt:lpstr>Arial</vt:lpstr>
      <vt:lpstr>Calibri</vt:lpstr>
      <vt:lpstr>Calibri Light</vt:lpstr>
      <vt:lpstr>Cambria Math</vt:lpstr>
      <vt:lpstr>Trebuchet MS</vt:lpstr>
      <vt:lpstr>Wingdings</vt:lpstr>
      <vt:lpstr>Wingdings 3</vt:lpstr>
      <vt:lpstr>平面</vt:lpstr>
      <vt:lpstr>Office 主题</vt:lpstr>
      <vt:lpstr>Visio.Drawing.15</vt:lpstr>
      <vt:lpstr>Welcome to Machine Learning</vt:lpstr>
      <vt:lpstr>Mainly including:</vt:lpstr>
      <vt:lpstr>The Learning Problem</vt:lpstr>
      <vt:lpstr>More applications to ML…</vt:lpstr>
      <vt:lpstr>Relations with DM, AI</vt:lpstr>
      <vt:lpstr>Why use ML?</vt:lpstr>
      <vt:lpstr>Practical Definition of Machine Learning</vt:lpstr>
      <vt:lpstr>Types of Learning</vt:lpstr>
      <vt:lpstr>Reinforcement Learning</vt:lpstr>
      <vt:lpstr>Linear Model</vt:lpstr>
      <vt:lpstr>Linear Regression</vt:lpstr>
      <vt:lpstr>PowerPoint 演示文稿</vt:lpstr>
      <vt:lpstr>PowerPoint 演示文稿</vt:lpstr>
      <vt:lpstr>PowerPoint 演示文稿</vt:lpstr>
      <vt:lpstr>Gradient Descent</vt:lpstr>
      <vt:lpstr>Batch Gradient Descent</vt:lpstr>
      <vt:lpstr>PowerPoint 演示文稿</vt:lpstr>
      <vt:lpstr>Analytic solution for LR</vt:lpstr>
      <vt:lpstr>Logistic Regression</vt:lpstr>
      <vt:lpstr>PowerPoint 演示文稿</vt:lpstr>
      <vt:lpstr>PowerPoint 演示文稿</vt:lpstr>
      <vt:lpstr>Cross-Entropy Error</vt:lpstr>
      <vt:lpstr>Multi-class Classification</vt:lpstr>
      <vt:lpstr>PowerPoint 演示文稿</vt:lpstr>
      <vt:lpstr>Non-linear Model</vt:lpstr>
      <vt:lpstr>PowerPoint 演示文稿</vt:lpstr>
      <vt:lpstr>Polynomial transform</vt:lpstr>
      <vt:lpstr>Support Vector Machine</vt:lpstr>
      <vt:lpstr>PowerPoint 演示文稿</vt:lpstr>
      <vt:lpstr>PowerPoint 演示文稿</vt:lpstr>
      <vt:lpstr>Powerful SVM(with kernel trick)</vt:lpstr>
      <vt:lpstr>Deep Learning</vt:lpstr>
      <vt:lpstr>Perceptron</vt:lpstr>
      <vt:lpstr>PowerPoint 演示文稿</vt:lpstr>
      <vt:lpstr>Neural Network</vt:lpstr>
      <vt:lpstr>Multi-layer neural network</vt:lpstr>
      <vt:lpstr>PowerPoint 演示文稿</vt:lpstr>
      <vt:lpstr>Warning</vt:lpstr>
      <vt:lpstr>PowerPoint 演示文稿</vt:lpstr>
      <vt:lpstr>References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Zhihao Huang</dc:creator>
  <cp:lastModifiedBy>Alexis Lacour</cp:lastModifiedBy>
  <cp:revision>327</cp:revision>
  <dcterms:created xsi:type="dcterms:W3CDTF">2015-12-03T14:04:11Z</dcterms:created>
  <dcterms:modified xsi:type="dcterms:W3CDTF">2015-12-13T13:35:05Z</dcterms:modified>
</cp:coreProperties>
</file>