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famo.us" TargetMode="Externa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6" name="Shape 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46944" indent="-246944">
              <a:buSzPct val="75000"/>
              <a:buChar char="*"/>
              <a:defRPr sz="1800"/>
            </a:pPr>
            <a:r>
              <a:rPr sz="2000" u="sng">
                <a:hlinkClick r:id="rId3" invalidUrl="" action="" tgtFrame="" tooltip="" history="1" highlightClick="0" endSnd="0"/>
              </a:rPr>
              <a:t>famo.us</a:t>
            </a:r>
            <a:r>
              <a:rPr sz="2000"/>
              <a:t> 的基本结构</a:t>
            </a:r>
            <a:endParaRPr sz="2000"/>
          </a:p>
          <a:p>
            <a:pPr lvl="0" marL="246944" indent="-246944">
              <a:buSzPct val="75000"/>
              <a:buChar char="*"/>
              <a:defRPr sz="1800"/>
            </a:pPr>
            <a:r>
              <a:rPr sz="2000" u="sng">
                <a:hlinkClick r:id="rId3" invalidUrl="" action="" tgtFrame="" tooltip="" history="1" highlightClick="0" endSnd="0"/>
              </a:rPr>
              <a:t>famo.us</a:t>
            </a:r>
            <a:r>
              <a:rPr sz="2000"/>
              <a:t> 解决的问题</a:t>
            </a:r>
            <a:endParaRPr sz="2000"/>
          </a:p>
          <a:p>
            <a:pPr lvl="0" marL="246944" indent="-246944">
              <a:buSzPct val="75000"/>
              <a:buChar char="*"/>
              <a:defRPr sz="1800"/>
            </a:pPr>
            <a:r>
              <a:rPr sz="2000"/>
              <a:t>解决的方案(rAF)</a:t>
            </a:r>
            <a:endParaRPr sz="2000"/>
          </a:p>
          <a:p>
            <a:pPr lvl="0" marL="246944" indent="-246944">
              <a:buSzPct val="75000"/>
              <a:buChar char="*"/>
              <a:defRPr sz="1800"/>
            </a:pPr>
            <a:r>
              <a:rPr sz="2000"/>
              <a:t>famo.us的主要部件</a:t>
            </a:r>
            <a:endParaRPr sz="2000"/>
          </a:p>
          <a:p>
            <a:pPr lvl="1" marL="691444" indent="-246944">
              <a:buSzPct val="75000"/>
              <a:buChar char="*"/>
              <a:defRPr sz="1800"/>
            </a:pPr>
            <a:r>
              <a:rPr sz="2000"/>
              <a:t>Render Tree</a:t>
            </a:r>
            <a:endParaRPr sz="2000"/>
          </a:p>
          <a:p>
            <a:pPr lvl="1" marL="691444" indent="-246944">
              <a:buSzPct val="75000"/>
              <a:buChar char="*"/>
              <a:defRPr sz="1800"/>
            </a:pPr>
            <a:r>
              <a:rPr sz="2000"/>
              <a:t>physics engine</a:t>
            </a:r>
            <a:endParaRPr sz="2000"/>
          </a:p>
          <a:p>
            <a:pPr lvl="0" marL="246944" indent="-246944">
              <a:buSzPct val="75000"/>
              <a:buChar char="*"/>
              <a:defRPr sz="1800"/>
            </a:pPr>
            <a:r>
              <a:rPr sz="2000"/>
              <a:t>examples: </a:t>
            </a:r>
            <a:endParaRPr sz="2000"/>
          </a:p>
          <a:p>
            <a:pPr lvl="1" marL="691444" indent="-246944">
              <a:buSzPct val="75000"/>
              <a:buChar char="*"/>
              <a:defRPr sz="1800"/>
            </a:pPr>
            <a:r>
              <a:rPr sz="2000"/>
              <a:t>vertical alignment</a:t>
            </a:r>
            <a:endParaRPr sz="2000"/>
          </a:p>
          <a:p>
            <a:pPr lvl="1" marL="691444" indent="-246944">
              <a:buSzPct val="75000"/>
              <a:buChar char="*"/>
              <a:defRPr sz="1800"/>
            </a:pPr>
            <a:r>
              <a:rPr sz="2000"/>
              <a:t>event &amp; animation [TODO]</a:t>
            </a:r>
            <a:endParaRPr sz="2000"/>
          </a:p>
          <a:p>
            <a:pPr lvl="1" marL="691444" indent="-246944">
              <a:buSzPct val="75000"/>
              <a:buChar char="*"/>
              <a:defRPr sz="1800"/>
            </a:pPr>
            <a:r>
              <a:rPr sz="2000"/>
              <a:t>scrollview [TODO]</a:t>
            </a:r>
            <a:endParaRPr sz="2000"/>
          </a:p>
          <a:p>
            <a:pPr lvl="0" marL="246944" indent="-246944">
              <a:buSzPct val="75000"/>
              <a:buChar char="*"/>
              <a:defRPr sz="1800"/>
            </a:pPr>
            <a:r>
              <a:rPr sz="2000"/>
              <a:t>famo.us的其他部分:</a:t>
            </a:r>
            <a:endParaRPr sz="2000"/>
          </a:p>
          <a:p>
            <a:pPr lvl="1" marL="691444" indent="-246944">
              <a:buSzPct val="75000"/>
              <a:buChar char="*"/>
              <a:defRPr sz="1800"/>
            </a:pPr>
            <a:r>
              <a:rPr sz="2000"/>
              <a:t>layout</a:t>
            </a:r>
            <a:endParaRPr sz="2000"/>
          </a:p>
          <a:p>
            <a:pPr lvl="1" marL="691444" indent="-246944">
              <a:buSzPct val="75000"/>
              <a:buChar char="*"/>
              <a:defRPr sz="1800"/>
            </a:pPr>
            <a:r>
              <a:rPr sz="2000"/>
              <a:t>widgets [TODO]</a:t>
            </a:r>
            <a:endParaRPr sz="2000"/>
          </a:p>
          <a:p>
            <a:pPr lvl="0" marL="246944" indent="-246944">
              <a:buSzPct val="75000"/>
              <a:buChar char="*"/>
              <a:defRPr sz="1800"/>
            </a:pPr>
            <a:r>
              <a:rPr sz="2000"/>
              <a:t>开发实践</a:t>
            </a:r>
            <a:endParaRPr sz="2000"/>
          </a:p>
          <a:p>
            <a:pPr lvl="0" marL="246944" indent="-246944">
              <a:buSzPct val="75000"/>
              <a:buChar char="*"/>
              <a:defRPr sz="1800"/>
            </a:pPr>
            <a:r>
              <a:rPr sz="2000"/>
              <a:t>开发环境和依赖</a:t>
            </a:r>
            <a:endParaRPr sz="2000"/>
          </a:p>
          <a:p>
            <a:pPr lvl="0" marL="246944" indent="-246944">
              <a:buSzPct val="75000"/>
              <a:buChar char="*"/>
              <a:defRPr sz="1800"/>
            </a:pPr>
            <a:r>
              <a:rPr sz="2000"/>
              <a:t>适合场景 &amp; 缺点</a:t>
            </a:r>
            <a:endParaRPr sz="2000"/>
          </a:p>
          <a:p>
            <a:pPr lvl="0" marL="246944" indent="-246944">
              <a:buSzPct val="75000"/>
              <a:buChar char="*"/>
              <a:defRPr sz="1800"/>
            </a:pPr>
            <a:r>
              <a:rPr sz="2000"/>
              <a:t>研究方向：</a:t>
            </a:r>
            <a:endParaRPr sz="2000"/>
          </a:p>
          <a:p>
            <a:pPr lvl="1" marL="691444" indent="-246944">
              <a:buSzPct val="75000"/>
              <a:buChar char="*"/>
              <a:defRPr sz="1800"/>
            </a:pPr>
            <a:r>
              <a:rPr sz="2000"/>
              <a:t>famo.us的physics engine的分析</a:t>
            </a:r>
            <a:endParaRPr sz="2000"/>
          </a:p>
          <a:p>
            <a:pPr lvl="1" marL="691444" indent="-246944">
              <a:buSzPct val="75000"/>
              <a:buChar char="*"/>
              <a:defRPr sz="1800"/>
            </a:pPr>
            <a:r>
              <a:rPr sz="2000"/>
              <a:t>famo.us在不同设备及浏览器上的性能测试：FPS等</a:t>
            </a:r>
            <a:endParaRPr sz="2000"/>
          </a:p>
          <a:p>
            <a:pPr lvl="1" marL="691444" indent="-246944">
              <a:buSzPct val="75000"/>
              <a:buChar char="*"/>
              <a:defRPr sz="1800"/>
            </a:pPr>
            <a:r>
              <a:rPr sz="2000"/>
              <a:t>结合MV* 框架，面向移动开发的javascript framework</a:t>
            </a:r>
            <a:endParaRPr sz="2000"/>
          </a:p>
          <a:p>
            <a:pPr lvl="1" marL="691444" indent="-246944">
              <a:buSzPct val="75000"/>
              <a:buChar char="*"/>
              <a:defRPr sz="1800"/>
            </a:pPr>
            <a:r>
              <a:rPr sz="2000"/>
              <a:t>基于</a:t>
            </a:r>
            <a:r>
              <a:rPr sz="2000" u="sng">
                <a:hlinkClick r:id="rId3" invalidUrl="" action="" tgtFrame="" tooltip="" history="1" highlightClick="0" endSnd="0"/>
              </a:rPr>
              <a:t>famo.us</a:t>
            </a:r>
            <a:r>
              <a:rPr sz="2000"/>
              <a:t>设计完整的页面内用户行为监控和信息采集方案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famo.us的这一套机制就是为了解决web技术在移动开发的各种瓶颈：</a:t>
            </a:r>
            <a:endParaRPr sz="2000"/>
          </a:p>
          <a:p>
            <a:pPr lvl="0" marL="296333" indent="-296333">
              <a:buSzPct val="75000"/>
              <a:buChar char="*"/>
              <a:defRPr sz="1800"/>
            </a:pPr>
            <a:r>
              <a:rPr sz="2000"/>
              <a:t>用户体验不如原生应用，特别在移动端</a:t>
            </a:r>
            <a:endParaRPr sz="2000"/>
          </a:p>
          <a:p>
            <a:pPr lvl="0" marL="296333" indent="-296333">
              <a:buSzPct val="75000"/>
              <a:buChar char="*"/>
              <a:defRPr sz="1800"/>
            </a:pPr>
            <a:r>
              <a:rPr sz="2000"/>
              <a:t>HTML最初设计的目的是显示文档，传统的基于DOM的开发不能满足开发app的需求</a:t>
            </a:r>
            <a:endParaRPr sz="2000"/>
          </a:p>
          <a:p>
            <a:pPr lvl="0" marL="296333" indent="-296333">
              <a:buSzPct val="75000"/>
              <a:buChar char="*"/>
              <a:defRPr sz="1800"/>
            </a:pPr>
            <a:r>
              <a:rPr sz="2000"/>
              <a:t>为了解决开发移动端应用的问题，已经产生了jQueryMobile, Sencha Touch, Ember.js, React等工具，绝大部分是基于DOM的js方案，React为开发者提供了对DOM进行抽象的方法</a:t>
            </a:r>
            <a:endParaRPr sz="2000"/>
          </a:p>
          <a:p>
            <a:pPr lvl="0" marL="296333" indent="-296333">
              <a:buSzPct val="75000"/>
              <a:buChar char="*"/>
              <a:defRPr sz="1800"/>
            </a:pPr>
            <a:r>
              <a:rPr sz="2000"/>
              <a:t>可以通过PhoneGap / Cordova将webapp打包为本地应用，并调用native的功能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2" name="Shape 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传统的实践方法</a:t>
            </a:r>
            <a:endParaRPr sz="2000"/>
          </a:p>
          <a:p>
            <a:pPr lvl="0" marL="246944" indent="-246944">
              <a:buSzPct val="75000"/>
              <a:buChar char="*"/>
              <a:defRPr sz="1800"/>
            </a:pPr>
            <a:r>
              <a:rPr sz="2000"/>
              <a:t>对DOM进行操作</a:t>
            </a:r>
            <a:endParaRPr sz="2000"/>
          </a:p>
          <a:p>
            <a:pPr lvl="0" marL="246944" indent="-246944">
              <a:buSzPct val="75000"/>
              <a:buChar char="*"/>
              <a:defRPr sz="1800"/>
            </a:pPr>
            <a:r>
              <a:rPr sz="2000"/>
              <a:t>传统的setInterval()的方法，在修改DOM时会使浏览器立即repaint</a:t>
            </a:r>
            <a:endParaRPr sz="2000"/>
          </a:p>
          <a:p>
            <a:pPr lvl="0" marL="246944" indent="-246944">
              <a:buSzPct val="75000"/>
              <a:buChar char="*"/>
              <a:defRPr sz="1800"/>
            </a:pPr>
            <a:r>
              <a:rPr sz="2000"/>
              <a:t>CSS3 通过transition属性支持元素的动态效果，但它非常难调试，且在Android上有很多问题</a:t>
            </a:r>
            <a:endParaRPr sz="2000"/>
          </a:p>
          <a:p>
            <a:pPr lvl="0" marL="246944" indent="-246944">
              <a:buSzPct val="75000"/>
              <a:buChar char="*"/>
              <a:defRPr sz="1800"/>
            </a:pPr>
            <a:r>
              <a:rPr sz="2000"/>
              <a:t>webGL / Canvas只是针对3d的效果处理，对大量的基于DOM的动画操作无能为力，如2D下的按钮，表单，文本选择及高亮</a:t>
            </a:r>
            <a:endParaRPr sz="2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7" name="Shape 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96333" indent="-296333">
              <a:buSzPct val="75000"/>
              <a:buChar char="*"/>
              <a:defRPr sz="1800"/>
            </a:pPr>
            <a:r>
              <a:rPr sz="2000"/>
              <a:t>现代浏览器通过rAF机制支持动画效果，rAF接受一个callback function作为参数，浏览器在下一次屏幕刷新前调用callback function</a:t>
            </a:r>
            <a:endParaRPr sz="2000"/>
          </a:p>
          <a:p>
            <a:pPr lvl="0" marL="296333" indent="-296333">
              <a:buSzPct val="75000"/>
              <a:buChar char="*"/>
              <a:defRPr sz="1800"/>
            </a:pPr>
            <a:r>
              <a:rPr sz="2000"/>
              <a:t>在callback function中对内容进行更新</a:t>
            </a:r>
            <a:endParaRPr sz="2000"/>
          </a:p>
          <a:p>
            <a:pPr lvl="0" marL="296333" indent="-296333">
              <a:buSzPct val="75000"/>
              <a:buChar char="*"/>
              <a:defRPr sz="1800"/>
            </a:pPr>
            <a:r>
              <a:rPr sz="2000"/>
              <a:t>使用polyfill shim解决不同浏览器的格式差异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50" name="Shape 2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Transitionable将数字或数组抽象成动态的数据，可以用set函数，通过一个插值函数，将其从起始状态变到给出的终止状态；同时set函数还可以在数据完成更改后调用一个回调函数。</a:t>
            </a:r>
            <a:endParaRPr sz="2400"/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r>
              <a:rPr sz="2400"/>
              <a:t>在modifier中的transform属性接受一个函数，可以在每一tick中计算该函数的返回值作为该modifier的transform的值。在例子中，mod的transform函数利用了t这个Transitionable的值，则在t变化的过程中，mod的transform函数的返回值也在随之变化。</a:t>
            </a:r>
            <a:endParaRPr sz="2400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标题文本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正文级别 1</a:t>
            </a:r>
            <a:endParaRPr sz="2800"/>
          </a:p>
          <a:p>
            <a:pPr lvl="1">
              <a:defRPr sz="1800"/>
            </a:pPr>
            <a:r>
              <a:rPr sz="2800"/>
              <a:t>正文级别 2</a:t>
            </a:r>
            <a:endParaRPr sz="2800"/>
          </a:p>
          <a:p>
            <a:pPr lvl="2">
              <a:defRPr sz="1800"/>
            </a:pPr>
            <a:r>
              <a:rPr sz="2800"/>
              <a:t>正文级别 3</a:t>
            </a:r>
            <a:endParaRPr sz="2800"/>
          </a:p>
          <a:p>
            <a:pPr lvl="3">
              <a:defRPr sz="1800"/>
            </a:pPr>
            <a:r>
              <a:rPr sz="2800"/>
              <a:t>正文级别 4</a:t>
            </a:r>
            <a:endParaRPr sz="2800"/>
          </a:p>
          <a:p>
            <a:pPr lvl="4">
              <a:defRPr sz="1800"/>
            </a:pPr>
            <a:r>
              <a:rPr sz="28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famo.us" TargetMode="External"/><Relationship Id="rId3" Type="http://schemas.openxmlformats.org/officeDocument/2006/relationships/hyperlink" Target="http://www.ibm.com/developerworks/cn/web/wa-famous/" TargetMode="External"/><Relationship Id="rId4" Type="http://schemas.openxmlformats.org/officeDocument/2006/relationships/hyperlink" Target="http://phonegap.com/" TargetMode="External"/><Relationship Id="rId5" Type="http://schemas.openxmlformats.org/officeDocument/2006/relationships/hyperlink" Target="http://cordova.apache.org/" TargetMode="External"/><Relationship Id="rId6" Type="http://schemas.openxmlformats.org/officeDocument/2006/relationships/hyperlink" Target="https://developer.mozilla.org/zh-CN/docs/Web/API/window.requestAnimationFrame" TargetMode="External"/><Relationship Id="rId7" Type="http://schemas.openxmlformats.org/officeDocument/2006/relationships/hyperlink" Target="http://zh.wikipedia.org/wiki/%E5%B8%A7%E7%8E%87" TargetMode="External"/><Relationship Id="rId8" Type="http://schemas.openxmlformats.org/officeDocument/2006/relationships/hyperlink" Target="http://en.wikipedia.org/wiki/Refresh_rate" TargetMode="Externa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blog.sethladd.com/2011/03/measuring-html5-browser-fps-or-youre.html" TargetMode="External"/><Relationship Id="rId3" Type="http://schemas.openxmlformats.org/officeDocument/2006/relationships/hyperlink" Target="http://famo.us/guides/render-tree" TargetMode="External"/><Relationship Id="rId4" Type="http://schemas.openxmlformats.org/officeDocument/2006/relationships/hyperlink" Target="http://www.html5rocks.com/en/tutorials/internals/howbrowserswork/" TargetMode="External"/><Relationship Id="rId5" Type="http://schemas.openxmlformats.org/officeDocument/2006/relationships/hyperlink" Target="http://coolshell.cn/articles/9666.html" TargetMode="External"/><Relationship Id="rId6" Type="http://schemas.openxmlformats.org/officeDocument/2006/relationships/hyperlink" Target="http://www.slideshare.net/befamous/html5-devconf-oct-2012-tech-talk" TargetMode="Externa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7A5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2815419"/>
            <a:ext cx="10464800" cy="15622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8000"/>
              <a:t>Famo.us</a:t>
            </a:r>
          </a:p>
        </p:txBody>
      </p:sp>
      <p:sp>
        <p:nvSpPr>
          <p:cNvPr id="33" name="Shape 33"/>
          <p:cNvSpPr/>
          <p:nvPr/>
        </p:nvSpPr>
        <p:spPr>
          <a:xfrm>
            <a:off x="2960067" y="5032708"/>
            <a:ext cx="7084666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4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 lvl="0">
              <a:defRPr i="0" sz="1800"/>
            </a:pPr>
            <a:r>
              <a:rPr i="1" sz="4000"/>
              <a:t>Javascript Framework for any device</a:t>
            </a:r>
            <a:endParaRPr sz="4000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7467685" y="6679599"/>
            <a:ext cx="30184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3600"/>
              <a:t>@allenfantasy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5A4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1297810" y="1566565"/>
            <a:ext cx="226279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/>
            </a:lvl1pPr>
          </a:lstStyle>
          <a:p>
            <a:pPr lvl="0">
              <a:defRPr b="0" sz="1800"/>
            </a:pPr>
            <a:r>
              <a:rPr b="1" sz="3500"/>
              <a:t>user input</a:t>
            </a:r>
          </a:p>
        </p:txBody>
      </p:sp>
      <p:sp>
        <p:nvSpPr>
          <p:cNvPr id="89" name="Shape 89"/>
          <p:cNvSpPr/>
          <p:nvPr/>
        </p:nvSpPr>
        <p:spPr>
          <a:xfrm>
            <a:off x="1112240" y="4163302"/>
            <a:ext cx="263393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/>
            </a:lvl1pPr>
          </a:lstStyle>
          <a:p>
            <a:pPr lvl="0">
              <a:defRPr b="0" sz="1800"/>
            </a:pPr>
            <a:r>
              <a:rPr b="1" sz="3500"/>
              <a:t>setInterval()</a:t>
            </a:r>
          </a:p>
        </p:txBody>
      </p:sp>
      <p:sp>
        <p:nvSpPr>
          <p:cNvPr id="90" name="Shape 90"/>
          <p:cNvSpPr/>
          <p:nvPr/>
        </p:nvSpPr>
        <p:spPr>
          <a:xfrm>
            <a:off x="408593" y="6776203"/>
            <a:ext cx="404122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3500"/>
              <a:t>repaint</a:t>
            </a:r>
            <a:endParaRPr b="1" sz="3500"/>
          </a:p>
          <a:p>
            <a:pPr lvl="0">
              <a:defRPr sz="1800"/>
            </a:pPr>
            <a:r>
              <a:rPr b="1" sz="3500">
                <a:solidFill>
                  <a:srgbClr val="011993"/>
                </a:solidFill>
              </a:rPr>
              <a:t>(could be anytime)</a:t>
            </a:r>
          </a:p>
        </p:txBody>
      </p:sp>
      <p:sp>
        <p:nvSpPr>
          <p:cNvPr id="91" name="Shape 91"/>
          <p:cNvSpPr/>
          <p:nvPr/>
        </p:nvSpPr>
        <p:spPr>
          <a:xfrm flipH="1">
            <a:off x="2429205" y="2277434"/>
            <a:ext cx="1" cy="1810000"/>
          </a:xfrm>
          <a:prstGeom prst="line">
            <a:avLst/>
          </a:prstGeom>
          <a:ln w="635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92" name="Shape 92"/>
          <p:cNvSpPr/>
          <p:nvPr/>
        </p:nvSpPr>
        <p:spPr>
          <a:xfrm flipH="1">
            <a:off x="2429205" y="5021953"/>
            <a:ext cx="1" cy="1810001"/>
          </a:xfrm>
          <a:prstGeom prst="line">
            <a:avLst/>
          </a:prstGeom>
          <a:ln w="635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93" name="Shape 93"/>
          <p:cNvSpPr/>
          <p:nvPr/>
        </p:nvSpPr>
        <p:spPr>
          <a:xfrm>
            <a:off x="2479006" y="2858584"/>
            <a:ext cx="214714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9411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941100"/>
                </a:solidFill>
              </a:rPr>
              <a:t>fire event</a:t>
            </a:r>
          </a:p>
        </p:txBody>
      </p:sp>
      <p:sp>
        <p:nvSpPr>
          <p:cNvPr id="94" name="Shape 94"/>
          <p:cNvSpPr/>
          <p:nvPr/>
        </p:nvSpPr>
        <p:spPr>
          <a:xfrm>
            <a:off x="2460616" y="5455321"/>
            <a:ext cx="34928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9411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941100"/>
                </a:solidFill>
              </a:rPr>
              <a:t>change content</a:t>
            </a:r>
          </a:p>
        </p:txBody>
      </p:sp>
      <p:sp>
        <p:nvSpPr>
          <p:cNvPr id="95" name="Shape 95"/>
          <p:cNvSpPr/>
          <p:nvPr/>
        </p:nvSpPr>
        <p:spPr>
          <a:xfrm>
            <a:off x="9076385" y="716222"/>
            <a:ext cx="226279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/>
            </a:lvl1pPr>
          </a:lstStyle>
          <a:p>
            <a:pPr lvl="0">
              <a:defRPr b="0" sz="1800"/>
            </a:pPr>
            <a:r>
              <a:rPr b="1" sz="3500"/>
              <a:t>user input</a:t>
            </a:r>
          </a:p>
        </p:txBody>
      </p:sp>
      <p:sp>
        <p:nvSpPr>
          <p:cNvPr id="96" name="Shape 96"/>
          <p:cNvSpPr/>
          <p:nvPr/>
        </p:nvSpPr>
        <p:spPr>
          <a:xfrm>
            <a:off x="8268057" y="2452879"/>
            <a:ext cx="359581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3500"/>
              <a:t>update </a:t>
            </a:r>
            <a:r>
              <a:rPr b="1" i="1" sz="3500">
                <a:latin typeface="Helvetica"/>
                <a:ea typeface="Helvetica"/>
                <a:cs typeface="Helvetica"/>
                <a:sym typeface="Helvetica"/>
              </a:rPr>
              <a:t>render spec</a:t>
            </a:r>
          </a:p>
        </p:txBody>
      </p:sp>
      <p:sp>
        <p:nvSpPr>
          <p:cNvPr id="97" name="Shape 97"/>
          <p:cNvSpPr/>
          <p:nvPr/>
        </p:nvSpPr>
        <p:spPr>
          <a:xfrm>
            <a:off x="7637535" y="7341310"/>
            <a:ext cx="485686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3500"/>
              <a:t>repaint</a:t>
            </a:r>
            <a:endParaRPr b="1" sz="3500"/>
          </a:p>
          <a:p>
            <a:pPr lvl="0">
              <a:defRPr sz="1800"/>
            </a:pPr>
            <a:r>
              <a:rPr b="1" sz="3500">
                <a:solidFill>
                  <a:srgbClr val="011993"/>
                </a:solidFill>
              </a:rPr>
              <a:t>(only in rAF callbacks)</a:t>
            </a:r>
          </a:p>
        </p:txBody>
      </p:sp>
      <p:sp>
        <p:nvSpPr>
          <p:cNvPr id="98" name="Shape 98"/>
          <p:cNvSpPr/>
          <p:nvPr/>
        </p:nvSpPr>
        <p:spPr>
          <a:xfrm>
            <a:off x="10065966" y="1324383"/>
            <a:ext cx="1" cy="1132394"/>
          </a:xfrm>
          <a:prstGeom prst="line">
            <a:avLst/>
          </a:prstGeom>
          <a:ln w="635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99" name="Shape 99"/>
          <p:cNvSpPr/>
          <p:nvPr/>
        </p:nvSpPr>
        <p:spPr>
          <a:xfrm>
            <a:off x="7756591" y="4852475"/>
            <a:ext cx="844304" cy="1"/>
          </a:xfrm>
          <a:prstGeom prst="line">
            <a:avLst/>
          </a:prstGeom>
          <a:ln w="635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00" name="Shape 100"/>
          <p:cNvSpPr/>
          <p:nvPr/>
        </p:nvSpPr>
        <p:spPr>
          <a:xfrm>
            <a:off x="10179102" y="1564998"/>
            <a:ext cx="214714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9411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941100"/>
                </a:solidFill>
              </a:rPr>
              <a:t>fire event</a:t>
            </a:r>
          </a:p>
        </p:txBody>
      </p:sp>
      <p:sp>
        <p:nvSpPr>
          <p:cNvPr id="101" name="Shape 101"/>
          <p:cNvSpPr/>
          <p:nvPr/>
        </p:nvSpPr>
        <p:spPr>
          <a:xfrm>
            <a:off x="9621282" y="6078698"/>
            <a:ext cx="3026247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rgbClr val="9411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941100"/>
                </a:solidFill>
              </a:rPr>
              <a:t>change content</a:t>
            </a:r>
          </a:p>
        </p:txBody>
      </p:sp>
      <p:sp>
        <p:nvSpPr>
          <p:cNvPr id="102" name="Shape 102"/>
          <p:cNvSpPr/>
          <p:nvPr/>
        </p:nvSpPr>
        <p:spPr>
          <a:xfrm>
            <a:off x="6680471" y="4532488"/>
            <a:ext cx="87980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/>
            </a:lvl1pPr>
          </a:lstStyle>
          <a:p>
            <a:pPr lvl="0">
              <a:defRPr b="0" sz="1800"/>
            </a:pPr>
            <a:r>
              <a:rPr b="1" sz="3500"/>
              <a:t>rAF</a:t>
            </a:r>
          </a:p>
        </p:txBody>
      </p:sp>
      <p:sp>
        <p:nvSpPr>
          <p:cNvPr id="103" name="Shape 103"/>
          <p:cNvSpPr/>
          <p:nvPr/>
        </p:nvSpPr>
        <p:spPr>
          <a:xfrm>
            <a:off x="8319543" y="4574787"/>
            <a:ext cx="349284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3500"/>
              <a:t>apply </a:t>
            </a:r>
            <a:r>
              <a:rPr b="1" i="1" sz="3500">
                <a:latin typeface="Helvetica"/>
                <a:ea typeface="Helvetica"/>
                <a:cs typeface="Helvetica"/>
                <a:sym typeface="Helvetica"/>
              </a:rPr>
              <a:t>render spec</a:t>
            </a:r>
          </a:p>
        </p:txBody>
      </p:sp>
      <p:sp>
        <p:nvSpPr>
          <p:cNvPr id="104" name="Shape 104"/>
          <p:cNvSpPr/>
          <p:nvPr/>
        </p:nvSpPr>
        <p:spPr>
          <a:xfrm>
            <a:off x="10065966" y="3645484"/>
            <a:ext cx="1" cy="905098"/>
          </a:xfrm>
          <a:prstGeom prst="line">
            <a:avLst/>
          </a:prstGeom>
          <a:ln w="63500">
            <a:solidFill/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05" name="Shape 105"/>
          <p:cNvSpPr/>
          <p:nvPr/>
        </p:nvSpPr>
        <p:spPr>
          <a:xfrm>
            <a:off x="10065966" y="5805492"/>
            <a:ext cx="1" cy="1740213"/>
          </a:xfrm>
          <a:prstGeom prst="line">
            <a:avLst/>
          </a:prstGeom>
          <a:ln w="635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06" name="Shape 106"/>
          <p:cNvSpPr/>
          <p:nvPr/>
        </p:nvSpPr>
        <p:spPr>
          <a:xfrm flipV="1">
            <a:off x="6316967" y="63498"/>
            <a:ext cx="1" cy="9572982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5A4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568161" y="1295508"/>
            <a:ext cx="9868478" cy="2211286"/>
          </a:xfrm>
          <a:prstGeom prst="rect">
            <a:avLst/>
          </a:prstGeom>
          <a:ln w="381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09" name="Shape 109"/>
          <p:cNvSpPr/>
          <p:nvPr/>
        </p:nvSpPr>
        <p:spPr>
          <a:xfrm flipV="1">
            <a:off x="2491079" y="1303920"/>
            <a:ext cx="1" cy="2194462"/>
          </a:xfrm>
          <a:prstGeom prst="line">
            <a:avLst/>
          </a:prstGeom>
          <a:ln w="50800">
            <a:solidFill>
              <a:srgbClr val="0831B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10" name="Shape 110"/>
          <p:cNvSpPr/>
          <p:nvPr/>
        </p:nvSpPr>
        <p:spPr>
          <a:xfrm flipH="1">
            <a:off x="3727366" y="4501479"/>
            <a:ext cx="1" cy="2198585"/>
          </a:xfrm>
          <a:prstGeom prst="line">
            <a:avLst/>
          </a:prstGeom>
          <a:ln w="76200">
            <a:solidFill>
              <a:srgbClr val="00905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11" name="Shape 111"/>
          <p:cNvSpPr/>
          <p:nvPr/>
        </p:nvSpPr>
        <p:spPr>
          <a:xfrm flipH="1">
            <a:off x="6288735" y="4501479"/>
            <a:ext cx="1" cy="2198585"/>
          </a:xfrm>
          <a:prstGeom prst="line">
            <a:avLst/>
          </a:prstGeom>
          <a:ln w="76200">
            <a:solidFill>
              <a:srgbClr val="00905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12" name="Shape 112"/>
          <p:cNvSpPr/>
          <p:nvPr/>
        </p:nvSpPr>
        <p:spPr>
          <a:xfrm>
            <a:off x="9277433" y="4501479"/>
            <a:ext cx="1" cy="2198585"/>
          </a:xfrm>
          <a:prstGeom prst="line">
            <a:avLst/>
          </a:prstGeom>
          <a:ln w="76200">
            <a:solidFill>
              <a:srgbClr val="00905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13" name="Shape 113"/>
          <p:cNvSpPr/>
          <p:nvPr/>
        </p:nvSpPr>
        <p:spPr>
          <a:xfrm>
            <a:off x="1568161" y="4495129"/>
            <a:ext cx="9868478" cy="2211285"/>
          </a:xfrm>
          <a:prstGeom prst="rect">
            <a:avLst/>
          </a:prstGeom>
          <a:ln w="381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858585"/>
                </a:solidFill>
              </a:defRPr>
            </a:pPr>
          </a:p>
        </p:txBody>
      </p:sp>
      <p:sp>
        <p:nvSpPr>
          <p:cNvPr id="114" name="Shape 114"/>
          <p:cNvSpPr/>
          <p:nvPr/>
        </p:nvSpPr>
        <p:spPr>
          <a:xfrm flipH="1">
            <a:off x="3898178" y="594330"/>
            <a:ext cx="1" cy="6689869"/>
          </a:xfrm>
          <a:prstGeom prst="line">
            <a:avLst/>
          </a:prstGeom>
          <a:ln w="50800">
            <a:solidFill/>
            <a:custDash>
              <a:ds d="600000" sp="6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15" name="Shape 115"/>
          <p:cNvSpPr/>
          <p:nvPr/>
        </p:nvSpPr>
        <p:spPr>
          <a:xfrm flipV="1">
            <a:off x="3397568" y="1301858"/>
            <a:ext cx="1" cy="2194462"/>
          </a:xfrm>
          <a:prstGeom prst="line">
            <a:avLst/>
          </a:prstGeom>
          <a:ln w="50800">
            <a:solidFill>
              <a:srgbClr val="0831B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16" name="Shape 116"/>
          <p:cNvSpPr/>
          <p:nvPr/>
        </p:nvSpPr>
        <p:spPr>
          <a:xfrm flipV="1">
            <a:off x="4334862" y="1303920"/>
            <a:ext cx="1" cy="2194462"/>
          </a:xfrm>
          <a:prstGeom prst="line">
            <a:avLst/>
          </a:prstGeom>
          <a:ln w="50800">
            <a:solidFill>
              <a:srgbClr val="0831B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17" name="Shape 117"/>
          <p:cNvSpPr/>
          <p:nvPr/>
        </p:nvSpPr>
        <p:spPr>
          <a:xfrm flipV="1">
            <a:off x="5241351" y="1301858"/>
            <a:ext cx="1" cy="2194463"/>
          </a:xfrm>
          <a:prstGeom prst="line">
            <a:avLst/>
          </a:prstGeom>
          <a:ln w="50800">
            <a:solidFill>
              <a:srgbClr val="0831B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18" name="Shape 118"/>
          <p:cNvSpPr/>
          <p:nvPr/>
        </p:nvSpPr>
        <p:spPr>
          <a:xfrm flipV="1">
            <a:off x="6165944" y="1303920"/>
            <a:ext cx="1" cy="2194462"/>
          </a:xfrm>
          <a:prstGeom prst="line">
            <a:avLst/>
          </a:prstGeom>
          <a:ln w="50800">
            <a:solidFill>
              <a:srgbClr val="0831B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19" name="Shape 119"/>
          <p:cNvSpPr/>
          <p:nvPr/>
        </p:nvSpPr>
        <p:spPr>
          <a:xfrm flipV="1">
            <a:off x="7072433" y="1301858"/>
            <a:ext cx="1" cy="2194463"/>
          </a:xfrm>
          <a:prstGeom prst="line">
            <a:avLst/>
          </a:prstGeom>
          <a:ln w="50800">
            <a:solidFill>
              <a:srgbClr val="0831B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20" name="Shape 120"/>
          <p:cNvSpPr/>
          <p:nvPr/>
        </p:nvSpPr>
        <p:spPr>
          <a:xfrm flipV="1">
            <a:off x="7978922" y="1303920"/>
            <a:ext cx="1" cy="2194462"/>
          </a:xfrm>
          <a:prstGeom prst="line">
            <a:avLst/>
          </a:prstGeom>
          <a:ln w="50800">
            <a:solidFill>
              <a:srgbClr val="0831B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21" name="Shape 121"/>
          <p:cNvSpPr/>
          <p:nvPr/>
        </p:nvSpPr>
        <p:spPr>
          <a:xfrm flipV="1">
            <a:off x="8733011" y="1301858"/>
            <a:ext cx="1" cy="2194463"/>
          </a:xfrm>
          <a:prstGeom prst="line">
            <a:avLst/>
          </a:prstGeom>
          <a:ln w="50800">
            <a:solidFill>
              <a:srgbClr val="0831B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22" name="Shape 122"/>
          <p:cNvSpPr/>
          <p:nvPr/>
        </p:nvSpPr>
        <p:spPr>
          <a:xfrm flipV="1">
            <a:off x="5561117" y="1303920"/>
            <a:ext cx="1" cy="2194462"/>
          </a:xfrm>
          <a:prstGeom prst="line">
            <a:avLst/>
          </a:prstGeom>
          <a:ln w="50800">
            <a:solidFill>
              <a:srgbClr val="0831B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23" name="Shape 123"/>
          <p:cNvSpPr/>
          <p:nvPr/>
        </p:nvSpPr>
        <p:spPr>
          <a:xfrm flipV="1">
            <a:off x="10716493" y="1301858"/>
            <a:ext cx="1" cy="2194463"/>
          </a:xfrm>
          <a:prstGeom prst="line">
            <a:avLst/>
          </a:prstGeom>
          <a:ln w="50800">
            <a:solidFill>
              <a:srgbClr val="0831B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24" name="Shape 124"/>
          <p:cNvSpPr/>
          <p:nvPr/>
        </p:nvSpPr>
        <p:spPr>
          <a:xfrm flipH="1">
            <a:off x="6469188" y="575991"/>
            <a:ext cx="1" cy="6678162"/>
          </a:xfrm>
          <a:prstGeom prst="line">
            <a:avLst/>
          </a:prstGeom>
          <a:ln w="50800">
            <a:solidFill/>
            <a:custDash>
              <a:ds d="600000" sp="6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25" name="Shape 125"/>
          <p:cNvSpPr/>
          <p:nvPr/>
        </p:nvSpPr>
        <p:spPr>
          <a:xfrm flipH="1">
            <a:off x="9462221" y="570138"/>
            <a:ext cx="1" cy="6689868"/>
          </a:xfrm>
          <a:prstGeom prst="line">
            <a:avLst/>
          </a:prstGeom>
          <a:ln w="50800">
            <a:solidFill/>
            <a:custDash>
              <a:ds d="600000" sp="6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26" name="Shape 126"/>
          <p:cNvSpPr/>
          <p:nvPr/>
        </p:nvSpPr>
        <p:spPr>
          <a:xfrm flipH="1">
            <a:off x="1330513" y="7548699"/>
            <a:ext cx="2017785" cy="1"/>
          </a:xfrm>
          <a:prstGeom prst="line">
            <a:avLst/>
          </a:prstGeom>
          <a:ln w="50800">
            <a:solidFill/>
            <a:custDash>
              <a:ds d="600000" sp="6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27" name="Shape 127"/>
          <p:cNvSpPr/>
          <p:nvPr/>
        </p:nvSpPr>
        <p:spPr>
          <a:xfrm>
            <a:off x="3527562" y="7174049"/>
            <a:ext cx="326581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screen refresh</a:t>
            </a:r>
          </a:p>
        </p:txBody>
      </p:sp>
      <p:sp>
        <p:nvSpPr>
          <p:cNvPr id="128" name="Shape 128"/>
          <p:cNvSpPr/>
          <p:nvPr/>
        </p:nvSpPr>
        <p:spPr>
          <a:xfrm>
            <a:off x="1341562" y="8210256"/>
            <a:ext cx="1995686" cy="1"/>
          </a:xfrm>
          <a:prstGeom prst="line">
            <a:avLst/>
          </a:prstGeom>
          <a:ln w="50800">
            <a:solidFill>
              <a:srgbClr val="0831B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29" name="Shape 129"/>
          <p:cNvSpPr/>
          <p:nvPr/>
        </p:nvSpPr>
        <p:spPr>
          <a:xfrm>
            <a:off x="3541043" y="7848306"/>
            <a:ext cx="62529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>
                <a:solidFill>
                  <a:srgbClr val="0222BA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222BA"/>
                </a:solidFill>
              </a:rPr>
              <a:t>traditional repaint</a:t>
            </a:r>
          </a:p>
        </p:txBody>
      </p:sp>
      <p:sp>
        <p:nvSpPr>
          <p:cNvPr id="130" name="Shape 130"/>
          <p:cNvSpPr/>
          <p:nvPr/>
        </p:nvSpPr>
        <p:spPr>
          <a:xfrm>
            <a:off x="1326749" y="8884513"/>
            <a:ext cx="1995686" cy="1"/>
          </a:xfrm>
          <a:prstGeom prst="line">
            <a:avLst/>
          </a:prstGeom>
          <a:ln w="50800">
            <a:solidFill>
              <a:srgbClr val="0071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31" name="Shape 131"/>
          <p:cNvSpPr/>
          <p:nvPr/>
        </p:nvSpPr>
        <p:spPr>
          <a:xfrm>
            <a:off x="3536415" y="8497163"/>
            <a:ext cx="364554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>
                <a:solidFill>
                  <a:srgbClr val="006E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06E00"/>
                </a:solidFill>
              </a:rPr>
              <a:t>Famo.us repaint</a:t>
            </a:r>
          </a:p>
        </p:txBody>
      </p:sp>
      <p:sp>
        <p:nvSpPr>
          <p:cNvPr id="132" name="Shape 132"/>
          <p:cNvSpPr/>
          <p:nvPr/>
        </p:nvSpPr>
        <p:spPr>
          <a:xfrm flipV="1">
            <a:off x="4682645" y="1303920"/>
            <a:ext cx="1" cy="2194462"/>
          </a:xfrm>
          <a:prstGeom prst="line">
            <a:avLst/>
          </a:prstGeom>
          <a:ln w="50800">
            <a:solidFill>
              <a:srgbClr val="0831B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33" name="Shape 133"/>
          <p:cNvSpPr/>
          <p:nvPr/>
        </p:nvSpPr>
        <p:spPr>
          <a:xfrm flipV="1">
            <a:off x="3586862" y="1303920"/>
            <a:ext cx="1" cy="2194462"/>
          </a:xfrm>
          <a:prstGeom prst="line">
            <a:avLst/>
          </a:prstGeom>
          <a:ln w="50800">
            <a:solidFill>
              <a:srgbClr val="0831B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34" name="Shape 134"/>
          <p:cNvSpPr/>
          <p:nvPr/>
        </p:nvSpPr>
        <p:spPr>
          <a:xfrm flipV="1">
            <a:off x="7224055" y="1303920"/>
            <a:ext cx="1" cy="2194462"/>
          </a:xfrm>
          <a:prstGeom prst="line">
            <a:avLst/>
          </a:prstGeom>
          <a:ln w="50800">
            <a:solidFill>
              <a:srgbClr val="0831B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35" name="Shape 135"/>
          <p:cNvSpPr/>
          <p:nvPr/>
        </p:nvSpPr>
        <p:spPr>
          <a:xfrm flipV="1">
            <a:off x="7377186" y="1303920"/>
            <a:ext cx="1" cy="2194462"/>
          </a:xfrm>
          <a:prstGeom prst="line">
            <a:avLst/>
          </a:prstGeom>
          <a:ln w="50800">
            <a:solidFill>
              <a:srgbClr val="0831B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36" name="Shape 136"/>
          <p:cNvSpPr/>
          <p:nvPr/>
        </p:nvSpPr>
        <p:spPr>
          <a:xfrm flipV="1">
            <a:off x="7528808" y="1303920"/>
            <a:ext cx="1" cy="2194462"/>
          </a:xfrm>
          <a:prstGeom prst="line">
            <a:avLst/>
          </a:prstGeom>
          <a:ln w="50800">
            <a:solidFill>
              <a:srgbClr val="0831B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5A4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xfrm>
            <a:off x="1270000" y="1638300"/>
            <a:ext cx="5026770" cy="1389758"/>
          </a:xfrm>
          <a:prstGeom prst="rect">
            <a:avLst/>
          </a:prstGeom>
        </p:spPr>
        <p:txBody>
          <a:bodyPr/>
          <a:lstStyle>
            <a:lvl1pPr>
              <a:defRPr b="1" sz="5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5500"/>
              <a:t>Render Tree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xfrm>
            <a:off x="952359" y="3627271"/>
            <a:ext cx="11100082" cy="4863945"/>
          </a:xfrm>
          <a:prstGeom prst="rect">
            <a:avLst/>
          </a:prstGeom>
        </p:spPr>
        <p:txBody>
          <a:bodyPr/>
          <a:lstStyle/>
          <a:p>
            <a:pPr lvl="0" marL="395111" indent="-395111" algn="l">
              <a:lnSpc>
                <a:spcPct val="140000"/>
              </a:lnSpc>
              <a:buSzPct val="150000"/>
              <a:buChar char="•"/>
              <a:defRPr sz="1800"/>
            </a:pPr>
            <a:r>
              <a:rPr sz="3600">
                <a:latin typeface="Helvetica"/>
                <a:ea typeface="Helvetica"/>
                <a:cs typeface="Helvetica"/>
                <a:sym typeface="Helvetica"/>
              </a:rPr>
              <a:t>Abstraction of </a:t>
            </a:r>
            <a:r>
              <a:rPr sz="3600">
                <a:solidFill>
                  <a:srgbClr val="941100"/>
                </a:solidFill>
                <a:latin typeface="Helvetica"/>
                <a:ea typeface="Helvetica"/>
                <a:cs typeface="Helvetica"/>
                <a:sym typeface="Helvetica"/>
              </a:rPr>
              <a:t>DOM</a:t>
            </a:r>
            <a:endParaRPr sz="3600">
              <a:solidFill>
                <a:srgbClr val="9411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395111" indent="-395111" algn="l">
              <a:lnSpc>
                <a:spcPct val="140000"/>
              </a:lnSpc>
              <a:buSzPct val="150000"/>
              <a:buChar char="•"/>
              <a:defRPr sz="1800"/>
            </a:pPr>
            <a:r>
              <a:rPr sz="3600">
                <a:solidFill>
                  <a:srgbClr val="941100"/>
                </a:solidFill>
                <a:latin typeface="Helvetica"/>
                <a:ea typeface="Helvetica"/>
                <a:cs typeface="Helvetica"/>
                <a:sym typeface="Helvetica"/>
              </a:rPr>
              <a:t>RenderNode </a:t>
            </a:r>
            <a:r>
              <a:rPr sz="3600">
                <a:latin typeface="Helvetica"/>
                <a:ea typeface="Helvetica"/>
                <a:cs typeface="Helvetica"/>
                <a:sym typeface="Helvetica"/>
              </a:rPr>
              <a:t>Basic Unit of tree</a:t>
            </a:r>
            <a:endParaRPr sz="3600">
              <a:solidFill>
                <a:srgbClr val="9411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395111" indent="-395111" algn="l">
              <a:lnSpc>
                <a:spcPct val="140000"/>
              </a:lnSpc>
              <a:buSzPct val="150000"/>
              <a:buChar char="•"/>
              <a:defRPr sz="1800"/>
            </a:pPr>
            <a:r>
              <a:rPr sz="3600">
                <a:solidFill>
                  <a:srgbClr val="941100"/>
                </a:solidFill>
                <a:latin typeface="Helvetica"/>
                <a:ea typeface="Helvetica"/>
                <a:cs typeface="Helvetica"/>
                <a:sym typeface="Helvetica"/>
              </a:rPr>
              <a:t>Context         </a:t>
            </a:r>
            <a:r>
              <a:rPr sz="3600">
                <a:latin typeface="Helvetica"/>
                <a:ea typeface="Helvetica"/>
                <a:cs typeface="Helvetica"/>
                <a:sym typeface="Helvetica"/>
              </a:rPr>
              <a:t>Root</a:t>
            </a:r>
            <a:endParaRPr sz="3600">
              <a:latin typeface="Helvetica"/>
              <a:ea typeface="Helvetica"/>
              <a:cs typeface="Helvetica"/>
              <a:sym typeface="Helvetica"/>
            </a:endParaRPr>
          </a:p>
          <a:p>
            <a:pPr lvl="0" marL="395111" indent="-395111" algn="l">
              <a:lnSpc>
                <a:spcPct val="140000"/>
              </a:lnSpc>
              <a:buSzPct val="150000"/>
              <a:buChar char="•"/>
              <a:defRPr sz="1800"/>
            </a:pPr>
            <a:r>
              <a:rPr sz="3600">
                <a:solidFill>
                  <a:srgbClr val="941100"/>
                </a:solidFill>
                <a:latin typeface="Helvetica"/>
                <a:ea typeface="Helvetica"/>
                <a:cs typeface="Helvetica"/>
                <a:sym typeface="Helvetica"/>
              </a:rPr>
              <a:t>Renderable   </a:t>
            </a:r>
            <a:r>
              <a:rPr sz="3600">
                <a:latin typeface="Helvetica"/>
                <a:ea typeface="Helvetica"/>
                <a:cs typeface="Helvetica"/>
                <a:sym typeface="Helvetica"/>
              </a:rPr>
              <a:t>Basic Unit of content</a:t>
            </a:r>
            <a:endParaRPr sz="3600">
              <a:latin typeface="Helvetica"/>
              <a:ea typeface="Helvetica"/>
              <a:cs typeface="Helvetica"/>
              <a:sym typeface="Helvetica"/>
            </a:endParaRPr>
          </a:p>
          <a:p>
            <a:pPr lvl="0" marL="395111" indent="-395111" algn="l">
              <a:lnSpc>
                <a:spcPct val="140000"/>
              </a:lnSpc>
              <a:buSzPct val="150000"/>
              <a:buChar char="•"/>
              <a:defRPr sz="1800"/>
            </a:pPr>
            <a:r>
              <a:rPr sz="3600">
                <a:solidFill>
                  <a:srgbClr val="941100"/>
                </a:solidFill>
                <a:latin typeface="Helvetica"/>
                <a:ea typeface="Helvetica"/>
                <a:cs typeface="Helvetica"/>
                <a:sym typeface="Helvetica"/>
              </a:rPr>
              <a:t>Modifier         </a:t>
            </a:r>
            <a:r>
              <a:rPr sz="3600">
                <a:latin typeface="Helvetica"/>
                <a:ea typeface="Helvetica"/>
                <a:cs typeface="Helvetica"/>
                <a:sym typeface="Helvetica"/>
              </a:rPr>
              <a:t>Add spec to it’s children node</a:t>
            </a:r>
          </a:p>
        </p:txBody>
      </p:sp>
      <p:sp>
        <p:nvSpPr>
          <p:cNvPr id="140" name="Shape 140"/>
          <p:cNvSpPr/>
          <p:nvPr/>
        </p:nvSpPr>
        <p:spPr>
          <a:xfrm>
            <a:off x="10636250" y="1652587"/>
            <a:ext cx="306388" cy="322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531B93"/>
                </a:solidFill>
              </a:defRPr>
            </a:pPr>
          </a:p>
        </p:txBody>
      </p:sp>
      <p:pic>
        <p:nvPicPr>
          <p:cNvPr id="141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10340812" y="2339101"/>
            <a:ext cx="897263" cy="352235"/>
          </a:xfrm>
          <a:prstGeom prst="rect">
            <a:avLst/>
          </a:prstGeom>
        </p:spPr>
      </p:pic>
      <p:sp>
        <p:nvSpPr>
          <p:cNvPr id="143" name="Shape 143"/>
          <p:cNvSpPr/>
          <p:nvPr/>
        </p:nvSpPr>
        <p:spPr>
          <a:xfrm>
            <a:off x="11127327" y="1534318"/>
            <a:ext cx="153244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7A4AAA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7A4AAA"/>
                </a:solidFill>
              </a:rPr>
              <a:t>Context</a:t>
            </a:r>
          </a:p>
        </p:txBody>
      </p:sp>
      <p:sp>
        <p:nvSpPr>
          <p:cNvPr id="144" name="Shape 144"/>
          <p:cNvSpPr/>
          <p:nvPr/>
        </p:nvSpPr>
        <p:spPr>
          <a:xfrm>
            <a:off x="11095608" y="2895600"/>
            <a:ext cx="159588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7A4AAA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7A4AAA"/>
                </a:solidFill>
              </a:rPr>
              <a:t>Modifier</a:t>
            </a:r>
          </a:p>
        </p:txBody>
      </p:sp>
      <p:pic>
        <p:nvPicPr>
          <p:cNvPr id="145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8100000">
            <a:off x="9577840" y="2333979"/>
            <a:ext cx="1222369" cy="352235"/>
          </a:xfrm>
          <a:prstGeom prst="rect">
            <a:avLst/>
          </a:prstGeom>
        </p:spPr>
      </p:pic>
      <p:sp>
        <p:nvSpPr>
          <p:cNvPr id="147" name="Shape 147"/>
          <p:cNvSpPr/>
          <p:nvPr/>
        </p:nvSpPr>
        <p:spPr>
          <a:xfrm>
            <a:off x="10636250" y="3013868"/>
            <a:ext cx="306388" cy="3222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531B93"/>
                </a:solidFill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9461194" y="3013868"/>
            <a:ext cx="306389" cy="3222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531B93"/>
                </a:solidFill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7124745" y="2895600"/>
            <a:ext cx="21893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7A4AAA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7A4AAA"/>
                </a:solidFill>
              </a:rPr>
              <a:t>Renderable</a:t>
            </a:r>
          </a:p>
        </p:txBody>
      </p:sp>
      <p:sp>
        <p:nvSpPr>
          <p:cNvPr id="150" name="Shape 150"/>
          <p:cNvSpPr/>
          <p:nvPr/>
        </p:nvSpPr>
        <p:spPr>
          <a:xfrm>
            <a:off x="10789193" y="3465969"/>
            <a:ext cx="1" cy="821062"/>
          </a:xfrm>
          <a:prstGeom prst="line">
            <a:avLst/>
          </a:prstGeom>
          <a:ln w="76200">
            <a:solidFill>
              <a:srgbClr val="EC5D57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51" name="Shape 151"/>
          <p:cNvSpPr/>
          <p:nvPr/>
        </p:nvSpPr>
        <p:spPr>
          <a:xfrm>
            <a:off x="10636250" y="4416868"/>
            <a:ext cx="306388" cy="322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531B93"/>
                </a:solidFill>
              </a:defRPr>
            </a:pPr>
          </a:p>
        </p:txBody>
      </p:sp>
      <p:sp>
        <p:nvSpPr>
          <p:cNvPr id="152" name="Shape 152"/>
          <p:cNvSpPr/>
          <p:nvPr/>
        </p:nvSpPr>
        <p:spPr>
          <a:xfrm>
            <a:off x="8331245" y="4298599"/>
            <a:ext cx="21893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7A4AAA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7A4AAA"/>
                </a:solidFill>
              </a:rPr>
              <a:t>Renderable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5A4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3905250" y="3840149"/>
            <a:ext cx="306388" cy="322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531B93"/>
                </a:solidFill>
              </a:defRPr>
            </a:pPr>
          </a:p>
        </p:txBody>
      </p:sp>
      <p:sp>
        <p:nvSpPr>
          <p:cNvPr id="155" name="Shape 155"/>
          <p:cNvSpPr/>
          <p:nvPr/>
        </p:nvSpPr>
        <p:spPr>
          <a:xfrm>
            <a:off x="2238120" y="3721880"/>
            <a:ext cx="153244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7A4AAA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7A4AAA"/>
                </a:solidFill>
              </a:rPr>
              <a:t>Context</a:t>
            </a:r>
          </a:p>
        </p:txBody>
      </p:sp>
      <p:sp>
        <p:nvSpPr>
          <p:cNvPr id="156" name="Shape 156"/>
          <p:cNvSpPr/>
          <p:nvPr/>
        </p:nvSpPr>
        <p:spPr>
          <a:xfrm>
            <a:off x="6791101" y="3389914"/>
            <a:ext cx="159588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7A4AAA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7A4AAA"/>
                </a:solidFill>
              </a:rPr>
              <a:t>Modifier</a:t>
            </a:r>
          </a:p>
        </p:txBody>
      </p:sp>
      <p:pic>
        <p:nvPicPr>
          <p:cNvPr id="157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3609812" y="4507408"/>
            <a:ext cx="897263" cy="352235"/>
          </a:xfrm>
          <a:prstGeom prst="rect">
            <a:avLst/>
          </a:prstGeom>
        </p:spPr>
      </p:pic>
      <p:sp>
        <p:nvSpPr>
          <p:cNvPr id="159" name="Shape 159"/>
          <p:cNvSpPr/>
          <p:nvPr/>
        </p:nvSpPr>
        <p:spPr>
          <a:xfrm>
            <a:off x="3905250" y="5258520"/>
            <a:ext cx="306388" cy="3222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531B93"/>
                </a:solidFill>
              </a:defRPr>
            </a:pPr>
          </a:p>
        </p:txBody>
      </p:sp>
      <p:sp>
        <p:nvSpPr>
          <p:cNvPr id="160" name="Shape 160"/>
          <p:cNvSpPr/>
          <p:nvPr/>
        </p:nvSpPr>
        <p:spPr>
          <a:xfrm>
            <a:off x="1661720" y="5140252"/>
            <a:ext cx="21893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7A4AAA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7A4AAA"/>
                </a:solidFill>
              </a:rPr>
              <a:t>Renderable</a:t>
            </a:r>
          </a:p>
        </p:txBody>
      </p:sp>
      <p:sp>
        <p:nvSpPr>
          <p:cNvPr id="161" name="Shape 161"/>
          <p:cNvSpPr/>
          <p:nvPr/>
        </p:nvSpPr>
        <p:spPr>
          <a:xfrm>
            <a:off x="8651480" y="2597398"/>
            <a:ext cx="1" cy="821062"/>
          </a:xfrm>
          <a:prstGeom prst="line">
            <a:avLst/>
          </a:prstGeom>
          <a:ln w="76200">
            <a:solidFill>
              <a:srgbClr val="EC5D57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62" name="Shape 162"/>
          <p:cNvSpPr/>
          <p:nvPr/>
        </p:nvSpPr>
        <p:spPr>
          <a:xfrm>
            <a:off x="8498285" y="3508183"/>
            <a:ext cx="306389" cy="322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531B93"/>
                </a:solidFill>
              </a:defRPr>
            </a:pPr>
          </a:p>
        </p:txBody>
      </p:sp>
      <p:sp>
        <p:nvSpPr>
          <p:cNvPr id="163" name="Shape 163"/>
          <p:cNvSpPr/>
          <p:nvPr/>
        </p:nvSpPr>
        <p:spPr>
          <a:xfrm>
            <a:off x="8498285" y="2185412"/>
            <a:ext cx="306389" cy="322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531B93"/>
                </a:solidFill>
              </a:defRPr>
            </a:pPr>
          </a:p>
        </p:txBody>
      </p:sp>
      <p:sp>
        <p:nvSpPr>
          <p:cNvPr id="164" name="Shape 164"/>
          <p:cNvSpPr/>
          <p:nvPr/>
        </p:nvSpPr>
        <p:spPr>
          <a:xfrm>
            <a:off x="6822820" y="2067143"/>
            <a:ext cx="153244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7A4AAA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7A4AAA"/>
                </a:solidFill>
              </a:rPr>
              <a:t>Context</a:t>
            </a:r>
          </a:p>
        </p:txBody>
      </p:sp>
      <p:sp>
        <p:nvSpPr>
          <p:cNvPr id="165" name="Shape 165"/>
          <p:cNvSpPr/>
          <p:nvPr/>
        </p:nvSpPr>
        <p:spPr>
          <a:xfrm>
            <a:off x="8498285" y="4830954"/>
            <a:ext cx="306389" cy="322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531B93"/>
                </a:solidFill>
              </a:defRPr>
            </a:pPr>
          </a:p>
        </p:txBody>
      </p:sp>
      <p:sp>
        <p:nvSpPr>
          <p:cNvPr id="166" name="Shape 166"/>
          <p:cNvSpPr/>
          <p:nvPr/>
        </p:nvSpPr>
        <p:spPr>
          <a:xfrm>
            <a:off x="8651480" y="3920169"/>
            <a:ext cx="1" cy="821062"/>
          </a:xfrm>
          <a:prstGeom prst="line">
            <a:avLst/>
          </a:prstGeom>
          <a:ln w="76200">
            <a:solidFill>
              <a:srgbClr val="EC5D57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67" name="Shape 167"/>
          <p:cNvSpPr/>
          <p:nvPr/>
        </p:nvSpPr>
        <p:spPr>
          <a:xfrm>
            <a:off x="6197649" y="6035456"/>
            <a:ext cx="21893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7A4AAA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7A4AAA"/>
                </a:solidFill>
              </a:rPr>
              <a:t>Renderable</a:t>
            </a:r>
          </a:p>
        </p:txBody>
      </p:sp>
      <p:sp>
        <p:nvSpPr>
          <p:cNvPr id="168" name="Shape 168"/>
          <p:cNvSpPr/>
          <p:nvPr/>
        </p:nvSpPr>
        <p:spPr>
          <a:xfrm>
            <a:off x="6791101" y="4720086"/>
            <a:ext cx="159588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7A4AAA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7A4AAA"/>
                </a:solidFill>
              </a:rPr>
              <a:t>Modifier</a:t>
            </a:r>
          </a:p>
        </p:txBody>
      </p:sp>
      <p:sp>
        <p:nvSpPr>
          <p:cNvPr id="169" name="Shape 169"/>
          <p:cNvSpPr/>
          <p:nvPr/>
        </p:nvSpPr>
        <p:spPr>
          <a:xfrm>
            <a:off x="8498285" y="6153725"/>
            <a:ext cx="306389" cy="3222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531B93"/>
                </a:solidFill>
              </a:defRPr>
            </a:pPr>
          </a:p>
        </p:txBody>
      </p:sp>
      <p:pic>
        <p:nvPicPr>
          <p:cNvPr id="170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5400000">
            <a:off x="8213865" y="5498213"/>
            <a:ext cx="897263" cy="352235"/>
          </a:xfrm>
          <a:prstGeom prst="rect">
            <a:avLst/>
          </a:prstGeom>
        </p:spPr>
      </p:pic>
      <p:pic>
        <p:nvPicPr>
          <p:cNvPr id="172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 rot="2700000">
            <a:off x="8748901" y="4174103"/>
            <a:ext cx="1223690" cy="352235"/>
          </a:xfrm>
          <a:prstGeom prst="rect">
            <a:avLst/>
          </a:prstGeom>
        </p:spPr>
      </p:pic>
      <p:sp>
        <p:nvSpPr>
          <p:cNvPr id="174" name="Shape 174"/>
          <p:cNvSpPr/>
          <p:nvPr/>
        </p:nvSpPr>
        <p:spPr>
          <a:xfrm>
            <a:off x="9730185" y="4830954"/>
            <a:ext cx="306389" cy="322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531B93"/>
                </a:solidFill>
              </a:defRPr>
            </a:pPr>
          </a:p>
        </p:txBody>
      </p:sp>
      <p:sp>
        <p:nvSpPr>
          <p:cNvPr id="175" name="Shape 175"/>
          <p:cNvSpPr/>
          <p:nvPr/>
        </p:nvSpPr>
        <p:spPr>
          <a:xfrm>
            <a:off x="10184031" y="4712685"/>
            <a:ext cx="21893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7A4AAA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7A4AAA"/>
                </a:solidFill>
              </a:rPr>
              <a:t>Renderable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5A4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xfrm>
            <a:off x="1270000" y="1097588"/>
            <a:ext cx="5026770" cy="1389758"/>
          </a:xfrm>
          <a:prstGeom prst="rect">
            <a:avLst/>
          </a:prstGeom>
        </p:spPr>
        <p:txBody>
          <a:bodyPr/>
          <a:lstStyle>
            <a:lvl1pPr>
              <a:defRPr b="1" sz="5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5500"/>
              <a:t>Renderable</a:t>
            </a:r>
          </a:p>
        </p:txBody>
      </p:sp>
      <p:sp>
        <p:nvSpPr>
          <p:cNvPr id="178" name="Shape 178"/>
          <p:cNvSpPr/>
          <p:nvPr>
            <p:ph type="body" idx="1"/>
          </p:nvPr>
        </p:nvSpPr>
        <p:spPr>
          <a:xfrm>
            <a:off x="1187524" y="3585678"/>
            <a:ext cx="10629752" cy="4551671"/>
          </a:xfrm>
          <a:prstGeom prst="rect">
            <a:avLst/>
          </a:prstGeom>
        </p:spPr>
        <p:txBody>
          <a:bodyPr/>
          <a:lstStyle/>
          <a:p>
            <a:pPr lvl="0" marL="395111" indent="-395111" algn="l">
              <a:lnSpc>
                <a:spcPct val="140000"/>
              </a:lnSpc>
              <a:buSzPct val="150000"/>
              <a:buChar char="•"/>
              <a:defRPr sz="1800"/>
            </a:pPr>
            <a:r>
              <a:rPr sz="3600">
                <a:latin typeface="Helvetica"/>
                <a:ea typeface="Helvetica"/>
                <a:cs typeface="Helvetica"/>
                <a:sym typeface="Helvetica"/>
              </a:rPr>
              <a:t>Surface                       &lt;div&gt;</a:t>
            </a:r>
            <a:endParaRPr sz="3600">
              <a:solidFill>
                <a:srgbClr val="9411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395111" indent="-395111" algn="l">
              <a:lnSpc>
                <a:spcPct val="140000"/>
              </a:lnSpc>
              <a:buSzPct val="150000"/>
              <a:buChar char="•"/>
              <a:defRPr sz="1800"/>
            </a:pPr>
            <a:r>
              <a:rPr sz="3600">
                <a:latin typeface="Helvetica"/>
                <a:ea typeface="Helvetica"/>
                <a:cs typeface="Helvetica"/>
                <a:sym typeface="Helvetica"/>
              </a:rPr>
              <a:t>InputSurface</a:t>
            </a:r>
            <a:r>
              <a:rPr sz="3600">
                <a:solidFill>
                  <a:srgbClr val="941100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sz="3600">
                <a:latin typeface="Helvetica"/>
                <a:ea typeface="Helvetica"/>
                <a:cs typeface="Helvetica"/>
                <a:sym typeface="Helvetica"/>
              </a:rPr>
              <a:t>             &lt;input&gt;</a:t>
            </a:r>
            <a:endParaRPr sz="3600">
              <a:latin typeface="Helvetica"/>
              <a:ea typeface="Helvetica"/>
              <a:cs typeface="Helvetica"/>
              <a:sym typeface="Helvetica"/>
            </a:endParaRPr>
          </a:p>
          <a:p>
            <a:pPr lvl="0" marL="395111" indent="-395111" algn="l">
              <a:lnSpc>
                <a:spcPct val="140000"/>
              </a:lnSpc>
              <a:buSzPct val="150000"/>
              <a:buChar char="•"/>
              <a:defRPr sz="1800"/>
            </a:pPr>
            <a:r>
              <a:rPr sz="3600">
                <a:latin typeface="Helvetica"/>
                <a:ea typeface="Helvetica"/>
                <a:cs typeface="Helvetica"/>
                <a:sym typeface="Helvetica"/>
              </a:rPr>
              <a:t>ImageSurface</a:t>
            </a:r>
            <a:r>
              <a:rPr sz="3600">
                <a:solidFill>
                  <a:srgbClr val="941100"/>
                </a:solidFill>
                <a:latin typeface="Helvetica"/>
                <a:ea typeface="Helvetica"/>
                <a:cs typeface="Helvetica"/>
                <a:sym typeface="Helvetica"/>
              </a:rPr>
              <a:t>             </a:t>
            </a:r>
            <a:r>
              <a:rPr sz="3600">
                <a:latin typeface="Helvetica"/>
                <a:ea typeface="Helvetica"/>
                <a:cs typeface="Helvetica"/>
                <a:sym typeface="Helvetica"/>
              </a:rPr>
              <a:t>&lt;image&gt;</a:t>
            </a:r>
            <a:endParaRPr sz="3600">
              <a:latin typeface="Helvetica"/>
              <a:ea typeface="Helvetica"/>
              <a:cs typeface="Helvetica"/>
              <a:sym typeface="Helvetica"/>
            </a:endParaRPr>
          </a:p>
          <a:p>
            <a:pPr lvl="0" marL="395111" indent="-395111" algn="l">
              <a:lnSpc>
                <a:spcPct val="140000"/>
              </a:lnSpc>
              <a:buSzPct val="150000"/>
              <a:buChar char="•"/>
              <a:defRPr sz="1800"/>
            </a:pPr>
            <a:r>
              <a:rPr sz="3600">
                <a:latin typeface="Helvetica"/>
                <a:ea typeface="Helvetica"/>
                <a:cs typeface="Helvetica"/>
                <a:sym typeface="Helvetica"/>
              </a:rPr>
              <a:t>VideoSurface              &lt;video&gt;</a:t>
            </a:r>
            <a:endParaRPr sz="3600">
              <a:latin typeface="Helvetica"/>
              <a:ea typeface="Helvetica"/>
              <a:cs typeface="Helvetica"/>
              <a:sym typeface="Helvetica"/>
            </a:endParaRPr>
          </a:p>
          <a:p>
            <a:pPr lvl="0" marL="395111" indent="-395111" algn="l">
              <a:lnSpc>
                <a:spcPct val="140000"/>
              </a:lnSpc>
              <a:buSzPct val="150000"/>
              <a:buChar char="•"/>
              <a:defRPr sz="1800"/>
            </a:pPr>
            <a:r>
              <a:rPr sz="3600">
                <a:latin typeface="Helvetica"/>
                <a:ea typeface="Helvetica"/>
                <a:cs typeface="Helvetica"/>
                <a:sym typeface="Helvetica"/>
              </a:rPr>
              <a:t>…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5A4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xfrm>
            <a:off x="1371600" y="648940"/>
            <a:ext cx="5026770" cy="1389758"/>
          </a:xfrm>
          <a:prstGeom prst="rect">
            <a:avLst/>
          </a:prstGeom>
        </p:spPr>
        <p:txBody>
          <a:bodyPr/>
          <a:lstStyle>
            <a:lvl1pPr>
              <a:defRPr b="1" sz="5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5500"/>
              <a:t>View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xfrm>
            <a:off x="904354" y="2197620"/>
            <a:ext cx="6266062" cy="2215457"/>
          </a:xfrm>
          <a:prstGeom prst="rect">
            <a:avLst/>
          </a:prstGeom>
        </p:spPr>
        <p:txBody>
          <a:bodyPr/>
          <a:lstStyle/>
          <a:p>
            <a:pPr lvl="0" marL="395111" indent="-395111" algn="l">
              <a:lnSpc>
                <a:spcPct val="140000"/>
              </a:lnSpc>
              <a:buSzPct val="150000"/>
              <a:buChar char="•"/>
              <a:defRPr sz="1800"/>
            </a:pPr>
            <a:r>
              <a:rPr sz="3600">
                <a:latin typeface="Helvetica"/>
                <a:ea typeface="Helvetica"/>
                <a:cs typeface="Helvetica"/>
                <a:sym typeface="Helvetica"/>
              </a:rPr>
              <a:t>Contains a set of ‘node’s.</a:t>
            </a:r>
            <a:endParaRPr sz="3600">
              <a:latin typeface="Helvetica"/>
              <a:ea typeface="Helvetica"/>
              <a:cs typeface="Helvetica"/>
              <a:sym typeface="Helvetica"/>
            </a:endParaRPr>
          </a:p>
          <a:p>
            <a:pPr lvl="0" marL="395111" indent="-395111" algn="l">
              <a:lnSpc>
                <a:spcPct val="140000"/>
              </a:lnSpc>
              <a:buSzPct val="150000"/>
              <a:buChar char="•"/>
              <a:defRPr sz="1800"/>
            </a:pPr>
            <a:r>
              <a:rPr sz="3600">
                <a:latin typeface="Helvetica"/>
                <a:ea typeface="Helvetica"/>
                <a:cs typeface="Helvetica"/>
                <a:sym typeface="Helvetica"/>
              </a:rPr>
              <a:t>Represent part of the page</a:t>
            </a:r>
            <a:endParaRPr sz="3600">
              <a:latin typeface="Helvetica"/>
              <a:ea typeface="Helvetica"/>
              <a:cs typeface="Helvetica"/>
              <a:sym typeface="Helvetica"/>
            </a:endParaRPr>
          </a:p>
          <a:p>
            <a:pPr lvl="0" marL="395111" indent="-395111" algn="l">
              <a:lnSpc>
                <a:spcPct val="140000"/>
              </a:lnSpc>
              <a:buSzPct val="150000"/>
              <a:buChar char="•"/>
              <a:defRPr sz="1800"/>
            </a:pPr>
            <a:r>
              <a:rPr sz="3600">
                <a:latin typeface="Helvetica"/>
                <a:ea typeface="Helvetica"/>
                <a:cs typeface="Helvetica"/>
                <a:sym typeface="Helvetica"/>
              </a:rPr>
              <a:t>‘Subtree’ in Render Tree</a:t>
            </a:r>
          </a:p>
        </p:txBody>
      </p:sp>
      <p:sp>
        <p:nvSpPr>
          <p:cNvPr id="182" name="Shape 182"/>
          <p:cNvSpPr/>
          <p:nvPr/>
        </p:nvSpPr>
        <p:spPr>
          <a:xfrm>
            <a:off x="9461194" y="1652587"/>
            <a:ext cx="306389" cy="322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531B93"/>
                </a:solidFill>
              </a:defRPr>
            </a:pPr>
          </a:p>
        </p:txBody>
      </p:sp>
      <p:pic>
        <p:nvPicPr>
          <p:cNvPr id="183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9165757" y="2339101"/>
            <a:ext cx="897262" cy="352235"/>
          </a:xfrm>
          <a:prstGeom prst="rect">
            <a:avLst/>
          </a:prstGeom>
        </p:spPr>
      </p:pic>
      <p:sp>
        <p:nvSpPr>
          <p:cNvPr id="185" name="Shape 185"/>
          <p:cNvSpPr/>
          <p:nvPr/>
        </p:nvSpPr>
        <p:spPr>
          <a:xfrm>
            <a:off x="9921620" y="1534318"/>
            <a:ext cx="153244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7A4AAA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7A4AAA"/>
                </a:solidFill>
              </a:rPr>
              <a:t>Context</a:t>
            </a:r>
          </a:p>
        </p:txBody>
      </p:sp>
      <p:sp>
        <p:nvSpPr>
          <p:cNvPr id="186" name="Shape 186"/>
          <p:cNvSpPr/>
          <p:nvPr/>
        </p:nvSpPr>
        <p:spPr>
          <a:xfrm>
            <a:off x="9889901" y="2916459"/>
            <a:ext cx="159588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7A4AAA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7A4AAA"/>
                </a:solidFill>
              </a:rPr>
              <a:t>Modifier</a:t>
            </a:r>
          </a:p>
        </p:txBody>
      </p:sp>
      <p:sp>
        <p:nvSpPr>
          <p:cNvPr id="187" name="Shape 187"/>
          <p:cNvSpPr/>
          <p:nvPr/>
        </p:nvSpPr>
        <p:spPr>
          <a:xfrm>
            <a:off x="9461194" y="3013868"/>
            <a:ext cx="306389" cy="3222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531B93"/>
                </a:solidFill>
              </a:defRPr>
            </a:pPr>
          </a:p>
        </p:txBody>
      </p:sp>
      <p:sp>
        <p:nvSpPr>
          <p:cNvPr id="188" name="Shape 188"/>
          <p:cNvSpPr/>
          <p:nvPr/>
        </p:nvSpPr>
        <p:spPr>
          <a:xfrm>
            <a:off x="9614388" y="3440569"/>
            <a:ext cx="1" cy="1176605"/>
          </a:xfrm>
          <a:prstGeom prst="line">
            <a:avLst/>
          </a:prstGeom>
          <a:ln w="76200">
            <a:solidFill>
              <a:srgbClr val="EC5D57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89" name="Shape 189"/>
          <p:cNvSpPr/>
          <p:nvPr/>
        </p:nvSpPr>
        <p:spPr>
          <a:xfrm>
            <a:off x="9461194" y="4715668"/>
            <a:ext cx="306389" cy="3222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531B93"/>
                </a:solidFill>
              </a:defRPr>
            </a:pPr>
          </a:p>
        </p:txBody>
      </p:sp>
      <p:sp>
        <p:nvSpPr>
          <p:cNvPr id="190" name="Shape 190"/>
          <p:cNvSpPr/>
          <p:nvPr/>
        </p:nvSpPr>
        <p:spPr>
          <a:xfrm>
            <a:off x="9910767" y="4597400"/>
            <a:ext cx="218933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7A4AAA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7A4AAA"/>
                </a:solidFill>
              </a:rPr>
              <a:t>Renderable</a:t>
            </a:r>
          </a:p>
        </p:txBody>
      </p:sp>
      <p:pic>
        <p:nvPicPr>
          <p:cNvPr id="191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8408624">
            <a:off x="7622249" y="3779116"/>
            <a:ext cx="1985227" cy="352234"/>
          </a:xfrm>
          <a:prstGeom prst="rect">
            <a:avLst/>
          </a:prstGeom>
        </p:spPr>
      </p:pic>
      <p:sp>
        <p:nvSpPr>
          <p:cNvPr id="193" name="Shape 193"/>
          <p:cNvSpPr/>
          <p:nvPr/>
        </p:nvSpPr>
        <p:spPr>
          <a:xfrm>
            <a:off x="7467294" y="4715668"/>
            <a:ext cx="306389" cy="3222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4" name="Shape 194"/>
          <p:cNvSpPr/>
          <p:nvPr/>
        </p:nvSpPr>
        <p:spPr>
          <a:xfrm>
            <a:off x="3702744" y="4962846"/>
            <a:ext cx="153244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300">
                <a:solidFill>
                  <a:srgbClr val="278631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300">
                <a:solidFill>
                  <a:srgbClr val="278631"/>
                </a:solidFill>
              </a:rPr>
              <a:t>View</a:t>
            </a:r>
          </a:p>
        </p:txBody>
      </p:sp>
      <p:pic>
        <p:nvPicPr>
          <p:cNvPr id="195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 rot="9662575">
            <a:off x="5939792" y="5144779"/>
            <a:ext cx="1449941" cy="352235"/>
          </a:xfrm>
          <a:prstGeom prst="rect">
            <a:avLst/>
          </a:prstGeom>
        </p:spPr>
      </p:pic>
      <p:sp>
        <p:nvSpPr>
          <p:cNvPr id="197" name="Shape 197"/>
          <p:cNvSpPr/>
          <p:nvPr/>
        </p:nvSpPr>
        <p:spPr>
          <a:xfrm>
            <a:off x="5562294" y="5503068"/>
            <a:ext cx="306389" cy="3222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98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 rot="5400000">
            <a:off x="7179091" y="5361701"/>
            <a:ext cx="897262" cy="352235"/>
          </a:xfrm>
          <a:prstGeom prst="rect">
            <a:avLst/>
          </a:prstGeom>
        </p:spPr>
      </p:pic>
      <p:sp>
        <p:nvSpPr>
          <p:cNvPr id="200" name="Shape 200"/>
          <p:cNvSpPr/>
          <p:nvPr/>
        </p:nvSpPr>
        <p:spPr>
          <a:xfrm>
            <a:off x="7474528" y="6087268"/>
            <a:ext cx="306388" cy="3222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201" name="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 rot="5400000">
            <a:off x="7179091" y="6707901"/>
            <a:ext cx="897262" cy="352235"/>
          </a:xfrm>
          <a:prstGeom prst="rect">
            <a:avLst/>
          </a:prstGeom>
        </p:spPr>
      </p:pic>
      <p:sp>
        <p:nvSpPr>
          <p:cNvPr id="203" name="Shape 203"/>
          <p:cNvSpPr/>
          <p:nvPr/>
        </p:nvSpPr>
        <p:spPr>
          <a:xfrm>
            <a:off x="7474528" y="7433468"/>
            <a:ext cx="306388" cy="3222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204" name="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 rot="5400000">
            <a:off x="5266857" y="6136401"/>
            <a:ext cx="897262" cy="352235"/>
          </a:xfrm>
          <a:prstGeom prst="rect">
            <a:avLst/>
          </a:prstGeom>
        </p:spPr>
      </p:pic>
      <p:sp>
        <p:nvSpPr>
          <p:cNvPr id="206" name="Shape 206"/>
          <p:cNvSpPr/>
          <p:nvPr/>
        </p:nvSpPr>
        <p:spPr>
          <a:xfrm>
            <a:off x="5562294" y="6861968"/>
            <a:ext cx="306389" cy="3222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3301400" y="4584700"/>
            <a:ext cx="5831931" cy="394508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5A4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1459767" y="1875366"/>
            <a:ext cx="442973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6000"/>
            </a:lvl1pPr>
          </a:lstStyle>
          <a:p>
            <a:pPr lvl="0">
              <a:defRPr b="0" sz="1800"/>
            </a:pPr>
            <a:r>
              <a:rPr b="1" sz="6000"/>
              <a:t>Example I</a:t>
            </a:r>
          </a:p>
        </p:txBody>
      </p:sp>
      <p:sp>
        <p:nvSpPr>
          <p:cNvPr id="210" name="Shape 210"/>
          <p:cNvSpPr/>
          <p:nvPr/>
        </p:nvSpPr>
        <p:spPr>
          <a:xfrm>
            <a:off x="1361899" y="4262966"/>
            <a:ext cx="4625467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4500">
                <a:solidFill>
                  <a:srgbClr val="9411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4500">
                <a:solidFill>
                  <a:srgbClr val="941100"/>
                </a:solidFill>
              </a:rPr>
              <a:t>Vertical alignment</a:t>
            </a:r>
          </a:p>
        </p:txBody>
      </p:sp>
      <p:pic>
        <p:nvPicPr>
          <p:cNvPr id="211" name="layout-famou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10751" y="1111250"/>
            <a:ext cx="4191001" cy="7531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5A4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layout-famou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10751" y="1111250"/>
            <a:ext cx="4191001" cy="7531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4616" y="717550"/>
            <a:ext cx="6184901" cy="8318500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hape 215"/>
          <p:cNvSpPr/>
          <p:nvPr/>
        </p:nvSpPr>
        <p:spPr>
          <a:xfrm flipV="1">
            <a:off x="7713926" y="4254499"/>
            <a:ext cx="4184651" cy="1"/>
          </a:xfrm>
          <a:prstGeom prst="line">
            <a:avLst/>
          </a:prstGeom>
          <a:ln w="38100">
            <a:solidFill/>
            <a:custDash>
              <a:ds d="600000" sp="6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16" name="Shape 216"/>
          <p:cNvSpPr/>
          <p:nvPr/>
        </p:nvSpPr>
        <p:spPr>
          <a:xfrm>
            <a:off x="9113822" y="2402416"/>
            <a:ext cx="13848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floater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5" grpId="2"/>
      <p:bldP build="whole" bldLvl="1" animBg="1" rev="0" advAuto="0" spid="21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5A4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layout-famou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10751" y="1111250"/>
            <a:ext cx="4191001" cy="7531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1500" y="666750"/>
            <a:ext cx="6781800" cy="8420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5A4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966" y="1504950"/>
            <a:ext cx="8585474" cy="64107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9796011">
            <a:off x="7634747" y="2700982"/>
            <a:ext cx="2003269" cy="352234"/>
          </a:xfrm>
          <a:prstGeom prst="rect">
            <a:avLst/>
          </a:prstGeom>
        </p:spPr>
      </p:pic>
      <p:sp>
        <p:nvSpPr>
          <p:cNvPr id="224" name="Shape 224"/>
          <p:cNvSpPr/>
          <p:nvPr/>
        </p:nvSpPr>
        <p:spPr>
          <a:xfrm>
            <a:off x="9539829" y="2114550"/>
            <a:ext cx="18160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9411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941100"/>
                </a:solidFill>
              </a:rPr>
              <a:t>Context</a:t>
            </a:r>
          </a:p>
        </p:txBody>
      </p:sp>
      <p:pic>
        <p:nvPicPr>
          <p:cNvPr id="225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5520775" y="4189141"/>
            <a:ext cx="4164629" cy="352235"/>
          </a:xfrm>
          <a:prstGeom prst="rect">
            <a:avLst/>
          </a:prstGeom>
        </p:spPr>
      </p:pic>
      <p:sp>
        <p:nvSpPr>
          <p:cNvPr id="227" name="Shape 227"/>
          <p:cNvSpPr/>
          <p:nvPr/>
        </p:nvSpPr>
        <p:spPr>
          <a:xfrm>
            <a:off x="9691795" y="3742958"/>
            <a:ext cx="191854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3600">
                <a:solidFill>
                  <a:srgbClr val="941100"/>
                </a:solidFill>
              </a:rPr>
              <a:t>Surface</a:t>
            </a:r>
            <a:endParaRPr b="1" sz="3600">
              <a:solidFill>
                <a:srgbClr val="941100"/>
              </a:solidFill>
            </a:endParaRPr>
          </a:p>
          <a:p>
            <a:pPr lvl="0">
              <a:defRPr sz="1800"/>
            </a:pPr>
            <a:r>
              <a:rPr b="1" sz="3600">
                <a:solidFill>
                  <a:srgbClr val="941100"/>
                </a:solidFill>
              </a:rPr>
              <a:t>(&lt;div&gt;)</a:t>
            </a:r>
          </a:p>
        </p:txBody>
      </p:sp>
      <p:pic>
        <p:nvPicPr>
          <p:cNvPr id="228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 rot="10800000">
            <a:off x="5520775" y="5968267"/>
            <a:ext cx="4164629" cy="352234"/>
          </a:xfrm>
          <a:prstGeom prst="rect">
            <a:avLst/>
          </a:prstGeom>
        </p:spPr>
      </p:pic>
      <p:sp>
        <p:nvSpPr>
          <p:cNvPr id="230" name="Shape 230"/>
          <p:cNvSpPr/>
          <p:nvPr/>
        </p:nvSpPr>
        <p:spPr>
          <a:xfrm>
            <a:off x="9704966" y="5820533"/>
            <a:ext cx="18922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9411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941100"/>
                </a:solidFill>
              </a:rPr>
              <a:t>Modifier</a:t>
            </a:r>
          </a:p>
        </p:txBody>
      </p:sp>
      <p:pic>
        <p:nvPicPr>
          <p:cNvPr id="231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58867" y="2860207"/>
            <a:ext cx="8915401" cy="515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6394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-2382184" y="689160"/>
            <a:ext cx="10464801" cy="1322984"/>
          </a:xfrm>
          <a:prstGeom prst="rect">
            <a:avLst/>
          </a:prstGeom>
        </p:spPr>
        <p:txBody>
          <a:bodyPr/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6000"/>
              <a:t>famo.us 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1738494" y="2540957"/>
            <a:ext cx="10042542" cy="6119486"/>
          </a:xfrm>
          <a:prstGeom prst="rect">
            <a:avLst/>
          </a:prstGeom>
        </p:spPr>
        <p:txBody>
          <a:bodyPr/>
          <a:lstStyle/>
          <a:p>
            <a:pPr lvl="0" marL="415607" indent="-415607" algn="l" defTabSz="578358">
              <a:lnSpc>
                <a:spcPct val="150000"/>
              </a:lnSpc>
              <a:buSzPct val="150000"/>
              <a:buChar char="•"/>
              <a:defRPr sz="1800"/>
            </a:pPr>
            <a:r>
              <a:rPr sz="3959">
                <a:latin typeface="Helvetica"/>
                <a:ea typeface="Helvetica"/>
                <a:cs typeface="Helvetica"/>
                <a:sym typeface="Helvetica"/>
              </a:rPr>
              <a:t>A front-end javascript framework</a:t>
            </a:r>
            <a:endParaRPr sz="3959">
              <a:latin typeface="Helvetica"/>
              <a:ea typeface="Helvetica"/>
              <a:cs typeface="Helvetica"/>
              <a:sym typeface="Helvetica"/>
            </a:endParaRPr>
          </a:p>
          <a:p>
            <a:pPr lvl="0" marL="415607" indent="-415607" algn="l" defTabSz="578358">
              <a:lnSpc>
                <a:spcPct val="150000"/>
              </a:lnSpc>
              <a:buSzPct val="150000"/>
              <a:buChar char="•"/>
              <a:defRPr sz="1800"/>
            </a:pPr>
            <a:r>
              <a:rPr sz="3959">
                <a:latin typeface="Helvetica"/>
                <a:ea typeface="Helvetica"/>
                <a:cs typeface="Helvetica"/>
                <a:sym typeface="Helvetica"/>
              </a:rPr>
              <a:t>Includes:</a:t>
            </a:r>
            <a:endParaRPr sz="3959">
              <a:latin typeface="Helvetica"/>
              <a:ea typeface="Helvetica"/>
              <a:cs typeface="Helvetica"/>
              <a:sym typeface="Helvetica"/>
            </a:endParaRPr>
          </a:p>
          <a:p>
            <a:pPr lvl="1" marL="855662" indent="-415607" algn="l" defTabSz="578358">
              <a:lnSpc>
                <a:spcPct val="150000"/>
              </a:lnSpc>
              <a:buSzPct val="150000"/>
              <a:buChar char="•"/>
              <a:defRPr sz="1800"/>
            </a:pPr>
            <a:r>
              <a:rPr sz="3959">
                <a:latin typeface="Helvetica"/>
                <a:ea typeface="Helvetica"/>
                <a:cs typeface="Helvetica"/>
                <a:sym typeface="Helvetica"/>
              </a:rPr>
              <a:t>A 3D </a:t>
            </a:r>
            <a:r>
              <a:rPr sz="3959">
                <a:solidFill>
                  <a:srgbClr val="941100"/>
                </a:solidFill>
                <a:latin typeface="Helvetica"/>
                <a:ea typeface="Helvetica"/>
                <a:cs typeface="Helvetica"/>
                <a:sym typeface="Helvetica"/>
              </a:rPr>
              <a:t>layout engine</a:t>
            </a:r>
            <a:r>
              <a:rPr sz="3959">
                <a:latin typeface="Helvetica"/>
                <a:ea typeface="Helvetica"/>
                <a:cs typeface="Helvetica"/>
                <a:sym typeface="Helvetica"/>
              </a:rPr>
              <a:t> that can render to DOM, Canvas and webGL</a:t>
            </a:r>
            <a:endParaRPr sz="3959">
              <a:latin typeface="Helvetica"/>
              <a:ea typeface="Helvetica"/>
              <a:cs typeface="Helvetica"/>
              <a:sym typeface="Helvetica"/>
            </a:endParaRPr>
          </a:p>
          <a:p>
            <a:pPr lvl="1" marL="855662" indent="-415607" algn="l" defTabSz="578358">
              <a:lnSpc>
                <a:spcPct val="150000"/>
              </a:lnSpc>
              <a:buSzPct val="150000"/>
              <a:buChar char="•"/>
              <a:defRPr sz="1800"/>
            </a:pPr>
            <a:r>
              <a:rPr sz="3959">
                <a:latin typeface="Helvetica"/>
                <a:ea typeface="Helvetica"/>
                <a:cs typeface="Helvetica"/>
                <a:sym typeface="Helvetica"/>
              </a:rPr>
              <a:t>A 3D </a:t>
            </a:r>
            <a:r>
              <a:rPr sz="3959">
                <a:solidFill>
                  <a:srgbClr val="941100"/>
                </a:solidFill>
                <a:latin typeface="Helvetica"/>
                <a:ea typeface="Helvetica"/>
                <a:cs typeface="Helvetica"/>
                <a:sym typeface="Helvetica"/>
              </a:rPr>
              <a:t>physics animation engine</a:t>
            </a:r>
            <a:endParaRPr sz="3959">
              <a:solidFill>
                <a:srgbClr val="9411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1" marL="855662" indent="-415607" algn="l" defTabSz="578358">
              <a:lnSpc>
                <a:spcPct val="150000"/>
              </a:lnSpc>
              <a:buSzPct val="150000"/>
              <a:buChar char="•"/>
              <a:defRPr sz="1800"/>
            </a:pPr>
            <a:r>
              <a:rPr sz="3959">
                <a:latin typeface="Helvetica"/>
                <a:ea typeface="Helvetica"/>
                <a:cs typeface="Helvetica"/>
                <a:sym typeface="Helvetica"/>
              </a:rPr>
              <a:t>Build-in event system</a:t>
            </a:r>
            <a:endParaRPr sz="3959">
              <a:latin typeface="Helvetica"/>
              <a:ea typeface="Helvetica"/>
              <a:cs typeface="Helvetica"/>
              <a:sym typeface="Helvetica"/>
            </a:endParaRPr>
          </a:p>
          <a:p>
            <a:pPr lvl="1" marL="855662" indent="-415607" algn="l" defTabSz="578358">
              <a:lnSpc>
                <a:spcPct val="150000"/>
              </a:lnSpc>
              <a:buSzPct val="150000"/>
              <a:buChar char="•"/>
              <a:defRPr sz="1800"/>
            </a:pPr>
            <a:r>
              <a:rPr sz="3959">
                <a:latin typeface="Helvetica"/>
                <a:ea typeface="Helvetica"/>
                <a:cs typeface="Helvetica"/>
                <a:sym typeface="Helvetica"/>
              </a:rPr>
              <a:t>Widgets for mobile development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5A4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layout-famou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9951" y="755650"/>
            <a:ext cx="4191001" cy="7531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3088" y="1181381"/>
            <a:ext cx="6920074" cy="5823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1142228">
            <a:off x="5877160" y="3499453"/>
            <a:ext cx="3390815" cy="352234"/>
          </a:xfrm>
          <a:prstGeom prst="rect">
            <a:avLst/>
          </a:prstGeom>
        </p:spPr>
      </p:pic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5A4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1459767" y="1875366"/>
            <a:ext cx="442973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6000"/>
            </a:lvl1pPr>
          </a:lstStyle>
          <a:p>
            <a:pPr lvl="0">
              <a:defRPr b="0" sz="1800"/>
            </a:pPr>
            <a:r>
              <a:rPr b="1" sz="6000"/>
              <a:t>Example II</a:t>
            </a:r>
          </a:p>
        </p:txBody>
      </p:sp>
      <p:sp>
        <p:nvSpPr>
          <p:cNvPr id="239" name="Shape 239"/>
          <p:cNvSpPr/>
          <p:nvPr/>
        </p:nvSpPr>
        <p:spPr>
          <a:xfrm>
            <a:off x="1298554" y="4262966"/>
            <a:ext cx="4752157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4500">
                <a:solidFill>
                  <a:srgbClr val="9411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4500">
                <a:solidFill>
                  <a:srgbClr val="941100"/>
                </a:solidFill>
              </a:rPr>
              <a:t>Physics Animation</a:t>
            </a:r>
          </a:p>
        </p:txBody>
      </p:sp>
      <p:pic>
        <p:nvPicPr>
          <p:cNvPr id="240" name="layout-famou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10751" y="1111250"/>
            <a:ext cx="4191001" cy="7531100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Shape 241"/>
          <p:cNvSpPr/>
          <p:nvPr/>
        </p:nvSpPr>
        <p:spPr>
          <a:xfrm>
            <a:off x="9806251" y="5657375"/>
            <a:ext cx="1" cy="1300038"/>
          </a:xfrm>
          <a:prstGeom prst="line">
            <a:avLst/>
          </a:prstGeom>
          <a:ln w="635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42" name="Shape 242"/>
          <p:cNvSpPr/>
          <p:nvPr/>
        </p:nvSpPr>
        <p:spPr>
          <a:xfrm>
            <a:off x="9852400" y="5983544"/>
            <a:ext cx="141066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200px</a:t>
            </a:r>
          </a:p>
        </p:txBody>
      </p:sp>
      <p:sp>
        <p:nvSpPr>
          <p:cNvPr id="243" name="Shape 243"/>
          <p:cNvSpPr/>
          <p:nvPr/>
        </p:nvSpPr>
        <p:spPr>
          <a:xfrm flipH="1">
            <a:off x="9806251" y="3410597"/>
            <a:ext cx="439573" cy="1295958"/>
          </a:xfrm>
          <a:prstGeom prst="line">
            <a:avLst/>
          </a:prstGeom>
          <a:ln w="63500">
            <a:solidFill>
              <a:srgbClr val="9411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44" name="Shape 244"/>
          <p:cNvSpPr/>
          <p:nvPr/>
        </p:nvSpPr>
        <p:spPr>
          <a:xfrm>
            <a:off x="8765690" y="2639663"/>
            <a:ext cx="296019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9411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941100"/>
                </a:solidFill>
              </a:rPr>
              <a:t>when clicked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5A4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808" y="1766870"/>
            <a:ext cx="12869184" cy="5778725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Shape 247"/>
          <p:cNvSpPr/>
          <p:nvPr/>
        </p:nvSpPr>
        <p:spPr>
          <a:xfrm flipH="1">
            <a:off x="6479365" y="1108366"/>
            <a:ext cx="1317488" cy="755168"/>
          </a:xfrm>
          <a:prstGeom prst="line">
            <a:avLst/>
          </a:prstGeom>
          <a:ln w="50800">
            <a:solidFill>
              <a:srgbClr val="9411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48" name="Shape 248"/>
          <p:cNvSpPr/>
          <p:nvPr/>
        </p:nvSpPr>
        <p:spPr>
          <a:xfrm>
            <a:off x="7897528" y="476818"/>
            <a:ext cx="4956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 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5A4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4287535" y="605366"/>
            <a:ext cx="442973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6000"/>
            </a:lvl1pPr>
          </a:lstStyle>
          <a:p>
            <a:pPr lvl="0">
              <a:defRPr b="0" sz="1800"/>
            </a:pPr>
            <a:r>
              <a:rPr b="1" sz="6000"/>
              <a:t>Layout</a:t>
            </a:r>
          </a:p>
        </p:txBody>
      </p:sp>
      <p:sp>
        <p:nvSpPr>
          <p:cNvPr id="253" name="Shape 253"/>
          <p:cNvSpPr/>
          <p:nvPr/>
        </p:nvSpPr>
        <p:spPr>
          <a:xfrm>
            <a:off x="2125133" y="3377174"/>
            <a:ext cx="3013142" cy="559388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4" name="Shape 254"/>
          <p:cNvSpPr/>
          <p:nvPr/>
        </p:nvSpPr>
        <p:spPr>
          <a:xfrm>
            <a:off x="2142066" y="4136495"/>
            <a:ext cx="2979275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55" name="Shape 255"/>
          <p:cNvSpPr/>
          <p:nvPr/>
        </p:nvSpPr>
        <p:spPr>
          <a:xfrm>
            <a:off x="2799457" y="3384550"/>
            <a:ext cx="16644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Header</a:t>
            </a:r>
          </a:p>
        </p:txBody>
      </p:sp>
      <p:sp>
        <p:nvSpPr>
          <p:cNvPr id="256" name="Shape 256"/>
          <p:cNvSpPr/>
          <p:nvPr/>
        </p:nvSpPr>
        <p:spPr>
          <a:xfrm>
            <a:off x="2142066" y="7852833"/>
            <a:ext cx="2979275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57" name="Shape 257"/>
          <p:cNvSpPr/>
          <p:nvPr/>
        </p:nvSpPr>
        <p:spPr>
          <a:xfrm>
            <a:off x="2863415" y="8007350"/>
            <a:ext cx="153657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Footer</a:t>
            </a:r>
          </a:p>
        </p:txBody>
      </p:sp>
      <p:sp>
        <p:nvSpPr>
          <p:cNvPr id="258" name="Shape 258"/>
          <p:cNvSpPr/>
          <p:nvPr/>
        </p:nvSpPr>
        <p:spPr>
          <a:xfrm>
            <a:off x="2711164" y="5670814"/>
            <a:ext cx="184108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Content</a:t>
            </a:r>
          </a:p>
        </p:txBody>
      </p:sp>
      <p:sp>
        <p:nvSpPr>
          <p:cNvPr id="259" name="Shape 259"/>
          <p:cNvSpPr/>
          <p:nvPr/>
        </p:nvSpPr>
        <p:spPr>
          <a:xfrm>
            <a:off x="7981255" y="3317213"/>
            <a:ext cx="2681090" cy="571381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60" name="Shape 260"/>
          <p:cNvSpPr/>
          <p:nvPr/>
        </p:nvSpPr>
        <p:spPr>
          <a:xfrm>
            <a:off x="7984066" y="5959078"/>
            <a:ext cx="2681091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61" name="Shape 261"/>
          <p:cNvSpPr/>
          <p:nvPr/>
        </p:nvSpPr>
        <p:spPr>
          <a:xfrm flipV="1">
            <a:off x="9321800" y="3310202"/>
            <a:ext cx="0" cy="571381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62" name="Shape 262"/>
          <p:cNvSpPr/>
          <p:nvPr/>
        </p:nvSpPr>
        <p:spPr>
          <a:xfrm>
            <a:off x="1339006" y="2250016"/>
            <a:ext cx="45853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HeaderFooterLayout</a:t>
            </a:r>
          </a:p>
        </p:txBody>
      </p:sp>
      <p:sp>
        <p:nvSpPr>
          <p:cNvPr id="263" name="Shape 263"/>
          <p:cNvSpPr/>
          <p:nvPr/>
        </p:nvSpPr>
        <p:spPr>
          <a:xfrm>
            <a:off x="8045412" y="2250016"/>
            <a:ext cx="25527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GridLayout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5A4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4287535" y="605366"/>
            <a:ext cx="442973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6000"/>
            </a:lvl1pPr>
          </a:lstStyle>
          <a:p>
            <a:pPr lvl="0">
              <a:defRPr b="0" sz="1800"/>
            </a:pPr>
            <a:r>
              <a:rPr b="1" sz="6000"/>
              <a:t>Layout</a:t>
            </a:r>
          </a:p>
        </p:txBody>
      </p:sp>
      <p:sp>
        <p:nvSpPr>
          <p:cNvPr id="266" name="Shape 266"/>
          <p:cNvSpPr/>
          <p:nvPr/>
        </p:nvSpPr>
        <p:spPr>
          <a:xfrm>
            <a:off x="2125133" y="3377174"/>
            <a:ext cx="3013142" cy="559388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67" name="Shape 267"/>
          <p:cNvSpPr/>
          <p:nvPr/>
        </p:nvSpPr>
        <p:spPr>
          <a:xfrm>
            <a:off x="2142066" y="4136495"/>
            <a:ext cx="2979275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68" name="Shape 268"/>
          <p:cNvSpPr/>
          <p:nvPr/>
        </p:nvSpPr>
        <p:spPr>
          <a:xfrm>
            <a:off x="2570633" y="3384550"/>
            <a:ext cx="212214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surface 1</a:t>
            </a:r>
          </a:p>
        </p:txBody>
      </p:sp>
      <p:sp>
        <p:nvSpPr>
          <p:cNvPr id="269" name="Shape 269"/>
          <p:cNvSpPr/>
          <p:nvPr/>
        </p:nvSpPr>
        <p:spPr>
          <a:xfrm>
            <a:off x="2142066" y="6019800"/>
            <a:ext cx="2979275" cy="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70" name="Shape 270"/>
          <p:cNvSpPr/>
          <p:nvPr/>
        </p:nvSpPr>
        <p:spPr>
          <a:xfrm>
            <a:off x="2570633" y="6651625"/>
            <a:ext cx="212214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surface 3</a:t>
            </a:r>
          </a:p>
        </p:txBody>
      </p:sp>
      <p:sp>
        <p:nvSpPr>
          <p:cNvPr id="271" name="Shape 271"/>
          <p:cNvSpPr/>
          <p:nvPr/>
        </p:nvSpPr>
        <p:spPr>
          <a:xfrm>
            <a:off x="7981255" y="3317213"/>
            <a:ext cx="2681090" cy="571381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2" name="Shape 272"/>
          <p:cNvSpPr/>
          <p:nvPr/>
        </p:nvSpPr>
        <p:spPr>
          <a:xfrm>
            <a:off x="7981255" y="4337711"/>
            <a:ext cx="2681090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73" name="Shape 273"/>
          <p:cNvSpPr/>
          <p:nvPr/>
        </p:nvSpPr>
        <p:spPr>
          <a:xfrm>
            <a:off x="1605781" y="2250016"/>
            <a:ext cx="405184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Sequential Layout</a:t>
            </a:r>
          </a:p>
        </p:txBody>
      </p:sp>
      <p:sp>
        <p:nvSpPr>
          <p:cNvPr id="274" name="Shape 274"/>
          <p:cNvSpPr/>
          <p:nvPr/>
        </p:nvSpPr>
        <p:spPr>
          <a:xfrm>
            <a:off x="7664115" y="2250016"/>
            <a:ext cx="331537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FlexibleLayout</a:t>
            </a:r>
          </a:p>
        </p:txBody>
      </p:sp>
      <p:sp>
        <p:nvSpPr>
          <p:cNvPr id="275" name="Shape 275"/>
          <p:cNvSpPr/>
          <p:nvPr/>
        </p:nvSpPr>
        <p:spPr>
          <a:xfrm>
            <a:off x="9137513" y="3481408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1</a:t>
            </a:r>
          </a:p>
        </p:txBody>
      </p:sp>
      <p:sp>
        <p:nvSpPr>
          <p:cNvPr id="276" name="Shape 276"/>
          <p:cNvSpPr/>
          <p:nvPr/>
        </p:nvSpPr>
        <p:spPr>
          <a:xfrm>
            <a:off x="7981255" y="7890933"/>
            <a:ext cx="2681090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77" name="Shape 277"/>
          <p:cNvSpPr/>
          <p:nvPr/>
        </p:nvSpPr>
        <p:spPr>
          <a:xfrm>
            <a:off x="9137513" y="8096250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1</a:t>
            </a:r>
          </a:p>
        </p:txBody>
      </p:sp>
      <p:sp>
        <p:nvSpPr>
          <p:cNvPr id="278" name="Shape 278"/>
          <p:cNvSpPr/>
          <p:nvPr/>
        </p:nvSpPr>
        <p:spPr>
          <a:xfrm>
            <a:off x="9137513" y="5777706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3</a:t>
            </a:r>
          </a:p>
        </p:txBody>
      </p:sp>
      <p:sp>
        <p:nvSpPr>
          <p:cNvPr id="279" name="Shape 279"/>
          <p:cNvSpPr/>
          <p:nvPr/>
        </p:nvSpPr>
        <p:spPr>
          <a:xfrm>
            <a:off x="2570633" y="4552950"/>
            <a:ext cx="212214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surface 2</a:t>
            </a:r>
          </a:p>
        </p:txBody>
      </p:sp>
      <p:sp>
        <p:nvSpPr>
          <p:cNvPr id="280" name="Shape 280"/>
          <p:cNvSpPr/>
          <p:nvPr/>
        </p:nvSpPr>
        <p:spPr>
          <a:xfrm>
            <a:off x="2142066" y="8280400"/>
            <a:ext cx="2979275" cy="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81" name="Shape 281"/>
          <p:cNvSpPr/>
          <p:nvPr/>
        </p:nvSpPr>
        <p:spPr>
          <a:xfrm>
            <a:off x="2570633" y="8302625"/>
            <a:ext cx="212214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surface 4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5A4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1807397" y="944033"/>
            <a:ext cx="9390006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6000"/>
            </a:lvl1pPr>
          </a:lstStyle>
          <a:p>
            <a:pPr lvl="0">
              <a:defRPr b="0" sz="1800"/>
            </a:pPr>
            <a:r>
              <a:rPr b="1" sz="6000"/>
              <a:t>Widgets</a:t>
            </a:r>
          </a:p>
        </p:txBody>
      </p:sp>
      <p:sp>
        <p:nvSpPr>
          <p:cNvPr id="284" name="Shape 284"/>
          <p:cNvSpPr/>
          <p:nvPr/>
        </p:nvSpPr>
        <p:spPr>
          <a:xfrm>
            <a:off x="1520457" y="2242633"/>
            <a:ext cx="9963885" cy="4907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44500" indent="-444500" algn="l">
              <a:lnSpc>
                <a:spcPct val="130000"/>
              </a:lnSpc>
              <a:buSzPct val="150000"/>
              <a:buChar char="•"/>
              <a:defRPr sz="1800"/>
            </a:pPr>
            <a:r>
              <a:rPr sz="3600">
                <a:latin typeface="Helvetica"/>
                <a:ea typeface="Helvetica"/>
                <a:cs typeface="Helvetica"/>
                <a:sym typeface="Helvetica"/>
              </a:rPr>
              <a:t>NavigationBar</a:t>
            </a:r>
            <a:endParaRPr sz="3600">
              <a:latin typeface="Helvetica"/>
              <a:ea typeface="Helvetica"/>
              <a:cs typeface="Helvetica"/>
              <a:sym typeface="Helvetica"/>
            </a:endParaRPr>
          </a:p>
          <a:p>
            <a:pPr lvl="0" marL="444500" indent="-444500" algn="l">
              <a:lnSpc>
                <a:spcPct val="130000"/>
              </a:lnSpc>
              <a:buSzPct val="150000"/>
              <a:buChar char="•"/>
              <a:defRPr sz="1800"/>
            </a:pPr>
            <a:r>
              <a:rPr sz="3600">
                <a:latin typeface="Helvetica"/>
                <a:ea typeface="Helvetica"/>
                <a:cs typeface="Helvetica"/>
                <a:sym typeface="Helvetica"/>
              </a:rPr>
              <a:t>Slider</a:t>
            </a:r>
            <a:endParaRPr sz="3600">
              <a:latin typeface="Helvetica"/>
              <a:ea typeface="Helvetica"/>
              <a:cs typeface="Helvetica"/>
              <a:sym typeface="Helvetica"/>
            </a:endParaRPr>
          </a:p>
          <a:p>
            <a:pPr lvl="0" marL="444500" indent="-444500" algn="l">
              <a:lnSpc>
                <a:spcPct val="130000"/>
              </a:lnSpc>
              <a:buSzPct val="150000"/>
              <a:buChar char="•"/>
              <a:defRPr sz="1800"/>
            </a:pPr>
            <a:r>
              <a:rPr sz="3600">
                <a:latin typeface="Helvetica"/>
                <a:ea typeface="Helvetica"/>
                <a:cs typeface="Helvetica"/>
                <a:sym typeface="Helvetica"/>
              </a:rPr>
              <a:t>TabBar</a:t>
            </a:r>
            <a:endParaRPr sz="3600">
              <a:latin typeface="Helvetica"/>
              <a:ea typeface="Helvetica"/>
              <a:cs typeface="Helvetica"/>
              <a:sym typeface="Helvetica"/>
            </a:endParaRPr>
          </a:p>
          <a:p>
            <a:pPr lvl="0" marL="444500" indent="-444500" algn="l">
              <a:lnSpc>
                <a:spcPct val="130000"/>
              </a:lnSpc>
              <a:buSzPct val="150000"/>
              <a:buChar char="•"/>
              <a:defRPr sz="1800"/>
            </a:pPr>
            <a:r>
              <a:rPr sz="3600">
                <a:latin typeface="Helvetica"/>
                <a:ea typeface="Helvetica"/>
                <a:cs typeface="Helvetica"/>
                <a:sym typeface="Helvetica"/>
              </a:rPr>
              <a:t>ToggleButton</a:t>
            </a:r>
            <a:endParaRPr sz="3600">
              <a:latin typeface="Helvetica"/>
              <a:ea typeface="Helvetica"/>
              <a:cs typeface="Helvetica"/>
              <a:sym typeface="Helvetica"/>
            </a:endParaRPr>
          </a:p>
          <a:p>
            <a:pPr lvl="0" marL="444500" indent="-444500" algn="l">
              <a:lnSpc>
                <a:spcPct val="130000"/>
              </a:lnSpc>
              <a:buSzPct val="150000"/>
              <a:buChar char="•"/>
              <a:defRPr sz="1800"/>
            </a:pPr>
            <a:r>
              <a:rPr sz="3600">
                <a:latin typeface="Helvetica"/>
                <a:ea typeface="Helvetica"/>
                <a:cs typeface="Helvetica"/>
                <a:sym typeface="Helvetica"/>
              </a:rPr>
              <a:t>Deck</a:t>
            </a:r>
            <a:endParaRPr sz="3600">
              <a:latin typeface="Helvetica"/>
              <a:ea typeface="Helvetica"/>
              <a:cs typeface="Helvetica"/>
              <a:sym typeface="Helvetica"/>
            </a:endParaRPr>
          </a:p>
          <a:p>
            <a:pPr lvl="0" marL="444500" indent="-444500" algn="l">
              <a:lnSpc>
                <a:spcPct val="130000"/>
              </a:lnSpc>
              <a:buSzPct val="150000"/>
              <a:buChar char="•"/>
              <a:defRPr sz="1800"/>
            </a:pPr>
            <a:r>
              <a:rPr sz="3600">
                <a:solidFill>
                  <a:srgbClr val="941100"/>
                </a:solidFill>
                <a:latin typeface="Helvetica"/>
                <a:ea typeface="Helvetica"/>
                <a:cs typeface="Helvetica"/>
                <a:sym typeface="Helvetica"/>
              </a:rPr>
              <a:t>Scrollview</a:t>
            </a:r>
            <a:endParaRPr sz="3600">
              <a:solidFill>
                <a:srgbClr val="9411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444500" indent="-444500" algn="l">
              <a:lnSpc>
                <a:spcPct val="130000"/>
              </a:lnSpc>
              <a:buSzPct val="150000"/>
              <a:buChar char="•"/>
              <a:defRPr sz="1800"/>
            </a:pPr>
            <a:r>
              <a:rPr sz="3600">
                <a:latin typeface="Helvetica"/>
                <a:ea typeface="Helvetica"/>
                <a:cs typeface="Helvetica"/>
                <a:sym typeface="Helvetica"/>
              </a:rPr>
              <a:t>…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5A4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1807397" y="944033"/>
            <a:ext cx="9390006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6000"/>
            </a:lvl1pPr>
          </a:lstStyle>
          <a:p>
            <a:pPr lvl="0">
              <a:defRPr b="0" sz="1800"/>
            </a:pPr>
            <a:r>
              <a:rPr b="1" sz="6000"/>
              <a:t>Famo.us in Production</a:t>
            </a:r>
          </a:p>
        </p:txBody>
      </p:sp>
      <p:sp>
        <p:nvSpPr>
          <p:cNvPr id="287" name="Shape 287"/>
          <p:cNvSpPr/>
          <p:nvPr/>
        </p:nvSpPr>
        <p:spPr>
          <a:xfrm>
            <a:off x="956223" y="2791883"/>
            <a:ext cx="100590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buSzPct val="15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3600"/>
              <a:t>Mobile WebApp + Wechat service for Business</a:t>
            </a:r>
          </a:p>
        </p:txBody>
      </p:sp>
      <p:sp>
        <p:nvSpPr>
          <p:cNvPr id="288" name="Shape 288"/>
          <p:cNvSpPr/>
          <p:nvPr/>
        </p:nvSpPr>
        <p:spPr>
          <a:xfrm>
            <a:off x="954620" y="3731683"/>
            <a:ext cx="33794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buSzPct val="15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3600"/>
              <a:t>7 man-month.</a:t>
            </a:r>
          </a:p>
        </p:txBody>
      </p:sp>
      <p:sp>
        <p:nvSpPr>
          <p:cNvPr id="289" name="Shape 289"/>
          <p:cNvSpPr/>
          <p:nvPr/>
        </p:nvSpPr>
        <p:spPr>
          <a:xfrm>
            <a:off x="935791" y="4671483"/>
            <a:ext cx="83086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buSzPct val="15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3600"/>
              <a:t>Express Famo.us Grunt Bower Mocha</a:t>
            </a:r>
          </a:p>
        </p:txBody>
      </p:sp>
      <p:sp>
        <p:nvSpPr>
          <p:cNvPr id="290" name="Shape 290"/>
          <p:cNvSpPr/>
          <p:nvPr/>
        </p:nvSpPr>
        <p:spPr>
          <a:xfrm>
            <a:off x="917926" y="5611283"/>
            <a:ext cx="597041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buSzPct val="15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3600"/>
              <a:t>95% Javascript, NO HTML</a:t>
            </a:r>
          </a:p>
        </p:txBody>
      </p:sp>
      <p:sp>
        <p:nvSpPr>
          <p:cNvPr id="291" name="Shape 291"/>
          <p:cNvSpPr/>
          <p:nvPr/>
        </p:nvSpPr>
        <p:spPr>
          <a:xfrm>
            <a:off x="912724" y="6551083"/>
            <a:ext cx="917394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buSzPct val="15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3600"/>
              <a:t>Learning curve: 2-3 weeks for js beginners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5A4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807397" y="944033"/>
            <a:ext cx="9390006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6000"/>
            </a:lvl1pPr>
          </a:lstStyle>
          <a:p>
            <a:pPr lvl="0">
              <a:defRPr b="0" sz="1800"/>
            </a:pPr>
            <a:r>
              <a:rPr b="1" sz="6000"/>
              <a:t>When to use ?</a:t>
            </a:r>
          </a:p>
        </p:txBody>
      </p:sp>
      <p:sp>
        <p:nvSpPr>
          <p:cNvPr id="294" name="Shape 294"/>
          <p:cNvSpPr/>
          <p:nvPr>
            <p:ph type="body" idx="1"/>
          </p:nvPr>
        </p:nvSpPr>
        <p:spPr>
          <a:xfrm>
            <a:off x="1553443" y="3643238"/>
            <a:ext cx="9897914" cy="2467124"/>
          </a:xfrm>
          <a:prstGeom prst="rect">
            <a:avLst/>
          </a:prstGeom>
        </p:spPr>
        <p:txBody>
          <a:bodyPr/>
          <a:lstStyle/>
          <a:p>
            <a:pPr lvl="0" marL="444499" indent="-444499" algn="l">
              <a:lnSpc>
                <a:spcPct val="140000"/>
              </a:lnSpc>
              <a:buSzPct val="150000"/>
              <a:buChar char="•"/>
              <a:defRPr sz="1800"/>
            </a:pPr>
            <a:r>
              <a:rPr sz="4000">
                <a:latin typeface="Helvetica"/>
                <a:ea typeface="Helvetica"/>
                <a:cs typeface="Helvetica"/>
                <a:sym typeface="Helvetica"/>
              </a:rPr>
              <a:t>SPA</a:t>
            </a:r>
            <a:endParaRPr sz="4000">
              <a:latin typeface="Helvetica"/>
              <a:ea typeface="Helvetica"/>
              <a:cs typeface="Helvetica"/>
              <a:sym typeface="Helvetica"/>
            </a:endParaRPr>
          </a:p>
          <a:p>
            <a:pPr lvl="0" marL="444499" indent="-444499" algn="l">
              <a:lnSpc>
                <a:spcPct val="140000"/>
              </a:lnSpc>
              <a:buSzPct val="150000"/>
              <a:buChar char="•"/>
              <a:defRPr sz="1800"/>
            </a:pPr>
            <a:r>
              <a:rPr sz="4000">
                <a:latin typeface="Helvetica"/>
                <a:ea typeface="Helvetica"/>
                <a:cs typeface="Helvetica"/>
                <a:sym typeface="Helvetica"/>
              </a:rPr>
              <a:t>when you need fancy animation</a:t>
            </a:r>
            <a:endParaRPr sz="4000">
              <a:latin typeface="Helvetica"/>
              <a:ea typeface="Helvetica"/>
              <a:cs typeface="Helvetica"/>
              <a:sym typeface="Helvetica"/>
            </a:endParaRPr>
          </a:p>
          <a:p>
            <a:pPr lvl="0" marL="444499" indent="-444499" algn="l">
              <a:lnSpc>
                <a:spcPct val="140000"/>
              </a:lnSpc>
              <a:buSzPct val="150000"/>
              <a:buChar char="•"/>
              <a:defRPr sz="1800"/>
            </a:pPr>
            <a:r>
              <a:rPr sz="4000">
                <a:latin typeface="Helvetica"/>
                <a:ea typeface="Helvetica"/>
                <a:cs typeface="Helvetica"/>
                <a:sym typeface="Helvetica"/>
              </a:rPr>
              <a:t>Mobile Application (esp. for web devs)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5A4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1807397" y="944033"/>
            <a:ext cx="9390006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6000"/>
            </a:lvl1pPr>
          </a:lstStyle>
          <a:p>
            <a:pPr lvl="0">
              <a:defRPr b="0" sz="1800"/>
            </a:pPr>
            <a:r>
              <a:rPr b="1" sz="6000"/>
              <a:t>Drawbacks</a:t>
            </a:r>
          </a:p>
        </p:txBody>
      </p:sp>
      <p:sp>
        <p:nvSpPr>
          <p:cNvPr id="297" name="Shape 297"/>
          <p:cNvSpPr/>
          <p:nvPr>
            <p:ph type="body" idx="1"/>
          </p:nvPr>
        </p:nvSpPr>
        <p:spPr>
          <a:xfrm>
            <a:off x="1553443" y="3643238"/>
            <a:ext cx="9897914" cy="4173158"/>
          </a:xfrm>
          <a:prstGeom prst="rect">
            <a:avLst/>
          </a:prstGeom>
        </p:spPr>
        <p:txBody>
          <a:bodyPr/>
          <a:lstStyle/>
          <a:p>
            <a:pPr lvl="0" marL="444499" indent="-444499" algn="l">
              <a:lnSpc>
                <a:spcPct val="140000"/>
              </a:lnSpc>
              <a:buSzPct val="150000"/>
              <a:buChar char="•"/>
              <a:defRPr sz="1800"/>
            </a:pPr>
            <a:r>
              <a:rPr sz="4000">
                <a:latin typeface="Helvetica"/>
                <a:ea typeface="Helvetica"/>
                <a:cs typeface="Helvetica"/>
                <a:sym typeface="Helvetica"/>
              </a:rPr>
              <a:t>ONLY ‘View’</a:t>
            </a:r>
            <a:endParaRPr sz="4000">
              <a:latin typeface="Helvetica"/>
              <a:ea typeface="Helvetica"/>
              <a:cs typeface="Helvetica"/>
              <a:sym typeface="Helvetica"/>
            </a:endParaRPr>
          </a:p>
          <a:p>
            <a:pPr lvl="0" marL="444499" indent="-444499" algn="l">
              <a:lnSpc>
                <a:spcPct val="140000"/>
              </a:lnSpc>
              <a:buSzPct val="150000"/>
              <a:buChar char="•"/>
              <a:defRPr sz="1800"/>
            </a:pPr>
            <a:r>
              <a:rPr sz="4000">
                <a:latin typeface="Helvetica"/>
                <a:ea typeface="Helvetica"/>
                <a:cs typeface="Helvetica"/>
                <a:sym typeface="Helvetica"/>
              </a:rPr>
              <a:t>‘All or Nothing’ (e.g: touchmove)</a:t>
            </a:r>
            <a:endParaRPr sz="4000">
              <a:latin typeface="Helvetica"/>
              <a:ea typeface="Helvetica"/>
              <a:cs typeface="Helvetica"/>
              <a:sym typeface="Helvetica"/>
            </a:endParaRPr>
          </a:p>
          <a:p>
            <a:pPr lvl="0" marL="444499" indent="-444499" algn="l">
              <a:lnSpc>
                <a:spcPct val="140000"/>
              </a:lnSpc>
              <a:buSzPct val="150000"/>
              <a:buChar char="•"/>
              <a:defRPr sz="1800"/>
            </a:pPr>
            <a:r>
              <a:rPr sz="4000">
                <a:latin typeface="Helvetica"/>
                <a:ea typeface="Helvetica"/>
                <a:cs typeface="Helvetica"/>
                <a:sym typeface="Helvetica"/>
              </a:rPr>
              <a:t>Some specific device issues (e.g Android Keyboard)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5A4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1807397" y="944033"/>
            <a:ext cx="597731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6000"/>
            </a:lvl1pPr>
          </a:lstStyle>
          <a:p>
            <a:pPr lvl="0">
              <a:defRPr b="0" sz="1800"/>
            </a:pPr>
            <a:r>
              <a:rPr b="1" sz="6000"/>
              <a:t>Possibilities</a:t>
            </a:r>
          </a:p>
        </p:txBody>
      </p:sp>
      <p:sp>
        <p:nvSpPr>
          <p:cNvPr id="300" name="Shape 300"/>
          <p:cNvSpPr/>
          <p:nvPr>
            <p:ph type="body" idx="1"/>
          </p:nvPr>
        </p:nvSpPr>
        <p:spPr>
          <a:xfrm>
            <a:off x="1388806" y="2745087"/>
            <a:ext cx="10602772" cy="5908092"/>
          </a:xfrm>
          <a:prstGeom prst="rect">
            <a:avLst/>
          </a:prstGeom>
        </p:spPr>
        <p:txBody>
          <a:bodyPr/>
          <a:lstStyle/>
          <a:p>
            <a:pPr lvl="0" marL="444499" indent="-444499" algn="l">
              <a:lnSpc>
                <a:spcPct val="140000"/>
              </a:lnSpc>
              <a:buSzPct val="150000"/>
              <a:buChar char="•"/>
              <a:defRPr sz="1800"/>
            </a:pPr>
            <a:r>
              <a:rPr sz="4000">
                <a:latin typeface="Helvetica"/>
                <a:ea typeface="Helvetica"/>
                <a:cs typeface="Helvetica"/>
                <a:sym typeface="Helvetica"/>
              </a:rPr>
              <a:t>Mobile-oriented javascript framework (famo.us + MV*)</a:t>
            </a:r>
            <a:endParaRPr sz="4000">
              <a:latin typeface="Helvetica"/>
              <a:ea typeface="Helvetica"/>
              <a:cs typeface="Helvetica"/>
              <a:sym typeface="Helvetica"/>
            </a:endParaRPr>
          </a:p>
          <a:p>
            <a:pPr lvl="0" marL="444499" indent="-444499" algn="l">
              <a:lnSpc>
                <a:spcPct val="140000"/>
              </a:lnSpc>
              <a:buSzPct val="150000"/>
              <a:buChar char="•"/>
              <a:defRPr sz="1800"/>
            </a:pPr>
            <a:r>
              <a:rPr sz="4000">
                <a:latin typeface="Helvetica"/>
                <a:ea typeface="Helvetica"/>
                <a:cs typeface="Helvetica"/>
                <a:sym typeface="Helvetica"/>
              </a:rPr>
              <a:t>Native app (famo.us + PhoneGap/Cordova)</a:t>
            </a:r>
            <a:endParaRPr sz="4000">
              <a:latin typeface="Helvetica"/>
              <a:ea typeface="Helvetica"/>
              <a:cs typeface="Helvetica"/>
              <a:sym typeface="Helvetica"/>
            </a:endParaRPr>
          </a:p>
          <a:p>
            <a:pPr lvl="0" marL="444499" indent="-444499" algn="l">
              <a:lnSpc>
                <a:spcPct val="140000"/>
              </a:lnSpc>
              <a:buSzPct val="150000"/>
              <a:buChar char="•"/>
              <a:defRPr sz="1800"/>
            </a:pPr>
            <a:r>
              <a:rPr sz="4000">
                <a:latin typeface="Helvetica"/>
                <a:ea typeface="Helvetica"/>
                <a:cs typeface="Helvetica"/>
                <a:sym typeface="Helvetica"/>
              </a:rPr>
              <a:t>Benchmark on different devices/browsers</a:t>
            </a:r>
            <a:endParaRPr sz="4000">
              <a:latin typeface="Helvetica"/>
              <a:ea typeface="Helvetica"/>
              <a:cs typeface="Helvetica"/>
              <a:sym typeface="Helvetica"/>
            </a:endParaRPr>
          </a:p>
          <a:p>
            <a:pPr lvl="0" marL="444499" indent="-444499" algn="l">
              <a:lnSpc>
                <a:spcPct val="140000"/>
              </a:lnSpc>
              <a:buSzPct val="150000"/>
              <a:buChar char="•"/>
              <a:defRPr sz="1800"/>
            </a:pPr>
            <a:r>
              <a:rPr sz="4000">
                <a:latin typeface="Helvetica"/>
                <a:ea typeface="Helvetica"/>
                <a:cs typeface="Helvetica"/>
                <a:sym typeface="Helvetica"/>
              </a:rPr>
              <a:t>Monitoring &amp; collecting user behavior on famo.us application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5A4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body" idx="1"/>
          </p:nvPr>
        </p:nvSpPr>
        <p:spPr>
          <a:xfrm>
            <a:off x="2168580" y="3397108"/>
            <a:ext cx="9219755" cy="4407184"/>
          </a:xfrm>
          <a:prstGeom prst="rect">
            <a:avLst/>
          </a:prstGeom>
        </p:spPr>
        <p:txBody>
          <a:bodyPr/>
          <a:lstStyle/>
          <a:p>
            <a:pPr lvl="0" algn="l">
              <a:lnSpc>
                <a:spcPct val="150000"/>
              </a:lnSpc>
              <a:defRPr sz="1800"/>
            </a:pPr>
            <a:r>
              <a:rPr b="1" sz="4000">
                <a:latin typeface="Helvetica"/>
                <a:ea typeface="Helvetica"/>
                <a:cs typeface="Helvetica"/>
                <a:sym typeface="Helvetica"/>
              </a:rPr>
              <a:t>famo.us </a:t>
            </a:r>
            <a:r>
              <a:rPr b="1" sz="4000" u="sng">
                <a:latin typeface="Helvetica"/>
                <a:ea typeface="Helvetica"/>
                <a:cs typeface="Helvetica"/>
                <a:sym typeface="Helvetica"/>
              </a:rPr>
              <a:t>abstracts away</a:t>
            </a:r>
            <a:r>
              <a:rPr b="1" sz="4000">
                <a:latin typeface="Helvetica"/>
                <a:ea typeface="Helvetica"/>
                <a:cs typeface="Helvetica"/>
                <a:sym typeface="Helvetica"/>
              </a:rPr>
              <a:t> DOM management by maintaining a representation called the </a:t>
            </a:r>
            <a:r>
              <a:rPr b="1" sz="4000">
                <a:solidFill>
                  <a:srgbClr val="941100"/>
                </a:solidFill>
                <a:latin typeface="Helvetica"/>
                <a:ea typeface="Helvetica"/>
                <a:cs typeface="Helvetica"/>
                <a:sym typeface="Helvetica"/>
              </a:rPr>
              <a:t>Render Tree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5A4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1397714" y="784630"/>
            <a:ext cx="4134176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000"/>
            </a:lvl1pPr>
          </a:lstStyle>
          <a:p>
            <a:pPr lvl="0">
              <a:defRPr b="0" sz="1800"/>
            </a:pPr>
            <a:r>
              <a:rPr b="1" sz="6000"/>
              <a:t>Reference</a:t>
            </a:r>
          </a:p>
        </p:txBody>
      </p:sp>
      <p:sp>
        <p:nvSpPr>
          <p:cNvPr id="303" name="Shape 303"/>
          <p:cNvSpPr/>
          <p:nvPr/>
        </p:nvSpPr>
        <p:spPr>
          <a:xfrm>
            <a:off x="1132074" y="2558161"/>
            <a:ext cx="10715252" cy="4983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370416" indent="-370416" algn="l" defTabSz="457200">
              <a:lnSpc>
                <a:spcPct val="120000"/>
              </a:lnSpc>
              <a:buSzPct val="120000"/>
              <a:buChar char="•"/>
              <a:defRPr sz="1800"/>
            </a:pPr>
            <a:r>
              <a:rPr sz="3000">
                <a:uFill>
                  <a:solidFill>
                    <a:srgbClr val="042EEE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使用</a:t>
            </a:r>
            <a:r>
              <a:rPr sz="3000">
                <a:uFill>
                  <a:solidFill>
                    <a:srgbClr val="042EEE"/>
                  </a:solidFill>
                </a:uFill>
                <a:latin typeface="Helvetica"/>
                <a:ea typeface="Helvetica"/>
                <a:cs typeface="Helvetica"/>
                <a:sym typeface="Helvetica"/>
                <a:hlinkClick r:id="rId2" invalidUrl="" action="" tgtFrame="" tooltip="" history="1" highlightClick="0" endSnd="0"/>
              </a:rPr>
              <a:t>famo.us</a:t>
            </a:r>
            <a:r>
              <a:rPr sz="3000">
                <a:uFill>
                  <a:solidFill>
                    <a:srgbClr val="042EEE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 创建高性能移动UI </a:t>
            </a:r>
            <a:r>
              <a:rPr sz="3000" u="sng">
                <a:uFill>
                  <a:solidFill>
                    <a:srgbClr val="042EEE"/>
                  </a:solidFill>
                </a:uFill>
                <a:latin typeface="Helvetica"/>
                <a:ea typeface="Helvetica"/>
                <a:cs typeface="Helvetica"/>
                <a:sym typeface="Helvetica"/>
                <a:hlinkClick r:id="rId3" invalidUrl="" action="" tgtFrame="" tooltip="" history="1" highlightClick="0" endSnd="0"/>
              </a:rPr>
              <a:t>http://www.ibm.com/developerworks/cn/web/wa-famous/</a:t>
            </a:r>
            <a:endParaRPr sz="3000" u="sng">
              <a:solidFill>
                <a:srgbClr val="0433FF"/>
              </a:solidFill>
              <a:uFill>
                <a:solidFill>
                  <a:srgbClr val="042EEE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lvl="0" marL="370416" indent="-370416" algn="l" defTabSz="457200">
              <a:lnSpc>
                <a:spcPct val="120000"/>
              </a:lnSpc>
              <a:buSzPct val="120000"/>
              <a:buChar char="•"/>
              <a:defRPr sz="1800"/>
            </a:pPr>
            <a:r>
              <a:rPr sz="3000">
                <a:uFill>
                  <a:solidFill>
                    <a:srgbClr val="042EEE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PhoneGap </a:t>
            </a:r>
            <a:r>
              <a:rPr sz="3000" u="sng">
                <a:solidFill>
                  <a:srgbClr val="0433FF"/>
                </a:solidFill>
                <a:uFill>
                  <a:solidFill>
                    <a:srgbClr val="042EEE"/>
                  </a:solidFill>
                </a:uFill>
                <a:latin typeface="Helvetica"/>
                <a:ea typeface="Helvetica"/>
                <a:cs typeface="Helvetica"/>
                <a:sym typeface="Helvetica"/>
                <a:hlinkClick r:id="rId4" invalidUrl="" action="" tgtFrame="" tooltip="" history="1" highlightClick="0" endSnd="0"/>
              </a:rPr>
              <a:t>http://phonegap.com/</a:t>
            </a:r>
            <a:endParaRPr sz="3000">
              <a:uFill>
                <a:solidFill>
                  <a:srgbClr val="042EEE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lvl="0" marL="370416" indent="-370416" algn="l" defTabSz="457200">
              <a:lnSpc>
                <a:spcPct val="120000"/>
              </a:lnSpc>
              <a:buSzPct val="120000"/>
              <a:buChar char="•"/>
              <a:defRPr sz="1800"/>
            </a:pPr>
            <a:r>
              <a:rPr sz="3000">
                <a:uFill>
                  <a:solidFill>
                    <a:srgbClr val="042EEE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Apache Cordova </a:t>
            </a:r>
            <a:r>
              <a:rPr sz="3000" u="sng">
                <a:solidFill>
                  <a:srgbClr val="0433FF"/>
                </a:solidFill>
                <a:uFill>
                  <a:solidFill>
                    <a:srgbClr val="042EEE"/>
                  </a:solidFill>
                </a:uFill>
                <a:latin typeface="Helvetica"/>
                <a:ea typeface="Helvetica"/>
                <a:cs typeface="Helvetica"/>
                <a:sym typeface="Helvetica"/>
                <a:hlinkClick r:id="rId5" invalidUrl="" action="" tgtFrame="" tooltip="" history="1" highlightClick="0" endSnd="0"/>
              </a:rPr>
              <a:t>http://cordova.apache.org/</a:t>
            </a:r>
            <a:endParaRPr sz="3000">
              <a:uFill>
                <a:solidFill>
                  <a:srgbClr val="042EEE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lvl="0" marL="370416" indent="-370416" algn="l" defTabSz="457200">
              <a:lnSpc>
                <a:spcPct val="120000"/>
              </a:lnSpc>
              <a:buSzPct val="120000"/>
              <a:buChar char="•"/>
              <a:defRPr sz="1800"/>
            </a:pPr>
            <a:r>
              <a:rPr sz="3000">
                <a:uFill>
                  <a:solidFill>
                    <a:srgbClr val="042EEE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requestAnimationFrame | MDN </a:t>
            </a:r>
            <a:r>
              <a:rPr sz="3000" u="sng">
                <a:solidFill>
                  <a:srgbClr val="0433FF"/>
                </a:solidFill>
                <a:uFill>
                  <a:solidFill>
                    <a:srgbClr val="042EEE"/>
                  </a:solidFill>
                </a:uFill>
                <a:latin typeface="Helvetica"/>
                <a:ea typeface="Helvetica"/>
                <a:cs typeface="Helvetica"/>
                <a:sym typeface="Helvetica"/>
                <a:hlinkClick r:id="rId6" invalidUrl="" action="" tgtFrame="" tooltip="" history="1" highlightClick="0" endSnd="0"/>
              </a:rPr>
              <a:t>https://developer.mozilla.org/zh-CN/docs/Web/API/window.requestAnimationFrame</a:t>
            </a:r>
            <a:endParaRPr sz="3000">
              <a:uFill>
                <a:solidFill>
                  <a:srgbClr val="042EEE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lvl="0" marL="370416" indent="-370416" algn="l" defTabSz="457200">
              <a:lnSpc>
                <a:spcPct val="120000"/>
              </a:lnSpc>
              <a:buSzPct val="120000"/>
              <a:buChar char="•"/>
              <a:defRPr sz="1800"/>
            </a:pPr>
            <a:r>
              <a:rPr sz="3000">
                <a:uFill>
                  <a:solidFill>
                    <a:srgbClr val="042EEE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帧率 - 维基百科，自由的百科全书 </a:t>
            </a:r>
            <a:r>
              <a:rPr sz="3000" u="sng">
                <a:solidFill>
                  <a:srgbClr val="0433FF"/>
                </a:solidFill>
                <a:uFill>
                  <a:solidFill>
                    <a:srgbClr val="042EEE"/>
                  </a:solidFill>
                </a:uFill>
                <a:latin typeface="Helvetica"/>
                <a:ea typeface="Helvetica"/>
                <a:cs typeface="Helvetica"/>
                <a:sym typeface="Helvetica"/>
                <a:hlinkClick r:id="rId7" invalidUrl="" action="" tgtFrame="" tooltip="" history="1" highlightClick="0" endSnd="0"/>
              </a:rPr>
              <a:t>http://zh.wikipedia.org/wiki/%E5%B8%A7%E7%8E%87</a:t>
            </a:r>
            <a:endParaRPr sz="3000">
              <a:uFill>
                <a:solidFill>
                  <a:srgbClr val="042EEE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lvl="0" marL="370416" indent="-370416" algn="l" defTabSz="457200">
              <a:lnSpc>
                <a:spcPct val="120000"/>
              </a:lnSpc>
              <a:buSzPct val="120000"/>
              <a:buChar char="•"/>
              <a:defRPr sz="1800"/>
            </a:pPr>
            <a:r>
              <a:rPr sz="3000">
                <a:uFill>
                  <a:solidFill>
                    <a:srgbClr val="042EEE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Refresh Rate </a:t>
            </a:r>
            <a:r>
              <a:rPr sz="3000" u="sng">
                <a:solidFill>
                  <a:srgbClr val="0433FF"/>
                </a:solidFill>
                <a:uFill>
                  <a:solidFill>
                    <a:srgbClr val="042EEE"/>
                  </a:solidFill>
                </a:uFill>
                <a:latin typeface="Helvetica"/>
                <a:ea typeface="Helvetica"/>
                <a:cs typeface="Helvetica"/>
                <a:sym typeface="Helvetica"/>
                <a:hlinkClick r:id="rId8" invalidUrl="" action="" tgtFrame="" tooltip="" history="1" highlightClick="0" endSnd="0"/>
              </a:rPr>
              <a:t>http://en.wikipedia.org/wiki/Refresh_rate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5A4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1397714" y="784630"/>
            <a:ext cx="4134176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000"/>
            </a:lvl1pPr>
          </a:lstStyle>
          <a:p>
            <a:pPr lvl="0">
              <a:defRPr b="0" sz="1800"/>
            </a:pPr>
            <a:r>
              <a:rPr b="1" sz="6000"/>
              <a:t>Reference</a:t>
            </a:r>
          </a:p>
        </p:txBody>
      </p:sp>
      <p:sp>
        <p:nvSpPr>
          <p:cNvPr id="306" name="Shape 306"/>
          <p:cNvSpPr/>
          <p:nvPr/>
        </p:nvSpPr>
        <p:spPr>
          <a:xfrm>
            <a:off x="1243922" y="1914243"/>
            <a:ext cx="10815022" cy="661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370416" indent="-370416" algn="l" defTabSz="457200">
              <a:lnSpc>
                <a:spcPct val="120000"/>
              </a:lnSpc>
              <a:buSzPct val="120000"/>
              <a:buChar char="•"/>
              <a:defRPr sz="1800"/>
            </a:pPr>
            <a:r>
              <a:rPr sz="3000">
                <a:uFill>
                  <a:solidFill>
                    <a:srgbClr val="042EEE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Measuring HTML5 Browser FPS, or, You’re Not Measuring What You Think You’re Measuring </a:t>
            </a:r>
            <a:r>
              <a:rPr sz="3000" u="sng">
                <a:solidFill>
                  <a:srgbClr val="042EEE"/>
                </a:solidFill>
                <a:uFill>
                  <a:solidFill>
                    <a:srgbClr val="042EEE"/>
                  </a:solidFill>
                </a:uFill>
                <a:latin typeface="Helvetica"/>
                <a:ea typeface="Helvetica"/>
                <a:cs typeface="Helvetica"/>
                <a:sym typeface="Helvetica"/>
                <a:hlinkClick r:id="rId2" invalidUrl="" action="" tgtFrame="" tooltip="" history="1" highlightClick="0" endSnd="0"/>
              </a:rPr>
              <a:t>http://blog.sethladd.com/2011/03/measuring-html5-browser-fps-or-youre.html</a:t>
            </a:r>
            <a:endParaRPr sz="3000" u="sng">
              <a:solidFill>
                <a:srgbClr val="0433FF"/>
              </a:solidFill>
              <a:uFill>
                <a:solidFill>
                  <a:srgbClr val="042EEE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lvl="0" marL="370416" indent="-370416" algn="l" defTabSz="457200">
              <a:lnSpc>
                <a:spcPct val="120000"/>
              </a:lnSpc>
              <a:buSzPct val="120000"/>
              <a:buChar char="•"/>
              <a:defRPr sz="1800"/>
            </a:pPr>
            <a:r>
              <a:rPr sz="3000">
                <a:uFill>
                  <a:solidFill>
                    <a:srgbClr val="042EEE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famo.us Render Tree </a:t>
            </a:r>
            <a:r>
              <a:rPr sz="3000" u="sng">
                <a:solidFill>
                  <a:srgbClr val="0433FF"/>
                </a:solidFill>
                <a:uFill>
                  <a:solidFill>
                    <a:srgbClr val="042EEE"/>
                  </a:solidFill>
                </a:uFill>
                <a:latin typeface="Helvetica"/>
                <a:ea typeface="Helvetica"/>
                <a:cs typeface="Helvetica"/>
                <a:sym typeface="Helvetica"/>
                <a:hlinkClick r:id="rId3" invalidUrl="" action="" tgtFrame="" tooltip="" history="1" highlightClick="0" endSnd="0"/>
              </a:rPr>
              <a:t>http://famo.us/guides/render-tree</a:t>
            </a:r>
            <a:endParaRPr sz="3000">
              <a:uFill>
                <a:solidFill>
                  <a:srgbClr val="042EEE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lvl="0" marL="370416" indent="-370416" algn="l" defTabSz="457200">
              <a:lnSpc>
                <a:spcPct val="120000"/>
              </a:lnSpc>
              <a:buSzPct val="120000"/>
              <a:buChar char="•"/>
              <a:defRPr sz="1800"/>
            </a:pPr>
            <a:r>
              <a:rPr sz="3000">
                <a:uFill>
                  <a:solidFill>
                    <a:srgbClr val="042EEE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famo.us</a:t>
            </a:r>
            <a:r>
              <a:rPr sz="3000">
                <a:uFill>
                  <a:solidFill>
                    <a:srgbClr val="042EEE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 Animation </a:t>
            </a:r>
            <a:r>
              <a:rPr sz="3000" u="sng">
                <a:solidFill>
                  <a:srgbClr val="0433FF"/>
                </a:solidFill>
                <a:uFill>
                  <a:solidFill>
                    <a:srgbClr val="042EEE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http://famo.us/guides/animations</a:t>
            </a:r>
            <a:endParaRPr sz="3000">
              <a:uFill>
                <a:solidFill>
                  <a:srgbClr val="042EEE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lvl="0" marL="370416" indent="-370416" algn="l" defTabSz="457200">
              <a:lnSpc>
                <a:spcPct val="120000"/>
              </a:lnSpc>
              <a:buSzPct val="120000"/>
              <a:buChar char="•"/>
              <a:defRPr sz="1800"/>
            </a:pPr>
            <a:r>
              <a:rPr sz="3000">
                <a:uFill>
                  <a:solidFill>
                    <a:srgbClr val="042EEE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How browser works </a:t>
            </a:r>
            <a:r>
              <a:rPr sz="3000" u="sng">
                <a:solidFill>
                  <a:srgbClr val="0433FF"/>
                </a:solidFill>
                <a:uFill>
                  <a:solidFill>
                    <a:srgbClr val="042EEE"/>
                  </a:solidFill>
                </a:uFill>
                <a:latin typeface="Helvetica"/>
                <a:ea typeface="Helvetica"/>
                <a:cs typeface="Helvetica"/>
                <a:sym typeface="Helvetica"/>
                <a:hlinkClick r:id="rId4" invalidUrl="" action="" tgtFrame="" tooltip="" history="1" highlightClick="0" endSnd="0"/>
              </a:rPr>
              <a:t>http://www.html5rocks.com/en/tutorials/internals/howbrowserswork/</a:t>
            </a:r>
            <a:endParaRPr sz="3000">
              <a:uFill>
                <a:solidFill>
                  <a:srgbClr val="042EEE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lvl="0" marL="370416" indent="-370416" algn="l" defTabSz="457200">
              <a:lnSpc>
                <a:spcPct val="120000"/>
              </a:lnSpc>
              <a:buSzPct val="120000"/>
              <a:buChar char="•"/>
              <a:defRPr sz="1800"/>
            </a:pPr>
            <a:r>
              <a:rPr sz="3000">
                <a:uFill>
                  <a:solidFill>
                    <a:srgbClr val="042EEE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浏览器的渲染原理简介 | 酷壳 </a:t>
            </a:r>
            <a:r>
              <a:rPr sz="3000" u="sng">
                <a:solidFill>
                  <a:srgbClr val="0433FF"/>
                </a:solidFill>
                <a:uFill>
                  <a:solidFill>
                    <a:srgbClr val="042EEE"/>
                  </a:solidFill>
                </a:uFill>
                <a:latin typeface="Helvetica"/>
                <a:ea typeface="Helvetica"/>
                <a:cs typeface="Helvetica"/>
                <a:sym typeface="Helvetica"/>
                <a:hlinkClick r:id="rId5" invalidUrl="" action="" tgtFrame="" tooltip="" history="1" highlightClick="0" endSnd="0"/>
              </a:rPr>
              <a:t>http://coolshell.cn/articles/9666.html</a:t>
            </a:r>
            <a:endParaRPr sz="3000">
              <a:uFill>
                <a:solidFill>
                  <a:srgbClr val="042EEE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lvl="0" marL="370416" indent="-370416" algn="l" defTabSz="457200">
              <a:lnSpc>
                <a:spcPct val="120000"/>
              </a:lnSpc>
              <a:buSzPct val="120000"/>
              <a:buChar char="•"/>
              <a:defRPr sz="1800"/>
            </a:pPr>
            <a:r>
              <a:rPr sz="3000">
                <a:uFill>
                  <a:solidFill>
                    <a:srgbClr val="042EEE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HTML5 DevConf Oct 2012 Tech Talk by Steve Newcomb </a:t>
            </a:r>
            <a:r>
              <a:rPr sz="3000" u="sng">
                <a:solidFill>
                  <a:srgbClr val="0433FF"/>
                </a:solidFill>
                <a:uFill>
                  <a:solidFill>
                    <a:srgbClr val="042EEE"/>
                  </a:solidFill>
                </a:uFill>
                <a:latin typeface="Helvetica"/>
                <a:ea typeface="Helvetica"/>
                <a:cs typeface="Helvetica"/>
                <a:sym typeface="Helvetica"/>
                <a:hlinkClick r:id="rId6" invalidUrl="" action="" tgtFrame="" tooltip="" history="1" highlightClick="0" endSnd="0"/>
              </a:rPr>
              <a:t>http://www.slideshare.net/befamous/html5-devconf-oct-2012-tech-talk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5A4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1807397" y="2882899"/>
            <a:ext cx="93900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7000"/>
            </a:lvl1pPr>
          </a:lstStyle>
          <a:p>
            <a:pPr lvl="0">
              <a:defRPr b="0" sz="1800"/>
            </a:pPr>
            <a:r>
              <a:rPr b="1" sz="7000"/>
              <a:t>Thanks!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5A4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0052050" y="2393677"/>
            <a:ext cx="2025948" cy="1184821"/>
          </a:xfrm>
          <a:prstGeom prst="roundRect">
            <a:avLst>
              <a:gd name="adj" fmla="val 1781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500">
                <a:solidFill>
                  <a:srgbClr val="FFFFFF"/>
                </a:solidFill>
              </a:rPr>
              <a:t>HTML</a:t>
            </a:r>
          </a:p>
        </p:txBody>
      </p:sp>
      <p:sp>
        <p:nvSpPr>
          <p:cNvPr id="44" name="Shape 44"/>
          <p:cNvSpPr/>
          <p:nvPr/>
        </p:nvSpPr>
        <p:spPr>
          <a:xfrm>
            <a:off x="1779860" y="1704280"/>
            <a:ext cx="2025949" cy="1033860"/>
          </a:xfrm>
          <a:prstGeom prst="roundRect">
            <a:avLst>
              <a:gd name="adj" fmla="val 19558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500">
                <a:solidFill>
                  <a:srgbClr val="FFFFFF"/>
                </a:solidFill>
              </a:rPr>
              <a:t>CSS</a:t>
            </a:r>
            <a:endParaRPr b="1" sz="3500">
              <a:solidFill>
                <a:srgbClr val="FFFFFF"/>
              </a:solidFill>
            </a:endParaRPr>
          </a:p>
        </p:txBody>
      </p:sp>
      <p:sp>
        <p:nvSpPr>
          <p:cNvPr id="45" name="Shape 45"/>
          <p:cNvSpPr/>
          <p:nvPr/>
        </p:nvSpPr>
        <p:spPr>
          <a:xfrm>
            <a:off x="654050" y="1187450"/>
            <a:ext cx="11985229" cy="75770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6" name="Shape 46"/>
          <p:cNvSpPr/>
          <p:nvPr/>
        </p:nvSpPr>
        <p:spPr>
          <a:xfrm>
            <a:off x="5848350" y="4040187"/>
            <a:ext cx="2183111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500">
                <a:solidFill>
                  <a:srgbClr val="FFFFF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500">
                <a:solidFill>
                  <a:srgbClr val="FFFFFF"/>
                </a:solidFill>
              </a:rPr>
              <a:t>DOM</a:t>
            </a:r>
          </a:p>
        </p:txBody>
      </p:sp>
      <p:cxnSp>
        <p:nvCxnSpPr>
          <p:cNvPr id="47" name="Connector 47"/>
          <p:cNvCxnSpPr>
            <a:stCxn id="44" idx="0"/>
            <a:endCxn id="43" idx="0"/>
          </p:cNvCxnSpPr>
          <p:nvPr/>
        </p:nvCxnSpPr>
        <p:spPr>
          <a:xfrm>
            <a:off x="2792834" y="2221210"/>
            <a:ext cx="8272190" cy="764878"/>
          </a:xfrm>
          <a:prstGeom prst="straightConnector1">
            <a:avLst/>
          </a:prstGeom>
          <a:ln w="38100">
            <a:solidFill/>
            <a:miter lim="400000"/>
            <a:tailEnd type="triangle"/>
          </a:ln>
        </p:spPr>
      </p:cxnSp>
      <p:sp>
        <p:nvSpPr>
          <p:cNvPr id="52" name="Shape 52"/>
          <p:cNvSpPr/>
          <p:nvPr/>
        </p:nvSpPr>
        <p:spPr>
          <a:xfrm>
            <a:off x="7802373" y="2896932"/>
            <a:ext cx="2222832" cy="1143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801" y="11236"/>
                  <a:pt x="15001" y="4036"/>
                  <a:pt x="21600" y="0"/>
                </a:cubicBezTo>
              </a:path>
            </a:pathLst>
          </a:custGeom>
          <a:ln w="38100">
            <a:solidFill/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 lvl="0"/>
          </a:p>
        </p:txBody>
      </p:sp>
      <p:sp>
        <p:nvSpPr>
          <p:cNvPr id="49" name="Shape 49"/>
          <p:cNvSpPr/>
          <p:nvPr/>
        </p:nvSpPr>
        <p:spPr>
          <a:xfrm flipV="1">
            <a:off x="4267397" y="4587162"/>
            <a:ext cx="1608040" cy="588088"/>
          </a:xfrm>
          <a:prstGeom prst="line">
            <a:avLst/>
          </a:prstGeom>
          <a:ln w="381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50" name="Shape 50"/>
          <p:cNvSpPr/>
          <p:nvPr/>
        </p:nvSpPr>
        <p:spPr>
          <a:xfrm>
            <a:off x="1149176" y="3878808"/>
            <a:ext cx="3287316" cy="2768799"/>
          </a:xfrm>
          <a:prstGeom prst="roundRect">
            <a:avLst>
              <a:gd name="adj" fmla="val 8212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lnSpc>
                <a:spcPct val="130000"/>
              </a:lnSpc>
              <a:defRPr sz="1800"/>
            </a:pPr>
            <a:r>
              <a:rPr b="1" sz="2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jQuery</a:t>
            </a:r>
            <a:endParaRPr b="1" sz="27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lnSpc>
                <a:spcPct val="130000"/>
              </a:lnSpc>
              <a:defRPr sz="1800"/>
            </a:pPr>
            <a:r>
              <a:rPr b="1" sz="2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Prototype</a:t>
            </a:r>
            <a:endParaRPr b="1" sz="27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lnSpc>
                <a:spcPct val="130000"/>
              </a:lnSpc>
              <a:defRPr sz="1800"/>
            </a:pPr>
            <a:r>
              <a:rPr b="1" sz="2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[pure Javascript]</a:t>
            </a:r>
            <a:endParaRPr b="1" sz="27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lnSpc>
                <a:spcPct val="130000"/>
              </a:lnSpc>
              <a:defRPr sz="1800"/>
            </a:pPr>
            <a:r>
              <a:rPr b="1" sz="2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…</a:t>
            </a:r>
          </a:p>
        </p:txBody>
      </p:sp>
      <p:sp>
        <p:nvSpPr>
          <p:cNvPr id="51" name="Shape 51"/>
          <p:cNvSpPr/>
          <p:nvPr/>
        </p:nvSpPr>
        <p:spPr>
          <a:xfrm>
            <a:off x="6977704" y="6870700"/>
            <a:ext cx="4396092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/>
            </a:lvl1pPr>
          </a:lstStyle>
          <a:p>
            <a:pPr lvl="0">
              <a:defRPr b="0" sz="1800"/>
            </a:pPr>
            <a:r>
              <a:rPr b="1" sz="4100"/>
              <a:t>Traditional Model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5A4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9874250" y="3752850"/>
            <a:ext cx="2292350" cy="1300683"/>
          </a:xfrm>
          <a:prstGeom prst="roundRect">
            <a:avLst>
              <a:gd name="adj" fmla="val 15656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500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55" name="Shape 55"/>
          <p:cNvSpPr/>
          <p:nvPr/>
        </p:nvSpPr>
        <p:spPr>
          <a:xfrm>
            <a:off x="689967" y="3999321"/>
            <a:ext cx="3058567" cy="1545184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700">
                <a:solidFill>
                  <a:srgbClr val="FFFFF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700">
                <a:solidFill>
                  <a:srgbClr val="FFFFFF"/>
                </a:solidFill>
              </a:rPr>
              <a:t>Famo.us</a:t>
            </a:r>
          </a:p>
        </p:txBody>
      </p:sp>
      <p:sp>
        <p:nvSpPr>
          <p:cNvPr id="56" name="Shape 56"/>
          <p:cNvSpPr/>
          <p:nvPr/>
        </p:nvSpPr>
        <p:spPr>
          <a:xfrm>
            <a:off x="4584079" y="1563241"/>
            <a:ext cx="3836642" cy="532978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endParaRPr b="1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b="1" sz="3500">
                <a:solidFill>
                  <a:srgbClr val="FFFFFF"/>
                </a:solidFill>
              </a:rPr>
              <a:t>Render Tree</a:t>
            </a:r>
          </a:p>
        </p:txBody>
      </p:sp>
      <p:sp>
        <p:nvSpPr>
          <p:cNvPr id="57" name="Shape 57"/>
          <p:cNvSpPr/>
          <p:nvPr/>
        </p:nvSpPr>
        <p:spPr>
          <a:xfrm>
            <a:off x="5205040" y="2800771"/>
            <a:ext cx="2594720" cy="1300683"/>
          </a:xfrm>
          <a:prstGeom prst="roundRect">
            <a:avLst>
              <a:gd name="adj" fmla="val 19910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500">
                <a:solidFill>
                  <a:srgbClr val="FFFFF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500">
                <a:solidFill>
                  <a:srgbClr val="FFFFFF"/>
                </a:solidFill>
              </a:rPr>
              <a:t>DOM</a:t>
            </a:r>
          </a:p>
        </p:txBody>
      </p:sp>
      <p:cxnSp>
        <p:nvCxnSpPr>
          <p:cNvPr id="58" name="Connector 58"/>
          <p:cNvCxnSpPr>
            <a:stCxn id="55" idx="0"/>
            <a:endCxn id="56" idx="0"/>
          </p:cNvCxnSpPr>
          <p:nvPr/>
        </p:nvCxnSpPr>
        <p:spPr>
          <a:xfrm flipV="1">
            <a:off x="2219250" y="4228132"/>
            <a:ext cx="4283150" cy="543781"/>
          </a:xfrm>
          <a:prstGeom prst="straightConnector1">
            <a:avLst/>
          </a:prstGeom>
          <a:ln w="38100">
            <a:solidFill/>
            <a:miter lim="400000"/>
            <a:tailEnd type="triangle"/>
          </a:ln>
        </p:spPr>
      </p:cxnSp>
      <p:cxnSp>
        <p:nvCxnSpPr>
          <p:cNvPr id="59" name="Connector 59"/>
          <p:cNvCxnSpPr>
            <a:stCxn id="62" idx="0"/>
            <a:endCxn id="57" idx="0"/>
          </p:cNvCxnSpPr>
          <p:nvPr/>
        </p:nvCxnSpPr>
        <p:spPr>
          <a:xfrm flipV="1">
            <a:off x="6502400" y="3451112"/>
            <a:ext cx="0" cy="2295315"/>
          </a:xfrm>
          <a:prstGeom prst="straightConnector1">
            <a:avLst/>
          </a:prstGeom>
          <a:ln w="38100">
            <a:solidFill/>
            <a:custDash>
              <a:ds d="600000" sp="600000"/>
            </a:custDash>
            <a:miter lim="400000"/>
            <a:tailEnd type="triangle"/>
          </a:ln>
        </p:spPr>
      </p:cxnSp>
      <p:cxnSp>
        <p:nvCxnSpPr>
          <p:cNvPr id="60" name="Connector 60"/>
          <p:cNvCxnSpPr>
            <a:stCxn id="54" idx="0"/>
            <a:endCxn id="62" idx="0"/>
          </p:cNvCxnSpPr>
          <p:nvPr/>
        </p:nvCxnSpPr>
        <p:spPr>
          <a:xfrm flipH="1">
            <a:off x="6502400" y="4403191"/>
            <a:ext cx="4518025" cy="1343236"/>
          </a:xfrm>
          <a:prstGeom prst="straightConnector1">
            <a:avLst/>
          </a:prstGeom>
          <a:ln w="38100">
            <a:solidFill/>
            <a:miter lim="400000"/>
            <a:tailEnd type="triangle"/>
          </a:ln>
        </p:spPr>
      </p:cxnSp>
      <p:sp>
        <p:nvSpPr>
          <p:cNvPr id="61" name="Shape 61"/>
          <p:cNvSpPr/>
          <p:nvPr/>
        </p:nvSpPr>
        <p:spPr>
          <a:xfrm>
            <a:off x="4319252" y="7391400"/>
            <a:ext cx="4366296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600"/>
            </a:lvl1pPr>
          </a:lstStyle>
          <a:p>
            <a:pPr lvl="0">
              <a:defRPr b="0" sz="1800"/>
            </a:pPr>
            <a:r>
              <a:rPr b="1" sz="4600"/>
              <a:t>Famo.us Model</a:t>
            </a:r>
          </a:p>
        </p:txBody>
      </p:sp>
      <p:sp>
        <p:nvSpPr>
          <p:cNvPr id="62" name="Shape 62"/>
          <p:cNvSpPr/>
          <p:nvPr/>
        </p:nvSpPr>
        <p:spPr>
          <a:xfrm>
            <a:off x="5206379" y="5111426"/>
            <a:ext cx="2592042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500">
                <a:solidFill>
                  <a:srgbClr val="FFFFF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500">
                <a:solidFill>
                  <a:srgbClr val="FFFFFF"/>
                </a:solidFill>
              </a:rPr>
              <a:t>HTML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5A4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body" idx="1"/>
          </p:nvPr>
        </p:nvSpPr>
        <p:spPr>
          <a:xfrm>
            <a:off x="1571114" y="4350982"/>
            <a:ext cx="10114254" cy="3444427"/>
          </a:xfrm>
          <a:prstGeom prst="rect">
            <a:avLst/>
          </a:prstGeom>
        </p:spPr>
        <p:txBody>
          <a:bodyPr/>
          <a:lstStyle/>
          <a:p>
            <a:pPr lvl="0" marL="493888" indent="-493888" algn="l">
              <a:lnSpc>
                <a:spcPct val="140000"/>
              </a:lnSpc>
              <a:buSzPct val="150000"/>
              <a:buChar char="•"/>
              <a:defRPr sz="1800"/>
            </a:pPr>
            <a:r>
              <a:rPr sz="4000">
                <a:latin typeface="Helvetica"/>
                <a:ea typeface="Helvetica"/>
                <a:cs typeface="Helvetica"/>
                <a:sym typeface="Helvetica"/>
              </a:rPr>
              <a:t>Poor UX: slow, jank…(esp in mobile)</a:t>
            </a:r>
            <a:endParaRPr sz="4000">
              <a:latin typeface="Helvetica"/>
              <a:ea typeface="Helvetica"/>
              <a:cs typeface="Helvetica"/>
              <a:sym typeface="Helvetica"/>
            </a:endParaRPr>
          </a:p>
          <a:p>
            <a:pPr lvl="0" marL="493888" indent="-493888" algn="l">
              <a:lnSpc>
                <a:spcPct val="140000"/>
              </a:lnSpc>
              <a:buSzPct val="150000"/>
              <a:buChar char="•"/>
              <a:defRPr sz="1800"/>
            </a:pPr>
            <a:r>
              <a:rPr sz="4000">
                <a:latin typeface="Helvetica"/>
                <a:ea typeface="Helvetica"/>
                <a:cs typeface="Helvetica"/>
                <a:sym typeface="Helvetica"/>
              </a:rPr>
              <a:t>HTML is designed to render documents</a:t>
            </a:r>
            <a:endParaRPr sz="4000">
              <a:latin typeface="Helvetica"/>
              <a:ea typeface="Helvetica"/>
              <a:cs typeface="Helvetica"/>
              <a:sym typeface="Helvetica"/>
            </a:endParaRPr>
          </a:p>
          <a:p>
            <a:pPr lvl="0" marL="493888" indent="-493888" algn="l">
              <a:lnSpc>
                <a:spcPct val="140000"/>
              </a:lnSpc>
              <a:buSzPct val="150000"/>
              <a:buChar char="•"/>
              <a:defRPr sz="1800"/>
            </a:pPr>
            <a:r>
              <a:rPr sz="4000">
                <a:latin typeface="Helvetica"/>
                <a:ea typeface="Helvetica"/>
                <a:cs typeface="Helvetica"/>
                <a:sym typeface="Helvetica"/>
              </a:rPr>
              <a:t>couldn’t access native functionalities</a:t>
            </a:r>
          </a:p>
        </p:txBody>
      </p:sp>
      <p:sp>
        <p:nvSpPr>
          <p:cNvPr id="65" name="Shape 65"/>
          <p:cNvSpPr/>
          <p:nvPr/>
        </p:nvSpPr>
        <p:spPr>
          <a:xfrm>
            <a:off x="1654175" y="1401924"/>
            <a:ext cx="6815964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000"/>
            </a:lvl1pPr>
          </a:lstStyle>
          <a:p>
            <a:pPr lvl="0">
              <a:defRPr b="0" sz="1800"/>
            </a:pPr>
            <a:r>
              <a:rPr b="1" sz="6000"/>
              <a:t>Bottlenecks of web-app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5A4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body" idx="1"/>
          </p:nvPr>
        </p:nvSpPr>
        <p:spPr>
          <a:xfrm>
            <a:off x="1569813" y="2808445"/>
            <a:ext cx="10629947" cy="5330510"/>
          </a:xfrm>
          <a:prstGeom prst="rect">
            <a:avLst/>
          </a:prstGeom>
        </p:spPr>
        <p:txBody>
          <a:bodyPr/>
          <a:lstStyle/>
          <a:p>
            <a:pPr lvl="0" marL="345722" indent="-345722" algn="l">
              <a:lnSpc>
                <a:spcPct val="150000"/>
              </a:lnSpc>
              <a:buSzPct val="150000"/>
              <a:buChar char="•"/>
              <a:defRPr sz="1800"/>
            </a:pPr>
            <a:r>
              <a:rPr sz="4000">
                <a:latin typeface="Helvetica"/>
                <a:ea typeface="Helvetica"/>
                <a:cs typeface="Helvetica"/>
                <a:sym typeface="Helvetica"/>
              </a:rPr>
              <a:t>DOM manipulation</a:t>
            </a:r>
            <a:endParaRPr sz="4000">
              <a:latin typeface="Helvetica"/>
              <a:ea typeface="Helvetica"/>
              <a:cs typeface="Helvetica"/>
              <a:sym typeface="Helvetica"/>
            </a:endParaRPr>
          </a:p>
          <a:p>
            <a:pPr lvl="0" marL="345722" indent="-345722" algn="l">
              <a:lnSpc>
                <a:spcPct val="150000"/>
              </a:lnSpc>
              <a:buSzPct val="150000"/>
              <a:buChar char="•"/>
              <a:defRPr sz="1800"/>
            </a:pPr>
            <a:r>
              <a:rPr sz="4000">
                <a:latin typeface="Helvetica"/>
                <a:ea typeface="Helvetica"/>
                <a:cs typeface="Helvetica"/>
                <a:sym typeface="Helvetica"/>
              </a:rPr>
              <a:t>setInterval()</a:t>
            </a:r>
            <a:endParaRPr sz="4000">
              <a:latin typeface="Helvetica"/>
              <a:ea typeface="Helvetica"/>
              <a:cs typeface="Helvetica"/>
              <a:sym typeface="Helvetica"/>
            </a:endParaRPr>
          </a:p>
          <a:p>
            <a:pPr lvl="0" marL="345722" indent="-345722" algn="l">
              <a:lnSpc>
                <a:spcPct val="150000"/>
              </a:lnSpc>
              <a:buSzPct val="150000"/>
              <a:buChar char="•"/>
              <a:defRPr sz="1800"/>
            </a:pPr>
            <a:r>
              <a:rPr sz="4000">
                <a:latin typeface="Helvetica"/>
                <a:ea typeface="Helvetica"/>
                <a:cs typeface="Helvetica"/>
                <a:sym typeface="Helvetica"/>
              </a:rPr>
              <a:t>CSS3 transition</a:t>
            </a:r>
            <a:endParaRPr sz="4000">
              <a:latin typeface="Helvetica"/>
              <a:ea typeface="Helvetica"/>
              <a:cs typeface="Helvetica"/>
              <a:sym typeface="Helvetica"/>
            </a:endParaRPr>
          </a:p>
          <a:p>
            <a:pPr lvl="0" marL="345722" indent="-345722" algn="l">
              <a:lnSpc>
                <a:spcPct val="150000"/>
              </a:lnSpc>
              <a:buSzPct val="150000"/>
              <a:buChar char="•"/>
              <a:defRPr sz="1800"/>
            </a:pPr>
            <a:r>
              <a:rPr sz="4000">
                <a:latin typeface="Helvetica"/>
                <a:ea typeface="Helvetica"/>
                <a:cs typeface="Helvetica"/>
                <a:sym typeface="Helvetica"/>
              </a:rPr>
              <a:t>webGL / Canvas</a:t>
            </a:r>
          </a:p>
        </p:txBody>
      </p:sp>
      <p:sp>
        <p:nvSpPr>
          <p:cNvPr id="70" name="Shape 70"/>
          <p:cNvSpPr/>
          <p:nvPr/>
        </p:nvSpPr>
        <p:spPr>
          <a:xfrm>
            <a:off x="1637475" y="1117599"/>
            <a:ext cx="743294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6000"/>
            </a:lvl1pPr>
          </a:lstStyle>
          <a:p>
            <a:pPr lvl="0">
              <a:defRPr b="0" sz="1800"/>
            </a:pPr>
            <a:r>
              <a:rPr b="1" sz="6000"/>
              <a:t>Traditional approach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5A4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body" idx="1"/>
          </p:nvPr>
        </p:nvSpPr>
        <p:spPr>
          <a:xfrm>
            <a:off x="1601287" y="3445837"/>
            <a:ext cx="9592099" cy="4517380"/>
          </a:xfrm>
          <a:prstGeom prst="rect">
            <a:avLst/>
          </a:prstGeom>
        </p:spPr>
        <p:txBody>
          <a:bodyPr/>
          <a:lstStyle/>
          <a:p>
            <a:pPr lvl="0" marL="365477" indent="-365477" algn="l">
              <a:lnSpc>
                <a:spcPct val="150000"/>
              </a:lnSpc>
              <a:buSzPct val="150000"/>
              <a:buChar char="•"/>
              <a:defRPr sz="1800"/>
            </a:pPr>
            <a:r>
              <a:rPr sz="3700">
                <a:latin typeface="Helvetica"/>
                <a:ea typeface="Helvetica"/>
                <a:cs typeface="Helvetica"/>
                <a:sym typeface="Helvetica"/>
              </a:rPr>
              <a:t>rAF(requestAnimationFrame)</a:t>
            </a:r>
            <a:endParaRPr sz="3700">
              <a:latin typeface="Helvetica"/>
              <a:ea typeface="Helvetica"/>
              <a:cs typeface="Helvetica"/>
              <a:sym typeface="Helvetica"/>
            </a:endParaRPr>
          </a:p>
          <a:p>
            <a:pPr lvl="0" marL="365477" indent="-365477" algn="l">
              <a:lnSpc>
                <a:spcPct val="150000"/>
              </a:lnSpc>
              <a:buSzPct val="150000"/>
              <a:buChar char="•"/>
              <a:defRPr sz="1800"/>
            </a:pPr>
            <a:r>
              <a:rPr sz="3700">
                <a:latin typeface="Helvetica"/>
                <a:ea typeface="Helvetica"/>
                <a:cs typeface="Helvetica"/>
                <a:sym typeface="Helvetica"/>
              </a:rPr>
              <a:t>Update contents in rAF’s callback function, trigger browser’s repaint</a:t>
            </a:r>
            <a:endParaRPr sz="3700">
              <a:latin typeface="Helvetica"/>
              <a:ea typeface="Helvetica"/>
              <a:cs typeface="Helvetica"/>
              <a:sym typeface="Helvetica"/>
            </a:endParaRPr>
          </a:p>
          <a:p>
            <a:pPr lvl="0" marL="365477" indent="-365477" algn="l">
              <a:lnSpc>
                <a:spcPct val="150000"/>
              </a:lnSpc>
              <a:buSzPct val="150000"/>
              <a:buChar char="•"/>
              <a:defRPr sz="1800"/>
            </a:pPr>
            <a:r>
              <a:rPr sz="3700">
                <a:latin typeface="Helvetica"/>
                <a:ea typeface="Helvetica"/>
                <a:cs typeface="Helvetica"/>
                <a:sym typeface="Helvetica"/>
              </a:rPr>
              <a:t>Use GPU via </a:t>
            </a:r>
            <a:r>
              <a:rPr sz="3700" u="sng">
                <a:latin typeface="Helvetica"/>
                <a:ea typeface="Helvetica"/>
                <a:cs typeface="Helvetica"/>
                <a:sym typeface="Helvetica"/>
              </a:rPr>
              <a:t>transform: matrix-3d</a:t>
            </a:r>
          </a:p>
        </p:txBody>
      </p:sp>
      <p:sp>
        <p:nvSpPr>
          <p:cNvPr id="75" name="Shape 75"/>
          <p:cNvSpPr/>
          <p:nvPr/>
        </p:nvSpPr>
        <p:spPr>
          <a:xfrm>
            <a:off x="880990" y="1434605"/>
            <a:ext cx="794145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6000"/>
            </a:lvl1pPr>
          </a:lstStyle>
          <a:p>
            <a:pPr lvl="0">
              <a:defRPr b="0" sz="1800"/>
            </a:pPr>
            <a:r>
              <a:rPr b="1" sz="6000"/>
              <a:t>Famo.us approach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5A4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447" y="38582"/>
            <a:ext cx="12621906" cy="9544565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hape 80"/>
          <p:cNvSpPr/>
          <p:nvPr/>
        </p:nvSpPr>
        <p:spPr>
          <a:xfrm>
            <a:off x="3749718" y="7215887"/>
            <a:ext cx="36857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9411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941100"/>
                </a:solidFill>
              </a:rPr>
              <a:t>1</a:t>
            </a:r>
          </a:p>
        </p:txBody>
      </p:sp>
      <p:sp>
        <p:nvSpPr>
          <p:cNvPr id="81" name="Shape 81"/>
          <p:cNvSpPr/>
          <p:nvPr/>
        </p:nvSpPr>
        <p:spPr>
          <a:xfrm>
            <a:off x="4676325" y="4172196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9411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941100"/>
                </a:solidFill>
              </a:rPr>
              <a:t>2</a:t>
            </a:r>
          </a:p>
        </p:txBody>
      </p:sp>
      <p:sp>
        <p:nvSpPr>
          <p:cNvPr id="82" name="Shape 82"/>
          <p:cNvSpPr/>
          <p:nvPr/>
        </p:nvSpPr>
        <p:spPr>
          <a:xfrm>
            <a:off x="3749718" y="977992"/>
            <a:ext cx="36857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9411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941100"/>
                </a:solidFill>
              </a:rPr>
              <a:t>3</a:t>
            </a:r>
          </a:p>
        </p:txBody>
      </p:sp>
      <p:sp>
        <p:nvSpPr>
          <p:cNvPr id="83" name="Shape 83"/>
          <p:cNvSpPr/>
          <p:nvPr/>
        </p:nvSpPr>
        <p:spPr>
          <a:xfrm>
            <a:off x="6192057" y="2160713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9411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941100"/>
                </a:solidFill>
              </a:rPr>
              <a:t>4</a:t>
            </a:r>
          </a:p>
        </p:txBody>
      </p:sp>
      <p:sp>
        <p:nvSpPr>
          <p:cNvPr id="84" name="Shape 84"/>
          <p:cNvSpPr/>
          <p:nvPr/>
        </p:nvSpPr>
        <p:spPr>
          <a:xfrm>
            <a:off x="10415884" y="2160713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9411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941100"/>
                </a:solidFill>
              </a:rPr>
              <a:t>5</a:t>
            </a:r>
          </a:p>
        </p:txBody>
      </p:sp>
      <p:sp>
        <p:nvSpPr>
          <p:cNvPr id="85" name="Shape 85"/>
          <p:cNvSpPr/>
          <p:nvPr/>
        </p:nvSpPr>
        <p:spPr>
          <a:xfrm>
            <a:off x="349520" y="1017421"/>
            <a:ext cx="12305760" cy="5038489"/>
          </a:xfrm>
          <a:prstGeom prst="rect">
            <a:avLst/>
          </a:prstGeom>
          <a:ln w="50800">
            <a:solidFill>
              <a:srgbClr val="941100"/>
            </a:solidFill>
            <a:custDash>
              <a:ds d="600000" sp="6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86" name="Shape 86"/>
          <p:cNvSpPr/>
          <p:nvPr/>
        </p:nvSpPr>
        <p:spPr>
          <a:xfrm>
            <a:off x="773851" y="2097213"/>
            <a:ext cx="1222624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 sz="4400">
                <a:solidFill>
                  <a:srgbClr val="9411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i="0" sz="1800">
                <a:solidFill>
                  <a:srgbClr val="000000"/>
                </a:solidFill>
              </a:defRPr>
            </a:pPr>
            <a:r>
              <a:rPr b="1" i="1" sz="4400">
                <a:solidFill>
                  <a:srgbClr val="941100"/>
                </a:solidFill>
              </a:rPr>
              <a:t>Tick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