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749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5700">
                <a:solidFill>
                  <a:srgbClr val="FFFFFF"/>
                </a:solidFill>
              </a:rPr>
              <a:t>Webpage:</a:t>
            </a:r>
            <a:endParaRPr b="1" sz="57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5700">
                <a:solidFill>
                  <a:srgbClr val="FFFFFF"/>
                </a:solidFill>
              </a:rPr>
              <a:t>loading &amp; painting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6377433" y="5537200"/>
            <a:ext cx="5039867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@allenfantasy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952500" y="203200"/>
            <a:ext cx="11099800" cy="2120900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build render tree</a:t>
            </a:r>
          </a:p>
        </p:txBody>
      </p:sp>
      <p:pic>
        <p:nvPicPr>
          <p:cNvPr id="8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4033" y="2142066"/>
            <a:ext cx="11116734" cy="2986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99973" y="4867342"/>
            <a:ext cx="6604854" cy="45156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Update Layout &amp; paint</a:t>
            </a:r>
          </a:p>
        </p:txBody>
      </p:sp>
      <p:pic>
        <p:nvPicPr>
          <p:cNvPr id="8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7233" y="3383507"/>
            <a:ext cx="11116734" cy="2986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9527101">
            <a:off x="5567546" y="3431685"/>
            <a:ext cx="2243269" cy="299400"/>
          </a:xfrm>
          <a:prstGeom prst="rect">
            <a:avLst/>
          </a:prstGeom>
        </p:spPr>
      </p:pic>
      <p:sp>
        <p:nvSpPr>
          <p:cNvPr id="87" name="Shape 87"/>
          <p:cNvSpPr/>
          <p:nvPr/>
        </p:nvSpPr>
        <p:spPr>
          <a:xfrm>
            <a:off x="7742673" y="2612503"/>
            <a:ext cx="226078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8F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008F00"/>
                </a:solidFill>
              </a:rPr>
              <a:t>recursive</a:t>
            </a:r>
          </a:p>
        </p:txBody>
      </p:sp>
      <p:pic>
        <p:nvPicPr>
          <p:cNvPr id="88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4676653">
            <a:off x="6066663" y="5574760"/>
            <a:ext cx="3345311" cy="299400"/>
          </a:xfrm>
          <a:prstGeom prst="rect">
            <a:avLst/>
          </a:prstGeom>
        </p:spPr>
      </p:pic>
      <p:sp>
        <p:nvSpPr>
          <p:cNvPr id="90" name="Shape 90"/>
          <p:cNvSpPr/>
          <p:nvPr/>
        </p:nvSpPr>
        <p:spPr>
          <a:xfrm>
            <a:off x="7667205" y="7226299"/>
            <a:ext cx="36817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8F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008F00"/>
                </a:solidFill>
              </a:rPr>
              <a:t>call UI Backend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346" y="2736850"/>
            <a:ext cx="12050108" cy="5580899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1703680" y="605366"/>
            <a:ext cx="397557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rgbClr val="9411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i="0" sz="1800">
                <a:solidFill>
                  <a:srgbClr val="000000"/>
                </a:solidFill>
              </a:defRPr>
            </a:pPr>
            <a:r>
              <a:rPr b="1" i="1" sz="3800">
                <a:solidFill>
                  <a:srgbClr val="941100"/>
                </a:solidFill>
              </a:rPr>
              <a:t>webkit main flow</a:t>
            </a:r>
          </a:p>
        </p:txBody>
      </p:sp>
      <p:sp>
        <p:nvSpPr>
          <p:cNvPr id="94" name="Shape 94"/>
          <p:cNvSpPr/>
          <p:nvPr/>
        </p:nvSpPr>
        <p:spPr>
          <a:xfrm>
            <a:off x="7800302" y="211666"/>
            <a:ext cx="4619589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</a:rPr>
              <a:t>1: HTTP request</a:t>
            </a:r>
            <a:endParaRPr b="1"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</a:rPr>
              <a:t>2: return HTML</a:t>
            </a:r>
            <a:endParaRPr b="1"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</a:rPr>
              <a:t>3: parsing</a:t>
            </a:r>
            <a:endParaRPr b="1"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</a:rPr>
              <a:t>4: build render tree</a:t>
            </a:r>
            <a:endParaRPr b="1"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</a:rPr>
              <a:t>5: update layout</a:t>
            </a:r>
            <a:endParaRPr b="1"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</a:rPr>
              <a:t>6: paint</a:t>
            </a:r>
          </a:p>
        </p:txBody>
      </p:sp>
      <p:sp>
        <p:nvSpPr>
          <p:cNvPr id="95" name="Shape 95"/>
          <p:cNvSpPr/>
          <p:nvPr/>
        </p:nvSpPr>
        <p:spPr>
          <a:xfrm>
            <a:off x="909317" y="1790699"/>
            <a:ext cx="3827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8F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008F00"/>
                </a:solidFill>
              </a:rPr>
              <a:t>1</a:t>
            </a:r>
          </a:p>
        </p:txBody>
      </p:sp>
      <p:sp>
        <p:nvSpPr>
          <p:cNvPr id="96" name="Shape 96"/>
          <p:cNvSpPr/>
          <p:nvPr/>
        </p:nvSpPr>
        <p:spPr>
          <a:xfrm>
            <a:off x="909317" y="3611033"/>
            <a:ext cx="3827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8F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008F00"/>
                </a:solidFill>
              </a:rPr>
              <a:t>2</a:t>
            </a:r>
          </a:p>
        </p:txBody>
      </p:sp>
      <p:sp>
        <p:nvSpPr>
          <p:cNvPr id="97" name="Shape 97"/>
          <p:cNvSpPr/>
          <p:nvPr/>
        </p:nvSpPr>
        <p:spPr>
          <a:xfrm>
            <a:off x="3627116" y="3831166"/>
            <a:ext cx="3827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8F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008F00"/>
                </a:solidFill>
              </a:rPr>
              <a:t>3</a:t>
            </a:r>
          </a:p>
        </p:txBody>
      </p:sp>
      <p:sp>
        <p:nvSpPr>
          <p:cNvPr id="98" name="Shape 98"/>
          <p:cNvSpPr/>
          <p:nvPr/>
        </p:nvSpPr>
        <p:spPr>
          <a:xfrm>
            <a:off x="5904650" y="5397499"/>
            <a:ext cx="3827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8F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008F00"/>
                </a:solidFill>
              </a:rPr>
              <a:t>4</a:t>
            </a:r>
          </a:p>
        </p:txBody>
      </p:sp>
      <p:sp>
        <p:nvSpPr>
          <p:cNvPr id="99" name="Shape 99"/>
          <p:cNvSpPr/>
          <p:nvPr/>
        </p:nvSpPr>
        <p:spPr>
          <a:xfrm>
            <a:off x="7420183" y="4931833"/>
            <a:ext cx="3827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8F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008F00"/>
                </a:solidFill>
              </a:rPr>
              <a:t>5</a:t>
            </a:r>
          </a:p>
        </p:txBody>
      </p:sp>
      <p:sp>
        <p:nvSpPr>
          <p:cNvPr id="100" name="Shape 100"/>
          <p:cNvSpPr/>
          <p:nvPr/>
        </p:nvSpPr>
        <p:spPr>
          <a:xfrm>
            <a:off x="9325183" y="4931833"/>
            <a:ext cx="3827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8F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008F00"/>
                </a:solidFill>
              </a:rPr>
              <a:t>6</a:t>
            </a:r>
          </a:p>
        </p:txBody>
      </p:sp>
      <p:pic>
        <p:nvPicPr>
          <p:cNvPr id="101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4457559">
            <a:off x="4569852" y="6160731"/>
            <a:ext cx="3035956" cy="299400"/>
          </a:xfrm>
          <a:prstGeom prst="rect">
            <a:avLst/>
          </a:prstGeom>
        </p:spPr>
      </p:pic>
      <p:sp>
        <p:nvSpPr>
          <p:cNvPr id="103" name="Shape 103"/>
          <p:cNvSpPr/>
          <p:nvPr/>
        </p:nvSpPr>
        <p:spPr>
          <a:xfrm>
            <a:off x="5778148" y="7732183"/>
            <a:ext cx="608823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9411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400">
                <a:solidFill>
                  <a:srgbClr val="941100"/>
                </a:solidFill>
              </a:rPr>
              <a:t>DOM manipulation goes here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Some Optimization</a:t>
            </a:r>
          </a:p>
        </p:txBody>
      </p:sp>
      <p:sp>
        <p:nvSpPr>
          <p:cNvPr id="106" name="Shape 106"/>
          <p:cNvSpPr/>
          <p:nvPr/>
        </p:nvSpPr>
        <p:spPr>
          <a:xfrm>
            <a:off x="3646081" y="3092450"/>
            <a:ext cx="5712639" cy="448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572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loading javascript</a:t>
            </a:r>
            <a:endParaRPr sz="3800">
              <a:solidFill>
                <a:srgbClr val="FFFFFF"/>
              </a:solidFill>
            </a:endParaRPr>
          </a:p>
          <a:p>
            <a:pPr lvl="0" marL="4572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Reduce HTTP requests</a:t>
            </a:r>
            <a:endParaRPr sz="3800">
              <a:solidFill>
                <a:srgbClr val="FFFFFF"/>
              </a:solidFill>
            </a:endParaRPr>
          </a:p>
          <a:p>
            <a:pPr lvl="1" marL="9144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combine</a:t>
            </a:r>
            <a:endParaRPr sz="3800">
              <a:solidFill>
                <a:srgbClr val="FFFFFF"/>
              </a:solidFill>
            </a:endParaRPr>
          </a:p>
          <a:p>
            <a:pPr lvl="1" marL="9144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compress</a:t>
            </a:r>
            <a:endParaRPr sz="3800">
              <a:solidFill>
                <a:srgbClr val="FFFFFF"/>
              </a:solidFill>
            </a:endParaRPr>
          </a:p>
          <a:p>
            <a:pPr lvl="1" marL="9144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images: sprites</a:t>
            </a:r>
            <a:endParaRPr sz="3800">
              <a:solidFill>
                <a:srgbClr val="FFFFFF"/>
              </a:solidFill>
            </a:endParaRPr>
          </a:p>
          <a:p>
            <a:pPr lvl="0" marL="4572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cache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Loading javascript</a:t>
            </a:r>
          </a:p>
        </p:txBody>
      </p:sp>
      <p:sp>
        <p:nvSpPr>
          <p:cNvPr id="109" name="Shape 109"/>
          <p:cNvSpPr/>
          <p:nvPr/>
        </p:nvSpPr>
        <p:spPr>
          <a:xfrm>
            <a:off x="1450975" y="3394710"/>
            <a:ext cx="10102851" cy="296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572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i="1" sz="3800">
                <a:solidFill>
                  <a:srgbClr val="FFFFFF"/>
                </a:solidFill>
              </a:rPr>
              <a:t>&lt;head&gt;</a:t>
            </a:r>
            <a:r>
              <a:rPr sz="3800">
                <a:solidFill>
                  <a:srgbClr val="FFFFFF"/>
                </a:solidFill>
              </a:rPr>
              <a:t> OR </a:t>
            </a:r>
            <a:r>
              <a:rPr i="1" sz="3800">
                <a:solidFill>
                  <a:srgbClr val="FFFFFF"/>
                </a:solidFill>
              </a:rPr>
              <a:t>&lt;body&gt;</a:t>
            </a:r>
            <a:r>
              <a:rPr sz="3800">
                <a:solidFill>
                  <a:srgbClr val="FFFFFF"/>
                </a:solidFill>
              </a:rPr>
              <a:t> ?</a:t>
            </a:r>
            <a:endParaRPr sz="3800">
              <a:solidFill>
                <a:srgbClr val="FFFFFF"/>
              </a:solidFill>
            </a:endParaRPr>
          </a:p>
          <a:p>
            <a:pPr lvl="0" marL="4572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i="1" sz="3800">
                <a:solidFill>
                  <a:srgbClr val="FFFFFF"/>
                </a:solidFill>
              </a:rPr>
              <a:t>block</a:t>
            </a:r>
            <a:r>
              <a:rPr sz="3800">
                <a:solidFill>
                  <a:srgbClr val="FFFFFF"/>
                </a:solidFill>
              </a:rPr>
              <a:t> OR </a:t>
            </a:r>
            <a:r>
              <a:rPr i="1" sz="3800">
                <a:solidFill>
                  <a:srgbClr val="FFFFFF"/>
                </a:solidFill>
              </a:rPr>
              <a:t>flicker</a:t>
            </a:r>
            <a:r>
              <a:rPr sz="3800">
                <a:solidFill>
                  <a:srgbClr val="FFFFFF"/>
                </a:solidFill>
              </a:rPr>
              <a:t> ?</a:t>
            </a:r>
            <a:endParaRPr sz="3800">
              <a:solidFill>
                <a:srgbClr val="FFFFFF"/>
              </a:solidFill>
            </a:endParaRPr>
          </a:p>
          <a:p>
            <a:pPr lvl="0" marL="4572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defer</a:t>
            </a:r>
            <a:endParaRPr sz="3800">
              <a:solidFill>
                <a:srgbClr val="FFFFFF"/>
              </a:solidFill>
            </a:endParaRPr>
          </a:p>
          <a:p>
            <a:pPr lvl="0" marL="4572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i="1" sz="3800">
                <a:solidFill>
                  <a:srgbClr val="FFFFFF"/>
                </a:solidFill>
              </a:rPr>
              <a:t>document.ready</a:t>
            </a:r>
            <a:r>
              <a:rPr sz="3800">
                <a:solidFill>
                  <a:srgbClr val="FFFFFF"/>
                </a:solidFill>
              </a:rPr>
              <a:t> [thus you can reach elems]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Reduce HTTP Requests</a:t>
            </a:r>
          </a:p>
        </p:txBody>
      </p:sp>
      <p:sp>
        <p:nvSpPr>
          <p:cNvPr id="112" name="Shape 112"/>
          <p:cNvSpPr/>
          <p:nvPr/>
        </p:nvSpPr>
        <p:spPr>
          <a:xfrm>
            <a:off x="1450975" y="3371183"/>
            <a:ext cx="10890454" cy="3011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572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FFFFFF"/>
                </a:solidFill>
              </a:rPr>
              <a:t>Combine</a:t>
            </a:r>
            <a:r>
              <a:rPr sz="3800">
                <a:solidFill>
                  <a:srgbClr val="FFFFFF"/>
                </a:solidFill>
              </a:rPr>
              <a:t> all into one [js, css]</a:t>
            </a:r>
            <a:endParaRPr sz="3800">
              <a:solidFill>
                <a:srgbClr val="FFFFFF"/>
              </a:solidFill>
            </a:endParaRPr>
          </a:p>
          <a:p>
            <a:pPr lvl="0" marL="4572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FFFFFF"/>
                </a:solidFill>
              </a:rPr>
              <a:t>Compress</a:t>
            </a:r>
            <a:r>
              <a:rPr sz="3800">
                <a:solidFill>
                  <a:srgbClr val="FFFFFF"/>
                </a:solidFill>
              </a:rPr>
              <a:t> your css &amp; js</a:t>
            </a:r>
            <a:endParaRPr sz="3800">
              <a:solidFill>
                <a:srgbClr val="FFFFFF"/>
              </a:solidFill>
            </a:endParaRPr>
          </a:p>
          <a:p>
            <a:pPr lvl="0" marL="4572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FFFFFF"/>
                </a:solidFill>
              </a:rPr>
              <a:t>Uglify</a:t>
            </a:r>
            <a:r>
              <a:rPr sz="3800">
                <a:solidFill>
                  <a:srgbClr val="FFFFFF"/>
                </a:solidFill>
              </a:rPr>
              <a:t> your js</a:t>
            </a:r>
            <a:endParaRPr sz="3800">
              <a:solidFill>
                <a:srgbClr val="FFFFFF"/>
              </a:solidFill>
            </a:endParaRPr>
          </a:p>
          <a:p>
            <a:pPr lvl="0" marL="4572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Sprite =&gt; Combine all icons into one BIG image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3727218" y="948266"/>
            <a:ext cx="5550364" cy="2120901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Uglify js</a:t>
            </a:r>
          </a:p>
        </p:txBody>
      </p:sp>
      <p:pic>
        <p:nvPicPr>
          <p:cNvPr id="11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3182" y="5209116"/>
            <a:ext cx="9638436" cy="20984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4327" y="478992"/>
            <a:ext cx="5799205" cy="1486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5383" y="2477281"/>
            <a:ext cx="12117092" cy="701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9862" y="3690236"/>
            <a:ext cx="5943601" cy="5778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title"/>
          </p:nvPr>
        </p:nvSpPr>
        <p:spPr>
          <a:xfrm>
            <a:off x="7179270" y="4826000"/>
            <a:ext cx="5550364" cy="21209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CSS Sprites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3727218" y="948266"/>
            <a:ext cx="5550364" cy="2120901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Cache</a:t>
            </a:r>
          </a:p>
        </p:txBody>
      </p:sp>
      <p:sp>
        <p:nvSpPr>
          <p:cNvPr id="123" name="Shape 123"/>
          <p:cNvSpPr/>
          <p:nvPr/>
        </p:nvSpPr>
        <p:spPr>
          <a:xfrm>
            <a:off x="1450974" y="3774440"/>
            <a:ext cx="10326778" cy="2204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572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CDN ( Content Distribute Network )</a:t>
            </a:r>
            <a:endParaRPr sz="3800">
              <a:solidFill>
                <a:srgbClr val="FFFFFF"/>
              </a:solidFill>
            </a:endParaRPr>
          </a:p>
          <a:p>
            <a:pPr lvl="0" marL="4572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Cache in browser: “Expires”</a:t>
            </a:r>
            <a:endParaRPr sz="3800">
              <a:solidFill>
                <a:srgbClr val="FFFFFF"/>
              </a:solidFill>
            </a:endParaRPr>
          </a:p>
          <a:p>
            <a:pPr lvl="0" marL="4572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e.g: Expires: Thu, 15 Apr 2015 20:00:00 GMT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Q &amp; A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965200" y="412750"/>
            <a:ext cx="11099800" cy="2120900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About Me</a:t>
            </a:r>
          </a:p>
        </p:txBody>
      </p:sp>
      <p:sp>
        <p:nvSpPr>
          <p:cNvPr id="36" name="Shape 36"/>
          <p:cNvSpPr/>
          <p:nvPr/>
        </p:nvSpPr>
        <p:spPr>
          <a:xfrm>
            <a:off x="1447040" y="3618395"/>
            <a:ext cx="7915105" cy="372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572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@allenfantasy</a:t>
            </a:r>
            <a:endParaRPr sz="3800">
              <a:solidFill>
                <a:srgbClr val="FFFFFF"/>
              </a:solidFill>
            </a:endParaRPr>
          </a:p>
          <a:p>
            <a:pPr lvl="0" marL="4572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Sun Yat Sen Univ.</a:t>
            </a:r>
            <a:endParaRPr sz="3800">
              <a:solidFill>
                <a:srgbClr val="FFFFFF"/>
              </a:solidFill>
            </a:endParaRPr>
          </a:p>
          <a:p>
            <a:pPr lvl="0" marL="4572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Startup</a:t>
            </a:r>
            <a:endParaRPr sz="3800">
              <a:solidFill>
                <a:srgbClr val="FFFFFF"/>
              </a:solidFill>
            </a:endParaRPr>
          </a:p>
          <a:p>
            <a:pPr lvl="0" marL="4572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Ruby / Javascript</a:t>
            </a:r>
            <a:endParaRPr sz="3800">
              <a:solidFill>
                <a:srgbClr val="FFFFFF"/>
              </a:solidFill>
            </a:endParaRPr>
          </a:p>
          <a:p>
            <a:pPr lvl="0" marL="4572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Taekwondo (6 years)</a:t>
            </a:r>
          </a:p>
        </p:txBody>
      </p:sp>
      <p:pic>
        <p:nvPicPr>
          <p:cNvPr id="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62041" y="2648114"/>
            <a:ext cx="4572001" cy="566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Thanks !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Content</a:t>
            </a:r>
          </a:p>
        </p:txBody>
      </p:sp>
      <p:sp>
        <p:nvSpPr>
          <p:cNvPr id="40" name="Shape 40"/>
          <p:cNvSpPr/>
          <p:nvPr/>
        </p:nvSpPr>
        <p:spPr>
          <a:xfrm>
            <a:off x="2544847" y="3502825"/>
            <a:ext cx="7915106" cy="296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572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Browser structure</a:t>
            </a:r>
            <a:endParaRPr sz="3800">
              <a:solidFill>
                <a:srgbClr val="FFFFFF"/>
              </a:solidFill>
            </a:endParaRPr>
          </a:p>
          <a:p>
            <a:pPr lvl="0" marL="4572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Flow: HTTP request =&gt; webpage</a:t>
            </a:r>
            <a:endParaRPr sz="3800">
              <a:solidFill>
                <a:srgbClr val="FFFFFF"/>
              </a:solidFill>
            </a:endParaRPr>
          </a:p>
          <a:p>
            <a:pPr lvl="0" marL="4572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Some webpage optimization</a:t>
            </a:r>
            <a:endParaRPr sz="3800">
              <a:solidFill>
                <a:srgbClr val="FFFFFF"/>
              </a:solidFill>
            </a:endParaRPr>
          </a:p>
          <a:p>
            <a:pPr lvl="0" marL="457200" indent="-457200" algn="l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Repaint &amp; Reflow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952500" y="-84667"/>
            <a:ext cx="11099800" cy="2120901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Browser structure</a:t>
            </a:r>
          </a:p>
        </p:txBody>
      </p:sp>
      <p:pic>
        <p:nvPicPr>
          <p:cNvPr id="4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7161" y="1979083"/>
            <a:ext cx="8950478" cy="6068424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3767666" y="5291666"/>
            <a:ext cx="3669243" cy="715434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5" name="Shape 45"/>
          <p:cNvSpPr/>
          <p:nvPr/>
        </p:nvSpPr>
        <p:spPr>
          <a:xfrm>
            <a:off x="4879842" y="6988240"/>
            <a:ext cx="1580357" cy="86254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pic>
        <p:nvPicPr>
          <p:cNvPr id="46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3783527">
            <a:off x="6961106" y="6896193"/>
            <a:ext cx="2796918" cy="299399"/>
          </a:xfrm>
          <a:prstGeom prst="rect">
            <a:avLst/>
          </a:prstGeom>
        </p:spPr>
      </p:pic>
      <p:pic>
        <p:nvPicPr>
          <p:cNvPr id="48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1848727">
            <a:off x="6408277" y="7639894"/>
            <a:ext cx="2769034" cy="299400"/>
          </a:xfrm>
          <a:prstGeom prst="rect">
            <a:avLst/>
          </a:prstGeom>
        </p:spPr>
      </p:pic>
      <p:sp>
        <p:nvSpPr>
          <p:cNvPr id="50" name="Shape 50"/>
          <p:cNvSpPr/>
          <p:nvPr/>
        </p:nvSpPr>
        <p:spPr>
          <a:xfrm>
            <a:off x="8387107" y="8174566"/>
            <a:ext cx="368125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9411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941100"/>
                </a:solidFill>
              </a:rPr>
              <a:t>main difference</a:t>
            </a:r>
          </a:p>
        </p:txBody>
      </p:sp>
      <p:sp>
        <p:nvSpPr>
          <p:cNvPr id="51" name="Shape 51"/>
          <p:cNvSpPr/>
          <p:nvPr/>
        </p:nvSpPr>
        <p:spPr>
          <a:xfrm flipV="1">
            <a:off x="5215617" y="6180817"/>
            <a:ext cx="1" cy="750260"/>
          </a:xfrm>
          <a:prstGeom prst="line">
            <a:avLst/>
          </a:prstGeom>
          <a:ln w="63500">
            <a:solidFill>
              <a:srgbClr val="9411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" grpId="3"/>
      <p:bldP build="whole" bldLvl="1" animBg="1" rev="0" advAuto="0" spid="46" grpId="1"/>
      <p:bldP build="whole" bldLvl="1" animBg="1" rev="0" advAuto="0" spid="51" grpId="4"/>
      <p:bldP build="whole" bldLvl="1" animBg="1" rev="0" advAuto="0" spid="48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Layout engine</a:t>
            </a:r>
          </a:p>
        </p:txBody>
      </p:sp>
      <p:sp>
        <p:nvSpPr>
          <p:cNvPr id="54" name="Shape 54"/>
          <p:cNvSpPr/>
          <p:nvPr/>
        </p:nvSpPr>
        <p:spPr>
          <a:xfrm>
            <a:off x="1644560" y="3365076"/>
            <a:ext cx="9715681" cy="3802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745957" indent="-288757" algn="l" defTabSz="457200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Trident : IE</a:t>
            </a:r>
            <a:endParaRPr sz="39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745957" indent="-288757" algn="l" defTabSz="457200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Gecko : Firefox</a:t>
            </a:r>
            <a:endParaRPr sz="39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745957" indent="-288757" algn="l" defTabSz="457200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Blink : Chrome, Opera</a:t>
            </a:r>
            <a:endParaRPr sz="39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745957" indent="-288757" algn="l" defTabSz="457200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Webkit : Safari, earlier Chrome, Android</a:t>
            </a:r>
            <a:endParaRPr sz="39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745957" indent="-288757" algn="l" defTabSz="457200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Presto[deprecated] : Opera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Javascript engine</a:t>
            </a:r>
          </a:p>
        </p:txBody>
      </p:sp>
      <p:sp>
        <p:nvSpPr>
          <p:cNvPr id="57" name="Shape 57"/>
          <p:cNvSpPr/>
          <p:nvPr/>
        </p:nvSpPr>
        <p:spPr>
          <a:xfrm>
            <a:off x="809497" y="3567430"/>
            <a:ext cx="11385806" cy="3329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745957" indent="-288757" algn="l" defTabSz="457200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V8: Google, Opera ( Node.js )</a:t>
            </a:r>
            <a:endParaRPr sz="34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745957" indent="-288757" algn="l" defTabSz="457200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Chakra : IE ( JScript, Microsoft’s impl. of ECMAScript )</a:t>
            </a:r>
            <a:endParaRPr sz="34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745957" indent="-288757" algn="l" defTabSz="457200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Spidermonkey : Firefox</a:t>
            </a:r>
            <a:endParaRPr sz="34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745957" indent="-288757" algn="l" defTabSz="457200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Rhino : Mozilla Foundation</a:t>
            </a:r>
            <a:endParaRPr sz="34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745957" indent="-288757" algn="l" defTabSz="457200">
              <a:lnSpc>
                <a:spcPct val="13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Caraken[deprecated] : Opera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346" y="2736850"/>
            <a:ext cx="12050108" cy="5580899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1703680" y="605366"/>
            <a:ext cx="397557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rgbClr val="9411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i="0" sz="1800">
                <a:solidFill>
                  <a:srgbClr val="000000"/>
                </a:solidFill>
              </a:defRPr>
            </a:pPr>
            <a:r>
              <a:rPr b="1" i="1" sz="3800">
                <a:solidFill>
                  <a:srgbClr val="941100"/>
                </a:solidFill>
              </a:rPr>
              <a:t>webkit main flow</a:t>
            </a:r>
          </a:p>
        </p:txBody>
      </p:sp>
      <p:sp>
        <p:nvSpPr>
          <p:cNvPr id="61" name="Shape 61"/>
          <p:cNvSpPr/>
          <p:nvPr/>
        </p:nvSpPr>
        <p:spPr>
          <a:xfrm>
            <a:off x="7800302" y="211666"/>
            <a:ext cx="4619589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</a:rPr>
              <a:t>1: HTTP request</a:t>
            </a:r>
            <a:endParaRPr b="1"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</a:rPr>
              <a:t>2: return HTML</a:t>
            </a:r>
            <a:endParaRPr b="1"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</a:rPr>
              <a:t>3: parsing</a:t>
            </a:r>
            <a:endParaRPr b="1"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</a:rPr>
              <a:t>4: build render tree</a:t>
            </a:r>
            <a:endParaRPr b="1"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</a:rPr>
              <a:t>5: update layout</a:t>
            </a:r>
            <a:endParaRPr b="1"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</a:rPr>
              <a:t>6: paint</a:t>
            </a:r>
          </a:p>
        </p:txBody>
      </p:sp>
      <p:sp>
        <p:nvSpPr>
          <p:cNvPr id="62" name="Shape 62"/>
          <p:cNvSpPr/>
          <p:nvPr/>
        </p:nvSpPr>
        <p:spPr>
          <a:xfrm>
            <a:off x="909317" y="1790699"/>
            <a:ext cx="3827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8F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008F00"/>
                </a:solidFill>
              </a:rPr>
              <a:t>1</a:t>
            </a:r>
          </a:p>
        </p:txBody>
      </p:sp>
      <p:sp>
        <p:nvSpPr>
          <p:cNvPr id="63" name="Shape 63"/>
          <p:cNvSpPr/>
          <p:nvPr/>
        </p:nvSpPr>
        <p:spPr>
          <a:xfrm>
            <a:off x="909317" y="3611033"/>
            <a:ext cx="3827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8F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008F00"/>
                </a:solidFill>
              </a:rPr>
              <a:t>2</a:t>
            </a:r>
          </a:p>
        </p:txBody>
      </p:sp>
      <p:sp>
        <p:nvSpPr>
          <p:cNvPr id="64" name="Shape 64"/>
          <p:cNvSpPr/>
          <p:nvPr/>
        </p:nvSpPr>
        <p:spPr>
          <a:xfrm>
            <a:off x="3627116" y="3831166"/>
            <a:ext cx="3827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8F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008F00"/>
                </a:solidFill>
              </a:rPr>
              <a:t>3</a:t>
            </a:r>
          </a:p>
        </p:txBody>
      </p:sp>
      <p:sp>
        <p:nvSpPr>
          <p:cNvPr id="65" name="Shape 65"/>
          <p:cNvSpPr/>
          <p:nvPr/>
        </p:nvSpPr>
        <p:spPr>
          <a:xfrm>
            <a:off x="5904650" y="5397499"/>
            <a:ext cx="3827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8F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008F00"/>
                </a:solidFill>
              </a:rPr>
              <a:t>4</a:t>
            </a:r>
          </a:p>
        </p:txBody>
      </p:sp>
      <p:sp>
        <p:nvSpPr>
          <p:cNvPr id="66" name="Shape 66"/>
          <p:cNvSpPr/>
          <p:nvPr/>
        </p:nvSpPr>
        <p:spPr>
          <a:xfrm>
            <a:off x="7420183" y="4931833"/>
            <a:ext cx="3827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8F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008F00"/>
                </a:solidFill>
              </a:rPr>
              <a:t>5</a:t>
            </a:r>
          </a:p>
        </p:txBody>
      </p:sp>
      <p:sp>
        <p:nvSpPr>
          <p:cNvPr id="67" name="Shape 67"/>
          <p:cNvSpPr/>
          <p:nvPr/>
        </p:nvSpPr>
        <p:spPr>
          <a:xfrm>
            <a:off x="9325183" y="4931833"/>
            <a:ext cx="3827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8F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008F00"/>
                </a:solidFill>
              </a:rPr>
              <a:t>6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3710228" y="711117"/>
            <a:ext cx="558434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HTML Parsing</a:t>
            </a:r>
          </a:p>
        </p:txBody>
      </p:sp>
      <p:pic>
        <p:nvPicPr>
          <p:cNvPr id="70" name="pasted-imag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447366" y="2742415"/>
            <a:ext cx="6004748" cy="5321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5933" y="2065866"/>
            <a:ext cx="5139286" cy="6674398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2740793" y="3733800"/>
            <a:ext cx="146956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008F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008F00"/>
                </a:solidFill>
              </a:rPr>
              <a:t>by char</a:t>
            </a:r>
          </a:p>
        </p:txBody>
      </p:sp>
      <p:sp>
        <p:nvSpPr>
          <p:cNvPr id="73" name="Shape 73"/>
          <p:cNvSpPr/>
          <p:nvPr/>
        </p:nvSpPr>
        <p:spPr>
          <a:xfrm>
            <a:off x="2128471" y="4936066"/>
            <a:ext cx="249945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9411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941100"/>
                </a:solidFill>
              </a:rPr>
              <a:t>HTML tokens</a:t>
            </a:r>
          </a:p>
        </p:txBody>
      </p:sp>
      <p:sp>
        <p:nvSpPr>
          <p:cNvPr id="74" name="Shape 74"/>
          <p:cNvSpPr/>
          <p:nvPr/>
        </p:nvSpPr>
        <p:spPr>
          <a:xfrm>
            <a:off x="2084751" y="6671733"/>
            <a:ext cx="180796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9411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941100"/>
                </a:solidFill>
              </a:rPr>
              <a:t>DOM tree</a:t>
            </a:r>
          </a:p>
        </p:txBody>
      </p:sp>
      <p:sp>
        <p:nvSpPr>
          <p:cNvPr id="75" name="Shape 75"/>
          <p:cNvSpPr/>
          <p:nvPr/>
        </p:nvSpPr>
        <p:spPr>
          <a:xfrm>
            <a:off x="2321858" y="5461000"/>
            <a:ext cx="168090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008F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000">
                <a:solidFill>
                  <a:srgbClr val="008F00"/>
                </a:solidFill>
              </a:rPr>
              <a:t>by token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8592" y="0"/>
            <a:ext cx="6747615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